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2" r:id="rId8"/>
    <p:sldId id="263" r:id="rId9"/>
    <p:sldId id="264" r:id="rId10"/>
    <p:sldId id="273"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06" d="100"/>
          <a:sy n="106" d="100"/>
        </p:scale>
        <p:origin x="70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7F08-828A-45C0-8AAC-B3CBEDC5D7DB}"/>
              </a:ext>
            </a:extLst>
          </p:cNvPr>
          <p:cNvSpPr>
            <a:spLocks noGrp="1"/>
          </p:cNvSpPr>
          <p:nvPr>
            <p:ph type="ctrTitle"/>
          </p:nvPr>
        </p:nvSpPr>
        <p:spPr/>
        <p:txBody>
          <a:bodyPr/>
          <a:lstStyle/>
          <a:p>
            <a:r>
              <a:rPr lang="en-US" sz="6600" dirty="0"/>
              <a:t>S</a:t>
            </a:r>
            <a:r>
              <a:rPr lang="en-US" dirty="0"/>
              <a:t>PRINT 1 </a:t>
            </a:r>
            <a:r>
              <a:rPr lang="en-US" sz="6600" dirty="0"/>
              <a:t>R</a:t>
            </a:r>
            <a:r>
              <a:rPr lang="en-US" dirty="0"/>
              <a:t>ETROSPECTIVE</a:t>
            </a:r>
            <a:br>
              <a:rPr lang="en-US" dirty="0"/>
            </a:br>
            <a:r>
              <a:rPr lang="en-US" dirty="0"/>
              <a:t>							</a:t>
            </a:r>
            <a:r>
              <a:rPr lang="en-US" sz="3600" dirty="0"/>
              <a:t>Team R02</a:t>
            </a:r>
            <a:endParaRPr lang="en-US" dirty="0"/>
          </a:p>
        </p:txBody>
      </p:sp>
      <p:sp>
        <p:nvSpPr>
          <p:cNvPr id="3" name="Subtitle 2">
            <a:extLst>
              <a:ext uri="{FF2B5EF4-FFF2-40B4-BE49-F238E27FC236}">
                <a16:creationId xmlns:a16="http://schemas.microsoft.com/office/drawing/2014/main" id="{37617A15-1228-4013-BA29-D3B6FBDED02A}"/>
              </a:ext>
            </a:extLst>
          </p:cNvPr>
          <p:cNvSpPr>
            <a:spLocks noGrp="1"/>
          </p:cNvSpPr>
          <p:nvPr>
            <p:ph type="subTitle" idx="1"/>
          </p:nvPr>
        </p:nvSpPr>
        <p:spPr>
          <a:xfrm>
            <a:off x="1876424" y="4737100"/>
            <a:ext cx="8791575" cy="520700"/>
          </a:xfrm>
        </p:spPr>
        <p:txBody>
          <a:bodyPr>
            <a:normAutofit/>
          </a:bodyPr>
          <a:lstStyle/>
          <a:p>
            <a:pPr algn="ctr"/>
            <a:r>
              <a:rPr lang="en-US" dirty="0"/>
              <a:t>SE2 – SPG Sprint 1</a:t>
            </a:r>
          </a:p>
        </p:txBody>
      </p:sp>
    </p:spTree>
    <p:extLst>
      <p:ext uri="{BB962C8B-B14F-4D97-AF65-F5344CB8AC3E}">
        <p14:creationId xmlns:p14="http://schemas.microsoft.com/office/powerpoint/2010/main" val="246388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Code review</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pPr algn="l">
              <a:buFont typeface="Arial" panose="020B0604020202020204" pitchFamily="34" charset="0"/>
              <a:buChar char="•"/>
            </a:pPr>
            <a:r>
              <a:rPr lang="en-US" b="0" i="0" dirty="0">
                <a:solidFill>
                  <a:srgbClr val="C9D1D9"/>
                </a:solidFill>
                <a:effectLst/>
                <a:latin typeface="-apple-system"/>
              </a:rPr>
              <a:t>Total hours estimated: </a:t>
            </a:r>
            <a:r>
              <a:rPr lang="en-US" b="0" i="0" dirty="0">
                <a:solidFill>
                  <a:srgbClr val="D4D4D4"/>
                </a:solidFill>
                <a:effectLst/>
                <a:latin typeface="-apple-system"/>
              </a:rPr>
              <a:t>8h (1h per story) - included inside each story</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Total hours spent: 10h</a:t>
            </a:r>
          </a:p>
        </p:txBody>
      </p:sp>
    </p:spTree>
    <p:extLst>
      <p:ext uri="{BB962C8B-B14F-4D97-AF65-F5344CB8AC3E}">
        <p14:creationId xmlns:p14="http://schemas.microsoft.com/office/powerpoint/2010/main" val="147205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Technical debt management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924145"/>
          </a:xfrm>
        </p:spPr>
        <p:txBody>
          <a:bodyPr>
            <a:normAutofit fontScale="70000" lnSpcReduction="20000"/>
          </a:bodyPr>
          <a:lstStyle/>
          <a:p>
            <a:pPr algn="l">
              <a:buFont typeface="Arial" panose="020B0604020202020204" pitchFamily="34" charset="0"/>
              <a:buChar char="•"/>
            </a:pPr>
            <a:r>
              <a:rPr lang="en-US" b="0" i="0" dirty="0">
                <a:solidFill>
                  <a:srgbClr val="C9D1D9"/>
                </a:solidFill>
                <a:effectLst/>
                <a:latin typeface="-apple-system"/>
              </a:rPr>
              <a:t>Total hours estimated: 6h</a:t>
            </a:r>
          </a:p>
          <a:p>
            <a:pPr algn="l">
              <a:buFont typeface="Arial" panose="020B0604020202020204" pitchFamily="34" charset="0"/>
              <a:buChar char="•"/>
            </a:pPr>
            <a:r>
              <a:rPr lang="en-US" b="0" i="0" dirty="0">
                <a:solidFill>
                  <a:srgbClr val="C9D1D9"/>
                </a:solidFill>
                <a:effectLst/>
                <a:latin typeface="-apple-system"/>
              </a:rPr>
              <a:t>Total hours spent: </a:t>
            </a:r>
            <a:r>
              <a:rPr lang="en-US" dirty="0">
                <a:solidFill>
                  <a:srgbClr val="C9D1D9"/>
                </a:solidFill>
                <a:latin typeface="-apple-system"/>
              </a:rPr>
              <a:t>3h</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Hours estimated for remediation by SonarQube: 1d3h (only in Maintainability - fixing code smells)</a:t>
            </a:r>
          </a:p>
          <a:p>
            <a:r>
              <a:rPr lang="en-US" b="0" i="0" dirty="0">
                <a:solidFill>
                  <a:srgbClr val="C9D1D9"/>
                </a:solidFill>
                <a:effectLst/>
                <a:latin typeface="-apple-system"/>
              </a:rPr>
              <a:t>Hours estimated for remediation by SonarQube only for the selected and planned issues: 1d3h (only in Maintainability - fixing code smells) </a:t>
            </a:r>
            <a:r>
              <a:rPr lang="en-US" b="1" i="0" dirty="0">
                <a:solidFill>
                  <a:srgbClr val="FF0000"/>
                </a:solidFill>
                <a:effectLst/>
                <a:latin typeface="-apple-system"/>
              </a:rPr>
              <a:t>**5h13m** (with unit tests removed)</a:t>
            </a:r>
          </a:p>
          <a:p>
            <a:pPr algn="l">
              <a:buFont typeface="Arial" panose="020B0604020202020204" pitchFamily="34" charset="0"/>
              <a:buChar char="•"/>
            </a:pPr>
            <a:r>
              <a:rPr lang="en-US" b="0" i="0" dirty="0">
                <a:solidFill>
                  <a:srgbClr val="C9D1D9"/>
                </a:solidFill>
                <a:effectLst/>
                <a:latin typeface="-apple-system"/>
              </a:rPr>
              <a:t>Hours spent on remediation: 3h</a:t>
            </a:r>
          </a:p>
          <a:p>
            <a:pPr algn="l">
              <a:buFont typeface="Arial" panose="020B0604020202020204" pitchFamily="34" charset="0"/>
              <a:buChar char="•"/>
            </a:pPr>
            <a:r>
              <a:rPr lang="en-US" b="0" i="0" dirty="0">
                <a:solidFill>
                  <a:srgbClr val="C9D1D9"/>
                </a:solidFill>
                <a:effectLst/>
                <a:latin typeface="-apple-system"/>
              </a:rPr>
              <a:t>debt ratio (as reported by SonarQube under "Measures-Maintainability"): 0.7% </a:t>
            </a:r>
            <a:r>
              <a:rPr lang="en-US" b="1" i="0" dirty="0">
                <a:solidFill>
                  <a:srgbClr val="FF0000"/>
                </a:solidFill>
                <a:effectLst/>
                <a:latin typeface="-apple-system"/>
              </a:rPr>
              <a:t>**0.4%** (with unit tests removed)</a:t>
            </a:r>
          </a:p>
          <a:p>
            <a:pPr algn="l">
              <a:buFont typeface="Arial" panose="020B0604020202020204" pitchFamily="34" charset="0"/>
              <a:buChar char="•"/>
            </a:pPr>
            <a:r>
              <a:rPr lang="en-US" b="0" i="0" dirty="0">
                <a:solidFill>
                  <a:srgbClr val="C9D1D9"/>
                </a:solidFill>
                <a:effectLst/>
                <a:latin typeface="-apple-system"/>
              </a:rPr>
              <a:t>rating for each quality characteristic reported in SonarQube under "Measures" (namely reliability, security, maintainability): </a:t>
            </a:r>
          </a:p>
          <a:p>
            <a:pPr lvl="1"/>
            <a:r>
              <a:rPr lang="en-US" dirty="0">
                <a:solidFill>
                  <a:srgbClr val="C9D1D9"/>
                </a:solidFill>
                <a:latin typeface="-apple-system"/>
              </a:rPr>
              <a:t>Reliability		</a:t>
            </a:r>
            <a:r>
              <a:rPr lang="en-US" sz="2000" dirty="0"/>
              <a:t>→	A</a:t>
            </a:r>
          </a:p>
          <a:p>
            <a:pPr lvl="1"/>
            <a:r>
              <a:rPr lang="en-US" b="0" i="0" dirty="0">
                <a:solidFill>
                  <a:srgbClr val="C9D1D9"/>
                </a:solidFill>
                <a:effectLst/>
                <a:latin typeface="-apple-system"/>
              </a:rPr>
              <a:t>Security	</a:t>
            </a:r>
            <a:r>
              <a:rPr lang="en-US" sz="2000" dirty="0"/>
              <a:t> 	→	A</a:t>
            </a:r>
          </a:p>
          <a:p>
            <a:pPr lvl="1"/>
            <a:r>
              <a:rPr lang="en-US" b="0" i="0" dirty="0">
                <a:solidFill>
                  <a:srgbClr val="C9D1D9"/>
                </a:solidFill>
                <a:effectLst/>
                <a:latin typeface="-apple-system"/>
              </a:rPr>
              <a:t>Maintainability	</a:t>
            </a:r>
            <a:r>
              <a:rPr lang="en-US" sz="2000" dirty="0"/>
              <a:t>→	A</a:t>
            </a:r>
            <a:endParaRPr lang="en-US" b="0" i="0" dirty="0">
              <a:solidFill>
                <a:srgbClr val="C9D1D9"/>
              </a:solidFill>
              <a:effectLst/>
              <a:latin typeface="-apple-system"/>
            </a:endParaRPr>
          </a:p>
        </p:txBody>
      </p:sp>
    </p:spTree>
    <p:extLst>
      <p:ext uri="{BB962C8B-B14F-4D97-AF65-F5344CB8AC3E}">
        <p14:creationId xmlns:p14="http://schemas.microsoft.com/office/powerpoint/2010/main" val="19584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What caused your errors in estimation (if any)?</a:t>
            </a:r>
          </a:p>
          <a:p>
            <a:pPr marL="457200" indent="-457200" algn="l">
              <a:buFont typeface="+mj-lt"/>
              <a:buAutoNum type="arabicPeriod"/>
            </a:pPr>
            <a:r>
              <a:rPr lang="en-US" sz="2000" b="0" i="0" dirty="0">
                <a:solidFill>
                  <a:srgbClr val="C9D1D9"/>
                </a:solidFill>
                <a:effectLst/>
                <a:latin typeface="-apple-system"/>
              </a:rPr>
              <a:t>FE development time was underestimated. We ended up reallocating time from the BE tasks to deliver a good UI for the tasks.</a:t>
            </a:r>
          </a:p>
          <a:p>
            <a:pPr marL="457200" indent="-457200" algn="l">
              <a:buFont typeface="+mj-lt"/>
              <a:buAutoNum type="arabicPeriod"/>
            </a:pPr>
            <a:r>
              <a:rPr lang="en-US" sz="2000" b="0" i="0" dirty="0">
                <a:solidFill>
                  <a:srgbClr val="C9D1D9"/>
                </a:solidFill>
                <a:effectLst/>
                <a:latin typeface="-apple-system"/>
              </a:rPr>
              <a:t>JEST testing proved much more difficult and tricky than we thought</a:t>
            </a:r>
          </a:p>
          <a:p>
            <a:pPr marL="457200" indent="-457200" algn="l">
              <a:buFont typeface="+mj-lt"/>
              <a:buAutoNum type="arabicPeriod"/>
            </a:pPr>
            <a:r>
              <a:rPr lang="en-US" sz="2000" b="0" i="0" dirty="0">
                <a:solidFill>
                  <a:srgbClr val="C9D1D9"/>
                </a:solidFill>
                <a:effectLst/>
                <a:latin typeface="-apple-system"/>
              </a:rPr>
              <a:t>We included also SonarQube analysis under the "Implement test" task, but since the actual JEST testing proved a lot tougher, we ended up not having enough time to properly do the SonarQube analysis.</a:t>
            </a:r>
          </a:p>
          <a:p>
            <a:pPr marL="457200" indent="-457200" algn="l">
              <a:buFont typeface="+mj-lt"/>
              <a:buAutoNum type="arabicPeriod"/>
            </a:pPr>
            <a:r>
              <a:rPr lang="en-US" sz="2000" b="0" i="0" dirty="0">
                <a:solidFill>
                  <a:srgbClr val="C9D1D9"/>
                </a:solidFill>
                <a:effectLst/>
                <a:latin typeface="-apple-system"/>
              </a:rPr>
              <a:t>We forgot to include in the DB task the fact that we needed a certain number of dummy data to be inserted (as requested by the project PDF).</a:t>
            </a:r>
          </a:p>
        </p:txBody>
      </p:sp>
    </p:spTree>
    <p:extLst>
      <p:ext uri="{BB962C8B-B14F-4D97-AF65-F5344CB8AC3E}">
        <p14:creationId xmlns:p14="http://schemas.microsoft.com/office/powerpoint/2010/main" val="297144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What lessons did you learn (both positive and negative) in this sprint?</a:t>
            </a:r>
          </a:p>
          <a:p>
            <a:pPr marL="457200" indent="-457200" algn="l">
              <a:buAutoNum type="arabicPeriod"/>
            </a:pPr>
            <a:r>
              <a:rPr lang="en-US" sz="2000" dirty="0">
                <a:solidFill>
                  <a:srgbClr val="C9D1D9"/>
                </a:solidFill>
                <a:latin typeface="-apple-system"/>
              </a:rPr>
              <a:t>Testing, especially the Technical dept part needs more time to be properly done.</a:t>
            </a:r>
          </a:p>
          <a:p>
            <a:pPr marL="457200" indent="-457200" algn="l">
              <a:buAutoNum type="arabicPeriod"/>
            </a:pPr>
            <a:r>
              <a:rPr lang="en-US" sz="2000" dirty="0">
                <a:solidFill>
                  <a:srgbClr val="C9D1D9"/>
                </a:solidFill>
                <a:latin typeface="-apple-system"/>
              </a:rPr>
              <a:t>The testing and technical debt tasks need to separated.</a:t>
            </a:r>
          </a:p>
          <a:p>
            <a:pPr marL="457200" indent="-457200" algn="l">
              <a:buAutoNum type="arabicPeriod"/>
            </a:pPr>
            <a:r>
              <a:rPr lang="en-US" sz="2000" dirty="0">
                <a:solidFill>
                  <a:srgbClr val="C9D1D9"/>
                </a:solidFill>
                <a:latin typeface="-apple-system"/>
              </a:rPr>
              <a:t>A good FE needs more development time allocated.</a:t>
            </a:r>
          </a:p>
        </p:txBody>
      </p:sp>
    </p:spTree>
    <p:extLst>
      <p:ext uri="{BB962C8B-B14F-4D97-AF65-F5344CB8AC3E}">
        <p14:creationId xmlns:p14="http://schemas.microsoft.com/office/powerpoint/2010/main" val="308589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Which improvement goals set in the previous retrospective were you able to achieve?</a:t>
            </a:r>
          </a:p>
          <a:p>
            <a:pPr marL="457200" indent="-457200" algn="l">
              <a:buAutoNum type="arabicPeriod"/>
            </a:pPr>
            <a:r>
              <a:rPr lang="en-US" sz="2000" b="0" i="0" dirty="0">
                <a:solidFill>
                  <a:srgbClr val="C9D1D9"/>
                </a:solidFill>
                <a:effectLst/>
                <a:latin typeface="-apple-system"/>
              </a:rPr>
              <a:t>Tasks were much better divided this time, which in turn decreased e lot the continuous communication efforts needed.</a:t>
            </a:r>
          </a:p>
          <a:p>
            <a:pPr marL="0" indent="0" algn="l">
              <a:buNone/>
            </a:pPr>
            <a:endParaRPr lang="en-US" b="0" i="0" dirty="0">
              <a:solidFill>
                <a:srgbClr val="C9D1D9"/>
              </a:solidFill>
              <a:effectLst/>
              <a:latin typeface="-apple-system"/>
            </a:endParaRPr>
          </a:p>
          <a:p>
            <a:pPr marL="0" indent="0" algn="l">
              <a:buNone/>
            </a:pPr>
            <a:endParaRPr lang="en-US" b="0" i="0" dirty="0">
              <a:solidFill>
                <a:srgbClr val="C9D1D9"/>
              </a:solidFill>
              <a:effectLst/>
              <a:latin typeface="-apple-system"/>
            </a:endParaRPr>
          </a:p>
        </p:txBody>
      </p:sp>
    </p:spTree>
    <p:extLst>
      <p:ext uri="{BB962C8B-B14F-4D97-AF65-F5344CB8AC3E}">
        <p14:creationId xmlns:p14="http://schemas.microsoft.com/office/powerpoint/2010/main" val="246605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Which ones you were not able to achieve? Why?</a:t>
            </a:r>
          </a:p>
          <a:p>
            <a:pPr marL="457200" indent="-457200" algn="l">
              <a:buAutoNum type="arabicPeriod"/>
            </a:pPr>
            <a:r>
              <a:rPr lang="en-US" sz="2000" b="0" i="0" dirty="0">
                <a:solidFill>
                  <a:srgbClr val="C9D1D9"/>
                </a:solidFill>
                <a:effectLst/>
                <a:latin typeface="-apple-system"/>
              </a:rPr>
              <a:t>We did not succeed in adding the code documentation since by better dividing the tasks, the need for very detailed documentation decreased. This may well prove problematic in the future if we will need to do incremental work on already implemented features. </a:t>
            </a:r>
          </a:p>
        </p:txBody>
      </p:sp>
    </p:spTree>
    <p:extLst>
      <p:ext uri="{BB962C8B-B14F-4D97-AF65-F5344CB8AC3E}">
        <p14:creationId xmlns:p14="http://schemas.microsoft.com/office/powerpoint/2010/main" val="250914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Improvement goals for the next sprint and how to achieve them (technical tasks, team coordination, etc.)</a:t>
            </a:r>
          </a:p>
          <a:p>
            <a:pPr marL="457200" indent="-457200" algn="l">
              <a:buAutoNum type="arabicPeriod"/>
            </a:pPr>
            <a:r>
              <a:rPr lang="en-US" sz="2000" b="0" i="0" dirty="0">
                <a:solidFill>
                  <a:srgbClr val="C9D1D9"/>
                </a:solidFill>
                <a:effectLst/>
                <a:latin typeface="-apple-system"/>
              </a:rPr>
              <a:t>More time for testing.</a:t>
            </a:r>
          </a:p>
          <a:p>
            <a:pPr marL="457200" indent="-457200" algn="l">
              <a:buAutoNum type="arabicPeriod"/>
            </a:pPr>
            <a:r>
              <a:rPr lang="en-US" sz="2000" b="0" i="0" dirty="0">
                <a:solidFill>
                  <a:srgbClr val="C9D1D9"/>
                </a:solidFill>
                <a:effectLst/>
                <a:latin typeface="-apple-system"/>
              </a:rPr>
              <a:t>By better understanding the current suggestions of Sonarcloud, in the future we can write better code and in turn reduce the remediation efforts.</a:t>
            </a:r>
          </a:p>
          <a:p>
            <a:pPr marL="457200" indent="-457200" algn="l">
              <a:buAutoNum type="arabicPeriod"/>
            </a:pPr>
            <a:r>
              <a:rPr lang="en-US" sz="2000" b="0" i="0" dirty="0">
                <a:solidFill>
                  <a:srgbClr val="C9D1D9"/>
                </a:solidFill>
                <a:effectLst/>
                <a:latin typeface="-apple-system"/>
              </a:rPr>
              <a:t>Testing needs to be treated differently from Technical debt and more time needs to be dedicated to the Technical debt part.</a:t>
            </a:r>
            <a:endParaRPr lang="en-US" b="0" i="0" dirty="0">
              <a:solidFill>
                <a:srgbClr val="C9D1D9"/>
              </a:solidFill>
              <a:effectLst/>
              <a:latin typeface="-apple-system"/>
            </a:endParaRPr>
          </a:p>
        </p:txBody>
      </p:sp>
    </p:spTree>
    <p:extLst>
      <p:ext uri="{BB962C8B-B14F-4D97-AF65-F5344CB8AC3E}">
        <p14:creationId xmlns:p14="http://schemas.microsoft.com/office/powerpoint/2010/main" val="18266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Things we are proud as a team:</a:t>
            </a:r>
          </a:p>
          <a:p>
            <a:pPr marL="457200" indent="-457200" algn="l">
              <a:buAutoNum type="arabicPeriod"/>
            </a:pPr>
            <a:r>
              <a:rPr lang="en-US" sz="2000" b="0" i="0" dirty="0">
                <a:solidFill>
                  <a:srgbClr val="C9D1D9"/>
                </a:solidFill>
                <a:effectLst/>
                <a:latin typeface="-apple-system"/>
              </a:rPr>
              <a:t>Everyone finished all of their tasks and delivered working code.</a:t>
            </a:r>
          </a:p>
          <a:p>
            <a:pPr marL="457200" indent="-457200" algn="l">
              <a:buAutoNum type="arabicPeriod"/>
            </a:pPr>
            <a:r>
              <a:rPr lang="en-US" sz="2000" b="0" i="0" dirty="0">
                <a:solidFill>
                  <a:srgbClr val="C9D1D9"/>
                </a:solidFill>
                <a:effectLst/>
                <a:latin typeface="-apple-system"/>
              </a:rPr>
              <a:t>Team members communication and availability was outstanding.</a:t>
            </a:r>
          </a:p>
        </p:txBody>
      </p:sp>
    </p:spTree>
    <p:extLst>
      <p:ext uri="{BB962C8B-B14F-4D97-AF65-F5344CB8AC3E}">
        <p14:creationId xmlns:p14="http://schemas.microsoft.com/office/powerpoint/2010/main" val="191963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Macro statistics</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normAutofit/>
          </a:bodyPr>
          <a:lstStyle/>
          <a:p>
            <a:r>
              <a:rPr lang="en-US" b="0" i="0" dirty="0">
                <a:solidFill>
                  <a:srgbClr val="C9D1D9"/>
                </a:solidFill>
                <a:effectLst/>
                <a:latin typeface="-apple-system"/>
              </a:rPr>
              <a:t>Committed Stories: 8 	→	Done: 8</a:t>
            </a:r>
          </a:p>
          <a:p>
            <a:r>
              <a:rPr lang="en-US" b="0" i="0" dirty="0">
                <a:solidFill>
                  <a:srgbClr val="C9D1D9"/>
                </a:solidFill>
                <a:effectLst/>
                <a:latin typeface="-apple-system"/>
              </a:rPr>
              <a:t>Committed Points: 43	→	Done: 43</a:t>
            </a:r>
          </a:p>
          <a:p>
            <a:r>
              <a:rPr lang="en-US" b="0" i="0" dirty="0">
                <a:solidFill>
                  <a:srgbClr val="C9D1D9"/>
                </a:solidFill>
                <a:effectLst/>
                <a:latin typeface="-apple-system"/>
              </a:rPr>
              <a:t>Planned hours: 99h15m	→	Spent hours: 97h55min</a:t>
            </a:r>
            <a:endParaRPr lang="en-US" dirty="0">
              <a:solidFill>
                <a:srgbClr val="FF0000"/>
              </a:solidFill>
              <a:latin typeface="-apple-system"/>
            </a:endParaRPr>
          </a:p>
          <a:p>
            <a:endParaRPr lang="en-US" dirty="0"/>
          </a:p>
        </p:txBody>
      </p:sp>
    </p:spTree>
    <p:extLst>
      <p:ext uri="{BB962C8B-B14F-4D97-AF65-F5344CB8AC3E}">
        <p14:creationId xmlns:p14="http://schemas.microsoft.com/office/powerpoint/2010/main" val="203330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- 1</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346201"/>
            <a:ext cx="10476847" cy="5320606"/>
          </a:xfrm>
        </p:spPr>
        <p:txBody>
          <a:bodyPr>
            <a:normAutofit lnSpcReduction="10000"/>
          </a:bodyPr>
          <a:lstStyle/>
          <a:p>
            <a:r>
              <a:rPr lang="en-US" dirty="0"/>
              <a:t>Story #0: </a:t>
            </a:r>
            <a:r>
              <a:rPr lang="en-US" sz="2000" dirty="0"/>
              <a:t>Technical tasks (8 tasks)</a:t>
            </a:r>
            <a:endParaRPr lang="en-US" dirty="0"/>
          </a:p>
          <a:p>
            <a:pPr marL="746125" indent="-342900">
              <a:lnSpc>
                <a:spcPct val="100000"/>
              </a:lnSpc>
              <a:buFont typeface="Wingdings" panose="05000000000000000000" pitchFamily="2" charset="2"/>
              <a:buChar char="§"/>
            </a:pPr>
            <a:r>
              <a:rPr lang="en-US" sz="2000" dirty="0"/>
              <a:t>Estimated: 55h15min	→	Actual:	50h55min</a:t>
            </a:r>
          </a:p>
          <a:p>
            <a:r>
              <a:rPr lang="en-US" dirty="0"/>
              <a:t>Story #1: </a:t>
            </a:r>
            <a:r>
              <a:rPr lang="en-US" sz="2000" dirty="0"/>
              <a:t>(Shop employee) Enter an order for a client</a:t>
            </a:r>
            <a:endParaRPr lang="en-US" dirty="0"/>
          </a:p>
          <a:p>
            <a:pPr marL="746125" indent="-342900">
              <a:lnSpc>
                <a:spcPct val="100000"/>
              </a:lnSpc>
              <a:buFont typeface="Wingdings" panose="05000000000000000000" pitchFamily="2" charset="2"/>
              <a:buChar char="§"/>
            </a:pPr>
            <a:r>
              <a:rPr lang="en-US" sz="2000" dirty="0"/>
              <a:t>Task #1: FE for entering client order</a:t>
            </a:r>
          </a:p>
          <a:p>
            <a:pPr marL="746125" indent="-342900">
              <a:lnSpc>
                <a:spcPct val="100000"/>
              </a:lnSpc>
              <a:buFont typeface="Wingdings" panose="05000000000000000000" pitchFamily="2" charset="2"/>
              <a:buChar char="§"/>
            </a:pPr>
            <a:r>
              <a:rPr lang="en-US" sz="2000" dirty="0"/>
              <a:t>Task #2: BE for entering client order</a:t>
            </a:r>
          </a:p>
          <a:p>
            <a:pPr marL="746125" indent="-342900">
              <a:lnSpc>
                <a:spcPct val="100000"/>
              </a:lnSpc>
              <a:buFont typeface="Wingdings" panose="05000000000000000000" pitchFamily="2" charset="2"/>
              <a:buChar char="§"/>
            </a:pPr>
            <a:r>
              <a:rPr lang="en-US" sz="2000" dirty="0"/>
              <a:t>Story points: 8</a:t>
            </a:r>
          </a:p>
          <a:p>
            <a:pPr marL="746125" indent="-342900">
              <a:lnSpc>
                <a:spcPct val="100000"/>
              </a:lnSpc>
              <a:buFont typeface="Wingdings" panose="05000000000000000000" pitchFamily="2" charset="2"/>
              <a:buChar char="§"/>
            </a:pPr>
            <a:r>
              <a:rPr lang="en-US" sz="2000" dirty="0"/>
              <a:t>Estimated: 8h		→	Actual:	8h</a:t>
            </a:r>
          </a:p>
          <a:p>
            <a:r>
              <a:rPr lang="en-US" dirty="0"/>
              <a:t>Story #2</a:t>
            </a:r>
            <a:r>
              <a:rPr lang="en-US" sz="2000" dirty="0"/>
              <a:t>: (Shop employee) Register new client to the platform</a:t>
            </a:r>
          </a:p>
          <a:p>
            <a:pPr marL="746125" indent="-342900">
              <a:lnSpc>
                <a:spcPct val="100000"/>
              </a:lnSpc>
              <a:buFont typeface="Wingdings" panose="05000000000000000000" pitchFamily="2" charset="2"/>
              <a:buChar char="§"/>
            </a:pPr>
            <a:r>
              <a:rPr lang="en-US" sz="2000" dirty="0"/>
              <a:t>Task #1: FE for registration platform</a:t>
            </a:r>
          </a:p>
          <a:p>
            <a:pPr marL="746125" indent="-342900">
              <a:lnSpc>
                <a:spcPct val="100000"/>
              </a:lnSpc>
              <a:buFont typeface="Wingdings" panose="05000000000000000000" pitchFamily="2" charset="2"/>
              <a:buChar char="§"/>
            </a:pPr>
            <a:r>
              <a:rPr lang="en-US" sz="2000" dirty="0"/>
              <a:t>Task #2: BE for registration platform</a:t>
            </a:r>
          </a:p>
          <a:p>
            <a:pPr marL="746125" indent="-342900">
              <a:lnSpc>
                <a:spcPct val="100000"/>
              </a:lnSpc>
              <a:buFont typeface="Wingdings" panose="05000000000000000000" pitchFamily="2" charset="2"/>
              <a:buChar char="§"/>
            </a:pPr>
            <a:r>
              <a:rPr lang="en-US" sz="2000" dirty="0"/>
              <a:t>Story points: 3</a:t>
            </a:r>
          </a:p>
          <a:p>
            <a:pPr marL="746125" indent="-342900">
              <a:lnSpc>
                <a:spcPct val="100000"/>
              </a:lnSpc>
              <a:buFont typeface="Wingdings" panose="05000000000000000000" pitchFamily="2" charset="2"/>
              <a:buChar char="§"/>
            </a:pPr>
            <a:r>
              <a:rPr lang="en-US" sz="2000" dirty="0"/>
              <a:t>Estimated: 3h	→	Actual:	45min</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167321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- 2</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#3: </a:t>
            </a:r>
            <a:r>
              <a:rPr lang="en-US" sz="2000" dirty="0"/>
              <a:t>(Shop employee) Browse the available products</a:t>
            </a:r>
            <a:endParaRPr lang="en-US" dirty="0"/>
          </a:p>
          <a:p>
            <a:pPr marL="746125" indent="-342900">
              <a:lnSpc>
                <a:spcPct val="100000"/>
              </a:lnSpc>
              <a:buFont typeface="Wingdings" panose="05000000000000000000" pitchFamily="2" charset="2"/>
              <a:buChar char="§"/>
            </a:pPr>
            <a:r>
              <a:rPr lang="en-US" sz="2000" dirty="0"/>
              <a:t>Task #1: FE for browsing available products</a:t>
            </a:r>
          </a:p>
          <a:p>
            <a:pPr marL="746125" indent="-342900">
              <a:lnSpc>
                <a:spcPct val="100000"/>
              </a:lnSpc>
              <a:buFont typeface="Wingdings" panose="05000000000000000000" pitchFamily="2" charset="2"/>
              <a:buChar char="§"/>
            </a:pPr>
            <a:r>
              <a:rPr lang="en-US" sz="2000" dirty="0"/>
              <a:t>Task #2: BE for browsing available products</a:t>
            </a:r>
          </a:p>
          <a:p>
            <a:pPr marL="746125" indent="-342900">
              <a:lnSpc>
                <a:spcPct val="100000"/>
              </a:lnSpc>
              <a:buFont typeface="Wingdings" panose="05000000000000000000" pitchFamily="2" charset="2"/>
              <a:buChar char="§"/>
            </a:pPr>
            <a:r>
              <a:rPr lang="en-US" sz="2000" dirty="0"/>
              <a:t>Story points: 13</a:t>
            </a:r>
          </a:p>
          <a:p>
            <a:pPr marL="746125" indent="-342900">
              <a:lnSpc>
                <a:spcPct val="100000"/>
              </a:lnSpc>
              <a:buFont typeface="Wingdings" panose="05000000000000000000" pitchFamily="2" charset="2"/>
              <a:buChar char="§"/>
            </a:pPr>
            <a:r>
              <a:rPr lang="en-US" sz="2000" dirty="0"/>
              <a:t>Estimated: 12h	→	Actual:	18h</a:t>
            </a:r>
          </a:p>
          <a:p>
            <a:r>
              <a:rPr lang="en-US" dirty="0"/>
              <a:t>Story #4</a:t>
            </a:r>
            <a:r>
              <a:rPr lang="en-US" sz="2000" dirty="0"/>
              <a:t>: (Shop employee) Handing out products to a client</a:t>
            </a:r>
          </a:p>
          <a:p>
            <a:pPr marL="746125" indent="-342900">
              <a:lnSpc>
                <a:spcPct val="100000"/>
              </a:lnSpc>
              <a:buFont typeface="Wingdings" panose="05000000000000000000" pitchFamily="2" charset="2"/>
              <a:buChar char="§"/>
            </a:pPr>
            <a:r>
              <a:rPr lang="en-US" sz="2000" dirty="0"/>
              <a:t>Task #1: FE for handing out products to a client</a:t>
            </a:r>
          </a:p>
          <a:p>
            <a:pPr marL="746125" indent="-342900">
              <a:lnSpc>
                <a:spcPct val="100000"/>
              </a:lnSpc>
              <a:buFont typeface="Wingdings" panose="05000000000000000000" pitchFamily="2" charset="2"/>
              <a:buChar char="§"/>
            </a:pPr>
            <a:r>
              <a:rPr lang="en-US" sz="2000" dirty="0"/>
              <a:t>Task #2: BE for handing out products to a client</a:t>
            </a:r>
          </a:p>
          <a:p>
            <a:pPr marL="746125" indent="-342900">
              <a:lnSpc>
                <a:spcPct val="100000"/>
              </a:lnSpc>
              <a:buFont typeface="Wingdings" panose="05000000000000000000" pitchFamily="2" charset="2"/>
              <a:buChar char="§"/>
            </a:pPr>
            <a:r>
              <a:rPr lang="en-US" sz="2000" dirty="0"/>
              <a:t>Story points: 5</a:t>
            </a:r>
          </a:p>
          <a:p>
            <a:pPr marL="746125" indent="-342900">
              <a:lnSpc>
                <a:spcPct val="100000"/>
              </a:lnSpc>
              <a:buFont typeface="Wingdings" panose="05000000000000000000" pitchFamily="2" charset="2"/>
              <a:buChar char="§"/>
            </a:pPr>
            <a:r>
              <a:rPr lang="en-US" sz="2000" dirty="0"/>
              <a:t>Estimated: 4h		→	Actual:	4h</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200261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- 3</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#5: </a:t>
            </a:r>
            <a:r>
              <a:rPr lang="en-US" sz="2000" dirty="0"/>
              <a:t>(Shop employee) Top-up a client’s wallet</a:t>
            </a:r>
            <a:endParaRPr lang="en-US" dirty="0"/>
          </a:p>
          <a:p>
            <a:pPr marL="746125" indent="-342900">
              <a:lnSpc>
                <a:spcPct val="100000"/>
              </a:lnSpc>
              <a:buFont typeface="Wingdings" panose="05000000000000000000" pitchFamily="2" charset="2"/>
              <a:buChar char="§"/>
            </a:pPr>
            <a:r>
              <a:rPr lang="en-US" sz="2000" dirty="0"/>
              <a:t>Task #1: FE for topping-up a client’s wallet</a:t>
            </a:r>
          </a:p>
          <a:p>
            <a:pPr marL="746125" indent="-342900">
              <a:lnSpc>
                <a:spcPct val="100000"/>
              </a:lnSpc>
              <a:buFont typeface="Wingdings" panose="05000000000000000000" pitchFamily="2" charset="2"/>
              <a:buChar char="§"/>
            </a:pPr>
            <a:r>
              <a:rPr lang="en-US" sz="2000" dirty="0"/>
              <a:t>Task #2: BE for topping-up a client’s wallet</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4h	→	Actual:	4h30min</a:t>
            </a:r>
          </a:p>
          <a:p>
            <a:r>
              <a:rPr lang="en-US" dirty="0"/>
              <a:t>Story #6</a:t>
            </a:r>
            <a:r>
              <a:rPr lang="en-US" sz="2000" dirty="0"/>
              <a:t>: (Unregistered user) Register to the platform</a:t>
            </a:r>
          </a:p>
          <a:p>
            <a:pPr marL="746125" indent="-342900">
              <a:lnSpc>
                <a:spcPct val="100000"/>
              </a:lnSpc>
              <a:buFont typeface="Wingdings" panose="05000000000000000000" pitchFamily="2" charset="2"/>
              <a:buChar char="§"/>
            </a:pPr>
            <a:r>
              <a:rPr lang="en-US" sz="2000" dirty="0"/>
              <a:t>Task #1: FE for registration platform</a:t>
            </a:r>
          </a:p>
          <a:p>
            <a:pPr marL="746125" indent="-342900">
              <a:lnSpc>
                <a:spcPct val="100000"/>
              </a:lnSpc>
              <a:buFont typeface="Wingdings" panose="05000000000000000000" pitchFamily="2" charset="2"/>
              <a:buChar char="§"/>
            </a:pPr>
            <a:r>
              <a:rPr lang="en-US" sz="2000" dirty="0"/>
              <a:t>Task #2: BE for registration platform</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3h		→	Actual:	4h30min</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346929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- 4</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#7</a:t>
            </a:r>
            <a:r>
              <a:rPr lang="en-US" sz="2000" dirty="0"/>
              <a:t>: (Registered client) Add products to the basket</a:t>
            </a:r>
          </a:p>
          <a:p>
            <a:pPr marL="746125" indent="-342900">
              <a:lnSpc>
                <a:spcPct val="100000"/>
              </a:lnSpc>
              <a:buFont typeface="Wingdings" panose="05000000000000000000" pitchFamily="2" charset="2"/>
              <a:buChar char="§"/>
            </a:pPr>
            <a:r>
              <a:rPr lang="en-US" sz="2000" dirty="0"/>
              <a:t>Task #1: FE for adding products to the basket</a:t>
            </a:r>
          </a:p>
          <a:p>
            <a:pPr marL="746125" indent="-342900">
              <a:lnSpc>
                <a:spcPct val="100000"/>
              </a:lnSpc>
              <a:buFont typeface="Wingdings" panose="05000000000000000000" pitchFamily="2" charset="2"/>
              <a:buChar char="§"/>
            </a:pPr>
            <a:r>
              <a:rPr lang="en-US" sz="2000" dirty="0"/>
              <a:t>Task #2: BE for adding products to the basket</a:t>
            </a:r>
          </a:p>
          <a:p>
            <a:pPr marL="746125" indent="-342900">
              <a:lnSpc>
                <a:spcPct val="100000"/>
              </a:lnSpc>
              <a:buFont typeface="Wingdings" panose="05000000000000000000" pitchFamily="2" charset="2"/>
              <a:buChar char="§"/>
            </a:pPr>
            <a:r>
              <a:rPr lang="en-US" sz="2000" dirty="0"/>
              <a:t>Story points: 8</a:t>
            </a:r>
          </a:p>
          <a:p>
            <a:pPr marL="746125" indent="-342900">
              <a:lnSpc>
                <a:spcPct val="100000"/>
              </a:lnSpc>
              <a:buFont typeface="Wingdings" panose="05000000000000000000" pitchFamily="2" charset="2"/>
              <a:buChar char="§"/>
            </a:pPr>
            <a:r>
              <a:rPr lang="en-US" sz="2000" dirty="0"/>
              <a:t>Estimated: 6h		→	Actual:	7h</a:t>
            </a:r>
          </a:p>
          <a:p>
            <a:r>
              <a:rPr lang="en-US" dirty="0"/>
              <a:t>Story #8</a:t>
            </a:r>
            <a:r>
              <a:rPr lang="en-US" sz="2000" dirty="0"/>
              <a:t>: (Registered client) Receive a reminder that my wallet balance is insufficient</a:t>
            </a:r>
          </a:p>
          <a:p>
            <a:pPr marL="746125" indent="-342900">
              <a:lnSpc>
                <a:spcPct val="100000"/>
              </a:lnSpc>
              <a:buFont typeface="Wingdings" panose="05000000000000000000" pitchFamily="2" charset="2"/>
              <a:buChar char="§"/>
            </a:pPr>
            <a:r>
              <a:rPr lang="en-US" sz="2000" dirty="0"/>
              <a:t>Task #1: FE for insufficient balance</a:t>
            </a:r>
          </a:p>
          <a:p>
            <a:pPr marL="746125" indent="-342900">
              <a:lnSpc>
                <a:spcPct val="100000"/>
              </a:lnSpc>
              <a:buFont typeface="Wingdings" panose="05000000000000000000" pitchFamily="2" charset="2"/>
              <a:buChar char="§"/>
            </a:pPr>
            <a:r>
              <a:rPr lang="en-US" sz="2000" dirty="0"/>
              <a:t>Task #2: FBE for insufficient balance</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4h	→	Actual:	3h</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93284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Detailed Statistics</a:t>
            </a:r>
            <a:endParaRPr lang="en-US" dirty="0">
              <a:solidFill>
                <a:schemeClr val="tx1">
                  <a:lumMod val="85000"/>
                </a:schemeClr>
              </a:solidFill>
            </a:endParaRPr>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286000"/>
            <a:ext cx="10476847" cy="3953482"/>
          </a:xfrm>
        </p:spPr>
        <p:txBody>
          <a:bodyPr>
            <a:normAutofit/>
          </a:bodyPr>
          <a:lstStyle/>
          <a:p>
            <a:pPr marL="860425" indent="-457200">
              <a:lnSpc>
                <a:spcPct val="100000"/>
              </a:lnSpc>
            </a:pPr>
            <a:r>
              <a:rPr lang="en-US" sz="2800" dirty="0"/>
              <a:t>Average Hour per task : 97.9(hours)/ 19(#tasks) = 4.07 hours</a:t>
            </a:r>
          </a:p>
          <a:p>
            <a:pPr marL="860425" indent="-457200">
              <a:lnSpc>
                <a:spcPct val="100000"/>
              </a:lnSpc>
            </a:pPr>
            <a:r>
              <a:rPr lang="en-US" sz="2800" dirty="0"/>
              <a:t>Standard deviation: 0.28</a:t>
            </a:r>
          </a:p>
          <a:p>
            <a:pPr marL="860425" indent="-457200">
              <a:lnSpc>
                <a:spcPct val="100000"/>
              </a:lnSpc>
            </a:pPr>
            <a:r>
              <a:rPr lang="en-US" sz="2800" dirty="0"/>
              <a:t>Total task estimation error ratio: 1.013</a:t>
            </a:r>
          </a:p>
          <a:p>
            <a:pPr marL="403225" indent="0">
              <a:lnSpc>
                <a:spcPct val="100000"/>
              </a:lnSpc>
              <a:buNone/>
            </a:pPr>
            <a:endParaRPr lang="en-US" sz="2800" dirty="0"/>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130581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UNIT TESTING</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r>
              <a:rPr lang="en-US" b="0" i="0" dirty="0">
                <a:solidFill>
                  <a:srgbClr val="C9D1D9"/>
                </a:solidFill>
                <a:effectLst/>
                <a:latin typeface="-apple-system"/>
              </a:rPr>
              <a:t>Total hours estimated: 30h (6h of studying unit testing methods + 24h for implementing tests)</a:t>
            </a:r>
          </a:p>
          <a:p>
            <a:r>
              <a:rPr lang="en-US" b="0" i="0" dirty="0">
                <a:solidFill>
                  <a:srgbClr val="C9D1D9"/>
                </a:solidFill>
                <a:effectLst/>
                <a:latin typeface="-apple-system"/>
              </a:rPr>
              <a:t>Total hours spent: 33h (9h of studying unit testing methods  + 24h of testing)</a:t>
            </a:r>
          </a:p>
          <a:p>
            <a:r>
              <a:rPr lang="en-US" b="0" i="0" dirty="0">
                <a:solidFill>
                  <a:srgbClr val="C9D1D9"/>
                </a:solidFill>
                <a:effectLst/>
                <a:latin typeface="-apple-system"/>
              </a:rPr>
              <a:t>Nr of automated unit test cases: 17 for BE + 36 for FE = 53 unit test cases</a:t>
            </a:r>
          </a:p>
          <a:p>
            <a:r>
              <a:rPr lang="en-US" b="0" i="0" dirty="0">
                <a:solidFill>
                  <a:srgbClr val="C9D1D9"/>
                </a:solidFill>
                <a:effectLst/>
                <a:latin typeface="-apple-system"/>
              </a:rPr>
              <a:t>Coverage: 0% </a:t>
            </a:r>
            <a:r>
              <a:rPr lang="en-US" b="1" i="0" dirty="0">
                <a:solidFill>
                  <a:srgbClr val="FF0000"/>
                </a:solidFill>
                <a:effectLst/>
                <a:latin typeface="-apple-system"/>
              </a:rPr>
              <a:t>(Could not get Sonarcloud to read the coverage – we estimated it to be around 60-65% based on the outputs of the testing)</a:t>
            </a:r>
          </a:p>
          <a:p>
            <a:pPr marL="0" indent="0">
              <a:buNone/>
            </a:pPr>
            <a:endParaRPr lang="en-US" b="0" i="0" dirty="0">
              <a:solidFill>
                <a:srgbClr val="C9D1D9"/>
              </a:solidFill>
              <a:effectLst/>
              <a:latin typeface="-apple-system"/>
            </a:endParaRPr>
          </a:p>
          <a:p>
            <a:endParaRPr lang="en-US" dirty="0"/>
          </a:p>
        </p:txBody>
      </p:sp>
    </p:spTree>
    <p:extLst>
      <p:ext uri="{BB962C8B-B14F-4D97-AF65-F5344CB8AC3E}">
        <p14:creationId xmlns:p14="http://schemas.microsoft.com/office/powerpoint/2010/main" val="308189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E2e testing</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pPr algn="l">
              <a:buFont typeface="Arial" panose="020B0604020202020204" pitchFamily="34" charset="0"/>
              <a:buChar char="•"/>
            </a:pPr>
            <a:r>
              <a:rPr lang="en-US" b="0" i="0" dirty="0">
                <a:solidFill>
                  <a:srgbClr val="C9D1D9"/>
                </a:solidFill>
                <a:effectLst/>
                <a:latin typeface="-apple-system"/>
              </a:rPr>
              <a:t>Total hours estimated: </a:t>
            </a:r>
            <a:r>
              <a:rPr lang="en-US" b="0" i="0" dirty="0">
                <a:solidFill>
                  <a:srgbClr val="D4D4D4"/>
                </a:solidFill>
                <a:effectLst/>
                <a:latin typeface="-apple-system"/>
              </a:rPr>
              <a:t>8h (1h per story) - included inside each story</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Total hours spent: 6h</a:t>
            </a:r>
          </a:p>
        </p:txBody>
      </p:sp>
    </p:spTree>
    <p:extLst>
      <p:ext uri="{BB962C8B-B14F-4D97-AF65-F5344CB8AC3E}">
        <p14:creationId xmlns:p14="http://schemas.microsoft.com/office/powerpoint/2010/main" val="3411864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1002</TotalTime>
  <Words>1133</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Tw Cen MT</vt:lpstr>
      <vt:lpstr>Wingdings</vt:lpstr>
      <vt:lpstr>Circuit</vt:lpstr>
      <vt:lpstr>SPRINT 1 RETROSPECTIVE        Team R02</vt:lpstr>
      <vt:lpstr>PROCESS MEASURES Macro statistics</vt:lpstr>
      <vt:lpstr>PROCESS MEASURES detailed statistics - 1</vt:lpstr>
      <vt:lpstr>PROCESS MEASURES detailed statistics - 2</vt:lpstr>
      <vt:lpstr>PROCESS MEASURES detailed statistics - 3</vt:lpstr>
      <vt:lpstr>PROCESS MEASURES detailed statistics - 4</vt:lpstr>
      <vt:lpstr>Detailed Statistics</vt:lpstr>
      <vt:lpstr>QUALITY MEASURES UNIT TESTING</vt:lpstr>
      <vt:lpstr>QUALITY MEASURES E2e testing</vt:lpstr>
      <vt:lpstr>QUALITY MEASURES Code review</vt:lpstr>
      <vt:lpstr>QUALITY MEASURES Technical debt management</vt:lpstr>
      <vt:lpstr>Assessment</vt:lpstr>
      <vt:lpstr>Assessment</vt:lpstr>
      <vt:lpstr>Assessment</vt:lpstr>
      <vt:lpstr>Assessment</vt:lpstr>
      <vt:lpstr>Assessment</vt:lpstr>
      <vt:lpstr>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RETROSPECTIVE        Team R02</dc:title>
  <dc:creator>Mario Deda</dc:creator>
  <cp:lastModifiedBy>Mario Deda</cp:lastModifiedBy>
  <cp:revision>24</cp:revision>
  <dcterms:created xsi:type="dcterms:W3CDTF">2021-10-25T11:45:02Z</dcterms:created>
  <dcterms:modified xsi:type="dcterms:W3CDTF">2021-11-19T10:32:06Z</dcterms:modified>
</cp:coreProperties>
</file>