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E3A5E8D-C03B-4139-AAAA-DA0211F5F92D}">
          <p14:sldIdLst>
            <p14:sldId id="256"/>
            <p14:sldId id="257"/>
            <p14:sldId id="258"/>
            <p14:sldId id="259"/>
            <p14:sldId id="260"/>
            <p14:sldId id="261"/>
            <p14:sldId id="262"/>
            <p14:sldId id="263"/>
          </p14:sldIdLst>
        </p14:section>
        <p14:section name="Untitled Section" id="{804B3D81-3E21-48E0-BBFB-0F6CA49E41AA}">
          <p14:sldIdLst>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C24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9" autoAdjust="0"/>
    <p:restoredTop sz="94660"/>
  </p:normalViewPr>
  <p:slideViewPr>
    <p:cSldViewPr snapToGrid="0">
      <p:cViewPr>
        <p:scale>
          <a:sx n="78" d="100"/>
          <a:sy n="78" d="100"/>
        </p:scale>
        <p:origin x="43" y="-29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11/10/2024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21424"/>
          </a:solidFill>
          <a:ln/>
        </p:spPr>
      </p:sp>
      <p:sp>
        <p:nvSpPr>
          <p:cNvPr id="3" name="Shape 1"/>
          <p:cNvSpPr/>
          <p:nvPr/>
        </p:nvSpPr>
        <p:spPr>
          <a:xfrm>
            <a:off x="0" y="0"/>
            <a:ext cx="14630400" cy="8229600"/>
          </a:xfrm>
          <a:prstGeom prst="rect">
            <a:avLst/>
          </a:prstGeom>
          <a:solidFill>
            <a:srgbClr val="5C2438"/>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21424"/>
          </a:solidFill>
          <a:ln/>
        </p:spPr>
      </p:sp>
      <p:sp>
        <p:nvSpPr>
          <p:cNvPr id="3" name="Shape 1"/>
          <p:cNvSpPr/>
          <p:nvPr/>
        </p:nvSpPr>
        <p:spPr>
          <a:xfrm>
            <a:off x="0" y="0"/>
            <a:ext cx="14630400" cy="8229600"/>
          </a:xfrm>
          <a:prstGeom prst="rect">
            <a:avLst/>
          </a:prstGeom>
          <a:solidFill>
            <a:srgbClr val="5C2438"/>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21424"/>
          </a:solidFill>
          <a:ln/>
        </p:spPr>
      </p:sp>
      <p:sp>
        <p:nvSpPr>
          <p:cNvPr id="3" name="Shape 1"/>
          <p:cNvSpPr/>
          <p:nvPr/>
        </p:nvSpPr>
        <p:spPr>
          <a:xfrm>
            <a:off x="0" y="0"/>
            <a:ext cx="14630400" cy="8229600"/>
          </a:xfrm>
          <a:prstGeom prst="rect">
            <a:avLst/>
          </a:prstGeom>
          <a:solidFill>
            <a:srgbClr val="5C2438"/>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21424"/>
          </a:solidFill>
          <a:ln/>
        </p:spPr>
      </p:sp>
      <p:sp>
        <p:nvSpPr>
          <p:cNvPr id="3" name="Shape 1"/>
          <p:cNvSpPr/>
          <p:nvPr/>
        </p:nvSpPr>
        <p:spPr>
          <a:xfrm>
            <a:off x="0" y="0"/>
            <a:ext cx="14630400" cy="8229600"/>
          </a:xfrm>
          <a:prstGeom prst="rect">
            <a:avLst/>
          </a:prstGeom>
          <a:solidFill>
            <a:srgbClr val="5C2438"/>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21424"/>
          </a:solidFill>
          <a:ln/>
        </p:spPr>
      </p:sp>
      <p:sp>
        <p:nvSpPr>
          <p:cNvPr id="3" name="Shape 1"/>
          <p:cNvSpPr/>
          <p:nvPr/>
        </p:nvSpPr>
        <p:spPr>
          <a:xfrm>
            <a:off x="0" y="0"/>
            <a:ext cx="14630400" cy="8229600"/>
          </a:xfrm>
          <a:prstGeom prst="rect">
            <a:avLst/>
          </a:prstGeom>
          <a:solidFill>
            <a:srgbClr val="5C2438"/>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21424"/>
          </a:solidFill>
          <a:ln/>
        </p:spPr>
      </p:sp>
      <p:sp>
        <p:nvSpPr>
          <p:cNvPr id="3" name="Shape 1"/>
          <p:cNvSpPr/>
          <p:nvPr/>
        </p:nvSpPr>
        <p:spPr>
          <a:xfrm>
            <a:off x="0" y="0"/>
            <a:ext cx="14630400" cy="8229600"/>
          </a:xfrm>
          <a:prstGeom prst="rect">
            <a:avLst/>
          </a:prstGeom>
          <a:solidFill>
            <a:srgbClr val="5C2438"/>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21424"/>
          </a:solidFill>
          <a:ln/>
        </p:spPr>
      </p:sp>
      <p:sp>
        <p:nvSpPr>
          <p:cNvPr id="3" name="Shape 1"/>
          <p:cNvSpPr/>
          <p:nvPr/>
        </p:nvSpPr>
        <p:spPr>
          <a:xfrm>
            <a:off x="0" y="0"/>
            <a:ext cx="14630400" cy="8229600"/>
          </a:xfrm>
          <a:prstGeom prst="rect">
            <a:avLst/>
          </a:prstGeom>
          <a:solidFill>
            <a:srgbClr val="5C2438"/>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21424"/>
          </a:solidFill>
          <a:ln/>
        </p:spPr>
      </p:sp>
      <p:sp>
        <p:nvSpPr>
          <p:cNvPr id="3" name="Shape 1"/>
          <p:cNvSpPr/>
          <p:nvPr/>
        </p:nvSpPr>
        <p:spPr>
          <a:xfrm>
            <a:off x="0" y="0"/>
            <a:ext cx="14630400" cy="8229600"/>
          </a:xfrm>
          <a:prstGeom prst="rect">
            <a:avLst/>
          </a:prstGeom>
          <a:solidFill>
            <a:srgbClr val="5C2438"/>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21424"/>
          </a:solidFill>
          <a:ln/>
        </p:spPr>
      </p:sp>
      <p:sp>
        <p:nvSpPr>
          <p:cNvPr id="3" name="Shape 1"/>
          <p:cNvSpPr/>
          <p:nvPr/>
        </p:nvSpPr>
        <p:spPr>
          <a:xfrm>
            <a:off x="0" y="0"/>
            <a:ext cx="14630400" cy="8229600"/>
          </a:xfrm>
          <a:prstGeom prst="rect">
            <a:avLst/>
          </a:prstGeom>
          <a:solidFill>
            <a:srgbClr val="5C2438"/>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0.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
        <p:cNvGrpSpPr/>
        <p:nvPr/>
      </p:nvGrpSpPr>
      <p:grpSpPr>
        <a:xfrm>
          <a:off x="0" y="0"/>
          <a:ext cx="0" cy="0"/>
          <a:chOff x="0" y="0"/>
          <a:chExt cx="0" cy="0"/>
        </a:xfrm>
      </p:grpSpPr>
      <p:pic>
        <p:nvPicPr>
          <p:cNvPr id="31" name="Google Shape;31;p1" descr="preencoded.png"/>
          <p:cNvPicPr preferRelativeResize="0"/>
          <p:nvPr/>
        </p:nvPicPr>
        <p:blipFill rotWithShape="1">
          <a:blip r:embed="rId3">
            <a:alphaModFix/>
          </a:blip>
          <a:srcRect/>
          <a:stretch/>
        </p:blipFill>
        <p:spPr>
          <a:xfrm>
            <a:off x="9144000" y="157316"/>
            <a:ext cx="5486400" cy="8229600"/>
          </a:xfrm>
          <a:prstGeom prst="rect">
            <a:avLst/>
          </a:prstGeom>
          <a:noFill/>
          <a:ln>
            <a:noFill/>
          </a:ln>
        </p:spPr>
      </p:pic>
      <p:sp>
        <p:nvSpPr>
          <p:cNvPr id="32" name="Google Shape;32;p1"/>
          <p:cNvSpPr/>
          <p:nvPr/>
        </p:nvSpPr>
        <p:spPr>
          <a:xfrm>
            <a:off x="736856" y="373626"/>
            <a:ext cx="8318654" cy="1751758"/>
          </a:xfrm>
          <a:prstGeom prst="rect">
            <a:avLst/>
          </a:prstGeom>
          <a:noFill/>
          <a:ln>
            <a:noFill/>
          </a:ln>
        </p:spPr>
        <p:txBody>
          <a:bodyPr spcFirstLastPara="1" wrap="square" lIns="0" tIns="0" rIns="0" bIns="0" anchor="t" anchorCtr="0">
            <a:noAutofit/>
          </a:bodyPr>
          <a:lstStyle/>
          <a:p>
            <a:pPr marL="0" marR="0" lvl="0" indent="0" algn="l" rtl="0">
              <a:lnSpc>
                <a:spcPct val="125714"/>
              </a:lnSpc>
              <a:spcBef>
                <a:spcPts val="0"/>
              </a:spcBef>
              <a:spcAft>
                <a:spcPts val="0"/>
              </a:spcAft>
              <a:buClr>
                <a:srgbClr val="FFB393"/>
              </a:buClr>
              <a:buSzPts val="5250"/>
              <a:buFont typeface="Brygada 1918"/>
              <a:buNone/>
            </a:pPr>
            <a:r>
              <a:rPr lang="en-US" sz="5250" b="1" i="0" u="none" strike="noStrike" cap="none" dirty="0">
                <a:solidFill>
                  <a:srgbClr val="FFB393"/>
                </a:solidFill>
                <a:latin typeface="Brygada 1918"/>
                <a:ea typeface="Brygada 1918"/>
                <a:cs typeface="Brygada 1918"/>
                <a:sym typeface="Brygada 1918"/>
              </a:rPr>
              <a:t> Online Recipe-Making App: Cooking Made Easy</a:t>
            </a:r>
            <a:endParaRPr sz="5250" b="0" i="0" u="none" strike="noStrike" cap="none" dirty="0"/>
          </a:p>
        </p:txBody>
      </p:sp>
      <p:sp>
        <p:nvSpPr>
          <p:cNvPr id="33" name="Google Shape;33;p1"/>
          <p:cNvSpPr/>
          <p:nvPr/>
        </p:nvSpPr>
        <p:spPr>
          <a:xfrm>
            <a:off x="496246" y="2575925"/>
            <a:ext cx="8559263" cy="3097288"/>
          </a:xfrm>
          <a:prstGeom prst="rect">
            <a:avLst/>
          </a:prstGeom>
          <a:noFill/>
          <a:ln>
            <a:noFill/>
          </a:ln>
        </p:spPr>
        <p:txBody>
          <a:bodyPr spcFirstLastPara="1" wrap="square" lIns="0" tIns="0" rIns="0" bIns="0" anchor="t" anchorCtr="0">
            <a:noAutofit/>
          </a:bodyPr>
          <a:lstStyle/>
          <a:p>
            <a:pPr marL="0" marR="0" lvl="0" indent="0" algn="l" rtl="0">
              <a:lnSpc>
                <a:spcPct val="160714"/>
              </a:lnSpc>
              <a:spcBef>
                <a:spcPts val="0"/>
              </a:spcBef>
              <a:spcAft>
                <a:spcPts val="0"/>
              </a:spcAft>
              <a:buClr>
                <a:srgbClr val="F4CAB8"/>
              </a:buClr>
              <a:buSzPts val="1400"/>
              <a:buFont typeface="Montserrat Medium"/>
              <a:buNone/>
            </a:pPr>
            <a:r>
              <a:rPr lang="en-US" sz="1400" b="0" i="0" u="none" strike="noStrike" cap="none" dirty="0">
                <a:solidFill>
                  <a:srgbClr val="F4CAB8"/>
                </a:solidFill>
                <a:latin typeface="Montserrat Medium"/>
                <a:ea typeface="Montserrat Medium"/>
                <a:cs typeface="Montserrat Medium"/>
                <a:sym typeface="Montserrat Medium"/>
              </a:rPr>
              <a:t>Welcome to the world of simplified cooking with our Online Recipe-Making App. </a:t>
            </a:r>
          </a:p>
          <a:p>
            <a:pPr marL="0" marR="0" lvl="0" indent="0" algn="l" rtl="0">
              <a:lnSpc>
                <a:spcPct val="160714"/>
              </a:lnSpc>
              <a:spcBef>
                <a:spcPts val="0"/>
              </a:spcBef>
              <a:spcAft>
                <a:spcPts val="0"/>
              </a:spcAft>
              <a:buClr>
                <a:srgbClr val="F4CAB8"/>
              </a:buClr>
              <a:buSzPts val="1400"/>
              <a:buFont typeface="Montserrat Medium"/>
              <a:buNone/>
            </a:pPr>
            <a:r>
              <a:rPr lang="en-US" sz="1400" dirty="0">
                <a:solidFill>
                  <a:srgbClr val="F4CAB8"/>
                </a:solidFill>
                <a:latin typeface="Montserrat Medium"/>
                <a:ea typeface="Montserrat Medium"/>
                <a:cs typeface="Montserrat Medium"/>
                <a:sym typeface="Montserrat Medium"/>
              </a:rPr>
              <a:t>    </a:t>
            </a:r>
            <a:r>
              <a:rPr lang="en-US" sz="1400" b="0" i="0" u="none" strike="noStrike" cap="none" dirty="0">
                <a:solidFill>
                  <a:srgbClr val="F4CAB8"/>
                </a:solidFill>
                <a:latin typeface="Montserrat Medium"/>
                <a:ea typeface="Montserrat Medium"/>
                <a:cs typeface="Montserrat Medium"/>
                <a:sym typeface="Montserrat Medium"/>
              </a:rPr>
              <a:t>This user-friendly platform is designed to bring the joy of cooking to everyone, from novice chefs to seasoned culinary enthusiasts. Our app focuses on essential features that make discovering, sharing, and creating recipes a breeze. </a:t>
            </a:r>
            <a:endParaRPr lang="en-US" sz="1400" dirty="0">
              <a:solidFill>
                <a:srgbClr val="F4CAB8"/>
              </a:solidFill>
              <a:latin typeface="Montserrat Medium"/>
              <a:ea typeface="Montserrat Medium"/>
              <a:cs typeface="Montserrat Medium"/>
              <a:sym typeface="Montserrat Medium"/>
            </a:endParaRPr>
          </a:p>
          <a:p>
            <a:pPr marL="0" marR="0" lvl="0" indent="0" algn="l" rtl="0">
              <a:lnSpc>
                <a:spcPct val="160714"/>
              </a:lnSpc>
              <a:spcBef>
                <a:spcPts val="0"/>
              </a:spcBef>
              <a:spcAft>
                <a:spcPts val="0"/>
              </a:spcAft>
              <a:buClr>
                <a:srgbClr val="F4CAB8"/>
              </a:buClr>
              <a:buSzPts val="1400"/>
              <a:buFont typeface="Montserrat Medium"/>
              <a:buNone/>
            </a:pPr>
            <a:r>
              <a:rPr lang="en-US" sz="1400" b="0" i="0" u="none" strike="noStrike" cap="none" dirty="0">
                <a:solidFill>
                  <a:srgbClr val="F4CAB8"/>
                </a:solidFill>
                <a:latin typeface="Montserrat Medium"/>
                <a:ea typeface="Montserrat Medium"/>
                <a:cs typeface="Montserrat Medium"/>
                <a:sym typeface="Montserrat Medium"/>
              </a:rPr>
              <a:t>By stripping away complex functionalities, we've created an intuitive space where users can easily find inspiration for their next meal, share their culinary creations, and connect with a community of like-minded food lovers. Whether you're looking for quick weeknight dinners or impressive dishes for special occasions, our app is your go-to digital cookbook.</a:t>
            </a:r>
            <a:endParaRPr sz="1400" b="0" i="0" u="none" strike="noStrike" cap="none" dirty="0"/>
          </a:p>
        </p:txBody>
      </p:sp>
      <p:sp>
        <p:nvSpPr>
          <p:cNvPr id="34" name="Google Shape;34;p1"/>
          <p:cNvSpPr/>
          <p:nvPr/>
        </p:nvSpPr>
        <p:spPr>
          <a:xfrm>
            <a:off x="565072" y="5887683"/>
            <a:ext cx="8249829" cy="2341917"/>
          </a:xfrm>
          <a:prstGeom prst="rect">
            <a:avLst/>
          </a:prstGeom>
          <a:noFill/>
          <a:ln>
            <a:noFill/>
          </a:ln>
        </p:spPr>
        <p:txBody>
          <a:bodyPr spcFirstLastPara="1" wrap="square" lIns="0" tIns="0" rIns="0" bIns="0" anchor="t" anchorCtr="0">
            <a:noAutofit/>
          </a:bodyPr>
          <a:lstStyle/>
          <a:p>
            <a:pPr marL="0" marR="0" lvl="0" indent="0" algn="l" rtl="0">
              <a:lnSpc>
                <a:spcPct val="160714"/>
              </a:lnSpc>
              <a:spcBef>
                <a:spcPts val="0"/>
              </a:spcBef>
              <a:spcAft>
                <a:spcPts val="0"/>
              </a:spcAft>
              <a:buClr>
                <a:srgbClr val="F4CAB8"/>
              </a:buClr>
              <a:buSzPts val="1400"/>
              <a:buFont typeface="Montserrat Medium"/>
              <a:buNone/>
            </a:pPr>
            <a:r>
              <a:rPr lang="en-US" sz="1400" b="0" i="0" u="none" strike="noStrike" cap="none" dirty="0">
                <a:solidFill>
                  <a:srgbClr val="F4CAB8"/>
                </a:solidFill>
                <a:latin typeface="Montserrat Medium"/>
                <a:ea typeface="Montserrat Medium"/>
                <a:cs typeface="Montserrat Medium"/>
                <a:sym typeface="Montserrat Medium"/>
              </a:rPr>
              <a:t>IN GUIDANCE OF: </a:t>
            </a:r>
          </a:p>
          <a:p>
            <a:pPr marL="0" marR="0" lvl="0" indent="0" algn="ctr" rtl="0">
              <a:lnSpc>
                <a:spcPct val="160714"/>
              </a:lnSpc>
              <a:spcBef>
                <a:spcPts val="0"/>
              </a:spcBef>
              <a:spcAft>
                <a:spcPts val="0"/>
              </a:spcAft>
              <a:buClr>
                <a:srgbClr val="F4CAB8"/>
              </a:buClr>
              <a:buSzPts val="1400"/>
              <a:buFont typeface="Montserrat Medium"/>
              <a:buNone/>
            </a:pPr>
            <a:r>
              <a:rPr lang="en-US" sz="1400" b="0" i="0" u="none" strike="noStrike" cap="none" dirty="0">
                <a:solidFill>
                  <a:schemeClr val="bg1">
                    <a:lumMod val="95000"/>
                  </a:schemeClr>
                </a:solidFill>
                <a:highlight>
                  <a:srgbClr val="808080"/>
                </a:highlight>
                <a:latin typeface="Montserrat Medium"/>
                <a:ea typeface="Montserrat Medium"/>
                <a:cs typeface="Montserrat Medium"/>
                <a:sym typeface="Montserrat Medium"/>
              </a:rPr>
              <a:t>MR. ABHISHEK AGRAHARI</a:t>
            </a:r>
          </a:p>
          <a:p>
            <a:pPr marL="0" marR="0" lvl="0" indent="0" algn="l" rtl="0">
              <a:lnSpc>
                <a:spcPct val="160714"/>
              </a:lnSpc>
              <a:spcBef>
                <a:spcPts val="0"/>
              </a:spcBef>
              <a:spcAft>
                <a:spcPts val="0"/>
              </a:spcAft>
              <a:buClr>
                <a:srgbClr val="F4CAB8"/>
              </a:buClr>
              <a:buSzPts val="1400"/>
              <a:buFont typeface="Montserrat Medium"/>
              <a:buNone/>
            </a:pPr>
            <a:r>
              <a:rPr lang="en-US" sz="1200" dirty="0">
                <a:solidFill>
                  <a:srgbClr val="F4CAB8"/>
                </a:solidFill>
                <a:latin typeface="Montserrat Medium"/>
                <a:sym typeface="Montserrat Medium"/>
              </a:rPr>
              <a:t>TEAM MEMBERS: </a:t>
            </a:r>
          </a:p>
          <a:p>
            <a:pPr marL="0" marR="0" lvl="0" indent="0" algn="ctr" rtl="0">
              <a:lnSpc>
                <a:spcPct val="160714"/>
              </a:lnSpc>
              <a:spcBef>
                <a:spcPts val="0"/>
              </a:spcBef>
              <a:spcAft>
                <a:spcPts val="0"/>
              </a:spcAft>
              <a:buClr>
                <a:srgbClr val="F4CAB8"/>
              </a:buClr>
              <a:buSzPts val="1400"/>
              <a:buFont typeface="Montserrat Medium"/>
              <a:buNone/>
            </a:pPr>
            <a:r>
              <a:rPr lang="en-US" sz="1200" dirty="0">
                <a:solidFill>
                  <a:schemeClr val="bg1">
                    <a:lumMod val="95000"/>
                  </a:schemeClr>
                </a:solidFill>
                <a:latin typeface="Montserrat Medium"/>
                <a:sym typeface="Montserrat Medium"/>
              </a:rPr>
              <a:t>SOUMYA RAI [23SCSE1011062]</a:t>
            </a:r>
          </a:p>
          <a:p>
            <a:pPr marL="0" marR="0" lvl="0" indent="0" algn="ctr" rtl="0">
              <a:lnSpc>
                <a:spcPct val="160714"/>
              </a:lnSpc>
              <a:spcBef>
                <a:spcPts val="0"/>
              </a:spcBef>
              <a:spcAft>
                <a:spcPts val="0"/>
              </a:spcAft>
              <a:buClr>
                <a:srgbClr val="F4CAB8"/>
              </a:buClr>
              <a:buSzPts val="1400"/>
              <a:buFont typeface="Montserrat Medium"/>
              <a:buNone/>
            </a:pPr>
            <a:r>
              <a:rPr lang="en-US" sz="1200" b="0" i="0" u="none" strike="noStrike" cap="none" dirty="0">
                <a:solidFill>
                  <a:schemeClr val="bg1">
                    <a:lumMod val="95000"/>
                  </a:schemeClr>
                </a:solidFill>
                <a:latin typeface="Montserrat Medium"/>
                <a:sym typeface="Montserrat Medium"/>
              </a:rPr>
              <a:t>SHIVANSH SINGH [23SCSE1011481]</a:t>
            </a:r>
          </a:p>
          <a:p>
            <a:pPr marL="0" marR="0" lvl="0" indent="0" algn="ctr" rtl="0">
              <a:lnSpc>
                <a:spcPct val="160714"/>
              </a:lnSpc>
              <a:spcBef>
                <a:spcPts val="0"/>
              </a:spcBef>
              <a:spcAft>
                <a:spcPts val="0"/>
              </a:spcAft>
              <a:buClr>
                <a:srgbClr val="F4CAB8"/>
              </a:buClr>
              <a:buSzPts val="1400"/>
              <a:buFont typeface="Montserrat Medium"/>
              <a:buNone/>
            </a:pPr>
            <a:r>
              <a:rPr lang="en-US" sz="1200" dirty="0">
                <a:solidFill>
                  <a:schemeClr val="bg1">
                    <a:lumMod val="95000"/>
                  </a:schemeClr>
                </a:solidFill>
                <a:latin typeface="Montserrat Medium"/>
                <a:sym typeface="Montserrat Medium"/>
              </a:rPr>
              <a:t>SURBHIDEEP [23SCSE1010762]</a:t>
            </a:r>
          </a:p>
          <a:p>
            <a:pPr marL="0" marR="0" lvl="0" indent="0" algn="ctr" rtl="0">
              <a:lnSpc>
                <a:spcPct val="160714"/>
              </a:lnSpc>
              <a:spcBef>
                <a:spcPts val="0"/>
              </a:spcBef>
              <a:spcAft>
                <a:spcPts val="0"/>
              </a:spcAft>
              <a:buClr>
                <a:srgbClr val="F4CAB8"/>
              </a:buClr>
              <a:buSzPts val="1400"/>
              <a:buFont typeface="Montserrat Medium"/>
              <a:buNone/>
            </a:pPr>
            <a:r>
              <a:rPr lang="en-US" sz="1200" b="0" i="0" u="none" strike="noStrike" cap="none" dirty="0">
                <a:solidFill>
                  <a:schemeClr val="bg1">
                    <a:lumMod val="95000"/>
                  </a:schemeClr>
                </a:solidFill>
                <a:latin typeface="Montserrat Medium"/>
                <a:sym typeface="Montserrat Medium"/>
              </a:rPr>
              <a:t>ARIF HUSSAIN [23SCSE1012581]</a:t>
            </a:r>
            <a:endParaRPr sz="1200" b="0" i="0" u="none" strike="noStrike" cap="none" dirty="0">
              <a:solidFill>
                <a:schemeClr val="bg1">
                  <a:lumMod val="95000"/>
                </a:schemeClr>
              </a:solidFill>
            </a:endParaRPr>
          </a:p>
        </p:txBody>
      </p:sp>
      <p:sp>
        <p:nvSpPr>
          <p:cNvPr id="37" name="Google Shape;37;p1"/>
          <p:cNvSpPr/>
          <p:nvPr/>
        </p:nvSpPr>
        <p:spPr>
          <a:xfrm>
            <a:off x="6437400" y="3741963"/>
            <a:ext cx="1755600" cy="319200"/>
          </a:xfrm>
          <a:prstGeom prst="rect">
            <a:avLst/>
          </a:prstGeom>
          <a:noFill/>
          <a:ln>
            <a:noFill/>
          </a:ln>
        </p:spPr>
        <p:txBody>
          <a:bodyPr spcFirstLastPara="1" wrap="square" lIns="0" tIns="0" rIns="0" bIns="0" anchor="t" anchorCtr="0">
            <a:noAutofit/>
          </a:bodyPr>
          <a:lstStyle/>
          <a:p>
            <a:pPr marL="0" marR="0" lvl="0" indent="0" algn="l" rtl="0">
              <a:lnSpc>
                <a:spcPct val="142857"/>
              </a:lnSpc>
              <a:spcBef>
                <a:spcPts val="0"/>
              </a:spcBef>
              <a:spcAft>
                <a:spcPts val="0"/>
              </a:spcAft>
              <a:buClr>
                <a:srgbClr val="F4CAB8"/>
              </a:buClr>
              <a:buSzPts val="1750"/>
              <a:buFont typeface="Montserrat"/>
              <a:buNone/>
            </a:pPr>
            <a:endParaRPr sz="1750" b="0" i="0" u="none" strike="noStrike" cap="none"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774701" y="405485"/>
            <a:ext cx="13080997" cy="2287258"/>
          </a:xfrm>
          <a:prstGeom prst="rect">
            <a:avLst/>
          </a:prstGeom>
        </p:spPr>
      </p:pic>
      <p:sp>
        <p:nvSpPr>
          <p:cNvPr id="3" name="Text 0"/>
          <p:cNvSpPr/>
          <p:nvPr/>
        </p:nvSpPr>
        <p:spPr>
          <a:xfrm>
            <a:off x="588460" y="2867561"/>
            <a:ext cx="9161145" cy="682228"/>
          </a:xfrm>
          <a:prstGeom prst="rect">
            <a:avLst/>
          </a:prstGeom>
          <a:noFill/>
          <a:ln/>
        </p:spPr>
        <p:txBody>
          <a:bodyPr wrap="none" lIns="0" tIns="0" rIns="0" bIns="0" rtlCol="0" anchor="t"/>
          <a:lstStyle/>
          <a:p>
            <a:pPr marL="0" indent="0">
              <a:lnSpc>
                <a:spcPts val="5350"/>
              </a:lnSpc>
              <a:buNone/>
            </a:pPr>
            <a:r>
              <a:rPr lang="en-US" sz="4250" b="1" dirty="0">
                <a:solidFill>
                  <a:srgbClr val="FFB393"/>
                </a:solidFill>
                <a:latin typeface="Brygada 1918 Bold" pitchFamily="34" charset="0"/>
                <a:ea typeface="Brygada 1918 Bold" pitchFamily="34" charset="-122"/>
                <a:cs typeface="Brygada 1918 Bold" pitchFamily="34" charset="-120"/>
              </a:rPr>
              <a:t>Key Features: The Heart of Our App</a:t>
            </a:r>
            <a:endParaRPr lang="en-US" sz="4250" dirty="0"/>
          </a:p>
        </p:txBody>
      </p:sp>
      <p:sp>
        <p:nvSpPr>
          <p:cNvPr id="4" name="Shape 1"/>
          <p:cNvSpPr/>
          <p:nvPr/>
        </p:nvSpPr>
        <p:spPr>
          <a:xfrm>
            <a:off x="716280" y="4340185"/>
            <a:ext cx="460415" cy="460415"/>
          </a:xfrm>
          <a:prstGeom prst="roundRect">
            <a:avLst>
              <a:gd name="adj" fmla="val 6668"/>
            </a:avLst>
          </a:prstGeom>
          <a:solidFill>
            <a:srgbClr val="4D1529"/>
          </a:solidFill>
          <a:ln/>
        </p:spPr>
      </p:sp>
      <p:sp>
        <p:nvSpPr>
          <p:cNvPr id="5" name="Text 2"/>
          <p:cNvSpPr/>
          <p:nvPr/>
        </p:nvSpPr>
        <p:spPr>
          <a:xfrm>
            <a:off x="864632" y="4406622"/>
            <a:ext cx="163711" cy="327422"/>
          </a:xfrm>
          <a:prstGeom prst="rect">
            <a:avLst/>
          </a:prstGeom>
          <a:noFill/>
          <a:ln/>
        </p:spPr>
        <p:txBody>
          <a:bodyPr wrap="none" lIns="0" tIns="0" rIns="0" bIns="0" rtlCol="0" anchor="t"/>
          <a:lstStyle/>
          <a:p>
            <a:pPr marL="0" indent="0" algn="ctr">
              <a:lnSpc>
                <a:spcPts val="2550"/>
              </a:lnSpc>
              <a:buNone/>
            </a:pPr>
            <a:r>
              <a:rPr lang="en-US" sz="2550" b="1" dirty="0">
                <a:solidFill>
                  <a:srgbClr val="F4CAB8"/>
                </a:solidFill>
                <a:latin typeface="Brygada 1918 Bold" pitchFamily="34" charset="0"/>
                <a:ea typeface="Brygada 1918 Bold" pitchFamily="34" charset="-122"/>
                <a:cs typeface="Brygada 1918 Bold" pitchFamily="34" charset="-120"/>
              </a:rPr>
              <a:t>1</a:t>
            </a:r>
            <a:endParaRPr lang="en-US" sz="2550" dirty="0"/>
          </a:p>
        </p:txBody>
      </p:sp>
      <p:sp>
        <p:nvSpPr>
          <p:cNvPr id="6" name="Text 3"/>
          <p:cNvSpPr/>
          <p:nvPr/>
        </p:nvSpPr>
        <p:spPr>
          <a:xfrm>
            <a:off x="1381244" y="4340185"/>
            <a:ext cx="2728674" cy="341114"/>
          </a:xfrm>
          <a:prstGeom prst="rect">
            <a:avLst/>
          </a:prstGeom>
          <a:noFill/>
          <a:ln/>
        </p:spPr>
        <p:txBody>
          <a:bodyPr wrap="none" lIns="0" tIns="0" rIns="0" bIns="0" rtlCol="0" anchor="t"/>
          <a:lstStyle/>
          <a:p>
            <a:pPr marL="0" indent="0">
              <a:lnSpc>
                <a:spcPts val="2650"/>
              </a:lnSpc>
              <a:buNone/>
            </a:pPr>
            <a:r>
              <a:rPr lang="en-US" sz="2100" b="1" dirty="0">
                <a:solidFill>
                  <a:srgbClr val="F4CAB8"/>
                </a:solidFill>
                <a:latin typeface="Brygada 1918 Bold" pitchFamily="34" charset="0"/>
                <a:ea typeface="Brygada 1918 Bold" pitchFamily="34" charset="-122"/>
                <a:cs typeface="Brygada 1918 Bold" pitchFamily="34" charset="-120"/>
              </a:rPr>
              <a:t>Recipe Discovery</a:t>
            </a:r>
            <a:endParaRPr lang="en-US" sz="2100" dirty="0"/>
          </a:p>
        </p:txBody>
      </p:sp>
      <p:sp>
        <p:nvSpPr>
          <p:cNvPr id="7" name="Text 4"/>
          <p:cNvSpPr/>
          <p:nvPr/>
        </p:nvSpPr>
        <p:spPr>
          <a:xfrm>
            <a:off x="1381244" y="4804053"/>
            <a:ext cx="5831681" cy="982266"/>
          </a:xfrm>
          <a:prstGeom prst="rect">
            <a:avLst/>
          </a:prstGeom>
          <a:noFill/>
          <a:ln/>
        </p:spPr>
        <p:txBody>
          <a:bodyPr wrap="square" lIns="0" tIns="0" rIns="0" bIns="0" rtlCol="0" anchor="t"/>
          <a:lstStyle/>
          <a:p>
            <a:pPr marL="0" indent="0">
              <a:lnSpc>
                <a:spcPts val="2550"/>
              </a:lnSpc>
              <a:buNone/>
            </a:pPr>
            <a:r>
              <a:rPr lang="en-US" sz="1600" dirty="0">
                <a:solidFill>
                  <a:srgbClr val="F4CAB8"/>
                </a:solidFill>
                <a:latin typeface="Montserrat Medium" pitchFamily="34" charset="0"/>
                <a:ea typeface="Montserrat Medium" pitchFamily="34" charset="-122"/>
                <a:cs typeface="Montserrat Medium" pitchFamily="34" charset="-120"/>
              </a:rPr>
              <a:t>Browse through a curated list of recipes categorized by meal type, making it simple to find the perfect dish for any occasion.</a:t>
            </a:r>
            <a:endParaRPr lang="en-US" sz="1600" dirty="0"/>
          </a:p>
        </p:txBody>
      </p:sp>
      <p:sp>
        <p:nvSpPr>
          <p:cNvPr id="8" name="Shape 5"/>
          <p:cNvSpPr/>
          <p:nvPr/>
        </p:nvSpPr>
        <p:spPr>
          <a:xfrm>
            <a:off x="7417475" y="4340185"/>
            <a:ext cx="460415" cy="460415"/>
          </a:xfrm>
          <a:prstGeom prst="roundRect">
            <a:avLst>
              <a:gd name="adj" fmla="val 6668"/>
            </a:avLst>
          </a:prstGeom>
          <a:solidFill>
            <a:srgbClr val="4D1529"/>
          </a:solidFill>
          <a:ln/>
        </p:spPr>
      </p:sp>
      <p:sp>
        <p:nvSpPr>
          <p:cNvPr id="9" name="Text 6"/>
          <p:cNvSpPr/>
          <p:nvPr/>
        </p:nvSpPr>
        <p:spPr>
          <a:xfrm>
            <a:off x="7554278" y="4406622"/>
            <a:ext cx="186690" cy="327422"/>
          </a:xfrm>
          <a:prstGeom prst="rect">
            <a:avLst/>
          </a:prstGeom>
          <a:noFill/>
          <a:ln/>
        </p:spPr>
        <p:txBody>
          <a:bodyPr wrap="none" lIns="0" tIns="0" rIns="0" bIns="0" rtlCol="0" anchor="t"/>
          <a:lstStyle/>
          <a:p>
            <a:pPr marL="0" indent="0" algn="ctr">
              <a:lnSpc>
                <a:spcPts val="2550"/>
              </a:lnSpc>
              <a:buNone/>
            </a:pPr>
            <a:r>
              <a:rPr lang="en-US" sz="2550" b="1" dirty="0">
                <a:solidFill>
                  <a:srgbClr val="F4CAB8"/>
                </a:solidFill>
                <a:latin typeface="Brygada 1918 Bold" pitchFamily="34" charset="0"/>
                <a:ea typeface="Brygada 1918 Bold" pitchFamily="34" charset="-122"/>
                <a:cs typeface="Brygada 1918 Bold" pitchFamily="34" charset="-120"/>
              </a:rPr>
              <a:t>2</a:t>
            </a:r>
            <a:endParaRPr lang="en-US" sz="2550" dirty="0"/>
          </a:p>
        </p:txBody>
      </p:sp>
      <p:sp>
        <p:nvSpPr>
          <p:cNvPr id="10" name="Text 7"/>
          <p:cNvSpPr/>
          <p:nvPr/>
        </p:nvSpPr>
        <p:spPr>
          <a:xfrm>
            <a:off x="8082439" y="4340185"/>
            <a:ext cx="2728674" cy="341114"/>
          </a:xfrm>
          <a:prstGeom prst="rect">
            <a:avLst/>
          </a:prstGeom>
          <a:noFill/>
          <a:ln/>
        </p:spPr>
        <p:txBody>
          <a:bodyPr wrap="none" lIns="0" tIns="0" rIns="0" bIns="0" rtlCol="0" anchor="t"/>
          <a:lstStyle/>
          <a:p>
            <a:pPr marL="0" indent="0">
              <a:lnSpc>
                <a:spcPts val="2650"/>
              </a:lnSpc>
              <a:buNone/>
            </a:pPr>
            <a:r>
              <a:rPr lang="en-US" sz="2100" b="1" dirty="0">
                <a:solidFill>
                  <a:srgbClr val="F4CAB8"/>
                </a:solidFill>
                <a:latin typeface="Brygada 1918 Bold" pitchFamily="34" charset="0"/>
                <a:ea typeface="Brygada 1918 Bold" pitchFamily="34" charset="-122"/>
                <a:cs typeface="Brygada 1918 Bold" pitchFamily="34" charset="-120"/>
              </a:rPr>
              <a:t>Add Recipe</a:t>
            </a:r>
            <a:endParaRPr lang="en-US" sz="2100" dirty="0"/>
          </a:p>
        </p:txBody>
      </p:sp>
      <p:sp>
        <p:nvSpPr>
          <p:cNvPr id="11" name="Text 8"/>
          <p:cNvSpPr/>
          <p:nvPr/>
        </p:nvSpPr>
        <p:spPr>
          <a:xfrm>
            <a:off x="8082439" y="4804053"/>
            <a:ext cx="5831681" cy="982266"/>
          </a:xfrm>
          <a:prstGeom prst="rect">
            <a:avLst/>
          </a:prstGeom>
          <a:noFill/>
          <a:ln/>
        </p:spPr>
        <p:txBody>
          <a:bodyPr wrap="square" lIns="0" tIns="0" rIns="0" bIns="0" rtlCol="0" anchor="t"/>
          <a:lstStyle/>
          <a:p>
            <a:pPr marL="0" indent="0">
              <a:lnSpc>
                <a:spcPts val="2550"/>
              </a:lnSpc>
              <a:buNone/>
            </a:pPr>
            <a:r>
              <a:rPr lang="en-US" sz="1600" dirty="0">
                <a:solidFill>
                  <a:srgbClr val="F4CAB8"/>
                </a:solidFill>
                <a:latin typeface="Montserrat Medium" pitchFamily="34" charset="0"/>
                <a:ea typeface="Montserrat Medium" pitchFamily="34" charset="-122"/>
                <a:cs typeface="Montserrat Medium" pitchFamily="34" charset="-120"/>
              </a:rPr>
              <a:t>Share your culinary creations with the world by easily submitting your own recipes, complete with title, ingredients, and step-by-step instructions.</a:t>
            </a:r>
            <a:endParaRPr lang="en-US" sz="1600" dirty="0"/>
          </a:p>
        </p:txBody>
      </p:sp>
      <p:sp>
        <p:nvSpPr>
          <p:cNvPr id="12" name="Shape 9"/>
          <p:cNvSpPr/>
          <p:nvPr/>
        </p:nvSpPr>
        <p:spPr>
          <a:xfrm>
            <a:off x="716280" y="6221016"/>
            <a:ext cx="460415" cy="460415"/>
          </a:xfrm>
          <a:prstGeom prst="roundRect">
            <a:avLst>
              <a:gd name="adj" fmla="val 6668"/>
            </a:avLst>
          </a:prstGeom>
          <a:solidFill>
            <a:srgbClr val="4D1529"/>
          </a:solidFill>
          <a:ln/>
        </p:spPr>
      </p:sp>
      <p:sp>
        <p:nvSpPr>
          <p:cNvPr id="13" name="Text 10"/>
          <p:cNvSpPr/>
          <p:nvPr/>
        </p:nvSpPr>
        <p:spPr>
          <a:xfrm>
            <a:off x="846534" y="6287453"/>
            <a:ext cx="199787" cy="327422"/>
          </a:xfrm>
          <a:prstGeom prst="rect">
            <a:avLst/>
          </a:prstGeom>
          <a:noFill/>
          <a:ln/>
        </p:spPr>
        <p:txBody>
          <a:bodyPr wrap="none" lIns="0" tIns="0" rIns="0" bIns="0" rtlCol="0" anchor="t"/>
          <a:lstStyle/>
          <a:p>
            <a:pPr marL="0" indent="0" algn="ctr">
              <a:lnSpc>
                <a:spcPts val="2550"/>
              </a:lnSpc>
              <a:buNone/>
            </a:pPr>
            <a:r>
              <a:rPr lang="en-US" sz="2550" b="1" dirty="0">
                <a:solidFill>
                  <a:srgbClr val="F4CAB8"/>
                </a:solidFill>
                <a:latin typeface="Brygada 1918 Bold" pitchFamily="34" charset="0"/>
                <a:ea typeface="Brygada 1918 Bold" pitchFamily="34" charset="-122"/>
                <a:cs typeface="Brygada 1918 Bold" pitchFamily="34" charset="-120"/>
              </a:rPr>
              <a:t>3</a:t>
            </a:r>
            <a:endParaRPr lang="en-US" sz="2550" dirty="0"/>
          </a:p>
        </p:txBody>
      </p:sp>
      <p:sp>
        <p:nvSpPr>
          <p:cNvPr id="14" name="Text 11"/>
          <p:cNvSpPr/>
          <p:nvPr/>
        </p:nvSpPr>
        <p:spPr>
          <a:xfrm>
            <a:off x="1381244" y="6221016"/>
            <a:ext cx="2728674" cy="341114"/>
          </a:xfrm>
          <a:prstGeom prst="rect">
            <a:avLst/>
          </a:prstGeom>
          <a:noFill/>
          <a:ln/>
        </p:spPr>
        <p:txBody>
          <a:bodyPr wrap="none" lIns="0" tIns="0" rIns="0" bIns="0" rtlCol="0" anchor="t"/>
          <a:lstStyle/>
          <a:p>
            <a:pPr marL="0" indent="0">
              <a:lnSpc>
                <a:spcPts val="2650"/>
              </a:lnSpc>
              <a:buNone/>
            </a:pPr>
            <a:r>
              <a:rPr lang="en-US" sz="2100" b="1" dirty="0">
                <a:solidFill>
                  <a:srgbClr val="F4CAB8"/>
                </a:solidFill>
                <a:latin typeface="Brygada 1918 Bold" pitchFamily="34" charset="0"/>
                <a:ea typeface="Brygada 1918 Bold" pitchFamily="34" charset="-122"/>
                <a:cs typeface="Brygada 1918 Bold" pitchFamily="34" charset="-120"/>
              </a:rPr>
              <a:t>Recipe Search</a:t>
            </a:r>
            <a:endParaRPr lang="en-US" sz="2100" dirty="0"/>
          </a:p>
        </p:txBody>
      </p:sp>
      <p:sp>
        <p:nvSpPr>
          <p:cNvPr id="15" name="Text 12"/>
          <p:cNvSpPr/>
          <p:nvPr/>
        </p:nvSpPr>
        <p:spPr>
          <a:xfrm>
            <a:off x="1381244" y="6684883"/>
            <a:ext cx="5831681" cy="982266"/>
          </a:xfrm>
          <a:prstGeom prst="rect">
            <a:avLst/>
          </a:prstGeom>
          <a:noFill/>
          <a:ln/>
        </p:spPr>
        <p:txBody>
          <a:bodyPr wrap="square" lIns="0" tIns="0" rIns="0" bIns="0" rtlCol="0" anchor="t"/>
          <a:lstStyle/>
          <a:p>
            <a:pPr marL="0" indent="0">
              <a:lnSpc>
                <a:spcPts val="2550"/>
              </a:lnSpc>
              <a:buNone/>
            </a:pPr>
            <a:r>
              <a:rPr lang="en-US" sz="1600" dirty="0">
                <a:solidFill>
                  <a:srgbClr val="F4CAB8"/>
                </a:solidFill>
                <a:latin typeface="Montserrat Medium" pitchFamily="34" charset="0"/>
                <a:ea typeface="Montserrat Medium" pitchFamily="34" charset="-122"/>
                <a:cs typeface="Montserrat Medium" pitchFamily="34" charset="-120"/>
              </a:rPr>
              <a:t>Quickly find specific recipes using our keyword search function, allowing you to locate dishes based on ingredients, cuisine, or dietary preferences.</a:t>
            </a:r>
            <a:endParaRPr lang="en-US" sz="1600" dirty="0"/>
          </a:p>
        </p:txBody>
      </p:sp>
      <p:sp>
        <p:nvSpPr>
          <p:cNvPr id="16" name="Shape 13"/>
          <p:cNvSpPr/>
          <p:nvPr/>
        </p:nvSpPr>
        <p:spPr>
          <a:xfrm>
            <a:off x="7417475" y="6221016"/>
            <a:ext cx="460415" cy="460415"/>
          </a:xfrm>
          <a:prstGeom prst="roundRect">
            <a:avLst>
              <a:gd name="adj" fmla="val 6668"/>
            </a:avLst>
          </a:prstGeom>
          <a:solidFill>
            <a:srgbClr val="4D1529"/>
          </a:solidFill>
          <a:ln/>
        </p:spPr>
      </p:sp>
      <p:sp>
        <p:nvSpPr>
          <p:cNvPr id="17" name="Text 14"/>
          <p:cNvSpPr/>
          <p:nvPr/>
        </p:nvSpPr>
        <p:spPr>
          <a:xfrm>
            <a:off x="7544514" y="6287453"/>
            <a:ext cx="206335" cy="327422"/>
          </a:xfrm>
          <a:prstGeom prst="rect">
            <a:avLst/>
          </a:prstGeom>
          <a:noFill/>
          <a:ln/>
        </p:spPr>
        <p:txBody>
          <a:bodyPr wrap="none" lIns="0" tIns="0" rIns="0" bIns="0" rtlCol="0" anchor="t"/>
          <a:lstStyle/>
          <a:p>
            <a:pPr marL="0" indent="0" algn="ctr">
              <a:lnSpc>
                <a:spcPts val="2550"/>
              </a:lnSpc>
              <a:buNone/>
            </a:pPr>
            <a:r>
              <a:rPr lang="en-US" sz="2550" b="1" dirty="0">
                <a:solidFill>
                  <a:srgbClr val="F4CAB8"/>
                </a:solidFill>
                <a:latin typeface="Brygada 1918 Bold" pitchFamily="34" charset="0"/>
                <a:ea typeface="Brygada 1918 Bold" pitchFamily="34" charset="-122"/>
                <a:cs typeface="Brygada 1918 Bold" pitchFamily="34" charset="-120"/>
              </a:rPr>
              <a:t>4</a:t>
            </a:r>
            <a:endParaRPr lang="en-US" sz="2550" dirty="0"/>
          </a:p>
        </p:txBody>
      </p:sp>
      <p:sp>
        <p:nvSpPr>
          <p:cNvPr id="18" name="Text 15"/>
          <p:cNvSpPr/>
          <p:nvPr/>
        </p:nvSpPr>
        <p:spPr>
          <a:xfrm>
            <a:off x="8082439" y="6221016"/>
            <a:ext cx="3049429" cy="341114"/>
          </a:xfrm>
          <a:prstGeom prst="rect">
            <a:avLst/>
          </a:prstGeom>
          <a:noFill/>
          <a:ln/>
        </p:spPr>
        <p:txBody>
          <a:bodyPr wrap="none" lIns="0" tIns="0" rIns="0" bIns="0" rtlCol="0" anchor="t"/>
          <a:lstStyle/>
          <a:p>
            <a:pPr marL="0" indent="0">
              <a:lnSpc>
                <a:spcPts val="2650"/>
              </a:lnSpc>
              <a:buNone/>
            </a:pPr>
            <a:r>
              <a:rPr lang="en-US" sz="2100" b="1" dirty="0">
                <a:solidFill>
                  <a:srgbClr val="F4CAB8"/>
                </a:solidFill>
                <a:latin typeface="Brygada 1918 Bold" pitchFamily="34" charset="0"/>
                <a:ea typeface="Brygada 1918 Bold" pitchFamily="34" charset="-122"/>
                <a:cs typeface="Brygada 1918 Bold" pitchFamily="34" charset="-120"/>
              </a:rPr>
              <a:t>Community Comments</a:t>
            </a:r>
            <a:endParaRPr lang="en-US" sz="2100" dirty="0"/>
          </a:p>
        </p:txBody>
      </p:sp>
      <p:sp>
        <p:nvSpPr>
          <p:cNvPr id="19" name="Text 16"/>
          <p:cNvSpPr/>
          <p:nvPr/>
        </p:nvSpPr>
        <p:spPr>
          <a:xfrm>
            <a:off x="8082439" y="6684883"/>
            <a:ext cx="5831681" cy="982266"/>
          </a:xfrm>
          <a:prstGeom prst="rect">
            <a:avLst/>
          </a:prstGeom>
          <a:noFill/>
          <a:ln/>
        </p:spPr>
        <p:txBody>
          <a:bodyPr wrap="square" lIns="0" tIns="0" rIns="0" bIns="0" rtlCol="0" anchor="t"/>
          <a:lstStyle/>
          <a:p>
            <a:pPr marL="0" indent="0">
              <a:lnSpc>
                <a:spcPts val="2550"/>
              </a:lnSpc>
              <a:buNone/>
            </a:pPr>
            <a:r>
              <a:rPr lang="en-US" sz="1600" dirty="0">
                <a:solidFill>
                  <a:srgbClr val="F4CAB8"/>
                </a:solidFill>
                <a:latin typeface="Montserrat Medium" pitchFamily="34" charset="0"/>
                <a:ea typeface="Montserrat Medium" pitchFamily="34" charset="-122"/>
                <a:cs typeface="Montserrat Medium" pitchFamily="34" charset="-120"/>
              </a:rPr>
              <a:t>Engage with fellow food enthusiasts by leaving comments on recipes, sharing tips, and providing feedback to create a vibrant cooking community.</a:t>
            </a:r>
            <a:endParaRPr lang="en-US" sz="1600" dirty="0"/>
          </a:p>
        </p:txBody>
      </p:sp>
      <p:sp>
        <p:nvSpPr>
          <p:cNvPr id="20" name="Rectangle 19">
            <a:extLst>
              <a:ext uri="{FF2B5EF4-FFF2-40B4-BE49-F238E27FC236}">
                <a16:creationId xmlns:a16="http://schemas.microsoft.com/office/drawing/2014/main" id="{691D0C7A-A01D-4490-B803-9C248E4F07A9}"/>
              </a:ext>
            </a:extLst>
          </p:cNvPr>
          <p:cNvSpPr/>
          <p:nvPr/>
        </p:nvSpPr>
        <p:spPr>
          <a:xfrm>
            <a:off x="12791767" y="7777316"/>
            <a:ext cx="1730478" cy="452284"/>
          </a:xfrm>
          <a:prstGeom prst="rect">
            <a:avLst/>
          </a:prstGeom>
          <a:solidFill>
            <a:srgbClr val="5C24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567451" y="757119"/>
            <a:ext cx="12902327" cy="1645920"/>
          </a:xfrm>
          <a:prstGeom prst="rect">
            <a:avLst/>
          </a:prstGeom>
          <a:noFill/>
          <a:ln/>
        </p:spPr>
        <p:txBody>
          <a:bodyPr wrap="square" lIns="0" tIns="0" rIns="0" bIns="0" rtlCol="0" anchor="t"/>
          <a:lstStyle/>
          <a:p>
            <a:pPr marL="0" indent="0">
              <a:lnSpc>
                <a:spcPts val="6450"/>
              </a:lnSpc>
              <a:buNone/>
            </a:pPr>
            <a:r>
              <a:rPr lang="en-US" sz="5150" b="1" dirty="0">
                <a:solidFill>
                  <a:srgbClr val="FFB393"/>
                </a:solidFill>
                <a:latin typeface="Brygada 1918 Bold" pitchFamily="34" charset="0"/>
                <a:ea typeface="Brygada 1918 Bold" pitchFamily="34" charset="-122"/>
                <a:cs typeface="Brygada 1918 Bold" pitchFamily="34" charset="-120"/>
              </a:rPr>
              <a:t>                         User-Centric Design: </a:t>
            </a:r>
          </a:p>
          <a:p>
            <a:pPr marL="0" indent="0">
              <a:lnSpc>
                <a:spcPts val="6450"/>
              </a:lnSpc>
              <a:buNone/>
            </a:pPr>
            <a:r>
              <a:rPr lang="en-US" sz="5150" b="1" dirty="0">
                <a:solidFill>
                  <a:srgbClr val="FFB393"/>
                </a:solidFill>
                <a:latin typeface="Brygada 1918 Bold" pitchFamily="34" charset="0"/>
                <a:ea typeface="Brygada 1918 Bold" pitchFamily="34" charset="-122"/>
                <a:cs typeface="Brygada 1918 Bold" pitchFamily="34" charset="-120"/>
              </a:rPr>
              <a:t>                 Simplicity Meets Functionality</a:t>
            </a:r>
            <a:endParaRPr lang="en-US" sz="5150" dirty="0"/>
          </a:p>
        </p:txBody>
      </p:sp>
      <p:sp>
        <p:nvSpPr>
          <p:cNvPr id="3" name="Text 1"/>
          <p:cNvSpPr/>
          <p:nvPr/>
        </p:nvSpPr>
        <p:spPr>
          <a:xfrm>
            <a:off x="864036" y="3231772"/>
            <a:ext cx="3291840" cy="411480"/>
          </a:xfrm>
          <a:prstGeom prst="rect">
            <a:avLst/>
          </a:prstGeom>
          <a:noFill/>
          <a:ln/>
        </p:spPr>
        <p:txBody>
          <a:bodyPr wrap="none" lIns="0" tIns="0" rIns="0" bIns="0" rtlCol="0" anchor="t"/>
          <a:lstStyle/>
          <a:p>
            <a:pPr marL="0" indent="0">
              <a:lnSpc>
                <a:spcPts val="3200"/>
              </a:lnSpc>
              <a:buNone/>
            </a:pPr>
            <a:r>
              <a:rPr lang="en-US" sz="2550" b="1" dirty="0">
                <a:solidFill>
                  <a:srgbClr val="FFB393"/>
                </a:solidFill>
                <a:latin typeface="Brygada 1918 Bold" pitchFamily="34" charset="0"/>
                <a:ea typeface="Brygada 1918 Bold" pitchFamily="34" charset="-122"/>
                <a:cs typeface="Brygada 1918 Bold" pitchFamily="34" charset="-120"/>
              </a:rPr>
              <a:t>Intuitive Navigation</a:t>
            </a:r>
            <a:endParaRPr lang="en-US" sz="2550" dirty="0"/>
          </a:p>
        </p:txBody>
      </p:sp>
      <p:sp>
        <p:nvSpPr>
          <p:cNvPr id="4" name="Text 2"/>
          <p:cNvSpPr/>
          <p:nvPr/>
        </p:nvSpPr>
        <p:spPr>
          <a:xfrm>
            <a:off x="567451" y="4013754"/>
            <a:ext cx="3898821" cy="2370296"/>
          </a:xfrm>
          <a:prstGeom prst="rect">
            <a:avLst/>
          </a:prstGeom>
          <a:noFill/>
          <a:ln/>
        </p:spPr>
        <p:txBody>
          <a:bodyPr wrap="square" lIns="0" tIns="0" rIns="0" bIns="0" rtlCol="0" anchor="t"/>
          <a:lstStyle/>
          <a:p>
            <a:pPr marL="0" indent="0">
              <a:lnSpc>
                <a:spcPts val="3100"/>
              </a:lnSpc>
              <a:buNone/>
            </a:pPr>
            <a:r>
              <a:rPr lang="en-US" sz="1900" dirty="0">
                <a:solidFill>
                  <a:srgbClr val="F4CAB8"/>
                </a:solidFill>
                <a:latin typeface="Montserrat Medium" pitchFamily="34" charset="0"/>
                <a:ea typeface="Montserrat Medium" pitchFamily="34" charset="-122"/>
                <a:cs typeface="Montserrat Medium" pitchFamily="34" charset="-120"/>
              </a:rPr>
              <a:t>Our app features a clean, uncluttered interface that allows users to navigate effortlessly between recipe categories, search results, and user profiles.</a:t>
            </a:r>
            <a:endParaRPr lang="en-US" sz="1900" dirty="0"/>
          </a:p>
        </p:txBody>
      </p:sp>
      <p:sp>
        <p:nvSpPr>
          <p:cNvPr id="5" name="Text 3"/>
          <p:cNvSpPr/>
          <p:nvPr/>
        </p:nvSpPr>
        <p:spPr>
          <a:xfrm>
            <a:off x="5372694" y="3231772"/>
            <a:ext cx="3291840" cy="411480"/>
          </a:xfrm>
          <a:prstGeom prst="rect">
            <a:avLst/>
          </a:prstGeom>
          <a:noFill/>
          <a:ln/>
        </p:spPr>
        <p:txBody>
          <a:bodyPr wrap="none" lIns="0" tIns="0" rIns="0" bIns="0" rtlCol="0" anchor="t"/>
          <a:lstStyle/>
          <a:p>
            <a:pPr marL="0" indent="0">
              <a:lnSpc>
                <a:spcPts val="3200"/>
              </a:lnSpc>
              <a:buNone/>
            </a:pPr>
            <a:r>
              <a:rPr lang="en-US" sz="2550" b="1" dirty="0">
                <a:solidFill>
                  <a:srgbClr val="FFB393"/>
                </a:solidFill>
                <a:latin typeface="Brygada 1918 Bold" pitchFamily="34" charset="0"/>
                <a:ea typeface="Brygada 1918 Bold" pitchFamily="34" charset="-122"/>
                <a:cs typeface="Brygada 1918 Bold" pitchFamily="34" charset="-120"/>
              </a:rPr>
              <a:t>Responsive Layout</a:t>
            </a:r>
            <a:endParaRPr lang="en-US" sz="2550" dirty="0"/>
          </a:p>
        </p:txBody>
      </p:sp>
      <p:sp>
        <p:nvSpPr>
          <p:cNvPr id="6" name="Text 4"/>
          <p:cNvSpPr/>
          <p:nvPr/>
        </p:nvSpPr>
        <p:spPr>
          <a:xfrm>
            <a:off x="5224402" y="3935096"/>
            <a:ext cx="3898821" cy="2370296"/>
          </a:xfrm>
          <a:prstGeom prst="rect">
            <a:avLst/>
          </a:prstGeom>
          <a:noFill/>
          <a:ln/>
        </p:spPr>
        <p:txBody>
          <a:bodyPr wrap="square" lIns="0" tIns="0" rIns="0" bIns="0" rtlCol="0" anchor="t"/>
          <a:lstStyle/>
          <a:p>
            <a:pPr marL="0" indent="0">
              <a:lnSpc>
                <a:spcPts val="3100"/>
              </a:lnSpc>
              <a:buNone/>
            </a:pPr>
            <a:r>
              <a:rPr lang="en-US" sz="1900" dirty="0">
                <a:solidFill>
                  <a:srgbClr val="F4CAB8"/>
                </a:solidFill>
                <a:latin typeface="Montserrat Medium" pitchFamily="34" charset="0"/>
                <a:ea typeface="Montserrat Medium" pitchFamily="34" charset="-122"/>
                <a:cs typeface="Montserrat Medium" pitchFamily="34" charset="-120"/>
              </a:rPr>
              <a:t>The app's design adapts seamlessly to various screen sizes, ensuring a consistent experience across devices, from smartphones to tablets and desktops.</a:t>
            </a:r>
            <a:endParaRPr lang="en-US" sz="1900" dirty="0"/>
          </a:p>
        </p:txBody>
      </p:sp>
      <p:sp>
        <p:nvSpPr>
          <p:cNvPr id="7" name="Text 5"/>
          <p:cNvSpPr/>
          <p:nvPr/>
        </p:nvSpPr>
        <p:spPr>
          <a:xfrm>
            <a:off x="9881352" y="3231772"/>
            <a:ext cx="3470315" cy="411480"/>
          </a:xfrm>
          <a:prstGeom prst="rect">
            <a:avLst/>
          </a:prstGeom>
          <a:noFill/>
          <a:ln/>
        </p:spPr>
        <p:txBody>
          <a:bodyPr wrap="none" lIns="0" tIns="0" rIns="0" bIns="0" rtlCol="0" anchor="t"/>
          <a:lstStyle/>
          <a:p>
            <a:pPr marL="0" indent="0">
              <a:lnSpc>
                <a:spcPts val="3200"/>
              </a:lnSpc>
              <a:buNone/>
            </a:pPr>
            <a:r>
              <a:rPr lang="en-US" sz="2550" b="1" dirty="0">
                <a:solidFill>
                  <a:srgbClr val="FFB393"/>
                </a:solidFill>
                <a:latin typeface="Brygada 1918 Bold" pitchFamily="34" charset="0"/>
                <a:ea typeface="Brygada 1918 Bold" pitchFamily="34" charset="-122"/>
                <a:cs typeface="Brygada 1918 Bold" pitchFamily="34" charset="-120"/>
              </a:rPr>
              <a:t>Minimalist Aesthetics</a:t>
            </a:r>
            <a:endParaRPr lang="en-US" sz="2550" dirty="0"/>
          </a:p>
        </p:txBody>
      </p:sp>
      <p:sp>
        <p:nvSpPr>
          <p:cNvPr id="8" name="Text 6"/>
          <p:cNvSpPr/>
          <p:nvPr/>
        </p:nvSpPr>
        <p:spPr>
          <a:xfrm>
            <a:off x="9881352" y="3935096"/>
            <a:ext cx="3898821" cy="2370296"/>
          </a:xfrm>
          <a:prstGeom prst="rect">
            <a:avLst/>
          </a:prstGeom>
          <a:noFill/>
          <a:ln/>
        </p:spPr>
        <p:txBody>
          <a:bodyPr wrap="square" lIns="0" tIns="0" rIns="0" bIns="0" rtlCol="0" anchor="t"/>
          <a:lstStyle/>
          <a:p>
            <a:pPr marL="0" indent="0">
              <a:lnSpc>
                <a:spcPts val="3100"/>
              </a:lnSpc>
              <a:buNone/>
            </a:pPr>
            <a:r>
              <a:rPr lang="en-US" sz="1900" dirty="0">
                <a:solidFill>
                  <a:srgbClr val="F4CAB8"/>
                </a:solidFill>
                <a:latin typeface="Montserrat Medium" pitchFamily="34" charset="0"/>
                <a:ea typeface="Montserrat Medium" pitchFamily="34" charset="-122"/>
                <a:cs typeface="Montserrat Medium" pitchFamily="34" charset="-120"/>
              </a:rPr>
              <a:t>We've embraced a minimalist design philosophy, using whitespace effectively to highlight important information and reduce visual clutter.</a:t>
            </a:r>
            <a:endParaRPr lang="en-US" sz="1900" dirty="0"/>
          </a:p>
        </p:txBody>
      </p:sp>
      <p:sp>
        <p:nvSpPr>
          <p:cNvPr id="9" name="Rectangle 8">
            <a:extLst>
              <a:ext uri="{FF2B5EF4-FFF2-40B4-BE49-F238E27FC236}">
                <a16:creationId xmlns:a16="http://schemas.microsoft.com/office/drawing/2014/main" id="{9A148D0A-7F9B-4387-BF8C-BD5101A747A3}"/>
              </a:ext>
            </a:extLst>
          </p:cNvPr>
          <p:cNvSpPr/>
          <p:nvPr/>
        </p:nvSpPr>
        <p:spPr>
          <a:xfrm>
            <a:off x="12781935" y="7777316"/>
            <a:ext cx="1730478" cy="452284"/>
          </a:xfrm>
          <a:prstGeom prst="rect">
            <a:avLst/>
          </a:prstGeom>
          <a:solidFill>
            <a:srgbClr val="5C24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2959283" y="160896"/>
            <a:ext cx="9724330" cy="549074"/>
          </a:xfrm>
          <a:prstGeom prst="rect">
            <a:avLst/>
          </a:prstGeom>
          <a:noFill/>
          <a:ln/>
        </p:spPr>
        <p:txBody>
          <a:bodyPr wrap="none" lIns="0" tIns="0" rIns="0" bIns="0" rtlCol="0" anchor="t"/>
          <a:lstStyle/>
          <a:p>
            <a:pPr marL="0" indent="0">
              <a:lnSpc>
                <a:spcPts val="4900"/>
              </a:lnSpc>
              <a:buNone/>
            </a:pPr>
            <a:r>
              <a:rPr lang="en-US" sz="3950" b="1" dirty="0">
                <a:solidFill>
                  <a:srgbClr val="FFB393"/>
                </a:solidFill>
                <a:latin typeface="Brygada 1918 Bold" pitchFamily="34" charset="0"/>
                <a:ea typeface="Brygada 1918 Bold" pitchFamily="34" charset="-122"/>
                <a:cs typeface="Brygada 1918 Bold" pitchFamily="34" charset="-120"/>
              </a:rPr>
              <a:t>Technical Stack: Building a Robust Foundation</a:t>
            </a:r>
            <a:endParaRPr lang="en-US" sz="3950" dirty="0"/>
          </a:p>
        </p:txBody>
      </p:sp>
      <p:sp>
        <p:nvSpPr>
          <p:cNvPr id="3" name="Shape 1"/>
          <p:cNvSpPr/>
          <p:nvPr/>
        </p:nvSpPr>
        <p:spPr>
          <a:xfrm>
            <a:off x="929283" y="1525072"/>
            <a:ext cx="22860" cy="6182677"/>
          </a:xfrm>
          <a:prstGeom prst="roundRect">
            <a:avLst>
              <a:gd name="adj" fmla="val 123470"/>
            </a:avLst>
          </a:prstGeom>
          <a:solidFill>
            <a:srgbClr val="662E42"/>
          </a:solidFill>
          <a:ln/>
        </p:spPr>
      </p:sp>
      <p:sp>
        <p:nvSpPr>
          <p:cNvPr id="4" name="Shape 2"/>
          <p:cNvSpPr/>
          <p:nvPr/>
        </p:nvSpPr>
        <p:spPr>
          <a:xfrm>
            <a:off x="1129486" y="1936790"/>
            <a:ext cx="658535" cy="22860"/>
          </a:xfrm>
          <a:prstGeom prst="roundRect">
            <a:avLst>
              <a:gd name="adj" fmla="val 123470"/>
            </a:avLst>
          </a:prstGeom>
          <a:solidFill>
            <a:srgbClr val="662E42"/>
          </a:solidFill>
          <a:ln/>
        </p:spPr>
      </p:sp>
      <p:sp>
        <p:nvSpPr>
          <p:cNvPr id="5" name="Shape 3"/>
          <p:cNvSpPr/>
          <p:nvPr/>
        </p:nvSpPr>
        <p:spPr>
          <a:xfrm>
            <a:off x="729079" y="1736646"/>
            <a:ext cx="423267" cy="423267"/>
          </a:xfrm>
          <a:prstGeom prst="roundRect">
            <a:avLst>
              <a:gd name="adj" fmla="val 6668"/>
            </a:avLst>
          </a:prstGeom>
          <a:solidFill>
            <a:srgbClr val="4D1529"/>
          </a:solidFill>
          <a:ln/>
        </p:spPr>
      </p:sp>
      <p:sp>
        <p:nvSpPr>
          <p:cNvPr id="6" name="Text 4"/>
          <p:cNvSpPr/>
          <p:nvPr/>
        </p:nvSpPr>
        <p:spPr>
          <a:xfrm>
            <a:off x="865406" y="1797725"/>
            <a:ext cx="150495" cy="301109"/>
          </a:xfrm>
          <a:prstGeom prst="rect">
            <a:avLst/>
          </a:prstGeom>
          <a:noFill/>
          <a:ln/>
        </p:spPr>
        <p:txBody>
          <a:bodyPr wrap="none" lIns="0" tIns="0" rIns="0" bIns="0" rtlCol="0" anchor="t"/>
          <a:lstStyle/>
          <a:p>
            <a:pPr marL="0" indent="0" algn="ctr">
              <a:lnSpc>
                <a:spcPts val="2350"/>
              </a:lnSpc>
              <a:buNone/>
            </a:pPr>
            <a:r>
              <a:rPr lang="en-US" sz="2350" b="1" dirty="0">
                <a:solidFill>
                  <a:srgbClr val="F4CAB8"/>
                </a:solidFill>
                <a:latin typeface="Brygada 1918 Bold" pitchFamily="34" charset="0"/>
                <a:ea typeface="Brygada 1918 Bold" pitchFamily="34" charset="-122"/>
                <a:cs typeface="Brygada 1918 Bold" pitchFamily="34" charset="-120"/>
              </a:rPr>
              <a:t>1</a:t>
            </a:r>
            <a:endParaRPr lang="en-US" sz="2350" dirty="0"/>
          </a:p>
        </p:txBody>
      </p:sp>
      <p:sp>
        <p:nvSpPr>
          <p:cNvPr id="7" name="Text 5"/>
          <p:cNvSpPr/>
          <p:nvPr/>
        </p:nvSpPr>
        <p:spPr>
          <a:xfrm>
            <a:off x="1704839" y="1625300"/>
            <a:ext cx="2790349" cy="313492"/>
          </a:xfrm>
          <a:prstGeom prst="rect">
            <a:avLst/>
          </a:prstGeom>
          <a:noFill/>
          <a:ln/>
        </p:spPr>
        <p:txBody>
          <a:bodyPr wrap="none" lIns="0" tIns="0" rIns="0" bIns="0" rtlCol="0" anchor="t"/>
          <a:lstStyle/>
          <a:p>
            <a:pPr marL="0" indent="0" algn="l">
              <a:lnSpc>
                <a:spcPts val="2450"/>
              </a:lnSpc>
              <a:buNone/>
            </a:pPr>
            <a:r>
              <a:rPr lang="en-US" sz="1950" b="1" dirty="0">
                <a:solidFill>
                  <a:srgbClr val="F4CAB8"/>
                </a:solidFill>
                <a:latin typeface="Brygada 1918 Bold" pitchFamily="34" charset="0"/>
                <a:ea typeface="Brygada 1918 Bold" pitchFamily="34" charset="-122"/>
                <a:cs typeface="Brygada 1918 Bold" pitchFamily="34" charset="-120"/>
              </a:rPr>
              <a:t>Frontend Development</a:t>
            </a:r>
            <a:endParaRPr lang="en-US" sz="1950" dirty="0"/>
          </a:p>
        </p:txBody>
      </p:sp>
      <p:sp>
        <p:nvSpPr>
          <p:cNvPr id="8" name="Text 6"/>
          <p:cNvSpPr/>
          <p:nvPr/>
        </p:nvSpPr>
        <p:spPr>
          <a:xfrm>
            <a:off x="1650913" y="2042517"/>
            <a:ext cx="11996261" cy="601980"/>
          </a:xfrm>
          <a:prstGeom prst="rect">
            <a:avLst/>
          </a:prstGeom>
          <a:noFill/>
          <a:ln/>
        </p:spPr>
        <p:txBody>
          <a:bodyPr wrap="square" lIns="0" tIns="0" rIns="0" bIns="0" rtlCol="0" anchor="t"/>
          <a:lstStyle/>
          <a:p>
            <a:pPr marL="0" indent="0" algn="l">
              <a:lnSpc>
                <a:spcPts val="2350"/>
              </a:lnSpc>
              <a:buNone/>
            </a:pPr>
            <a:r>
              <a:rPr lang="en-US" sz="1450" dirty="0">
                <a:solidFill>
                  <a:srgbClr val="F4CAB8"/>
                </a:solidFill>
                <a:latin typeface="Montserrat Medium" pitchFamily="34" charset="0"/>
                <a:ea typeface="Montserrat Medium" pitchFamily="34" charset="-122"/>
                <a:cs typeface="Montserrat Medium" pitchFamily="34" charset="-120"/>
              </a:rPr>
              <a:t>We utilize HTML5 for structure, CSS3 for styling, and vanilla JavaScript for interactivity. This lightweight approach ensures fast loading times and broad compatibility across browsers.</a:t>
            </a:r>
            <a:endParaRPr lang="en-US" sz="1450" dirty="0"/>
          </a:p>
        </p:txBody>
      </p:sp>
      <p:sp>
        <p:nvSpPr>
          <p:cNvPr id="9" name="Shape 7"/>
          <p:cNvSpPr/>
          <p:nvPr/>
        </p:nvSpPr>
        <p:spPr>
          <a:xfrm>
            <a:off x="1129486" y="3529489"/>
            <a:ext cx="658535" cy="22860"/>
          </a:xfrm>
          <a:prstGeom prst="roundRect">
            <a:avLst>
              <a:gd name="adj" fmla="val 123470"/>
            </a:avLst>
          </a:prstGeom>
          <a:solidFill>
            <a:srgbClr val="662E42"/>
          </a:solidFill>
          <a:ln/>
        </p:spPr>
      </p:sp>
      <p:sp>
        <p:nvSpPr>
          <p:cNvPr id="10" name="Shape 8"/>
          <p:cNvSpPr/>
          <p:nvPr/>
        </p:nvSpPr>
        <p:spPr>
          <a:xfrm>
            <a:off x="729079" y="3329345"/>
            <a:ext cx="423267" cy="423267"/>
          </a:xfrm>
          <a:prstGeom prst="roundRect">
            <a:avLst>
              <a:gd name="adj" fmla="val 6668"/>
            </a:avLst>
          </a:prstGeom>
          <a:solidFill>
            <a:srgbClr val="4D1529"/>
          </a:solidFill>
          <a:ln/>
        </p:spPr>
      </p:sp>
      <p:sp>
        <p:nvSpPr>
          <p:cNvPr id="11" name="Text 9"/>
          <p:cNvSpPr/>
          <p:nvPr/>
        </p:nvSpPr>
        <p:spPr>
          <a:xfrm>
            <a:off x="854928" y="3390424"/>
            <a:ext cx="171569" cy="301109"/>
          </a:xfrm>
          <a:prstGeom prst="rect">
            <a:avLst/>
          </a:prstGeom>
          <a:noFill/>
          <a:ln/>
        </p:spPr>
        <p:txBody>
          <a:bodyPr wrap="none" lIns="0" tIns="0" rIns="0" bIns="0" rtlCol="0" anchor="t"/>
          <a:lstStyle/>
          <a:p>
            <a:pPr marL="0" indent="0" algn="ctr">
              <a:lnSpc>
                <a:spcPts val="2350"/>
              </a:lnSpc>
              <a:buNone/>
            </a:pPr>
            <a:r>
              <a:rPr lang="en-US" sz="2350" b="1" dirty="0">
                <a:solidFill>
                  <a:srgbClr val="F4CAB8"/>
                </a:solidFill>
                <a:latin typeface="Brygada 1918 Bold" pitchFamily="34" charset="0"/>
                <a:ea typeface="Brygada 1918 Bold" pitchFamily="34" charset="-122"/>
                <a:cs typeface="Brygada 1918 Bold" pitchFamily="34" charset="-120"/>
              </a:rPr>
              <a:t>2</a:t>
            </a:r>
            <a:endParaRPr lang="en-US" sz="2350" dirty="0"/>
          </a:p>
        </p:txBody>
      </p:sp>
      <p:sp>
        <p:nvSpPr>
          <p:cNvPr id="12" name="Text 10"/>
          <p:cNvSpPr/>
          <p:nvPr/>
        </p:nvSpPr>
        <p:spPr>
          <a:xfrm>
            <a:off x="1704839" y="3227427"/>
            <a:ext cx="2508885" cy="313492"/>
          </a:xfrm>
          <a:prstGeom prst="rect">
            <a:avLst/>
          </a:prstGeom>
          <a:noFill/>
          <a:ln/>
        </p:spPr>
        <p:txBody>
          <a:bodyPr wrap="none" lIns="0" tIns="0" rIns="0" bIns="0" rtlCol="0" anchor="t"/>
          <a:lstStyle/>
          <a:p>
            <a:pPr marL="0" indent="0" algn="l">
              <a:lnSpc>
                <a:spcPts val="2450"/>
              </a:lnSpc>
              <a:buNone/>
            </a:pPr>
            <a:r>
              <a:rPr lang="en-US" sz="1950" b="1" dirty="0">
                <a:solidFill>
                  <a:srgbClr val="F4CAB8"/>
                </a:solidFill>
                <a:latin typeface="Brygada 1918 Bold" pitchFamily="34" charset="0"/>
                <a:ea typeface="Brygada 1918 Bold" pitchFamily="34" charset="-122"/>
                <a:cs typeface="Brygada 1918 Bold" pitchFamily="34" charset="-120"/>
              </a:rPr>
              <a:t>Backend Framework</a:t>
            </a:r>
            <a:endParaRPr lang="en-US" sz="1950" dirty="0"/>
          </a:p>
        </p:txBody>
      </p:sp>
      <p:sp>
        <p:nvSpPr>
          <p:cNvPr id="13" name="Text 11"/>
          <p:cNvSpPr/>
          <p:nvPr/>
        </p:nvSpPr>
        <p:spPr>
          <a:xfrm>
            <a:off x="1650913" y="3622387"/>
            <a:ext cx="11996261" cy="601980"/>
          </a:xfrm>
          <a:prstGeom prst="rect">
            <a:avLst/>
          </a:prstGeom>
          <a:noFill/>
          <a:ln/>
        </p:spPr>
        <p:txBody>
          <a:bodyPr wrap="square" lIns="0" tIns="0" rIns="0" bIns="0" rtlCol="0" anchor="t"/>
          <a:lstStyle/>
          <a:p>
            <a:pPr marL="0" indent="0" algn="l">
              <a:lnSpc>
                <a:spcPts val="2350"/>
              </a:lnSpc>
              <a:buNone/>
            </a:pPr>
            <a:r>
              <a:rPr lang="en-US" sz="1450" dirty="0">
                <a:solidFill>
                  <a:srgbClr val="F4CAB8"/>
                </a:solidFill>
                <a:latin typeface="Montserrat Medium" pitchFamily="34" charset="0"/>
                <a:ea typeface="Montserrat Medium" pitchFamily="34" charset="-122"/>
                <a:cs typeface="Montserrat Medium" pitchFamily="34" charset="-120"/>
              </a:rPr>
              <a:t>Our backend is powered by Node.js, leveraging its event-driven, non-blocking I/O model to handle concurrent requests efficiently. Express.js serves as our web application framework, simplifying routing and middleware integration.</a:t>
            </a:r>
            <a:endParaRPr lang="en-US" sz="1450" dirty="0"/>
          </a:p>
        </p:txBody>
      </p:sp>
      <p:sp>
        <p:nvSpPr>
          <p:cNvPr id="14" name="Shape 12"/>
          <p:cNvSpPr/>
          <p:nvPr/>
        </p:nvSpPr>
        <p:spPr>
          <a:xfrm>
            <a:off x="1129486" y="5122188"/>
            <a:ext cx="658535" cy="22860"/>
          </a:xfrm>
          <a:prstGeom prst="roundRect">
            <a:avLst>
              <a:gd name="adj" fmla="val 123470"/>
            </a:avLst>
          </a:prstGeom>
          <a:solidFill>
            <a:srgbClr val="662E42"/>
          </a:solidFill>
          <a:ln/>
        </p:spPr>
      </p:sp>
      <p:sp>
        <p:nvSpPr>
          <p:cNvPr id="15" name="Shape 13"/>
          <p:cNvSpPr/>
          <p:nvPr/>
        </p:nvSpPr>
        <p:spPr>
          <a:xfrm>
            <a:off x="729079" y="4922044"/>
            <a:ext cx="423267" cy="423267"/>
          </a:xfrm>
          <a:prstGeom prst="roundRect">
            <a:avLst>
              <a:gd name="adj" fmla="val 6668"/>
            </a:avLst>
          </a:prstGeom>
          <a:solidFill>
            <a:srgbClr val="4D1529"/>
          </a:solidFill>
          <a:ln/>
        </p:spPr>
      </p:sp>
      <p:sp>
        <p:nvSpPr>
          <p:cNvPr id="16" name="Text 14"/>
          <p:cNvSpPr/>
          <p:nvPr/>
        </p:nvSpPr>
        <p:spPr>
          <a:xfrm>
            <a:off x="848856" y="4983123"/>
            <a:ext cx="183713" cy="301109"/>
          </a:xfrm>
          <a:prstGeom prst="rect">
            <a:avLst/>
          </a:prstGeom>
          <a:noFill/>
          <a:ln/>
        </p:spPr>
        <p:txBody>
          <a:bodyPr wrap="none" lIns="0" tIns="0" rIns="0" bIns="0" rtlCol="0" anchor="t"/>
          <a:lstStyle/>
          <a:p>
            <a:pPr marL="0" indent="0" algn="ctr">
              <a:lnSpc>
                <a:spcPts val="2350"/>
              </a:lnSpc>
              <a:buNone/>
            </a:pPr>
            <a:r>
              <a:rPr lang="en-US" sz="2350" b="1" dirty="0">
                <a:solidFill>
                  <a:srgbClr val="F4CAB8"/>
                </a:solidFill>
                <a:latin typeface="Brygada 1918 Bold" pitchFamily="34" charset="0"/>
                <a:ea typeface="Brygada 1918 Bold" pitchFamily="34" charset="-122"/>
                <a:cs typeface="Brygada 1918 Bold" pitchFamily="34" charset="-120"/>
              </a:rPr>
              <a:t>3</a:t>
            </a:r>
            <a:endParaRPr lang="en-US" sz="2350" dirty="0"/>
          </a:p>
        </p:txBody>
      </p:sp>
      <p:sp>
        <p:nvSpPr>
          <p:cNvPr id="17" name="Text 15"/>
          <p:cNvSpPr/>
          <p:nvPr/>
        </p:nvSpPr>
        <p:spPr>
          <a:xfrm>
            <a:off x="1788021" y="4808696"/>
            <a:ext cx="2508885" cy="313492"/>
          </a:xfrm>
          <a:prstGeom prst="rect">
            <a:avLst/>
          </a:prstGeom>
          <a:noFill/>
          <a:ln/>
        </p:spPr>
        <p:txBody>
          <a:bodyPr wrap="none" lIns="0" tIns="0" rIns="0" bIns="0" rtlCol="0" anchor="t"/>
          <a:lstStyle/>
          <a:p>
            <a:pPr marL="0" indent="0" algn="l">
              <a:lnSpc>
                <a:spcPts val="2450"/>
              </a:lnSpc>
              <a:buNone/>
            </a:pPr>
            <a:r>
              <a:rPr lang="en-US" sz="1950" b="1" dirty="0">
                <a:solidFill>
                  <a:srgbClr val="F4CAB8"/>
                </a:solidFill>
                <a:latin typeface="Brygada 1918 Bold" pitchFamily="34" charset="0"/>
                <a:ea typeface="Brygada 1918 Bold" pitchFamily="34" charset="-122"/>
                <a:cs typeface="Brygada 1918 Bold" pitchFamily="34" charset="-120"/>
              </a:rPr>
              <a:t>Database Solution</a:t>
            </a:r>
            <a:endParaRPr lang="en-US" sz="1950" dirty="0"/>
          </a:p>
        </p:txBody>
      </p:sp>
      <p:sp>
        <p:nvSpPr>
          <p:cNvPr id="18" name="Text 16"/>
          <p:cNvSpPr/>
          <p:nvPr/>
        </p:nvSpPr>
        <p:spPr>
          <a:xfrm>
            <a:off x="1704840" y="5222557"/>
            <a:ext cx="11996261" cy="601980"/>
          </a:xfrm>
          <a:prstGeom prst="rect">
            <a:avLst/>
          </a:prstGeom>
          <a:noFill/>
          <a:ln/>
        </p:spPr>
        <p:txBody>
          <a:bodyPr wrap="square" lIns="0" tIns="0" rIns="0" bIns="0" rtlCol="0" anchor="t"/>
          <a:lstStyle/>
          <a:p>
            <a:pPr marL="0" indent="0" algn="l">
              <a:lnSpc>
                <a:spcPts val="2350"/>
              </a:lnSpc>
              <a:buNone/>
            </a:pPr>
            <a:r>
              <a:rPr lang="en-US" sz="1450" dirty="0">
                <a:solidFill>
                  <a:srgbClr val="F4CAB8"/>
                </a:solidFill>
                <a:latin typeface="Montserrat Medium" pitchFamily="34" charset="0"/>
                <a:ea typeface="Montserrat Medium" pitchFamily="34" charset="-122"/>
                <a:cs typeface="Montserrat Medium" pitchFamily="34" charset="-120"/>
              </a:rPr>
              <a:t>We've opted for SQLite as our database, providing a serverless, self-contained solution that's perfect for our app's needs. It offers excellent performance for read-heavy operations typical in recipe applications.</a:t>
            </a:r>
            <a:endParaRPr lang="en-US" sz="1450" dirty="0"/>
          </a:p>
        </p:txBody>
      </p:sp>
      <p:sp>
        <p:nvSpPr>
          <p:cNvPr id="19" name="Shape 17"/>
          <p:cNvSpPr/>
          <p:nvPr/>
        </p:nvSpPr>
        <p:spPr>
          <a:xfrm>
            <a:off x="1129486" y="6714887"/>
            <a:ext cx="658535" cy="22860"/>
          </a:xfrm>
          <a:prstGeom prst="roundRect">
            <a:avLst>
              <a:gd name="adj" fmla="val 123470"/>
            </a:avLst>
          </a:prstGeom>
          <a:solidFill>
            <a:srgbClr val="662E42"/>
          </a:solidFill>
          <a:ln/>
        </p:spPr>
      </p:sp>
      <p:sp>
        <p:nvSpPr>
          <p:cNvPr id="20" name="Shape 18"/>
          <p:cNvSpPr/>
          <p:nvPr/>
        </p:nvSpPr>
        <p:spPr>
          <a:xfrm>
            <a:off x="729079" y="6514743"/>
            <a:ext cx="423267" cy="423267"/>
          </a:xfrm>
          <a:prstGeom prst="roundRect">
            <a:avLst>
              <a:gd name="adj" fmla="val 6668"/>
            </a:avLst>
          </a:prstGeom>
          <a:solidFill>
            <a:srgbClr val="4D1529"/>
          </a:solidFill>
          <a:ln/>
        </p:spPr>
      </p:sp>
      <p:sp>
        <p:nvSpPr>
          <p:cNvPr id="21" name="Text 19"/>
          <p:cNvSpPr/>
          <p:nvPr/>
        </p:nvSpPr>
        <p:spPr>
          <a:xfrm>
            <a:off x="845880" y="6575822"/>
            <a:ext cx="189667" cy="301109"/>
          </a:xfrm>
          <a:prstGeom prst="rect">
            <a:avLst/>
          </a:prstGeom>
          <a:noFill/>
          <a:ln/>
        </p:spPr>
        <p:txBody>
          <a:bodyPr wrap="none" lIns="0" tIns="0" rIns="0" bIns="0" rtlCol="0" anchor="t"/>
          <a:lstStyle/>
          <a:p>
            <a:pPr marL="0" indent="0" algn="ctr">
              <a:lnSpc>
                <a:spcPts val="2350"/>
              </a:lnSpc>
              <a:buNone/>
            </a:pPr>
            <a:r>
              <a:rPr lang="en-US" sz="2350" b="1" dirty="0">
                <a:solidFill>
                  <a:srgbClr val="F4CAB8"/>
                </a:solidFill>
                <a:latin typeface="Brygada 1918 Bold" pitchFamily="34" charset="0"/>
                <a:ea typeface="Brygada 1918 Bold" pitchFamily="34" charset="-122"/>
                <a:cs typeface="Brygada 1918 Bold" pitchFamily="34" charset="-120"/>
              </a:rPr>
              <a:t>4</a:t>
            </a:r>
            <a:endParaRPr lang="en-US" sz="2350" dirty="0"/>
          </a:p>
        </p:txBody>
      </p:sp>
      <p:sp>
        <p:nvSpPr>
          <p:cNvPr id="22" name="Text 20"/>
          <p:cNvSpPr/>
          <p:nvPr/>
        </p:nvSpPr>
        <p:spPr>
          <a:xfrm>
            <a:off x="1704840" y="6391589"/>
            <a:ext cx="2508885" cy="313492"/>
          </a:xfrm>
          <a:prstGeom prst="rect">
            <a:avLst/>
          </a:prstGeom>
          <a:noFill/>
          <a:ln/>
        </p:spPr>
        <p:txBody>
          <a:bodyPr wrap="none" lIns="0" tIns="0" rIns="0" bIns="0" rtlCol="0" anchor="t"/>
          <a:lstStyle/>
          <a:p>
            <a:pPr marL="0" indent="0" algn="l">
              <a:lnSpc>
                <a:spcPts val="2450"/>
              </a:lnSpc>
              <a:buNone/>
            </a:pPr>
            <a:r>
              <a:rPr lang="en-US" sz="1950" b="1" dirty="0">
                <a:solidFill>
                  <a:srgbClr val="F4CAB8"/>
                </a:solidFill>
                <a:latin typeface="Brygada 1918 Bold" pitchFamily="34" charset="0"/>
                <a:ea typeface="Brygada 1918 Bold" pitchFamily="34" charset="-122"/>
                <a:cs typeface="Brygada 1918 Bold" pitchFamily="34" charset="-120"/>
              </a:rPr>
              <a:t>API Communication</a:t>
            </a:r>
            <a:endParaRPr lang="en-US" sz="1950" dirty="0"/>
          </a:p>
        </p:txBody>
      </p:sp>
      <p:sp>
        <p:nvSpPr>
          <p:cNvPr id="23" name="Text 21"/>
          <p:cNvSpPr/>
          <p:nvPr/>
        </p:nvSpPr>
        <p:spPr>
          <a:xfrm>
            <a:off x="1704856" y="6805450"/>
            <a:ext cx="11996261" cy="601980"/>
          </a:xfrm>
          <a:prstGeom prst="rect">
            <a:avLst/>
          </a:prstGeom>
          <a:noFill/>
          <a:ln/>
        </p:spPr>
        <p:txBody>
          <a:bodyPr wrap="square" lIns="0" tIns="0" rIns="0" bIns="0" rtlCol="0" anchor="t"/>
          <a:lstStyle/>
          <a:p>
            <a:pPr marL="0" indent="0" algn="l">
              <a:lnSpc>
                <a:spcPts val="2350"/>
              </a:lnSpc>
              <a:buNone/>
            </a:pPr>
            <a:r>
              <a:rPr lang="en-US" sz="1450" dirty="0">
                <a:solidFill>
                  <a:srgbClr val="F4CAB8"/>
                </a:solidFill>
                <a:latin typeface="Montserrat Medium" pitchFamily="34" charset="0"/>
                <a:ea typeface="Montserrat Medium" pitchFamily="34" charset="-122"/>
                <a:cs typeface="Montserrat Medium" pitchFamily="34" charset="-120"/>
              </a:rPr>
              <a:t>JSON is used for data exchange between the frontend and backend, ensuring lightweight and human-readable data transfer that's easy to parse and generate.</a:t>
            </a:r>
            <a:endParaRPr lang="en-US" sz="1450" dirty="0"/>
          </a:p>
        </p:txBody>
      </p:sp>
      <p:sp>
        <p:nvSpPr>
          <p:cNvPr id="24" name="Rectangle 23">
            <a:extLst>
              <a:ext uri="{FF2B5EF4-FFF2-40B4-BE49-F238E27FC236}">
                <a16:creationId xmlns:a16="http://schemas.microsoft.com/office/drawing/2014/main" id="{625E9D74-C5DC-4E47-A264-BC5ACACB9EFD}"/>
              </a:ext>
            </a:extLst>
          </p:cNvPr>
          <p:cNvSpPr/>
          <p:nvPr/>
        </p:nvSpPr>
        <p:spPr>
          <a:xfrm>
            <a:off x="12781935" y="7777316"/>
            <a:ext cx="1730478" cy="452284"/>
          </a:xfrm>
          <a:prstGeom prst="rect">
            <a:avLst/>
          </a:prstGeom>
          <a:solidFill>
            <a:srgbClr val="5C24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10922" y="1051441"/>
            <a:ext cx="12982575" cy="677108"/>
          </a:xfrm>
          <a:prstGeom prst="rect">
            <a:avLst/>
          </a:prstGeom>
          <a:noFill/>
          <a:ln/>
        </p:spPr>
        <p:txBody>
          <a:bodyPr wrap="none" lIns="0" tIns="0" rIns="0" bIns="0" rtlCol="0" anchor="t"/>
          <a:lstStyle/>
          <a:p>
            <a:pPr marL="0" indent="0">
              <a:lnSpc>
                <a:spcPts val="5300"/>
              </a:lnSpc>
              <a:buNone/>
            </a:pPr>
            <a:r>
              <a:rPr lang="en-US" sz="4250" b="1" dirty="0">
                <a:solidFill>
                  <a:srgbClr val="FFB393"/>
                </a:solidFill>
                <a:latin typeface="Brygada 1918 Bold" pitchFamily="34" charset="0"/>
                <a:ea typeface="Brygada 1918 Bold" pitchFamily="34" charset="-122"/>
                <a:cs typeface="Brygada 1918 Bold" pitchFamily="34" charset="-120"/>
              </a:rPr>
              <a:t>Implementation Journey: From Concept to Reality</a:t>
            </a:r>
            <a:endParaRPr lang="en-US" sz="4250" dirty="0"/>
          </a:p>
        </p:txBody>
      </p:sp>
      <p:pic>
        <p:nvPicPr>
          <p:cNvPr id="3" name="Image 0" descr="preencoded.png"/>
          <p:cNvPicPr>
            <a:picLocks noChangeAspect="1"/>
          </p:cNvPicPr>
          <p:nvPr/>
        </p:nvPicPr>
        <p:blipFill>
          <a:blip r:embed="rId3"/>
          <a:stretch>
            <a:fillRect/>
          </a:stretch>
        </p:blipFill>
        <p:spPr>
          <a:xfrm>
            <a:off x="710922" y="2134791"/>
            <a:ext cx="3302079" cy="812483"/>
          </a:xfrm>
          <a:prstGeom prst="rect">
            <a:avLst/>
          </a:prstGeom>
        </p:spPr>
      </p:pic>
      <p:sp>
        <p:nvSpPr>
          <p:cNvPr id="4" name="Text 1"/>
          <p:cNvSpPr/>
          <p:nvPr/>
        </p:nvSpPr>
        <p:spPr>
          <a:xfrm>
            <a:off x="914043" y="3251954"/>
            <a:ext cx="2873812" cy="338495"/>
          </a:xfrm>
          <a:prstGeom prst="rect">
            <a:avLst/>
          </a:prstGeom>
          <a:noFill/>
          <a:ln/>
        </p:spPr>
        <p:txBody>
          <a:bodyPr wrap="none" lIns="0" tIns="0" rIns="0" bIns="0" rtlCol="0" anchor="t"/>
          <a:lstStyle/>
          <a:p>
            <a:pPr marL="0" indent="0" algn="l">
              <a:lnSpc>
                <a:spcPts val="2650"/>
              </a:lnSpc>
              <a:buNone/>
            </a:pPr>
            <a:r>
              <a:rPr lang="en-US" sz="2100" b="1" dirty="0">
                <a:solidFill>
                  <a:srgbClr val="F4CAB8"/>
                </a:solidFill>
                <a:latin typeface="Brygada 1918 Bold" pitchFamily="34" charset="0"/>
                <a:ea typeface="Brygada 1918 Bold" pitchFamily="34" charset="-122"/>
                <a:cs typeface="Brygada 1918 Bold" pitchFamily="34" charset="-120"/>
              </a:rPr>
              <a:t>Requirement Analysis</a:t>
            </a:r>
            <a:endParaRPr lang="en-US" sz="2100" dirty="0"/>
          </a:p>
        </p:txBody>
      </p:sp>
      <p:sp>
        <p:nvSpPr>
          <p:cNvPr id="5" name="Text 2"/>
          <p:cNvSpPr/>
          <p:nvPr/>
        </p:nvSpPr>
        <p:spPr>
          <a:xfrm>
            <a:off x="914043" y="3712250"/>
            <a:ext cx="2895838" cy="2924294"/>
          </a:xfrm>
          <a:prstGeom prst="rect">
            <a:avLst/>
          </a:prstGeom>
          <a:noFill/>
          <a:ln/>
        </p:spPr>
        <p:txBody>
          <a:bodyPr wrap="square" lIns="0" tIns="0" rIns="0" bIns="0" rtlCol="0" anchor="t"/>
          <a:lstStyle/>
          <a:p>
            <a:pPr marL="0" indent="0" algn="l">
              <a:lnSpc>
                <a:spcPts val="2550"/>
              </a:lnSpc>
              <a:buNone/>
            </a:pPr>
            <a:r>
              <a:rPr lang="en-US" sz="1550" dirty="0">
                <a:solidFill>
                  <a:srgbClr val="F4CAB8"/>
                </a:solidFill>
                <a:latin typeface="Montserrat Medium" pitchFamily="34" charset="0"/>
                <a:ea typeface="Montserrat Medium" pitchFamily="34" charset="-122"/>
                <a:cs typeface="Montserrat Medium" pitchFamily="34" charset="-120"/>
              </a:rPr>
              <a:t>We begin by identifying core features essential for a basic recipe app, focusing on user needs and simplicity. This phase involves stakeholder interviews and market research to ensure our app meets user expectations.</a:t>
            </a:r>
            <a:endParaRPr lang="en-US" sz="1550" dirty="0"/>
          </a:p>
        </p:txBody>
      </p:sp>
      <p:pic>
        <p:nvPicPr>
          <p:cNvPr id="6" name="Image 1" descr="preencoded.png"/>
          <p:cNvPicPr>
            <a:picLocks noChangeAspect="1"/>
          </p:cNvPicPr>
          <p:nvPr/>
        </p:nvPicPr>
        <p:blipFill>
          <a:blip r:embed="rId4"/>
          <a:stretch>
            <a:fillRect/>
          </a:stretch>
        </p:blipFill>
        <p:spPr>
          <a:xfrm>
            <a:off x="4013002" y="2134791"/>
            <a:ext cx="3302198" cy="812483"/>
          </a:xfrm>
          <a:prstGeom prst="rect">
            <a:avLst/>
          </a:prstGeom>
        </p:spPr>
      </p:pic>
      <p:sp>
        <p:nvSpPr>
          <p:cNvPr id="7" name="Text 3"/>
          <p:cNvSpPr/>
          <p:nvPr/>
        </p:nvSpPr>
        <p:spPr>
          <a:xfrm>
            <a:off x="4216122" y="3251954"/>
            <a:ext cx="2708434" cy="338495"/>
          </a:xfrm>
          <a:prstGeom prst="rect">
            <a:avLst/>
          </a:prstGeom>
          <a:noFill/>
          <a:ln/>
        </p:spPr>
        <p:txBody>
          <a:bodyPr wrap="none" lIns="0" tIns="0" rIns="0" bIns="0" rtlCol="0" anchor="t"/>
          <a:lstStyle/>
          <a:p>
            <a:pPr marL="0" indent="0" algn="l">
              <a:lnSpc>
                <a:spcPts val="2650"/>
              </a:lnSpc>
              <a:buNone/>
            </a:pPr>
            <a:r>
              <a:rPr lang="en-US" sz="2100" b="1" dirty="0">
                <a:solidFill>
                  <a:srgbClr val="F4CAB8"/>
                </a:solidFill>
                <a:latin typeface="Brygada 1918 Bold" pitchFamily="34" charset="0"/>
                <a:ea typeface="Brygada 1918 Bold" pitchFamily="34" charset="-122"/>
                <a:cs typeface="Brygada 1918 Bold" pitchFamily="34" charset="-120"/>
              </a:rPr>
              <a:t>Design Phase</a:t>
            </a:r>
            <a:endParaRPr lang="en-US" sz="2100" dirty="0"/>
          </a:p>
        </p:txBody>
      </p:sp>
      <p:sp>
        <p:nvSpPr>
          <p:cNvPr id="8" name="Text 4"/>
          <p:cNvSpPr/>
          <p:nvPr/>
        </p:nvSpPr>
        <p:spPr>
          <a:xfrm>
            <a:off x="4216122" y="3712250"/>
            <a:ext cx="2895957" cy="2924294"/>
          </a:xfrm>
          <a:prstGeom prst="rect">
            <a:avLst/>
          </a:prstGeom>
          <a:noFill/>
          <a:ln/>
        </p:spPr>
        <p:txBody>
          <a:bodyPr wrap="square" lIns="0" tIns="0" rIns="0" bIns="0" rtlCol="0" anchor="t"/>
          <a:lstStyle/>
          <a:p>
            <a:pPr marL="0" indent="0" algn="l">
              <a:lnSpc>
                <a:spcPts val="2550"/>
              </a:lnSpc>
              <a:buNone/>
            </a:pPr>
            <a:r>
              <a:rPr lang="en-US" sz="1550" dirty="0">
                <a:solidFill>
                  <a:srgbClr val="F4CAB8"/>
                </a:solidFill>
                <a:latin typeface="Montserrat Medium" pitchFamily="34" charset="0"/>
                <a:ea typeface="Montserrat Medium" pitchFamily="34" charset="-122"/>
                <a:cs typeface="Montserrat Medium" pitchFamily="34" charset="-120"/>
              </a:rPr>
              <a:t>Creating simple yet effective wireframes is crucial to outline the user interface. We use tools like Figma or Sketch to visualize the app's layout, ensuring a user-friendly design that aligns with our simplicity goal.</a:t>
            </a:r>
            <a:endParaRPr lang="en-US" sz="1550" dirty="0"/>
          </a:p>
        </p:txBody>
      </p:sp>
      <p:pic>
        <p:nvPicPr>
          <p:cNvPr id="9" name="Image 2" descr="preencoded.png"/>
          <p:cNvPicPr>
            <a:picLocks noChangeAspect="1"/>
          </p:cNvPicPr>
          <p:nvPr/>
        </p:nvPicPr>
        <p:blipFill>
          <a:blip r:embed="rId5"/>
          <a:stretch>
            <a:fillRect/>
          </a:stretch>
        </p:blipFill>
        <p:spPr>
          <a:xfrm>
            <a:off x="7315200" y="2134791"/>
            <a:ext cx="3302079" cy="812483"/>
          </a:xfrm>
          <a:prstGeom prst="rect">
            <a:avLst/>
          </a:prstGeom>
        </p:spPr>
      </p:pic>
      <p:sp>
        <p:nvSpPr>
          <p:cNvPr id="10" name="Text 5"/>
          <p:cNvSpPr/>
          <p:nvPr/>
        </p:nvSpPr>
        <p:spPr>
          <a:xfrm>
            <a:off x="7518321" y="3251954"/>
            <a:ext cx="2768679" cy="338495"/>
          </a:xfrm>
          <a:prstGeom prst="rect">
            <a:avLst/>
          </a:prstGeom>
          <a:noFill/>
          <a:ln/>
        </p:spPr>
        <p:txBody>
          <a:bodyPr wrap="none" lIns="0" tIns="0" rIns="0" bIns="0" rtlCol="0" anchor="t"/>
          <a:lstStyle/>
          <a:p>
            <a:pPr marL="0" indent="0" algn="l">
              <a:lnSpc>
                <a:spcPts val="2650"/>
              </a:lnSpc>
              <a:buNone/>
            </a:pPr>
            <a:r>
              <a:rPr lang="en-US" sz="2100" b="1" dirty="0">
                <a:solidFill>
                  <a:srgbClr val="F4CAB8"/>
                </a:solidFill>
                <a:latin typeface="Brygada 1918 Bold" pitchFamily="34" charset="0"/>
                <a:ea typeface="Brygada 1918 Bold" pitchFamily="34" charset="-122"/>
                <a:cs typeface="Brygada 1918 Bold" pitchFamily="34" charset="-120"/>
              </a:rPr>
              <a:t>Development Sprints</a:t>
            </a:r>
            <a:endParaRPr lang="en-US" sz="2100" dirty="0"/>
          </a:p>
        </p:txBody>
      </p:sp>
      <p:sp>
        <p:nvSpPr>
          <p:cNvPr id="11" name="Text 6"/>
          <p:cNvSpPr/>
          <p:nvPr/>
        </p:nvSpPr>
        <p:spPr>
          <a:xfrm>
            <a:off x="7518321" y="3712250"/>
            <a:ext cx="2895838" cy="2924294"/>
          </a:xfrm>
          <a:prstGeom prst="rect">
            <a:avLst/>
          </a:prstGeom>
          <a:noFill/>
          <a:ln/>
        </p:spPr>
        <p:txBody>
          <a:bodyPr wrap="square" lIns="0" tIns="0" rIns="0" bIns="0" rtlCol="0" anchor="t"/>
          <a:lstStyle/>
          <a:p>
            <a:pPr marL="0" indent="0" algn="l">
              <a:lnSpc>
                <a:spcPts val="2550"/>
              </a:lnSpc>
              <a:buNone/>
            </a:pPr>
            <a:r>
              <a:rPr lang="en-US" sz="1550" dirty="0">
                <a:solidFill>
                  <a:srgbClr val="F4CAB8"/>
                </a:solidFill>
                <a:latin typeface="Montserrat Medium" pitchFamily="34" charset="0"/>
                <a:ea typeface="Montserrat Medium" pitchFamily="34" charset="-122"/>
                <a:cs typeface="Montserrat Medium" pitchFamily="34" charset="-120"/>
              </a:rPr>
              <a:t>Our agile development process involves two-week sprints, focusing on frontend and backend development concurrently. We prioritize core features and iterate based on continuous feedback from our product team.</a:t>
            </a:r>
            <a:endParaRPr lang="en-US" sz="1550" dirty="0"/>
          </a:p>
        </p:txBody>
      </p:sp>
      <p:pic>
        <p:nvPicPr>
          <p:cNvPr id="12" name="Image 3" descr="preencoded.png"/>
          <p:cNvPicPr>
            <a:picLocks noChangeAspect="1"/>
          </p:cNvPicPr>
          <p:nvPr/>
        </p:nvPicPr>
        <p:blipFill>
          <a:blip r:embed="rId6"/>
          <a:stretch>
            <a:fillRect/>
          </a:stretch>
        </p:blipFill>
        <p:spPr>
          <a:xfrm>
            <a:off x="10617279" y="2134791"/>
            <a:ext cx="3302198" cy="812483"/>
          </a:xfrm>
          <a:prstGeom prst="rect">
            <a:avLst/>
          </a:prstGeom>
        </p:spPr>
      </p:pic>
      <p:sp>
        <p:nvSpPr>
          <p:cNvPr id="13" name="Text 7"/>
          <p:cNvSpPr/>
          <p:nvPr/>
        </p:nvSpPr>
        <p:spPr>
          <a:xfrm>
            <a:off x="10820400" y="3251954"/>
            <a:ext cx="2895957" cy="676989"/>
          </a:xfrm>
          <a:prstGeom prst="rect">
            <a:avLst/>
          </a:prstGeom>
          <a:noFill/>
          <a:ln/>
        </p:spPr>
        <p:txBody>
          <a:bodyPr wrap="square" lIns="0" tIns="0" rIns="0" bIns="0" rtlCol="0" anchor="t"/>
          <a:lstStyle/>
          <a:p>
            <a:pPr marL="0" indent="0" algn="l">
              <a:lnSpc>
                <a:spcPts val="2650"/>
              </a:lnSpc>
              <a:buNone/>
            </a:pPr>
            <a:r>
              <a:rPr lang="en-US" sz="2100" b="1" dirty="0">
                <a:solidFill>
                  <a:srgbClr val="F4CAB8"/>
                </a:solidFill>
                <a:latin typeface="Brygada 1918 Bold" pitchFamily="34" charset="0"/>
                <a:ea typeface="Brygada 1918 Bold" pitchFamily="34" charset="-122"/>
                <a:cs typeface="Brygada 1918 Bold" pitchFamily="34" charset="-120"/>
              </a:rPr>
              <a:t>Testing and Deployment</a:t>
            </a:r>
            <a:endParaRPr lang="en-US" sz="2100" dirty="0"/>
          </a:p>
        </p:txBody>
      </p:sp>
      <p:sp>
        <p:nvSpPr>
          <p:cNvPr id="14" name="Text 8"/>
          <p:cNvSpPr/>
          <p:nvPr/>
        </p:nvSpPr>
        <p:spPr>
          <a:xfrm>
            <a:off x="10820400" y="4050744"/>
            <a:ext cx="2895957" cy="2924294"/>
          </a:xfrm>
          <a:prstGeom prst="rect">
            <a:avLst/>
          </a:prstGeom>
          <a:noFill/>
          <a:ln/>
        </p:spPr>
        <p:txBody>
          <a:bodyPr wrap="square" lIns="0" tIns="0" rIns="0" bIns="0" rtlCol="0" anchor="t"/>
          <a:lstStyle/>
          <a:p>
            <a:pPr marL="0" indent="0" algn="l">
              <a:lnSpc>
                <a:spcPts val="2550"/>
              </a:lnSpc>
              <a:buNone/>
            </a:pPr>
            <a:r>
              <a:rPr lang="en-US" sz="1550" dirty="0">
                <a:solidFill>
                  <a:srgbClr val="F4CAB8"/>
                </a:solidFill>
                <a:latin typeface="Montserrat Medium" pitchFamily="34" charset="0"/>
                <a:ea typeface="Montserrat Medium" pitchFamily="34" charset="-122"/>
                <a:cs typeface="Montserrat Medium" pitchFamily="34" charset="-120"/>
              </a:rPr>
              <a:t>Rigorous testing ensures functionality across devices. We employ both automated and manual testing strategies before deploying on Heroku, leveraging its simple deployment process and scalability options.</a:t>
            </a:r>
            <a:endParaRPr lang="en-US" sz="1550" dirty="0"/>
          </a:p>
        </p:txBody>
      </p:sp>
      <p:sp>
        <p:nvSpPr>
          <p:cNvPr id="15" name="Rectangle 14">
            <a:extLst>
              <a:ext uri="{FF2B5EF4-FFF2-40B4-BE49-F238E27FC236}">
                <a16:creationId xmlns:a16="http://schemas.microsoft.com/office/drawing/2014/main" id="{A8AEE88D-E665-48F8-BCD9-F82F8C389336}"/>
              </a:ext>
            </a:extLst>
          </p:cNvPr>
          <p:cNvSpPr/>
          <p:nvPr/>
        </p:nvSpPr>
        <p:spPr>
          <a:xfrm>
            <a:off x="12781935" y="7777316"/>
            <a:ext cx="1730478" cy="452284"/>
          </a:xfrm>
          <a:prstGeom prst="rect">
            <a:avLst/>
          </a:prstGeom>
          <a:solidFill>
            <a:srgbClr val="5C24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984409" y="175854"/>
            <a:ext cx="8159591" cy="937498"/>
          </a:xfrm>
          <a:prstGeom prst="rect">
            <a:avLst/>
          </a:prstGeom>
          <a:noFill/>
          <a:ln/>
        </p:spPr>
        <p:txBody>
          <a:bodyPr wrap="square" lIns="0" tIns="0" rIns="0" bIns="0" rtlCol="0" anchor="t"/>
          <a:lstStyle/>
          <a:p>
            <a:pPr marL="0" indent="0">
              <a:lnSpc>
                <a:spcPts val="3650"/>
              </a:lnSpc>
              <a:buNone/>
            </a:pPr>
            <a:r>
              <a:rPr lang="en-US" sz="2950" b="1" dirty="0">
                <a:solidFill>
                  <a:srgbClr val="FFB393"/>
                </a:solidFill>
                <a:latin typeface="Brygada 1918 Bold" pitchFamily="34" charset="0"/>
                <a:ea typeface="Brygada 1918 Bold" pitchFamily="34" charset="-122"/>
                <a:cs typeface="Brygada 1918 Bold" pitchFamily="34" charset="-120"/>
              </a:rPr>
              <a:t>                   Community Engagement:</a:t>
            </a:r>
          </a:p>
          <a:p>
            <a:pPr marL="0" indent="0">
              <a:lnSpc>
                <a:spcPts val="3650"/>
              </a:lnSpc>
              <a:buNone/>
            </a:pPr>
            <a:r>
              <a:rPr lang="en-US" sz="2950" b="1" dirty="0">
                <a:solidFill>
                  <a:srgbClr val="FFB393"/>
                </a:solidFill>
                <a:latin typeface="Brygada 1918 Bold" pitchFamily="34" charset="0"/>
                <a:ea typeface="Brygada 1918 Bold" pitchFamily="34" charset="-122"/>
                <a:cs typeface="Brygada 1918 Bold" pitchFamily="34" charset="-120"/>
              </a:rPr>
              <a:t>                Fostering a Culinary Network</a:t>
            </a:r>
            <a:endParaRPr lang="en-US" sz="2950" dirty="0"/>
          </a:p>
        </p:txBody>
      </p:sp>
      <p:pic>
        <p:nvPicPr>
          <p:cNvPr id="4" name="Image 1" descr="preencoded.png"/>
          <p:cNvPicPr>
            <a:picLocks noChangeAspect="1"/>
          </p:cNvPicPr>
          <p:nvPr/>
        </p:nvPicPr>
        <p:blipFill>
          <a:blip r:embed="rId4"/>
          <a:stretch>
            <a:fillRect/>
          </a:stretch>
        </p:blipFill>
        <p:spPr>
          <a:xfrm>
            <a:off x="492204" y="1252601"/>
            <a:ext cx="351473" cy="351472"/>
          </a:xfrm>
          <a:prstGeom prst="rect">
            <a:avLst/>
          </a:prstGeom>
        </p:spPr>
      </p:pic>
      <p:sp>
        <p:nvSpPr>
          <p:cNvPr id="5" name="Text 1"/>
          <p:cNvSpPr/>
          <p:nvPr/>
        </p:nvSpPr>
        <p:spPr>
          <a:xfrm>
            <a:off x="492204" y="1688369"/>
            <a:ext cx="1874996" cy="234315"/>
          </a:xfrm>
          <a:prstGeom prst="rect">
            <a:avLst/>
          </a:prstGeom>
          <a:noFill/>
          <a:ln/>
        </p:spPr>
        <p:txBody>
          <a:bodyPr wrap="none" lIns="0" tIns="0" rIns="0" bIns="0" rtlCol="0" anchor="t"/>
          <a:lstStyle/>
          <a:p>
            <a:pPr marL="0" indent="0" algn="l">
              <a:lnSpc>
                <a:spcPts val="1800"/>
              </a:lnSpc>
              <a:buNone/>
            </a:pPr>
            <a:r>
              <a:rPr lang="en-US" sz="1450" b="1" dirty="0">
                <a:solidFill>
                  <a:srgbClr val="F4CAB8"/>
                </a:solidFill>
                <a:latin typeface="Brygada 1918 Bold" pitchFamily="34" charset="0"/>
                <a:ea typeface="Brygada 1918 Bold" pitchFamily="34" charset="-122"/>
                <a:cs typeface="Brygada 1918 Bold" pitchFamily="34" charset="-120"/>
              </a:rPr>
              <a:t>Recipe Comments</a:t>
            </a:r>
            <a:endParaRPr lang="en-US" sz="1450" dirty="0"/>
          </a:p>
        </p:txBody>
      </p:sp>
      <p:sp>
        <p:nvSpPr>
          <p:cNvPr id="6" name="Text 2"/>
          <p:cNvSpPr/>
          <p:nvPr/>
        </p:nvSpPr>
        <p:spPr>
          <a:xfrm>
            <a:off x="492203" y="1982124"/>
            <a:ext cx="8159591" cy="449818"/>
          </a:xfrm>
          <a:prstGeom prst="rect">
            <a:avLst/>
          </a:prstGeom>
          <a:noFill/>
          <a:ln/>
        </p:spPr>
        <p:txBody>
          <a:bodyPr wrap="square" lIns="0" tIns="0" rIns="0" bIns="0" rtlCol="0" anchor="t"/>
          <a:lstStyle/>
          <a:p>
            <a:pPr marL="0" indent="0" algn="l">
              <a:lnSpc>
                <a:spcPts val="1750"/>
              </a:lnSpc>
              <a:buNone/>
            </a:pPr>
            <a:r>
              <a:rPr lang="en-US" sz="1100" dirty="0">
                <a:solidFill>
                  <a:srgbClr val="F4CAB8"/>
                </a:solidFill>
                <a:latin typeface="Montserrat Medium" pitchFamily="34" charset="0"/>
                <a:ea typeface="Montserrat Medium" pitchFamily="34" charset="-122"/>
                <a:cs typeface="Montserrat Medium" pitchFamily="34" charset="-120"/>
              </a:rPr>
              <a:t>Users can leave comments on recipes, sharing their experiences, modifications, and tips. This feature encourages community interaction and helps improve recipes over time.</a:t>
            </a:r>
            <a:endParaRPr lang="en-US" sz="1100" dirty="0"/>
          </a:p>
        </p:txBody>
      </p:sp>
      <p:pic>
        <p:nvPicPr>
          <p:cNvPr id="7" name="Image 2" descr="preencoded.png"/>
          <p:cNvPicPr>
            <a:picLocks noChangeAspect="1"/>
          </p:cNvPicPr>
          <p:nvPr/>
        </p:nvPicPr>
        <p:blipFill>
          <a:blip r:embed="rId5"/>
          <a:stretch>
            <a:fillRect/>
          </a:stretch>
        </p:blipFill>
        <p:spPr>
          <a:xfrm>
            <a:off x="492203" y="2762846"/>
            <a:ext cx="351473" cy="351472"/>
          </a:xfrm>
          <a:prstGeom prst="rect">
            <a:avLst/>
          </a:prstGeom>
        </p:spPr>
      </p:pic>
      <p:sp>
        <p:nvSpPr>
          <p:cNvPr id="8" name="Text 3"/>
          <p:cNvSpPr/>
          <p:nvPr/>
        </p:nvSpPr>
        <p:spPr>
          <a:xfrm>
            <a:off x="492203" y="3198614"/>
            <a:ext cx="1874996" cy="234315"/>
          </a:xfrm>
          <a:prstGeom prst="rect">
            <a:avLst/>
          </a:prstGeom>
          <a:noFill/>
          <a:ln/>
        </p:spPr>
        <p:txBody>
          <a:bodyPr wrap="none" lIns="0" tIns="0" rIns="0" bIns="0" rtlCol="0" anchor="t"/>
          <a:lstStyle/>
          <a:p>
            <a:pPr marL="0" indent="0" algn="l">
              <a:lnSpc>
                <a:spcPts val="1800"/>
              </a:lnSpc>
              <a:buNone/>
            </a:pPr>
            <a:r>
              <a:rPr lang="en-US" sz="1450" b="1" dirty="0">
                <a:solidFill>
                  <a:srgbClr val="F4CAB8"/>
                </a:solidFill>
                <a:latin typeface="Brygada 1918 Bold" pitchFamily="34" charset="0"/>
                <a:ea typeface="Brygada 1918 Bold" pitchFamily="34" charset="-122"/>
                <a:cs typeface="Brygada 1918 Bold" pitchFamily="34" charset="-120"/>
              </a:rPr>
              <a:t>Favorite Recipes</a:t>
            </a:r>
            <a:endParaRPr lang="en-US" sz="1450" dirty="0"/>
          </a:p>
        </p:txBody>
      </p:sp>
      <p:sp>
        <p:nvSpPr>
          <p:cNvPr id="9" name="Text 4"/>
          <p:cNvSpPr/>
          <p:nvPr/>
        </p:nvSpPr>
        <p:spPr>
          <a:xfrm>
            <a:off x="492202" y="3475931"/>
            <a:ext cx="8159591" cy="449818"/>
          </a:xfrm>
          <a:prstGeom prst="rect">
            <a:avLst/>
          </a:prstGeom>
          <a:noFill/>
          <a:ln/>
        </p:spPr>
        <p:txBody>
          <a:bodyPr wrap="square" lIns="0" tIns="0" rIns="0" bIns="0" rtlCol="0" anchor="t"/>
          <a:lstStyle/>
          <a:p>
            <a:pPr marL="0" indent="0" algn="l">
              <a:lnSpc>
                <a:spcPts val="1750"/>
              </a:lnSpc>
              <a:buNone/>
            </a:pPr>
            <a:r>
              <a:rPr lang="en-US" sz="1100" dirty="0">
                <a:solidFill>
                  <a:srgbClr val="F4CAB8"/>
                </a:solidFill>
                <a:latin typeface="Montserrat Medium" pitchFamily="34" charset="0"/>
                <a:ea typeface="Montserrat Medium" pitchFamily="34" charset="-122"/>
                <a:cs typeface="Montserrat Medium" pitchFamily="34" charset="-120"/>
              </a:rPr>
              <a:t>Users can save their favorite recipes to their profiles, creating a personalized cookbook for easy access to their most-loved dishes.</a:t>
            </a:r>
            <a:endParaRPr lang="en-US" sz="1100" dirty="0"/>
          </a:p>
        </p:txBody>
      </p:sp>
      <p:pic>
        <p:nvPicPr>
          <p:cNvPr id="10" name="Image 3" descr="preencoded.png"/>
          <p:cNvPicPr>
            <a:picLocks noChangeAspect="1"/>
          </p:cNvPicPr>
          <p:nvPr/>
        </p:nvPicPr>
        <p:blipFill>
          <a:blip r:embed="rId6"/>
          <a:stretch>
            <a:fillRect/>
          </a:stretch>
        </p:blipFill>
        <p:spPr>
          <a:xfrm>
            <a:off x="492202" y="4148088"/>
            <a:ext cx="351473" cy="351472"/>
          </a:xfrm>
          <a:prstGeom prst="rect">
            <a:avLst/>
          </a:prstGeom>
        </p:spPr>
      </p:pic>
      <p:sp>
        <p:nvSpPr>
          <p:cNvPr id="11" name="Text 5"/>
          <p:cNvSpPr/>
          <p:nvPr/>
        </p:nvSpPr>
        <p:spPr>
          <a:xfrm>
            <a:off x="492200" y="4581021"/>
            <a:ext cx="1874996" cy="234315"/>
          </a:xfrm>
          <a:prstGeom prst="rect">
            <a:avLst/>
          </a:prstGeom>
          <a:noFill/>
          <a:ln/>
        </p:spPr>
        <p:txBody>
          <a:bodyPr wrap="none" lIns="0" tIns="0" rIns="0" bIns="0" rtlCol="0" anchor="t"/>
          <a:lstStyle/>
          <a:p>
            <a:pPr marL="0" indent="0" algn="l">
              <a:lnSpc>
                <a:spcPts val="1800"/>
              </a:lnSpc>
              <a:buNone/>
            </a:pPr>
            <a:r>
              <a:rPr lang="en-US" sz="1450" b="1" dirty="0">
                <a:solidFill>
                  <a:srgbClr val="F4CAB8"/>
                </a:solidFill>
                <a:latin typeface="Brygada 1918 Bold" pitchFamily="34" charset="0"/>
                <a:ea typeface="Brygada 1918 Bold" pitchFamily="34" charset="-122"/>
                <a:cs typeface="Brygada 1918 Bold" pitchFamily="34" charset="-120"/>
              </a:rPr>
              <a:t>Social Sharing</a:t>
            </a:r>
            <a:endParaRPr lang="en-US" sz="1450" dirty="0"/>
          </a:p>
        </p:txBody>
      </p:sp>
      <p:sp>
        <p:nvSpPr>
          <p:cNvPr id="12" name="Text 6"/>
          <p:cNvSpPr/>
          <p:nvPr/>
        </p:nvSpPr>
        <p:spPr>
          <a:xfrm>
            <a:off x="492200" y="4869043"/>
            <a:ext cx="8159591" cy="449818"/>
          </a:xfrm>
          <a:prstGeom prst="rect">
            <a:avLst/>
          </a:prstGeom>
          <a:noFill/>
          <a:ln/>
        </p:spPr>
        <p:txBody>
          <a:bodyPr wrap="square" lIns="0" tIns="0" rIns="0" bIns="0" rtlCol="0" anchor="t"/>
          <a:lstStyle/>
          <a:p>
            <a:pPr marL="0" indent="0" algn="l">
              <a:lnSpc>
                <a:spcPts val="1750"/>
              </a:lnSpc>
              <a:buNone/>
            </a:pPr>
            <a:r>
              <a:rPr lang="en-US" sz="1100" dirty="0">
                <a:solidFill>
                  <a:srgbClr val="F4CAB8"/>
                </a:solidFill>
                <a:latin typeface="Montserrat Medium" pitchFamily="34" charset="0"/>
                <a:ea typeface="Montserrat Medium" pitchFamily="34" charset="-122"/>
                <a:cs typeface="Montserrat Medium" pitchFamily="34" charset="-120"/>
              </a:rPr>
              <a:t>Integrated social media sharing buttons allow users to easily share recipes on platforms like Facebook, Twitter, and Pinterest, expanding the app's reach.</a:t>
            </a:r>
            <a:endParaRPr lang="en-US" sz="1100" dirty="0"/>
          </a:p>
        </p:txBody>
      </p:sp>
      <p:pic>
        <p:nvPicPr>
          <p:cNvPr id="13" name="Image 4" descr="preencoded.png"/>
          <p:cNvPicPr>
            <a:picLocks noChangeAspect="1"/>
          </p:cNvPicPr>
          <p:nvPr/>
        </p:nvPicPr>
        <p:blipFill>
          <a:blip r:embed="rId7"/>
          <a:stretch>
            <a:fillRect/>
          </a:stretch>
        </p:blipFill>
        <p:spPr>
          <a:xfrm>
            <a:off x="492201" y="5657019"/>
            <a:ext cx="351473" cy="351472"/>
          </a:xfrm>
          <a:prstGeom prst="rect">
            <a:avLst/>
          </a:prstGeom>
        </p:spPr>
      </p:pic>
      <p:sp>
        <p:nvSpPr>
          <p:cNvPr id="14" name="Text 7"/>
          <p:cNvSpPr/>
          <p:nvPr/>
        </p:nvSpPr>
        <p:spPr>
          <a:xfrm>
            <a:off x="492201" y="6105007"/>
            <a:ext cx="1874996" cy="234315"/>
          </a:xfrm>
          <a:prstGeom prst="rect">
            <a:avLst/>
          </a:prstGeom>
          <a:noFill/>
          <a:ln/>
        </p:spPr>
        <p:txBody>
          <a:bodyPr wrap="none" lIns="0" tIns="0" rIns="0" bIns="0" rtlCol="0" anchor="t"/>
          <a:lstStyle/>
          <a:p>
            <a:pPr marL="0" indent="0" algn="l">
              <a:lnSpc>
                <a:spcPts val="1800"/>
              </a:lnSpc>
              <a:buNone/>
            </a:pPr>
            <a:r>
              <a:rPr lang="en-US" sz="1450" b="1" dirty="0">
                <a:solidFill>
                  <a:srgbClr val="F4CAB8"/>
                </a:solidFill>
                <a:latin typeface="Brygada 1918 Bold" pitchFamily="34" charset="0"/>
                <a:ea typeface="Brygada 1918 Bold" pitchFamily="34" charset="-122"/>
                <a:cs typeface="Brygada 1918 Bold" pitchFamily="34" charset="-120"/>
              </a:rPr>
              <a:t>User Recognition</a:t>
            </a:r>
            <a:endParaRPr lang="en-US" sz="1450" dirty="0"/>
          </a:p>
        </p:txBody>
      </p:sp>
      <p:sp>
        <p:nvSpPr>
          <p:cNvPr id="15" name="Text 8"/>
          <p:cNvSpPr/>
          <p:nvPr/>
        </p:nvSpPr>
        <p:spPr>
          <a:xfrm>
            <a:off x="492201" y="6395509"/>
            <a:ext cx="8159591" cy="449818"/>
          </a:xfrm>
          <a:prstGeom prst="rect">
            <a:avLst/>
          </a:prstGeom>
          <a:noFill/>
          <a:ln/>
        </p:spPr>
        <p:txBody>
          <a:bodyPr wrap="square" lIns="0" tIns="0" rIns="0" bIns="0" rtlCol="0" anchor="t"/>
          <a:lstStyle/>
          <a:p>
            <a:pPr marL="0" indent="0" algn="l">
              <a:lnSpc>
                <a:spcPts val="1750"/>
              </a:lnSpc>
              <a:buNone/>
            </a:pPr>
            <a:r>
              <a:rPr lang="en-US" sz="1100" dirty="0">
                <a:solidFill>
                  <a:srgbClr val="F4CAB8"/>
                </a:solidFill>
                <a:latin typeface="Montserrat Medium" pitchFamily="34" charset="0"/>
                <a:ea typeface="Montserrat Medium" pitchFamily="34" charset="-122"/>
                <a:cs typeface="Montserrat Medium" pitchFamily="34" charset="-120"/>
              </a:rPr>
              <a:t>A simple points system rewards users for contributing recipes and leaving helpful comments, encouraging active participation in the community.</a:t>
            </a:r>
            <a:endParaRPr lang="en-US" sz="11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26400" y="638294"/>
            <a:ext cx="13177599" cy="1383744"/>
          </a:xfrm>
          <a:prstGeom prst="rect">
            <a:avLst/>
          </a:prstGeom>
          <a:noFill/>
          <a:ln/>
        </p:spPr>
        <p:txBody>
          <a:bodyPr wrap="square" lIns="0" tIns="0" rIns="0" bIns="0" rtlCol="0" anchor="t"/>
          <a:lstStyle/>
          <a:p>
            <a:pPr marL="0" indent="0">
              <a:lnSpc>
                <a:spcPts val="5400"/>
              </a:lnSpc>
              <a:buNone/>
            </a:pPr>
            <a:r>
              <a:rPr lang="en-US" sz="4350" b="1" dirty="0">
                <a:solidFill>
                  <a:srgbClr val="FFB393"/>
                </a:solidFill>
                <a:latin typeface="Brygada 1918 Bold" pitchFamily="34" charset="0"/>
                <a:ea typeface="Brygada 1918 Bold" pitchFamily="34" charset="-122"/>
                <a:cs typeface="Brygada 1918 Bold" pitchFamily="34" charset="-120"/>
              </a:rPr>
              <a:t>Data Management: Ensuring Efficiency and Scalability</a:t>
            </a:r>
            <a:endParaRPr lang="en-US" sz="4350" dirty="0"/>
          </a:p>
        </p:txBody>
      </p:sp>
      <p:sp>
        <p:nvSpPr>
          <p:cNvPr id="3" name="Shape 1"/>
          <p:cNvSpPr/>
          <p:nvPr/>
        </p:nvSpPr>
        <p:spPr>
          <a:xfrm>
            <a:off x="726400" y="2437090"/>
            <a:ext cx="13177599" cy="3592830"/>
          </a:xfrm>
          <a:prstGeom prst="roundRect">
            <a:avLst>
              <a:gd name="adj" fmla="val 867"/>
            </a:avLst>
          </a:prstGeom>
          <a:noFill/>
          <a:ln w="7620">
            <a:solidFill>
              <a:srgbClr val="FFFFFF">
                <a:alpha val="24000"/>
              </a:srgbClr>
            </a:solidFill>
            <a:prstDash val="solid"/>
          </a:ln>
        </p:spPr>
      </p:sp>
      <p:sp>
        <p:nvSpPr>
          <p:cNvPr id="4" name="Shape 2"/>
          <p:cNvSpPr/>
          <p:nvPr/>
        </p:nvSpPr>
        <p:spPr>
          <a:xfrm>
            <a:off x="724972" y="2465410"/>
            <a:ext cx="13160931" cy="596265"/>
          </a:xfrm>
          <a:prstGeom prst="rect">
            <a:avLst/>
          </a:prstGeom>
          <a:solidFill>
            <a:srgbClr val="FFFFFF">
              <a:alpha val="4000"/>
            </a:srgbClr>
          </a:solidFill>
          <a:ln/>
        </p:spPr>
      </p:sp>
      <p:sp>
        <p:nvSpPr>
          <p:cNvPr id="5" name="Text 3"/>
          <p:cNvSpPr/>
          <p:nvPr/>
        </p:nvSpPr>
        <p:spPr>
          <a:xfrm>
            <a:off x="942975" y="2576870"/>
            <a:ext cx="3967639" cy="331946"/>
          </a:xfrm>
          <a:prstGeom prst="rect">
            <a:avLst/>
          </a:prstGeom>
          <a:noFill/>
          <a:ln/>
        </p:spPr>
        <p:txBody>
          <a:bodyPr wrap="none" lIns="0" tIns="0" rIns="0" bIns="0" rtlCol="0" anchor="t"/>
          <a:lstStyle/>
          <a:p>
            <a:pPr marL="0" indent="0">
              <a:lnSpc>
                <a:spcPts val="2600"/>
              </a:lnSpc>
              <a:buNone/>
            </a:pPr>
            <a:r>
              <a:rPr lang="en-US" sz="1600" dirty="0">
                <a:solidFill>
                  <a:srgbClr val="F4CAB8"/>
                </a:solidFill>
                <a:latin typeface="Montserrat Medium" pitchFamily="34" charset="0"/>
                <a:ea typeface="Montserrat Medium" pitchFamily="34" charset="-122"/>
                <a:cs typeface="Montserrat Medium" pitchFamily="34" charset="-120"/>
              </a:rPr>
              <a:t>Data Type</a:t>
            </a:r>
            <a:endParaRPr lang="en-US" sz="1600" dirty="0"/>
          </a:p>
        </p:txBody>
      </p:sp>
      <p:sp>
        <p:nvSpPr>
          <p:cNvPr id="6" name="Text 4"/>
          <p:cNvSpPr/>
          <p:nvPr/>
        </p:nvSpPr>
        <p:spPr>
          <a:xfrm>
            <a:off x="5333286" y="2576870"/>
            <a:ext cx="3963829" cy="331946"/>
          </a:xfrm>
          <a:prstGeom prst="rect">
            <a:avLst/>
          </a:prstGeom>
          <a:noFill/>
          <a:ln/>
        </p:spPr>
        <p:txBody>
          <a:bodyPr wrap="none" lIns="0" tIns="0" rIns="0" bIns="0" rtlCol="0" anchor="t"/>
          <a:lstStyle/>
          <a:p>
            <a:pPr marL="0" indent="0">
              <a:lnSpc>
                <a:spcPts val="2600"/>
              </a:lnSpc>
              <a:buNone/>
            </a:pPr>
            <a:r>
              <a:rPr lang="en-US" sz="1600" dirty="0">
                <a:solidFill>
                  <a:srgbClr val="F4CAB8"/>
                </a:solidFill>
                <a:latin typeface="Montserrat Medium" pitchFamily="34" charset="0"/>
                <a:ea typeface="Montserrat Medium" pitchFamily="34" charset="-122"/>
                <a:cs typeface="Montserrat Medium" pitchFamily="34" charset="-120"/>
              </a:rPr>
              <a:t>Storage Method</a:t>
            </a:r>
            <a:endParaRPr lang="en-US" sz="1600" dirty="0"/>
          </a:p>
        </p:txBody>
      </p:sp>
      <p:sp>
        <p:nvSpPr>
          <p:cNvPr id="7" name="Text 5"/>
          <p:cNvSpPr/>
          <p:nvPr/>
        </p:nvSpPr>
        <p:spPr>
          <a:xfrm>
            <a:off x="9719786" y="2576870"/>
            <a:ext cx="3967639" cy="331946"/>
          </a:xfrm>
          <a:prstGeom prst="rect">
            <a:avLst/>
          </a:prstGeom>
          <a:noFill/>
          <a:ln/>
        </p:spPr>
        <p:txBody>
          <a:bodyPr wrap="none" lIns="0" tIns="0" rIns="0" bIns="0" rtlCol="0" anchor="t"/>
          <a:lstStyle/>
          <a:p>
            <a:pPr marL="0" indent="0">
              <a:lnSpc>
                <a:spcPts val="2600"/>
              </a:lnSpc>
              <a:buNone/>
            </a:pPr>
            <a:r>
              <a:rPr lang="en-US" sz="1600" dirty="0">
                <a:solidFill>
                  <a:srgbClr val="F4CAB8"/>
                </a:solidFill>
                <a:latin typeface="Montserrat Medium" pitchFamily="34" charset="0"/>
                <a:ea typeface="Montserrat Medium" pitchFamily="34" charset="-122"/>
                <a:cs typeface="Montserrat Medium" pitchFamily="34" charset="-120"/>
              </a:rPr>
              <a:t>Advantages</a:t>
            </a:r>
            <a:endParaRPr lang="en-US" sz="1600" dirty="0"/>
          </a:p>
        </p:txBody>
      </p:sp>
      <p:sp>
        <p:nvSpPr>
          <p:cNvPr id="8" name="Shape 6"/>
          <p:cNvSpPr/>
          <p:nvPr/>
        </p:nvSpPr>
        <p:spPr>
          <a:xfrm>
            <a:off x="734020" y="3040975"/>
            <a:ext cx="13160931" cy="596265"/>
          </a:xfrm>
          <a:prstGeom prst="rect">
            <a:avLst/>
          </a:prstGeom>
          <a:solidFill>
            <a:srgbClr val="000000">
              <a:alpha val="4000"/>
            </a:srgbClr>
          </a:solidFill>
          <a:ln/>
        </p:spPr>
      </p:sp>
      <p:sp>
        <p:nvSpPr>
          <p:cNvPr id="9" name="Text 7"/>
          <p:cNvSpPr/>
          <p:nvPr/>
        </p:nvSpPr>
        <p:spPr>
          <a:xfrm>
            <a:off x="942975" y="3173135"/>
            <a:ext cx="3967639" cy="331946"/>
          </a:xfrm>
          <a:prstGeom prst="rect">
            <a:avLst/>
          </a:prstGeom>
          <a:noFill/>
          <a:ln/>
        </p:spPr>
        <p:txBody>
          <a:bodyPr wrap="none" lIns="0" tIns="0" rIns="0" bIns="0" rtlCol="0" anchor="t"/>
          <a:lstStyle/>
          <a:p>
            <a:pPr marL="0" indent="0">
              <a:lnSpc>
                <a:spcPts val="2600"/>
              </a:lnSpc>
              <a:buNone/>
            </a:pPr>
            <a:r>
              <a:rPr lang="en-US" sz="1600" dirty="0">
                <a:solidFill>
                  <a:srgbClr val="F4CAB8"/>
                </a:solidFill>
                <a:latin typeface="Montserrat Medium" pitchFamily="34" charset="0"/>
                <a:ea typeface="Montserrat Medium" pitchFamily="34" charset="-122"/>
                <a:cs typeface="Montserrat Medium" pitchFamily="34" charset="-120"/>
              </a:rPr>
              <a:t>Recipes</a:t>
            </a:r>
            <a:endParaRPr lang="en-US" sz="1600" dirty="0"/>
          </a:p>
        </p:txBody>
      </p:sp>
      <p:sp>
        <p:nvSpPr>
          <p:cNvPr id="10" name="Text 8"/>
          <p:cNvSpPr/>
          <p:nvPr/>
        </p:nvSpPr>
        <p:spPr>
          <a:xfrm>
            <a:off x="5333286" y="3173135"/>
            <a:ext cx="3963829" cy="331946"/>
          </a:xfrm>
          <a:prstGeom prst="rect">
            <a:avLst/>
          </a:prstGeom>
          <a:noFill/>
          <a:ln/>
        </p:spPr>
        <p:txBody>
          <a:bodyPr wrap="none" lIns="0" tIns="0" rIns="0" bIns="0" rtlCol="0" anchor="t"/>
          <a:lstStyle/>
          <a:p>
            <a:pPr marL="0" indent="0">
              <a:lnSpc>
                <a:spcPts val="2600"/>
              </a:lnSpc>
              <a:buNone/>
            </a:pPr>
            <a:r>
              <a:rPr lang="en-US" sz="1600" dirty="0">
                <a:solidFill>
                  <a:srgbClr val="F4CAB8"/>
                </a:solidFill>
                <a:latin typeface="Montserrat Medium" pitchFamily="34" charset="0"/>
                <a:ea typeface="Montserrat Medium" pitchFamily="34" charset="-122"/>
                <a:cs typeface="Montserrat Medium" pitchFamily="34" charset="-120"/>
              </a:rPr>
              <a:t>SQLite Database</a:t>
            </a:r>
            <a:endParaRPr lang="en-US" sz="1600" dirty="0"/>
          </a:p>
        </p:txBody>
      </p:sp>
      <p:sp>
        <p:nvSpPr>
          <p:cNvPr id="11" name="Text 9"/>
          <p:cNvSpPr/>
          <p:nvPr/>
        </p:nvSpPr>
        <p:spPr>
          <a:xfrm>
            <a:off x="9719786" y="3173135"/>
            <a:ext cx="3967639" cy="331946"/>
          </a:xfrm>
          <a:prstGeom prst="rect">
            <a:avLst/>
          </a:prstGeom>
          <a:noFill/>
          <a:ln/>
        </p:spPr>
        <p:txBody>
          <a:bodyPr wrap="none" lIns="0" tIns="0" rIns="0" bIns="0" rtlCol="0" anchor="t"/>
          <a:lstStyle/>
          <a:p>
            <a:pPr marL="0" indent="0">
              <a:lnSpc>
                <a:spcPts val="2600"/>
              </a:lnSpc>
              <a:buNone/>
            </a:pPr>
            <a:r>
              <a:rPr lang="en-US" sz="1600" dirty="0">
                <a:solidFill>
                  <a:srgbClr val="F4CAB8"/>
                </a:solidFill>
                <a:latin typeface="Montserrat Medium" pitchFamily="34" charset="0"/>
                <a:ea typeface="Montserrat Medium" pitchFamily="34" charset="-122"/>
                <a:cs typeface="Montserrat Medium" pitchFamily="34" charset="-120"/>
              </a:rPr>
              <a:t>Fast retrieval, structured data</a:t>
            </a:r>
            <a:endParaRPr lang="en-US" sz="1600" dirty="0"/>
          </a:p>
        </p:txBody>
      </p:sp>
      <p:sp>
        <p:nvSpPr>
          <p:cNvPr id="12" name="Shape 10"/>
          <p:cNvSpPr/>
          <p:nvPr/>
        </p:nvSpPr>
        <p:spPr>
          <a:xfrm>
            <a:off x="734020" y="3637240"/>
            <a:ext cx="13160931" cy="596265"/>
          </a:xfrm>
          <a:prstGeom prst="rect">
            <a:avLst/>
          </a:prstGeom>
          <a:solidFill>
            <a:srgbClr val="FFFFFF">
              <a:alpha val="4000"/>
            </a:srgbClr>
          </a:solidFill>
          <a:ln/>
        </p:spPr>
      </p:sp>
      <p:sp>
        <p:nvSpPr>
          <p:cNvPr id="13" name="Text 11"/>
          <p:cNvSpPr/>
          <p:nvPr/>
        </p:nvSpPr>
        <p:spPr>
          <a:xfrm>
            <a:off x="942975" y="3769400"/>
            <a:ext cx="3967639" cy="331946"/>
          </a:xfrm>
          <a:prstGeom prst="rect">
            <a:avLst/>
          </a:prstGeom>
          <a:noFill/>
          <a:ln/>
        </p:spPr>
        <p:txBody>
          <a:bodyPr wrap="none" lIns="0" tIns="0" rIns="0" bIns="0" rtlCol="0" anchor="t"/>
          <a:lstStyle/>
          <a:p>
            <a:pPr marL="0" indent="0">
              <a:lnSpc>
                <a:spcPts val="2600"/>
              </a:lnSpc>
              <a:buNone/>
            </a:pPr>
            <a:r>
              <a:rPr lang="en-US" sz="1600" dirty="0">
                <a:solidFill>
                  <a:srgbClr val="F4CAB8"/>
                </a:solidFill>
                <a:latin typeface="Montserrat Medium" pitchFamily="34" charset="0"/>
                <a:ea typeface="Montserrat Medium" pitchFamily="34" charset="-122"/>
                <a:cs typeface="Montserrat Medium" pitchFamily="34" charset="-120"/>
              </a:rPr>
              <a:t>User Profiles</a:t>
            </a:r>
            <a:endParaRPr lang="en-US" sz="1600" dirty="0"/>
          </a:p>
        </p:txBody>
      </p:sp>
      <p:sp>
        <p:nvSpPr>
          <p:cNvPr id="14" name="Text 12"/>
          <p:cNvSpPr/>
          <p:nvPr/>
        </p:nvSpPr>
        <p:spPr>
          <a:xfrm>
            <a:off x="5333286" y="3769400"/>
            <a:ext cx="3963829" cy="331946"/>
          </a:xfrm>
          <a:prstGeom prst="rect">
            <a:avLst/>
          </a:prstGeom>
          <a:noFill/>
          <a:ln/>
        </p:spPr>
        <p:txBody>
          <a:bodyPr wrap="none" lIns="0" tIns="0" rIns="0" bIns="0" rtlCol="0" anchor="t"/>
          <a:lstStyle/>
          <a:p>
            <a:pPr marL="0" indent="0">
              <a:lnSpc>
                <a:spcPts val="2600"/>
              </a:lnSpc>
              <a:buNone/>
            </a:pPr>
            <a:r>
              <a:rPr lang="en-US" sz="1600" dirty="0">
                <a:solidFill>
                  <a:srgbClr val="F4CAB8"/>
                </a:solidFill>
                <a:latin typeface="Montserrat Medium" pitchFamily="34" charset="0"/>
                <a:ea typeface="Montserrat Medium" pitchFamily="34" charset="-122"/>
                <a:cs typeface="Montserrat Medium" pitchFamily="34" charset="-120"/>
              </a:rPr>
              <a:t>SQLite Database</a:t>
            </a:r>
            <a:endParaRPr lang="en-US" sz="1600" dirty="0"/>
          </a:p>
        </p:txBody>
      </p:sp>
      <p:sp>
        <p:nvSpPr>
          <p:cNvPr id="15" name="Text 13"/>
          <p:cNvSpPr/>
          <p:nvPr/>
        </p:nvSpPr>
        <p:spPr>
          <a:xfrm>
            <a:off x="9719786" y="3769400"/>
            <a:ext cx="3967639" cy="331946"/>
          </a:xfrm>
          <a:prstGeom prst="rect">
            <a:avLst/>
          </a:prstGeom>
          <a:noFill/>
          <a:ln/>
        </p:spPr>
        <p:txBody>
          <a:bodyPr wrap="none" lIns="0" tIns="0" rIns="0" bIns="0" rtlCol="0" anchor="t"/>
          <a:lstStyle/>
          <a:p>
            <a:pPr marL="0" indent="0">
              <a:lnSpc>
                <a:spcPts val="2600"/>
              </a:lnSpc>
              <a:buNone/>
            </a:pPr>
            <a:r>
              <a:rPr lang="en-US" sz="1600" dirty="0">
                <a:solidFill>
                  <a:srgbClr val="F4CAB8"/>
                </a:solidFill>
                <a:latin typeface="Montserrat Medium" pitchFamily="34" charset="0"/>
                <a:ea typeface="Montserrat Medium" pitchFamily="34" charset="-122"/>
                <a:cs typeface="Montserrat Medium" pitchFamily="34" charset="-120"/>
              </a:rPr>
              <a:t>Relational integrity, easy querying</a:t>
            </a:r>
            <a:endParaRPr lang="en-US" sz="1600" dirty="0"/>
          </a:p>
        </p:txBody>
      </p:sp>
      <p:sp>
        <p:nvSpPr>
          <p:cNvPr id="16" name="Shape 14"/>
          <p:cNvSpPr/>
          <p:nvPr/>
        </p:nvSpPr>
        <p:spPr>
          <a:xfrm>
            <a:off x="734020" y="4233505"/>
            <a:ext cx="13160931" cy="596265"/>
          </a:xfrm>
          <a:prstGeom prst="rect">
            <a:avLst/>
          </a:prstGeom>
          <a:solidFill>
            <a:srgbClr val="000000">
              <a:alpha val="4000"/>
            </a:srgbClr>
          </a:solidFill>
          <a:ln/>
        </p:spPr>
      </p:sp>
      <p:sp>
        <p:nvSpPr>
          <p:cNvPr id="17" name="Text 15"/>
          <p:cNvSpPr/>
          <p:nvPr/>
        </p:nvSpPr>
        <p:spPr>
          <a:xfrm>
            <a:off x="942975" y="4365665"/>
            <a:ext cx="3967639" cy="331946"/>
          </a:xfrm>
          <a:prstGeom prst="rect">
            <a:avLst/>
          </a:prstGeom>
          <a:noFill/>
          <a:ln/>
        </p:spPr>
        <p:txBody>
          <a:bodyPr wrap="none" lIns="0" tIns="0" rIns="0" bIns="0" rtlCol="0" anchor="t"/>
          <a:lstStyle/>
          <a:p>
            <a:pPr marL="0" indent="0">
              <a:lnSpc>
                <a:spcPts val="2600"/>
              </a:lnSpc>
              <a:buNone/>
            </a:pPr>
            <a:r>
              <a:rPr lang="en-US" sz="1600" dirty="0">
                <a:solidFill>
                  <a:srgbClr val="F4CAB8"/>
                </a:solidFill>
                <a:latin typeface="Montserrat Medium" pitchFamily="34" charset="0"/>
                <a:ea typeface="Montserrat Medium" pitchFamily="34" charset="-122"/>
                <a:cs typeface="Montserrat Medium" pitchFamily="34" charset="-120"/>
              </a:rPr>
              <a:t>Comments</a:t>
            </a:r>
            <a:endParaRPr lang="en-US" sz="1600" dirty="0"/>
          </a:p>
        </p:txBody>
      </p:sp>
      <p:sp>
        <p:nvSpPr>
          <p:cNvPr id="18" name="Text 16"/>
          <p:cNvSpPr/>
          <p:nvPr/>
        </p:nvSpPr>
        <p:spPr>
          <a:xfrm>
            <a:off x="5333286" y="4365665"/>
            <a:ext cx="3963829" cy="331946"/>
          </a:xfrm>
          <a:prstGeom prst="rect">
            <a:avLst/>
          </a:prstGeom>
          <a:noFill/>
          <a:ln/>
        </p:spPr>
        <p:txBody>
          <a:bodyPr wrap="none" lIns="0" tIns="0" rIns="0" bIns="0" rtlCol="0" anchor="t"/>
          <a:lstStyle/>
          <a:p>
            <a:pPr marL="0" indent="0">
              <a:lnSpc>
                <a:spcPts val="2600"/>
              </a:lnSpc>
              <a:buNone/>
            </a:pPr>
            <a:r>
              <a:rPr lang="en-US" sz="1600" dirty="0">
                <a:solidFill>
                  <a:srgbClr val="F4CAB8"/>
                </a:solidFill>
                <a:latin typeface="Montserrat Medium" pitchFamily="34" charset="0"/>
                <a:ea typeface="Montserrat Medium" pitchFamily="34" charset="-122"/>
                <a:cs typeface="Montserrat Medium" pitchFamily="34" charset="-120"/>
              </a:rPr>
              <a:t>SQLite Database</a:t>
            </a:r>
            <a:endParaRPr lang="en-US" sz="1600" dirty="0"/>
          </a:p>
        </p:txBody>
      </p:sp>
      <p:sp>
        <p:nvSpPr>
          <p:cNvPr id="19" name="Text 17"/>
          <p:cNvSpPr/>
          <p:nvPr/>
        </p:nvSpPr>
        <p:spPr>
          <a:xfrm>
            <a:off x="9719786" y="4365665"/>
            <a:ext cx="3967639" cy="331946"/>
          </a:xfrm>
          <a:prstGeom prst="rect">
            <a:avLst/>
          </a:prstGeom>
          <a:noFill/>
          <a:ln/>
        </p:spPr>
        <p:txBody>
          <a:bodyPr wrap="none" lIns="0" tIns="0" rIns="0" bIns="0" rtlCol="0" anchor="t"/>
          <a:lstStyle/>
          <a:p>
            <a:pPr marL="0" indent="0">
              <a:lnSpc>
                <a:spcPts val="2600"/>
              </a:lnSpc>
              <a:buNone/>
            </a:pPr>
            <a:r>
              <a:rPr lang="en-US" sz="1600" dirty="0">
                <a:solidFill>
                  <a:srgbClr val="F4CAB8"/>
                </a:solidFill>
                <a:latin typeface="Montserrat Medium" pitchFamily="34" charset="0"/>
                <a:ea typeface="Montserrat Medium" pitchFamily="34" charset="-122"/>
                <a:cs typeface="Montserrat Medium" pitchFamily="34" charset="-120"/>
              </a:rPr>
              <a:t>Linked to recipes and users</a:t>
            </a:r>
            <a:endParaRPr lang="en-US" sz="1600" dirty="0"/>
          </a:p>
        </p:txBody>
      </p:sp>
      <p:sp>
        <p:nvSpPr>
          <p:cNvPr id="20" name="Shape 18"/>
          <p:cNvSpPr/>
          <p:nvPr/>
        </p:nvSpPr>
        <p:spPr>
          <a:xfrm>
            <a:off x="734020" y="4829770"/>
            <a:ext cx="13160931" cy="596265"/>
          </a:xfrm>
          <a:prstGeom prst="rect">
            <a:avLst/>
          </a:prstGeom>
          <a:solidFill>
            <a:srgbClr val="FFFFFF">
              <a:alpha val="4000"/>
            </a:srgbClr>
          </a:solidFill>
          <a:ln/>
        </p:spPr>
      </p:sp>
      <p:sp>
        <p:nvSpPr>
          <p:cNvPr id="21" name="Text 19"/>
          <p:cNvSpPr/>
          <p:nvPr/>
        </p:nvSpPr>
        <p:spPr>
          <a:xfrm>
            <a:off x="942975" y="4961930"/>
            <a:ext cx="3967639" cy="331946"/>
          </a:xfrm>
          <a:prstGeom prst="rect">
            <a:avLst/>
          </a:prstGeom>
          <a:noFill/>
          <a:ln/>
        </p:spPr>
        <p:txBody>
          <a:bodyPr wrap="none" lIns="0" tIns="0" rIns="0" bIns="0" rtlCol="0" anchor="t"/>
          <a:lstStyle/>
          <a:p>
            <a:pPr marL="0" indent="0">
              <a:lnSpc>
                <a:spcPts val="2600"/>
              </a:lnSpc>
              <a:buNone/>
            </a:pPr>
            <a:r>
              <a:rPr lang="en-US" sz="1600" dirty="0">
                <a:solidFill>
                  <a:srgbClr val="F4CAB8"/>
                </a:solidFill>
                <a:latin typeface="Montserrat Medium" pitchFamily="34" charset="0"/>
                <a:ea typeface="Montserrat Medium" pitchFamily="34" charset="-122"/>
                <a:cs typeface="Montserrat Medium" pitchFamily="34" charset="-120"/>
              </a:rPr>
              <a:t>Recipe Images</a:t>
            </a:r>
            <a:endParaRPr lang="en-US" sz="1600" dirty="0"/>
          </a:p>
        </p:txBody>
      </p:sp>
      <p:sp>
        <p:nvSpPr>
          <p:cNvPr id="22" name="Text 20"/>
          <p:cNvSpPr/>
          <p:nvPr/>
        </p:nvSpPr>
        <p:spPr>
          <a:xfrm>
            <a:off x="5333286" y="4961930"/>
            <a:ext cx="3963829" cy="331946"/>
          </a:xfrm>
          <a:prstGeom prst="rect">
            <a:avLst/>
          </a:prstGeom>
          <a:noFill/>
          <a:ln/>
        </p:spPr>
        <p:txBody>
          <a:bodyPr wrap="none" lIns="0" tIns="0" rIns="0" bIns="0" rtlCol="0" anchor="t"/>
          <a:lstStyle/>
          <a:p>
            <a:pPr marL="0" indent="0">
              <a:lnSpc>
                <a:spcPts val="2600"/>
              </a:lnSpc>
              <a:buNone/>
            </a:pPr>
            <a:r>
              <a:rPr lang="en-US" sz="1600" dirty="0">
                <a:solidFill>
                  <a:srgbClr val="F4CAB8"/>
                </a:solidFill>
                <a:latin typeface="Montserrat Medium" pitchFamily="34" charset="0"/>
                <a:ea typeface="Montserrat Medium" pitchFamily="34" charset="-122"/>
                <a:cs typeface="Montserrat Medium" pitchFamily="34" charset="-120"/>
              </a:rPr>
              <a:t>File System</a:t>
            </a:r>
            <a:endParaRPr lang="en-US" sz="1600" dirty="0"/>
          </a:p>
        </p:txBody>
      </p:sp>
      <p:sp>
        <p:nvSpPr>
          <p:cNvPr id="23" name="Text 21"/>
          <p:cNvSpPr/>
          <p:nvPr/>
        </p:nvSpPr>
        <p:spPr>
          <a:xfrm>
            <a:off x="9719786" y="4961930"/>
            <a:ext cx="3967639" cy="331946"/>
          </a:xfrm>
          <a:prstGeom prst="rect">
            <a:avLst/>
          </a:prstGeom>
          <a:noFill/>
          <a:ln/>
        </p:spPr>
        <p:txBody>
          <a:bodyPr wrap="none" lIns="0" tIns="0" rIns="0" bIns="0" rtlCol="0" anchor="t"/>
          <a:lstStyle/>
          <a:p>
            <a:pPr marL="0" indent="0">
              <a:lnSpc>
                <a:spcPts val="2600"/>
              </a:lnSpc>
              <a:buNone/>
            </a:pPr>
            <a:r>
              <a:rPr lang="en-US" sz="1600" dirty="0">
                <a:solidFill>
                  <a:srgbClr val="F4CAB8"/>
                </a:solidFill>
                <a:latin typeface="Montserrat Medium" pitchFamily="34" charset="0"/>
                <a:ea typeface="Montserrat Medium" pitchFamily="34" charset="-122"/>
                <a:cs typeface="Montserrat Medium" pitchFamily="34" charset="-120"/>
              </a:rPr>
              <a:t>Efficient storage, fast access</a:t>
            </a:r>
            <a:endParaRPr lang="en-US" sz="1600" dirty="0"/>
          </a:p>
        </p:txBody>
      </p:sp>
      <p:sp>
        <p:nvSpPr>
          <p:cNvPr id="24" name="Shape 22"/>
          <p:cNvSpPr/>
          <p:nvPr/>
        </p:nvSpPr>
        <p:spPr>
          <a:xfrm>
            <a:off x="734020" y="5426035"/>
            <a:ext cx="13160931" cy="596265"/>
          </a:xfrm>
          <a:prstGeom prst="rect">
            <a:avLst/>
          </a:prstGeom>
          <a:solidFill>
            <a:srgbClr val="000000">
              <a:alpha val="4000"/>
            </a:srgbClr>
          </a:solidFill>
          <a:ln/>
        </p:spPr>
      </p:sp>
      <p:sp>
        <p:nvSpPr>
          <p:cNvPr id="25" name="Text 23"/>
          <p:cNvSpPr/>
          <p:nvPr/>
        </p:nvSpPr>
        <p:spPr>
          <a:xfrm>
            <a:off x="942975" y="5558195"/>
            <a:ext cx="3967639" cy="331946"/>
          </a:xfrm>
          <a:prstGeom prst="rect">
            <a:avLst/>
          </a:prstGeom>
          <a:noFill/>
          <a:ln/>
        </p:spPr>
        <p:txBody>
          <a:bodyPr wrap="none" lIns="0" tIns="0" rIns="0" bIns="0" rtlCol="0" anchor="t"/>
          <a:lstStyle/>
          <a:p>
            <a:pPr marL="0" indent="0">
              <a:lnSpc>
                <a:spcPts val="2600"/>
              </a:lnSpc>
              <a:buNone/>
            </a:pPr>
            <a:r>
              <a:rPr lang="en-US" sz="1600" dirty="0">
                <a:solidFill>
                  <a:srgbClr val="F4CAB8"/>
                </a:solidFill>
                <a:latin typeface="Montserrat Medium" pitchFamily="34" charset="0"/>
                <a:ea typeface="Montserrat Medium" pitchFamily="34" charset="-122"/>
                <a:cs typeface="Montserrat Medium" pitchFamily="34" charset="-120"/>
              </a:rPr>
              <a:t>Session Data</a:t>
            </a:r>
            <a:endParaRPr lang="en-US" sz="1600" dirty="0"/>
          </a:p>
        </p:txBody>
      </p:sp>
      <p:sp>
        <p:nvSpPr>
          <p:cNvPr id="26" name="Text 24"/>
          <p:cNvSpPr/>
          <p:nvPr/>
        </p:nvSpPr>
        <p:spPr>
          <a:xfrm>
            <a:off x="5333286" y="5558195"/>
            <a:ext cx="3963829" cy="331946"/>
          </a:xfrm>
          <a:prstGeom prst="rect">
            <a:avLst/>
          </a:prstGeom>
          <a:noFill/>
          <a:ln/>
        </p:spPr>
        <p:txBody>
          <a:bodyPr wrap="none" lIns="0" tIns="0" rIns="0" bIns="0" rtlCol="0" anchor="t"/>
          <a:lstStyle/>
          <a:p>
            <a:pPr marL="0" indent="0">
              <a:lnSpc>
                <a:spcPts val="2600"/>
              </a:lnSpc>
              <a:buNone/>
            </a:pPr>
            <a:r>
              <a:rPr lang="en-US" sz="1600" dirty="0">
                <a:solidFill>
                  <a:srgbClr val="F4CAB8"/>
                </a:solidFill>
                <a:latin typeface="Montserrat Medium" pitchFamily="34" charset="0"/>
                <a:ea typeface="Montserrat Medium" pitchFamily="34" charset="-122"/>
                <a:cs typeface="Montserrat Medium" pitchFamily="34" charset="-120"/>
              </a:rPr>
              <a:t>In-Memory Store</a:t>
            </a:r>
            <a:endParaRPr lang="en-US" sz="1600" dirty="0"/>
          </a:p>
        </p:txBody>
      </p:sp>
      <p:sp>
        <p:nvSpPr>
          <p:cNvPr id="27" name="Text 25"/>
          <p:cNvSpPr/>
          <p:nvPr/>
        </p:nvSpPr>
        <p:spPr>
          <a:xfrm>
            <a:off x="9719786" y="5558195"/>
            <a:ext cx="3967639" cy="331946"/>
          </a:xfrm>
          <a:prstGeom prst="rect">
            <a:avLst/>
          </a:prstGeom>
          <a:noFill/>
          <a:ln/>
        </p:spPr>
        <p:txBody>
          <a:bodyPr wrap="none" lIns="0" tIns="0" rIns="0" bIns="0" rtlCol="0" anchor="t"/>
          <a:lstStyle/>
          <a:p>
            <a:pPr marL="0" indent="0">
              <a:lnSpc>
                <a:spcPts val="2600"/>
              </a:lnSpc>
              <a:buNone/>
            </a:pPr>
            <a:r>
              <a:rPr lang="en-US" sz="1600" dirty="0">
                <a:solidFill>
                  <a:srgbClr val="F4CAB8"/>
                </a:solidFill>
                <a:latin typeface="Montserrat Medium" pitchFamily="34" charset="0"/>
                <a:ea typeface="Montserrat Medium" pitchFamily="34" charset="-122"/>
                <a:cs typeface="Montserrat Medium" pitchFamily="34" charset="-120"/>
              </a:rPr>
              <a:t>Quick access, improved performance</a:t>
            </a:r>
            <a:endParaRPr lang="en-US" sz="1600" dirty="0"/>
          </a:p>
        </p:txBody>
      </p:sp>
      <p:sp>
        <p:nvSpPr>
          <p:cNvPr id="28" name="Text 26"/>
          <p:cNvSpPr/>
          <p:nvPr/>
        </p:nvSpPr>
        <p:spPr>
          <a:xfrm>
            <a:off x="942975" y="6154459"/>
            <a:ext cx="12961024" cy="1308374"/>
          </a:xfrm>
          <a:prstGeom prst="rect">
            <a:avLst/>
          </a:prstGeom>
          <a:noFill/>
          <a:ln/>
        </p:spPr>
        <p:txBody>
          <a:bodyPr wrap="square" lIns="0" tIns="0" rIns="0" bIns="0" rtlCol="0" anchor="t"/>
          <a:lstStyle/>
          <a:p>
            <a:pPr marL="0" indent="0">
              <a:lnSpc>
                <a:spcPts val="2600"/>
              </a:lnSpc>
              <a:buNone/>
            </a:pPr>
            <a:r>
              <a:rPr lang="en-US" sz="1600" dirty="0">
                <a:solidFill>
                  <a:srgbClr val="F4CAB8"/>
                </a:solidFill>
                <a:latin typeface="Montserrat Medium" pitchFamily="34" charset="0"/>
                <a:ea typeface="Montserrat Medium" pitchFamily="34" charset="-122"/>
                <a:cs typeface="Montserrat Medium" pitchFamily="34" charset="-120"/>
              </a:rPr>
              <a:t>Our data management strategy focuses on efficiency and scalability. By utilizing SQLite for structured data like recipes, user profiles, and comments, we ensure fast retrieval and maintain relational integrity. Recipe images are stored in the file system for efficient access, while session data is kept in an in-memory store for optimal performance. This approach allows for easy scaling as the user base grows, with the option to transition to more robust database solutions in the future if needed.</a:t>
            </a:r>
            <a:endParaRPr lang="en-US" sz="1600" dirty="0"/>
          </a:p>
        </p:txBody>
      </p:sp>
      <p:sp>
        <p:nvSpPr>
          <p:cNvPr id="29" name="Rectangle 28">
            <a:extLst>
              <a:ext uri="{FF2B5EF4-FFF2-40B4-BE49-F238E27FC236}">
                <a16:creationId xmlns:a16="http://schemas.microsoft.com/office/drawing/2014/main" id="{8BBE344E-ABD1-4F59-B3C6-F96A2BC603BB}"/>
              </a:ext>
            </a:extLst>
          </p:cNvPr>
          <p:cNvSpPr/>
          <p:nvPr/>
        </p:nvSpPr>
        <p:spPr>
          <a:xfrm>
            <a:off x="12781935" y="7777316"/>
            <a:ext cx="1730478" cy="452284"/>
          </a:xfrm>
          <a:prstGeom prst="rect">
            <a:avLst/>
          </a:prstGeom>
          <a:solidFill>
            <a:srgbClr val="5C24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084689" y="608528"/>
            <a:ext cx="7947422" cy="1139666"/>
          </a:xfrm>
          <a:prstGeom prst="rect">
            <a:avLst/>
          </a:prstGeom>
          <a:noFill/>
          <a:ln/>
        </p:spPr>
        <p:txBody>
          <a:bodyPr wrap="square" lIns="0" tIns="0" rIns="0" bIns="0" rtlCol="0" anchor="t"/>
          <a:lstStyle/>
          <a:p>
            <a:pPr marL="0" indent="0">
              <a:lnSpc>
                <a:spcPts val="4450"/>
              </a:lnSpc>
              <a:buNone/>
            </a:pPr>
            <a:r>
              <a:rPr lang="en-US" sz="3550" b="1" dirty="0">
                <a:solidFill>
                  <a:srgbClr val="FFB393"/>
                </a:solidFill>
                <a:latin typeface="Brygada 1918 Bold" pitchFamily="34" charset="0"/>
                <a:ea typeface="Brygada 1918 Bold" pitchFamily="34" charset="-122"/>
                <a:cs typeface="Brygada 1918 Bold" pitchFamily="34" charset="-120"/>
              </a:rPr>
              <a:t>Future Enhancements: Evolving with User Needs</a:t>
            </a:r>
            <a:endParaRPr lang="en-US" sz="3550" dirty="0"/>
          </a:p>
        </p:txBody>
      </p:sp>
      <p:sp>
        <p:nvSpPr>
          <p:cNvPr id="4" name="Shape 1"/>
          <p:cNvSpPr/>
          <p:nvPr/>
        </p:nvSpPr>
        <p:spPr>
          <a:xfrm>
            <a:off x="6084689" y="2004536"/>
            <a:ext cx="7947422" cy="1275993"/>
          </a:xfrm>
          <a:prstGeom prst="roundRect">
            <a:avLst>
              <a:gd name="adj" fmla="val 2010"/>
            </a:avLst>
          </a:prstGeom>
          <a:solidFill>
            <a:srgbClr val="4D1529"/>
          </a:solidFill>
          <a:ln/>
        </p:spPr>
      </p:sp>
      <p:sp>
        <p:nvSpPr>
          <p:cNvPr id="5" name="Text 2"/>
          <p:cNvSpPr/>
          <p:nvPr/>
        </p:nvSpPr>
        <p:spPr>
          <a:xfrm>
            <a:off x="6255544" y="2175391"/>
            <a:ext cx="2279213" cy="284798"/>
          </a:xfrm>
          <a:prstGeom prst="rect">
            <a:avLst/>
          </a:prstGeom>
          <a:noFill/>
          <a:ln/>
        </p:spPr>
        <p:txBody>
          <a:bodyPr wrap="none" lIns="0" tIns="0" rIns="0" bIns="0" rtlCol="0" anchor="t"/>
          <a:lstStyle/>
          <a:p>
            <a:pPr marL="0" indent="0">
              <a:lnSpc>
                <a:spcPts val="2200"/>
              </a:lnSpc>
              <a:buNone/>
            </a:pPr>
            <a:r>
              <a:rPr lang="en-US" sz="1750" b="1" dirty="0">
                <a:solidFill>
                  <a:srgbClr val="F4CAB8"/>
                </a:solidFill>
                <a:latin typeface="Brygada 1918 Bold" pitchFamily="34" charset="0"/>
                <a:ea typeface="Brygada 1918 Bold" pitchFamily="34" charset="-122"/>
                <a:cs typeface="Brygada 1918 Bold" pitchFamily="34" charset="-120"/>
              </a:rPr>
              <a:t>Recipe Scaling</a:t>
            </a:r>
            <a:endParaRPr lang="en-US" sz="1750" dirty="0"/>
          </a:p>
        </p:txBody>
      </p:sp>
      <p:sp>
        <p:nvSpPr>
          <p:cNvPr id="6" name="Text 3"/>
          <p:cNvSpPr/>
          <p:nvPr/>
        </p:nvSpPr>
        <p:spPr>
          <a:xfrm>
            <a:off x="6255544" y="2562701"/>
            <a:ext cx="7605713" cy="546973"/>
          </a:xfrm>
          <a:prstGeom prst="rect">
            <a:avLst/>
          </a:prstGeom>
          <a:noFill/>
          <a:ln/>
        </p:spPr>
        <p:txBody>
          <a:bodyPr wrap="square" lIns="0" tIns="0" rIns="0" bIns="0" rtlCol="0" anchor="t"/>
          <a:lstStyle/>
          <a:p>
            <a:pPr marL="0" indent="0">
              <a:lnSpc>
                <a:spcPts val="2150"/>
              </a:lnSpc>
              <a:buNone/>
            </a:pPr>
            <a:r>
              <a:rPr lang="en-US" sz="1300" dirty="0">
                <a:solidFill>
                  <a:srgbClr val="F4CAB8"/>
                </a:solidFill>
                <a:latin typeface="Montserrat Medium" pitchFamily="34" charset="0"/>
                <a:ea typeface="Montserrat Medium" pitchFamily="34" charset="-122"/>
                <a:cs typeface="Montserrat Medium" pitchFamily="34" charset="-120"/>
              </a:rPr>
              <a:t>Implement a feature that allows users to automatically adjust ingredient quantities based on desired serving sizes, making it easier to cook for different group sizes.</a:t>
            </a:r>
            <a:endParaRPr lang="en-US" sz="1300" dirty="0"/>
          </a:p>
        </p:txBody>
      </p:sp>
      <p:sp>
        <p:nvSpPr>
          <p:cNvPr id="7" name="Shape 4"/>
          <p:cNvSpPr/>
          <p:nvPr/>
        </p:nvSpPr>
        <p:spPr>
          <a:xfrm>
            <a:off x="6084689" y="3451384"/>
            <a:ext cx="7947422" cy="1275993"/>
          </a:xfrm>
          <a:prstGeom prst="roundRect">
            <a:avLst>
              <a:gd name="adj" fmla="val 2010"/>
            </a:avLst>
          </a:prstGeom>
          <a:solidFill>
            <a:srgbClr val="4D1529"/>
          </a:solidFill>
          <a:ln/>
        </p:spPr>
      </p:sp>
      <p:sp>
        <p:nvSpPr>
          <p:cNvPr id="8" name="Text 5"/>
          <p:cNvSpPr/>
          <p:nvPr/>
        </p:nvSpPr>
        <p:spPr>
          <a:xfrm>
            <a:off x="6255544" y="3622238"/>
            <a:ext cx="2279213" cy="284798"/>
          </a:xfrm>
          <a:prstGeom prst="rect">
            <a:avLst/>
          </a:prstGeom>
          <a:noFill/>
          <a:ln/>
        </p:spPr>
        <p:txBody>
          <a:bodyPr wrap="none" lIns="0" tIns="0" rIns="0" bIns="0" rtlCol="0" anchor="t"/>
          <a:lstStyle/>
          <a:p>
            <a:pPr marL="0" indent="0">
              <a:lnSpc>
                <a:spcPts val="2200"/>
              </a:lnSpc>
              <a:buNone/>
            </a:pPr>
            <a:r>
              <a:rPr lang="en-US" sz="1750" b="1" dirty="0">
                <a:solidFill>
                  <a:srgbClr val="F4CAB8"/>
                </a:solidFill>
                <a:latin typeface="Brygada 1918 Bold" pitchFamily="34" charset="0"/>
                <a:ea typeface="Brygada 1918 Bold" pitchFamily="34" charset="-122"/>
                <a:cs typeface="Brygada 1918 Bold" pitchFamily="34" charset="-120"/>
              </a:rPr>
              <a:t>Dietary Filters</a:t>
            </a:r>
            <a:endParaRPr lang="en-US" sz="1750" dirty="0"/>
          </a:p>
        </p:txBody>
      </p:sp>
      <p:sp>
        <p:nvSpPr>
          <p:cNvPr id="9" name="Text 6"/>
          <p:cNvSpPr/>
          <p:nvPr/>
        </p:nvSpPr>
        <p:spPr>
          <a:xfrm>
            <a:off x="6255544" y="4009549"/>
            <a:ext cx="7605713" cy="546973"/>
          </a:xfrm>
          <a:prstGeom prst="rect">
            <a:avLst/>
          </a:prstGeom>
          <a:noFill/>
          <a:ln/>
        </p:spPr>
        <p:txBody>
          <a:bodyPr wrap="square" lIns="0" tIns="0" rIns="0" bIns="0" rtlCol="0" anchor="t"/>
          <a:lstStyle/>
          <a:p>
            <a:pPr marL="0" indent="0">
              <a:lnSpc>
                <a:spcPts val="2150"/>
              </a:lnSpc>
              <a:buNone/>
            </a:pPr>
            <a:r>
              <a:rPr lang="en-US" sz="1300" dirty="0">
                <a:solidFill>
                  <a:srgbClr val="F4CAB8"/>
                </a:solidFill>
                <a:latin typeface="Montserrat Medium" pitchFamily="34" charset="0"/>
                <a:ea typeface="Montserrat Medium" pitchFamily="34" charset="-122"/>
                <a:cs typeface="Montserrat Medium" pitchFamily="34" charset="-120"/>
              </a:rPr>
              <a:t>Add advanced filtering options for dietary restrictions and preferences, such as vegetarian, vegan, gluten-free, and allergen-free recipes.</a:t>
            </a:r>
            <a:endParaRPr lang="en-US" sz="1300" dirty="0"/>
          </a:p>
        </p:txBody>
      </p:sp>
      <p:sp>
        <p:nvSpPr>
          <p:cNvPr id="10" name="Shape 7"/>
          <p:cNvSpPr/>
          <p:nvPr/>
        </p:nvSpPr>
        <p:spPr>
          <a:xfrm>
            <a:off x="6084689" y="4898231"/>
            <a:ext cx="7947422" cy="1275993"/>
          </a:xfrm>
          <a:prstGeom prst="roundRect">
            <a:avLst>
              <a:gd name="adj" fmla="val 2010"/>
            </a:avLst>
          </a:prstGeom>
          <a:solidFill>
            <a:srgbClr val="4D1529"/>
          </a:solidFill>
          <a:ln/>
        </p:spPr>
      </p:sp>
      <p:sp>
        <p:nvSpPr>
          <p:cNvPr id="11" name="Text 8"/>
          <p:cNvSpPr/>
          <p:nvPr/>
        </p:nvSpPr>
        <p:spPr>
          <a:xfrm>
            <a:off x="6255544" y="5069086"/>
            <a:ext cx="2279213" cy="284798"/>
          </a:xfrm>
          <a:prstGeom prst="rect">
            <a:avLst/>
          </a:prstGeom>
          <a:noFill/>
          <a:ln/>
        </p:spPr>
        <p:txBody>
          <a:bodyPr wrap="none" lIns="0" tIns="0" rIns="0" bIns="0" rtlCol="0" anchor="t"/>
          <a:lstStyle/>
          <a:p>
            <a:pPr marL="0" indent="0">
              <a:lnSpc>
                <a:spcPts val="2200"/>
              </a:lnSpc>
              <a:buNone/>
            </a:pPr>
            <a:r>
              <a:rPr lang="en-US" sz="1750" b="1" dirty="0">
                <a:solidFill>
                  <a:srgbClr val="F4CAB8"/>
                </a:solidFill>
                <a:latin typeface="Brygada 1918 Bold" pitchFamily="34" charset="0"/>
                <a:ea typeface="Brygada 1918 Bold" pitchFamily="34" charset="-122"/>
                <a:cs typeface="Brygada 1918 Bold" pitchFamily="34" charset="-120"/>
              </a:rPr>
              <a:t>Meal Planning</a:t>
            </a:r>
            <a:endParaRPr lang="en-US" sz="1750" dirty="0"/>
          </a:p>
        </p:txBody>
      </p:sp>
      <p:sp>
        <p:nvSpPr>
          <p:cNvPr id="12" name="Text 9"/>
          <p:cNvSpPr/>
          <p:nvPr/>
        </p:nvSpPr>
        <p:spPr>
          <a:xfrm>
            <a:off x="6255544" y="5456396"/>
            <a:ext cx="7605713" cy="546973"/>
          </a:xfrm>
          <a:prstGeom prst="rect">
            <a:avLst/>
          </a:prstGeom>
          <a:noFill/>
          <a:ln/>
        </p:spPr>
        <p:txBody>
          <a:bodyPr wrap="square" lIns="0" tIns="0" rIns="0" bIns="0" rtlCol="0" anchor="t"/>
          <a:lstStyle/>
          <a:p>
            <a:pPr marL="0" indent="0">
              <a:lnSpc>
                <a:spcPts val="2150"/>
              </a:lnSpc>
              <a:buNone/>
            </a:pPr>
            <a:r>
              <a:rPr lang="en-US" sz="1300" dirty="0">
                <a:solidFill>
                  <a:srgbClr val="F4CAB8"/>
                </a:solidFill>
                <a:latin typeface="Montserrat Medium" pitchFamily="34" charset="0"/>
                <a:ea typeface="Montserrat Medium" pitchFamily="34" charset="-122"/>
                <a:cs typeface="Montserrat Medium" pitchFamily="34" charset="-120"/>
              </a:rPr>
              <a:t>Introduce a basic meal planning feature that enables users to schedule recipes for the week and generate shopping lists based on selected meals.</a:t>
            </a:r>
            <a:endParaRPr lang="en-US" sz="1300" dirty="0"/>
          </a:p>
        </p:txBody>
      </p:sp>
      <p:sp>
        <p:nvSpPr>
          <p:cNvPr id="13" name="Shape 10"/>
          <p:cNvSpPr/>
          <p:nvPr/>
        </p:nvSpPr>
        <p:spPr>
          <a:xfrm>
            <a:off x="6084689" y="6345079"/>
            <a:ext cx="7947422" cy="1275993"/>
          </a:xfrm>
          <a:prstGeom prst="roundRect">
            <a:avLst>
              <a:gd name="adj" fmla="val 2010"/>
            </a:avLst>
          </a:prstGeom>
          <a:solidFill>
            <a:srgbClr val="4D1529"/>
          </a:solidFill>
          <a:ln/>
        </p:spPr>
      </p:sp>
      <p:sp>
        <p:nvSpPr>
          <p:cNvPr id="14" name="Text 11"/>
          <p:cNvSpPr/>
          <p:nvPr/>
        </p:nvSpPr>
        <p:spPr>
          <a:xfrm>
            <a:off x="6255544" y="6515933"/>
            <a:ext cx="2279213" cy="284798"/>
          </a:xfrm>
          <a:prstGeom prst="rect">
            <a:avLst/>
          </a:prstGeom>
          <a:noFill/>
          <a:ln/>
        </p:spPr>
        <p:txBody>
          <a:bodyPr wrap="none" lIns="0" tIns="0" rIns="0" bIns="0" rtlCol="0" anchor="t"/>
          <a:lstStyle/>
          <a:p>
            <a:pPr marL="0" indent="0">
              <a:lnSpc>
                <a:spcPts val="2200"/>
              </a:lnSpc>
              <a:buNone/>
            </a:pPr>
            <a:r>
              <a:rPr lang="en-US" sz="1750" b="1" dirty="0">
                <a:solidFill>
                  <a:srgbClr val="F4CAB8"/>
                </a:solidFill>
                <a:latin typeface="Brygada 1918 Bold" pitchFamily="34" charset="0"/>
                <a:ea typeface="Brygada 1918 Bold" pitchFamily="34" charset="-122"/>
                <a:cs typeface="Brygada 1918 Bold" pitchFamily="34" charset="-120"/>
              </a:rPr>
              <a:t>Mobile App</a:t>
            </a:r>
            <a:endParaRPr lang="en-US" sz="1750" dirty="0"/>
          </a:p>
        </p:txBody>
      </p:sp>
      <p:sp>
        <p:nvSpPr>
          <p:cNvPr id="15" name="Text 12"/>
          <p:cNvSpPr/>
          <p:nvPr/>
        </p:nvSpPr>
        <p:spPr>
          <a:xfrm>
            <a:off x="6255544" y="6903244"/>
            <a:ext cx="7605713" cy="546973"/>
          </a:xfrm>
          <a:prstGeom prst="rect">
            <a:avLst/>
          </a:prstGeom>
          <a:noFill/>
          <a:ln/>
        </p:spPr>
        <p:txBody>
          <a:bodyPr wrap="square" lIns="0" tIns="0" rIns="0" bIns="0" rtlCol="0" anchor="t"/>
          <a:lstStyle/>
          <a:p>
            <a:pPr marL="0" indent="0">
              <a:lnSpc>
                <a:spcPts val="2150"/>
              </a:lnSpc>
              <a:buNone/>
            </a:pPr>
            <a:r>
              <a:rPr lang="en-US" sz="1300" dirty="0">
                <a:solidFill>
                  <a:srgbClr val="F4CAB8"/>
                </a:solidFill>
                <a:latin typeface="Montserrat Medium" pitchFamily="34" charset="0"/>
                <a:ea typeface="Montserrat Medium" pitchFamily="34" charset="-122"/>
                <a:cs typeface="Montserrat Medium" pitchFamily="34" charset="-120"/>
              </a:rPr>
              <a:t>Develop native mobile applications for iOS and Android to provide a more seamless experience for users on smartphones and tablets.</a:t>
            </a:r>
            <a:endParaRPr lang="en-US" sz="1300" dirty="0"/>
          </a:p>
        </p:txBody>
      </p:sp>
      <p:sp>
        <p:nvSpPr>
          <p:cNvPr id="16" name="Rectangle 15">
            <a:extLst>
              <a:ext uri="{FF2B5EF4-FFF2-40B4-BE49-F238E27FC236}">
                <a16:creationId xmlns:a16="http://schemas.microsoft.com/office/drawing/2014/main" id="{CF6B9881-05AD-4A6E-82A2-711F02CE9CAD}"/>
              </a:ext>
            </a:extLst>
          </p:cNvPr>
          <p:cNvSpPr/>
          <p:nvPr/>
        </p:nvSpPr>
        <p:spPr>
          <a:xfrm>
            <a:off x="12791767" y="7777316"/>
            <a:ext cx="1730478" cy="452284"/>
          </a:xfrm>
          <a:prstGeom prst="rect">
            <a:avLst/>
          </a:prstGeom>
          <a:solidFill>
            <a:srgbClr val="5C24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Google Shape;39;p2"/>
          <p:cNvSpPr/>
          <p:nvPr/>
        </p:nvSpPr>
        <p:spPr>
          <a:xfrm>
            <a:off x="759619" y="829389"/>
            <a:ext cx="11765700" cy="723600"/>
          </a:xfrm>
          <a:prstGeom prst="rect">
            <a:avLst/>
          </a:prstGeom>
          <a:noFill/>
          <a:ln>
            <a:noFill/>
          </a:ln>
        </p:spPr>
        <p:txBody>
          <a:bodyPr spcFirstLastPara="1" wrap="square" lIns="0" tIns="0" rIns="0" bIns="0" anchor="t" anchorCtr="0">
            <a:noAutofit/>
          </a:bodyPr>
          <a:lstStyle/>
          <a:p>
            <a:pPr marL="0" marR="0" lvl="0" indent="0" algn="l" rtl="0">
              <a:lnSpc>
                <a:spcPct val="124175"/>
              </a:lnSpc>
              <a:spcBef>
                <a:spcPts val="0"/>
              </a:spcBef>
              <a:spcAft>
                <a:spcPts val="0"/>
              </a:spcAft>
              <a:buClr>
                <a:srgbClr val="FFB393"/>
              </a:buClr>
              <a:buSzPts val="4550"/>
              <a:buFont typeface="Brygada 1918"/>
              <a:buNone/>
            </a:pPr>
            <a:r>
              <a:rPr lang="en-US" sz="4550" b="1" i="0" u="none" strike="noStrike" cap="none">
                <a:solidFill>
                  <a:srgbClr val="FFB393"/>
                </a:solidFill>
                <a:latin typeface="Brygada 1918"/>
                <a:ea typeface="Brygada 1918"/>
                <a:cs typeface="Brygada 1918"/>
                <a:sym typeface="Brygada 1918"/>
              </a:rPr>
              <a:t>Conclusion: Simplifying the Joy of Cooking</a:t>
            </a:r>
            <a:endParaRPr sz="4550" b="0" i="0" u="none" strike="noStrike" cap="none"/>
          </a:p>
        </p:txBody>
      </p:sp>
      <p:pic>
        <p:nvPicPr>
          <p:cNvPr id="40" name="Google Shape;40;p2" descr="preencoded.png"/>
          <p:cNvPicPr preferRelativeResize="0"/>
          <p:nvPr/>
        </p:nvPicPr>
        <p:blipFill rotWithShape="1">
          <a:blip r:embed="rId3">
            <a:alphaModFix/>
          </a:blip>
          <a:srcRect/>
          <a:stretch/>
        </p:blipFill>
        <p:spPr>
          <a:xfrm>
            <a:off x="759619" y="1987034"/>
            <a:ext cx="4153376" cy="2566868"/>
          </a:xfrm>
          <a:prstGeom prst="rect">
            <a:avLst/>
          </a:prstGeom>
          <a:noFill/>
          <a:ln>
            <a:noFill/>
          </a:ln>
        </p:spPr>
      </p:pic>
      <p:sp>
        <p:nvSpPr>
          <p:cNvPr id="41" name="Google Shape;41;p2"/>
          <p:cNvSpPr/>
          <p:nvPr/>
        </p:nvSpPr>
        <p:spPr>
          <a:xfrm>
            <a:off x="759619" y="4825127"/>
            <a:ext cx="3787800" cy="361800"/>
          </a:xfrm>
          <a:prstGeom prst="rect">
            <a:avLst/>
          </a:prstGeom>
          <a:noFill/>
          <a:ln>
            <a:noFill/>
          </a:ln>
        </p:spPr>
        <p:txBody>
          <a:bodyPr spcFirstLastPara="1" wrap="square" lIns="0" tIns="0" rIns="0" bIns="0" anchor="t" anchorCtr="0">
            <a:noAutofit/>
          </a:bodyPr>
          <a:lstStyle/>
          <a:p>
            <a:pPr marL="0" marR="0" lvl="0" indent="0" algn="l" rtl="0">
              <a:lnSpc>
                <a:spcPct val="124444"/>
              </a:lnSpc>
              <a:spcBef>
                <a:spcPts val="0"/>
              </a:spcBef>
              <a:spcAft>
                <a:spcPts val="0"/>
              </a:spcAft>
              <a:buClr>
                <a:srgbClr val="F4CAB8"/>
              </a:buClr>
              <a:buSzPts val="2250"/>
              <a:buFont typeface="Brygada 1918"/>
              <a:buNone/>
            </a:pPr>
            <a:r>
              <a:rPr lang="en-US" sz="2250" b="1" i="0" u="none" strike="noStrike" cap="none">
                <a:solidFill>
                  <a:srgbClr val="F4CAB8"/>
                </a:solidFill>
                <a:latin typeface="Brygada 1918"/>
                <a:ea typeface="Brygada 1918"/>
                <a:cs typeface="Brygada 1918"/>
                <a:sym typeface="Brygada 1918"/>
              </a:rPr>
              <a:t>Bringing Families Together</a:t>
            </a:r>
            <a:endParaRPr sz="2250" b="0" i="0" u="none" strike="noStrike" cap="none"/>
          </a:p>
        </p:txBody>
      </p:sp>
      <p:sp>
        <p:nvSpPr>
          <p:cNvPr id="42" name="Google Shape;42;p2"/>
          <p:cNvSpPr/>
          <p:nvPr/>
        </p:nvSpPr>
        <p:spPr>
          <a:xfrm>
            <a:off x="759495" y="5458152"/>
            <a:ext cx="4153500" cy="2083237"/>
          </a:xfrm>
          <a:prstGeom prst="rect">
            <a:avLst/>
          </a:prstGeom>
          <a:noFill/>
          <a:ln>
            <a:noFill/>
          </a:ln>
        </p:spPr>
        <p:txBody>
          <a:bodyPr spcFirstLastPara="1" wrap="square" lIns="0" tIns="0" rIns="0" bIns="0" anchor="t" anchorCtr="0">
            <a:noAutofit/>
          </a:bodyPr>
          <a:lstStyle/>
          <a:p>
            <a:pPr marL="0" marR="0" lvl="0" indent="0" algn="l" rtl="0">
              <a:lnSpc>
                <a:spcPct val="158823"/>
              </a:lnSpc>
              <a:spcBef>
                <a:spcPts val="0"/>
              </a:spcBef>
              <a:spcAft>
                <a:spcPts val="0"/>
              </a:spcAft>
              <a:buClr>
                <a:srgbClr val="F4CAB8"/>
              </a:buClr>
              <a:buSzPts val="1700"/>
              <a:buFont typeface="Montserrat Medium"/>
              <a:buNone/>
            </a:pPr>
            <a:r>
              <a:rPr lang="en-US" sz="1700" b="0" i="0" u="none" strike="noStrike" cap="none" dirty="0">
                <a:solidFill>
                  <a:srgbClr val="F4CAB8"/>
                </a:solidFill>
                <a:latin typeface="Montserrat Medium"/>
                <a:ea typeface="Montserrat Medium"/>
                <a:cs typeface="Montserrat Medium"/>
                <a:sym typeface="Montserrat Medium"/>
              </a:rPr>
              <a:t>Our Simplified Online Recipe-Making App aims to make cooking accessible and enjoyable for everyone, from busy professionals to families looking to spend quality time in the kitchen.</a:t>
            </a:r>
            <a:endParaRPr sz="1700" b="0" i="0" u="none" strike="noStrike" cap="none" dirty="0"/>
          </a:p>
        </p:txBody>
      </p:sp>
      <p:pic>
        <p:nvPicPr>
          <p:cNvPr id="43" name="Google Shape;43;p2" descr="preencoded.png"/>
          <p:cNvPicPr preferRelativeResize="0"/>
          <p:nvPr/>
        </p:nvPicPr>
        <p:blipFill rotWithShape="1">
          <a:blip r:embed="rId4">
            <a:alphaModFix/>
          </a:blip>
          <a:srcRect/>
          <a:stretch/>
        </p:blipFill>
        <p:spPr>
          <a:xfrm>
            <a:off x="5238512" y="1987034"/>
            <a:ext cx="4153376" cy="2566868"/>
          </a:xfrm>
          <a:prstGeom prst="rect">
            <a:avLst/>
          </a:prstGeom>
          <a:noFill/>
          <a:ln>
            <a:noFill/>
          </a:ln>
        </p:spPr>
      </p:pic>
      <p:sp>
        <p:nvSpPr>
          <p:cNvPr id="44" name="Google Shape;44;p2"/>
          <p:cNvSpPr/>
          <p:nvPr/>
        </p:nvSpPr>
        <p:spPr>
          <a:xfrm>
            <a:off x="5238512" y="4825127"/>
            <a:ext cx="2894100" cy="361800"/>
          </a:xfrm>
          <a:prstGeom prst="rect">
            <a:avLst/>
          </a:prstGeom>
          <a:noFill/>
          <a:ln>
            <a:noFill/>
          </a:ln>
        </p:spPr>
        <p:txBody>
          <a:bodyPr spcFirstLastPara="1" wrap="square" lIns="0" tIns="0" rIns="0" bIns="0" anchor="t" anchorCtr="0">
            <a:noAutofit/>
          </a:bodyPr>
          <a:lstStyle/>
          <a:p>
            <a:pPr marL="0" marR="0" lvl="0" indent="0" algn="l" rtl="0">
              <a:lnSpc>
                <a:spcPct val="124444"/>
              </a:lnSpc>
              <a:spcBef>
                <a:spcPts val="0"/>
              </a:spcBef>
              <a:spcAft>
                <a:spcPts val="0"/>
              </a:spcAft>
              <a:buClr>
                <a:srgbClr val="F4CAB8"/>
              </a:buClr>
              <a:buSzPts val="2250"/>
              <a:buFont typeface="Brygada 1918"/>
              <a:buNone/>
            </a:pPr>
            <a:r>
              <a:rPr lang="en-US" sz="2250" b="1" i="0" u="none" strike="noStrike" cap="none">
                <a:solidFill>
                  <a:srgbClr val="F4CAB8"/>
                </a:solidFill>
                <a:latin typeface="Brygada 1918"/>
                <a:ea typeface="Brygada 1918"/>
                <a:cs typeface="Brygada 1918"/>
                <a:sym typeface="Brygada 1918"/>
              </a:rPr>
              <a:t>Building Confidence</a:t>
            </a:r>
            <a:endParaRPr sz="2250" b="0" i="0" u="none" strike="noStrike" cap="none"/>
          </a:p>
        </p:txBody>
      </p:sp>
      <p:sp>
        <p:nvSpPr>
          <p:cNvPr id="45" name="Google Shape;45;p2"/>
          <p:cNvSpPr/>
          <p:nvPr/>
        </p:nvSpPr>
        <p:spPr>
          <a:xfrm>
            <a:off x="5238388" y="5425350"/>
            <a:ext cx="4153500" cy="1634432"/>
          </a:xfrm>
          <a:prstGeom prst="rect">
            <a:avLst/>
          </a:prstGeom>
          <a:noFill/>
          <a:ln>
            <a:noFill/>
          </a:ln>
        </p:spPr>
        <p:txBody>
          <a:bodyPr spcFirstLastPara="1" wrap="square" lIns="0" tIns="0" rIns="0" bIns="0" anchor="t" anchorCtr="0">
            <a:noAutofit/>
          </a:bodyPr>
          <a:lstStyle/>
          <a:p>
            <a:pPr marL="0" marR="0" lvl="0" indent="0" algn="l" rtl="0">
              <a:lnSpc>
                <a:spcPct val="158823"/>
              </a:lnSpc>
              <a:spcBef>
                <a:spcPts val="0"/>
              </a:spcBef>
              <a:spcAft>
                <a:spcPts val="0"/>
              </a:spcAft>
              <a:buClr>
                <a:srgbClr val="F4CAB8"/>
              </a:buClr>
              <a:buSzPts val="1700"/>
              <a:buFont typeface="Montserrat Medium"/>
              <a:buNone/>
            </a:pPr>
            <a:r>
              <a:rPr lang="en-US" sz="1700" b="0" i="0" u="none" strike="noStrike" cap="none" dirty="0">
                <a:solidFill>
                  <a:srgbClr val="F4CAB8"/>
                </a:solidFill>
                <a:latin typeface="Montserrat Medium"/>
                <a:ea typeface="Montserrat Medium"/>
                <a:cs typeface="Montserrat Medium"/>
                <a:sym typeface="Montserrat Medium"/>
              </a:rPr>
              <a:t>By providing easy-to-follow recipes and a supportive community, we help users build their culinary skills and confidence in the kitchen.</a:t>
            </a:r>
            <a:endParaRPr sz="1700" b="0" i="0" u="none" strike="noStrike" cap="none" dirty="0"/>
          </a:p>
        </p:txBody>
      </p:sp>
      <p:pic>
        <p:nvPicPr>
          <p:cNvPr id="46" name="Google Shape;46;p2" descr="preencoded.png"/>
          <p:cNvPicPr preferRelativeResize="0"/>
          <p:nvPr/>
        </p:nvPicPr>
        <p:blipFill rotWithShape="1">
          <a:blip r:embed="rId5">
            <a:alphaModFix/>
          </a:blip>
          <a:srcRect/>
          <a:stretch/>
        </p:blipFill>
        <p:spPr>
          <a:xfrm>
            <a:off x="9717405" y="1987034"/>
            <a:ext cx="4153376" cy="2566868"/>
          </a:xfrm>
          <a:prstGeom prst="rect">
            <a:avLst/>
          </a:prstGeom>
          <a:noFill/>
          <a:ln>
            <a:noFill/>
          </a:ln>
        </p:spPr>
      </p:pic>
      <p:sp>
        <p:nvSpPr>
          <p:cNvPr id="47" name="Google Shape;47;p2"/>
          <p:cNvSpPr/>
          <p:nvPr/>
        </p:nvSpPr>
        <p:spPr>
          <a:xfrm>
            <a:off x="9717405" y="4825127"/>
            <a:ext cx="3037500" cy="361800"/>
          </a:xfrm>
          <a:prstGeom prst="rect">
            <a:avLst/>
          </a:prstGeom>
          <a:noFill/>
          <a:ln>
            <a:noFill/>
          </a:ln>
        </p:spPr>
        <p:txBody>
          <a:bodyPr spcFirstLastPara="1" wrap="square" lIns="0" tIns="0" rIns="0" bIns="0" anchor="t" anchorCtr="0">
            <a:noAutofit/>
          </a:bodyPr>
          <a:lstStyle/>
          <a:p>
            <a:pPr marL="0" marR="0" lvl="0" indent="0" algn="l" rtl="0">
              <a:lnSpc>
                <a:spcPct val="124444"/>
              </a:lnSpc>
              <a:spcBef>
                <a:spcPts val="0"/>
              </a:spcBef>
              <a:spcAft>
                <a:spcPts val="0"/>
              </a:spcAft>
              <a:buClr>
                <a:srgbClr val="F4CAB8"/>
              </a:buClr>
              <a:buSzPts val="2250"/>
              <a:buFont typeface="Brygada 1918"/>
              <a:buNone/>
            </a:pPr>
            <a:r>
              <a:rPr lang="en-US" sz="2250" b="1" i="0" u="none" strike="noStrike" cap="none">
                <a:solidFill>
                  <a:srgbClr val="F4CAB8"/>
                </a:solidFill>
                <a:latin typeface="Brygada 1918"/>
                <a:ea typeface="Brygada 1918"/>
                <a:cs typeface="Brygada 1918"/>
                <a:sym typeface="Brygada 1918"/>
              </a:rPr>
              <a:t>Fostering Community</a:t>
            </a:r>
            <a:endParaRPr sz="2250" b="0" i="0" u="none" strike="noStrike" cap="none"/>
          </a:p>
        </p:txBody>
      </p:sp>
      <p:sp>
        <p:nvSpPr>
          <p:cNvPr id="48" name="Google Shape;48;p2"/>
          <p:cNvSpPr/>
          <p:nvPr/>
        </p:nvSpPr>
        <p:spPr>
          <a:xfrm>
            <a:off x="9391888" y="5292804"/>
            <a:ext cx="4236651" cy="2647155"/>
          </a:xfrm>
          <a:prstGeom prst="rect">
            <a:avLst/>
          </a:prstGeom>
          <a:noFill/>
          <a:ln>
            <a:noFill/>
          </a:ln>
        </p:spPr>
        <p:txBody>
          <a:bodyPr spcFirstLastPara="1" wrap="square" lIns="0" tIns="0" rIns="0" bIns="0" anchor="t" anchorCtr="0">
            <a:noAutofit/>
          </a:bodyPr>
          <a:lstStyle/>
          <a:p>
            <a:pPr marL="457200" marR="0" lvl="0" indent="0" algn="l" rtl="0">
              <a:lnSpc>
                <a:spcPct val="158823"/>
              </a:lnSpc>
              <a:spcBef>
                <a:spcPts val="0"/>
              </a:spcBef>
              <a:spcAft>
                <a:spcPts val="0"/>
              </a:spcAft>
              <a:buNone/>
            </a:pPr>
            <a:r>
              <a:rPr lang="en-US" sz="1700" b="0" i="0" u="none" strike="noStrike" cap="none" dirty="0">
                <a:solidFill>
                  <a:srgbClr val="F4CAB8"/>
                </a:solidFill>
                <a:latin typeface="Montserrat Medium"/>
                <a:ea typeface="Montserrat Medium"/>
                <a:cs typeface="Montserrat Medium"/>
                <a:sym typeface="Montserrat Medium"/>
              </a:rPr>
              <a:t>Our app creates a platform for food enthusiasts to connect, share, and learn from each other, fostering a vibrant culinary community that celebrates the joy of cooking and sharing meals.</a:t>
            </a:r>
            <a:endParaRPr sz="1700" b="0" i="0" u="none" strike="noStrike" cap="none" dirty="0"/>
          </a:p>
        </p:txBody>
      </p:sp>
      <p:sp>
        <p:nvSpPr>
          <p:cNvPr id="12" name="Rectangle 11">
            <a:extLst>
              <a:ext uri="{FF2B5EF4-FFF2-40B4-BE49-F238E27FC236}">
                <a16:creationId xmlns:a16="http://schemas.microsoft.com/office/drawing/2014/main" id="{EF1C4CC4-4196-4FBB-A67E-B0A3846A7DC4}"/>
              </a:ext>
            </a:extLst>
          </p:cNvPr>
          <p:cNvSpPr/>
          <p:nvPr/>
        </p:nvSpPr>
        <p:spPr>
          <a:xfrm>
            <a:off x="12791767" y="7777316"/>
            <a:ext cx="1730478" cy="452284"/>
          </a:xfrm>
          <a:prstGeom prst="rect">
            <a:avLst/>
          </a:prstGeom>
          <a:solidFill>
            <a:srgbClr val="5C24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1118</Words>
  <Application>Microsoft Office PowerPoint</Application>
  <PresentationFormat>Custom</PresentationFormat>
  <Paragraphs>109</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Brygada 1918</vt:lpstr>
      <vt:lpstr>Brygada 1918 Bold</vt:lpstr>
      <vt:lpstr>Calibri</vt:lpstr>
      <vt:lpstr>Montserrat</vt:lpstr>
      <vt:lpstr>Montserrat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Ayush Gupta</dc:creator>
  <cp:lastModifiedBy>Soumya</cp:lastModifiedBy>
  <cp:revision>2</cp:revision>
  <dcterms:modified xsi:type="dcterms:W3CDTF">2024-11-10T14:25:54Z</dcterms:modified>
</cp:coreProperties>
</file>