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02" r:id="rId5"/>
    <p:sldId id="298" r:id="rId6"/>
    <p:sldId id="303" r:id="rId7"/>
    <p:sldId id="304" r:id="rId8"/>
    <p:sldId id="299" r:id="rId9"/>
    <p:sldId id="305" r:id="rId10"/>
    <p:sldId id="300" r:id="rId11"/>
    <p:sldId id="306" r:id="rId12"/>
    <p:sldId id="30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F9"/>
    <a:srgbClr val="4A85F9"/>
    <a:srgbClr val="FFD062"/>
    <a:srgbClr val="FECD8A"/>
    <a:srgbClr val="5594FA"/>
    <a:srgbClr val="5492FA"/>
    <a:srgbClr val="518FFA"/>
    <a:srgbClr val="5695FF"/>
    <a:srgbClr val="003F87"/>
    <a:srgbClr val="336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1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6.png"/><Relationship Id="rId22" Type="http://schemas.openxmlformats.org/officeDocument/2006/relationships/tags" Target="../tags/tag21.xml"/><Relationship Id="rId21" Type="http://schemas.openxmlformats.org/officeDocument/2006/relationships/image" Target="../media/image5.png"/><Relationship Id="rId20" Type="http://schemas.openxmlformats.org/officeDocument/2006/relationships/tags" Target="../tags/tag20.xml"/><Relationship Id="rId2" Type="http://schemas.openxmlformats.org/officeDocument/2006/relationships/tags" Target="../tags/tag4.xml"/><Relationship Id="rId19" Type="http://schemas.openxmlformats.org/officeDocument/2006/relationships/image" Target="../media/image4.png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image" Target="../media/image3.png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9150" y="1616075"/>
            <a:ext cx="5626100" cy="1458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600">
                <a:gradFill>
                  <a:gsLst>
                    <a:gs pos="0">
                      <a:schemeClr val="bg1"/>
                    </a:gs>
                    <a:gs pos="97000">
                      <a:srgbClr val="FFD062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思源黑体 Medium" panose="020B0600000000000000" charset="-122"/>
                <a:ea typeface="思源黑体 Medium" panose="020B0600000000000000" charset="-122"/>
              </a:rPr>
              <a:t>尾盘牵牛</a:t>
            </a:r>
            <a:endParaRPr lang="zh-CN" altLang="en-US" sz="10600">
              <a:gradFill>
                <a:gsLst>
                  <a:gs pos="0">
                    <a:schemeClr val="bg1"/>
                  </a:gs>
                  <a:gs pos="97000">
                    <a:srgbClr val="FFD062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437890" y="3614420"/>
            <a:ext cx="5826125" cy="1214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32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每日精选</a:t>
            </a:r>
            <a:r>
              <a:rPr lang="en-US" altLang="zh-CN" sz="32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2</a:t>
            </a:r>
            <a:r>
              <a:rPr lang="zh-CN" altLang="en-US" sz="32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只短线</a:t>
            </a:r>
            <a:r>
              <a:rPr lang="zh-CN" altLang="en-US" sz="32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大牛股</a:t>
            </a:r>
            <a:endParaRPr lang="zh-CN" altLang="en-US" sz="32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560000">
            <a:off x="8035290" y="1181735"/>
            <a:ext cx="2049145" cy="1415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2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核心战法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涨停回踩</a:t>
            </a:r>
            <a:endParaRPr lang="zh-CN" altLang="en-US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1496060"/>
            <a:ext cx="10770235" cy="464058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1697355"/>
            <a:ext cx="10431780" cy="431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sz="2000" b="1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必要条件：</a:t>
            </a:r>
            <a:r>
              <a:rPr sz="2000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股票在10天内首次涨停，并且涨停质量符合要求。</a:t>
            </a: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涨停质量考虑因素：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涨停时间，开板次数，涨停板成交量等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回踩：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回到涨停起点，即当前股价低于涨停日最低价格和前一日收盘价的较小值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缩量：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当日量能比涨停日量能降50%以上。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>
            <a:off x="3262630" y="427355"/>
            <a:ext cx="6036945" cy="973455"/>
          </a:xfrm>
          <a:prstGeom prst="round2SameRect">
            <a:avLst>
              <a:gd name="adj1" fmla="val 0"/>
              <a:gd name="adj2" fmla="val 25831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76200" dist="38100" dir="5400000" algn="t" rotWithShape="0">
              <a:srgbClr val="3D7AF9">
                <a:alpha val="49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4375" y="607060"/>
            <a:ext cx="4453255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内置若干战法模块</a:t>
            </a:r>
            <a:endParaRPr lang="zh-CN" altLang="en-US" sz="3400" b="1"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13" name="同侧圆角矩形 12"/>
          <p:cNvSpPr/>
          <p:nvPr>
            <p:custDataLst>
              <p:tags r:id="rId1"/>
            </p:custDataLst>
          </p:nvPr>
        </p:nvSpPr>
        <p:spPr>
          <a:xfrm>
            <a:off x="3262630" y="427355"/>
            <a:ext cx="1075055" cy="973455"/>
          </a:xfrm>
          <a:prstGeom prst="round2SameRect">
            <a:avLst>
              <a:gd name="adj1" fmla="val 0"/>
              <a:gd name="adj2" fmla="val 25831"/>
            </a:avLst>
          </a:prstGeom>
          <a:gradFill>
            <a:gsLst>
              <a:gs pos="0">
                <a:srgbClr val="4A85F9">
                  <a:lumMod val="85000"/>
                </a:srgbClr>
              </a:gs>
              <a:gs pos="100000">
                <a:srgbClr val="3D7AF9"/>
              </a:gs>
            </a:gsLst>
            <a:lin ang="4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3334385" y="592455"/>
            <a:ext cx="924560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3600" b="1" i="1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Avenir Next Demi Bold Italic" panose="020B0803020202020204" charset="0"/>
              </a:rPr>
              <a:t>03</a:t>
            </a:r>
            <a:endParaRPr lang="en-US" altLang="zh-CN" sz="3600" b="1" i="1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Avenir Next Demi Bold Italic" panose="020B080302020202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41350" y="1443990"/>
            <a:ext cx="5405120" cy="209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000"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</a:rPr>
              <a:t>所谓战法模型，指我们团队在过去总结出来一些从技术面来看，胜率相对较高，</a:t>
            </a:r>
            <a:r>
              <a:rPr lang="zh-CN" altLang="en-US" sz="2000">
                <a:solidFill>
                  <a:schemeClr val="accent1"/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</a:rPr>
              <a:t>风报比</a:t>
            </a:r>
            <a:r>
              <a:rPr lang="zh-CN" altLang="en-US" sz="2000"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</a:rPr>
              <a:t>合适的选股模型。一旦命中战法模型，那么额外有较大的得分加成。目前系统有如下几个模型：</a:t>
            </a:r>
            <a:endParaRPr lang="zh-CN" altLang="en-US" sz="2000">
              <a:latin typeface="思源黑体 Medium" panose="020B0600000000000000" charset="-122"/>
              <a:ea typeface="思源黑体 Medium" panose="020B0600000000000000" charset="-122"/>
              <a:cs typeface="PingFang SC Regular" panose="020B040000000000000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98500" y="3390900"/>
            <a:ext cx="5235575" cy="1346835"/>
            <a:chOff x="1100" y="5574"/>
            <a:chExt cx="8245" cy="2121"/>
          </a:xfrm>
        </p:grpSpPr>
        <p:sp>
          <p:nvSpPr>
            <p:cNvPr id="15" name="圆角矩形 14"/>
            <p:cNvSpPr/>
            <p:nvPr/>
          </p:nvSpPr>
          <p:spPr>
            <a:xfrm>
              <a:off x="1100" y="5574"/>
              <a:ext cx="8245" cy="212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2907" y="6345"/>
              <a:ext cx="6124" cy="13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牛股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 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+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 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基本面好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 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+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 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缩量调整到位</a:t>
              </a:r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 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+</a:t>
              </a: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回踩支撑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2907" y="5653"/>
              <a:ext cx="37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b="1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PingFang SC Regular" panose="020B0400000000000000" charset="-122"/>
                  <a:sym typeface="+mn-ea"/>
                </a:rPr>
                <a:t>牛股回调</a:t>
              </a:r>
              <a:endParaRPr sz="28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130" y="4977130"/>
            <a:ext cx="5235575" cy="1346835"/>
            <a:chOff x="1100" y="5574"/>
            <a:chExt cx="8245" cy="2121"/>
          </a:xfrm>
        </p:grpSpPr>
        <p:sp>
          <p:nvSpPr>
            <p:cNvPr id="20" name="圆角矩形 19"/>
            <p:cNvSpPr/>
            <p:nvPr>
              <p:custDataLst>
                <p:tags r:id="rId6"/>
              </p:custDataLst>
            </p:nvPr>
          </p:nvSpPr>
          <p:spPr>
            <a:xfrm>
              <a:off x="1100" y="5574"/>
              <a:ext cx="8245" cy="212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2907" y="6345"/>
              <a:ext cx="6124" cy="13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低位股 + 基本面好 + 多次放量   + 资金好 + 接近均线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2907" y="5653"/>
              <a:ext cx="37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b="1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PingFang SC Regular" panose="020B0400000000000000" charset="-122"/>
                  <a:sym typeface="+mn-ea"/>
                </a:rPr>
                <a:t>低位补涨</a:t>
              </a:r>
              <a:endParaRPr sz="28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60160" y="1721485"/>
            <a:ext cx="5235575" cy="1346835"/>
            <a:chOff x="1100" y="5574"/>
            <a:chExt cx="8245" cy="2121"/>
          </a:xfrm>
        </p:grpSpPr>
        <p:sp>
          <p:nvSpPr>
            <p:cNvPr id="26" name="圆角矩形 25"/>
            <p:cNvSpPr/>
            <p:nvPr>
              <p:custDataLst>
                <p:tags r:id="rId9"/>
              </p:custDataLst>
            </p:nvPr>
          </p:nvSpPr>
          <p:spPr>
            <a:xfrm>
              <a:off x="1100" y="5574"/>
              <a:ext cx="8245" cy="212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10"/>
              </p:custDataLst>
            </p:nvPr>
          </p:nvSpPr>
          <p:spPr>
            <a:xfrm>
              <a:off x="2907" y="6345"/>
              <a:ext cx="6124" cy="13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思源黑体 Medium" panose="020B0600000000000000" charset="-122"/>
                  <a:sym typeface="+mn-ea"/>
                </a:rPr>
                <a:t>底部股 + 基本面好 + 多次放量  + 资金好 + 突破平台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2907" y="5653"/>
              <a:ext cx="37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b="1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PingFang SC Regular" panose="020B0400000000000000" charset="-122"/>
                  <a:sym typeface="+mn-ea"/>
                </a:rPr>
                <a:t>底部突破</a:t>
              </a:r>
              <a:endParaRPr sz="28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20790" y="3390265"/>
            <a:ext cx="5235575" cy="1346835"/>
            <a:chOff x="1100" y="5574"/>
            <a:chExt cx="8245" cy="2121"/>
          </a:xfrm>
        </p:grpSpPr>
        <p:sp>
          <p:nvSpPr>
            <p:cNvPr id="31" name="圆角矩形 30"/>
            <p:cNvSpPr/>
            <p:nvPr>
              <p:custDataLst>
                <p:tags r:id="rId12"/>
              </p:custDataLst>
            </p:nvPr>
          </p:nvSpPr>
          <p:spPr>
            <a:xfrm>
              <a:off x="1100" y="5574"/>
              <a:ext cx="8245" cy="212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3"/>
              </p:custDataLst>
            </p:nvPr>
          </p:nvSpPr>
          <p:spPr>
            <a:xfrm>
              <a:off x="2907" y="6631"/>
              <a:ext cx="6124" cy="10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Medium" panose="020B0600000000000000" charset="-122"/>
                  <a:ea typeface="思源黑体 Medium" panose="020B0600000000000000" charset="-122"/>
                  <a:cs typeface="PingFang SC Regular" panose="020B0400000000000000" charset="-122"/>
                  <a:sym typeface="+mn-ea"/>
                </a:rPr>
                <a:t>涨停股票，首次回踩涨停起点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2907" y="5887"/>
              <a:ext cx="37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800" b="1">
                  <a:solidFill>
                    <a:schemeClr val="tx1"/>
                  </a:solidFill>
                  <a:latin typeface="思源黑体 Medium" panose="020B0600000000000000" charset="-122"/>
                  <a:ea typeface="思源黑体 Medium" panose="020B0600000000000000" charset="-122"/>
                  <a:cs typeface="PingFang SC Regular" panose="020B0400000000000000" charset="-122"/>
                  <a:sym typeface="+mn-ea"/>
                </a:rPr>
                <a:t>涨停回踩</a:t>
              </a:r>
              <a:endParaRPr sz="28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PingFang SC Regular" panose="020B0400000000000000" charset="-122"/>
                <a:sym typeface="+mn-ea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296" y="5675"/>
              <a:ext cx="1547" cy="170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>
            <p:custDataLst>
              <p:tags r:id="rId17"/>
            </p:custDataLst>
          </p:nvPr>
        </p:nvSpPr>
        <p:spPr>
          <a:xfrm>
            <a:off x="6649720" y="5291455"/>
            <a:ext cx="4624705" cy="52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为适应不同市场，战法模型还在持续增加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+mn-ea"/>
              </a:rPr>
              <a:t>...</a:t>
            </a:r>
            <a:endParaRPr lang="en-US" altLang="zh-CN" sz="1600">
              <a:solidFill>
                <a:schemeClr val="bg2">
                  <a:lumMod val="50000"/>
                </a:scheme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08990" y="5108575"/>
            <a:ext cx="964565" cy="104521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508115" y="1718310"/>
            <a:ext cx="982980" cy="11341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42010" y="3344545"/>
            <a:ext cx="9715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2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核心战法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牛股回调</a:t>
            </a:r>
            <a:endParaRPr lang="zh-CN" altLang="en-US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1496060"/>
            <a:ext cx="10770235" cy="464058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1697355"/>
            <a:ext cx="10431780" cy="431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sz="2000" b="1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牛股定义：</a:t>
            </a:r>
            <a:r>
              <a:rPr sz="2000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在某一个题材上涨的区间段，整体涨幅排名前30%个股</a:t>
            </a: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endParaRPr sz="2000">
              <a:solidFill>
                <a:srgbClr val="FF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基本面好：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未量化，不属于黑名单即可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缩量调整：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上涨达到最高之后，股价向下调整3日以上，10日以内，某日量能（14点的时候，预估当日总量能）小于上涨过程中最高日量能的1/3，同时不大于大幅上涨（&gt;=5%）首日之前10日最低成交量的1.5倍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回踩支撑：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主要指5日均线，10日，和20日均线，以及首次涨停（如有），那么首次涨停价格附近。并且在这些价格附近，支撑力度较强。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1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五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实战案例讲解</a:t>
            </a:r>
            <a:endParaRPr lang="en-US" altLang="zh-CN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90" y="1668780"/>
            <a:ext cx="20694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大众</a:t>
            </a:r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交通</a:t>
            </a:r>
            <a:endParaRPr lang="zh-CN" altLang="en-US" sz="3400" b="1">
              <a:latin typeface="思源黑体 Medium" panose="020B0600000000000000" charset="-122"/>
              <a:ea typeface="思源黑体 Medium" panose="020B0600000000000000" charset="-122"/>
              <a:cs typeface="PingFang SC Semibold" panose="020B04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526790" y="1668780"/>
            <a:ext cx="23412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400" b="1">
                <a:solidFill>
                  <a:schemeClr val="bg1"/>
                </a:solidFill>
                <a:highlight>
                  <a:srgbClr val="FF0000"/>
                </a:highlight>
                <a:latin typeface="思源黑体 Medium" panose="020B0600000000000000" charset="-122"/>
                <a:ea typeface="思源黑体 Medium" panose="020B0600000000000000" charset="-122"/>
                <a:cs typeface="Avenir Next Bold" panose="020B0803020202020204" charset="0"/>
              </a:rPr>
              <a:t>+21.34%</a:t>
            </a:r>
            <a:endParaRPr lang="en-US" sz="3400" b="1">
              <a:solidFill>
                <a:schemeClr val="bg1"/>
              </a:solidFill>
              <a:highlight>
                <a:srgbClr val="FF0000"/>
              </a:highlight>
              <a:latin typeface="思源黑体 Medium" panose="020B0600000000000000" charset="-122"/>
              <a:ea typeface="思源黑体 Medium" panose="020B0600000000000000" charset="-122"/>
              <a:cs typeface="Avenir Next Bold" panose="020B080302020202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" y="221488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2024-10-25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入选</a:t>
            </a:r>
            <a:r>
              <a:rPr lang="en-US" altLang="zh-CN" sz="20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510915" y="223139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日最高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涨幅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2908300"/>
            <a:ext cx="5283835" cy="322834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3044190"/>
            <a:ext cx="5064125" cy="297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【使用牛股回调战法】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根据深圳市促进创投高质量发展事件不断发酵，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10-25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创投板块涨幅居前，大众交通属于创投板块涨幅前排股，公司持有上海众松创投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74%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股份、共青城众松聚力创投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56%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股份（业务相关度高），股性高（跑赢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98%+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股票），前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日下跌极致缩量，主力资金仍不断流入，回踩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10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日均线就是不错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的机会。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15405" y="556895"/>
            <a:ext cx="5143500" cy="5743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1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五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实战案例讲解</a:t>
            </a:r>
            <a:endParaRPr lang="en-US" altLang="zh-CN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90" y="1668780"/>
            <a:ext cx="20694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鸣志电器</a:t>
            </a:r>
            <a:endParaRPr lang="zh-CN" altLang="en-US" sz="3400" b="1">
              <a:latin typeface="思源黑体 Medium" panose="020B0600000000000000" charset="-122"/>
              <a:ea typeface="思源黑体 Medium" panose="020B0600000000000000" charset="-122"/>
              <a:cs typeface="PingFang SC Semibold" panose="020B04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526790" y="1668780"/>
            <a:ext cx="23412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400" b="1">
                <a:solidFill>
                  <a:schemeClr val="bg1"/>
                </a:solidFill>
                <a:highlight>
                  <a:srgbClr val="FF0000"/>
                </a:highlight>
                <a:latin typeface="思源黑体 Medium" panose="020B0600000000000000" charset="-122"/>
                <a:ea typeface="思源黑体 Medium" panose="020B0600000000000000" charset="-122"/>
                <a:cs typeface="Avenir Next Bold" panose="020B0803020202020204" charset="0"/>
              </a:rPr>
              <a:t>+17.52%</a:t>
            </a:r>
            <a:endParaRPr lang="en-US" sz="3400" b="1">
              <a:solidFill>
                <a:schemeClr val="bg1"/>
              </a:solidFill>
              <a:highlight>
                <a:srgbClr val="FF0000"/>
              </a:highlight>
              <a:latin typeface="思源黑体 Medium" panose="020B0600000000000000" charset="-122"/>
              <a:ea typeface="思源黑体 Medium" panose="020B0600000000000000" charset="-122"/>
              <a:cs typeface="Avenir Next Bold" panose="020B080302020202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" y="221488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2025-2-19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入选</a:t>
            </a:r>
            <a:r>
              <a:rPr lang="en-US" altLang="zh-CN" sz="20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510915" y="223139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日最高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涨幅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2908300"/>
            <a:ext cx="5283835" cy="322834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3044190"/>
            <a:ext cx="5064125" cy="297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【使用牛股回调战法】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符合该战法，人形机器人、减速器概念，前面两个涨停，表现强势，之后回调到5日线附近，并且在涨停价附近支撑很强，入选之后，次日盘中涨停，收盘涨6%，第三日收盘涨停。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60" y="921385"/>
            <a:ext cx="5361305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2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核心战法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低位补涨</a:t>
            </a:r>
            <a:endParaRPr lang="zh-CN" altLang="en-US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1496060"/>
            <a:ext cx="10770235" cy="464058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1697355"/>
            <a:ext cx="10431780" cy="431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sz="2000" b="1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低位股：</a:t>
            </a:r>
            <a:r>
              <a:rPr sz="2000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股价靠近MA250或者MA120，同时MA250，MA120，MA60，相差不超过15%。</a:t>
            </a: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基本面好：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主要包括市盈率，营收增长率，扣非净利润增长率，这些指标综合排名在行业排名前30%（关联度最高的2个行业板块对比），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多次放量：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最近5日，按照30分钟K线计算量能，一共40根K线，至少出现了3根以上量能放大异常的K线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资金好：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最近N日，主力资金净流入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接近均线：股价距离MA5，MA10，MA20这三个短期均线最高值，不超过5%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核心逻辑：该个股所属的板块（当前最强的两个板块），其中最强的前20%的股票，自启动之日到当前平均涨幅，比该股票的涨幅大一倍以上，同时绝对涨幅值大8%以上。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1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五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实战案例讲解</a:t>
            </a:r>
            <a:endParaRPr lang="en-US" altLang="zh-CN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90" y="1668780"/>
            <a:ext cx="2069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兆威机电</a:t>
            </a:r>
            <a:r>
              <a:rPr lang="en-US" altLang="zh-CN" sz="36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endParaRPr lang="en-US" altLang="zh-CN" sz="36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526790" y="1668780"/>
            <a:ext cx="23412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400" b="1">
                <a:solidFill>
                  <a:schemeClr val="bg1"/>
                </a:solidFill>
                <a:highlight>
                  <a:srgbClr val="FF0000"/>
                </a:highlight>
                <a:latin typeface="思源黑体 Medium" panose="020B0600000000000000" charset="-122"/>
                <a:ea typeface="思源黑体 Medium" panose="020B0600000000000000" charset="-122"/>
                <a:cs typeface="Avenir Next Bold" panose="020B0803020202020204" charset="0"/>
              </a:rPr>
              <a:t>+24.86%</a:t>
            </a:r>
            <a:endParaRPr lang="en-US" sz="3400" b="1">
              <a:solidFill>
                <a:schemeClr val="bg1"/>
              </a:solidFill>
              <a:highlight>
                <a:srgbClr val="FF0000"/>
              </a:highlight>
              <a:latin typeface="思源黑体 Medium" panose="020B0600000000000000" charset="-122"/>
              <a:ea typeface="思源黑体 Medium" panose="020B0600000000000000" charset="-122"/>
              <a:cs typeface="Avenir Next Bold" panose="020B080302020202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" y="221488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2025-01-08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入选</a:t>
            </a:r>
            <a:r>
              <a:rPr lang="en-US" altLang="zh-CN" sz="20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510915" y="223139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日最高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涨幅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2908300"/>
            <a:ext cx="5283835" cy="3154045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3044190"/>
            <a:ext cx="5064125" cy="318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【使用低位补涨战法】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根据人形机器人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GoMate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发布后事件不断发酵，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01-08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机器人概念涨幅居前，兆威机电属于机器人概念涨幅前排股，公司用于服务机器人的微型传动系统主要用于扫地机器人（业务相关度高）且为人气龙头，股性高（跑赢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98%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股票），上涨成交量放大，主力资金大幅流入，回踩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日均线就即是不错的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机会。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15405" y="606425"/>
            <a:ext cx="5143500" cy="5743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2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核心战法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-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底部突破</a:t>
            </a:r>
            <a:endParaRPr lang="zh-CN" altLang="en-US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1496060"/>
            <a:ext cx="10770235" cy="4640580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1697355"/>
            <a:ext cx="10431780" cy="431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sz="2000" b="1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底部股：</a:t>
            </a:r>
            <a:r>
              <a:rPr sz="2000">
                <a:solidFill>
                  <a:srgbClr val="C00000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股价靠近MA250或者MA120，同时当前股价比最近250日收盘价最低值的涨幅不超过N%（N跟随行情定）</a:t>
            </a: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endParaRPr sz="2000">
              <a:solidFill>
                <a:srgbClr val="C00000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基本面好：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同低位补涨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多次放量：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同低位补涨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 b="1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资金好：</a:t>
            </a: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同低位补涨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突破平台：核心逻辑，放量（日量能放大超过100%）突破压力位，最好是最近N（N&gt;=60）天的箱体区间。</a:t>
            </a:r>
            <a:endParaRPr sz="2000">
              <a:solidFill>
                <a:schemeClr val="tx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50" y="427355"/>
            <a:ext cx="11526520" cy="6102350"/>
          </a:xfrm>
          <a:prstGeom prst="roundRect">
            <a:avLst>
              <a:gd name="adj" fmla="val 5015"/>
            </a:avLst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对角圆角矩形 11"/>
          <p:cNvSpPr/>
          <p:nvPr>
            <p:custDataLst>
              <p:tags r:id="rId1"/>
            </p:custDataLst>
          </p:nvPr>
        </p:nvSpPr>
        <p:spPr>
          <a:xfrm>
            <a:off x="349250" y="427355"/>
            <a:ext cx="4668520" cy="922020"/>
          </a:xfrm>
          <a:prstGeom prst="round2DiagRect">
            <a:avLst>
              <a:gd name="adj1" fmla="val 33333"/>
              <a:gd name="adj2" fmla="val 0"/>
            </a:avLst>
          </a:prstGeom>
          <a:gradFill>
            <a:gsLst>
              <a:gs pos="0">
                <a:srgbClr val="4B83F1"/>
              </a:gs>
              <a:gs pos="100000">
                <a:srgbClr val="3D7A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1030" y="523875"/>
            <a:ext cx="4226560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五</a:t>
            </a:r>
            <a:r>
              <a:rPr lang="en-US" altLang="zh-CN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实战案例讲解</a:t>
            </a:r>
            <a:endParaRPr lang="en-US" altLang="zh-CN" sz="3600">
              <a:solidFill>
                <a:schemeClr val="bg1"/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90" y="1668780"/>
            <a:ext cx="20694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锐捷</a:t>
            </a:r>
            <a:r>
              <a:rPr lang="zh-CN" altLang="en-US" sz="3400" b="1">
                <a:latin typeface="思源黑体 Medium" panose="020B0600000000000000" charset="-122"/>
                <a:ea typeface="思源黑体 Medium" panose="020B0600000000000000" charset="-122"/>
                <a:cs typeface="PingFang SC Semibold" panose="020B0400000000000000" charset="-122"/>
              </a:rPr>
              <a:t>网络</a:t>
            </a:r>
            <a:endParaRPr lang="zh-CN" altLang="en-US" sz="3400" b="1">
              <a:latin typeface="思源黑体 Medium" panose="020B0600000000000000" charset="-122"/>
              <a:ea typeface="思源黑体 Medium" panose="020B0600000000000000" charset="-122"/>
              <a:cs typeface="PingFang SC Semibold" panose="020B04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526790" y="1668780"/>
            <a:ext cx="23412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400" b="1">
                <a:solidFill>
                  <a:schemeClr val="bg1"/>
                </a:solidFill>
                <a:highlight>
                  <a:srgbClr val="FF0000"/>
                </a:highlight>
                <a:latin typeface="思源黑体 Medium" panose="020B0600000000000000" charset="-122"/>
                <a:ea typeface="思源黑体 Medium" panose="020B0600000000000000" charset="-122"/>
                <a:cs typeface="Avenir Next Bold" panose="020B0803020202020204" charset="0"/>
              </a:rPr>
              <a:t>+23.42%</a:t>
            </a:r>
            <a:endParaRPr lang="en-US" sz="3400" b="1">
              <a:solidFill>
                <a:schemeClr val="bg1"/>
              </a:solidFill>
              <a:highlight>
                <a:srgbClr val="FF0000"/>
              </a:highlight>
              <a:latin typeface="思源黑体 Medium" panose="020B0600000000000000" charset="-122"/>
              <a:ea typeface="思源黑体 Medium" panose="020B0600000000000000" charset="-122"/>
              <a:cs typeface="Avenir Next Bold" panose="020B080302020202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" y="221488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2024-12-17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入选</a:t>
            </a:r>
            <a:r>
              <a:rPr lang="en-US" altLang="zh-CN" sz="20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3510915" y="2231390"/>
            <a:ext cx="2344420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日最高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涨幅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7230" y="2908300"/>
            <a:ext cx="5283835" cy="3154045"/>
          </a:xfrm>
          <a:prstGeom prst="roundRect">
            <a:avLst>
              <a:gd name="adj" fmla="val 6382"/>
            </a:avLst>
          </a:prstGeom>
          <a:solidFill>
            <a:schemeClr val="tx2">
              <a:lumMod val="10000"/>
              <a:lumOff val="90000"/>
            </a:schemeClr>
          </a:solidFill>
          <a:ln w="952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10" y="3044190"/>
            <a:ext cx="5064125" cy="318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【使用底部突破战法】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根据豆包发布了视觉理解模型事件不断发酵，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12-17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交换机前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日涨幅居前，锐捷网络属于交换机板块涨幅前排股，公司是字节跳动等企业数据中心交互机主流供应商（业务相关度高）且为人气龙头，股性较高（跑赢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80%+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股票），连续上涨成交量放大，主力资金不断流入，突破筹码密集平台就是不错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的机会。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82385" y="596265"/>
            <a:ext cx="5143500" cy="5743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WPS 演示</Application>
  <PresentationFormat>宽屏</PresentationFormat>
  <Paragraphs>112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阿里妈妈数黑体</vt:lpstr>
      <vt:lpstr>黑体</vt:lpstr>
      <vt:lpstr>PingFang SC Regular</vt:lpstr>
      <vt:lpstr>微软雅黑</vt:lpstr>
      <vt:lpstr>Arial Unicode MS</vt:lpstr>
      <vt:lpstr>Calibri</vt:lpstr>
      <vt:lpstr>思源黑体 Medium</vt:lpstr>
      <vt:lpstr>Avenir Next Demi Bold Italic</vt:lpstr>
      <vt:lpstr>Tw Cen MT Condensed Extra Bold</vt:lpstr>
      <vt:lpstr>思源黑体</vt:lpstr>
      <vt:lpstr>PingFang SC Semibold</vt:lpstr>
      <vt:lpstr>Avenir Next Bold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</dc:creator>
  <cp:lastModifiedBy>WPS_1615444591</cp:lastModifiedBy>
  <cp:revision>132</cp:revision>
  <dcterms:created xsi:type="dcterms:W3CDTF">2025-01-23T02:57:00Z</dcterms:created>
  <dcterms:modified xsi:type="dcterms:W3CDTF">2025-03-06T05:51:08Z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FEFB00BE10E046BF9DC7850DEB8010C0</vt:lpwstr>
  </property>
</Properties>
</file>