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4" r:id="rId3"/>
    <p:sldId id="282" r:id="rId4"/>
    <p:sldId id="284" r:id="rId5"/>
    <p:sldId id="283" r:id="rId6"/>
    <p:sldId id="280" r:id="rId7"/>
    <p:sldId id="281" r:id="rId8"/>
    <p:sldId id="285" r:id="rId9"/>
    <p:sldId id="286" r:id="rId10"/>
    <p:sldId id="287" r:id="rId11"/>
    <p:sldId id="288" r:id="rId12"/>
    <p:sldId id="290" r:id="rId13"/>
    <p:sldId id="289"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百权" initials="孙百权" lastIdx="1" clrIdx="0">
    <p:extLst>
      <p:ext uri="{19B8F6BF-5375-455C-9EA6-DF929625EA0E}">
        <p15:presenceInfo xmlns:p15="http://schemas.microsoft.com/office/powerpoint/2012/main" userId="93c40ab2f94461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notesViewPr>
    <p:cSldViewPr snapToGrid="0">
      <p:cViewPr varScale="1">
        <p:scale>
          <a:sx n="59" d="100"/>
          <a:sy n="59"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C5229A-DA7D-432B-95AE-62930E28A8B6}" type="datetimeFigureOut">
              <a:rPr lang="zh-CN" altLang="en-US" smtClean="0"/>
              <a:t>2017/11/15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2E9A29-9F4D-4FAA-BE3B-AB0DC41101DB}" type="slidenum">
              <a:rPr lang="zh-CN" altLang="en-US" smtClean="0"/>
              <a:t>‹#›</a:t>
            </a:fld>
            <a:endParaRPr lang="zh-CN" altLang="en-US"/>
          </a:p>
        </p:txBody>
      </p:sp>
    </p:spTree>
    <p:extLst>
      <p:ext uri="{BB962C8B-B14F-4D97-AF65-F5344CB8AC3E}">
        <p14:creationId xmlns:p14="http://schemas.microsoft.com/office/powerpoint/2010/main" val="3578416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0A527-DE0B-44EE-AB21-D2A6F625DAEB}"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31415-F929-4F1F-A967-4F31C689B31E}" type="slidenum">
              <a:rPr lang="zh-CN" altLang="en-US" smtClean="0"/>
              <a:t>‹#›</a:t>
            </a:fld>
            <a:endParaRPr lang="zh-CN" altLang="en-US"/>
          </a:p>
        </p:txBody>
      </p:sp>
    </p:spTree>
    <p:extLst>
      <p:ext uri="{BB962C8B-B14F-4D97-AF65-F5344CB8AC3E}">
        <p14:creationId xmlns:p14="http://schemas.microsoft.com/office/powerpoint/2010/main" val="390865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ADE31E7-5307-4E94-91DA-7D311F001ED4}" type="datetime1">
              <a:rPr lang="zh-CN" altLang="en-US" smtClean="0"/>
              <a:t>2017/11/15</a:t>
            </a:fld>
            <a:endParaRPr lang="en-US" altLang="zh-CN" dirty="0" smtClean="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5A1CAB-69E9-49CA-B015-95D6D8217AF7}" type="slidenum">
              <a:rPr lang="zh-CN" altLang="en-US" smtClean="0"/>
              <a:pPr/>
              <a:t>‹#›</a:t>
            </a:fld>
            <a:r>
              <a:rPr lang="en-US" altLang="zh-CN" dirty="0" smtClean="0"/>
              <a:t>/14</a:t>
            </a:r>
            <a:endParaRPr lang="zh-CN" altLang="en-US" dirty="0"/>
          </a:p>
        </p:txBody>
      </p:sp>
    </p:spTree>
    <p:extLst>
      <p:ext uri="{BB962C8B-B14F-4D97-AF65-F5344CB8AC3E}">
        <p14:creationId xmlns:p14="http://schemas.microsoft.com/office/powerpoint/2010/main" val="38227010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DF8478-C440-4372-8580-97C29A1F5F71}" type="datetime1">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113486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A811EB-D45F-48C2-8766-85D9CBD41344}" type="datetime1">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406176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478150-83AF-4C4C-AEAA-6098E4321B7B}" type="datetime1">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r>
              <a:rPr lang="en-US" altLang="zh-CN" dirty="0" smtClean="0"/>
              <a:t>1/14</a:t>
            </a:r>
          </a:p>
        </p:txBody>
      </p:sp>
    </p:spTree>
    <p:extLst>
      <p:ext uri="{BB962C8B-B14F-4D97-AF65-F5344CB8AC3E}">
        <p14:creationId xmlns:p14="http://schemas.microsoft.com/office/powerpoint/2010/main" val="2407805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BD4874A-191F-4206-9688-23EA3AF86AAB}" type="datetime1">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140650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AD42C4E-269C-48DB-9069-7697056F8AD3}" type="datetime1">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197697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3EB653-B42F-4E1A-8407-508FBF66750F}" type="datetime1">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362701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045F2B-9794-4478-96B2-9CCBCBE5A255}" type="datetime1">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40789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A76A00-C89E-4EBA-8E30-7C7E563CD1C0}" type="datetime1">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232417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CFF2AA-FC51-411C-B6FE-C2B6D6FF2C58}" type="datetime1">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297972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4FF6460-9B69-4544-8479-1651E785D2C3}" type="datetime1">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22975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A53B6-2CD3-4E30-9AEC-823C5FDF2BEE}" type="datetime1">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A1CAB-69E9-49CA-B015-95D6D8217AF7}" type="slidenum">
              <a:rPr lang="zh-CN" altLang="en-US" smtClean="0"/>
              <a:t>‹#›</a:t>
            </a:fld>
            <a:endParaRPr lang="zh-CN" altLang="en-US"/>
          </a:p>
        </p:txBody>
      </p:sp>
    </p:spTree>
    <p:extLst>
      <p:ext uri="{BB962C8B-B14F-4D97-AF65-F5344CB8AC3E}">
        <p14:creationId xmlns:p14="http://schemas.microsoft.com/office/powerpoint/2010/main" val="304447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22235;&#24029;&#30465;DMS&#35268;&#27169;&#21270;&#25512;&#36827;&#26041;&#26696;&#30740;&#31350;&#25253;&#21578;&#65288;20130826&#65289;.word"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介入</a:t>
            </a:r>
            <a:endParaRPr lang="zh-CN" altLang="en-US" dirty="0"/>
          </a:p>
        </p:txBody>
      </p:sp>
      <p:sp>
        <p:nvSpPr>
          <p:cNvPr id="4" name="矩形 3"/>
          <p:cNvSpPr/>
          <p:nvPr/>
        </p:nvSpPr>
        <p:spPr>
          <a:xfrm>
            <a:off x="0" y="1903961"/>
            <a:ext cx="12192000"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p:cNvSpPr txBox="1"/>
          <p:nvPr/>
        </p:nvSpPr>
        <p:spPr>
          <a:xfrm>
            <a:off x="4292775" y="2193352"/>
            <a:ext cx="7071911"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Arial" pitchFamily="34" charset="0"/>
              </a:rPr>
              <a:t>手术导航介入</a:t>
            </a:r>
            <a:r>
              <a:rPr lang="zh-CN" altLang="en-US" sz="3200" b="1" dirty="0" smtClean="0">
                <a:solidFill>
                  <a:schemeClr val="bg1"/>
                </a:solidFill>
                <a:latin typeface="微软雅黑" panose="020B0503020204020204" pitchFamily="34" charset="-122"/>
                <a:ea typeface="微软雅黑" panose="020B0503020204020204" pitchFamily="34" charset="-122"/>
                <a:cs typeface="Arial" pitchFamily="34" charset="0"/>
              </a:rPr>
              <a:t>式治疗呼吸运动补偿技术的研究</a:t>
            </a:r>
            <a:endPar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 name="TextBox 12">
            <a:hlinkClick r:id="rId3" action="ppaction://hlinkfile"/>
          </p:cNvPr>
          <p:cNvSpPr txBox="1"/>
          <p:nvPr/>
        </p:nvSpPr>
        <p:spPr>
          <a:xfrm>
            <a:off x="8354293" y="4451028"/>
            <a:ext cx="3361882" cy="2308324"/>
          </a:xfrm>
          <a:prstGeom prst="rect">
            <a:avLst/>
          </a:prstGeom>
          <a:noFill/>
        </p:spPr>
        <p:txBody>
          <a:bodyPr wrap="none" rtlCol="0">
            <a:spAutoFit/>
          </a:bodyPr>
          <a:lstStyle/>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导师</a:t>
            </a:r>
            <a:r>
              <a:rPr lang="zh-CN" altLang="en-US" sz="16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：程云</a:t>
            </a: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章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答辩人</a:t>
            </a:r>
            <a:r>
              <a:rPr lang="zh-CN" altLang="en-US" sz="16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：孙百</a:t>
            </a: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权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专业：生物医学工程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研究方向：手术导航与数值仿真     </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258207877"/>
              </p:ext>
            </p:extLst>
          </p:nvPr>
        </p:nvGraphicFramePr>
        <p:xfrm>
          <a:off x="652592" y="600891"/>
          <a:ext cx="2469431" cy="2385972"/>
        </p:xfrm>
        <a:graphic>
          <a:graphicData uri="http://schemas.openxmlformats.org/presentationml/2006/ole">
            <mc:AlternateContent xmlns:mc="http://schemas.openxmlformats.org/markup-compatibility/2006">
              <mc:Choice xmlns:v="urn:schemas-microsoft-com:vml" Requires="v">
                <p:oleObj spid="_x0000_s1046" name="BMP 图像" r:id="rId4" imgW="2534004" imgH="2561905" progId="Paint.Picture">
                  <p:embed/>
                </p:oleObj>
              </mc:Choice>
              <mc:Fallback>
                <p:oleObj name="BMP 图像" r:id="rId4" imgW="2534004" imgH="2561905" progId="Paint.Picture">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592" y="600891"/>
                        <a:ext cx="2469431" cy="2385972"/>
                      </a:xfrm>
                      <a:prstGeom prst="rect">
                        <a:avLst/>
                      </a:prstGeom>
                      <a:noFill/>
                    </p:spPr>
                  </p:pic>
                </p:oleObj>
              </mc:Fallback>
            </mc:AlternateContent>
          </a:graphicData>
        </a:graphic>
      </p:graphicFrame>
      <p:sp>
        <p:nvSpPr>
          <p:cNvPr id="9" name="日期占位符 8"/>
          <p:cNvSpPr>
            <a:spLocks noGrp="1"/>
          </p:cNvSpPr>
          <p:nvPr>
            <p:ph type="dt" sz="half" idx="10"/>
          </p:nvPr>
        </p:nvSpPr>
        <p:spPr>
          <a:xfrm>
            <a:off x="0" y="6394227"/>
            <a:ext cx="2743200" cy="365125"/>
          </a:xfrm>
        </p:spPr>
        <p:txBody>
          <a:bodyPr/>
          <a:lstStyle/>
          <a:p>
            <a:fld id="{167B4F95-194B-4FE6-A2FC-1F8D34F23081}" type="datetime1">
              <a:rPr lang="zh-CN" altLang="en-US" smtClean="0"/>
              <a:t>2017/11/15</a:t>
            </a:fld>
            <a:endParaRPr lang="en-US" altLang="zh-CN" dirty="0" smtClean="0"/>
          </a:p>
        </p:txBody>
      </p:sp>
    </p:spTree>
    <p:extLst>
      <p:ext uri="{BB962C8B-B14F-4D97-AF65-F5344CB8AC3E}">
        <p14:creationId xmlns:p14="http://schemas.microsoft.com/office/powerpoint/2010/main" val="312705369"/>
      </p:ext>
    </p:extLst>
  </p:cSld>
  <p:clrMapOvr>
    <a:masterClrMapping/>
  </p:clrMapOvr>
  <mc:AlternateContent xmlns:mc="http://schemas.openxmlformats.org/markup-compatibility/2006">
    <mc:Choice xmlns:p14="http://schemas.microsoft.com/office/powerpoint/2010/main" Requires="p14">
      <p:transition spd="slow" p14:dur="2000" advTm="19263"/>
    </mc:Choice>
    <mc:Fallback>
      <p:transition spd="slow" advTm="1926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4</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实施方案与可行性分析</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17" name="内容占位符 2"/>
          <p:cNvSpPr>
            <a:spLocks noGrp="1"/>
          </p:cNvSpPr>
          <p:nvPr>
            <p:ph idx="1"/>
          </p:nvPr>
        </p:nvSpPr>
        <p:spPr>
          <a:xfrm>
            <a:off x="916578" y="1284337"/>
            <a:ext cx="10515600" cy="718457"/>
          </a:xfrm>
        </p:spPr>
        <p:txBody>
          <a:bodyPr>
            <a:normAutofit/>
          </a:bodyPr>
          <a:lstStyle/>
          <a:p>
            <a:pPr marL="0" indent="0">
              <a:buNone/>
            </a:pPr>
            <a:r>
              <a:rPr lang="en-US" altLang="zh-CN" sz="2400" dirty="0" smtClean="0"/>
              <a:t>4.2 </a:t>
            </a:r>
            <a:r>
              <a:rPr lang="zh-CN" altLang="en-US" sz="2400" dirty="0" smtClean="0"/>
              <a:t>特征点匹配</a:t>
            </a:r>
            <a:endParaRPr lang="en-US" altLang="zh-CN" sz="2400" dirty="0" smtClean="0"/>
          </a:p>
        </p:txBody>
      </p:sp>
      <p:sp>
        <p:nvSpPr>
          <p:cNvPr id="2" name="矩形 1"/>
          <p:cNvSpPr/>
          <p:nvPr/>
        </p:nvSpPr>
        <p:spPr>
          <a:xfrm>
            <a:off x="1230234" y="1929786"/>
            <a:ext cx="10201944" cy="707886"/>
          </a:xfrm>
          <a:prstGeom prst="rect">
            <a:avLst/>
          </a:prstGeom>
        </p:spPr>
        <p:txBody>
          <a:bodyPr wrap="square">
            <a:spAutoFit/>
          </a:bodyPr>
          <a:lstStyle/>
          <a:p>
            <a:r>
              <a:rPr lang="zh-CN" altLang="en-US" sz="2000" dirty="0" smtClean="0"/>
              <a:t>        通过相关文献</a:t>
            </a:r>
            <a:r>
              <a:rPr lang="zh-CN" altLang="en-US" sz="2000" dirty="0"/>
              <a:t>可知，内外信号存在一个相位差，使用获得</a:t>
            </a:r>
            <a:r>
              <a:rPr lang="en-US" altLang="zh-CN" sz="2000" dirty="0"/>
              <a:t>2</a:t>
            </a:r>
            <a:r>
              <a:rPr lang="zh-CN" altLang="en-US" sz="2000" dirty="0"/>
              <a:t>个体外呼吸信号的曲线特征点</a:t>
            </a:r>
            <a:r>
              <a:rPr lang="en-US" altLang="zh-CN" sz="2000" dirty="0"/>
              <a:t>1</a:t>
            </a:r>
            <a:r>
              <a:rPr lang="zh-CN" altLang="en-US" sz="2000" dirty="0"/>
              <a:t>和器官运动位移的特征点</a:t>
            </a:r>
            <a:r>
              <a:rPr lang="en-US" altLang="zh-CN" sz="2000" dirty="0"/>
              <a:t>2</a:t>
            </a:r>
            <a:r>
              <a:rPr lang="zh-CN" altLang="en-US" sz="2000" dirty="0"/>
              <a:t>，进行特征点之间匹配，完成器官的呼吸位移补偿。 </a:t>
            </a:r>
          </a:p>
        </p:txBody>
      </p:sp>
      <p:pic>
        <p:nvPicPr>
          <p:cNvPr id="3" name="图片 2"/>
          <p:cNvPicPr>
            <a:picLocks noChangeAspect="1"/>
          </p:cNvPicPr>
          <p:nvPr/>
        </p:nvPicPr>
        <p:blipFill>
          <a:blip r:embed="rId3"/>
          <a:stretch>
            <a:fillRect/>
          </a:stretch>
        </p:blipFill>
        <p:spPr>
          <a:xfrm>
            <a:off x="3607244" y="3497328"/>
            <a:ext cx="6492803" cy="3755461"/>
          </a:xfrm>
          <a:prstGeom prst="rect">
            <a:avLst/>
          </a:prstGeom>
        </p:spPr>
      </p:pic>
      <p:sp>
        <p:nvSpPr>
          <p:cNvPr id="21" name="日期占位符 3"/>
          <p:cNvSpPr>
            <a:spLocks noGrp="1"/>
          </p:cNvSpPr>
          <p:nvPr>
            <p:ph type="dt" sz="half" idx="10"/>
          </p:nvPr>
        </p:nvSpPr>
        <p:spPr>
          <a:xfrm>
            <a:off x="0" y="6492875"/>
            <a:ext cx="2743200" cy="365125"/>
          </a:xfrm>
        </p:spPr>
        <p:txBody>
          <a:bodyPr/>
          <a:lstStyle/>
          <a:p>
            <a:fld id="{D907C0FD-53B3-4600-A526-0963938C60F9}" type="datetime1">
              <a:rPr lang="zh-CN" altLang="en-US" b="1" smtClean="0"/>
              <a:t>2017/11/15</a:t>
            </a:fld>
            <a:endParaRPr lang="en-US" altLang="zh-CN" b="1" dirty="0" smtClean="0"/>
          </a:p>
        </p:txBody>
      </p:sp>
      <p:sp>
        <p:nvSpPr>
          <p:cNvPr id="22" name="灯片编号占位符 5"/>
          <p:cNvSpPr>
            <a:spLocks noGrp="1"/>
          </p:cNvSpPr>
          <p:nvPr>
            <p:ph type="sldNum" sz="quarter" idx="12"/>
          </p:nvPr>
        </p:nvSpPr>
        <p:spPr>
          <a:xfrm>
            <a:off x="8610600" y="6356350"/>
            <a:ext cx="2743200" cy="365125"/>
          </a:xfrm>
        </p:spPr>
        <p:txBody>
          <a:bodyPr/>
          <a:lstStyle/>
          <a:p>
            <a:r>
              <a:rPr lang="en-US" altLang="zh-CN" dirty="0" smtClean="0"/>
              <a:t>10/14</a:t>
            </a:r>
          </a:p>
        </p:txBody>
      </p:sp>
    </p:spTree>
    <p:extLst>
      <p:ext uri="{BB962C8B-B14F-4D97-AF65-F5344CB8AC3E}">
        <p14:creationId xmlns:p14="http://schemas.microsoft.com/office/powerpoint/2010/main" val="1667113358"/>
      </p:ext>
    </p:extLst>
  </p:cSld>
  <p:clrMapOvr>
    <a:masterClrMapping/>
  </p:clrMapOvr>
  <mc:AlternateContent xmlns:mc="http://schemas.openxmlformats.org/markup-compatibility/2006">
    <mc:Choice xmlns:p14="http://schemas.microsoft.com/office/powerpoint/2010/main" Requires="p14">
      <p:transition spd="slow" p14:dur="2000" advTm="12770"/>
    </mc:Choice>
    <mc:Fallback>
      <p:transition spd="slow" advTm="1277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4</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实施方案与可行性分析</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4"/>
          <a:stretch>
            <a:fillRect/>
          </a:stretch>
        </p:blipFill>
        <p:spPr>
          <a:xfrm>
            <a:off x="59532" y="17137"/>
            <a:ext cx="1233691" cy="1194192"/>
          </a:xfrm>
          <a:prstGeom prst="rect">
            <a:avLst/>
          </a:prstGeom>
        </p:spPr>
      </p:pic>
      <p:sp>
        <p:nvSpPr>
          <p:cNvPr id="12" name="内容占位符 2"/>
          <p:cNvSpPr>
            <a:spLocks noGrp="1"/>
          </p:cNvSpPr>
          <p:nvPr>
            <p:ph idx="1"/>
          </p:nvPr>
        </p:nvSpPr>
        <p:spPr>
          <a:xfrm>
            <a:off x="864326" y="1284337"/>
            <a:ext cx="10515600" cy="577940"/>
          </a:xfrm>
        </p:spPr>
        <p:txBody>
          <a:bodyPr>
            <a:normAutofit/>
          </a:bodyPr>
          <a:lstStyle/>
          <a:p>
            <a:pPr marL="0" indent="0">
              <a:buNone/>
            </a:pPr>
            <a:r>
              <a:rPr lang="en-US" altLang="zh-CN" sz="2400" dirty="0" smtClean="0"/>
              <a:t>4.3 </a:t>
            </a:r>
            <a:r>
              <a:rPr lang="zh-CN" altLang="en-US" sz="2400" dirty="0" smtClean="0"/>
              <a:t>可行性分析</a:t>
            </a:r>
            <a:endParaRPr lang="zh-CN" altLang="en-US" sz="2400" dirty="0"/>
          </a:p>
        </p:txBody>
      </p:sp>
      <p:sp>
        <p:nvSpPr>
          <p:cNvPr id="5" name="矩形 4"/>
          <p:cNvSpPr/>
          <p:nvPr/>
        </p:nvSpPr>
        <p:spPr>
          <a:xfrm>
            <a:off x="1230234" y="1862277"/>
            <a:ext cx="6096000" cy="923330"/>
          </a:xfrm>
          <a:prstGeom prst="rect">
            <a:avLst/>
          </a:prstGeom>
        </p:spPr>
        <p:txBody>
          <a:bodyPr>
            <a:spAutoFit/>
          </a:bodyPr>
          <a:lstStyle/>
          <a:p>
            <a:r>
              <a:rPr lang="zh-CN" altLang="en-US" dirty="0" smtClean="0"/>
              <a:t>       由于</a:t>
            </a:r>
            <a:r>
              <a:rPr lang="zh-CN" altLang="en-US" dirty="0"/>
              <a:t>肺部的呼吸运动使胸腔扩大和缩小，导致与肺部有刚性连接或间接连接的器官和组织随着呼吸运动而运动，符合呼吸运动的规律。</a:t>
            </a:r>
          </a:p>
        </p:txBody>
      </p:sp>
      <p:pic>
        <p:nvPicPr>
          <p:cNvPr id="14" name="肺部呼吸运动视频">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469710" y="1935285"/>
            <a:ext cx="4095206" cy="2893001"/>
          </a:xfrm>
          <a:prstGeom prst="rect">
            <a:avLst/>
          </a:prstGeom>
        </p:spPr>
      </p:pic>
      <p:pic>
        <p:nvPicPr>
          <p:cNvPr id="15" name="图片 14"/>
          <p:cNvPicPr>
            <a:picLocks noChangeAspect="1"/>
          </p:cNvPicPr>
          <p:nvPr/>
        </p:nvPicPr>
        <p:blipFill>
          <a:blip r:embed="rId6"/>
          <a:stretch>
            <a:fillRect/>
          </a:stretch>
        </p:blipFill>
        <p:spPr>
          <a:xfrm>
            <a:off x="431078" y="2918479"/>
            <a:ext cx="7038632" cy="3457465"/>
          </a:xfrm>
          <a:prstGeom prst="rect">
            <a:avLst/>
          </a:prstGeom>
        </p:spPr>
      </p:pic>
      <p:sp>
        <p:nvSpPr>
          <p:cNvPr id="6" name="矩形 5"/>
          <p:cNvSpPr/>
          <p:nvPr/>
        </p:nvSpPr>
        <p:spPr>
          <a:xfrm>
            <a:off x="7850777" y="3043646"/>
            <a:ext cx="927463" cy="4833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日期占位符 3"/>
          <p:cNvSpPr>
            <a:spLocks noGrp="1"/>
          </p:cNvSpPr>
          <p:nvPr>
            <p:ph type="dt" sz="half" idx="10"/>
          </p:nvPr>
        </p:nvSpPr>
        <p:spPr>
          <a:xfrm>
            <a:off x="50011" y="6356593"/>
            <a:ext cx="2743200" cy="365125"/>
          </a:xfrm>
        </p:spPr>
        <p:txBody>
          <a:bodyPr/>
          <a:lstStyle/>
          <a:p>
            <a:fld id="{D3F98413-BB9F-4773-9EF8-7FC55AE8ECDD}" type="datetime1">
              <a:rPr lang="zh-CN" altLang="en-US" b="1" smtClean="0"/>
              <a:t>2017/11/15</a:t>
            </a:fld>
            <a:endParaRPr lang="en-US" altLang="zh-CN" b="1" dirty="0" smtClean="0"/>
          </a:p>
        </p:txBody>
      </p:sp>
      <p:sp>
        <p:nvSpPr>
          <p:cNvPr id="20" name="灯片编号占位符 5"/>
          <p:cNvSpPr>
            <a:spLocks noGrp="1"/>
          </p:cNvSpPr>
          <p:nvPr>
            <p:ph type="sldNum" sz="quarter" idx="12"/>
          </p:nvPr>
        </p:nvSpPr>
        <p:spPr>
          <a:xfrm>
            <a:off x="8610600" y="6356350"/>
            <a:ext cx="2743200" cy="365125"/>
          </a:xfrm>
        </p:spPr>
        <p:txBody>
          <a:bodyPr/>
          <a:lstStyle/>
          <a:p>
            <a:r>
              <a:rPr lang="en-US" altLang="zh-CN" dirty="0" smtClean="0"/>
              <a:t>11/14</a:t>
            </a:r>
          </a:p>
        </p:txBody>
      </p:sp>
      <p:sp>
        <p:nvSpPr>
          <p:cNvPr id="8" name="矩形 7"/>
          <p:cNvSpPr/>
          <p:nvPr/>
        </p:nvSpPr>
        <p:spPr>
          <a:xfrm>
            <a:off x="6934200" y="5156867"/>
            <a:ext cx="5410200" cy="1015663"/>
          </a:xfrm>
          <a:prstGeom prst="rect">
            <a:avLst/>
          </a:prstGeom>
        </p:spPr>
        <p:txBody>
          <a:bodyPr wrap="square">
            <a:spAutoFit/>
          </a:bodyPr>
          <a:lstStyle/>
          <a:p>
            <a:r>
              <a:rPr lang="zh-CN" altLang="en-US" dirty="0" smtClean="0"/>
              <a:t>        </a:t>
            </a:r>
            <a:r>
              <a:rPr lang="zh-CN" altLang="en-US" sz="2000" dirty="0" smtClean="0"/>
              <a:t>有研究者通过</a:t>
            </a:r>
            <a:r>
              <a:rPr lang="zh-CN" altLang="en-US" sz="2000" dirty="0"/>
              <a:t>研究发现内外呼吸运动信号存在着相位和幅度的差异，因此</a:t>
            </a:r>
            <a:r>
              <a:rPr lang="zh-CN" altLang="en-US" sz="2000" dirty="0" smtClean="0"/>
              <a:t>可以采用某种变换进行靶区实时运动跟踪。</a:t>
            </a:r>
            <a:endParaRPr lang="zh-CN" altLang="en-US" sz="2000" dirty="0"/>
          </a:p>
        </p:txBody>
      </p:sp>
    </p:spTree>
    <p:extLst>
      <p:ext uri="{BB962C8B-B14F-4D97-AF65-F5344CB8AC3E}">
        <p14:creationId xmlns:p14="http://schemas.microsoft.com/office/powerpoint/2010/main" val="1800527677"/>
      </p:ext>
    </p:extLst>
  </p:cSld>
  <p:clrMapOvr>
    <a:masterClrMapping/>
  </p:clrMapOvr>
  <mc:AlternateContent xmlns:mc="http://schemas.openxmlformats.org/markup-compatibility/2006">
    <mc:Choice xmlns:p14="http://schemas.microsoft.com/office/powerpoint/2010/main" Requires="p14">
      <p:transition spd="slow" p14:dur="2000" advTm="44753"/>
    </mc:Choice>
    <mc:Fallback>
      <p:transition spd="slow" advTm="447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25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4"/>
                </p:tgtEl>
              </p:cMediaNode>
            </p:video>
          </p:childTnLst>
        </p:cTn>
      </p:par>
    </p:tnLst>
  </p:timing>
  <p:extLst>
    <p:ext uri="{E180D4A7-C9FB-4DFB-919C-405C955672EB}">
      <p14:showEvtLst xmlns:p14="http://schemas.microsoft.com/office/powerpoint/2010/main">
        <p14:playEvt time="0" objId="14"/>
        <p14:playEvt time="16551" objId="14"/>
        <p14:playEvt time="32995" objId="14"/>
        <p14:pauseEvt time="41545" objId="14"/>
        <p14:stopEvt time="44753" objId="1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4</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实施方案与可行性分析</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17" name="Freeform 8"/>
          <p:cNvSpPr>
            <a:spLocks/>
          </p:cNvSpPr>
          <p:nvPr/>
        </p:nvSpPr>
        <p:spPr bwMode="gray">
          <a:xfrm flipH="1">
            <a:off x="1901800" y="1849723"/>
            <a:ext cx="4179650" cy="2059185"/>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solidFill>
            <a:schemeClr val="bg1"/>
          </a:solidFill>
          <a:ln w="12700">
            <a:solidFill>
              <a:schemeClr val="bg1">
                <a:lumMod val="65000"/>
              </a:schemeClr>
            </a:solidFill>
            <a:miter lim="800000"/>
            <a:headEnd/>
            <a:tailEnd/>
          </a:ln>
          <a:effectLst/>
        </p:spPr>
        <p:txBody>
          <a:bodyPr lIns="108046" tIns="72031" rIns="108046" bIns="144062" anchor="b" anchorCtr="0"/>
          <a:lstStyle/>
          <a:p>
            <a:pPr lvl="0"/>
            <a:endParaRPr lang="zh-CN" altLang="en-US" sz="14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8" name="Freeform 9"/>
          <p:cNvSpPr>
            <a:spLocks/>
          </p:cNvSpPr>
          <p:nvPr/>
        </p:nvSpPr>
        <p:spPr bwMode="gray">
          <a:xfrm>
            <a:off x="1901800" y="4042083"/>
            <a:ext cx="4179650" cy="2059185"/>
          </a:xfrm>
          <a:custGeom>
            <a:avLst/>
            <a:gdLst/>
            <a:ahLst/>
            <a:cxnLst>
              <a:cxn ang="0">
                <a:pos x="1300" y="0"/>
              </a:cxn>
              <a:cxn ang="0">
                <a:pos x="0" y="0"/>
              </a:cxn>
              <a:cxn ang="0">
                <a:pos x="0" y="864"/>
              </a:cxn>
              <a:cxn ang="0">
                <a:pos x="1753" y="864"/>
              </a:cxn>
              <a:cxn ang="0">
                <a:pos x="1753" y="453"/>
              </a:cxn>
              <a:cxn ang="0">
                <a:pos x="1300" y="0"/>
              </a:cxn>
            </a:cxnLst>
            <a:rect l="0" t="0" r="r" b="b"/>
            <a:pathLst>
              <a:path w="1753" h="864">
                <a:moveTo>
                  <a:pt x="1300" y="0"/>
                </a:moveTo>
                <a:cubicBezTo>
                  <a:pt x="0" y="0"/>
                  <a:pt x="0" y="0"/>
                  <a:pt x="0" y="0"/>
                </a:cubicBezTo>
                <a:cubicBezTo>
                  <a:pt x="0" y="864"/>
                  <a:pt x="0" y="864"/>
                  <a:pt x="0" y="864"/>
                </a:cubicBezTo>
                <a:cubicBezTo>
                  <a:pt x="1753" y="864"/>
                  <a:pt x="1753" y="864"/>
                  <a:pt x="1753" y="864"/>
                </a:cubicBezTo>
                <a:cubicBezTo>
                  <a:pt x="1753" y="453"/>
                  <a:pt x="1753" y="453"/>
                  <a:pt x="1753" y="453"/>
                </a:cubicBezTo>
                <a:cubicBezTo>
                  <a:pt x="1509" y="438"/>
                  <a:pt x="1314" y="243"/>
                  <a:pt x="1300" y="0"/>
                </a:cubicBezTo>
                <a:close/>
              </a:path>
            </a:pathLst>
          </a:custGeom>
          <a:solidFill>
            <a:schemeClr val="bg1"/>
          </a:solidFill>
          <a:ln w="12700">
            <a:solidFill>
              <a:schemeClr val="bg1">
                <a:lumMod val="65000"/>
              </a:schemeClr>
            </a:solidFill>
            <a:miter lim="800000"/>
            <a:headEnd/>
            <a:tailEnd/>
          </a:ln>
          <a:effectLst/>
        </p:spPr>
        <p:txBody>
          <a:bodyPr lIns="108046" tIns="144062" rIns="108046" bIns="144062" anchor="t" anchorCtr="0"/>
          <a:lstStyle/>
          <a:p>
            <a:pPr lvl="0"/>
            <a:endParaRPr lang="zh-CN" altLang="en-US" sz="14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9" name="Freeform 10"/>
          <p:cNvSpPr>
            <a:spLocks/>
          </p:cNvSpPr>
          <p:nvPr/>
        </p:nvSpPr>
        <p:spPr bwMode="gray">
          <a:xfrm>
            <a:off x="6224775" y="4042083"/>
            <a:ext cx="4179650" cy="2059185"/>
          </a:xfrm>
          <a:custGeom>
            <a:avLst/>
            <a:gdLst/>
            <a:ahLst/>
            <a:cxnLst>
              <a:cxn ang="0">
                <a:pos x="0" y="453"/>
              </a:cxn>
              <a:cxn ang="0">
                <a:pos x="0" y="864"/>
              </a:cxn>
              <a:cxn ang="0">
                <a:pos x="1753" y="864"/>
              </a:cxn>
              <a:cxn ang="0">
                <a:pos x="1753" y="0"/>
              </a:cxn>
              <a:cxn ang="0">
                <a:pos x="453" y="0"/>
              </a:cxn>
              <a:cxn ang="0">
                <a:pos x="0" y="453"/>
              </a:cxn>
            </a:cxnLst>
            <a:rect l="0" t="0" r="r" b="b"/>
            <a:pathLst>
              <a:path w="1753" h="864">
                <a:moveTo>
                  <a:pt x="0" y="453"/>
                </a:moveTo>
                <a:cubicBezTo>
                  <a:pt x="0" y="864"/>
                  <a:pt x="0" y="864"/>
                  <a:pt x="0" y="864"/>
                </a:cubicBezTo>
                <a:cubicBezTo>
                  <a:pt x="1753" y="864"/>
                  <a:pt x="1753" y="864"/>
                  <a:pt x="1753" y="864"/>
                </a:cubicBezTo>
                <a:cubicBezTo>
                  <a:pt x="1753" y="0"/>
                  <a:pt x="1753" y="0"/>
                  <a:pt x="1753" y="0"/>
                </a:cubicBezTo>
                <a:cubicBezTo>
                  <a:pt x="453" y="0"/>
                  <a:pt x="453" y="0"/>
                  <a:pt x="453" y="0"/>
                </a:cubicBezTo>
                <a:cubicBezTo>
                  <a:pt x="439" y="243"/>
                  <a:pt x="244" y="438"/>
                  <a:pt x="0" y="453"/>
                </a:cubicBezTo>
                <a:close/>
              </a:path>
            </a:pathLst>
          </a:custGeom>
          <a:solidFill>
            <a:schemeClr val="bg1"/>
          </a:solidFill>
          <a:ln w="12700">
            <a:solidFill>
              <a:schemeClr val="bg1">
                <a:lumMod val="65000"/>
              </a:schemeClr>
            </a:solidFill>
            <a:miter lim="800000"/>
            <a:headEnd/>
            <a:tailEnd/>
          </a:ln>
          <a:effectLst/>
        </p:spPr>
        <p:txBody>
          <a:bodyPr lIns="108046" tIns="144062" rIns="108046" bIns="144062" anchor="t" anchorCtr="0"/>
          <a:lstStyle/>
          <a:p>
            <a:pPr lvl="0" algn="r"/>
            <a:endParaRPr lang="zh-CN" altLang="en-US" sz="14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20" name="Freeform 8"/>
          <p:cNvSpPr>
            <a:spLocks/>
          </p:cNvSpPr>
          <p:nvPr/>
        </p:nvSpPr>
        <p:spPr bwMode="gray">
          <a:xfrm>
            <a:off x="6224774" y="1849723"/>
            <a:ext cx="4178719" cy="2059185"/>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solidFill>
            <a:schemeClr val="bg1"/>
          </a:solidFill>
          <a:ln w="12700">
            <a:solidFill>
              <a:schemeClr val="bg1">
                <a:lumMod val="65000"/>
              </a:schemeClr>
            </a:solidFill>
            <a:miter lim="800000"/>
            <a:headEnd/>
            <a:tailEnd/>
          </a:ln>
          <a:effectLst/>
        </p:spPr>
        <p:txBody>
          <a:bodyPr lIns="108046" tIns="72031" rIns="108046" bIns="144062" anchor="b" anchorCtr="0"/>
          <a:lstStyle/>
          <a:p>
            <a:pPr lvl="0" algn="r"/>
            <a:endParaRPr lang="zh-CN" altLang="en-US" sz="14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21" name="Rectangle 19"/>
          <p:cNvSpPr>
            <a:spLocks noChangeArrowheads="1"/>
          </p:cNvSpPr>
          <p:nvPr/>
        </p:nvSpPr>
        <p:spPr bwMode="gray">
          <a:xfrm>
            <a:off x="1901799" y="5740823"/>
            <a:ext cx="4172082" cy="360446"/>
          </a:xfrm>
          <a:prstGeom prst="rect">
            <a:avLst/>
          </a:prstGeom>
          <a:solidFill>
            <a:srgbClr val="0062AC"/>
          </a:solidFill>
          <a:ln w="12700">
            <a:noFill/>
            <a:miter lim="800000"/>
            <a:headEnd/>
            <a:tailEnd/>
          </a:ln>
          <a:effectLst/>
        </p:spPr>
        <p:txBody>
          <a:bodyPr lIns="108046" tIns="72031" rIns="108046" bIns="72031" anchor="ctr"/>
          <a:lstStyle/>
          <a:p>
            <a:pPr defTabSz="802031" eaLnBrk="0" hangingPunct="0"/>
            <a:r>
              <a:rPr lang="zh-CN" altLang="en-US" sz="2000" b="1" noProof="1" smtClean="0">
                <a:solidFill>
                  <a:srgbClr val="FFFFFF"/>
                </a:solidFill>
                <a:latin typeface="微软雅黑" pitchFamily="34" charset="-122"/>
                <a:ea typeface="微软雅黑" pitchFamily="34" charset="-122"/>
                <a:cs typeface="Arial" charset="0"/>
              </a:rPr>
              <a:t>运动器官图像</a:t>
            </a:r>
            <a:endParaRPr lang="de-DE" altLang="zh-CN" sz="2000" b="1" noProof="1">
              <a:solidFill>
                <a:srgbClr val="FFFFFF"/>
              </a:solidFill>
              <a:latin typeface="微软雅黑" pitchFamily="34" charset="-122"/>
              <a:ea typeface="微软雅黑" pitchFamily="34" charset="-122"/>
              <a:cs typeface="Arial" charset="0"/>
            </a:endParaRPr>
          </a:p>
        </p:txBody>
      </p:sp>
      <p:sp>
        <p:nvSpPr>
          <p:cNvPr id="22" name="Rectangle 19"/>
          <p:cNvSpPr>
            <a:spLocks noChangeArrowheads="1"/>
          </p:cNvSpPr>
          <p:nvPr/>
        </p:nvSpPr>
        <p:spPr bwMode="gray">
          <a:xfrm>
            <a:off x="6232341" y="5740823"/>
            <a:ext cx="4172082" cy="360446"/>
          </a:xfrm>
          <a:prstGeom prst="rect">
            <a:avLst/>
          </a:prstGeom>
          <a:solidFill>
            <a:srgbClr val="0062AC"/>
          </a:solidFill>
          <a:ln w="12700">
            <a:noFill/>
            <a:miter lim="800000"/>
            <a:headEnd/>
            <a:tailEnd/>
          </a:ln>
          <a:effectLst/>
        </p:spPr>
        <p:txBody>
          <a:bodyPr lIns="108046" tIns="72031" rIns="108046" bIns="72031" anchor="ctr"/>
          <a:lstStyle/>
          <a:p>
            <a:pPr defTabSz="802031" eaLnBrk="0" hangingPunct="0"/>
            <a:r>
              <a:rPr lang="zh-CN" altLang="en-US" sz="2000" b="1" noProof="1" smtClean="0">
                <a:solidFill>
                  <a:srgbClr val="FFFFFF"/>
                </a:solidFill>
                <a:latin typeface="微软雅黑" pitchFamily="34" charset="-122"/>
                <a:ea typeface="微软雅黑" pitchFamily="34" charset="-122"/>
                <a:cs typeface="Arial" charset="0"/>
              </a:rPr>
              <a:t>软件平台</a:t>
            </a:r>
            <a:endParaRPr lang="de-DE" altLang="zh-CN" sz="2000" b="1" noProof="1">
              <a:solidFill>
                <a:srgbClr val="FFFFFF"/>
              </a:solidFill>
              <a:latin typeface="微软雅黑" pitchFamily="34" charset="-122"/>
              <a:ea typeface="微软雅黑" pitchFamily="34" charset="-122"/>
              <a:cs typeface="Arial" charset="0"/>
            </a:endParaRPr>
          </a:p>
        </p:txBody>
      </p:sp>
      <p:sp>
        <p:nvSpPr>
          <p:cNvPr id="23" name="Rectangle 19"/>
          <p:cNvSpPr>
            <a:spLocks noChangeArrowheads="1"/>
          </p:cNvSpPr>
          <p:nvPr/>
        </p:nvSpPr>
        <p:spPr bwMode="gray">
          <a:xfrm>
            <a:off x="6232341" y="1849724"/>
            <a:ext cx="4172082" cy="360446"/>
          </a:xfrm>
          <a:prstGeom prst="rect">
            <a:avLst/>
          </a:prstGeom>
          <a:solidFill>
            <a:srgbClr val="0062AC"/>
          </a:solidFill>
          <a:ln w="12700">
            <a:noFill/>
            <a:miter lim="800000"/>
            <a:headEnd/>
            <a:tailEnd/>
          </a:ln>
          <a:effectLst/>
        </p:spPr>
        <p:txBody>
          <a:bodyPr lIns="108046" tIns="72031" rIns="108046" bIns="72031" anchor="ctr"/>
          <a:lstStyle/>
          <a:p>
            <a:pPr defTabSz="802031" eaLnBrk="0" hangingPunct="0"/>
            <a:r>
              <a:rPr lang="zh-CN" altLang="en-US" sz="2000" b="1" noProof="1" smtClean="0">
                <a:solidFill>
                  <a:srgbClr val="FFFFFF"/>
                </a:solidFill>
                <a:latin typeface="微软雅黑" pitchFamily="34" charset="-122"/>
                <a:ea typeface="微软雅黑" pitchFamily="34" charset="-122"/>
                <a:cs typeface="Arial" charset="0"/>
              </a:rPr>
              <a:t>腹式呼吸</a:t>
            </a:r>
            <a:r>
              <a:rPr lang="en-US" altLang="zh-CN" sz="2000" b="1" noProof="1" smtClean="0">
                <a:solidFill>
                  <a:srgbClr val="FFFFFF"/>
                </a:solidFill>
                <a:latin typeface="微软雅黑" pitchFamily="34" charset="-122"/>
                <a:ea typeface="微软雅黑" pitchFamily="34" charset="-122"/>
                <a:cs typeface="Arial" charset="0"/>
              </a:rPr>
              <a:t>——</a:t>
            </a:r>
            <a:r>
              <a:rPr lang="zh-CN" altLang="en-US" sz="2000" b="1" noProof="1">
                <a:solidFill>
                  <a:srgbClr val="FFFFFF"/>
                </a:solidFill>
                <a:latin typeface="微软雅黑" pitchFamily="34" charset="-122"/>
                <a:ea typeface="微软雅黑" pitchFamily="34" charset="-122"/>
                <a:cs typeface="Arial" charset="0"/>
              </a:rPr>
              <a:t>腹肌和膈肌呼吸运动</a:t>
            </a:r>
            <a:endParaRPr lang="zh-CN" altLang="en-US" sz="2000" b="1" noProof="1">
              <a:solidFill>
                <a:srgbClr val="FFFFFF"/>
              </a:solidFill>
              <a:latin typeface="微软雅黑" pitchFamily="34" charset="-122"/>
              <a:ea typeface="微软雅黑" pitchFamily="34" charset="-122"/>
              <a:cs typeface="Arial" charset="0"/>
            </a:endParaRPr>
          </a:p>
        </p:txBody>
      </p:sp>
      <p:sp>
        <p:nvSpPr>
          <p:cNvPr id="24" name="Rectangle 19"/>
          <p:cNvSpPr>
            <a:spLocks noChangeArrowheads="1"/>
          </p:cNvSpPr>
          <p:nvPr/>
        </p:nvSpPr>
        <p:spPr bwMode="gray">
          <a:xfrm>
            <a:off x="1901799" y="1849724"/>
            <a:ext cx="4172082" cy="360446"/>
          </a:xfrm>
          <a:prstGeom prst="rect">
            <a:avLst/>
          </a:prstGeom>
          <a:solidFill>
            <a:srgbClr val="0062AC"/>
          </a:solidFill>
          <a:ln w="12700">
            <a:noFill/>
            <a:round/>
            <a:headEnd/>
            <a:tailEnd/>
          </a:ln>
          <a:effectLst/>
        </p:spPr>
        <p:txBody>
          <a:bodyPr wrap="none" lIns="91479" tIns="45740" rIns="91479" bIns="45740" anchor="ctr"/>
          <a:lstStyle/>
          <a:p>
            <a:r>
              <a:rPr lang="zh-CN" altLang="en-US" sz="2000" b="1" noProof="1" smtClean="0">
                <a:solidFill>
                  <a:schemeClr val="bg1"/>
                </a:solidFill>
                <a:latin typeface="微软雅黑" pitchFamily="34" charset="-122"/>
                <a:ea typeface="微软雅黑" pitchFamily="34" charset="-122"/>
              </a:rPr>
              <a:t>胸式呼吸</a:t>
            </a:r>
            <a:r>
              <a:rPr lang="en-US" altLang="zh-CN" sz="2000" b="1" noProof="1">
                <a:solidFill>
                  <a:schemeClr val="bg1"/>
                </a:solidFill>
                <a:latin typeface="微软雅黑" pitchFamily="34" charset="-122"/>
                <a:ea typeface="微软雅黑" pitchFamily="34" charset="-122"/>
              </a:rPr>
              <a:t>——</a:t>
            </a:r>
            <a:r>
              <a:rPr lang="zh-CN" altLang="en-US" sz="2000" b="1" noProof="1" smtClean="0">
                <a:solidFill>
                  <a:schemeClr val="bg1"/>
                </a:solidFill>
                <a:latin typeface="微软雅黑" pitchFamily="34" charset="-122"/>
                <a:ea typeface="微软雅黑" pitchFamily="34" charset="-122"/>
              </a:rPr>
              <a:t>肋间肌</a:t>
            </a:r>
            <a:r>
              <a:rPr lang="zh-CN" altLang="en-US" sz="2000" b="1" noProof="1">
                <a:solidFill>
                  <a:schemeClr val="bg1"/>
                </a:solidFill>
                <a:latin typeface="微软雅黑" pitchFamily="34" charset="-122"/>
                <a:ea typeface="微软雅黑" pitchFamily="34" charset="-122"/>
              </a:rPr>
              <a:t>呼吸运动</a:t>
            </a:r>
            <a:endParaRPr lang="de-DE" sz="2000" b="1" noProof="1">
              <a:solidFill>
                <a:schemeClr val="bg1"/>
              </a:solidFill>
              <a:latin typeface="微软雅黑" pitchFamily="34" charset="-122"/>
              <a:ea typeface="微软雅黑" pitchFamily="34" charset="-122"/>
            </a:endParaRPr>
          </a:p>
        </p:txBody>
      </p:sp>
      <p:sp>
        <p:nvSpPr>
          <p:cNvPr id="2" name="文本框 1"/>
          <p:cNvSpPr txBox="1"/>
          <p:nvPr/>
        </p:nvSpPr>
        <p:spPr>
          <a:xfrm>
            <a:off x="5186992" y="3759591"/>
            <a:ext cx="2042547"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CT</a:t>
            </a:r>
            <a:r>
              <a:rPr lang="zh-CN" altLang="en-US" sz="2000" dirty="0" smtClean="0">
                <a:latin typeface="微软雅黑" panose="020B0503020204020204" pitchFamily="34" charset="-122"/>
                <a:ea typeface="微软雅黑" panose="020B0503020204020204" pitchFamily="34" charset="-122"/>
              </a:rPr>
              <a:t>、磁共振导航</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1850968" y="2266279"/>
            <a:ext cx="4262705" cy="707886"/>
          </a:xfrm>
          <a:prstGeom prst="rect">
            <a:avLst/>
          </a:prstGeom>
        </p:spPr>
        <p:txBody>
          <a:bodyPr wrap="none">
            <a:spAutoFit/>
          </a:bodyPr>
          <a:lstStyle/>
          <a:p>
            <a:r>
              <a:rPr lang="zh-CN" altLang="en-US" sz="2000" dirty="0"/>
              <a:t>已有设备检测</a:t>
            </a:r>
            <a:r>
              <a:rPr lang="en-US" altLang="zh-CN" sz="2000" dirty="0"/>
              <a:t>CO2</a:t>
            </a:r>
            <a:r>
              <a:rPr lang="zh-CN" altLang="en-US" sz="2000" dirty="0"/>
              <a:t>浓度获取体外</a:t>
            </a:r>
            <a:r>
              <a:rPr lang="zh-CN" altLang="en-US" sz="2000" dirty="0" smtClean="0"/>
              <a:t>呼吸</a:t>
            </a:r>
            <a:endParaRPr lang="en-US" altLang="zh-CN" sz="2000" dirty="0" smtClean="0"/>
          </a:p>
          <a:p>
            <a:r>
              <a:rPr lang="zh-CN" altLang="en-US" sz="2000" dirty="0" smtClean="0"/>
              <a:t>信号</a:t>
            </a:r>
            <a:endParaRPr lang="zh-CN" altLang="en-US" sz="2000" dirty="0"/>
          </a:p>
        </p:txBody>
      </p:sp>
      <p:sp>
        <p:nvSpPr>
          <p:cNvPr id="4" name="矩形 3"/>
          <p:cNvSpPr/>
          <p:nvPr/>
        </p:nvSpPr>
        <p:spPr>
          <a:xfrm>
            <a:off x="6164505" y="2209670"/>
            <a:ext cx="6096000" cy="707886"/>
          </a:xfrm>
          <a:prstGeom prst="rect">
            <a:avLst/>
          </a:prstGeom>
        </p:spPr>
        <p:txBody>
          <a:bodyPr>
            <a:spAutoFit/>
          </a:bodyPr>
          <a:lstStyle/>
          <a:p>
            <a:r>
              <a:rPr lang="zh-CN" altLang="en-US" sz="2000" dirty="0"/>
              <a:t>将采用带有压力传感器</a:t>
            </a:r>
            <a:r>
              <a:rPr lang="zh-CN" altLang="en-US" sz="2000" dirty="0" smtClean="0"/>
              <a:t>的腹带</a:t>
            </a:r>
            <a:r>
              <a:rPr lang="zh-CN" altLang="en-US" sz="2000" dirty="0"/>
              <a:t>和</a:t>
            </a:r>
            <a:r>
              <a:rPr lang="zh-CN" altLang="en-US" sz="2000" dirty="0" smtClean="0"/>
              <a:t>呼吸</a:t>
            </a:r>
            <a:endParaRPr lang="en-US" altLang="zh-CN" sz="2000" dirty="0" smtClean="0"/>
          </a:p>
          <a:p>
            <a:r>
              <a:rPr lang="zh-CN" altLang="en-US" sz="2000" dirty="0" smtClean="0"/>
              <a:t>门控设备获取腹部呼吸</a:t>
            </a:r>
            <a:r>
              <a:rPr lang="zh-CN" altLang="en-US" sz="2000" dirty="0"/>
              <a:t>信号</a:t>
            </a:r>
          </a:p>
        </p:txBody>
      </p:sp>
      <p:sp>
        <p:nvSpPr>
          <p:cNvPr id="5" name="矩形 4"/>
          <p:cNvSpPr/>
          <p:nvPr/>
        </p:nvSpPr>
        <p:spPr>
          <a:xfrm>
            <a:off x="1850968" y="4032067"/>
            <a:ext cx="6096000" cy="923330"/>
          </a:xfrm>
          <a:prstGeom prst="rect">
            <a:avLst/>
          </a:prstGeom>
        </p:spPr>
        <p:txBody>
          <a:bodyPr>
            <a:spAutoFit/>
          </a:bodyPr>
          <a:lstStyle/>
          <a:p>
            <a:r>
              <a:rPr lang="zh-CN" altLang="en-US" dirty="0"/>
              <a:t>使用基地的</a:t>
            </a:r>
            <a:r>
              <a:rPr lang="en-US" altLang="zh-CN" dirty="0"/>
              <a:t>MRI</a:t>
            </a:r>
            <a:r>
              <a:rPr lang="zh-CN" altLang="en-US" dirty="0"/>
              <a:t>获取靶区随</a:t>
            </a:r>
            <a:r>
              <a:rPr lang="zh-CN" altLang="en-US" dirty="0" smtClean="0"/>
              <a:t>呼</a:t>
            </a:r>
            <a:endParaRPr lang="en-US" altLang="zh-CN" dirty="0" smtClean="0"/>
          </a:p>
          <a:p>
            <a:r>
              <a:rPr lang="zh-CN" altLang="en-US" dirty="0" smtClean="0"/>
              <a:t>吸运动图像或</a:t>
            </a:r>
            <a:r>
              <a:rPr lang="zh-CN" altLang="en-US" dirty="0"/>
              <a:t>在与基地合作</a:t>
            </a:r>
            <a:r>
              <a:rPr lang="zh-CN" altLang="en-US" dirty="0" smtClean="0"/>
              <a:t>的</a:t>
            </a:r>
            <a:endParaRPr lang="en-US" altLang="zh-CN" dirty="0" smtClean="0"/>
          </a:p>
          <a:p>
            <a:r>
              <a:rPr lang="zh-CN" altLang="en-US" dirty="0" smtClean="0"/>
              <a:t>仁</a:t>
            </a:r>
            <a:r>
              <a:rPr lang="zh-CN" altLang="en-US" dirty="0"/>
              <a:t>济医院采集图像</a:t>
            </a:r>
          </a:p>
        </p:txBody>
      </p:sp>
      <p:sp>
        <p:nvSpPr>
          <p:cNvPr id="6" name="矩形 5"/>
          <p:cNvSpPr/>
          <p:nvPr/>
        </p:nvSpPr>
        <p:spPr>
          <a:xfrm>
            <a:off x="7300221" y="4076233"/>
            <a:ext cx="3299301" cy="707886"/>
          </a:xfrm>
          <a:prstGeom prst="rect">
            <a:avLst/>
          </a:prstGeom>
        </p:spPr>
        <p:txBody>
          <a:bodyPr wrap="none">
            <a:spAutoFit/>
          </a:bodyPr>
          <a:lstStyle/>
          <a:p>
            <a:r>
              <a:rPr lang="zh-CN" altLang="nn-NO" sz="2000" dirty="0"/>
              <a:t>基于</a:t>
            </a:r>
            <a:r>
              <a:rPr lang="nn-NO" altLang="zh-CN" sz="2000" dirty="0"/>
              <a:t>Microsoft Visual Studio </a:t>
            </a:r>
            <a:endParaRPr lang="nn-NO" altLang="zh-CN" sz="2000" dirty="0" smtClean="0"/>
          </a:p>
          <a:p>
            <a:r>
              <a:rPr lang="en-US" altLang="zh-CN" sz="2000" dirty="0" smtClean="0"/>
              <a:t>2010</a:t>
            </a:r>
            <a:endParaRPr lang="nn-NO" altLang="zh-CN" sz="2000" dirty="0"/>
          </a:p>
        </p:txBody>
      </p:sp>
      <p:sp>
        <p:nvSpPr>
          <p:cNvPr id="44" name="日期占位符 3"/>
          <p:cNvSpPr>
            <a:spLocks noGrp="1"/>
          </p:cNvSpPr>
          <p:nvPr>
            <p:ph type="dt" sz="half" idx="10"/>
          </p:nvPr>
        </p:nvSpPr>
        <p:spPr>
          <a:xfrm>
            <a:off x="0" y="6356350"/>
            <a:ext cx="2743200" cy="365125"/>
          </a:xfrm>
        </p:spPr>
        <p:txBody>
          <a:bodyPr/>
          <a:lstStyle/>
          <a:p>
            <a:fld id="{EB82FCB4-2342-4449-9F10-B910DA194618}" type="datetime1">
              <a:rPr lang="zh-CN" altLang="en-US" b="1" smtClean="0"/>
              <a:t>2017/11/15</a:t>
            </a:fld>
            <a:endParaRPr lang="en-US" altLang="zh-CN" b="1" dirty="0" smtClean="0"/>
          </a:p>
        </p:txBody>
      </p:sp>
      <p:sp>
        <p:nvSpPr>
          <p:cNvPr id="45" name="灯片编号占位符 5"/>
          <p:cNvSpPr>
            <a:spLocks noGrp="1"/>
          </p:cNvSpPr>
          <p:nvPr>
            <p:ph type="sldNum" sz="quarter" idx="12"/>
          </p:nvPr>
        </p:nvSpPr>
        <p:spPr>
          <a:xfrm>
            <a:off x="8610600" y="6356350"/>
            <a:ext cx="2743200" cy="365125"/>
          </a:xfrm>
        </p:spPr>
        <p:txBody>
          <a:bodyPr/>
          <a:lstStyle/>
          <a:p>
            <a:r>
              <a:rPr lang="en-US" altLang="zh-CN" dirty="0" smtClean="0"/>
              <a:t>12/14</a:t>
            </a:r>
          </a:p>
        </p:txBody>
      </p:sp>
    </p:spTree>
    <p:extLst>
      <p:ext uri="{BB962C8B-B14F-4D97-AF65-F5344CB8AC3E}">
        <p14:creationId xmlns:p14="http://schemas.microsoft.com/office/powerpoint/2010/main" val="2241226296"/>
      </p:ext>
    </p:extLst>
  </p:cSld>
  <p:clrMapOvr>
    <a:masterClrMapping/>
  </p:clrMapOvr>
  <mc:AlternateContent xmlns:mc="http://schemas.openxmlformats.org/markup-compatibility/2006">
    <mc:Choice xmlns:p14="http://schemas.microsoft.com/office/powerpoint/2010/main" Requires="p14">
      <p:transition spd="slow" p14:dur="2000" advTm="20274"/>
    </mc:Choice>
    <mc:Fallback>
      <p:transition spd="slow" advTm="2027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5</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研究进度和时间安排</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graphicFrame>
        <p:nvGraphicFramePr>
          <p:cNvPr id="18" name="表格 17"/>
          <p:cNvGraphicFramePr>
            <a:graphicFrameLocks noGrp="1"/>
          </p:cNvGraphicFramePr>
          <p:nvPr>
            <p:extLst>
              <p:ext uri="{D42A27DB-BD31-4B8C-83A1-F6EECF244321}">
                <p14:modId xmlns:p14="http://schemas.microsoft.com/office/powerpoint/2010/main" val="2831916578"/>
              </p:ext>
            </p:extLst>
          </p:nvPr>
        </p:nvGraphicFramePr>
        <p:xfrm>
          <a:off x="1308460" y="1882261"/>
          <a:ext cx="10045340" cy="3998444"/>
        </p:xfrm>
        <a:graphic>
          <a:graphicData uri="http://schemas.openxmlformats.org/drawingml/2006/table">
            <a:tbl>
              <a:tblPr firstRow="1" bandRow="1">
                <a:tableStyleId>{5C22544A-7EE6-4342-B048-85BDC9FD1C3A}</a:tableStyleId>
              </a:tblPr>
              <a:tblGrid>
                <a:gridCol w="2760677">
                  <a:extLst>
                    <a:ext uri="{9D8B030D-6E8A-4147-A177-3AD203B41FA5}">
                      <a16:colId xmlns:a16="http://schemas.microsoft.com/office/drawing/2014/main" val="2374755430"/>
                    </a:ext>
                  </a:extLst>
                </a:gridCol>
                <a:gridCol w="7284663">
                  <a:extLst>
                    <a:ext uri="{9D8B030D-6E8A-4147-A177-3AD203B41FA5}">
                      <a16:colId xmlns:a16="http://schemas.microsoft.com/office/drawing/2014/main" val="1364878160"/>
                    </a:ext>
                  </a:extLst>
                </a:gridCol>
              </a:tblGrid>
              <a:tr h="370840">
                <a:tc>
                  <a:txBody>
                    <a:bodyPr/>
                    <a:lstStyle/>
                    <a:p>
                      <a:pPr algn="ctr"/>
                      <a:r>
                        <a:rPr lang="zh-CN" altLang="en-US" dirty="0" smtClean="0"/>
                        <a:t>时间</a:t>
                      </a:r>
                      <a:endParaRPr lang="zh-CN" altLang="en-US" dirty="0"/>
                    </a:p>
                  </a:txBody>
                  <a:tcPr/>
                </a:tc>
                <a:tc>
                  <a:txBody>
                    <a:bodyPr/>
                    <a:lstStyle/>
                    <a:p>
                      <a:pPr algn="ctr"/>
                      <a:r>
                        <a:rPr lang="zh-CN" altLang="en-US" dirty="0" smtClean="0"/>
                        <a:t>内容</a:t>
                      </a:r>
                      <a:endParaRPr lang="zh-CN" altLang="en-US" dirty="0"/>
                    </a:p>
                  </a:txBody>
                  <a:tcPr/>
                </a:tc>
                <a:extLst>
                  <a:ext uri="{0D108BD9-81ED-4DB2-BD59-A6C34878D82A}">
                    <a16:rowId xmlns:a16="http://schemas.microsoft.com/office/drawing/2014/main" val="3286988191"/>
                  </a:ext>
                </a:extLst>
              </a:tr>
              <a:tr h="1077928">
                <a:tc>
                  <a:txBody>
                    <a:bodyPr/>
                    <a:lstStyle/>
                    <a:p>
                      <a:endParaRPr lang="en-US" altLang="zh-CN" dirty="0" smtClean="0"/>
                    </a:p>
                    <a:p>
                      <a:pPr algn="ctr"/>
                      <a:r>
                        <a:rPr lang="en-US" altLang="zh-CN" dirty="0" smtClean="0"/>
                        <a:t>2017.12-2018.02</a:t>
                      </a:r>
                    </a:p>
                  </a:txBody>
                  <a:tcPr/>
                </a:tc>
                <a:tc>
                  <a:txBody>
                    <a:bodyPr/>
                    <a:lstStyle/>
                    <a:p>
                      <a:r>
                        <a:rPr lang="zh-CN" altLang="en-US" sz="2000" dirty="0" smtClean="0"/>
                        <a:t>阅读大量文献，了解体外呼吸信号获取方法，体内运动器官获取方法和内外信号关联性模型，明确获取信号的具体实验方法以及对获得信号的预处理方法。</a:t>
                      </a:r>
                    </a:p>
                  </a:txBody>
                  <a:tcPr/>
                </a:tc>
                <a:extLst>
                  <a:ext uri="{0D108BD9-81ED-4DB2-BD59-A6C34878D82A}">
                    <a16:rowId xmlns:a16="http://schemas.microsoft.com/office/drawing/2014/main" val="3215985278"/>
                  </a:ext>
                </a:extLst>
              </a:tr>
              <a:tr h="842796">
                <a:tc>
                  <a:txBody>
                    <a:bodyPr/>
                    <a:lstStyle/>
                    <a:p>
                      <a:endParaRPr lang="en-US" altLang="zh-CN" dirty="0" smtClean="0"/>
                    </a:p>
                    <a:p>
                      <a:pPr algn="ctr"/>
                      <a:r>
                        <a:rPr lang="en-US" altLang="zh-CN" dirty="0" smtClean="0"/>
                        <a:t>2018.03-2018.06</a:t>
                      </a:r>
                    </a:p>
                  </a:txBody>
                  <a:tcPr/>
                </a:tc>
                <a:tc>
                  <a:txBody>
                    <a:bodyPr/>
                    <a:lstStyle/>
                    <a:p>
                      <a:r>
                        <a:rPr lang="zh-CN" altLang="en-US" sz="2000" dirty="0" smtClean="0"/>
                        <a:t>通过使用不同关联模型对内外信号进行拟合，从拟合的精度和时间选择最适合的模型，撰写小论文。</a:t>
                      </a:r>
                    </a:p>
                  </a:txBody>
                  <a:tcPr/>
                </a:tc>
                <a:extLst>
                  <a:ext uri="{0D108BD9-81ED-4DB2-BD59-A6C34878D82A}">
                    <a16:rowId xmlns:a16="http://schemas.microsoft.com/office/drawing/2014/main" val="3514137951"/>
                  </a:ext>
                </a:extLst>
              </a:tr>
              <a:tr h="1090506">
                <a:tc>
                  <a:txBody>
                    <a:bodyPr/>
                    <a:lstStyle/>
                    <a:p>
                      <a:endParaRPr lang="en-US" altLang="zh-CN" dirty="0" smtClean="0"/>
                    </a:p>
                    <a:p>
                      <a:pPr algn="ctr"/>
                      <a:endParaRPr lang="en-US" altLang="zh-CN" dirty="0" smtClean="0"/>
                    </a:p>
                    <a:p>
                      <a:pPr algn="ctr"/>
                      <a:r>
                        <a:rPr lang="en-US" altLang="zh-CN" dirty="0" smtClean="0"/>
                        <a:t>2018.07-2018.10</a:t>
                      </a:r>
                      <a:endParaRPr lang="en-US" altLang="zh-CN" dirty="0" smtClean="0"/>
                    </a:p>
                  </a:txBody>
                  <a:tcPr/>
                </a:tc>
                <a:tc>
                  <a:txBody>
                    <a:bodyPr/>
                    <a:lstStyle/>
                    <a:p>
                      <a:r>
                        <a:rPr lang="zh-CN" altLang="en-US" sz="2000" dirty="0" smtClean="0"/>
                        <a:t>提取</a:t>
                      </a:r>
                      <a:r>
                        <a:rPr lang="en-US" altLang="zh-CN" sz="2000" dirty="0" smtClean="0"/>
                        <a:t>2</a:t>
                      </a:r>
                      <a:r>
                        <a:rPr lang="zh-CN" altLang="en-US" sz="2000" dirty="0" smtClean="0"/>
                        <a:t>种体外呼吸信号的波峰波谷的特征点以及体内器官运动位移特征点，进行动物实验，测量系统的时间延迟</a:t>
                      </a:r>
                      <a:r>
                        <a:rPr lang="en-US" altLang="zh-CN" sz="2000" dirty="0" smtClean="0"/>
                        <a:t>(</a:t>
                      </a:r>
                      <a:r>
                        <a:rPr lang="zh-CN" altLang="en-US" sz="2000" dirty="0" smtClean="0"/>
                        <a:t>数据获取时间、计算处理时间、数据传输时间及机械延迟时间等</a:t>
                      </a:r>
                      <a:r>
                        <a:rPr lang="en-US" altLang="zh-CN" sz="2000" dirty="0" smtClean="0"/>
                        <a:t>)</a:t>
                      </a:r>
                      <a:r>
                        <a:rPr lang="zh-CN" altLang="en-US" sz="2000" dirty="0" smtClean="0"/>
                        <a:t>，从而实现特征点之间的匹配。</a:t>
                      </a:r>
                    </a:p>
                  </a:txBody>
                  <a:tcPr/>
                </a:tc>
                <a:extLst>
                  <a:ext uri="{0D108BD9-81ED-4DB2-BD59-A6C34878D82A}">
                    <a16:rowId xmlns:a16="http://schemas.microsoft.com/office/drawing/2014/main" val="3565056720"/>
                  </a:ext>
                </a:extLst>
              </a:tr>
              <a:tr h="370840">
                <a:tc>
                  <a:txBody>
                    <a:bodyPr/>
                    <a:lstStyle/>
                    <a:p>
                      <a:pPr algn="ctr"/>
                      <a:r>
                        <a:rPr lang="en-US" altLang="zh-CN" dirty="0" smtClean="0"/>
                        <a:t>2018.11-2018.12</a:t>
                      </a:r>
                    </a:p>
                  </a:txBody>
                  <a:tcPr/>
                </a:tc>
                <a:tc>
                  <a:txBody>
                    <a:bodyPr/>
                    <a:lstStyle/>
                    <a:p>
                      <a:r>
                        <a:rPr lang="zh-CN" altLang="en-US" sz="2000" dirty="0" smtClean="0"/>
                        <a:t>结束课题，撰写毕业论文。</a:t>
                      </a:r>
                      <a:endParaRPr lang="en-US" altLang="zh-CN" sz="2000" dirty="0" smtClean="0"/>
                    </a:p>
                  </a:txBody>
                  <a:tcPr/>
                </a:tc>
                <a:extLst>
                  <a:ext uri="{0D108BD9-81ED-4DB2-BD59-A6C34878D82A}">
                    <a16:rowId xmlns:a16="http://schemas.microsoft.com/office/drawing/2014/main" val="3210908868"/>
                  </a:ext>
                </a:extLst>
              </a:tr>
            </a:tbl>
          </a:graphicData>
        </a:graphic>
      </p:graphicFrame>
      <p:sp>
        <p:nvSpPr>
          <p:cNvPr id="20" name="日期占位符 3"/>
          <p:cNvSpPr>
            <a:spLocks noGrp="1"/>
          </p:cNvSpPr>
          <p:nvPr>
            <p:ph type="dt" sz="half" idx="10"/>
          </p:nvPr>
        </p:nvSpPr>
        <p:spPr>
          <a:xfrm>
            <a:off x="0" y="6356350"/>
            <a:ext cx="2743200" cy="365125"/>
          </a:xfrm>
        </p:spPr>
        <p:txBody>
          <a:bodyPr/>
          <a:lstStyle/>
          <a:p>
            <a:fld id="{7192FA8F-19CA-42E8-86AB-25717DBFE0E8}" type="datetime1">
              <a:rPr lang="zh-CN" altLang="en-US" b="1" smtClean="0"/>
              <a:t>2017/11/15</a:t>
            </a:fld>
            <a:endParaRPr lang="en-US" altLang="zh-CN" b="1" dirty="0" smtClean="0"/>
          </a:p>
        </p:txBody>
      </p:sp>
      <p:sp>
        <p:nvSpPr>
          <p:cNvPr id="21" name="灯片编号占位符 5"/>
          <p:cNvSpPr>
            <a:spLocks noGrp="1"/>
          </p:cNvSpPr>
          <p:nvPr>
            <p:ph type="sldNum" sz="quarter" idx="12"/>
          </p:nvPr>
        </p:nvSpPr>
        <p:spPr>
          <a:xfrm>
            <a:off x="8610600" y="6356350"/>
            <a:ext cx="2743200" cy="365125"/>
          </a:xfrm>
        </p:spPr>
        <p:txBody>
          <a:bodyPr/>
          <a:lstStyle/>
          <a:p>
            <a:r>
              <a:rPr lang="en-US" altLang="zh-CN" dirty="0" smtClean="0"/>
              <a:t>13/14</a:t>
            </a:r>
          </a:p>
        </p:txBody>
      </p:sp>
    </p:spTree>
    <p:extLst>
      <p:ext uri="{BB962C8B-B14F-4D97-AF65-F5344CB8AC3E}">
        <p14:creationId xmlns:p14="http://schemas.microsoft.com/office/powerpoint/2010/main" val="675005140"/>
      </p:ext>
    </p:extLst>
  </p:cSld>
  <p:clrMapOvr>
    <a:masterClrMapping/>
  </p:clrMapOvr>
  <mc:AlternateContent xmlns:mc="http://schemas.openxmlformats.org/markup-compatibility/2006">
    <mc:Choice xmlns:p14="http://schemas.microsoft.com/office/powerpoint/2010/main" Requires="p14">
      <p:transition spd="slow" p14:dur="2000" advTm="1047"/>
    </mc:Choice>
    <mc:Fallback>
      <p:transition spd="slow" advTm="104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介入</a:t>
            </a:r>
            <a:endParaRPr lang="zh-CN" altLang="en-US" dirty="0"/>
          </a:p>
        </p:txBody>
      </p:sp>
      <p:sp>
        <p:nvSpPr>
          <p:cNvPr id="4" name="矩形 3"/>
          <p:cNvSpPr/>
          <p:nvPr/>
        </p:nvSpPr>
        <p:spPr>
          <a:xfrm>
            <a:off x="0" y="2442570"/>
            <a:ext cx="12192000"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p:cNvSpPr txBox="1"/>
          <p:nvPr/>
        </p:nvSpPr>
        <p:spPr>
          <a:xfrm>
            <a:off x="2346134" y="2731961"/>
            <a:ext cx="7071911" cy="1077218"/>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谢 谢 观 看</a:t>
            </a:r>
          </a:p>
          <a:p>
            <a:pPr algn="ct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恳 请 各 位 老 师 指 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日期占位符 8"/>
          <p:cNvSpPr>
            <a:spLocks noGrp="1"/>
          </p:cNvSpPr>
          <p:nvPr>
            <p:ph type="dt" sz="half" idx="10"/>
          </p:nvPr>
        </p:nvSpPr>
        <p:spPr>
          <a:xfrm>
            <a:off x="0" y="6356350"/>
            <a:ext cx="2743200" cy="365125"/>
          </a:xfrm>
        </p:spPr>
        <p:txBody>
          <a:bodyPr/>
          <a:lstStyle/>
          <a:p>
            <a:fld id="{19231800-88B1-4240-AEC4-6E02D7BF8983}" type="datetime1">
              <a:rPr lang="zh-CN" altLang="en-US" smtClean="0"/>
              <a:t>2017/11/15</a:t>
            </a:fld>
            <a:endParaRPr lang="en-US" altLang="zh-CN" dirty="0" smtClean="0"/>
          </a:p>
        </p:txBody>
      </p:sp>
      <p:sp>
        <p:nvSpPr>
          <p:cNvPr id="10" name="灯片编号占位符 5"/>
          <p:cNvSpPr>
            <a:spLocks noGrp="1"/>
          </p:cNvSpPr>
          <p:nvPr>
            <p:ph type="sldNum" sz="quarter" idx="12"/>
          </p:nvPr>
        </p:nvSpPr>
        <p:spPr>
          <a:xfrm>
            <a:off x="8610600" y="6356350"/>
            <a:ext cx="2743200" cy="365125"/>
          </a:xfrm>
        </p:spPr>
        <p:txBody>
          <a:bodyPr/>
          <a:lstStyle/>
          <a:p>
            <a:r>
              <a:rPr lang="en-US" altLang="zh-CN" dirty="0" smtClean="0"/>
              <a:t>14/14</a:t>
            </a:r>
          </a:p>
        </p:txBody>
      </p:sp>
    </p:spTree>
    <p:extLst>
      <p:ext uri="{BB962C8B-B14F-4D97-AF65-F5344CB8AC3E}">
        <p14:creationId xmlns:p14="http://schemas.microsoft.com/office/powerpoint/2010/main" val="1457560932"/>
      </p:ext>
    </p:extLst>
  </p:cSld>
  <p:clrMapOvr>
    <a:masterClrMapping/>
  </p:clrMapOvr>
  <mc:AlternateContent xmlns:mc="http://schemas.openxmlformats.org/markup-compatibility/2006">
    <mc:Choice xmlns:p14="http://schemas.microsoft.com/office/powerpoint/2010/main" Requires="p14">
      <p:transition spd="slow" p14:dur="2000" advTm="376"/>
    </mc:Choice>
    <mc:Fallback>
      <p:transition spd="slow" advTm="3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402416" y="4434789"/>
            <a:ext cx="997080" cy="1196697"/>
          </a:xfrm>
          <a:prstGeom prst="roundRect">
            <a:avLst/>
          </a:pr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sp>
        <p:nvSpPr>
          <p:cNvPr id="5" name="Freeform 6"/>
          <p:cNvSpPr>
            <a:spLocks/>
          </p:cNvSpPr>
          <p:nvPr/>
        </p:nvSpPr>
        <p:spPr bwMode="auto">
          <a:xfrm>
            <a:off x="1542135" y="4542051"/>
            <a:ext cx="762099" cy="958628"/>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3" rIns="91428" bIns="45713"/>
          <a:lstStyle/>
          <a:p>
            <a:endParaRPr lang="zh-CN" altLang="en-US" sz="2400" kern="0">
              <a:solidFill>
                <a:sysClr val="windowText" lastClr="000000"/>
              </a:solidFill>
              <a:cs typeface="+mn-ea"/>
              <a:sym typeface="+mn-lt"/>
            </a:endParaRPr>
          </a:p>
        </p:txBody>
      </p:sp>
      <p:sp>
        <p:nvSpPr>
          <p:cNvPr id="6" name="Freeform 7"/>
          <p:cNvSpPr>
            <a:spLocks noEditPoints="1"/>
          </p:cNvSpPr>
          <p:nvPr/>
        </p:nvSpPr>
        <p:spPr bwMode="auto">
          <a:xfrm>
            <a:off x="2491583" y="5255335"/>
            <a:ext cx="1424172" cy="290445"/>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3" rIns="91428" bIns="45713"/>
          <a:lstStyle/>
          <a:p>
            <a:endParaRPr lang="zh-CN" altLang="en-US" sz="2400" kern="0">
              <a:solidFill>
                <a:sysClr val="windowText" lastClr="000000"/>
              </a:solidFill>
              <a:cs typeface="+mn-ea"/>
              <a:sym typeface="+mn-lt"/>
            </a:endParaRPr>
          </a:p>
        </p:txBody>
      </p:sp>
      <p:sp>
        <p:nvSpPr>
          <p:cNvPr id="7" name="Freeform 8"/>
          <p:cNvSpPr>
            <a:spLocks noEditPoints="1"/>
          </p:cNvSpPr>
          <p:nvPr/>
        </p:nvSpPr>
        <p:spPr bwMode="auto">
          <a:xfrm>
            <a:off x="2577319" y="4522081"/>
            <a:ext cx="1368603" cy="642788"/>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3" rIns="91428" bIns="45713"/>
          <a:lstStyle/>
          <a:p>
            <a:endParaRPr lang="zh-CN" altLang="en-US" sz="2400" kern="0">
              <a:solidFill>
                <a:sysClr val="windowText" lastClr="000000"/>
              </a:solidFill>
              <a:cs typeface="+mn-ea"/>
              <a:sym typeface="+mn-lt"/>
            </a:endParaRPr>
          </a:p>
        </p:txBody>
      </p:sp>
      <p:sp>
        <p:nvSpPr>
          <p:cNvPr id="8" name="Freeform 9"/>
          <p:cNvSpPr>
            <a:spLocks noEditPoints="1"/>
          </p:cNvSpPr>
          <p:nvPr/>
        </p:nvSpPr>
        <p:spPr bwMode="auto">
          <a:xfrm>
            <a:off x="4161850" y="1053534"/>
            <a:ext cx="115903" cy="5039145"/>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91428" tIns="45713" rIns="91428" bIns="45713"/>
          <a:lstStyle/>
          <a:p>
            <a:endParaRPr lang="zh-CN" altLang="en-US" sz="2400" kern="0">
              <a:solidFill>
                <a:sysClr val="windowText" lastClr="000000"/>
              </a:solidFill>
              <a:cs typeface="+mn-ea"/>
              <a:sym typeface="+mn-lt"/>
            </a:endParaRPr>
          </a:p>
        </p:txBody>
      </p:sp>
      <p:sp>
        <p:nvSpPr>
          <p:cNvPr id="9" name="Freeform 10"/>
          <p:cNvSpPr>
            <a:spLocks/>
          </p:cNvSpPr>
          <p:nvPr/>
        </p:nvSpPr>
        <p:spPr bwMode="auto">
          <a:xfrm>
            <a:off x="4603233" y="1213835"/>
            <a:ext cx="601716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10" name="组合 58"/>
          <p:cNvGrpSpPr>
            <a:grpSpLocks/>
          </p:cNvGrpSpPr>
          <p:nvPr/>
        </p:nvGrpSpPr>
        <p:grpSpPr bwMode="auto">
          <a:xfrm>
            <a:off x="4706433" y="1269384"/>
            <a:ext cx="503304" cy="528516"/>
            <a:chOff x="0" y="0"/>
            <a:chExt cx="588963" cy="618440"/>
          </a:xfrm>
        </p:grpSpPr>
        <p:sp>
          <p:nvSpPr>
            <p:cNvPr id="11"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12" name="TextBox 60"/>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a:solidFill>
                    <a:srgbClr val="024C89"/>
                  </a:solidFill>
                  <a:latin typeface="+mn-lt"/>
                  <a:ea typeface="+mn-ea"/>
                  <a:cs typeface="+mn-ea"/>
                  <a:sym typeface="+mn-lt"/>
                </a:rPr>
                <a:t>1</a:t>
              </a:r>
              <a:endParaRPr lang="zh-CN" altLang="en-US" sz="2800" b="1" kern="0" dirty="0">
                <a:solidFill>
                  <a:srgbClr val="024C89"/>
                </a:solidFill>
                <a:latin typeface="+mn-lt"/>
                <a:ea typeface="+mn-ea"/>
                <a:cs typeface="+mn-ea"/>
                <a:sym typeface="+mn-lt"/>
              </a:endParaRPr>
            </a:p>
          </p:txBody>
        </p:sp>
      </p:grpSp>
      <p:sp>
        <p:nvSpPr>
          <p:cNvPr id="13" name="Freeform 10"/>
          <p:cNvSpPr>
            <a:spLocks/>
          </p:cNvSpPr>
          <p:nvPr/>
        </p:nvSpPr>
        <p:spPr bwMode="auto">
          <a:xfrm>
            <a:off x="4603233" y="2180399"/>
            <a:ext cx="601716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14" name="组合 62"/>
          <p:cNvGrpSpPr>
            <a:grpSpLocks/>
          </p:cNvGrpSpPr>
          <p:nvPr/>
        </p:nvGrpSpPr>
        <p:grpSpPr bwMode="auto">
          <a:xfrm>
            <a:off x="4706433" y="2235947"/>
            <a:ext cx="503304" cy="528516"/>
            <a:chOff x="0" y="0"/>
            <a:chExt cx="588963" cy="618440"/>
          </a:xfrm>
        </p:grpSpPr>
        <p:sp>
          <p:nvSpPr>
            <p:cNvPr id="15"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16"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a:solidFill>
                    <a:srgbClr val="024C89"/>
                  </a:solidFill>
                  <a:latin typeface="+mn-lt"/>
                  <a:ea typeface="+mn-ea"/>
                  <a:cs typeface="+mn-ea"/>
                  <a:sym typeface="+mn-lt"/>
                </a:rPr>
                <a:t>2</a:t>
              </a:r>
              <a:endParaRPr lang="zh-CN" altLang="en-US" sz="2800" b="1" kern="0">
                <a:solidFill>
                  <a:srgbClr val="024C89"/>
                </a:solidFill>
                <a:latin typeface="+mn-lt"/>
                <a:ea typeface="+mn-ea"/>
                <a:cs typeface="+mn-ea"/>
                <a:sym typeface="+mn-lt"/>
              </a:endParaRPr>
            </a:p>
          </p:txBody>
        </p:sp>
      </p:grpSp>
      <p:sp>
        <p:nvSpPr>
          <p:cNvPr id="17" name="Freeform 10"/>
          <p:cNvSpPr>
            <a:spLocks/>
          </p:cNvSpPr>
          <p:nvPr/>
        </p:nvSpPr>
        <p:spPr bwMode="auto">
          <a:xfrm>
            <a:off x="4603233" y="3123155"/>
            <a:ext cx="601716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18" name="组合 71"/>
          <p:cNvGrpSpPr>
            <a:grpSpLocks/>
          </p:cNvGrpSpPr>
          <p:nvPr/>
        </p:nvGrpSpPr>
        <p:grpSpPr bwMode="auto">
          <a:xfrm>
            <a:off x="4706433" y="3178704"/>
            <a:ext cx="503304" cy="526929"/>
            <a:chOff x="0" y="0"/>
            <a:chExt cx="588963" cy="618440"/>
          </a:xfrm>
        </p:grpSpPr>
        <p:sp>
          <p:nvSpPr>
            <p:cNvPr id="1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20" name="TextBox 78"/>
            <p:cNvSpPr txBox="1">
              <a:spLocks noChangeArrowheads="1"/>
            </p:cNvSpPr>
            <p:nvPr/>
          </p:nvSpPr>
          <p:spPr bwMode="auto">
            <a:xfrm>
              <a:off x="59482" y="0"/>
              <a:ext cx="448697" cy="61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a:solidFill>
                    <a:srgbClr val="024C89"/>
                  </a:solidFill>
                  <a:latin typeface="+mn-lt"/>
                  <a:ea typeface="+mn-ea"/>
                  <a:cs typeface="+mn-ea"/>
                  <a:sym typeface="+mn-lt"/>
                </a:rPr>
                <a:t>3</a:t>
              </a:r>
              <a:endParaRPr lang="zh-CN" altLang="en-US" sz="2800" b="1" kern="0">
                <a:solidFill>
                  <a:srgbClr val="024C89"/>
                </a:solidFill>
                <a:latin typeface="+mn-lt"/>
                <a:ea typeface="+mn-ea"/>
                <a:cs typeface="+mn-ea"/>
                <a:sym typeface="+mn-lt"/>
              </a:endParaRPr>
            </a:p>
          </p:txBody>
        </p:sp>
      </p:grpSp>
      <p:sp>
        <p:nvSpPr>
          <p:cNvPr id="21" name="Freeform 10"/>
          <p:cNvSpPr>
            <a:spLocks/>
          </p:cNvSpPr>
          <p:nvPr/>
        </p:nvSpPr>
        <p:spPr bwMode="auto">
          <a:xfrm>
            <a:off x="4603233" y="4051627"/>
            <a:ext cx="601716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2" name="组合 80"/>
          <p:cNvGrpSpPr>
            <a:grpSpLocks/>
          </p:cNvGrpSpPr>
          <p:nvPr/>
        </p:nvGrpSpPr>
        <p:grpSpPr bwMode="auto">
          <a:xfrm>
            <a:off x="4706433" y="4107177"/>
            <a:ext cx="503304" cy="528516"/>
            <a:chOff x="0" y="0"/>
            <a:chExt cx="588963" cy="618440"/>
          </a:xfrm>
        </p:grpSpPr>
        <p:sp>
          <p:nvSpPr>
            <p:cNvPr id="23"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24" name="TextBox 82"/>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a:solidFill>
                    <a:srgbClr val="024C89"/>
                  </a:solidFill>
                  <a:latin typeface="+mn-lt"/>
                  <a:ea typeface="+mn-ea"/>
                  <a:cs typeface="+mn-ea"/>
                  <a:sym typeface="+mn-lt"/>
                </a:rPr>
                <a:t>4</a:t>
              </a:r>
              <a:endParaRPr lang="zh-CN" altLang="en-US" sz="2800" b="1" kern="0">
                <a:solidFill>
                  <a:srgbClr val="024C89"/>
                </a:solidFill>
                <a:latin typeface="+mn-lt"/>
                <a:ea typeface="+mn-ea"/>
                <a:cs typeface="+mn-ea"/>
                <a:sym typeface="+mn-lt"/>
              </a:endParaRPr>
            </a:p>
          </p:txBody>
        </p:sp>
      </p:grpSp>
      <p:sp>
        <p:nvSpPr>
          <p:cNvPr id="25" name="Freeform 10"/>
          <p:cNvSpPr>
            <a:spLocks/>
          </p:cNvSpPr>
          <p:nvPr/>
        </p:nvSpPr>
        <p:spPr bwMode="auto">
          <a:xfrm>
            <a:off x="4603233" y="5021366"/>
            <a:ext cx="601716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6" name="组合 84"/>
          <p:cNvGrpSpPr>
            <a:grpSpLocks/>
          </p:cNvGrpSpPr>
          <p:nvPr/>
        </p:nvGrpSpPr>
        <p:grpSpPr bwMode="auto">
          <a:xfrm>
            <a:off x="4706433" y="5076915"/>
            <a:ext cx="503304" cy="528516"/>
            <a:chOff x="0" y="0"/>
            <a:chExt cx="588963" cy="618440"/>
          </a:xfrm>
        </p:grpSpPr>
        <p:sp>
          <p:nvSpPr>
            <p:cNvPr id="27"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28" name="TextBox 86"/>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a:solidFill>
                    <a:srgbClr val="024C89"/>
                  </a:solidFill>
                  <a:latin typeface="+mn-lt"/>
                  <a:ea typeface="+mn-ea"/>
                  <a:cs typeface="+mn-ea"/>
                  <a:sym typeface="+mn-lt"/>
                </a:rPr>
                <a:t>5</a:t>
              </a:r>
              <a:endParaRPr lang="zh-CN" altLang="en-US" sz="2800" b="1" kern="0">
                <a:solidFill>
                  <a:srgbClr val="024C89"/>
                </a:solidFill>
                <a:latin typeface="+mn-lt"/>
                <a:ea typeface="+mn-ea"/>
                <a:cs typeface="+mn-ea"/>
                <a:sym typeface="+mn-lt"/>
              </a:endParaRPr>
            </a:p>
          </p:txBody>
        </p:sp>
      </p:grpSp>
      <p:sp>
        <p:nvSpPr>
          <p:cNvPr id="29" name="TextBox 91"/>
          <p:cNvSpPr txBox="1">
            <a:spLocks noChangeArrowheads="1"/>
          </p:cNvSpPr>
          <p:nvPr/>
        </p:nvSpPr>
        <p:spPr bwMode="auto">
          <a:xfrm>
            <a:off x="5193859" y="1290016"/>
            <a:ext cx="4646556"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课题来源及意义</a:t>
            </a:r>
          </a:p>
        </p:txBody>
      </p:sp>
      <p:sp>
        <p:nvSpPr>
          <p:cNvPr id="30" name="TextBox 92"/>
          <p:cNvSpPr txBox="1">
            <a:spLocks noChangeArrowheads="1"/>
          </p:cNvSpPr>
          <p:nvPr/>
        </p:nvSpPr>
        <p:spPr bwMode="auto">
          <a:xfrm>
            <a:off x="5193860" y="2253407"/>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国内外研究现状</a:t>
            </a:r>
          </a:p>
        </p:txBody>
      </p:sp>
      <p:sp>
        <p:nvSpPr>
          <p:cNvPr id="31" name="TextBox 93"/>
          <p:cNvSpPr txBox="1">
            <a:spLocks noChangeArrowheads="1"/>
          </p:cNvSpPr>
          <p:nvPr/>
        </p:nvSpPr>
        <p:spPr bwMode="auto">
          <a:xfrm>
            <a:off x="5193859" y="3164420"/>
            <a:ext cx="3905759"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研究目标和内容</a:t>
            </a:r>
          </a:p>
        </p:txBody>
      </p:sp>
      <p:sp>
        <p:nvSpPr>
          <p:cNvPr id="32" name="TextBox 94"/>
          <p:cNvSpPr txBox="1">
            <a:spLocks noChangeArrowheads="1"/>
          </p:cNvSpPr>
          <p:nvPr/>
        </p:nvSpPr>
        <p:spPr bwMode="auto">
          <a:xfrm>
            <a:off x="5193859" y="4108764"/>
            <a:ext cx="4185272"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实施</a:t>
            </a:r>
            <a:r>
              <a:rPr lang="zh-CN" altLang="en-US" sz="3067" kern="0" dirty="0" smtClean="0">
                <a:solidFill>
                  <a:srgbClr val="FFFFFF"/>
                </a:solidFill>
                <a:latin typeface="+mn-lt"/>
                <a:ea typeface="+mn-ea"/>
                <a:cs typeface="+mn-ea"/>
                <a:sym typeface="+mn-lt"/>
              </a:rPr>
              <a:t>方案与可行性分析</a:t>
            </a:r>
            <a:endParaRPr lang="zh-CN" altLang="en-US" sz="3067" kern="0" dirty="0">
              <a:solidFill>
                <a:srgbClr val="FFFFFF"/>
              </a:solidFill>
              <a:latin typeface="+mn-lt"/>
              <a:ea typeface="+mn-ea"/>
              <a:cs typeface="+mn-ea"/>
              <a:sym typeface="+mn-lt"/>
            </a:endParaRPr>
          </a:p>
        </p:txBody>
      </p:sp>
      <p:sp>
        <p:nvSpPr>
          <p:cNvPr id="33" name="TextBox 95"/>
          <p:cNvSpPr txBox="1">
            <a:spLocks noChangeArrowheads="1"/>
          </p:cNvSpPr>
          <p:nvPr/>
        </p:nvSpPr>
        <p:spPr bwMode="auto">
          <a:xfrm>
            <a:off x="5193859" y="5075328"/>
            <a:ext cx="3689831"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研究进度和时间安排</a:t>
            </a:r>
          </a:p>
        </p:txBody>
      </p:sp>
      <p:sp>
        <p:nvSpPr>
          <p:cNvPr id="34" name="日期占位符 3"/>
          <p:cNvSpPr>
            <a:spLocks noGrp="1"/>
          </p:cNvSpPr>
          <p:nvPr>
            <p:ph type="dt" sz="half" idx="10"/>
          </p:nvPr>
        </p:nvSpPr>
        <p:spPr>
          <a:xfrm>
            <a:off x="0" y="6356350"/>
            <a:ext cx="2743200" cy="365125"/>
          </a:xfrm>
        </p:spPr>
        <p:txBody>
          <a:bodyPr/>
          <a:lstStyle/>
          <a:p>
            <a:fld id="{392B3A11-8DEB-4D16-BEEE-572411AADAE1}" type="datetime1">
              <a:rPr lang="zh-CN" altLang="en-US" b="1" smtClean="0"/>
              <a:t>2017/11/15</a:t>
            </a:fld>
            <a:endParaRPr lang="en-US" altLang="zh-CN" b="1" dirty="0" smtClean="0"/>
          </a:p>
        </p:txBody>
      </p:sp>
      <p:sp>
        <p:nvSpPr>
          <p:cNvPr id="35" name="灯片编号占位符 5"/>
          <p:cNvSpPr>
            <a:spLocks noGrp="1"/>
          </p:cNvSpPr>
          <p:nvPr>
            <p:ph type="sldNum" sz="quarter" idx="12"/>
          </p:nvPr>
        </p:nvSpPr>
        <p:spPr>
          <a:xfrm>
            <a:off x="8610600" y="6356350"/>
            <a:ext cx="2743200" cy="365125"/>
          </a:xfrm>
        </p:spPr>
        <p:txBody>
          <a:bodyPr/>
          <a:lstStyle/>
          <a:p>
            <a:r>
              <a:rPr lang="en-US" altLang="zh-CN" dirty="0"/>
              <a:t>2</a:t>
            </a:r>
            <a:r>
              <a:rPr lang="en-US" altLang="zh-CN" dirty="0" smtClean="0"/>
              <a:t>/14</a:t>
            </a:r>
          </a:p>
        </p:txBody>
      </p:sp>
    </p:spTree>
    <p:extLst>
      <p:ext uri="{BB962C8B-B14F-4D97-AF65-F5344CB8AC3E}">
        <p14:creationId xmlns:p14="http://schemas.microsoft.com/office/powerpoint/2010/main" val="3596521419"/>
      </p:ext>
    </p:extLst>
  </p:cSld>
  <p:clrMapOvr>
    <a:masterClrMapping/>
  </p:clrMapOvr>
  <mc:AlternateContent xmlns:mc="http://schemas.openxmlformats.org/markup-compatibility/2006">
    <mc:Choice xmlns:p14="http://schemas.microsoft.com/office/powerpoint/2010/main" Requires="p14">
      <p:transition spd="slow" p14:dur="2000" advTm="5425"/>
    </mc:Choice>
    <mc:Fallback>
      <p:transition spd="slow" advTm="542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1</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课题来源及意义</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2" name="矩形 1"/>
          <p:cNvSpPr/>
          <p:nvPr/>
        </p:nvSpPr>
        <p:spPr>
          <a:xfrm>
            <a:off x="1127760" y="1944254"/>
            <a:ext cx="10296862" cy="400110"/>
          </a:xfrm>
          <a:prstGeom prst="rect">
            <a:avLst/>
          </a:prstGeom>
        </p:spPr>
        <p:txBody>
          <a:bodyPr wrap="square">
            <a:spAutoFit/>
          </a:bodyPr>
          <a:lstStyle/>
          <a:p>
            <a:r>
              <a:rPr lang="zh-CN" altLang="en-US" sz="2000" dirty="0" smtClean="0"/>
              <a:t>       </a:t>
            </a:r>
            <a:endParaRPr lang="zh-CN" altLang="en-US" sz="2000" dirty="0"/>
          </a:p>
        </p:txBody>
      </p:sp>
      <p:sp>
        <p:nvSpPr>
          <p:cNvPr id="40" name="内容占位符 3"/>
          <p:cNvSpPr>
            <a:spLocks noGrp="1"/>
          </p:cNvSpPr>
          <p:nvPr>
            <p:ph idx="1"/>
          </p:nvPr>
        </p:nvSpPr>
        <p:spPr>
          <a:xfrm>
            <a:off x="563881" y="831320"/>
            <a:ext cx="10515600" cy="1718735"/>
          </a:xfrm>
        </p:spPr>
        <p:txBody>
          <a:bodyPr>
            <a:normAutofit/>
          </a:bodyPr>
          <a:lstStyle/>
          <a:p>
            <a:pPr marL="0" indent="0">
              <a:buNone/>
            </a:pPr>
            <a:endParaRPr lang="en-US" altLang="zh-CN" dirty="0" smtClean="0"/>
          </a:p>
          <a:p>
            <a:pPr marL="0" indent="0">
              <a:buNone/>
            </a:pPr>
            <a:r>
              <a:rPr lang="en-US" altLang="zh-CN" sz="2400" dirty="0" smtClean="0"/>
              <a:t>1.1 </a:t>
            </a:r>
            <a:r>
              <a:rPr lang="zh-CN" altLang="en-US" sz="2400" dirty="0" smtClean="0"/>
              <a:t>课题的意义</a:t>
            </a:r>
          </a:p>
          <a:p>
            <a:pPr marL="0" indent="0">
              <a:buNone/>
            </a:pPr>
            <a:r>
              <a:rPr lang="zh-CN" altLang="en-US" dirty="0" smtClean="0"/>
              <a:t>   </a:t>
            </a:r>
            <a:endParaRPr lang="zh-CN" altLang="en-US" dirty="0" smtClean="0"/>
          </a:p>
        </p:txBody>
      </p:sp>
      <p:sp>
        <p:nvSpPr>
          <p:cNvPr id="11" name="矩形 10"/>
          <p:cNvSpPr/>
          <p:nvPr/>
        </p:nvSpPr>
        <p:spPr>
          <a:xfrm>
            <a:off x="676376" y="2025512"/>
            <a:ext cx="10748245" cy="707886"/>
          </a:xfrm>
          <a:prstGeom prst="rect">
            <a:avLst/>
          </a:prstGeom>
        </p:spPr>
        <p:txBody>
          <a:bodyPr wrap="square">
            <a:spAutoFit/>
          </a:bodyPr>
          <a:lstStyle/>
          <a:p>
            <a:r>
              <a:rPr lang="zh-CN" altLang="en-US" sz="2000" dirty="0" smtClean="0"/>
              <a:t>        国际</a:t>
            </a:r>
            <a:r>
              <a:rPr lang="zh-CN" altLang="en-US" sz="2000" dirty="0"/>
              <a:t>抗癌联盟发布的数据表明，</a:t>
            </a:r>
            <a:r>
              <a:rPr lang="en-US" altLang="zh-CN" sz="2000" dirty="0"/>
              <a:t>2008</a:t>
            </a:r>
            <a:r>
              <a:rPr lang="zh-CN" altLang="en-US" sz="2000" dirty="0"/>
              <a:t>年全球有</a:t>
            </a:r>
            <a:r>
              <a:rPr lang="en-US" altLang="zh-CN" sz="2000" dirty="0"/>
              <a:t>1270</a:t>
            </a:r>
            <a:r>
              <a:rPr lang="zh-CN" altLang="en-US" sz="2000" dirty="0"/>
              <a:t>万人患癌，死亡人数高达</a:t>
            </a:r>
            <a:r>
              <a:rPr lang="en-US" altLang="zh-CN" sz="2000" dirty="0"/>
              <a:t>760</a:t>
            </a:r>
            <a:r>
              <a:rPr lang="zh-CN" altLang="en-US" sz="2000" dirty="0"/>
              <a:t>万。</a:t>
            </a:r>
            <a:r>
              <a:rPr lang="en-US" altLang="zh-CN" sz="2000" dirty="0"/>
              <a:t>2017</a:t>
            </a:r>
            <a:r>
              <a:rPr lang="zh-CN" altLang="en-US" sz="2000" dirty="0"/>
              <a:t>年</a:t>
            </a:r>
            <a:r>
              <a:rPr lang="en-US" altLang="zh-CN" sz="2000" dirty="0"/>
              <a:t>2</a:t>
            </a:r>
            <a:r>
              <a:rPr lang="zh-CN" altLang="en-US" sz="2000" dirty="0"/>
              <a:t>月，国家癌症中心发布中国最新癌症数据：</a:t>
            </a:r>
          </a:p>
        </p:txBody>
      </p:sp>
      <p:grpSp>
        <p:nvGrpSpPr>
          <p:cNvPr id="41" name="组合 40"/>
          <p:cNvGrpSpPr/>
          <p:nvPr/>
        </p:nvGrpSpPr>
        <p:grpSpPr>
          <a:xfrm>
            <a:off x="2662102" y="2950702"/>
            <a:ext cx="6319157" cy="3571875"/>
            <a:chOff x="800099" y="3286125"/>
            <a:chExt cx="6319157" cy="3571875"/>
          </a:xfrm>
        </p:grpSpPr>
        <p:pic>
          <p:nvPicPr>
            <p:cNvPr id="42" name="图片 41"/>
            <p:cNvPicPr>
              <a:picLocks noChangeAspect="1"/>
            </p:cNvPicPr>
            <p:nvPr/>
          </p:nvPicPr>
          <p:blipFill>
            <a:blip r:embed="rId3"/>
            <a:stretch>
              <a:fillRect/>
            </a:stretch>
          </p:blipFill>
          <p:spPr>
            <a:xfrm>
              <a:off x="800099" y="3286125"/>
              <a:ext cx="6319157" cy="3571875"/>
            </a:xfrm>
            <a:prstGeom prst="rect">
              <a:avLst/>
            </a:prstGeom>
          </p:spPr>
        </p:pic>
        <p:sp>
          <p:nvSpPr>
            <p:cNvPr id="43" name="椭圆 42"/>
            <p:cNvSpPr/>
            <p:nvPr/>
          </p:nvSpPr>
          <p:spPr>
            <a:xfrm>
              <a:off x="1110343" y="4245429"/>
              <a:ext cx="522514" cy="24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299167" y="4264134"/>
              <a:ext cx="522514" cy="24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204755" y="4259855"/>
              <a:ext cx="522514" cy="24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10343" y="4765268"/>
              <a:ext cx="522514" cy="24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204755" y="4765268"/>
              <a:ext cx="522514" cy="24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299167" y="4529116"/>
              <a:ext cx="522514" cy="24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日期占位符 3"/>
          <p:cNvSpPr>
            <a:spLocks noGrp="1"/>
          </p:cNvSpPr>
          <p:nvPr>
            <p:ph type="dt" sz="half" idx="10"/>
          </p:nvPr>
        </p:nvSpPr>
        <p:spPr>
          <a:xfrm>
            <a:off x="0" y="6492875"/>
            <a:ext cx="2743200" cy="365125"/>
          </a:xfrm>
        </p:spPr>
        <p:txBody>
          <a:bodyPr/>
          <a:lstStyle/>
          <a:p>
            <a:fld id="{A93EEF77-6663-4730-B600-FFFD72C26C9D}" type="datetime1">
              <a:rPr lang="zh-CN" altLang="en-US" b="1" smtClean="0"/>
              <a:t>2017/11/15</a:t>
            </a:fld>
            <a:endParaRPr lang="en-US" altLang="zh-CN" b="1" dirty="0" smtClean="0"/>
          </a:p>
        </p:txBody>
      </p:sp>
      <p:sp>
        <p:nvSpPr>
          <p:cNvPr id="50" name="灯片编号占位符 5"/>
          <p:cNvSpPr>
            <a:spLocks noGrp="1"/>
          </p:cNvSpPr>
          <p:nvPr>
            <p:ph type="sldNum" sz="quarter" idx="12"/>
          </p:nvPr>
        </p:nvSpPr>
        <p:spPr>
          <a:xfrm>
            <a:off x="8610600" y="6356350"/>
            <a:ext cx="2743200" cy="365125"/>
          </a:xfrm>
        </p:spPr>
        <p:txBody>
          <a:bodyPr/>
          <a:lstStyle/>
          <a:p>
            <a:r>
              <a:rPr lang="en-US" altLang="zh-CN" dirty="0"/>
              <a:t>3</a:t>
            </a:r>
            <a:r>
              <a:rPr lang="en-US" altLang="zh-CN" dirty="0" smtClean="0"/>
              <a:t>/14</a:t>
            </a:r>
          </a:p>
        </p:txBody>
      </p:sp>
    </p:spTree>
    <p:extLst>
      <p:ext uri="{BB962C8B-B14F-4D97-AF65-F5344CB8AC3E}">
        <p14:creationId xmlns:p14="http://schemas.microsoft.com/office/powerpoint/2010/main" val="3659811097"/>
      </p:ext>
    </p:extLst>
  </p:cSld>
  <p:clrMapOvr>
    <a:masterClrMapping/>
  </p:clrMapOvr>
  <mc:AlternateContent xmlns:mc="http://schemas.openxmlformats.org/markup-compatibility/2006">
    <mc:Choice xmlns:p14="http://schemas.microsoft.com/office/powerpoint/2010/main" Requires="p14">
      <p:transition spd="slow" p14:dur="2000" advTm="20804"/>
    </mc:Choice>
    <mc:Fallback>
      <p:transition spd="slow" advTm="2080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1</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课题来源及意义</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2" name="矩形 1"/>
          <p:cNvSpPr/>
          <p:nvPr/>
        </p:nvSpPr>
        <p:spPr>
          <a:xfrm>
            <a:off x="1127760" y="1944254"/>
            <a:ext cx="10296862" cy="400110"/>
          </a:xfrm>
          <a:prstGeom prst="rect">
            <a:avLst/>
          </a:prstGeom>
        </p:spPr>
        <p:txBody>
          <a:bodyPr wrap="square">
            <a:spAutoFit/>
          </a:bodyPr>
          <a:lstStyle/>
          <a:p>
            <a:r>
              <a:rPr lang="zh-CN" altLang="en-US" sz="2000" dirty="0" smtClean="0"/>
              <a:t>       </a:t>
            </a:r>
            <a:endParaRPr lang="zh-CN" altLang="en-US" sz="2000" dirty="0"/>
          </a:p>
        </p:txBody>
      </p:sp>
      <p:sp>
        <p:nvSpPr>
          <p:cNvPr id="8" name="矩形 7"/>
          <p:cNvSpPr/>
          <p:nvPr/>
        </p:nvSpPr>
        <p:spPr>
          <a:xfrm>
            <a:off x="666206" y="1903984"/>
            <a:ext cx="11364920" cy="1015663"/>
          </a:xfrm>
          <a:prstGeom prst="rect">
            <a:avLst/>
          </a:prstGeom>
        </p:spPr>
        <p:txBody>
          <a:bodyPr wrap="square">
            <a:spAutoFit/>
          </a:bodyPr>
          <a:lstStyle/>
          <a:p>
            <a:r>
              <a:rPr lang="zh-CN" altLang="en-US" sz="2000" dirty="0" smtClean="0"/>
              <a:t>       目前</a:t>
            </a:r>
            <a:r>
              <a:rPr lang="zh-CN" altLang="en-US" sz="2000" dirty="0"/>
              <a:t>手术切除仍然是治疗肺癌和肝癌的首选方法</a:t>
            </a:r>
            <a:r>
              <a:rPr lang="zh-CN" altLang="en-US" sz="2000" dirty="0" smtClean="0"/>
              <a:t>，但是术</a:t>
            </a:r>
            <a:r>
              <a:rPr lang="zh-CN" altLang="en-US" sz="2000" dirty="0"/>
              <a:t>后的远期治疗效果并不乐观，其中</a:t>
            </a:r>
            <a:r>
              <a:rPr lang="en-US" altLang="zh-CN" sz="2000" dirty="0"/>
              <a:t>5</a:t>
            </a:r>
            <a:r>
              <a:rPr lang="zh-CN" altLang="en-US" sz="2000" dirty="0"/>
              <a:t>年生存率仅为</a:t>
            </a:r>
            <a:r>
              <a:rPr lang="en-US" altLang="zh-CN" sz="2000" b="1" dirty="0"/>
              <a:t>20%-50%</a:t>
            </a:r>
            <a:r>
              <a:rPr lang="zh-CN" altLang="en-US" sz="2000" dirty="0"/>
              <a:t>，多数患者死于</a:t>
            </a:r>
            <a:r>
              <a:rPr lang="zh-CN" altLang="en-US" sz="2000" b="1" dirty="0"/>
              <a:t>肿瘤复发</a:t>
            </a:r>
            <a:r>
              <a:rPr lang="zh-CN" altLang="en-US" sz="2000" dirty="0"/>
              <a:t>。近年来寻求更为有效且创伤更小的治疗方法逐渐成为肿瘤治疗领域普遍关注的问题</a:t>
            </a:r>
            <a:r>
              <a:rPr lang="en-US" altLang="zh-CN" sz="2000" dirty="0"/>
              <a:t>,</a:t>
            </a:r>
            <a:r>
              <a:rPr lang="zh-CN" altLang="en-US" sz="2000" dirty="0"/>
              <a:t>微创或无创治疗新技术已成为恶性肿瘤治疗的研究热点</a:t>
            </a:r>
          </a:p>
        </p:txBody>
      </p:sp>
      <p:sp>
        <p:nvSpPr>
          <p:cNvPr id="22" name="矩形 21"/>
          <p:cNvSpPr/>
          <p:nvPr/>
        </p:nvSpPr>
        <p:spPr>
          <a:xfrm>
            <a:off x="3443177" y="3437380"/>
            <a:ext cx="20881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传统手术导航系统</a:t>
            </a:r>
          </a:p>
        </p:txBody>
      </p:sp>
      <p:sp>
        <p:nvSpPr>
          <p:cNvPr id="23" name="矩形 22"/>
          <p:cNvSpPr/>
          <p:nvPr/>
        </p:nvSpPr>
        <p:spPr>
          <a:xfrm>
            <a:off x="6745931" y="3454075"/>
            <a:ext cx="196527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无法定位呼吸</a:t>
            </a:r>
            <a:r>
              <a:rPr lang="zh-CN" altLang="en-US" dirty="0" smtClean="0"/>
              <a:t>运动脏器</a:t>
            </a:r>
            <a:endParaRPr lang="zh-CN" altLang="en-US" dirty="0"/>
          </a:p>
        </p:txBody>
      </p:sp>
      <p:sp>
        <p:nvSpPr>
          <p:cNvPr id="24" name="右箭头 23"/>
          <p:cNvSpPr/>
          <p:nvPr/>
        </p:nvSpPr>
        <p:spPr>
          <a:xfrm>
            <a:off x="5649404" y="366895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5717375" y="3316682"/>
            <a:ext cx="646331" cy="369332"/>
          </a:xfrm>
          <a:prstGeom prst="rect">
            <a:avLst/>
          </a:prstGeom>
          <a:noFill/>
        </p:spPr>
        <p:txBody>
          <a:bodyPr wrap="none" rtlCol="0">
            <a:spAutoFit/>
          </a:bodyPr>
          <a:lstStyle/>
          <a:p>
            <a:r>
              <a:rPr lang="zh-CN" altLang="en-US" dirty="0" smtClean="0"/>
              <a:t>缺陷</a:t>
            </a:r>
            <a:endParaRPr lang="zh-CN" altLang="en-US" dirty="0"/>
          </a:p>
        </p:txBody>
      </p:sp>
      <p:sp>
        <p:nvSpPr>
          <p:cNvPr id="26" name="矩形 25"/>
          <p:cNvSpPr/>
          <p:nvPr/>
        </p:nvSpPr>
        <p:spPr>
          <a:xfrm>
            <a:off x="9849454" y="3454075"/>
            <a:ext cx="20119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引入呼吸</a:t>
            </a:r>
            <a:r>
              <a:rPr lang="zh-CN" altLang="en-US" dirty="0"/>
              <a:t>位移补偿系统</a:t>
            </a:r>
          </a:p>
        </p:txBody>
      </p:sp>
      <p:sp>
        <p:nvSpPr>
          <p:cNvPr id="32" name="右箭头 31"/>
          <p:cNvSpPr/>
          <p:nvPr/>
        </p:nvSpPr>
        <p:spPr>
          <a:xfrm>
            <a:off x="8799192" y="368632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8711209" y="3304525"/>
            <a:ext cx="1107996" cy="369332"/>
          </a:xfrm>
          <a:prstGeom prst="rect">
            <a:avLst/>
          </a:prstGeom>
          <a:noFill/>
        </p:spPr>
        <p:txBody>
          <a:bodyPr wrap="none" rtlCol="0">
            <a:spAutoFit/>
          </a:bodyPr>
          <a:lstStyle/>
          <a:p>
            <a:r>
              <a:rPr lang="zh-CN" altLang="en-US" dirty="0" smtClean="0"/>
              <a:t>解决方案</a:t>
            </a:r>
            <a:endParaRPr lang="zh-CN" altLang="en-US" dirty="0"/>
          </a:p>
        </p:txBody>
      </p:sp>
      <p:sp>
        <p:nvSpPr>
          <p:cNvPr id="36" name="矩形 35"/>
          <p:cNvSpPr/>
          <p:nvPr/>
        </p:nvSpPr>
        <p:spPr>
          <a:xfrm>
            <a:off x="666206" y="4583360"/>
            <a:ext cx="6508513" cy="523220"/>
          </a:xfrm>
          <a:prstGeom prst="rect">
            <a:avLst/>
          </a:prstGeom>
        </p:spPr>
        <p:txBody>
          <a:bodyPr wrap="none">
            <a:spAutoFit/>
          </a:bodyPr>
          <a:lstStyle/>
          <a:p>
            <a:r>
              <a:rPr lang="zh-CN" altLang="en-US" sz="2800" dirty="0" smtClean="0"/>
              <a:t>     </a:t>
            </a:r>
            <a:r>
              <a:rPr lang="zh-CN" altLang="en-US" sz="2000" b="1" dirty="0" smtClean="0"/>
              <a:t>意义</a:t>
            </a:r>
            <a:r>
              <a:rPr lang="zh-CN" altLang="en-US" sz="2800" dirty="0" smtClean="0"/>
              <a:t>：</a:t>
            </a:r>
            <a:r>
              <a:rPr lang="zh-CN" altLang="en-US" sz="2000" dirty="0" smtClean="0"/>
              <a:t>提高胸腹部</a:t>
            </a:r>
            <a:r>
              <a:rPr lang="zh-CN" altLang="en-US" sz="2000" dirty="0"/>
              <a:t>经皮穿刺时导航系统的</a:t>
            </a:r>
            <a:r>
              <a:rPr lang="zh-CN" altLang="en-US" sz="2000" dirty="0" smtClean="0"/>
              <a:t>精度。  </a:t>
            </a:r>
            <a:endParaRPr lang="zh-CN" altLang="en-US" sz="2000" dirty="0"/>
          </a:p>
        </p:txBody>
      </p:sp>
      <p:sp>
        <p:nvSpPr>
          <p:cNvPr id="37" name="矩形 36"/>
          <p:cNvSpPr/>
          <p:nvPr/>
        </p:nvSpPr>
        <p:spPr>
          <a:xfrm>
            <a:off x="666206" y="3454075"/>
            <a:ext cx="201860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肺部肝脏呼吸运动</a:t>
            </a:r>
            <a:endParaRPr lang="zh-CN" altLang="en-US" dirty="0"/>
          </a:p>
        </p:txBody>
      </p:sp>
      <p:sp>
        <p:nvSpPr>
          <p:cNvPr id="38" name="右箭头 37"/>
          <p:cNvSpPr/>
          <p:nvPr/>
        </p:nvSpPr>
        <p:spPr>
          <a:xfrm>
            <a:off x="2778340" y="3645331"/>
            <a:ext cx="5713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2690215" y="3316682"/>
            <a:ext cx="646331" cy="369332"/>
          </a:xfrm>
          <a:prstGeom prst="rect">
            <a:avLst/>
          </a:prstGeom>
          <a:noFill/>
        </p:spPr>
        <p:txBody>
          <a:bodyPr wrap="none" rtlCol="0">
            <a:spAutoFit/>
          </a:bodyPr>
          <a:lstStyle/>
          <a:p>
            <a:r>
              <a:rPr lang="zh-CN" altLang="en-US" dirty="0" smtClean="0"/>
              <a:t>需求</a:t>
            </a:r>
            <a:endParaRPr lang="zh-CN" altLang="en-US" dirty="0"/>
          </a:p>
        </p:txBody>
      </p:sp>
      <p:sp>
        <p:nvSpPr>
          <p:cNvPr id="35" name="日期占位符 3"/>
          <p:cNvSpPr>
            <a:spLocks noGrp="1"/>
          </p:cNvSpPr>
          <p:nvPr>
            <p:ph type="dt" sz="half" idx="10"/>
          </p:nvPr>
        </p:nvSpPr>
        <p:spPr>
          <a:xfrm>
            <a:off x="0" y="6356350"/>
            <a:ext cx="2743200" cy="365125"/>
          </a:xfrm>
        </p:spPr>
        <p:txBody>
          <a:bodyPr/>
          <a:lstStyle/>
          <a:p>
            <a:fld id="{0D1BCEEA-EDF5-448A-839E-705E66F7B066}" type="datetime1">
              <a:rPr lang="zh-CN" altLang="en-US" b="1" smtClean="0"/>
              <a:t>2017/11/15</a:t>
            </a:fld>
            <a:endParaRPr lang="en-US" altLang="zh-CN" b="1" dirty="0" smtClean="0"/>
          </a:p>
        </p:txBody>
      </p:sp>
      <p:sp>
        <p:nvSpPr>
          <p:cNvPr id="40" name="灯片编号占位符 5"/>
          <p:cNvSpPr>
            <a:spLocks noGrp="1"/>
          </p:cNvSpPr>
          <p:nvPr>
            <p:ph type="sldNum" sz="quarter" idx="12"/>
          </p:nvPr>
        </p:nvSpPr>
        <p:spPr>
          <a:xfrm>
            <a:off x="8610600" y="6356350"/>
            <a:ext cx="2743200" cy="365125"/>
          </a:xfrm>
        </p:spPr>
        <p:txBody>
          <a:bodyPr/>
          <a:lstStyle/>
          <a:p>
            <a:r>
              <a:rPr lang="en-US" altLang="zh-CN" dirty="0"/>
              <a:t>4</a:t>
            </a:r>
            <a:r>
              <a:rPr lang="en-US" altLang="zh-CN" dirty="0" smtClean="0"/>
              <a:t>/14</a:t>
            </a:r>
          </a:p>
        </p:txBody>
      </p:sp>
    </p:spTree>
    <p:extLst>
      <p:ext uri="{BB962C8B-B14F-4D97-AF65-F5344CB8AC3E}">
        <p14:creationId xmlns:p14="http://schemas.microsoft.com/office/powerpoint/2010/main" val="4020093137"/>
      </p:ext>
    </p:extLst>
  </p:cSld>
  <p:clrMapOvr>
    <a:masterClrMapping/>
  </p:clrMapOvr>
  <mc:AlternateContent xmlns:mc="http://schemas.openxmlformats.org/markup-compatibility/2006">
    <mc:Choice xmlns:p14="http://schemas.microsoft.com/office/powerpoint/2010/main" Requires="p14">
      <p:transition spd="slow" p14:dur="2000" advTm="38066"/>
    </mc:Choice>
    <mc:Fallback>
      <p:transition spd="slow" advTm="3806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1</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课题来源及意义</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3"/>
          <a:stretch>
            <a:fillRect/>
          </a:stretch>
        </p:blipFill>
        <p:spPr>
          <a:xfrm>
            <a:off x="59532" y="17137"/>
            <a:ext cx="1233691" cy="1194192"/>
          </a:xfrm>
          <a:prstGeom prst="rect">
            <a:avLst/>
          </a:prstGeom>
        </p:spPr>
      </p:pic>
      <p:sp>
        <p:nvSpPr>
          <p:cNvPr id="10" name="内容占位符 2"/>
          <p:cNvSpPr>
            <a:spLocks noGrp="1"/>
          </p:cNvSpPr>
          <p:nvPr>
            <p:ph idx="1"/>
          </p:nvPr>
        </p:nvSpPr>
        <p:spPr>
          <a:xfrm>
            <a:off x="909022" y="1408918"/>
            <a:ext cx="10515600" cy="512626"/>
          </a:xfrm>
        </p:spPr>
        <p:txBody>
          <a:bodyPr>
            <a:normAutofit/>
          </a:bodyPr>
          <a:lstStyle/>
          <a:p>
            <a:pPr marL="0" indent="0">
              <a:buNone/>
            </a:pPr>
            <a:r>
              <a:rPr lang="en-US" altLang="zh-CN" sz="2400" dirty="0" smtClean="0"/>
              <a:t>1.2 </a:t>
            </a:r>
            <a:r>
              <a:rPr lang="zh-CN" altLang="en-US" sz="2400" dirty="0" smtClean="0"/>
              <a:t>课题来源</a:t>
            </a:r>
            <a:endParaRPr lang="en-US" altLang="zh-CN" sz="2400" dirty="0" smtClean="0"/>
          </a:p>
        </p:txBody>
      </p:sp>
      <p:sp>
        <p:nvSpPr>
          <p:cNvPr id="2" name="矩形 1"/>
          <p:cNvSpPr/>
          <p:nvPr/>
        </p:nvSpPr>
        <p:spPr>
          <a:xfrm>
            <a:off x="1127760" y="1944254"/>
            <a:ext cx="10296862" cy="707886"/>
          </a:xfrm>
          <a:prstGeom prst="rect">
            <a:avLst/>
          </a:prstGeom>
        </p:spPr>
        <p:txBody>
          <a:bodyPr wrap="square">
            <a:spAutoFit/>
          </a:bodyPr>
          <a:lstStyle/>
          <a:p>
            <a:r>
              <a:rPr lang="zh-CN" altLang="en-US" sz="2000" dirty="0" smtClean="0"/>
              <a:t>       本</a:t>
            </a:r>
            <a:r>
              <a:rPr lang="zh-CN" altLang="en-US" sz="2000" dirty="0"/>
              <a:t>课题源自上海理工大学医疗器械与食品学院研究生培养基地，上海爱立峰医疗科技有限公司，该公司致力于经皮穿刺类介入治疗精准定位和手术引导。</a:t>
            </a:r>
          </a:p>
        </p:txBody>
      </p:sp>
      <p:sp>
        <p:nvSpPr>
          <p:cNvPr id="12" name="圆角矩形 11"/>
          <p:cNvSpPr/>
          <p:nvPr/>
        </p:nvSpPr>
        <p:spPr>
          <a:xfrm>
            <a:off x="3474698" y="3448594"/>
            <a:ext cx="1428227" cy="2261865"/>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2">
                    <a:lumMod val="25000"/>
                  </a:schemeClr>
                </a:solidFill>
              </a:rPr>
              <a:t>主要产品</a:t>
            </a:r>
            <a:endParaRPr lang="zh-CN" altLang="en-US" sz="2000" dirty="0">
              <a:solidFill>
                <a:schemeClr val="bg2">
                  <a:lumMod val="25000"/>
                </a:schemeClr>
              </a:solidFill>
            </a:endParaRPr>
          </a:p>
        </p:txBody>
      </p:sp>
      <p:sp>
        <p:nvSpPr>
          <p:cNvPr id="13" name="右箭头 12"/>
          <p:cNvSpPr/>
          <p:nvPr/>
        </p:nvSpPr>
        <p:spPr>
          <a:xfrm>
            <a:off x="5047564" y="4350218"/>
            <a:ext cx="1364974" cy="424070"/>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10800000">
            <a:off x="6412538" y="2906750"/>
            <a:ext cx="441160" cy="3311005"/>
          </a:xfrm>
          <a:prstGeom prst="rightBrace">
            <a:avLst>
              <a:gd name="adj1" fmla="val 8333"/>
              <a:gd name="adj2" fmla="val 503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6853698" y="2919829"/>
            <a:ext cx="6096000" cy="707886"/>
          </a:xfrm>
          <a:prstGeom prst="rect">
            <a:avLst/>
          </a:prstGeom>
        </p:spPr>
        <p:txBody>
          <a:bodyPr>
            <a:spAutoFit/>
          </a:bodyPr>
          <a:lstStyle/>
          <a:p>
            <a:r>
              <a:rPr lang="zh-CN" altLang="en-US" sz="2000" dirty="0"/>
              <a:t>中国第一台</a:t>
            </a:r>
            <a:r>
              <a:rPr lang="en-US" altLang="zh-CN" sz="2000" dirty="0"/>
              <a:t>360</a:t>
            </a:r>
            <a:r>
              <a:rPr lang="zh-CN" altLang="en-US" sz="2000" dirty="0"/>
              <a:t>度全开放磁共</a:t>
            </a:r>
          </a:p>
          <a:p>
            <a:r>
              <a:rPr lang="zh-CN" altLang="en-US" sz="2000" dirty="0"/>
              <a:t>振成像系统</a:t>
            </a:r>
          </a:p>
        </p:txBody>
      </p:sp>
      <p:sp>
        <p:nvSpPr>
          <p:cNvPr id="5" name="矩形 4"/>
          <p:cNvSpPr/>
          <p:nvPr/>
        </p:nvSpPr>
        <p:spPr>
          <a:xfrm>
            <a:off x="6853698" y="4377587"/>
            <a:ext cx="1980029" cy="400110"/>
          </a:xfrm>
          <a:prstGeom prst="rect">
            <a:avLst/>
          </a:prstGeom>
        </p:spPr>
        <p:txBody>
          <a:bodyPr wrap="none">
            <a:spAutoFit/>
          </a:bodyPr>
          <a:lstStyle/>
          <a:p>
            <a:r>
              <a:rPr lang="zh-CN" altLang="en-US" sz="2000" dirty="0"/>
              <a:t>磁共振导航系统</a:t>
            </a:r>
          </a:p>
        </p:txBody>
      </p:sp>
      <p:sp>
        <p:nvSpPr>
          <p:cNvPr id="6" name="矩形 5"/>
          <p:cNvSpPr/>
          <p:nvPr/>
        </p:nvSpPr>
        <p:spPr>
          <a:xfrm>
            <a:off x="6853698" y="5861503"/>
            <a:ext cx="1572866" cy="400110"/>
          </a:xfrm>
          <a:prstGeom prst="rect">
            <a:avLst/>
          </a:prstGeom>
        </p:spPr>
        <p:txBody>
          <a:bodyPr wrap="none">
            <a:spAutoFit/>
          </a:bodyPr>
          <a:lstStyle/>
          <a:p>
            <a:r>
              <a:rPr lang="en-US" altLang="zh-CN" sz="2000" dirty="0"/>
              <a:t>CT </a:t>
            </a:r>
            <a:r>
              <a:rPr lang="zh-CN" altLang="en-US" sz="2000" dirty="0"/>
              <a:t>导航系统</a:t>
            </a:r>
          </a:p>
        </p:txBody>
      </p:sp>
      <p:sp>
        <p:nvSpPr>
          <p:cNvPr id="18" name="椭圆 17"/>
          <p:cNvSpPr/>
          <p:nvPr/>
        </p:nvSpPr>
        <p:spPr>
          <a:xfrm>
            <a:off x="6210193" y="4270859"/>
            <a:ext cx="3267038" cy="21246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云形标注 18"/>
          <p:cNvSpPr/>
          <p:nvPr/>
        </p:nvSpPr>
        <p:spPr>
          <a:xfrm>
            <a:off x="8482717" y="2543262"/>
            <a:ext cx="3931919" cy="1709928"/>
          </a:xfrm>
          <a:prstGeom prst="cloudCallout">
            <a:avLst>
              <a:gd name="adj1" fmla="val -28744"/>
              <a:gd name="adj2" fmla="val 93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引入呼吸位移跟踪</a:t>
            </a:r>
            <a:r>
              <a:rPr lang="zh-CN" altLang="en-US" dirty="0" smtClean="0"/>
              <a:t>系统，</a:t>
            </a:r>
            <a:r>
              <a:rPr lang="zh-CN" altLang="en-US" dirty="0"/>
              <a:t>实现对呼吸运动</a:t>
            </a:r>
            <a:r>
              <a:rPr lang="zh-CN" altLang="en-US" dirty="0" smtClean="0"/>
              <a:t>器官位移进行跟踪，</a:t>
            </a:r>
            <a:r>
              <a:rPr lang="zh-CN" altLang="en-US" dirty="0"/>
              <a:t>从而实现介入式治疗的精准定位</a:t>
            </a:r>
            <a:endParaRPr lang="zh-CN" altLang="en-US" dirty="0"/>
          </a:p>
        </p:txBody>
      </p:sp>
      <p:sp>
        <p:nvSpPr>
          <p:cNvPr id="20" name="日期占位符 3"/>
          <p:cNvSpPr>
            <a:spLocks noGrp="1"/>
          </p:cNvSpPr>
          <p:nvPr>
            <p:ph type="dt" sz="half" idx="10"/>
          </p:nvPr>
        </p:nvSpPr>
        <p:spPr>
          <a:xfrm>
            <a:off x="0" y="6356350"/>
            <a:ext cx="2743200" cy="365125"/>
          </a:xfrm>
        </p:spPr>
        <p:txBody>
          <a:bodyPr/>
          <a:lstStyle/>
          <a:p>
            <a:fld id="{1ABEB481-190B-43BF-BBCF-EDCAFFC3E3B1}" type="datetime1">
              <a:rPr lang="zh-CN" altLang="en-US" b="1" smtClean="0"/>
              <a:t>2017/11/15</a:t>
            </a:fld>
            <a:endParaRPr lang="en-US" altLang="zh-CN" b="1" dirty="0" smtClean="0"/>
          </a:p>
        </p:txBody>
      </p:sp>
      <p:sp>
        <p:nvSpPr>
          <p:cNvPr id="21" name="灯片编号占位符 5"/>
          <p:cNvSpPr>
            <a:spLocks noGrp="1"/>
          </p:cNvSpPr>
          <p:nvPr>
            <p:ph type="sldNum" sz="quarter" idx="12"/>
          </p:nvPr>
        </p:nvSpPr>
        <p:spPr>
          <a:xfrm>
            <a:off x="8610600" y="6356350"/>
            <a:ext cx="2743200" cy="365125"/>
          </a:xfrm>
        </p:spPr>
        <p:txBody>
          <a:bodyPr/>
          <a:lstStyle/>
          <a:p>
            <a:r>
              <a:rPr lang="en-US" altLang="zh-CN" dirty="0"/>
              <a:t>5</a:t>
            </a:r>
            <a:r>
              <a:rPr lang="en-US" altLang="zh-CN" dirty="0" smtClean="0"/>
              <a:t>/14</a:t>
            </a:r>
          </a:p>
        </p:txBody>
      </p:sp>
    </p:spTree>
    <p:custDataLst>
      <p:tags r:id="rId1"/>
    </p:custDataLst>
    <p:extLst>
      <p:ext uri="{BB962C8B-B14F-4D97-AF65-F5344CB8AC3E}">
        <p14:creationId xmlns:p14="http://schemas.microsoft.com/office/powerpoint/2010/main" val="532885365"/>
      </p:ext>
    </p:extLst>
  </p:cSld>
  <p:clrMapOvr>
    <a:masterClrMapping/>
  </p:clrMapOvr>
  <mc:AlternateContent xmlns:mc="http://schemas.openxmlformats.org/markup-compatibility/2006">
    <mc:Choice xmlns:p14="http://schemas.microsoft.com/office/powerpoint/2010/main" Requires="p14">
      <p:transition spd="slow" p14:dur="2000" advTm="43376"/>
    </mc:Choice>
    <mc:Fallback>
      <p:transition spd="slow" advTm="433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5618" y="1458296"/>
            <a:ext cx="10515600" cy="1692771"/>
          </a:xfrm>
          <a:prstGeom prst="rect">
            <a:avLst/>
          </a:prstGeom>
        </p:spPr>
        <p:txBody>
          <a:bodyPr wrap="square">
            <a:spAutoFit/>
          </a:bodyPr>
          <a:lstStyle/>
          <a:p>
            <a:r>
              <a:rPr lang="zh-CN" altLang="en-US" sz="2800" dirty="0" smtClean="0"/>
              <a:t>       </a:t>
            </a:r>
            <a:r>
              <a:rPr lang="zh-CN" altLang="en-US" sz="2000" dirty="0" smtClean="0"/>
              <a:t>运动跟踪的</a:t>
            </a:r>
            <a:r>
              <a:rPr lang="zh-CN" altLang="en-US" sz="2000" dirty="0"/>
              <a:t>主要方法有屏气法、呼吸门控、被动加压、实时跟踪等以减少呼吸运动造成的误差</a:t>
            </a:r>
            <a:r>
              <a:rPr lang="zh-CN" altLang="en-US" sz="2000" dirty="0" smtClean="0"/>
              <a:t>。</a:t>
            </a:r>
            <a:endParaRPr lang="en-US" altLang="zh-CN" sz="2000" dirty="0" smtClean="0"/>
          </a:p>
          <a:p>
            <a:endParaRPr lang="en-US" altLang="zh-CN" sz="2800" dirty="0"/>
          </a:p>
          <a:p>
            <a:endParaRPr lang="en-US" altLang="zh-CN" sz="2800" dirty="0"/>
          </a:p>
        </p:txBody>
      </p:sp>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a:solidFill>
                    <a:srgbClr val="024C89"/>
                  </a:solidFill>
                  <a:latin typeface="+mn-lt"/>
                  <a:ea typeface="+mn-ea"/>
                  <a:cs typeface="+mn-ea"/>
                  <a:sym typeface="+mn-lt"/>
                </a:rPr>
                <a:t>2</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国内外研究现状</a:t>
            </a: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pic>
        <p:nvPicPr>
          <p:cNvPr id="35" name="图片 34"/>
          <p:cNvPicPr>
            <a:picLocks noChangeAspect="1"/>
          </p:cNvPicPr>
          <p:nvPr/>
        </p:nvPicPr>
        <p:blipFill>
          <a:blip r:embed="rId3"/>
          <a:stretch>
            <a:fillRect/>
          </a:stretch>
        </p:blipFill>
        <p:spPr>
          <a:xfrm>
            <a:off x="1901799" y="2857599"/>
            <a:ext cx="8530047" cy="2696456"/>
          </a:xfrm>
          <a:prstGeom prst="rect">
            <a:avLst/>
          </a:prstGeom>
        </p:spPr>
      </p:pic>
      <p:sp>
        <p:nvSpPr>
          <p:cNvPr id="11" name="日期占位符 3"/>
          <p:cNvSpPr>
            <a:spLocks noGrp="1"/>
          </p:cNvSpPr>
          <p:nvPr>
            <p:ph type="dt" sz="half" idx="10"/>
          </p:nvPr>
        </p:nvSpPr>
        <p:spPr>
          <a:xfrm>
            <a:off x="0" y="6356350"/>
            <a:ext cx="2743200" cy="365125"/>
          </a:xfrm>
        </p:spPr>
        <p:txBody>
          <a:bodyPr/>
          <a:lstStyle/>
          <a:p>
            <a:fld id="{2CB97578-D819-4F5C-A64A-DD90EB1DDB6E}" type="datetime1">
              <a:rPr lang="zh-CN" altLang="en-US" b="1" smtClean="0"/>
              <a:t>2017/11/15</a:t>
            </a:fld>
            <a:endParaRPr lang="en-US" altLang="zh-CN" b="1" dirty="0" smtClean="0"/>
          </a:p>
        </p:txBody>
      </p:sp>
      <p:sp>
        <p:nvSpPr>
          <p:cNvPr id="12" name="灯片编号占位符 5"/>
          <p:cNvSpPr>
            <a:spLocks noGrp="1"/>
          </p:cNvSpPr>
          <p:nvPr>
            <p:ph type="sldNum" sz="quarter" idx="12"/>
          </p:nvPr>
        </p:nvSpPr>
        <p:spPr>
          <a:xfrm>
            <a:off x="8610600" y="6356350"/>
            <a:ext cx="2743200" cy="365125"/>
          </a:xfrm>
        </p:spPr>
        <p:txBody>
          <a:bodyPr/>
          <a:lstStyle/>
          <a:p>
            <a:r>
              <a:rPr lang="en-US" altLang="zh-CN" dirty="0"/>
              <a:t>6</a:t>
            </a:r>
            <a:r>
              <a:rPr lang="en-US" altLang="zh-CN" dirty="0" smtClean="0"/>
              <a:t>/14</a:t>
            </a:r>
          </a:p>
        </p:txBody>
      </p:sp>
    </p:spTree>
    <p:extLst>
      <p:ext uri="{BB962C8B-B14F-4D97-AF65-F5344CB8AC3E}">
        <p14:creationId xmlns:p14="http://schemas.microsoft.com/office/powerpoint/2010/main" val="1955298730"/>
      </p:ext>
    </p:extLst>
  </p:cSld>
  <p:clrMapOvr>
    <a:masterClrMapping/>
  </p:clrMapOvr>
  <mc:AlternateContent xmlns:mc="http://schemas.openxmlformats.org/markup-compatibility/2006">
    <mc:Choice xmlns:p14="http://schemas.microsoft.com/office/powerpoint/2010/main" Requires="p14">
      <p:transition spd="slow" p14:dur="2000" advTm="14568"/>
    </mc:Choice>
    <mc:Fallback>
      <p:transition spd="slow" advTm="1456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5618" y="1458296"/>
            <a:ext cx="10515600" cy="523220"/>
          </a:xfrm>
          <a:prstGeom prst="rect">
            <a:avLst/>
          </a:prstGeom>
        </p:spPr>
        <p:txBody>
          <a:bodyPr wrap="square">
            <a:spAutoFit/>
          </a:bodyPr>
          <a:lstStyle/>
          <a:p>
            <a:r>
              <a:rPr lang="zh-CN" altLang="en-US" sz="2800" dirty="0" smtClean="0"/>
              <a:t>       </a:t>
            </a:r>
            <a:endParaRPr lang="en-US" altLang="zh-CN" sz="2800" dirty="0"/>
          </a:p>
        </p:txBody>
      </p:sp>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3</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研究目标和内容</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10" name="内容占位符 2"/>
          <p:cNvSpPr>
            <a:spLocks noGrp="1"/>
          </p:cNvSpPr>
          <p:nvPr>
            <p:ph idx="1"/>
          </p:nvPr>
        </p:nvSpPr>
        <p:spPr>
          <a:xfrm>
            <a:off x="739518" y="1195924"/>
            <a:ext cx="10609217" cy="3984171"/>
          </a:xfrm>
        </p:spPr>
        <p:txBody>
          <a:bodyPr>
            <a:normAutofit/>
          </a:bodyPr>
          <a:lstStyle/>
          <a:p>
            <a:pPr marL="0" indent="0">
              <a:buNone/>
            </a:pPr>
            <a:r>
              <a:rPr lang="en-US" altLang="zh-CN" sz="2400" dirty="0" smtClean="0"/>
              <a:t>3.1 </a:t>
            </a:r>
            <a:r>
              <a:rPr lang="zh-CN" altLang="en-US" sz="2400" dirty="0" smtClean="0"/>
              <a:t>研究</a:t>
            </a:r>
            <a:r>
              <a:rPr lang="zh-CN" altLang="en-US" sz="2400" dirty="0" smtClean="0"/>
              <a:t>目标</a:t>
            </a:r>
            <a:endParaRPr lang="en-US" altLang="zh-CN" sz="24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       </a:t>
            </a:r>
            <a:endParaRPr lang="zh-CN" altLang="en-US" dirty="0"/>
          </a:p>
        </p:txBody>
      </p:sp>
      <p:grpSp>
        <p:nvGrpSpPr>
          <p:cNvPr id="12" name="组合 11"/>
          <p:cNvGrpSpPr/>
          <p:nvPr/>
        </p:nvGrpSpPr>
        <p:grpSpPr>
          <a:xfrm>
            <a:off x="5710059" y="1981516"/>
            <a:ext cx="5545059" cy="2977299"/>
            <a:chOff x="5199017" y="73864"/>
            <a:chExt cx="6337769" cy="4971024"/>
          </a:xfrm>
        </p:grpSpPr>
        <p:pic>
          <p:nvPicPr>
            <p:cNvPr id="13" name="图片 12"/>
            <p:cNvPicPr>
              <a:picLocks noChangeAspect="1"/>
            </p:cNvPicPr>
            <p:nvPr/>
          </p:nvPicPr>
          <p:blipFill>
            <a:blip r:embed="rId3"/>
            <a:stretch>
              <a:fillRect/>
            </a:stretch>
          </p:blipFill>
          <p:spPr>
            <a:xfrm>
              <a:off x="5199017" y="563618"/>
              <a:ext cx="5982349" cy="4481270"/>
            </a:xfrm>
            <a:prstGeom prst="rect">
              <a:avLst/>
            </a:prstGeom>
          </p:spPr>
        </p:pic>
        <p:cxnSp>
          <p:nvCxnSpPr>
            <p:cNvPr id="14" name="直接箭头连接符 13"/>
            <p:cNvCxnSpPr/>
            <p:nvPr/>
          </p:nvCxnSpPr>
          <p:spPr>
            <a:xfrm flipH="1">
              <a:off x="6191794" y="464372"/>
              <a:ext cx="222069" cy="98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29459" y="73864"/>
              <a:ext cx="1426096" cy="616652"/>
            </a:xfrm>
            <a:prstGeom prst="rect">
              <a:avLst/>
            </a:prstGeom>
            <a:noFill/>
          </p:spPr>
          <p:txBody>
            <a:bodyPr wrap="square" rtlCol="0">
              <a:spAutoFit/>
            </a:bodyPr>
            <a:lstStyle/>
            <a:p>
              <a:r>
                <a:rPr lang="zh-CN" altLang="en-US" dirty="0" smtClean="0"/>
                <a:t>拟合曲线</a:t>
              </a:r>
              <a:endParaRPr lang="zh-CN" altLang="en-US" dirty="0"/>
            </a:p>
          </p:txBody>
        </p:sp>
        <p:cxnSp>
          <p:nvCxnSpPr>
            <p:cNvPr id="16" name="直接箭头连接符 15"/>
            <p:cNvCxnSpPr/>
            <p:nvPr/>
          </p:nvCxnSpPr>
          <p:spPr>
            <a:xfrm flipH="1">
              <a:off x="9692640" y="2108150"/>
              <a:ext cx="378823" cy="52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615131" y="1824237"/>
              <a:ext cx="1921655" cy="616652"/>
            </a:xfrm>
            <a:prstGeom prst="rect">
              <a:avLst/>
            </a:prstGeom>
            <a:noFill/>
          </p:spPr>
          <p:txBody>
            <a:bodyPr wrap="square" rtlCol="0">
              <a:spAutoFit/>
            </a:bodyPr>
            <a:lstStyle/>
            <a:p>
              <a:r>
                <a:rPr lang="zh-CN" altLang="en-US" dirty="0" smtClean="0"/>
                <a:t>体外呼吸曲线</a:t>
              </a:r>
              <a:endParaRPr lang="zh-CN" altLang="en-US" dirty="0"/>
            </a:p>
          </p:txBody>
        </p:sp>
        <p:cxnSp>
          <p:nvCxnSpPr>
            <p:cNvPr id="18" name="直接箭头连接符 17"/>
            <p:cNvCxnSpPr/>
            <p:nvPr/>
          </p:nvCxnSpPr>
          <p:spPr>
            <a:xfrm flipH="1">
              <a:off x="7981407" y="1180068"/>
              <a:ext cx="718456" cy="17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599468" y="846414"/>
              <a:ext cx="2031325" cy="369332"/>
            </a:xfrm>
            <a:prstGeom prst="rect">
              <a:avLst/>
            </a:prstGeom>
            <a:noFill/>
          </p:spPr>
          <p:txBody>
            <a:bodyPr wrap="none" rtlCol="0">
              <a:spAutoFit/>
            </a:bodyPr>
            <a:lstStyle/>
            <a:p>
              <a:r>
                <a:rPr lang="zh-CN" altLang="en-US" dirty="0" smtClean="0"/>
                <a:t>体内器官运动曲线</a:t>
              </a:r>
              <a:endParaRPr lang="zh-CN" altLang="en-US" dirty="0"/>
            </a:p>
          </p:txBody>
        </p:sp>
      </p:grpSp>
      <p:grpSp>
        <p:nvGrpSpPr>
          <p:cNvPr id="20" name="组合 19"/>
          <p:cNvGrpSpPr/>
          <p:nvPr/>
        </p:nvGrpSpPr>
        <p:grpSpPr>
          <a:xfrm>
            <a:off x="710954" y="2285809"/>
            <a:ext cx="4737276" cy="2654797"/>
            <a:chOff x="-364258" y="1732469"/>
            <a:chExt cx="6493163" cy="3752000"/>
          </a:xfrm>
        </p:grpSpPr>
        <p:pic>
          <p:nvPicPr>
            <p:cNvPr id="11" name="图片 10"/>
            <p:cNvPicPr>
              <a:picLocks noChangeAspect="1"/>
            </p:cNvPicPr>
            <p:nvPr/>
          </p:nvPicPr>
          <p:blipFill>
            <a:blip r:embed="rId4"/>
            <a:stretch>
              <a:fillRect/>
            </a:stretch>
          </p:blipFill>
          <p:spPr>
            <a:xfrm>
              <a:off x="-364258" y="1732469"/>
              <a:ext cx="6493163" cy="3752000"/>
            </a:xfrm>
            <a:prstGeom prst="rect">
              <a:avLst/>
            </a:prstGeom>
          </p:spPr>
        </p:pic>
        <p:sp>
          <p:nvSpPr>
            <p:cNvPr id="2" name="椭圆 1"/>
            <p:cNvSpPr/>
            <p:nvPr/>
          </p:nvSpPr>
          <p:spPr>
            <a:xfrm>
              <a:off x="1397086" y="2252898"/>
              <a:ext cx="270136" cy="113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97086" y="3608469"/>
              <a:ext cx="270136" cy="1144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10080" y="2133324"/>
              <a:ext cx="998991" cy="369332"/>
            </a:xfrm>
            <a:prstGeom prst="rect">
              <a:avLst/>
            </a:prstGeom>
            <a:noFill/>
          </p:spPr>
          <p:txBody>
            <a:bodyPr wrap="none" rtlCol="0">
              <a:spAutoFit/>
            </a:bodyPr>
            <a:lstStyle/>
            <a:p>
              <a:r>
                <a:rPr lang="zh-CN" altLang="en-US" dirty="0" smtClean="0"/>
                <a:t>特征点</a:t>
              </a:r>
              <a:r>
                <a:rPr lang="en-US" altLang="zh-CN" dirty="0" smtClean="0"/>
                <a:t>2</a:t>
              </a:r>
              <a:endParaRPr lang="zh-CN" altLang="en-US" dirty="0"/>
            </a:p>
          </p:txBody>
        </p:sp>
        <p:sp>
          <p:nvSpPr>
            <p:cNvPr id="6" name="文本框 5"/>
            <p:cNvSpPr txBox="1"/>
            <p:nvPr/>
          </p:nvSpPr>
          <p:spPr>
            <a:xfrm>
              <a:off x="1426684" y="3255320"/>
              <a:ext cx="998991" cy="369332"/>
            </a:xfrm>
            <a:prstGeom prst="rect">
              <a:avLst/>
            </a:prstGeom>
            <a:noFill/>
          </p:spPr>
          <p:txBody>
            <a:bodyPr wrap="none" rtlCol="0">
              <a:spAutoFit/>
            </a:bodyPr>
            <a:lstStyle/>
            <a:p>
              <a:r>
                <a:rPr lang="zh-CN" altLang="en-US" dirty="0" smtClean="0"/>
                <a:t>特征点</a:t>
              </a:r>
              <a:r>
                <a:rPr lang="en-US" altLang="zh-CN" dirty="0" smtClean="0"/>
                <a:t>1</a:t>
              </a:r>
              <a:endParaRPr lang="zh-CN" altLang="en-US" dirty="0"/>
            </a:p>
          </p:txBody>
        </p:sp>
      </p:grpSp>
      <p:sp>
        <p:nvSpPr>
          <p:cNvPr id="7" name="矩形 6"/>
          <p:cNvSpPr/>
          <p:nvPr/>
        </p:nvSpPr>
        <p:spPr>
          <a:xfrm>
            <a:off x="1901799" y="4757711"/>
            <a:ext cx="2093843" cy="369332"/>
          </a:xfrm>
          <a:prstGeom prst="rect">
            <a:avLst/>
          </a:prstGeom>
        </p:spPr>
        <p:txBody>
          <a:bodyPr wrap="none">
            <a:spAutoFit/>
          </a:bodyPr>
          <a:lstStyle/>
          <a:p>
            <a:r>
              <a:rPr lang="zh-CN" altLang="en-US" dirty="0"/>
              <a:t>目标一 </a:t>
            </a:r>
            <a:r>
              <a:rPr lang="zh-CN" altLang="en-US" dirty="0" smtClean="0"/>
              <a:t>特征点匹配</a:t>
            </a:r>
            <a:endParaRPr lang="zh-CN" altLang="en-US" dirty="0"/>
          </a:p>
        </p:txBody>
      </p:sp>
      <p:sp>
        <p:nvSpPr>
          <p:cNvPr id="8" name="矩形 7"/>
          <p:cNvSpPr/>
          <p:nvPr/>
        </p:nvSpPr>
        <p:spPr>
          <a:xfrm>
            <a:off x="7264686" y="4822142"/>
            <a:ext cx="1863011" cy="369332"/>
          </a:xfrm>
          <a:prstGeom prst="rect">
            <a:avLst/>
          </a:prstGeom>
        </p:spPr>
        <p:txBody>
          <a:bodyPr wrap="none">
            <a:spAutoFit/>
          </a:bodyPr>
          <a:lstStyle/>
          <a:p>
            <a:r>
              <a:rPr lang="zh-CN" altLang="en-US" dirty="0"/>
              <a:t>目标二 </a:t>
            </a:r>
            <a:r>
              <a:rPr lang="zh-CN" altLang="en-US" dirty="0" smtClean="0"/>
              <a:t>实时匹配</a:t>
            </a:r>
            <a:endParaRPr lang="zh-CN" altLang="en-US" dirty="0"/>
          </a:p>
        </p:txBody>
      </p:sp>
      <p:sp>
        <p:nvSpPr>
          <p:cNvPr id="9" name="矩形 8"/>
          <p:cNvSpPr/>
          <p:nvPr/>
        </p:nvSpPr>
        <p:spPr>
          <a:xfrm>
            <a:off x="855619" y="5683055"/>
            <a:ext cx="10326188" cy="1015663"/>
          </a:xfrm>
          <a:prstGeom prst="rect">
            <a:avLst/>
          </a:prstGeom>
        </p:spPr>
        <p:txBody>
          <a:bodyPr wrap="square">
            <a:spAutoFit/>
          </a:bodyPr>
          <a:lstStyle/>
          <a:p>
            <a:r>
              <a:rPr lang="zh-CN" altLang="en-US" sz="2000" dirty="0" smtClean="0"/>
              <a:t>       构建</a:t>
            </a:r>
            <a:r>
              <a:rPr lang="zh-CN" altLang="en-US" sz="2000" dirty="0"/>
              <a:t>体外呼吸信号与肺和肝脏等器官的呼吸模型进行呼吸</a:t>
            </a:r>
            <a:r>
              <a:rPr lang="zh-CN" altLang="en-US" sz="2000" dirty="0" smtClean="0"/>
              <a:t>运动跟踪，然后完成</a:t>
            </a:r>
            <a:r>
              <a:rPr lang="zh-CN" altLang="en-US" sz="2000" b="1" dirty="0" smtClean="0"/>
              <a:t>上位机界面</a:t>
            </a:r>
            <a:r>
              <a:rPr lang="zh-CN" altLang="en-US" sz="2000" dirty="0" smtClean="0"/>
              <a:t>设置并完成与</a:t>
            </a:r>
            <a:r>
              <a:rPr lang="zh-CN" altLang="en-US" sz="2000" b="1" dirty="0" smtClean="0"/>
              <a:t>下位机通讯</a:t>
            </a:r>
            <a:r>
              <a:rPr lang="zh-CN" altLang="en-US" sz="2000" dirty="0" smtClean="0"/>
              <a:t>，完成用于</a:t>
            </a:r>
            <a:r>
              <a:rPr lang="zh-CN" altLang="en-US" sz="2000" dirty="0"/>
              <a:t>磁共振、</a:t>
            </a:r>
            <a:r>
              <a:rPr lang="en-US" altLang="zh-CN" sz="2000" dirty="0"/>
              <a:t>CT</a:t>
            </a:r>
            <a:r>
              <a:rPr lang="zh-CN" altLang="en-US" sz="2000" dirty="0"/>
              <a:t>引导介入手术的呼吸位移跟踪系统的样机，解决介入治疗中由于呼吸位移引入的不精确性。</a:t>
            </a:r>
          </a:p>
        </p:txBody>
      </p:sp>
      <p:sp>
        <p:nvSpPr>
          <p:cNvPr id="33" name="内容占位符 2"/>
          <p:cNvSpPr txBox="1">
            <a:spLocks/>
          </p:cNvSpPr>
          <p:nvPr/>
        </p:nvSpPr>
        <p:spPr>
          <a:xfrm>
            <a:off x="739518" y="5166353"/>
            <a:ext cx="10515600" cy="525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t>3.2 </a:t>
            </a:r>
            <a:r>
              <a:rPr lang="zh-CN" altLang="en-US" sz="2400" dirty="0" smtClean="0"/>
              <a:t>研究内容</a:t>
            </a:r>
            <a:endParaRPr lang="zh-CN" altLang="en-US" sz="2400" dirty="0"/>
          </a:p>
        </p:txBody>
      </p:sp>
      <p:sp>
        <p:nvSpPr>
          <p:cNvPr id="36" name="日期占位符 3"/>
          <p:cNvSpPr>
            <a:spLocks noGrp="1"/>
          </p:cNvSpPr>
          <p:nvPr>
            <p:ph type="dt" sz="half" idx="10"/>
          </p:nvPr>
        </p:nvSpPr>
        <p:spPr>
          <a:xfrm>
            <a:off x="-7270" y="6333593"/>
            <a:ext cx="2743200" cy="365125"/>
          </a:xfrm>
        </p:spPr>
        <p:txBody>
          <a:bodyPr/>
          <a:lstStyle/>
          <a:p>
            <a:fld id="{7E71C831-7345-4275-9FE1-88B0628D5F3C}" type="datetime1">
              <a:rPr lang="zh-CN" altLang="en-US" b="1" smtClean="0"/>
              <a:t>2017/11/15</a:t>
            </a:fld>
            <a:endParaRPr lang="en-US" altLang="zh-CN" b="1" dirty="0" smtClean="0"/>
          </a:p>
        </p:txBody>
      </p:sp>
      <p:sp>
        <p:nvSpPr>
          <p:cNvPr id="37" name="灯片编号占位符 5"/>
          <p:cNvSpPr>
            <a:spLocks noGrp="1"/>
          </p:cNvSpPr>
          <p:nvPr>
            <p:ph type="sldNum" sz="quarter" idx="12"/>
          </p:nvPr>
        </p:nvSpPr>
        <p:spPr>
          <a:xfrm>
            <a:off x="8610600" y="6356350"/>
            <a:ext cx="2743200" cy="365125"/>
          </a:xfrm>
        </p:spPr>
        <p:txBody>
          <a:bodyPr/>
          <a:lstStyle/>
          <a:p>
            <a:r>
              <a:rPr lang="en-US" altLang="zh-CN" dirty="0"/>
              <a:t>7</a:t>
            </a:r>
            <a:r>
              <a:rPr lang="en-US" altLang="zh-CN" dirty="0" smtClean="0"/>
              <a:t>/14</a:t>
            </a:r>
          </a:p>
        </p:txBody>
      </p:sp>
      <p:sp>
        <p:nvSpPr>
          <p:cNvPr id="22" name="矩形 21"/>
          <p:cNvSpPr/>
          <p:nvPr/>
        </p:nvSpPr>
        <p:spPr>
          <a:xfrm>
            <a:off x="855617" y="1587906"/>
            <a:ext cx="10182497" cy="707886"/>
          </a:xfrm>
          <a:prstGeom prst="rect">
            <a:avLst/>
          </a:prstGeom>
        </p:spPr>
        <p:txBody>
          <a:bodyPr wrap="square">
            <a:spAutoFit/>
          </a:bodyPr>
          <a:lstStyle/>
          <a:p>
            <a:r>
              <a:rPr lang="zh-CN" altLang="en-US" sz="2000" dirty="0" smtClean="0"/>
              <a:t>       在导航系统主</a:t>
            </a:r>
            <a:r>
              <a:rPr lang="zh-CN" altLang="en-US" sz="2000" dirty="0"/>
              <a:t>操作界面中应用和实时反映器官运动</a:t>
            </a:r>
            <a:r>
              <a:rPr lang="zh-CN" altLang="en-US" sz="2000" dirty="0" smtClean="0"/>
              <a:t>图像，从而使医生更加容易判断穿刺治疗时机。</a:t>
            </a:r>
            <a:endParaRPr lang="zh-CN" altLang="en-US" sz="2000" dirty="0"/>
          </a:p>
        </p:txBody>
      </p:sp>
    </p:spTree>
    <p:extLst>
      <p:ext uri="{BB962C8B-B14F-4D97-AF65-F5344CB8AC3E}">
        <p14:creationId xmlns:p14="http://schemas.microsoft.com/office/powerpoint/2010/main" val="3745937087"/>
      </p:ext>
    </p:extLst>
  </p:cSld>
  <p:clrMapOvr>
    <a:masterClrMapping/>
  </p:clrMapOvr>
  <mc:AlternateContent xmlns:mc="http://schemas.openxmlformats.org/markup-compatibility/2006">
    <mc:Choice xmlns:p14="http://schemas.microsoft.com/office/powerpoint/2010/main" Requires="p14">
      <p:transition spd="slow" p14:dur="2000" advTm="142973"/>
    </mc:Choice>
    <mc:Fallback>
      <p:transition spd="slow" advTm="14297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4</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实施方案与可行性分析</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32" name="流程图: 过程 31"/>
          <p:cNvSpPr/>
          <p:nvPr/>
        </p:nvSpPr>
        <p:spPr>
          <a:xfrm>
            <a:off x="10183577" y="2762144"/>
            <a:ext cx="1737682"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精准定位</a:t>
            </a:r>
            <a:endParaRPr lang="zh-CN" altLang="en-US" dirty="0"/>
          </a:p>
        </p:txBody>
      </p:sp>
      <p:sp>
        <p:nvSpPr>
          <p:cNvPr id="33" name="流程图: 过程 32"/>
          <p:cNvSpPr/>
          <p:nvPr/>
        </p:nvSpPr>
        <p:spPr>
          <a:xfrm>
            <a:off x="972130" y="1875701"/>
            <a:ext cx="220406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体外呼吸信号获取</a:t>
            </a:r>
            <a:endParaRPr lang="zh-CN" altLang="en-US" dirty="0"/>
          </a:p>
        </p:txBody>
      </p:sp>
      <p:sp>
        <p:nvSpPr>
          <p:cNvPr id="35" name="流程图: 过程 34"/>
          <p:cNvSpPr/>
          <p:nvPr/>
        </p:nvSpPr>
        <p:spPr>
          <a:xfrm>
            <a:off x="978529" y="3535495"/>
            <a:ext cx="2204068"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体内运动器官位移信号采集</a:t>
            </a:r>
            <a:endParaRPr lang="zh-CN" altLang="en-US" dirty="0"/>
          </a:p>
        </p:txBody>
      </p:sp>
      <p:sp>
        <p:nvSpPr>
          <p:cNvPr id="36" name="流程图: 过程 35"/>
          <p:cNvSpPr/>
          <p:nvPr/>
        </p:nvSpPr>
        <p:spPr>
          <a:xfrm>
            <a:off x="4153483" y="2762144"/>
            <a:ext cx="1922015"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建立相关性模型</a:t>
            </a:r>
            <a:endParaRPr lang="zh-CN" altLang="en-US" dirty="0"/>
          </a:p>
        </p:txBody>
      </p:sp>
      <p:cxnSp>
        <p:nvCxnSpPr>
          <p:cNvPr id="37" name="直接连接符 36"/>
          <p:cNvCxnSpPr>
            <a:stCxn id="33" idx="3"/>
          </p:cNvCxnSpPr>
          <p:nvPr/>
        </p:nvCxnSpPr>
        <p:spPr>
          <a:xfrm>
            <a:off x="3176199" y="2182025"/>
            <a:ext cx="5574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194482" y="3854959"/>
            <a:ext cx="5391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749067" y="2167659"/>
            <a:ext cx="0" cy="1710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749067" y="3041039"/>
            <a:ext cx="419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6161683" y="2303169"/>
            <a:ext cx="601877" cy="458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074165" y="5027727"/>
            <a:ext cx="9905276" cy="707886"/>
          </a:xfrm>
          <a:prstGeom prst="rect">
            <a:avLst/>
          </a:prstGeom>
        </p:spPr>
        <p:txBody>
          <a:bodyPr wrap="none">
            <a:spAutoFit/>
          </a:bodyPr>
          <a:lstStyle/>
          <a:p>
            <a:r>
              <a:rPr lang="zh-CN" altLang="en-US" sz="2000" dirty="0"/>
              <a:t>胸式呼吸信号获取</a:t>
            </a:r>
            <a:r>
              <a:rPr lang="en-US" altLang="zh-CN" sz="2000" dirty="0"/>
              <a:t>(CO2</a:t>
            </a:r>
            <a:r>
              <a:rPr lang="zh-CN" altLang="en-US" sz="2000" dirty="0"/>
              <a:t>浓度</a:t>
            </a:r>
            <a:r>
              <a:rPr lang="en-US" altLang="zh-CN" sz="2000" dirty="0"/>
              <a:t>)</a:t>
            </a:r>
            <a:r>
              <a:rPr lang="zh-CN" altLang="en-US" sz="2000" dirty="0"/>
              <a:t>和腹式呼吸信号</a:t>
            </a:r>
            <a:r>
              <a:rPr lang="zh-CN" altLang="en-US" sz="2000" dirty="0" smtClean="0"/>
              <a:t>获取</a:t>
            </a:r>
            <a:r>
              <a:rPr lang="en-US" altLang="zh-CN" sz="2000" dirty="0" smtClean="0"/>
              <a:t>(</a:t>
            </a:r>
            <a:r>
              <a:rPr lang="zh-CN" altLang="en-US" sz="2000" dirty="0" smtClean="0"/>
              <a:t>带有压力传感器的腹带</a:t>
            </a:r>
            <a:r>
              <a:rPr lang="en-US" altLang="zh-CN" sz="2000" dirty="0" smtClean="0"/>
              <a:t>)</a:t>
            </a:r>
            <a:r>
              <a:rPr lang="zh-CN" altLang="en-US" sz="2000" dirty="0" smtClean="0"/>
              <a:t>，</a:t>
            </a:r>
            <a:r>
              <a:rPr lang="en-US" altLang="zh-CN" sz="2000" dirty="0" smtClean="0"/>
              <a:t>MRI</a:t>
            </a:r>
            <a:r>
              <a:rPr lang="zh-CN" altLang="en-US" sz="2000" dirty="0" smtClean="0"/>
              <a:t>或</a:t>
            </a:r>
            <a:r>
              <a:rPr lang="en-US" altLang="zh-CN" sz="2000" dirty="0" smtClean="0"/>
              <a:t>CT</a:t>
            </a:r>
            <a:r>
              <a:rPr lang="zh-CN" altLang="en-US" sz="2000" dirty="0" smtClean="0"/>
              <a:t>获</a:t>
            </a:r>
            <a:endParaRPr lang="en-US" altLang="zh-CN" sz="2000" dirty="0" smtClean="0"/>
          </a:p>
          <a:p>
            <a:r>
              <a:rPr lang="zh-CN" altLang="en-US" sz="2000" dirty="0" smtClean="0"/>
              <a:t>取靶区运动图像。</a:t>
            </a:r>
            <a:endParaRPr lang="zh-CN" altLang="en-US" sz="2000" dirty="0"/>
          </a:p>
        </p:txBody>
      </p:sp>
      <p:sp>
        <p:nvSpPr>
          <p:cNvPr id="23" name="矩形 22"/>
          <p:cNvSpPr/>
          <p:nvPr/>
        </p:nvSpPr>
        <p:spPr>
          <a:xfrm>
            <a:off x="8056415" y="2704561"/>
            <a:ext cx="1792979" cy="6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设计上位机界面 </a:t>
            </a:r>
            <a:endParaRPr lang="zh-CN" altLang="en-US" dirty="0"/>
          </a:p>
        </p:txBody>
      </p:sp>
      <p:cxnSp>
        <p:nvCxnSpPr>
          <p:cNvPr id="43" name="直接箭头连接符 42"/>
          <p:cNvCxnSpPr>
            <a:endCxn id="32" idx="1"/>
          </p:cNvCxnSpPr>
          <p:nvPr/>
        </p:nvCxnSpPr>
        <p:spPr>
          <a:xfrm>
            <a:off x="9849394" y="3068468"/>
            <a:ext cx="33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01856" y="1432116"/>
            <a:ext cx="2098351" cy="75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呼吸运动全程跟踪</a:t>
            </a:r>
            <a:endParaRPr lang="zh-CN" altLang="en-US" dirty="0"/>
          </a:p>
        </p:txBody>
      </p:sp>
      <p:sp>
        <p:nvSpPr>
          <p:cNvPr id="45" name="矩形 44"/>
          <p:cNvSpPr/>
          <p:nvPr/>
        </p:nvSpPr>
        <p:spPr>
          <a:xfrm>
            <a:off x="6351937" y="3757001"/>
            <a:ext cx="2248270" cy="643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呼吸运动特征点跟踪</a:t>
            </a:r>
            <a:endParaRPr lang="zh-CN" altLang="en-US" dirty="0"/>
          </a:p>
        </p:txBody>
      </p:sp>
      <p:cxnSp>
        <p:nvCxnSpPr>
          <p:cNvPr id="48" name="直接箭头连接符 47"/>
          <p:cNvCxnSpPr/>
          <p:nvPr/>
        </p:nvCxnSpPr>
        <p:spPr>
          <a:xfrm>
            <a:off x="6161682" y="3336023"/>
            <a:ext cx="616483" cy="30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7916091" y="2303169"/>
            <a:ext cx="470263" cy="361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7916091" y="3385428"/>
            <a:ext cx="470263" cy="30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日期占位符 3"/>
          <p:cNvSpPr>
            <a:spLocks noGrp="1"/>
          </p:cNvSpPr>
          <p:nvPr>
            <p:ph type="dt" sz="half" idx="10"/>
          </p:nvPr>
        </p:nvSpPr>
        <p:spPr>
          <a:xfrm>
            <a:off x="0" y="6356350"/>
            <a:ext cx="2743200" cy="365125"/>
          </a:xfrm>
        </p:spPr>
        <p:txBody>
          <a:bodyPr/>
          <a:lstStyle/>
          <a:p>
            <a:fld id="{F67F0BFD-52DB-428A-89EF-75DC6F0A3E85}" type="datetime1">
              <a:rPr lang="zh-CN" altLang="en-US" b="1" smtClean="0"/>
              <a:t>2017/11/15</a:t>
            </a:fld>
            <a:endParaRPr lang="en-US" altLang="zh-CN" b="1" dirty="0" smtClean="0"/>
          </a:p>
        </p:txBody>
      </p:sp>
      <p:sp>
        <p:nvSpPr>
          <p:cNvPr id="81" name="灯片编号占位符 5"/>
          <p:cNvSpPr>
            <a:spLocks noGrp="1"/>
          </p:cNvSpPr>
          <p:nvPr>
            <p:ph type="sldNum" sz="quarter" idx="12"/>
          </p:nvPr>
        </p:nvSpPr>
        <p:spPr>
          <a:xfrm>
            <a:off x="8610600" y="6356350"/>
            <a:ext cx="2743200" cy="365125"/>
          </a:xfrm>
        </p:spPr>
        <p:txBody>
          <a:bodyPr/>
          <a:lstStyle/>
          <a:p>
            <a:r>
              <a:rPr lang="en-US" altLang="zh-CN" dirty="0"/>
              <a:t>8</a:t>
            </a:r>
            <a:r>
              <a:rPr lang="en-US" altLang="zh-CN" dirty="0" smtClean="0"/>
              <a:t>/14</a:t>
            </a:r>
          </a:p>
        </p:txBody>
      </p:sp>
    </p:spTree>
    <p:extLst>
      <p:ext uri="{BB962C8B-B14F-4D97-AF65-F5344CB8AC3E}">
        <p14:creationId xmlns:p14="http://schemas.microsoft.com/office/powerpoint/2010/main" val="2672720072"/>
      </p:ext>
    </p:extLst>
  </p:cSld>
  <p:clrMapOvr>
    <a:masterClrMapping/>
  </p:clrMapOvr>
  <mc:AlternateContent xmlns:mc="http://schemas.openxmlformats.org/markup-compatibility/2006">
    <mc:Choice xmlns:p14="http://schemas.microsoft.com/office/powerpoint/2010/main" Requires="p14">
      <p:transition spd="slow" p14:dur="2000" advTm="48443"/>
    </mc:Choice>
    <mc:Fallback>
      <p:transition spd="slow" advTm="4844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a:spLocks/>
          </p:cNvSpPr>
          <p:nvPr/>
        </p:nvSpPr>
        <p:spPr bwMode="auto">
          <a:xfrm>
            <a:off x="1364330" y="243002"/>
            <a:ext cx="10827670" cy="68154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91428" tIns="45713" rIns="91428" bIns="45713"/>
          <a:lstStyle/>
          <a:p>
            <a:endParaRPr lang="zh-CN" altLang="en-US" sz="2400" kern="0">
              <a:solidFill>
                <a:sysClr val="windowText" lastClr="000000"/>
              </a:solidFill>
              <a:cs typeface="+mn-ea"/>
              <a:sym typeface="+mn-lt"/>
            </a:endParaRPr>
          </a:p>
        </p:txBody>
      </p:sp>
      <p:grpSp>
        <p:nvGrpSpPr>
          <p:cNvPr id="28" name="组合 62"/>
          <p:cNvGrpSpPr>
            <a:grpSpLocks/>
          </p:cNvGrpSpPr>
          <p:nvPr/>
        </p:nvGrpSpPr>
        <p:grpSpPr bwMode="auto">
          <a:xfrm>
            <a:off x="1467530" y="298550"/>
            <a:ext cx="503304" cy="528516"/>
            <a:chOff x="0" y="0"/>
            <a:chExt cx="588963" cy="618440"/>
          </a:xfrm>
        </p:grpSpPr>
        <p:sp>
          <p:nvSpPr>
            <p:cNvPr id="2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kern="0">
                <a:solidFill>
                  <a:sysClr val="windowText" lastClr="000000"/>
                </a:solidFill>
                <a:cs typeface="+mn-ea"/>
                <a:sym typeface="+mn-lt"/>
              </a:endParaRPr>
            </a:p>
          </p:txBody>
        </p:sp>
        <p:sp>
          <p:nvSpPr>
            <p:cNvPr id="30" name="TextBox 64"/>
            <p:cNvSpPr txBox="1">
              <a:spLocks noChangeArrowheads="1"/>
            </p:cNvSpPr>
            <p:nvPr/>
          </p:nvSpPr>
          <p:spPr bwMode="auto">
            <a:xfrm>
              <a:off x="59482" y="0"/>
              <a:ext cx="448697" cy="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kern="0" dirty="0" smtClean="0">
                  <a:solidFill>
                    <a:srgbClr val="024C89"/>
                  </a:solidFill>
                  <a:latin typeface="+mn-lt"/>
                  <a:ea typeface="+mn-ea"/>
                  <a:cs typeface="+mn-ea"/>
                  <a:sym typeface="+mn-lt"/>
                </a:rPr>
                <a:t>4</a:t>
              </a:r>
              <a:endParaRPr lang="zh-CN" altLang="en-US" sz="2800" b="1" kern="0" dirty="0">
                <a:solidFill>
                  <a:srgbClr val="024C89"/>
                </a:solidFill>
                <a:latin typeface="+mn-lt"/>
                <a:ea typeface="+mn-ea"/>
                <a:cs typeface="+mn-ea"/>
                <a:sym typeface="+mn-lt"/>
              </a:endParaRPr>
            </a:p>
          </p:txBody>
        </p:sp>
      </p:grpSp>
      <p:sp>
        <p:nvSpPr>
          <p:cNvPr id="31" name="TextBox 92"/>
          <p:cNvSpPr txBox="1">
            <a:spLocks noChangeArrowheads="1"/>
          </p:cNvSpPr>
          <p:nvPr/>
        </p:nvSpPr>
        <p:spPr bwMode="auto">
          <a:xfrm>
            <a:off x="1954957" y="316010"/>
            <a:ext cx="4646555" cy="56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67" kern="0" dirty="0">
                <a:solidFill>
                  <a:srgbClr val="FFFFFF"/>
                </a:solidFill>
                <a:latin typeface="+mn-lt"/>
                <a:ea typeface="+mn-ea"/>
                <a:cs typeface="+mn-ea"/>
                <a:sym typeface="+mn-lt"/>
              </a:rPr>
              <a:t>实施方案与可行性分析</a:t>
            </a:r>
            <a:endParaRPr lang="zh-CN" altLang="en-US" sz="3067" kern="0" dirty="0">
              <a:solidFill>
                <a:srgbClr val="FFFFFF"/>
              </a:solidFill>
              <a:latin typeface="+mn-lt"/>
              <a:ea typeface="+mn-ea"/>
              <a:cs typeface="+mn-ea"/>
              <a:sym typeface="+mn-lt"/>
            </a:endParaRPr>
          </a:p>
        </p:txBody>
      </p:sp>
      <p:pic>
        <p:nvPicPr>
          <p:cNvPr id="34" name="图片 33"/>
          <p:cNvPicPr>
            <a:picLocks noChangeAspect="1"/>
          </p:cNvPicPr>
          <p:nvPr/>
        </p:nvPicPr>
        <p:blipFill>
          <a:blip r:embed="rId2"/>
          <a:stretch>
            <a:fillRect/>
          </a:stretch>
        </p:blipFill>
        <p:spPr>
          <a:xfrm>
            <a:off x="59532" y="17137"/>
            <a:ext cx="1233691" cy="1194192"/>
          </a:xfrm>
          <a:prstGeom prst="rect">
            <a:avLst/>
          </a:prstGeom>
        </p:spPr>
      </p:pic>
      <p:sp>
        <p:nvSpPr>
          <p:cNvPr id="17" name="内容占位符 2"/>
          <p:cNvSpPr>
            <a:spLocks noGrp="1"/>
          </p:cNvSpPr>
          <p:nvPr>
            <p:ph idx="1"/>
          </p:nvPr>
        </p:nvSpPr>
        <p:spPr>
          <a:xfrm>
            <a:off x="896734" y="1263360"/>
            <a:ext cx="10515600" cy="525689"/>
          </a:xfrm>
        </p:spPr>
        <p:txBody>
          <a:bodyPr>
            <a:normAutofit/>
          </a:bodyPr>
          <a:lstStyle/>
          <a:p>
            <a:pPr marL="0" indent="0">
              <a:buNone/>
            </a:pPr>
            <a:r>
              <a:rPr lang="en-US" altLang="zh-CN" sz="2400" dirty="0" smtClean="0"/>
              <a:t>4.1 </a:t>
            </a:r>
            <a:r>
              <a:rPr lang="zh-CN" altLang="en-US" sz="2400" dirty="0" smtClean="0"/>
              <a:t>全程实时跟踪</a:t>
            </a:r>
            <a:endParaRPr lang="zh-CN" altLang="en-US" sz="2400" dirty="0"/>
          </a:p>
        </p:txBody>
      </p:sp>
      <p:sp>
        <p:nvSpPr>
          <p:cNvPr id="2" name="矩形 1"/>
          <p:cNvSpPr/>
          <p:nvPr/>
        </p:nvSpPr>
        <p:spPr>
          <a:xfrm>
            <a:off x="1364330" y="1869186"/>
            <a:ext cx="10048004" cy="707886"/>
          </a:xfrm>
          <a:prstGeom prst="rect">
            <a:avLst/>
          </a:prstGeom>
        </p:spPr>
        <p:txBody>
          <a:bodyPr wrap="square">
            <a:spAutoFit/>
          </a:bodyPr>
          <a:lstStyle/>
          <a:p>
            <a:r>
              <a:rPr lang="zh-CN" altLang="en-US" sz="2000" dirty="0" smtClean="0"/>
              <a:t>       使用</a:t>
            </a:r>
            <a:r>
              <a:rPr lang="en-US" altLang="zh-CN" sz="2000" dirty="0" err="1" smtClean="0"/>
              <a:t>matlab</a:t>
            </a:r>
            <a:r>
              <a:rPr lang="zh-CN" altLang="en-US" sz="2000" dirty="0" smtClean="0"/>
              <a:t>软件</a:t>
            </a:r>
            <a:r>
              <a:rPr lang="zh-CN" altLang="en-US" sz="2000" dirty="0"/>
              <a:t>仿真，选择不同关联模型对体外呼吸信号和体内器官运动信号进行关联性建模。</a:t>
            </a:r>
          </a:p>
        </p:txBody>
      </p:sp>
      <p:pic>
        <p:nvPicPr>
          <p:cNvPr id="3" name="图片 2"/>
          <p:cNvPicPr>
            <a:picLocks noChangeAspect="1"/>
          </p:cNvPicPr>
          <p:nvPr/>
        </p:nvPicPr>
        <p:blipFill>
          <a:blip r:embed="rId3"/>
          <a:stretch>
            <a:fillRect/>
          </a:stretch>
        </p:blipFill>
        <p:spPr>
          <a:xfrm>
            <a:off x="5901162" y="2605499"/>
            <a:ext cx="4780619" cy="3586683"/>
          </a:xfrm>
          <a:prstGeom prst="rect">
            <a:avLst/>
          </a:prstGeom>
        </p:spPr>
      </p:pic>
      <p:pic>
        <p:nvPicPr>
          <p:cNvPr id="6" name="图片 5"/>
          <p:cNvPicPr>
            <a:picLocks noChangeAspect="1"/>
          </p:cNvPicPr>
          <p:nvPr/>
        </p:nvPicPr>
        <p:blipFill>
          <a:blip r:embed="rId4"/>
          <a:stretch>
            <a:fillRect/>
          </a:stretch>
        </p:blipFill>
        <p:spPr>
          <a:xfrm>
            <a:off x="1970833" y="2673562"/>
            <a:ext cx="1556085" cy="1534168"/>
          </a:xfrm>
          <a:prstGeom prst="rect">
            <a:avLst/>
          </a:prstGeom>
        </p:spPr>
      </p:pic>
      <p:pic>
        <p:nvPicPr>
          <p:cNvPr id="7" name="图片 6"/>
          <p:cNvPicPr>
            <a:picLocks noChangeAspect="1"/>
          </p:cNvPicPr>
          <p:nvPr/>
        </p:nvPicPr>
        <p:blipFill>
          <a:blip r:embed="rId5"/>
          <a:stretch>
            <a:fillRect/>
          </a:stretch>
        </p:blipFill>
        <p:spPr>
          <a:xfrm>
            <a:off x="1970833" y="4947542"/>
            <a:ext cx="1556086" cy="1498123"/>
          </a:xfrm>
          <a:prstGeom prst="rect">
            <a:avLst/>
          </a:prstGeom>
        </p:spPr>
      </p:pic>
      <p:pic>
        <p:nvPicPr>
          <p:cNvPr id="9" name="图片 8"/>
          <p:cNvPicPr>
            <a:picLocks noChangeAspect="1"/>
          </p:cNvPicPr>
          <p:nvPr/>
        </p:nvPicPr>
        <p:blipFill>
          <a:blip r:embed="rId6"/>
          <a:stretch>
            <a:fillRect/>
          </a:stretch>
        </p:blipFill>
        <p:spPr>
          <a:xfrm rot="751411" flipH="1">
            <a:off x="3268899" y="3963817"/>
            <a:ext cx="569066" cy="438950"/>
          </a:xfrm>
          <a:prstGeom prst="rect">
            <a:avLst/>
          </a:prstGeom>
        </p:spPr>
      </p:pic>
      <p:pic>
        <p:nvPicPr>
          <p:cNvPr id="11" name="图片 10"/>
          <p:cNvPicPr>
            <a:picLocks noChangeAspect="1"/>
          </p:cNvPicPr>
          <p:nvPr/>
        </p:nvPicPr>
        <p:blipFill>
          <a:blip r:embed="rId7"/>
          <a:stretch>
            <a:fillRect/>
          </a:stretch>
        </p:blipFill>
        <p:spPr>
          <a:xfrm rot="19913775">
            <a:off x="3193997" y="4666165"/>
            <a:ext cx="689339" cy="562751"/>
          </a:xfrm>
          <a:prstGeom prst="rect">
            <a:avLst/>
          </a:prstGeom>
        </p:spPr>
      </p:pic>
      <p:pic>
        <p:nvPicPr>
          <p:cNvPr id="12" name="图片 11"/>
          <p:cNvPicPr>
            <a:picLocks noChangeAspect="1"/>
          </p:cNvPicPr>
          <p:nvPr/>
        </p:nvPicPr>
        <p:blipFill>
          <a:blip r:embed="rId8"/>
          <a:stretch>
            <a:fillRect/>
          </a:stretch>
        </p:blipFill>
        <p:spPr>
          <a:xfrm rot="16200000">
            <a:off x="5438284" y="4212745"/>
            <a:ext cx="880443" cy="658425"/>
          </a:xfrm>
          <a:prstGeom prst="rect">
            <a:avLst/>
          </a:prstGeom>
        </p:spPr>
      </p:pic>
      <p:sp>
        <p:nvSpPr>
          <p:cNvPr id="13" name="矩形 12"/>
          <p:cNvSpPr/>
          <p:nvPr/>
        </p:nvSpPr>
        <p:spPr>
          <a:xfrm>
            <a:off x="4200039" y="3946531"/>
            <a:ext cx="914400" cy="124885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a:t>
            </a:r>
            <a:endParaRPr lang="en-US" altLang="zh-CN" dirty="0" smtClean="0"/>
          </a:p>
          <a:p>
            <a:pPr algn="ctr"/>
            <a:r>
              <a:rPr lang="zh-CN" altLang="en-US" dirty="0" smtClean="0"/>
              <a:t>型</a:t>
            </a:r>
            <a:endParaRPr lang="en-US" altLang="zh-CN" dirty="0" smtClean="0"/>
          </a:p>
          <a:p>
            <a:pPr algn="ctr"/>
            <a:r>
              <a:rPr lang="zh-CN" altLang="en-US" dirty="0" smtClean="0"/>
              <a:t>选</a:t>
            </a:r>
            <a:endParaRPr lang="en-US" altLang="zh-CN" dirty="0" smtClean="0"/>
          </a:p>
          <a:p>
            <a:pPr algn="ctr"/>
            <a:r>
              <a:rPr lang="zh-CN" altLang="en-US" dirty="0" smtClean="0"/>
              <a:t>择</a:t>
            </a:r>
            <a:endParaRPr lang="zh-CN" altLang="en-US" dirty="0"/>
          </a:p>
        </p:txBody>
      </p:sp>
      <p:sp>
        <p:nvSpPr>
          <p:cNvPr id="42" name="日期占位符 3"/>
          <p:cNvSpPr>
            <a:spLocks noGrp="1"/>
          </p:cNvSpPr>
          <p:nvPr>
            <p:ph type="dt" sz="half" idx="10"/>
          </p:nvPr>
        </p:nvSpPr>
        <p:spPr>
          <a:xfrm>
            <a:off x="5675" y="6356349"/>
            <a:ext cx="2743200" cy="365125"/>
          </a:xfrm>
        </p:spPr>
        <p:txBody>
          <a:bodyPr/>
          <a:lstStyle/>
          <a:p>
            <a:fld id="{E624D7B6-D954-4343-A28B-2D4E445A4B39}" type="datetime1">
              <a:rPr lang="zh-CN" altLang="en-US" b="1" smtClean="0"/>
              <a:t>2017/11/15</a:t>
            </a:fld>
            <a:endParaRPr lang="en-US" altLang="zh-CN" b="1" dirty="0" smtClean="0"/>
          </a:p>
        </p:txBody>
      </p:sp>
      <p:sp>
        <p:nvSpPr>
          <p:cNvPr id="43" name="灯片编号占位符 5"/>
          <p:cNvSpPr>
            <a:spLocks noGrp="1"/>
          </p:cNvSpPr>
          <p:nvPr>
            <p:ph type="sldNum" sz="quarter" idx="12"/>
          </p:nvPr>
        </p:nvSpPr>
        <p:spPr>
          <a:xfrm>
            <a:off x="8610600" y="6356350"/>
            <a:ext cx="2743200" cy="365125"/>
          </a:xfrm>
        </p:spPr>
        <p:txBody>
          <a:bodyPr/>
          <a:lstStyle/>
          <a:p>
            <a:r>
              <a:rPr lang="en-US" altLang="zh-CN" dirty="0"/>
              <a:t>9</a:t>
            </a:r>
            <a:r>
              <a:rPr lang="en-US" altLang="zh-CN" dirty="0" smtClean="0"/>
              <a:t>/14</a:t>
            </a:r>
          </a:p>
        </p:txBody>
      </p:sp>
    </p:spTree>
    <p:extLst>
      <p:ext uri="{BB962C8B-B14F-4D97-AF65-F5344CB8AC3E}">
        <p14:creationId xmlns:p14="http://schemas.microsoft.com/office/powerpoint/2010/main" val="2755705763"/>
      </p:ext>
    </p:extLst>
  </p:cSld>
  <p:clrMapOvr>
    <a:masterClrMapping/>
  </p:clrMapOvr>
  <mc:AlternateContent xmlns:mc="http://schemas.openxmlformats.org/markup-compatibility/2006">
    <mc:Choice xmlns:p14="http://schemas.microsoft.com/office/powerpoint/2010/main" Requires="p14">
      <p:transition spd="slow" p14:dur="2000" advTm="24623"/>
    </mc:Choice>
    <mc:Fallback>
      <p:transition spd="slow" advTm="2462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5650</TotalTime>
  <Words>951</Words>
  <Application>Microsoft Office PowerPoint</Application>
  <PresentationFormat>宽屏</PresentationFormat>
  <Paragraphs>161</Paragraphs>
  <Slides>14</Slides>
  <Notes>0</Notes>
  <HiddenSlides>0</HiddenSlides>
  <MMClips>1</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等线</vt:lpstr>
      <vt:lpstr>等线 Light</vt:lpstr>
      <vt:lpstr>华文黑体</vt:lpstr>
      <vt:lpstr>微软雅黑</vt:lpstr>
      <vt:lpstr>Arial</vt:lpstr>
      <vt:lpstr>Times New Roman</vt:lpstr>
      <vt:lpstr>Office 主题​​</vt:lpstr>
      <vt:lpstr>BMP 图像</vt:lpstr>
      <vt:lpstr>介入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介入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介入式呼吸运动补偿技术研究</dc:title>
  <dc:creator>孙百权</dc:creator>
  <cp:lastModifiedBy>孙百权</cp:lastModifiedBy>
  <cp:revision>113</cp:revision>
  <dcterms:created xsi:type="dcterms:W3CDTF">2017-11-09T01:26:28Z</dcterms:created>
  <dcterms:modified xsi:type="dcterms:W3CDTF">2017-11-15T04:51:49Z</dcterms:modified>
</cp:coreProperties>
</file>