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E6E3C9-E948-4C94-9296-831E2BD9D53E}">
  <a:tblStyle styleId="{A8E6E3C9-E948-4C94-9296-831E2BD9D5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a158ae8fd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a158ae8fd_3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a158ae8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a158ae8f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a158ae8fd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참고) MVC처리 과정 (자바 웹을 다루는 기술 교재  p763, p803, p839참고) &gt;&gt; 이 부분은 그냥 개념이라서 굳이 발표에 넣지 않아도 될듯</a:t>
            </a:r>
            <a:endParaRPr sz="1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ko" sz="10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DispatcherServlet이 Client의 요청을 받고 요청에 알맞은 Controller를 HandlerMapping이 지정</a:t>
            </a:r>
            <a:endParaRPr sz="10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2. 지정된 Controller가 Client의 요청을 처리하고 DispatcherServlet에게 알림</a:t>
            </a:r>
            <a:endParaRPr sz="10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3.  DispatcherServlet은 Controller에게 받은 View 정보를 ViewResolver에게 넘기고 ViewResolver는 jsp/html을 찾아 DispatcherServlet에게 전달</a:t>
            </a:r>
            <a:endParaRPr sz="10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4. DispatcherServlet은 응답받은 jsp/html을 View를 통해 Client에게 제공</a:t>
            </a:r>
            <a:endParaRPr b="1" sz="1000">
              <a:solidFill>
                <a:srgbClr val="2125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6a158ae8fd_3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a158ae8fd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a158ae8fd_3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a158ae8fd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a158ae8fd_3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a158ae8fd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6a158ae8fd_3_1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a158ae8fd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6a158ae8fd_3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a1590ac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6a1590ac9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3" name="Google Shape;123;p22"/>
          <p:cNvPicPr preferRelativeResize="0"/>
          <p:nvPr>
            <p:ph idx="2" type="pic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bootstrap" TargetMode="External"/><Relationship Id="rId4" Type="http://schemas.openxmlformats.org/officeDocument/2006/relationships/hyperlink" Target="https://www.w3schools.com/bootstra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800100" y="440356"/>
            <a:ext cx="7543800" cy="1414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lang="ko" sz="4500"/>
              <a:t>TEAM3</a:t>
            </a:r>
            <a:br>
              <a:rPr lang="ko" sz="4500"/>
            </a:br>
            <a:r>
              <a:rPr lang="ko" sz="4500"/>
              <a:t>FURNISHOP</a:t>
            </a:r>
            <a:endParaRPr sz="4500"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913197" y="3414561"/>
            <a:ext cx="7430703" cy="91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									</a:t>
            </a:r>
            <a:r>
              <a:rPr lang="ko" sz="1100"/>
              <a:t>조장</a:t>
            </a:r>
            <a:r>
              <a:rPr lang="ko" sz="1400"/>
              <a:t>: </a:t>
            </a:r>
            <a:r>
              <a:rPr lang="ko" sz="1100"/>
              <a:t>조윤영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ko" sz="1100"/>
              <a:t>								  팀원: 조재원 이현지 전민우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ko" sz="1100"/>
              <a:t>								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목차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822960" y="16129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❖"/>
            </a:pPr>
            <a:r>
              <a:rPr lang="ko" sz="1100"/>
              <a:t>기획의도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시스템 구성도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수행도구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결과물(+시연)</a:t>
            </a:r>
            <a:endParaRPr sz="11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22960" y="517265"/>
            <a:ext cx="7543800" cy="7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1. 기획 의도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822950" y="1522350"/>
            <a:ext cx="75438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📌 </a:t>
            </a:r>
            <a:r>
              <a:rPr lang="ko" sz="1200">
                <a:solidFill>
                  <a:srgbClr val="3F3F3F"/>
                </a:solidFill>
              </a:rPr>
              <a:t> Spring Framework MVC(Model, View, Cont</a:t>
            </a:r>
            <a:r>
              <a:rPr lang="ko" sz="1200"/>
              <a:t>r</a:t>
            </a:r>
            <a:r>
              <a:rPr lang="ko" sz="1200">
                <a:solidFill>
                  <a:srgbClr val="3F3F3F"/>
                </a:solidFill>
              </a:rPr>
              <a:t>oller)를 활용한 가구 쇼</a:t>
            </a:r>
            <a:r>
              <a:rPr lang="ko" sz="1200"/>
              <a:t>핑</a:t>
            </a:r>
            <a:r>
              <a:rPr lang="ko" sz="1200">
                <a:solidFill>
                  <a:srgbClr val="3F3F3F"/>
                </a:solidFill>
              </a:rPr>
              <a:t>몰 서비스 개발</a:t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1200">
                <a:solidFill>
                  <a:srgbClr val="AD84C6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📌 로그인, 회원가입, 상품구매 등의 기능을 구현하고 소비자가 이용할 수 있는 웹 서비스를 개발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1200">
                <a:solidFill>
                  <a:srgbClr val="AD84C6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📌</a:t>
            </a:r>
            <a:r>
              <a:rPr lang="ko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ko" sz="1200">
                <a:solidFill>
                  <a:schemeClr val="dk1"/>
                </a:solidFill>
              </a:rPr>
              <a:t> 간결하고 직관적인 화면 구성으로 사용자 편의성을 고려하였음.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=&gt; </a:t>
            </a:r>
            <a:r>
              <a:rPr lang="ko" sz="1200">
                <a:solidFill>
                  <a:schemeClr val="dk1"/>
                </a:solidFill>
              </a:rPr>
              <a:t>iloom 쇼핑몰 화면 구성 참고</a:t>
            </a:r>
            <a:r>
              <a:rPr lang="ko" sz="1200"/>
              <a:t>,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https://www.w3schools.com/bootstrap</a:t>
            </a:r>
            <a:r>
              <a:rPr lang="ko" sz="1200">
                <a:solidFill>
                  <a:schemeClr val="dk1"/>
                </a:solidFill>
              </a:rPr>
              <a:t> “Band”테마의 드롭다운, 썸네일,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탭 기능 등을 활용</a:t>
            </a:r>
            <a:endParaRPr sz="1200"/>
          </a:p>
          <a:p>
            <a:pPr indent="-6350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000"/>
              <a:buChar char=" "/>
            </a:pPr>
            <a:r>
              <a:rPr lang="ko" sz="1000"/>
              <a:t>- Model(Service, Repository, XML): DB와 연동하여 사용자가 입력한 데이터나 사용자에게 출력할 데이터를 다룸</a:t>
            </a:r>
            <a:endParaRPr sz="1000"/>
          </a:p>
          <a:p>
            <a:pPr indent="-6350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000"/>
              <a:buChar char=" "/>
            </a:pPr>
            <a:r>
              <a:rPr lang="ko" sz="1000"/>
              <a:t>- View: Model data의 렌더링 담당, HTML output을 생성(Thymeleaf)</a:t>
            </a:r>
            <a:endParaRPr sz="1000"/>
          </a:p>
          <a:p>
            <a:pPr indent="-6350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000"/>
              <a:buChar char=" "/>
            </a:pPr>
            <a:r>
              <a:rPr lang="ko" sz="1000"/>
              <a:t>- Controller: Model과 View를 연결해주는 역할</a:t>
            </a:r>
            <a:endParaRPr sz="1000"/>
          </a:p>
          <a:p>
            <a:pPr indent="-6350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000"/>
              <a:buChar char=" "/>
            </a:pPr>
            <a:r>
              <a:rPr lang="ko" sz="1000"/>
              <a:t>=&gt;  MVC: 웹 애플리케이션 개발에 필요한 여러 기능을 미리 만들어 제공</a:t>
            </a:r>
            <a:endParaRPr sz="1000"/>
          </a:p>
          <a:p>
            <a:pPr indent="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6350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938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1-1. </a:t>
            </a:r>
            <a:r>
              <a:rPr lang="ko" sz="1800"/>
              <a:t>프로젝트 주요기능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❖"/>
            </a:pPr>
            <a:r>
              <a:rPr lang="ko" sz="1100"/>
              <a:t>고객 login, logout, register</a:t>
            </a:r>
            <a:endParaRPr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❖"/>
            </a:pPr>
            <a:r>
              <a:rPr lang="ko" sz="1100"/>
              <a:t>고객정보 update&amp;withdraw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카테고리와 상품 상세페이지 이동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아이템 상세페이지 내 리뷰정보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❖"/>
            </a:pPr>
            <a:r>
              <a:rPr lang="ko" sz="1100"/>
              <a:t>주문/배송 및 wishlist 조회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Char char="❖"/>
            </a:pPr>
            <a:r>
              <a:rPr lang="ko" sz="1100"/>
              <a:t>장바구니에 담기 및 조회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장바구니와 </a:t>
            </a:r>
            <a:r>
              <a:rPr lang="ko" sz="1100"/>
              <a:t>wishlist</a:t>
            </a:r>
            <a:r>
              <a:rPr lang="ko" sz="1100"/>
              <a:t> 목록 삭제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장바구니 상품 주문하기</a:t>
            </a:r>
            <a:endParaRPr sz="1100"/>
          </a:p>
          <a:p>
            <a:pPr indent="-69850" lvl="0" marL="63500" rtl="0" algn="l">
              <a:spcBef>
                <a:spcPts val="1100"/>
              </a:spcBef>
              <a:spcAft>
                <a:spcPts val="0"/>
              </a:spcAft>
              <a:buSzPts val="1100"/>
              <a:buChar char="❖"/>
            </a:pPr>
            <a:r>
              <a:rPr lang="ko" sz="1100"/>
              <a:t>구매 상품 리뷰 작성</a:t>
            </a:r>
            <a:endParaRPr sz="11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800100" y="21342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2. 시스템 구성도</a:t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2013725" y="1514150"/>
            <a:ext cx="4259700" cy="26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864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89E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A89EA8"/>
                </a:solidFill>
                <a:latin typeface="Calibri"/>
                <a:ea typeface="Calibri"/>
                <a:cs typeface="Calibri"/>
                <a:sym typeface="Calibri"/>
              </a:rPr>
              <a:t>WEB SERVER(Tomcat)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rgbClr val="726772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b="0" i="0" sz="1800" u="none" cap="none" strike="noStrike">
              <a:solidFill>
                <a:srgbClr val="7267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157925" y="1844049"/>
            <a:ext cx="4018500" cy="1488300"/>
          </a:xfrm>
          <a:prstGeom prst="rect">
            <a:avLst/>
          </a:prstGeom>
          <a:solidFill>
            <a:srgbClr val="CDB4DC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Container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2276442" y="1444166"/>
            <a:ext cx="1121038" cy="689346"/>
          </a:xfrm>
          <a:prstGeom prst="cube">
            <a:avLst>
              <a:gd fmla="val 25000" name="adj"/>
            </a:avLst>
          </a:prstGeom>
          <a:solidFill>
            <a:srgbClr val="B6B4DD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n</a:t>
            </a:r>
            <a:endParaRPr sz="1100"/>
          </a:p>
        </p:txBody>
      </p:sp>
      <p:sp>
        <p:nvSpPr>
          <p:cNvPr id="174" name="Google Shape;174;p29"/>
          <p:cNvSpPr/>
          <p:nvPr/>
        </p:nvSpPr>
        <p:spPr>
          <a:xfrm>
            <a:off x="3571847" y="1436260"/>
            <a:ext cx="1187371" cy="689346"/>
          </a:xfrm>
          <a:prstGeom prst="cube">
            <a:avLst>
              <a:gd fmla="val 25000" name="adj"/>
            </a:avLst>
          </a:prstGeom>
          <a:solidFill>
            <a:srgbClr val="B6B4DD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n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4933584" y="1421913"/>
            <a:ext cx="1187371" cy="689346"/>
          </a:xfrm>
          <a:prstGeom prst="cube">
            <a:avLst>
              <a:gd fmla="val 25000" name="adj"/>
            </a:avLst>
          </a:prstGeom>
          <a:solidFill>
            <a:srgbClr val="B6B4DD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n</a:t>
            </a:r>
            <a:endParaRPr sz="1100"/>
          </a:p>
        </p:txBody>
      </p:sp>
      <p:sp>
        <p:nvSpPr>
          <p:cNvPr id="176" name="Google Shape;176;p29"/>
          <p:cNvSpPr txBox="1"/>
          <p:nvPr/>
        </p:nvSpPr>
        <p:spPr>
          <a:xfrm>
            <a:off x="-143165" y="1895825"/>
            <a:ext cx="20358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💻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(PC/스마트폰/태블릿</a:t>
            </a:r>
            <a:r>
              <a:rPr b="0" i="0" lang="k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6475775" y="1816975"/>
            <a:ext cx="1038300" cy="1792500"/>
          </a:xfrm>
          <a:prstGeom prst="rect">
            <a:avLst/>
          </a:prstGeom>
          <a:solidFill>
            <a:srgbClr val="92D050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100" u="none" cap="none" strike="noStrike">
                <a:solidFill>
                  <a:srgbClr val="3A5A62"/>
                </a:solidFill>
                <a:latin typeface="Calibri"/>
                <a:ea typeface="Calibri"/>
                <a:cs typeface="Calibri"/>
                <a:sym typeface="Calibri"/>
              </a:rPr>
              <a:t>MyBatis</a:t>
            </a:r>
            <a:endParaRPr b="0" i="0" sz="2100" u="none" cap="none" strike="noStrike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3A5A62"/>
                </a:solidFill>
                <a:latin typeface="Calibri"/>
                <a:ea typeface="Calibri"/>
                <a:cs typeface="Calibri"/>
                <a:sym typeface="Calibri"/>
              </a:rPr>
              <a:t>SQL을 소스코드가 아닌 XML로 분리, </a:t>
            </a:r>
            <a:endParaRPr b="0" i="0" sz="900" u="none" cap="none" strike="noStrike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A5A62"/>
                </a:solidFill>
                <a:latin typeface="Calibri"/>
                <a:ea typeface="Calibri"/>
                <a:cs typeface="Calibri"/>
                <a:sym typeface="Calibri"/>
              </a:rPr>
              <a:t>코드의 간결성과 유지보수성 향상</a:t>
            </a:r>
            <a:endParaRPr sz="900">
              <a:solidFill>
                <a:srgbClr val="3A5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6525895" y="1421913"/>
            <a:ext cx="956071" cy="600090"/>
          </a:xfrm>
          <a:prstGeom prst="cube">
            <a:avLst>
              <a:gd fmla="val 25000" name="adj"/>
            </a:avLst>
          </a:prstGeom>
          <a:solidFill>
            <a:srgbClr val="FFFFCC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1100"/>
          </a:p>
        </p:txBody>
      </p:sp>
      <p:sp>
        <p:nvSpPr>
          <p:cNvPr id="179" name="Google Shape;179;p29"/>
          <p:cNvSpPr/>
          <p:nvPr/>
        </p:nvSpPr>
        <p:spPr>
          <a:xfrm>
            <a:off x="8164631" y="1929066"/>
            <a:ext cx="900279" cy="1562879"/>
          </a:xfrm>
          <a:prstGeom prst="can">
            <a:avLst>
              <a:gd fmla="val 25000" name="adj"/>
            </a:avLst>
          </a:prstGeom>
          <a:solidFill>
            <a:srgbClr val="C0C0C0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61416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1800">
              <a:solidFill>
                <a:srgbClr val="1614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7615990" y="2571750"/>
            <a:ext cx="483669" cy="20032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DCC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1448537" y="2571750"/>
            <a:ext cx="483669" cy="20032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DCC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129176" y="3559079"/>
            <a:ext cx="887700" cy="343200"/>
          </a:xfrm>
          <a:prstGeom prst="rect">
            <a:avLst/>
          </a:prstGeom>
          <a:solidFill>
            <a:srgbClr val="002060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473279" y="3559048"/>
            <a:ext cx="887700" cy="343200"/>
          </a:xfrm>
          <a:prstGeom prst="rect">
            <a:avLst/>
          </a:prstGeom>
          <a:solidFill>
            <a:srgbClr val="002060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2230016" y="2500279"/>
            <a:ext cx="953400" cy="343200"/>
          </a:xfrm>
          <a:prstGeom prst="rect">
            <a:avLst/>
          </a:prstGeom>
          <a:solidFill>
            <a:srgbClr val="514DAA"/>
          </a:solidFill>
          <a:ln cap="flat" cmpd="sng" w="15875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Thymeleaf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-6" y="4218600"/>
            <a:ext cx="3903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</a:t>
            </a:r>
            <a:r>
              <a:rPr lang="k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Service를 거쳐 Repository를 거쳐서 데이터를 가져옴,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ArrayList를 Controller가 받아 Thymeleaf가 화면을 만들고 마지막에 html이 만들어짐</a:t>
            </a:r>
            <a:endParaRPr sz="11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3930975"/>
            <a:ext cx="1862300" cy="3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3. 수행 도구</a:t>
            </a:r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1349944" y="1485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{A8E6E3C9-E948-4C94-9296-831E2BD9D53E}</a:tableStyleId>
              </a:tblPr>
              <a:tblGrid>
                <a:gridCol w="1049150"/>
                <a:gridCol w="1049150"/>
                <a:gridCol w="1049150"/>
                <a:gridCol w="1049150"/>
                <a:gridCol w="1049150"/>
                <a:gridCol w="1049150"/>
              </a:tblGrid>
              <a:tr h="29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협업 도구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언어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개발도구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F3"/>
                    </a:solidFill>
                  </a:tcPr>
                </a:tc>
              </a:tr>
              <a:tr h="18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Google docs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네이버 카페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Zoom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ERD cloud</a:t>
                      </a:r>
                      <a:endParaRPr sz="12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</a:t>
                      </a:r>
                      <a:endParaRPr sz="1100"/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MySQL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Html5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Jquery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Ajax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Bootstrap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thymeleaf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Eclipse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Spring boot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MyBatis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3-1. 데이터베이스 생성 및 ERD 다이어그램 설계</a:t>
            </a:r>
            <a:endParaRPr sz="1800"/>
          </a:p>
        </p:txBody>
      </p:sp>
      <p:sp>
        <p:nvSpPr>
          <p:cNvPr id="198" name="Google Shape;198;p31"/>
          <p:cNvSpPr txBox="1"/>
          <p:nvPr/>
        </p:nvSpPr>
        <p:spPr>
          <a:xfrm>
            <a:off x="7367400" y="1899025"/>
            <a:ext cx="17766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9개의 테이블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카테고리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주문상세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배송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관심목록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7044175" y="2286125"/>
            <a:ext cx="431100" cy="2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0" y="1426350"/>
            <a:ext cx="3585250" cy="29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150" y="1444350"/>
            <a:ext cx="3190939" cy="29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ko" sz="1800"/>
              <a:t>4. 결과물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75" y="1421275"/>
            <a:ext cx="4710900" cy="315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5834275" y="2684950"/>
            <a:ext cx="1080600" cy="244800"/>
          </a:xfrm>
          <a:prstGeom prst="rightArrow">
            <a:avLst>
              <a:gd fmla="val 24122" name="adj1"/>
              <a:gd fmla="val 72375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033075" y="2453350"/>
            <a:ext cx="17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3Furnishop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온라인 가구 쇼핑몰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구현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추억">
  <a:themeElements>
    <a:clrScheme name="보라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