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svg" ContentType="image/svg+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sldIdLst>
    <p:sldId id="256" r:id="rId2"/>
    <p:sldId id="257" r:id="rId3"/>
    <p:sldId id="258" r:id="rId4"/>
    <p:sldId id="259" r:id="rId5"/>
    <p:sldId id="260" r:id="rId6"/>
  </p:sldIdLst>
  <p:notesMasterIdLst>
    <p:notesMasterId r:id="rId11"/>
  </p:notesMasterIdLst>
  <p:sldSz cx="12192000" cy="6858000" type="custom"/>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ype="http://schemas.openxmlformats.org/officeDocument/2006/relationships/presProps" Target="presProps.xml"/>  <Relationship Id="rId8" Type="http://schemas.openxmlformats.org/officeDocument/2006/relationships/viewProps" Target="viewProps.xml"/>  <Relationship Id="rId9" Type="http://schemas.openxmlformats.org/officeDocument/2006/relationships/theme" Target="theme/theme1.xml"/>  <Relationship Id="rId10" Type="http://schemas.openxmlformats.org/officeDocument/2006/relationships/tableStyles" Target="tableStyles.xml"/>  <Relationship Id="rId11"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media/image1.png" Type="http://schemas.openxmlformats.org/officeDocument/2006/relationships/image"/><Relationship Id="rId2" Target="../media/image2.svg" Type="http://schemas.openxmlformats.org/officeDocument/2006/relationships/image"/><Relationship Id="rId3" Target="../slideLayouts/slideLayout1.xml" Type="http://schemas.openxmlformats.org/officeDocument/2006/relationships/slideLayout"/><Relationship Id="rId4" Target="../notesSlides/notesSlide1.xml" Type="http://schemas.openxmlformats.org/officeDocument/2006/relationships/notesSlide"/></Relationships>
</file>

<file path=ppt/slides/_rels/slide2.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media/image3.png" Type="http://schemas.openxmlformats.org/officeDocument/2006/relationships/image"/><Relationship Id="rId2" Target="../media/image4.svg" Type="http://schemas.openxmlformats.org/officeDocument/2006/relationships/image"/><Relationship Id="rId3" Target="../slideLayouts/slideLayout1.xml" Type="http://schemas.openxmlformats.org/officeDocument/2006/relationships/slideLayout"/><Relationship Id="rId4"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media/image5.png" Type="http://schemas.openxmlformats.org/officeDocument/2006/relationships/image"/><Relationship Id="rId2" Target="../media/image6.svg" Type="http://schemas.openxmlformats.org/officeDocument/2006/relationships/image"/><Relationship Id="rId3" Target="../slideLayouts/slideLayout1.xml" Type="http://schemas.openxmlformats.org/officeDocument/2006/relationships/slideLayout"/><Relationship Id="rId4"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5.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766916"/>
            <a:ext cx="12188952" cy="1323644"/>
          </a:xfrm>
          <a:prstGeom prst="rect">
            <a:avLst/>
          </a:prstGeom>
        </p:spPr>
      </p:pic>
      <p:sp>
        <p:nvSpPr>
          <p:cNvPr id="3" name="Object 2"/>
          <p:cNvSpPr/>
          <p:nvPr/>
        </p:nvSpPr>
        <p:spPr>
          <a:xfrm>
            <a:off x="380905" y="3038763"/>
            <a:ext cx="11808047" cy="669631"/>
          </a:xfrm>
          <a:prstGeom prst="rect">
            <a:avLst/>
          </a:prstGeom>
          <a:noFill/>
        </p:spPr>
        <p:txBody>
          <a:bodyPr wrap="square" rtlCol="0" anchor="t" bIns="0" lIns="0" rIns="0" tIns="0"/>
          <a:lstStyle/>
          <a:p>
            <a:pPr algn="l">
              <a:lnSpc>
                <a:spcPts val="7063"/>
              </a:lnSpc>
              <a:spcAft>
                <a:spcPts val="600"/>
              </a:spcAft>
              <a:buNone/>
            </a:pPr>
            <a:r>
              <a:rPr lang="en-US" sz="6800" dirty="0" smtClean="0">
                <a:solidFill>
                  <a:srgbClr val="ffffff"/>
                </a:solidFill>
                <a:latin typeface="Source Sans Pro" pitchFamily="34" charset="0"/>
                <a:ea typeface="Source Sans Pro" pitchFamily="34" charset="-122"/>
                <a:cs typeface="Source Sans Pro" pitchFamily="34" charset="-120"/>
              </a:rPr>
              <a:t>Final Project Guidelines</a:t>
            </a:r>
            <a:endParaRPr lang="en-US" dirty="0"/>
          </a:p>
        </p:txBody>
      </p:sp>
      <p:sp>
        <p:nvSpPr>
          <p:cNvPr id="4" name="Object 3"/>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1904523" y="2020581"/>
            <a:ext cx="8381540" cy="1371257"/>
          </a:xfrm>
          <a:prstGeom prst="rect">
            <a:avLst/>
          </a:prstGeom>
          <a:noFill/>
        </p:spPr>
        <p:txBody>
          <a:bodyPr wrap="square" rtlCol="0" anchor="ctr"/>
          <a:lstStyle/>
          <a:p>
            <a:pPr algn="ctr">
              <a:lnSpc>
                <a:spcPts val="5400"/>
              </a:lnSpc>
              <a:buNone/>
            </a:pPr>
            <a:r>
              <a:rPr lang="en-US" b="1" sz="4500" spc="0" kern="0" dirty="0" smtClean="0">
                <a:solidFill>
                  <a:srgbClr val="00143f"/>
                </a:solidFill>
                <a:latin typeface="Source Sans Pro" pitchFamily="34" charset="0"/>
                <a:ea typeface="Source Sans Pro" pitchFamily="34" charset="-122"/>
                <a:cs typeface="Source Sans Pro" pitchFamily="34" charset="-120"/>
              </a:rPr>
              <a:t>Building End-to-End  Data science  Project </a:t>
            </a:r>
            <a:endParaRPr lang="en-US" dirty="0"/>
          </a:p>
        </p:txBody>
      </p:sp>
      <p:sp>
        <p:nvSpPr>
          <p:cNvPr id="3" name="Object 2"/>
          <p:cNvSpPr/>
          <p:nvPr/>
        </p:nvSpPr>
        <p:spPr>
          <a:xfrm>
            <a:off x="1904523" y="3778694"/>
            <a:ext cx="8381540" cy="342814"/>
          </a:xfrm>
          <a:prstGeom prst="rect">
            <a:avLst/>
          </a:prstGeom>
          <a:noFill/>
        </p:spPr>
        <p:txBody>
          <a:bodyPr wrap="square" rtlCol="0" anchor="ctr"/>
          <a:lstStyle/>
          <a:p>
            <a:pPr algn="ctr">
              <a:lnSpc>
                <a:spcPts val="2800"/>
              </a:lnSpc>
              <a:buNone/>
            </a:pPr>
            <a:r>
              <a:rPr lang="en-US" b="1" sz="2000" spc="0" kern="0" dirty="0" smtClean="0">
                <a:solidFill>
                  <a:srgbClr val="00143f"/>
                </a:solidFill>
                <a:latin typeface="Source Sans Pro" pitchFamily="34" charset="0"/>
                <a:ea typeface="Source Sans Pro" pitchFamily="34" charset="-122"/>
                <a:cs typeface="Source Sans Pro" pitchFamily="34" charset="-120"/>
              </a:rPr>
              <a:t>Identify and solve problems with data, to deliver value.</a:t>
            </a:r>
            <a:endParaRPr lang="en-US" dirty="0"/>
          </a:p>
        </p:txBody>
      </p:sp>
      <p:sp>
        <p:nvSpPr>
          <p:cNvPr id="4" name="Object 3"/>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5226" cy="1266508"/>
          </a:xfrm>
          <a:prstGeom prst="rect">
            <a:avLst/>
          </a:prstGeom>
        </p:spPr>
      </p:pic>
      <p:sp>
        <p:nvSpPr>
          <p:cNvPr id="3" name="Object 2"/>
          <p:cNvSpPr/>
          <p:nvPr/>
        </p:nvSpPr>
        <p:spPr>
          <a:xfrm>
            <a:off x="476131" y="402807"/>
            <a:ext cx="11617595" cy="384714"/>
          </a:xfrm>
          <a:prstGeom prst="rect">
            <a:avLst/>
          </a:prstGeom>
          <a:noFill/>
        </p:spPr>
        <p:txBody>
          <a:bodyPr wrap="square" rtlCol="0" anchor="t" bIns="0" lIns="0" rIns="0" tIns="0"/>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DO &amp; DON’T</a:t>
            </a:r>
            <a:endParaRPr lang="en-US" dirty="0"/>
          </a:p>
        </p:txBody>
      </p:sp>
      <p:sp>
        <p:nvSpPr>
          <p:cNvPr id="4" name="Object 3"/>
          <p:cNvSpPr/>
          <p:nvPr/>
        </p:nvSpPr>
        <p:spPr>
          <a:xfrm>
            <a:off x="571356" y="1923569"/>
            <a:ext cx="11046238" cy="2837741"/>
          </a:xfrm>
          <a:prstGeom prst="rect">
            <a:avLst/>
          </a:prstGeom>
          <a:noFill/>
        </p:spPr>
        <p:txBody>
          <a:bodyPr wrap="square" rtlCol="0" anchor="ctr"/>
          <a:lstStyle/>
          <a:p>
            <a:pPr algn="l" marL="242900" indent="-242900">
              <a:lnSpc>
                <a:spcPts val="2100"/>
              </a:lnSpc>
              <a:buSzPct val="100000"/>
              <a:buChar char="•"/>
            </a:pPr>
            <a:r>
              <a:rPr lang="en-US" sz="1500" spc="0" kern="0" dirty="0" smtClean="0">
                <a:solidFill>
                  <a:srgbClr val="00143f"/>
                </a:solidFill>
                <a:latin typeface="Source Sans Pro" pitchFamily="34" charset="0"/>
                <a:ea typeface="Source Sans Pro" pitchFamily="34" charset="-122"/>
                <a:cs typeface="Source Sans Pro" pitchFamily="34" charset="-120"/>
              </a:rPr>
              <a:t>* ❌ DON’T add a project that uses a generic dataset and models to do a generic task (ex. sentiment classification on news reviews or predicting mortality on the Titanic). These are great to learn from initially but not great to showcase for a job. ✅ DO pick a unique dataset (or go web-scrape your own!) and apply simple → complex models unique to your task</a:t>
            </a:r>
          </a:p>
          <a:p>
            <a:pPr algn="l" marL="242900" indent="-242900">
              <a:lnSpc>
                <a:spcPts val="2100"/>
              </a:lnSpc>
              <a:buSzPct val="100000"/>
              <a:buChar char="•"/>
            </a:pPr>
            <a:r>
              <a:rPr lang="en-US" sz="1500" spc="0" kern="0" dirty="0" smtClean="0">
                <a:solidFill>
                  <a:srgbClr val="00143f"/>
                </a:solidFill>
                <a:latin typeface="Source Sans Pro" pitchFamily="34" charset="0"/>
                <a:ea typeface="Source Sans Pro" pitchFamily="34" charset="-122"/>
                <a:cs typeface="Source Sans Pro" pitchFamily="34" charset="-120"/>
              </a:rPr>
              <a:t>* ❌ DON’T merely dump a notebook full of code. ✅ Provide necessary details when posting your project (objectives, highlight and takeaways). This is also the place to showcase your product/business sense which is key for a data scientist.</a:t>
            </a:r>
          </a:p>
          <a:p>
            <a:pPr algn="l" marL="242900" indent="-242900">
              <a:lnSpc>
                <a:spcPts val="2100"/>
              </a:lnSpc>
              <a:buSzPct val="100000"/>
              <a:buChar char="•"/>
            </a:pPr>
            <a:r>
              <a:rPr lang="en-US" sz="1500" spc="0" kern="0" dirty="0" smtClean="0">
                <a:solidFill>
                  <a:srgbClr val="00143f"/>
                </a:solidFill>
                <a:latin typeface="Source Sans Pro" pitchFamily="34" charset="0"/>
                <a:ea typeface="Source Sans Pro" pitchFamily="34" charset="-122"/>
                <a:cs typeface="Source Sans Pro" pitchFamily="34" charset="-120"/>
              </a:rPr>
              <a:t>* ❌ DON’T just apply a set of complex models on random datasets ✅ DO work on projects in industries you’re applying to with a class of models that make sense. The familiarity in the space will come across as major advantage. (Uses salesforce app exchange, shopify app store, zendesk app marketplace ,stripe partners, slack etc to get B2B ideas ) *</a:t>
            </a:r>
          </a:p>
          <a:p>
            <a:pPr algn="l" marL="242900" indent="-242900">
              <a:lnSpc>
                <a:spcPts val="2100"/>
              </a:lnSpc>
              <a:buSzPct val="100000"/>
              <a:buChar char="•"/>
            </a:pPr>
            <a:r>
              <a:rPr lang="en-US" sz="1500" spc="0" kern="0" dirty="0" smtClean="0">
                <a:solidFill>
                  <a:srgbClr val="00143f"/>
                </a:solidFill>
                <a:latin typeface="Source Sans Pro" pitchFamily="34" charset="0"/>
                <a:ea typeface="Source Sans Pro" pitchFamily="34" charset="-122"/>
                <a:cs typeface="Source Sans Pro" pitchFamily="34" charset="-120"/>
              </a:rPr>
              <a:t>❌ DON’T just focus on modeling in your projects. ✅ DO incorporate full-stack components (streamlit , databases, apis, devops, etc.) to show you can create a product and not just run code on a jupyter notebook.</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5226" cy="1266508"/>
          </a:xfrm>
          <a:prstGeom prst="rect">
            <a:avLst/>
          </a:prstGeom>
        </p:spPr>
      </p:pic>
      <p:sp>
        <p:nvSpPr>
          <p:cNvPr id="3" name="Object 2"/>
          <p:cNvSpPr/>
          <p:nvPr/>
        </p:nvSpPr>
        <p:spPr>
          <a:xfrm>
            <a:off x="476131" y="402807"/>
            <a:ext cx="11617595" cy="384714"/>
          </a:xfrm>
          <a:prstGeom prst="rect">
            <a:avLst/>
          </a:prstGeom>
          <a:noFill/>
        </p:spPr>
        <p:txBody>
          <a:bodyPr wrap="square" rtlCol="0" anchor="t" bIns="0" lIns="0" rIns="0" tIns="0"/>
          <a:lstStyle/>
          <a:p>
            <a:pPr algn="l">
              <a:lnSpc>
                <a:spcPts val="3924"/>
              </a:lnSpc>
              <a:spcAft>
                <a:spcPts val="600"/>
              </a:spcAft>
              <a:buNone/>
            </a:pPr>
            <a:r>
              <a:rPr lang="en-US" sz="3800" dirty="0" smtClean="0">
                <a:solidFill>
                  <a:srgbClr val="00143f"/>
                </a:solidFill>
                <a:latin typeface="Source Sans Pro" pitchFamily="34" charset="0"/>
                <a:ea typeface="Source Sans Pro" pitchFamily="34" charset="-122"/>
                <a:cs typeface="Source Sans Pro" pitchFamily="34" charset="-120"/>
              </a:rPr>
              <a:t>TIPS</a:t>
            </a:r>
            <a:endParaRPr lang="en-US" dirty="0"/>
          </a:p>
        </p:txBody>
      </p:sp>
      <p:sp>
        <p:nvSpPr>
          <p:cNvPr id="4" name="Object 3"/>
          <p:cNvSpPr/>
          <p:nvPr/>
        </p:nvSpPr>
        <p:spPr>
          <a:xfrm>
            <a:off x="571356" y="1923569"/>
            <a:ext cx="11046238" cy="4247088"/>
          </a:xfrm>
          <a:prstGeom prst="rect">
            <a:avLst/>
          </a:prstGeom>
          <a:noFill/>
        </p:spPr>
        <p:txBody>
          <a:bodyPr wrap="square" rtlCol="0" anchor="ctr"/>
          <a:lstStyle/>
          <a:p>
            <a:pPr algn="l" marL="242900" indent="-242900">
              <a:lnSpc>
                <a:spcPts val="2100"/>
              </a:lnSpc>
              <a:buSzPct val="100000"/>
              <a:buChar char="•"/>
            </a:pPr>
            <a:r>
              <a:rPr lang="en-US" sz="1500" spc="0" kern="0" dirty="0" smtClean="0">
                <a:solidFill>
                  <a:srgbClr val="00143f"/>
                </a:solidFill>
                <a:latin typeface="Source Sans Pro" pitchFamily="34" charset="0"/>
                <a:ea typeface="Source Sans Pro" pitchFamily="34" charset="-122"/>
                <a:cs typeface="Source Sans Pro" pitchFamily="34" charset="-120"/>
              </a:rPr>
              <a:t>Use Real DataTry to do something with real data rather than Kaggle or other pre-cleaned data. Data cleaning, prep and transformation is a real part of any data job.</a:t>
            </a:r>
          </a:p>
          <a:p>
            <a:pPr algn="l" marL="242900" indent="-242900">
              <a:lnSpc>
                <a:spcPts val="2100"/>
              </a:lnSpc>
              <a:buSzPct val="100000"/>
              <a:buChar char="•"/>
            </a:pPr>
            <a:r>
              <a:rPr lang="en-US" sz="1500" spc="0" kern="0" dirty="0" smtClean="0">
                <a:solidFill>
                  <a:srgbClr val="00143f"/>
                </a:solidFill>
                <a:latin typeface="Source Sans Pro" pitchFamily="34" charset="0"/>
                <a:ea typeface="Source Sans Pro" pitchFamily="34" charset="-122"/>
                <a:cs typeface="Source Sans Pro" pitchFamily="34" charset="-120"/>
              </a:rPr>
              <a:t>Scrape Your Own DataBeautifulSoup or Scrapy in Python are absurdly easy to use. If you can see it on the web, you can get it!</a:t>
            </a:r>
          </a:p>
          <a:p>
            <a:pPr algn="l" marL="242900" indent="-242900">
              <a:lnSpc>
                <a:spcPts val="2100"/>
              </a:lnSpc>
              <a:buSzPct val="100000"/>
              <a:buChar char="•"/>
            </a:pPr>
            <a:r>
              <a:rPr lang="en-US" sz="1500" spc="0" kern="0" dirty="0" smtClean="0">
                <a:solidFill>
                  <a:srgbClr val="00143f"/>
                </a:solidFill>
                <a:latin typeface="Source Sans Pro" pitchFamily="34" charset="0"/>
                <a:ea typeface="Source Sans Pro" pitchFamily="34" charset="-122"/>
                <a:cs typeface="Source Sans Pro" pitchFamily="34" charset="-120"/>
              </a:rPr>
              <a:t>Ask for Data from your oragnization</a:t>
            </a:r>
          </a:p>
          <a:p>
            <a:pPr algn="l" marL="242900" indent="-242900">
              <a:lnSpc>
                <a:spcPts val="2100"/>
              </a:lnSpc>
              <a:buSzPct val="100000"/>
              <a:buChar char="•"/>
            </a:pPr>
            <a:r>
              <a:rPr lang="en-US" sz="1500" spc="0" kern="0" dirty="0" smtClean="0">
                <a:solidFill>
                  <a:srgbClr val="00143f"/>
                </a:solidFill>
                <a:latin typeface="Source Sans Pro" pitchFamily="34" charset="0"/>
                <a:ea typeface="Source Sans Pro" pitchFamily="34" charset="-122"/>
                <a:cs typeface="Source Sans Pro" pitchFamily="34" charset="-120"/>
              </a:rPr>
              <a:t>Use Publicly Accessible APIs</a:t>
            </a:r>
          </a:p>
          <a:p>
            <a:pPr algn="l" marL="242900" indent="-242900">
              <a:lnSpc>
                <a:spcPts val="2100"/>
              </a:lnSpc>
              <a:buSzPct val="100000"/>
              <a:buChar char="•"/>
            </a:pPr>
            <a:r>
              <a:rPr lang="en-US" sz="1500" spc="0" kern="0" dirty="0" smtClean="0">
                <a:solidFill>
                  <a:srgbClr val="00143f"/>
                </a:solidFill>
                <a:latin typeface="Source Sans Pro" pitchFamily="34" charset="0"/>
                <a:ea typeface="Source Sans Pro" pitchFamily="34" charset="-122"/>
                <a:cs typeface="Source Sans Pro" pitchFamily="34" charset="-120"/>
              </a:rPr>
              <a:t>Pick Interesting Data  Best portfolio projects are less about doing fancy modeling and more about working with interesting data.</a:t>
            </a:r>
          </a:p>
          <a:p>
            <a:pPr algn="l" marL="242900" indent="-242900">
              <a:lnSpc>
                <a:spcPts val="2100"/>
              </a:lnSpc>
              <a:buSzPct val="100000"/>
              <a:buChar char="•"/>
            </a:pPr>
            <a:r>
              <a:rPr lang="en-US" sz="1500" spc="0" kern="0" dirty="0" smtClean="0">
                <a:solidFill>
                  <a:srgbClr val="00143f"/>
                </a:solidFill>
                <a:latin typeface="Source Sans Pro" pitchFamily="34" charset="0"/>
                <a:ea typeface="Source Sans Pro" pitchFamily="34" charset="-122"/>
                <a:cs typeface="Source Sans Pro" pitchFamily="34" charset="-120"/>
              </a:rPr>
              <a:t>Pick Something You’re Curious About, Not Something You Hope Will Be ImpressivePick an Analysis That is Interesting Regardless of What You Find</a:t>
            </a:r>
          </a:p>
          <a:p>
            <a:pPr algn="l" marL="242900" indent="-242900">
              <a:lnSpc>
                <a:spcPts val="2100"/>
              </a:lnSpc>
              <a:buSzPct val="100000"/>
              <a:buChar char="•"/>
            </a:pPr>
            <a:r>
              <a:rPr lang="en-US" sz="1500" spc="0" kern="0" dirty="0" smtClean="0">
                <a:solidFill>
                  <a:srgbClr val="00143f"/>
                </a:solidFill>
                <a:latin typeface="Source Sans Pro" pitchFamily="34" charset="0"/>
                <a:ea typeface="Source Sans Pro" pitchFamily="34" charset="-122"/>
                <a:cs typeface="Source Sans Pro" pitchFamily="34" charset="-120"/>
              </a:rPr>
              <a:t>Perfect the Visuals</a:t>
            </a:r>
          </a:p>
          <a:p>
            <a:pPr algn="l" marL="242900" indent="-242900">
              <a:lnSpc>
                <a:spcPts val="2100"/>
              </a:lnSpc>
              <a:buSzPct val="100000"/>
              <a:buChar char="•"/>
            </a:pPr>
            <a:r>
              <a:rPr lang="en-US" sz="1500" spc="0" kern="0" dirty="0" smtClean="0">
                <a:solidFill>
                  <a:srgbClr val="00143f"/>
                </a:solidFill>
                <a:latin typeface="Source Sans Pro" pitchFamily="34" charset="0"/>
                <a:ea typeface="Source Sans Pro" pitchFamily="34" charset="-122"/>
                <a:cs typeface="Source Sans Pro" pitchFamily="34" charset="-120"/>
              </a:rPr>
              <a:t>Make Your Data Interactiveuse Plotly Maxbox and Dash </a:t>
            </a:r>
            <a:r>
              <a:rPr lang="en-US" sz="1500" spc="0" kern="0" dirty="0" smtClean="0">
                <a:solidFill>
                  <a:srgbClr val="0088cc"/>
                </a:solidFill>
                <a:latin typeface="Source Sans Pro" pitchFamily="34" charset="0"/>
                <a:ea typeface="Source Sans Pro" pitchFamily="34" charset="-122"/>
                <a:cs typeface="Source Sans Pro" pitchFamily="34" charset="-120"/>
              </a:rPr>
              <a:t>https://app.flourish.studio/templates</a:t>
            </a:r>
          </a:p>
          <a:p>
            <a:pPr algn="l" marL="242900" indent="-242900">
              <a:lnSpc>
                <a:spcPts val="2100"/>
              </a:lnSpc>
              <a:buSzPct val="100000"/>
              <a:buChar char="•"/>
            </a:pPr>
            <a:r>
              <a:rPr lang="en-US" sz="1500" spc="0" kern="0" dirty="0" smtClean="0">
                <a:solidFill>
                  <a:srgbClr val="00143f"/>
                </a:solidFill>
                <a:latin typeface="Source Sans Pro" pitchFamily="34" charset="0"/>
                <a:ea typeface="Source Sans Pro" pitchFamily="34" charset="-122"/>
                <a:cs typeface="Source Sans Pro" pitchFamily="34" charset="-120"/>
              </a:rPr>
              <a:t>Put the Code on Github Comment it and organize it well. Try to make the whole exercise, from downloading data to the visualizations </a:t>
            </a:r>
          </a:p>
          <a:p>
            <a:pPr algn="l" marL="242900" indent="-242900">
              <a:lnSpc>
                <a:spcPts val="2100"/>
              </a:lnSpc>
              <a:buSzPct val="100000"/>
              <a:buChar char="•"/>
            </a:pPr>
            <a:r>
              <a:rPr lang="en-US" sz="1500" spc="0" kern="0" dirty="0" smtClean="0">
                <a:solidFill>
                  <a:srgbClr val="00143f"/>
                </a:solidFill>
                <a:latin typeface="Source Sans Pro" pitchFamily="34" charset="0"/>
                <a:ea typeface="Source Sans Pro" pitchFamily="34" charset="-122"/>
                <a:cs typeface="Source Sans Pro" pitchFamily="34" charset="-120"/>
              </a:rPr>
              <a:t>Productionize your  Analysis or  APP You get a lot of bonus credit for productionizing any model or data product. People thought our baseball analysis was cool, but they were really impressed by our Twitterbot that made predictions in real time. Similarly, Slackbots, Facebook chat bots, and Reddit bots  use  flask ,Dash , Streamlit</a:t>
            </a:r>
            <a:endParaRPr lang="en-US" dirty="0"/>
          </a:p>
        </p:txBody>
      </p:sp>
      <p:sp>
        <p:nvSpPr>
          <p:cNvPr id="5" name="Object 4"/>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1904527" y="2706209"/>
            <a:ext cx="8381540" cy="685629"/>
          </a:xfrm>
          <a:prstGeom prst="rect">
            <a:avLst/>
          </a:prstGeom>
          <a:noFill/>
        </p:spPr>
        <p:txBody>
          <a:bodyPr wrap="square" rtlCol="0" anchor="ctr"/>
          <a:lstStyle/>
          <a:p>
            <a:pPr algn="ctr">
              <a:lnSpc>
                <a:spcPts val="5400"/>
              </a:lnSpc>
              <a:buNone/>
            </a:pPr>
            <a:r>
              <a:rPr lang="en-US" b="1" sz="4500" spc="0" kern="0" dirty="0" smtClean="0">
                <a:solidFill>
                  <a:srgbClr val="00143f"/>
                </a:solidFill>
                <a:latin typeface="Source Sans Pro" pitchFamily="34" charset="0"/>
                <a:ea typeface="Source Sans Pro" pitchFamily="34" charset="-122"/>
                <a:cs typeface="Source Sans Pro" pitchFamily="34" charset="-120"/>
              </a:rPr>
              <a:t>Practical  Guide</a:t>
            </a:r>
            <a:endParaRPr lang="en-US" dirty="0"/>
          </a:p>
        </p:txBody>
      </p:sp>
      <p:sp>
        <p:nvSpPr>
          <p:cNvPr id="3" name="Object 2"/>
          <p:cNvSpPr/>
          <p:nvPr/>
        </p:nvSpPr>
        <p:spPr>
          <a:xfrm>
            <a:off x="1903632" y="3799525"/>
            <a:ext cx="8381540" cy="685628"/>
          </a:xfrm>
          <a:prstGeom prst="rect">
            <a:avLst/>
          </a:prstGeom>
          <a:noFill/>
        </p:spPr>
        <p:txBody>
          <a:bodyPr wrap="square" rtlCol="0" anchor="ctr"/>
          <a:lstStyle/>
          <a:p>
            <a:pPr algn="ctr">
              <a:lnSpc>
                <a:spcPts val="2800"/>
              </a:lnSpc>
              <a:buNone/>
            </a:pPr>
            <a:r>
              <a:rPr lang="en-US" b="1" sz="2000" spc="0" kern="0" dirty="0" smtClean="0">
                <a:solidFill>
                  <a:srgbClr val="00143f"/>
                </a:solidFill>
                <a:latin typeface="Source Sans Pro" pitchFamily="34" charset="0"/>
                <a:ea typeface="Source Sans Pro" pitchFamily="34" charset="-122"/>
                <a:cs typeface="Source Sans Pro" pitchFamily="34" charset="-120"/>
              </a:rPr>
              <a:t>We will Build End to End Machine learning Project with PyCaret, Deploy with FastAPI , Streamlit &amp; Heroku</a:t>
            </a:r>
            <a:endParaRPr lang="en-US" dirty="0"/>
          </a:p>
        </p:txBody>
      </p:sp>
      <p:sp>
        <p:nvSpPr>
          <p:cNvPr id="4" name="Object 3"/>
          <p:cNvSpPr/>
          <p:nvPr/>
        </p:nvSpPr>
        <p:spPr>
          <a:xfrm>
            <a:off x="47613" y="47613"/>
            <a:ext cx="12093726" cy="6761059"/>
          </a:xfrm>
          <a:prstGeom prst="rect">
            <a:avLst/>
          </a:prstGeom>
          <a:noFill/>
          <a:ln w="127000">
            <a:solidFill>
              <a:srgbClr val="d4d4d4"/>
            </a:solidFill>
            <a:prstDash val="solid"/>
            <a:miter lim="800000"/>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2021-07-21T19:27:19.842Z</dcterms:created>
  <dcterms:modified xsi:type="dcterms:W3CDTF">2021-07-21T19:27:19.842Z</dcterms:modified>
</cp:coreProperties>
</file>