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12192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14" d="100"/>
          <a:sy n="114"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41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https://blog.devart.com/how-to-install-mysql-on-windows-using-mysql-installer.html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https://www.sqlshack.com/how-to-install-mysql-database-server-8-0-19-on-windows-10/</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2766916"/>
            <a:ext cx="12188952" cy="1322311"/>
          </a:xfrm>
          <a:prstGeom prst="rect">
            <a:avLst/>
          </a:prstGeom>
        </p:spPr>
      </p:pic>
      <p:sp>
        <p:nvSpPr>
          <p:cNvPr id="3" name="Object 2"/>
          <p:cNvSpPr/>
          <p:nvPr/>
        </p:nvSpPr>
        <p:spPr>
          <a:xfrm>
            <a:off x="380905" y="3038763"/>
            <a:ext cx="11808047" cy="669631"/>
          </a:xfrm>
          <a:prstGeom prst="rect">
            <a:avLst/>
          </a:prstGeom>
          <a:noFill/>
        </p:spPr>
        <p:txBody>
          <a:bodyPr wrap="square" lIns="0" tIns="0" rIns="0" bIns="0" rtlCol="0" anchor="t"/>
          <a:lstStyle/>
          <a:p>
            <a:pPr algn="l">
              <a:lnSpc>
                <a:spcPts val="7063"/>
              </a:lnSpc>
              <a:spcAft>
                <a:spcPts val="600"/>
              </a:spcAft>
              <a:buNone/>
            </a:pPr>
            <a:r>
              <a:rPr lang="en-US" sz="6800" dirty="0" smtClean="0">
                <a:solidFill>
                  <a:srgbClr val="FFFFFF"/>
                </a:solidFill>
                <a:latin typeface="Source Sans Pro" pitchFamily="34" charset="0"/>
                <a:ea typeface="Source Sans Pro" pitchFamily="34" charset="-122"/>
                <a:cs typeface="Source Sans Pro" pitchFamily="34" charset="-120"/>
              </a:rPr>
              <a:t>DATABASE  (SQL)</a:t>
            </a:r>
            <a:endParaRPr lang="en-US" dirty="0"/>
          </a:p>
        </p:txBody>
      </p:sp>
      <p:sp>
        <p:nvSpPr>
          <p:cNvPr id="4" name="Object 3"/>
          <p:cNvSpPr/>
          <p:nvPr/>
        </p:nvSpPr>
        <p:spPr>
          <a:xfrm>
            <a:off x="380905" y="285679"/>
            <a:ext cx="777637" cy="476131"/>
          </a:xfrm>
          <a:prstGeom prst="rect">
            <a:avLst/>
          </a:prstGeom>
          <a:solidFill>
            <a:srgbClr val="FFFFFF"/>
          </a:solidFill>
        </p:spPr>
      </p:sp>
      <p:pic>
        <p:nvPicPr>
          <p:cNvPr id="5" name="Object 4" descr="preencoded.png"/>
          <p:cNvPicPr>
            <a:picLocks noChangeAspect="1"/>
          </p:cNvPicPr>
          <p:nvPr/>
        </p:nvPicPr>
        <p:blipFill>
          <a:blip r:embed="rId5"/>
          <a:srcRect/>
          <a:stretch/>
        </p:blipFill>
        <p:spPr>
          <a:xfrm>
            <a:off x="452324" y="357098"/>
            <a:ext cx="634798" cy="333292"/>
          </a:xfrm>
          <a:prstGeom prst="rect">
            <a:avLst/>
          </a:prstGeom>
        </p:spPr>
      </p:pic>
      <p:sp>
        <p:nvSpPr>
          <p:cNvPr id="7" name="Object 6"/>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31"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Some of The Most Important SQL Commands</a:t>
            </a:r>
            <a:endParaRPr lang="en-US" dirty="0"/>
          </a:p>
        </p:txBody>
      </p:sp>
      <p:sp>
        <p:nvSpPr>
          <p:cNvPr id="4" name="Object 3"/>
          <p:cNvSpPr/>
          <p:nvPr/>
        </p:nvSpPr>
        <p:spPr>
          <a:xfrm>
            <a:off x="571352" y="1923569"/>
            <a:ext cx="11046246" cy="3504324"/>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SELECT - extracts data from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UPDATE - updates data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DELETE - deletes data from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INSERT INTO - inserts new data into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CREATE DATABASE - creates a new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ALTER DATABASE - modifies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CREATE TABLE - creates a new table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ALTER TABLE - modifies a table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DROP TABLE - deletes a table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CREATE INDEX - creates an index (search key)</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DROP INDEX - deletes an index</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31"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READ MORE</a:t>
            </a:r>
            <a:endParaRPr lang="en-US" dirty="0"/>
          </a:p>
        </p:txBody>
      </p:sp>
      <p:sp>
        <p:nvSpPr>
          <p:cNvPr id="4" name="Object 3"/>
          <p:cNvSpPr/>
          <p:nvPr/>
        </p:nvSpPr>
        <p:spPr>
          <a:xfrm>
            <a:off x="571352" y="1923569"/>
            <a:ext cx="11046246" cy="857036"/>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1 </a:t>
            </a:r>
            <a:r>
              <a:rPr lang="en-US" sz="1500" kern="0" spc="0" dirty="0" smtClean="0">
                <a:solidFill>
                  <a:srgbClr val="00143F"/>
                </a:solidFill>
                <a:latin typeface="Source Sans Pro" pitchFamily="34" charset="0"/>
                <a:ea typeface="Source Sans Pro" pitchFamily="34" charset="-122"/>
                <a:cs typeface="Source Sans Pro" pitchFamily="34" charset="-120"/>
              </a:rPr>
              <a:t>)</a:t>
            </a:r>
            <a:r>
              <a:rPr lang="en-US" sz="1500" kern="0" dirty="0">
                <a:solidFill>
                  <a:srgbClr val="00143F"/>
                </a:solidFill>
                <a:latin typeface="Source Sans Pro" pitchFamily="34" charset="0"/>
                <a:ea typeface="Source Sans Pro" pitchFamily="34" charset="-122"/>
                <a:cs typeface="Source Sans Pro" pitchFamily="34" charset="-120"/>
              </a:rPr>
              <a:t> </a:t>
            </a:r>
            <a:r>
              <a:rPr lang="en-US" sz="1500" kern="0" dirty="0" smtClean="0">
                <a:solidFill>
                  <a:srgbClr val="00143F"/>
                </a:solidFill>
                <a:latin typeface="Source Sans Pro" pitchFamily="34" charset="0"/>
                <a:ea typeface="Source Sans Pro" pitchFamily="34" charset="-122"/>
                <a:cs typeface="Source Sans Pro" pitchFamily="34" charset="-120"/>
              </a:rPr>
              <a:t> </a:t>
            </a:r>
            <a:r>
              <a:rPr lang="en-US" sz="1500" kern="0" spc="0" dirty="0" smtClean="0">
                <a:solidFill>
                  <a:srgbClr val="296EAA"/>
                </a:solidFill>
                <a:latin typeface="Source Sans Pro" pitchFamily="34" charset="0"/>
                <a:ea typeface="Source Sans Pro" pitchFamily="34" charset="-122"/>
                <a:cs typeface="Source Sans Pro" pitchFamily="34" charset="-120"/>
              </a:rPr>
              <a:t>https</a:t>
            </a:r>
            <a:r>
              <a:rPr lang="en-US" sz="1500" kern="0" spc="0" dirty="0" smtClean="0">
                <a:solidFill>
                  <a:srgbClr val="296EAA"/>
                </a:solidFill>
                <a:latin typeface="Source Sans Pro" pitchFamily="34" charset="0"/>
                <a:ea typeface="Source Sans Pro" pitchFamily="34" charset="-122"/>
                <a:cs typeface="Source Sans Pro" pitchFamily="34" charset="-120"/>
              </a:rPr>
              <a:t>://www.w3schools.com/mysql/default.asp</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2 ) </a:t>
            </a:r>
            <a:r>
              <a:rPr lang="en-US" sz="1500" kern="0" spc="0" dirty="0" smtClean="0">
                <a:solidFill>
                  <a:srgbClr val="00143F"/>
                </a:solidFill>
                <a:latin typeface="Source Sans Pro" pitchFamily="34" charset="0"/>
                <a:ea typeface="Source Sans Pro" pitchFamily="34" charset="-122"/>
                <a:cs typeface="Source Sans Pro" pitchFamily="34" charset="-120"/>
              </a:rPr>
              <a:t> </a:t>
            </a:r>
            <a:r>
              <a:rPr lang="en-US" sz="1500" kern="0" spc="0" dirty="0" smtClean="0">
                <a:solidFill>
                  <a:srgbClr val="1A466C"/>
                </a:solidFill>
                <a:latin typeface="Source Sans Pro" pitchFamily="34" charset="0"/>
                <a:ea typeface="Source Sans Pro" pitchFamily="34" charset="-122"/>
                <a:cs typeface="Source Sans Pro" pitchFamily="34" charset="-120"/>
              </a:rPr>
              <a:t>https</a:t>
            </a:r>
            <a:r>
              <a:rPr lang="en-US" sz="1500" kern="0" spc="0" dirty="0" smtClean="0">
                <a:solidFill>
                  <a:srgbClr val="1A466C"/>
                </a:solidFill>
                <a:latin typeface="Source Sans Pro" pitchFamily="34" charset="0"/>
                <a:ea typeface="Source Sans Pro" pitchFamily="34" charset="-122"/>
                <a:cs typeface="Source Sans Pro" pitchFamily="34" charset="-120"/>
              </a:rPr>
              <a:t>://www.youtube.com/watch?v=7S_tz1z_5bA</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Agenda</a:t>
            </a:r>
            <a:endParaRPr lang="en-US" dirty="0"/>
          </a:p>
        </p:txBody>
      </p:sp>
      <p:sp>
        <p:nvSpPr>
          <p:cNvPr id="4" name="Object 3"/>
          <p:cNvSpPr/>
          <p:nvPr/>
        </p:nvSpPr>
        <p:spPr>
          <a:xfrm>
            <a:off x="571358" y="1923569"/>
            <a:ext cx="11046235" cy="1561710"/>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What is a Database </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Types of Database </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Database management system Software</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How to use MySQL RDMS</a:t>
            </a: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SQL basics</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What is a Database</a:t>
            </a:r>
            <a:endParaRPr lang="en-US" dirty="0"/>
          </a:p>
        </p:txBody>
      </p:sp>
      <p:sp>
        <p:nvSpPr>
          <p:cNvPr id="4" name="Object 3"/>
          <p:cNvSpPr/>
          <p:nvPr/>
        </p:nvSpPr>
        <p:spPr>
          <a:xfrm>
            <a:off x="504698" y="1508442"/>
            <a:ext cx="11046237" cy="2513971"/>
          </a:xfrm>
          <a:prstGeom prst="rect">
            <a:avLst/>
          </a:prstGeom>
          <a:noFill/>
        </p:spPr>
        <p:txBody>
          <a:bodyPr wrap="square" rtlCol="0" anchor="ctr"/>
          <a:lstStyle/>
          <a:p>
            <a:pPr algn="ctr">
              <a:lnSpc>
                <a:spcPts val="6580"/>
              </a:lnSpc>
              <a:buNone/>
            </a:pPr>
            <a:r>
              <a:rPr lang="en-US" sz="4700" kern="0" spc="0" dirty="0" smtClean="0">
                <a:solidFill>
                  <a:srgbClr val="00143F"/>
                </a:solidFill>
                <a:latin typeface="Source Sans Pro" pitchFamily="34" charset="0"/>
                <a:ea typeface="Source Sans Pro" pitchFamily="34" charset="-122"/>
                <a:cs typeface="Source Sans Pro" pitchFamily="34" charset="-120"/>
              </a:rPr>
              <a:t>A database is an organized collection of cdata, generally stored and accessed electronically from a computer system.</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7"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Two main types of modern databases</a:t>
            </a:r>
            <a:endParaRPr lang="en-US" dirty="0"/>
          </a:p>
        </p:txBody>
      </p:sp>
      <p:sp>
        <p:nvSpPr>
          <p:cNvPr id="4" name="Object 3"/>
          <p:cNvSpPr/>
          <p:nvPr/>
        </p:nvSpPr>
        <p:spPr>
          <a:xfrm>
            <a:off x="580882" y="1923569"/>
            <a:ext cx="11046237" cy="3751912"/>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*The two main types of modern databases to choose from are relational and non-relational</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Relational /SQL                                                                                                                                                                                                                                                          A relational database refers to a </a:t>
            </a:r>
            <a:r>
              <a:rPr lang="en-US" sz="1400" kern="0" spc="0" dirty="0" smtClean="0">
                <a:solidFill>
                  <a:srgbClr val="039BE5"/>
                </a:solidFill>
                <a:latin typeface="Source Sans Pro" pitchFamily="34" charset="0"/>
                <a:ea typeface="Source Sans Pro" pitchFamily="34" charset="-122"/>
                <a:cs typeface="Source Sans Pro" pitchFamily="34" charset="-120"/>
              </a:rPr>
              <a:t>database</a:t>
            </a:r>
            <a:r>
              <a:rPr lang="en-US" sz="1500" kern="0" spc="0" dirty="0" smtClean="0">
                <a:solidFill>
                  <a:srgbClr val="00143F"/>
                </a:solidFill>
                <a:latin typeface="Source Sans Pro" pitchFamily="34" charset="0"/>
                <a:ea typeface="Source Sans Pro" pitchFamily="34" charset="-122"/>
                <a:cs typeface="Source Sans Pro" pitchFamily="34" charset="-120"/>
              </a:rPr>
              <a:t> that stores data in a structured format, using </a:t>
            </a:r>
            <a:r>
              <a:rPr lang="en-US" sz="1400" kern="0" spc="0" dirty="0" smtClean="0">
                <a:solidFill>
                  <a:srgbClr val="039BE5"/>
                </a:solidFill>
                <a:latin typeface="Source Sans Pro" pitchFamily="34" charset="0"/>
                <a:ea typeface="Source Sans Pro" pitchFamily="34" charset="-122"/>
                <a:cs typeface="Source Sans Pro" pitchFamily="34" charset="-120"/>
              </a:rPr>
              <a:t>rows</a:t>
            </a:r>
            <a:r>
              <a:rPr lang="en-US" sz="1500" kern="0" spc="0" dirty="0" smtClean="0">
                <a:solidFill>
                  <a:srgbClr val="00143F"/>
                </a:solidFill>
                <a:latin typeface="Source Sans Pro" pitchFamily="34" charset="0"/>
                <a:ea typeface="Source Sans Pro" pitchFamily="34" charset="-122"/>
                <a:cs typeface="Source Sans Pro" pitchFamily="34" charset="-120"/>
              </a:rPr>
              <a:t> and </a:t>
            </a:r>
            <a:r>
              <a:rPr lang="en-US" sz="1400" kern="0" spc="0" dirty="0" smtClean="0">
                <a:solidFill>
                  <a:srgbClr val="0288D1"/>
                </a:solidFill>
                <a:latin typeface="Source Sans Pro" pitchFamily="34" charset="0"/>
                <a:ea typeface="Source Sans Pro" pitchFamily="34" charset="-122"/>
                <a:cs typeface="Source Sans Pro" pitchFamily="34" charset="-120"/>
              </a:rPr>
              <a:t>columns</a:t>
            </a:r>
            <a:r>
              <a:rPr lang="en-US" sz="1500" kern="0" spc="0" dirty="0" smtClean="0">
                <a:solidFill>
                  <a:srgbClr val="00143F"/>
                </a:solidFill>
                <a:latin typeface="Source Sans Pro" pitchFamily="34" charset="0"/>
                <a:ea typeface="Source Sans Pro" pitchFamily="34" charset="-122"/>
                <a:cs typeface="Source Sans Pro" pitchFamily="34" charset="-120"/>
              </a:rPr>
              <a:t>. It is "relational" because the    values within each </a:t>
            </a:r>
            <a:r>
              <a:rPr lang="en-US" sz="1400" kern="0" spc="0" dirty="0" smtClean="0">
                <a:solidFill>
                  <a:srgbClr val="039BE5"/>
                </a:solidFill>
                <a:latin typeface="Source Sans Pro" pitchFamily="34" charset="0"/>
                <a:ea typeface="Source Sans Pro" pitchFamily="34" charset="-122"/>
                <a:cs typeface="Source Sans Pro" pitchFamily="34" charset="-120"/>
              </a:rPr>
              <a:t>table</a:t>
            </a:r>
            <a:r>
              <a:rPr lang="en-US" sz="1500" kern="0" spc="0" dirty="0" smtClean="0">
                <a:solidFill>
                  <a:srgbClr val="00143F"/>
                </a:solidFill>
                <a:latin typeface="Source Sans Pro" pitchFamily="34" charset="0"/>
                <a:ea typeface="Source Sans Pro" pitchFamily="34" charset="-122"/>
                <a:cs typeface="Source Sans Pro" pitchFamily="34" charset="-120"/>
              </a:rPr>
              <a:t> are related to each other. Tables may also be related to other tables</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Non-relational/ NoSQL                                                                                                                                                                                                                                               NoSQL is a non-relational </a:t>
            </a:r>
            <a:r>
              <a:rPr lang="en-US" sz="1400" kern="0" spc="0" dirty="0" smtClean="0">
                <a:solidFill>
                  <a:srgbClr val="039BE5"/>
                </a:solidFill>
                <a:latin typeface="Source Sans Pro" pitchFamily="34" charset="0"/>
                <a:ea typeface="Source Sans Pro" pitchFamily="34" charset="-122"/>
                <a:cs typeface="Source Sans Pro" pitchFamily="34" charset="-120"/>
              </a:rPr>
              <a:t>database</a:t>
            </a:r>
            <a:r>
              <a:rPr lang="en-US" sz="1500" kern="0" spc="0" dirty="0" smtClean="0">
                <a:solidFill>
                  <a:srgbClr val="00143F"/>
                </a:solidFill>
                <a:latin typeface="Source Sans Pro" pitchFamily="34" charset="0"/>
                <a:ea typeface="Source Sans Pro" pitchFamily="34" charset="-122"/>
                <a:cs typeface="Source Sans Pro" pitchFamily="34" charset="-120"/>
              </a:rPr>
              <a:t> that stores and accesses </a:t>
            </a:r>
            <a:r>
              <a:rPr lang="en-US" sz="1400" kern="0" spc="0" dirty="0" smtClean="0">
                <a:solidFill>
                  <a:srgbClr val="039BE5"/>
                </a:solidFill>
                <a:latin typeface="Source Sans Pro" pitchFamily="34" charset="0"/>
                <a:ea typeface="Source Sans Pro" pitchFamily="34" charset="-122"/>
                <a:cs typeface="Source Sans Pro" pitchFamily="34" charset="-120"/>
              </a:rPr>
              <a:t>data</a:t>
            </a:r>
            <a:r>
              <a:rPr lang="en-US" sz="1500" kern="0" spc="0" dirty="0" smtClean="0">
                <a:solidFill>
                  <a:srgbClr val="00143F"/>
                </a:solidFill>
                <a:latin typeface="Source Sans Pro" pitchFamily="34" charset="0"/>
                <a:ea typeface="Source Sans Pro" pitchFamily="34" charset="-122"/>
                <a:cs typeface="Source Sans Pro" pitchFamily="34" charset="-120"/>
              </a:rPr>
              <a:t> using key-values. Instead of storing data in rows and columns like a traditional database, a NoSQL </a:t>
            </a:r>
            <a:r>
              <a:rPr lang="en-US" sz="1400" kern="0" spc="0" dirty="0" smtClean="0">
                <a:solidFill>
                  <a:srgbClr val="039BE5"/>
                </a:solidFill>
                <a:latin typeface="Source Sans Pro" pitchFamily="34" charset="0"/>
                <a:ea typeface="Source Sans Pro" pitchFamily="34" charset="-122"/>
                <a:cs typeface="Source Sans Pro" pitchFamily="34" charset="-120"/>
              </a:rPr>
              <a:t>DBMS</a:t>
            </a:r>
            <a:r>
              <a:rPr lang="en-US" sz="1500" kern="0" spc="0" dirty="0" smtClean="0">
                <a:solidFill>
                  <a:srgbClr val="00143F"/>
                </a:solidFill>
                <a:latin typeface="Source Sans Pro" pitchFamily="34" charset="0"/>
                <a:ea typeface="Source Sans Pro" pitchFamily="34" charset="-122"/>
                <a:cs typeface="Source Sans Pro" pitchFamily="34" charset="-120"/>
              </a:rPr>
              <a:t> stores each item individually with a unique key. Additionally, a NoSQL database does not require a structured </a:t>
            </a:r>
            <a:r>
              <a:rPr lang="en-US" sz="1400" kern="0" spc="0" dirty="0" smtClean="0">
                <a:solidFill>
                  <a:srgbClr val="0288D1"/>
                </a:solidFill>
                <a:latin typeface="Source Sans Pro" pitchFamily="34" charset="0"/>
                <a:ea typeface="Source Sans Pro" pitchFamily="34" charset="-122"/>
                <a:cs typeface="Source Sans Pro" pitchFamily="34" charset="-120"/>
              </a:rPr>
              <a:t>schema</a:t>
            </a:r>
            <a:r>
              <a:rPr lang="en-US" sz="1500" kern="0" spc="0" dirty="0" smtClean="0">
                <a:solidFill>
                  <a:srgbClr val="00143F"/>
                </a:solidFill>
                <a:latin typeface="Source Sans Pro" pitchFamily="34" charset="0"/>
                <a:ea typeface="Source Sans Pro" pitchFamily="34" charset="-122"/>
                <a:cs typeface="Source Sans Pro" pitchFamily="34" charset="-120"/>
              </a:rPr>
              <a:t> that defines each </a:t>
            </a:r>
            <a:r>
              <a:rPr lang="en-US" sz="1400" kern="0" spc="0" dirty="0" smtClean="0">
                <a:solidFill>
                  <a:srgbClr val="039BE5"/>
                </a:solidFill>
                <a:latin typeface="Source Sans Pro" pitchFamily="34" charset="0"/>
                <a:ea typeface="Source Sans Pro" pitchFamily="34" charset="-122"/>
                <a:cs typeface="Source Sans Pro" pitchFamily="34" charset="-120"/>
              </a:rPr>
              <a:t>table</a:t>
            </a:r>
            <a:r>
              <a:rPr lang="en-US" sz="1500" kern="0" spc="0" dirty="0" smtClean="0">
                <a:solidFill>
                  <a:srgbClr val="00143F"/>
                </a:solidFill>
                <a:latin typeface="Source Sans Pro" pitchFamily="34" charset="0"/>
                <a:ea typeface="Source Sans Pro" pitchFamily="34" charset="-122"/>
                <a:cs typeface="Source Sans Pro" pitchFamily="34" charset="-120"/>
              </a:rPr>
              <a:t> and the related </a:t>
            </a:r>
            <a:r>
              <a:rPr lang="en-US" sz="1400" kern="0" spc="0" dirty="0" smtClean="0">
                <a:solidFill>
                  <a:srgbClr val="039BE5"/>
                </a:solidFill>
                <a:latin typeface="Source Sans Pro" pitchFamily="34" charset="0"/>
                <a:ea typeface="Source Sans Pro" pitchFamily="34" charset="-122"/>
                <a:cs typeface="Source Sans Pro" pitchFamily="34" charset="-120"/>
              </a:rPr>
              <a:t>columns</a:t>
            </a:r>
            <a:r>
              <a:rPr lang="en-US" sz="1500" kern="0" spc="0" dirty="0" smtClean="0">
                <a:solidFill>
                  <a:srgbClr val="00143F"/>
                </a:solidFill>
                <a:latin typeface="Source Sans Pro" pitchFamily="34" charset="0"/>
                <a:ea typeface="Source Sans Pro" pitchFamily="34" charset="-122"/>
                <a:cs typeface="Source Sans Pro" pitchFamily="34" charset="-120"/>
              </a:rPr>
              <a:t>.   NoSQL provides an unstructured or "semi-structured" approach that is ideal for capturing and storing user generated content (</a:t>
            </a:r>
            <a:r>
              <a:rPr lang="en-US" sz="1400" kern="0" spc="0" dirty="0" smtClean="0">
                <a:solidFill>
                  <a:srgbClr val="039BE5"/>
                </a:solidFill>
                <a:latin typeface="Source Sans Pro" pitchFamily="34" charset="0"/>
                <a:ea typeface="Source Sans Pro" pitchFamily="34" charset="-122"/>
                <a:cs typeface="Source Sans Pro" pitchFamily="34" charset="-120"/>
              </a:rPr>
              <a:t>UGC</a:t>
            </a:r>
            <a:r>
              <a:rPr lang="en-US" sz="1500" kern="0" spc="0" dirty="0" smtClean="0">
                <a:solidFill>
                  <a:srgbClr val="00143F"/>
                </a:solidFill>
                <a:latin typeface="Source Sans Pro" pitchFamily="34" charset="0"/>
                <a:ea typeface="Source Sans Pro" pitchFamily="34" charset="-122"/>
                <a:cs typeface="Source Sans Pro" pitchFamily="34" charset="-120"/>
              </a:rPr>
              <a:t>). This may include text, images, audio files, videos, click streams, </a:t>
            </a:r>
            <a:r>
              <a:rPr lang="en-US" sz="1400" kern="0" spc="0" dirty="0" smtClean="0">
                <a:solidFill>
                  <a:srgbClr val="039BE5"/>
                </a:solidFill>
                <a:latin typeface="Source Sans Pro" pitchFamily="34" charset="0"/>
                <a:ea typeface="Source Sans Pro" pitchFamily="34" charset="-122"/>
                <a:cs typeface="Source Sans Pro" pitchFamily="34" charset="-120"/>
              </a:rPr>
              <a:t>tweets</a:t>
            </a:r>
            <a:r>
              <a:rPr lang="en-US" sz="1500" kern="0" spc="0" dirty="0" smtClean="0">
                <a:solidFill>
                  <a:srgbClr val="00143F"/>
                </a:solidFill>
                <a:latin typeface="Source Sans Pro" pitchFamily="34" charset="0"/>
                <a:ea typeface="Source Sans Pro" pitchFamily="34" charset="-122"/>
                <a:cs typeface="Source Sans Pro" pitchFamily="34" charset="-120"/>
              </a:rPr>
              <a:t>, or other data. </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Examples of Database</a:t>
            </a:r>
            <a:endParaRPr lang="en-US" dirty="0"/>
          </a:p>
        </p:txBody>
      </p:sp>
      <p:sp>
        <p:nvSpPr>
          <p:cNvPr id="4" name="Object 3"/>
          <p:cNvSpPr/>
          <p:nvPr/>
        </p:nvSpPr>
        <p:spPr>
          <a:xfrm>
            <a:off x="571360" y="1923569"/>
            <a:ext cx="11046237" cy="1885479"/>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RDBMS Example systems: Microsoft Access and MySQL</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Document stores/document-oriented database Example systems: MongoDB</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Key-value stores Example systems: Redis Example users: Stack Exchange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Search engines Example systems: Elasticsearch Example users: Vimeo</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Wide column stores/extensible record stores Example systems: Cassandra Example users: Netflix</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Graph DBMS Example systems: Neo4j and Microsoft Azure Cosmos DB ,Example users: Ebay</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 Database management system Software</a:t>
            </a:r>
            <a:endParaRPr lang="en-US" dirty="0"/>
          </a:p>
        </p:txBody>
      </p:sp>
      <p:sp>
        <p:nvSpPr>
          <p:cNvPr id="4" name="Object 3"/>
          <p:cNvSpPr/>
          <p:nvPr/>
        </p:nvSpPr>
        <p:spPr>
          <a:xfrm>
            <a:off x="514223" y="1923569"/>
            <a:ext cx="11046237" cy="4247088"/>
          </a:xfrm>
          <a:prstGeom prst="rect">
            <a:avLst/>
          </a:prstGeom>
          <a:noFill/>
        </p:spPr>
        <p:txBody>
          <a:bodyPr wrap="square" rtlCol="0" anchor="ctr"/>
          <a:lstStyle/>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Database Management System (DBMS) is a software that is used to define, create and maintain a database and provides controlled access to the data</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RDMS                                                                                                                                                                                                                                                                                 Relational Database Management System (RDBMS) is an advanced version of a DBMS.                                                                                                           RDBMS refers to the database </a:t>
            </a:r>
            <a:r>
              <a:rPr lang="en-US" sz="1400" kern="0" spc="0" dirty="0" smtClean="0">
                <a:solidFill>
                  <a:srgbClr val="039BE5"/>
                </a:solidFill>
                <a:latin typeface="Source Sans Pro" pitchFamily="34" charset="0"/>
                <a:ea typeface="Source Sans Pro" pitchFamily="34" charset="-122"/>
                <a:cs typeface="Source Sans Pro" pitchFamily="34" charset="-120"/>
              </a:rPr>
              <a:t>program</a:t>
            </a:r>
            <a:r>
              <a:rPr lang="en-US" sz="1500" kern="0" spc="0" dirty="0" smtClean="0">
                <a:solidFill>
                  <a:srgbClr val="00143F"/>
                </a:solidFill>
                <a:latin typeface="Source Sans Pro" pitchFamily="34" charset="0"/>
                <a:ea typeface="Source Sans Pro" pitchFamily="34" charset="-122"/>
                <a:cs typeface="Source Sans Pro" pitchFamily="34" charset="-120"/>
              </a:rPr>
              <a:t> itself. It is the software that executes queries on the data, including adding, updating, and searching for values. An RDBMS may also provide a visual representation of the data                                                                                                       </a:t>
            </a:r>
          </a:p>
          <a:p>
            <a:pPr algn="l">
              <a:lnSpc>
                <a:spcPts val="2100"/>
              </a:lnSpc>
              <a:buNone/>
            </a:pPr>
            <a:endParaRPr lang="en-US" sz="1500" kern="0" spc="0" dirty="0" smtClean="0">
              <a:solidFill>
                <a:srgbClr val="00143F"/>
              </a:solidFill>
              <a:latin typeface="Source Sans Pro" pitchFamily="34" charset="0"/>
              <a:ea typeface="Source Sans Pro" pitchFamily="34" charset="-122"/>
              <a:cs typeface="Source Sans Pro" pitchFamily="34" charset="-120"/>
            </a:endParaRPr>
          </a:p>
          <a:p>
            <a:pPr algn="l">
              <a:lnSpc>
                <a:spcPts val="2100"/>
              </a:lnSpc>
              <a:buNone/>
            </a:pPr>
            <a:r>
              <a:rPr lang="en-US" sz="1500" kern="0" spc="0" dirty="0" smtClean="0">
                <a:solidFill>
                  <a:srgbClr val="00143F"/>
                </a:solidFill>
                <a:latin typeface="Source Sans Pro" pitchFamily="34" charset="0"/>
                <a:ea typeface="Source Sans Pro" pitchFamily="34" charset="-122"/>
                <a:cs typeface="Source Sans Pro" pitchFamily="34" charset="-120"/>
              </a:rPr>
              <a:t>RDBMS examples include :  https://www.tutorialspoint.com/sql/sql-databases.htm</a:t>
            </a:r>
          </a:p>
          <a:p>
            <a:pPr marL="242900" indent="-242900" algn="l">
              <a:lnSpc>
                <a:spcPts val="2100"/>
              </a:lnSpc>
              <a:buSzPct val="100000"/>
              <a:buFont typeface="+mj-lt"/>
              <a:buAutoNum type="arabicPeriod"/>
            </a:pPr>
            <a:r>
              <a:rPr lang="en-US" sz="1500" kern="0" spc="0" dirty="0" smtClean="0">
                <a:solidFill>
                  <a:srgbClr val="00143F"/>
                </a:solidFill>
                <a:latin typeface="Source Sans Pro" pitchFamily="34" charset="0"/>
                <a:ea typeface="Source Sans Pro" pitchFamily="34" charset="-122"/>
                <a:cs typeface="Source Sans Pro" pitchFamily="34" charset="-120"/>
              </a:rPr>
              <a:t>MySQL,</a:t>
            </a:r>
          </a:p>
          <a:p>
            <a:pPr marL="242900" indent="-242900" algn="l">
              <a:lnSpc>
                <a:spcPts val="2100"/>
              </a:lnSpc>
              <a:buSzPct val="100000"/>
              <a:buFont typeface="+mj-lt"/>
              <a:buAutoNum type="arabicPeriod"/>
            </a:pPr>
            <a:r>
              <a:rPr lang="en-US" sz="1500" kern="0" spc="0" dirty="0" smtClean="0">
                <a:solidFill>
                  <a:srgbClr val="00143F"/>
                </a:solidFill>
                <a:latin typeface="Source Sans Pro" pitchFamily="34" charset="0"/>
                <a:ea typeface="Source Sans Pro" pitchFamily="34" charset="-122"/>
                <a:cs typeface="Source Sans Pro" pitchFamily="34" charset="-120"/>
              </a:rPr>
              <a:t>Microsoft SQL Server,</a:t>
            </a:r>
          </a:p>
          <a:p>
            <a:pPr marL="242900" indent="-242900" algn="l">
              <a:lnSpc>
                <a:spcPts val="2100"/>
              </a:lnSpc>
              <a:buSzPct val="100000"/>
              <a:buFont typeface="+mj-lt"/>
              <a:buAutoNum type="arabicPeriod"/>
            </a:pPr>
            <a:r>
              <a:rPr lang="en-US" sz="1500" kern="0" spc="0" dirty="0" smtClean="0">
                <a:solidFill>
                  <a:srgbClr val="00143F"/>
                </a:solidFill>
                <a:latin typeface="Source Sans Pro" pitchFamily="34" charset="0"/>
                <a:ea typeface="Source Sans Pro" pitchFamily="34" charset="-122"/>
                <a:cs typeface="Source Sans Pro" pitchFamily="34" charset="-120"/>
              </a:rPr>
              <a:t>Oracle</a:t>
            </a:r>
          </a:p>
          <a:p>
            <a:pPr marL="242900" indent="-242900" algn="l">
              <a:lnSpc>
                <a:spcPts val="2100"/>
              </a:lnSpc>
              <a:buSzPct val="100000"/>
              <a:buFont typeface="+mj-lt"/>
              <a:buAutoNum type="arabicPeriod"/>
            </a:pPr>
            <a:r>
              <a:rPr lang="en-US" sz="1500" kern="0" spc="0" dirty="0" smtClean="0">
                <a:solidFill>
                  <a:srgbClr val="00143F"/>
                </a:solidFill>
                <a:latin typeface="Source Sans Pro" pitchFamily="34" charset="0"/>
                <a:ea typeface="Source Sans Pro" pitchFamily="34" charset="-122"/>
                <a:cs typeface="Source Sans Pro" pitchFamily="34" charset="-120"/>
              </a:rPr>
              <a:t>PostgreSQL,</a:t>
            </a:r>
          </a:p>
          <a:p>
            <a:pPr marL="242900" indent="-242900" algn="l">
              <a:lnSpc>
                <a:spcPts val="2100"/>
              </a:lnSpc>
              <a:buSzPct val="100000"/>
              <a:buFont typeface="+mj-lt"/>
              <a:buAutoNum type="arabicPeriod"/>
            </a:pPr>
            <a:r>
              <a:rPr lang="en-US" sz="1500" kern="0" spc="0" dirty="0" smtClean="0">
                <a:solidFill>
                  <a:srgbClr val="00143F"/>
                </a:solidFill>
                <a:latin typeface="Source Sans Pro" pitchFamily="34" charset="0"/>
                <a:ea typeface="Source Sans Pro" pitchFamily="34" charset="-122"/>
                <a:cs typeface="Source Sans Pro" pitchFamily="34" charset="-120"/>
              </a:rPr>
              <a:t>IBM DB2</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Installing MySQL</a:t>
            </a:r>
            <a:endParaRPr lang="en-US" dirty="0"/>
          </a:p>
        </p:txBody>
      </p:sp>
      <p:sp>
        <p:nvSpPr>
          <p:cNvPr id="4" name="Object 3"/>
          <p:cNvSpPr/>
          <p:nvPr/>
        </p:nvSpPr>
        <p:spPr>
          <a:xfrm>
            <a:off x="571360" y="1923569"/>
            <a:ext cx="11046237" cy="1504574"/>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MySQL is an open source  popular RDBMS  , which is developed by a Swedish company – MySQL AB. MySQL is pronounced as "my ess-que-ell," in contrast with SQL, pronounced "sequel."</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MySQL is supporting many different platforms including Microsoft Windows, the major Linux distributions, UNIX, and Mac OS X.</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https://dev.mysql.com/downloads/installer/</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3" cy="1419822"/>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SQL</a:t>
            </a:r>
            <a:endParaRPr lang="en-US" dirty="0"/>
          </a:p>
        </p:txBody>
      </p:sp>
      <p:sp>
        <p:nvSpPr>
          <p:cNvPr id="4" name="Object 3"/>
          <p:cNvSpPr/>
          <p:nvPr/>
        </p:nvSpPr>
        <p:spPr>
          <a:xfrm>
            <a:off x="476131" y="1022253"/>
            <a:ext cx="11617595" cy="207117"/>
          </a:xfrm>
          <a:prstGeom prst="rect">
            <a:avLst/>
          </a:prstGeom>
          <a:noFill/>
        </p:spPr>
        <p:txBody>
          <a:bodyPr wrap="square" lIns="0" tIns="0" rIns="0" bIns="0" rtlCol="0" anchor="t"/>
          <a:lstStyle/>
          <a:p>
            <a:pPr algn="l">
              <a:lnSpc>
                <a:spcPts val="2337"/>
              </a:lnSpc>
              <a:spcAft>
                <a:spcPts val="600"/>
              </a:spcAft>
              <a:buNone/>
            </a:pPr>
            <a:r>
              <a:rPr lang="en-US" sz="1900" dirty="0" smtClean="0">
                <a:solidFill>
                  <a:srgbClr val="000A44">
                    <a:alpha val="80000"/>
                  </a:srgbClr>
                </a:solidFill>
                <a:latin typeface="Source Sans Pro" pitchFamily="34" charset="0"/>
                <a:ea typeface="Source Sans Pro" pitchFamily="34" charset="-122"/>
                <a:cs typeface="Source Sans Pro" pitchFamily="34" charset="-120"/>
              </a:rPr>
              <a:t>SQL stands for Structured Query Language</a:t>
            </a:r>
            <a:endParaRPr lang="en-US" dirty="0"/>
          </a:p>
        </p:txBody>
      </p:sp>
      <p:sp>
        <p:nvSpPr>
          <p:cNvPr id="5" name="Object 4"/>
          <p:cNvSpPr/>
          <p:nvPr/>
        </p:nvSpPr>
        <p:spPr>
          <a:xfrm>
            <a:off x="571360" y="1923569"/>
            <a:ext cx="11046237" cy="1504574"/>
          </a:xfrm>
          <a:prstGeom prst="rect">
            <a:avLst/>
          </a:prstGeom>
          <a:noFill/>
        </p:spPr>
        <p:txBody>
          <a:bodyPr wrap="square" rtlCol="0" anchor="ctr"/>
          <a:lstStyle/>
          <a:p>
            <a:pPr marL="242900" indent="-242900" algn="l">
              <a:lnSpc>
                <a:spcPts val="2100"/>
              </a:lnSpc>
              <a:buSzPct val="100000"/>
              <a:buChar char="•"/>
            </a:pPr>
            <a:r>
              <a:rPr lang="en-US" sz="1500" b="1" kern="0" spc="0" dirty="0" smtClean="0">
                <a:solidFill>
                  <a:srgbClr val="00143F"/>
                </a:solidFill>
                <a:latin typeface="Source Sans Pro" pitchFamily="34" charset="0"/>
                <a:ea typeface="Source Sans Pro" pitchFamily="34" charset="-122"/>
                <a:cs typeface="Source Sans Pro" pitchFamily="34" charset="-120"/>
              </a:rPr>
              <a:t>SQL</a:t>
            </a:r>
            <a:r>
              <a:rPr lang="en-US" sz="1500" kern="0" spc="0" dirty="0" smtClean="0">
                <a:solidFill>
                  <a:srgbClr val="00143F"/>
                </a:solidFill>
                <a:latin typeface="Source Sans Pro" pitchFamily="34" charset="0"/>
                <a:ea typeface="Source Sans Pro" pitchFamily="34" charset="-122"/>
                <a:cs typeface="Source Sans Pro" pitchFamily="34" charset="-120"/>
              </a:rPr>
              <a:t> is a database computer language designed for the retrieval and management of data in a relational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lets you access and manipulate databases</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is the standard language for Relational Database System. All the Relational Database Management Systems (RDMS) like MySQL, MS Access, Oracle, Sybase, Informix, Postgres and SQL Server use SQL as their standard database language.</a:t>
            </a:r>
            <a:endParaRPr lang="en-US" dirty="0"/>
          </a:p>
        </p:txBody>
      </p:sp>
      <p:sp>
        <p:nvSpPr>
          <p:cNvPr id="6" name="Object 5"/>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0"/>
            <a:ext cx="95223" cy="1263651"/>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What Can SQL do?</a:t>
            </a:r>
            <a:endParaRPr lang="en-US" dirty="0"/>
          </a:p>
        </p:txBody>
      </p:sp>
      <p:sp>
        <p:nvSpPr>
          <p:cNvPr id="4" name="Object 3"/>
          <p:cNvSpPr/>
          <p:nvPr/>
        </p:nvSpPr>
        <p:spPr>
          <a:xfrm>
            <a:off x="571360" y="1923569"/>
            <a:ext cx="11046237" cy="3180555"/>
          </a:xfrm>
          <a:prstGeom prst="rect">
            <a:avLst/>
          </a:prstGeom>
          <a:noFill/>
        </p:spPr>
        <p:txBody>
          <a:bodyPr wrap="square" rtlCol="0" anchor="ctr"/>
          <a:lstStyle/>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execute queries against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retrieve data from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insert records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update records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delete records from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create new databases</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create new tables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create stored procedures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create views in a database</a:t>
            </a:r>
          </a:p>
          <a:p>
            <a:pPr marL="242900" indent="-242900" algn="l">
              <a:lnSpc>
                <a:spcPts val="2100"/>
              </a:lnSpc>
              <a:buSzPct val="100000"/>
              <a:buChar char="•"/>
            </a:pPr>
            <a:r>
              <a:rPr lang="en-US" sz="1500" kern="0" spc="0" dirty="0" smtClean="0">
                <a:solidFill>
                  <a:srgbClr val="00143F"/>
                </a:solidFill>
                <a:latin typeface="Source Sans Pro" pitchFamily="34" charset="0"/>
                <a:ea typeface="Source Sans Pro" pitchFamily="34" charset="-122"/>
                <a:cs typeface="Source Sans Pro" pitchFamily="34" charset="-120"/>
              </a:rPr>
              <a:t>SQL can set permissions on tables, procedures, and views</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286</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John</cp:lastModifiedBy>
  <cp:revision>2</cp:revision>
  <dcterms:created xsi:type="dcterms:W3CDTF">2021-05-11T11:57:05Z</dcterms:created>
  <dcterms:modified xsi:type="dcterms:W3CDTF">2021-05-11T12:00:13Z</dcterms:modified>
</cp:coreProperties>
</file>