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5"/>
  </p:notesMasterIdLst>
  <p:sldIdLst>
    <p:sldId id="295" r:id="rId2"/>
    <p:sldId id="258" r:id="rId3"/>
    <p:sldId id="338" r:id="rId4"/>
    <p:sldId id="324" r:id="rId5"/>
    <p:sldId id="339" r:id="rId6"/>
    <p:sldId id="350" r:id="rId7"/>
    <p:sldId id="353" r:id="rId8"/>
    <p:sldId id="354" r:id="rId9"/>
    <p:sldId id="352" r:id="rId10"/>
    <p:sldId id="361" r:id="rId11"/>
    <p:sldId id="356" r:id="rId12"/>
    <p:sldId id="260" r:id="rId13"/>
    <p:sldId id="355" r:id="rId14"/>
    <p:sldId id="300" r:id="rId15"/>
    <p:sldId id="357" r:id="rId16"/>
    <p:sldId id="358" r:id="rId17"/>
    <p:sldId id="312" r:id="rId18"/>
    <p:sldId id="316" r:id="rId19"/>
    <p:sldId id="367" r:id="rId20"/>
    <p:sldId id="368" r:id="rId21"/>
    <p:sldId id="366" r:id="rId22"/>
    <p:sldId id="363" r:id="rId23"/>
    <p:sldId id="362" r:id="rId24"/>
    <p:sldId id="364" r:id="rId25"/>
    <p:sldId id="365" r:id="rId26"/>
    <p:sldId id="359" r:id="rId27"/>
    <p:sldId id="345" r:id="rId28"/>
    <p:sldId id="369" r:id="rId29"/>
    <p:sldId id="370" r:id="rId30"/>
    <p:sldId id="373" r:id="rId31"/>
    <p:sldId id="371" r:id="rId32"/>
    <p:sldId id="372" r:id="rId33"/>
    <p:sldId id="322"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5" autoAdjust="0"/>
  </p:normalViewPr>
  <p:slideViewPr>
    <p:cSldViewPr>
      <p:cViewPr>
        <p:scale>
          <a:sx n="100" d="100"/>
          <a:sy n="100" d="100"/>
        </p:scale>
        <p:origin x="-504" y="6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4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4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4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4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FEE891-CAD6-4019-B8BE-912B85B49543}" type="slidenum">
              <a:rPr lang="en-US" altLang="zh-CN"/>
              <a:pPr/>
              <a:t>‹#›</a:t>
            </a:fld>
            <a:endParaRPr lang="en-US" altLang="zh-CN"/>
          </a:p>
        </p:txBody>
      </p:sp>
    </p:spTree>
    <p:extLst>
      <p:ext uri="{BB962C8B-B14F-4D97-AF65-F5344CB8AC3E}">
        <p14:creationId xmlns:p14="http://schemas.microsoft.com/office/powerpoint/2010/main" val="28870733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0D9FD-4F9B-4907-8FC2-8E39A6E43DCA}" type="slidenum">
              <a:rPr lang="en-US" altLang="zh-CN"/>
              <a:pPr/>
              <a:t>1</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19</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20</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21</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22</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23</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24</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25</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26</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33</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16307-A579-4538-90D8-68DA046F41DB}" type="slidenum">
              <a:rPr lang="en-US" altLang="zh-CN"/>
              <a:pPr/>
              <a:t>2</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12</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13</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14</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15</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16</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17</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D912B-CB3D-41D1-BE9C-A2869E6ADC66}" type="slidenum">
              <a:rPr lang="en-US" altLang="zh-CN"/>
              <a:pPr/>
              <a:t>18</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532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53252" name="Rectangle 4"/>
          <p:cNvSpPr>
            <a:spLocks noGrp="1" noChangeArrowheads="1"/>
          </p:cNvSpPr>
          <p:nvPr>
            <p:ph type="dt" sz="half" idx="2"/>
          </p:nvPr>
        </p:nvSpPr>
        <p:spPr/>
        <p:txBody>
          <a:bodyPr/>
          <a:lstStyle>
            <a:lvl1pPr>
              <a:defRPr/>
            </a:lvl1pPr>
          </a:lstStyle>
          <a:p>
            <a:endParaRPr lang="en-US" altLang="zh-CN"/>
          </a:p>
        </p:txBody>
      </p:sp>
      <p:sp>
        <p:nvSpPr>
          <p:cNvPr id="53253"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53254" name="Rectangle 6"/>
          <p:cNvSpPr>
            <a:spLocks noGrp="1" noChangeArrowheads="1"/>
          </p:cNvSpPr>
          <p:nvPr>
            <p:ph type="sldNum" sz="quarter" idx="4"/>
          </p:nvPr>
        </p:nvSpPr>
        <p:spPr/>
        <p:txBody>
          <a:bodyPr/>
          <a:lstStyle>
            <a:lvl1pPr>
              <a:defRPr/>
            </a:lvl1pPr>
          </a:lstStyle>
          <a:p>
            <a:fld id="{76658129-57FE-481E-BDC2-FAEDECBB7A4F}" type="slidenum">
              <a:rPr lang="en-US" altLang="zh-CN"/>
              <a:pPr/>
              <a:t>‹#›</a:t>
            </a:fld>
            <a:endParaRPr lang="en-US" altLang="zh-CN"/>
          </a:p>
        </p:txBody>
      </p:sp>
      <p:sp>
        <p:nvSpPr>
          <p:cNvPr id="53255"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5325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F1D76E2-F1A7-4ECC-B15F-66B1567AB1E0}"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E74C6D5-BF3C-4EF3-B6F6-22CF1427C877}"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851B360-4E76-48C9-8D65-90590E3CEA99}"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D81F8DB-3CB9-40F2-81EF-5A3E4E9E86DC}"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265DE6-763D-44DB-AC1C-92C4199F389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4CA1B0B-7629-47B3-81E7-0CE0097830E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E381F83-DD7B-4550-99EE-C0C6BCE15EA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807A8F9-D3BD-4B12-98C6-22535B78079A}"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B9DA11E-EA55-4C77-A664-8966F34768B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66C59B-3B1F-435C-97AF-D3763DA3379F}"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522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2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522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522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A8A7D675-2193-4CB2-BF41-75B47AAEF776}" type="slidenum">
              <a:rPr lang="en-US" altLang="zh-CN"/>
              <a:pPr/>
              <a:t>‹#›</a:t>
            </a:fld>
            <a:endParaRPr lang="en-US" altLang="zh-CN"/>
          </a:p>
        </p:txBody>
      </p:sp>
      <p:sp>
        <p:nvSpPr>
          <p:cNvPr id="522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522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nblogs.com/netfocu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p:txBody>
          <a:bodyPr/>
          <a:lstStyle/>
          <a:p>
            <a:pPr algn="ctr"/>
            <a:r>
              <a:rPr lang="en-US" altLang="zh-CN" sz="4600" dirty="0" smtClean="0"/>
              <a:t>DDD &amp; ENODE</a:t>
            </a:r>
            <a:endParaRPr lang="zh-CN" altLang="en-US" sz="4600" dirty="0"/>
          </a:p>
        </p:txBody>
      </p:sp>
      <p:sp>
        <p:nvSpPr>
          <p:cNvPr id="44035" name="Rectangle 3"/>
          <p:cNvSpPr>
            <a:spLocks noGrp="1" noChangeArrowheads="1"/>
          </p:cNvSpPr>
          <p:nvPr>
            <p:ph type="subTitle" idx="1"/>
          </p:nvPr>
        </p:nvSpPr>
        <p:spPr/>
        <p:txBody>
          <a:bodyPr/>
          <a:lstStyle/>
          <a:p>
            <a:r>
              <a:rPr lang="zh-CN" altLang="en-US" sz="1200" dirty="0" smtClean="0"/>
              <a:t>作者：汤雪华</a:t>
            </a:r>
            <a:endParaRPr lang="en-US" altLang="zh-CN" sz="1200" dirty="0" smtClean="0"/>
          </a:p>
          <a:p>
            <a:r>
              <a:rPr lang="zh-CN" altLang="en-US" sz="1200" dirty="0" smtClean="0"/>
              <a:t>博客：</a:t>
            </a:r>
            <a:r>
              <a:rPr lang="en-US" altLang="zh-CN" sz="1200" dirty="0" smtClean="0">
                <a:hlinkClick r:id="rId3"/>
              </a:rPr>
              <a:t>http://www.cnblogs.com/netfocus</a:t>
            </a:r>
            <a:endParaRPr lang="en-US" altLang="zh-CN"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88987"/>
          </a:xfrm>
        </p:spPr>
        <p:txBody>
          <a:bodyPr/>
          <a:lstStyle/>
          <a:p>
            <a:r>
              <a:rPr lang="en-US" altLang="zh-CN" dirty="0" smtClean="0"/>
              <a:t>DDD – </a:t>
            </a:r>
            <a:r>
              <a:rPr lang="zh-CN" altLang="en-US" dirty="0" smtClean="0"/>
              <a:t>构造块关系图</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8342"/>
            <a:ext cx="7467600" cy="4981458"/>
          </a:xfrm>
        </p:spPr>
      </p:pic>
    </p:spTree>
    <p:extLst>
      <p:ext uri="{BB962C8B-B14F-4D97-AF65-F5344CB8AC3E}">
        <p14:creationId xmlns:p14="http://schemas.microsoft.com/office/powerpoint/2010/main" val="734254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88987"/>
          </a:xfrm>
        </p:spPr>
        <p:txBody>
          <a:bodyPr/>
          <a:lstStyle/>
          <a:p>
            <a:r>
              <a:rPr lang="en-US" altLang="zh-CN" dirty="0" smtClean="0"/>
              <a:t>DDD – </a:t>
            </a:r>
            <a:r>
              <a:rPr lang="zh-CN" altLang="en-US" dirty="0" smtClean="0"/>
              <a:t>领域模型</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899183"/>
            <a:ext cx="6019800" cy="5196817"/>
          </a:xfrm>
        </p:spPr>
      </p:pic>
    </p:spTree>
    <p:extLst>
      <p:ext uri="{BB962C8B-B14F-4D97-AF65-F5344CB8AC3E}">
        <p14:creationId xmlns:p14="http://schemas.microsoft.com/office/powerpoint/2010/main" val="2538251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 – </a:t>
            </a:r>
            <a:r>
              <a:rPr lang="zh-CN" altLang="en-US" dirty="0" smtClean="0"/>
              <a:t>隔离领域</a:t>
            </a:r>
            <a:endParaRPr lang="zh-CN" altLang="en-US" dirty="0"/>
          </a:p>
        </p:txBody>
      </p:sp>
      <p:sp>
        <p:nvSpPr>
          <p:cNvPr id="8195" name="Rectangle 3"/>
          <p:cNvSpPr>
            <a:spLocks noGrp="1" noChangeArrowheads="1"/>
          </p:cNvSpPr>
          <p:nvPr>
            <p:ph type="body" idx="1"/>
          </p:nvPr>
        </p:nvSpPr>
        <p:spPr>
          <a:xfrm>
            <a:off x="457200" y="1447800"/>
            <a:ext cx="8229600" cy="4683125"/>
          </a:xfrm>
        </p:spPr>
        <p:txBody>
          <a:bodyPr/>
          <a:lstStyle/>
          <a:p>
            <a:pPr>
              <a:buNone/>
            </a:pPr>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714" y="1609952"/>
            <a:ext cx="6228572" cy="36380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 – </a:t>
            </a:r>
            <a:r>
              <a:rPr lang="zh-CN" altLang="en-US" dirty="0" smtClean="0"/>
              <a:t>用户与系统的关系</a:t>
            </a:r>
            <a:endParaRPr lang="zh-CN" altLang="en-US" dirty="0"/>
          </a:p>
        </p:txBody>
      </p:sp>
      <p:sp>
        <p:nvSpPr>
          <p:cNvPr id="8195" name="Rectangle 3"/>
          <p:cNvSpPr>
            <a:spLocks noGrp="1" noChangeArrowheads="1"/>
          </p:cNvSpPr>
          <p:nvPr>
            <p:ph type="body" idx="1"/>
          </p:nvPr>
        </p:nvSpPr>
        <p:spPr>
          <a:xfrm>
            <a:off x="457200" y="1447800"/>
            <a:ext cx="8229600" cy="4683125"/>
          </a:xfrm>
        </p:spPr>
        <p:txBody>
          <a:bodyPr/>
          <a:lstStyle/>
          <a:p>
            <a:pPr>
              <a:buNone/>
            </a:pP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42877"/>
            <a:ext cx="8129057" cy="5200408"/>
          </a:xfrm>
          <a:prstGeom prst="rect">
            <a:avLst/>
          </a:prstGeom>
        </p:spPr>
      </p:pic>
    </p:spTree>
    <p:extLst>
      <p:ext uri="{BB962C8B-B14F-4D97-AF65-F5344CB8AC3E}">
        <p14:creationId xmlns:p14="http://schemas.microsoft.com/office/powerpoint/2010/main" val="2829008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7813"/>
            <a:ext cx="8229600" cy="788987"/>
          </a:xfrm>
        </p:spPr>
        <p:txBody>
          <a:bodyPr/>
          <a:lstStyle/>
          <a:p>
            <a:pPr lvl="0"/>
            <a:r>
              <a:rPr lang="en-US" altLang="zh-CN" sz="4000" dirty="0" smtClean="0"/>
              <a:t>DDD - </a:t>
            </a:r>
            <a:r>
              <a:rPr lang="zh-CN" altLang="en-US" sz="4000" dirty="0" smtClean="0"/>
              <a:t>领域</a:t>
            </a:r>
            <a:r>
              <a:rPr lang="zh-CN" altLang="en-US" sz="4000" dirty="0" smtClean="0"/>
              <a:t>建模</a:t>
            </a:r>
            <a:r>
              <a:rPr lang="zh-CN" altLang="en-US" sz="4000" dirty="0" smtClean="0"/>
              <a:t>时</a:t>
            </a:r>
            <a:r>
              <a:rPr lang="zh-CN" altLang="en-US" sz="4000" dirty="0" smtClean="0"/>
              <a:t>分析问题的</a:t>
            </a:r>
            <a:r>
              <a:rPr lang="zh-CN" altLang="en-US" sz="4000" dirty="0" smtClean="0"/>
              <a:t>角度</a:t>
            </a:r>
            <a:endParaRPr lang="zh-CN" altLang="en-US" sz="4000" dirty="0"/>
          </a:p>
        </p:txBody>
      </p:sp>
      <p:sp>
        <p:nvSpPr>
          <p:cNvPr id="8195" name="Rectangle 3"/>
          <p:cNvSpPr>
            <a:spLocks noGrp="1" noChangeArrowheads="1"/>
          </p:cNvSpPr>
          <p:nvPr>
            <p:ph type="body" idx="1"/>
          </p:nvPr>
        </p:nvSpPr>
        <p:spPr>
          <a:xfrm>
            <a:off x="457200" y="1565275"/>
            <a:ext cx="8229600" cy="4530725"/>
          </a:xfrm>
        </p:spPr>
        <p:txBody>
          <a:bodyPr/>
          <a:lstStyle/>
          <a:p>
            <a:r>
              <a:rPr lang="zh-CN" altLang="en-US" dirty="0" smtClean="0"/>
              <a:t>以</a:t>
            </a:r>
            <a:r>
              <a:rPr lang="zh-CN" altLang="en-US" dirty="0" smtClean="0"/>
              <a:t>用户为中心 </a:t>
            </a:r>
            <a:r>
              <a:rPr lang="en-US" altLang="zh-CN" dirty="0" smtClean="0"/>
              <a:t>!= </a:t>
            </a:r>
            <a:r>
              <a:rPr lang="zh-CN" altLang="en-US" dirty="0" smtClean="0"/>
              <a:t>以用户的需求为中心</a:t>
            </a:r>
            <a:endParaRPr lang="en-US" altLang="zh-CN" dirty="0" smtClean="0"/>
          </a:p>
          <a:p>
            <a:r>
              <a:rPr lang="zh-CN" altLang="en-US" dirty="0" smtClean="0"/>
              <a:t>领域</a:t>
            </a:r>
            <a:r>
              <a:rPr lang="zh-CN" altLang="zh-CN" dirty="0" smtClean="0">
                <a:solidFill>
                  <a:schemeClr val="tx1"/>
                </a:solidFill>
                <a:latin typeface="+mn-lt"/>
                <a:ea typeface="+mn-ea"/>
                <a:cs typeface="+mn-cs"/>
              </a:rPr>
              <a:t>模型</a:t>
            </a:r>
            <a:r>
              <a:rPr lang="zh-CN" altLang="en-US" dirty="0" smtClean="0">
                <a:solidFill>
                  <a:schemeClr val="tx1"/>
                </a:solidFill>
                <a:latin typeface="+mn-lt"/>
                <a:ea typeface="+mn-ea"/>
                <a:cs typeface="+mn-cs"/>
              </a:rPr>
              <a:t>是主观的，是人们对领域知识、需求分析后的产物，目的是容纳需求，解决领域内的问题；比喻：只有空杯子才能装水</a:t>
            </a:r>
            <a:endParaRPr lang="en-US" altLang="zh-CN" dirty="0" smtClean="0">
              <a:solidFill>
                <a:schemeClr val="tx1"/>
              </a:solidFill>
              <a:latin typeface="+mn-lt"/>
              <a:ea typeface="+mn-ea"/>
              <a:cs typeface="+mn-cs"/>
            </a:endParaRPr>
          </a:p>
          <a:p>
            <a:r>
              <a:rPr lang="zh-CN" altLang="en-US" dirty="0" smtClean="0"/>
              <a:t>理解：用户、</a:t>
            </a:r>
            <a:r>
              <a:rPr lang="zh-CN" altLang="en-US" dirty="0"/>
              <a:t>账号</a:t>
            </a:r>
            <a:r>
              <a:rPr lang="zh-CN" altLang="en-US" dirty="0" smtClean="0"/>
              <a:t>、角色的差别</a:t>
            </a:r>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 – </a:t>
            </a:r>
            <a:r>
              <a:rPr lang="zh-CN" altLang="en-US" dirty="0" smtClean="0"/>
              <a:t>聚合设计原则</a:t>
            </a:r>
            <a:endParaRPr lang="zh-CN" altLang="en-US" dirty="0"/>
          </a:p>
        </p:txBody>
      </p:sp>
      <p:sp>
        <p:nvSpPr>
          <p:cNvPr id="8195" name="Rectangle 3"/>
          <p:cNvSpPr>
            <a:spLocks noGrp="1" noChangeArrowheads="1"/>
          </p:cNvSpPr>
          <p:nvPr>
            <p:ph type="body" idx="1"/>
          </p:nvPr>
        </p:nvSpPr>
        <p:spPr>
          <a:xfrm>
            <a:off x="457200" y="1565275"/>
            <a:ext cx="8229600" cy="4530725"/>
          </a:xfrm>
        </p:spPr>
        <p:txBody>
          <a:bodyPr/>
          <a:lstStyle/>
          <a:p>
            <a:r>
              <a:rPr lang="zh-CN" altLang="en-US" dirty="0" smtClean="0"/>
              <a:t>聚合 </a:t>
            </a:r>
            <a:r>
              <a:rPr lang="en-US" altLang="zh-CN" dirty="0" smtClean="0"/>
              <a:t>!= </a:t>
            </a:r>
            <a:r>
              <a:rPr lang="zh-CN" altLang="en-US" dirty="0" smtClean="0"/>
              <a:t>大对象，相反</a:t>
            </a:r>
            <a:r>
              <a:rPr lang="zh-CN" altLang="en-US" dirty="0"/>
              <a:t>聚合应尽量设计的</a:t>
            </a:r>
            <a:r>
              <a:rPr lang="zh-CN" altLang="en-US" dirty="0" smtClean="0"/>
              <a:t>小</a:t>
            </a:r>
            <a:endParaRPr lang="en-US" altLang="zh-CN" dirty="0" smtClean="0"/>
          </a:p>
          <a:p>
            <a:r>
              <a:rPr lang="zh-CN" altLang="en-US" dirty="0"/>
              <a:t>聚合是用来封装真正的不变性，而不是简单的将对象组合在</a:t>
            </a:r>
            <a:r>
              <a:rPr lang="zh-CN" altLang="en-US" dirty="0" smtClean="0"/>
              <a:t>一起</a:t>
            </a:r>
            <a:endParaRPr lang="en-US" altLang="zh-CN" dirty="0" smtClean="0"/>
          </a:p>
          <a:p>
            <a:r>
              <a:rPr lang="zh-CN" altLang="en-US" dirty="0"/>
              <a:t>聚合之间的关联通过</a:t>
            </a:r>
            <a:r>
              <a:rPr lang="en-US" altLang="zh-CN" dirty="0"/>
              <a:t>ID</a:t>
            </a:r>
            <a:r>
              <a:rPr lang="zh-CN" altLang="en-US" dirty="0"/>
              <a:t>，而不是对象</a:t>
            </a:r>
            <a:r>
              <a:rPr lang="zh-CN" altLang="en-US" dirty="0" smtClean="0"/>
              <a:t>引用</a:t>
            </a:r>
            <a:endParaRPr lang="zh-CN" altLang="en-US" dirty="0"/>
          </a:p>
          <a:p>
            <a:r>
              <a:rPr lang="zh-CN" altLang="en-US" dirty="0"/>
              <a:t>聚合内强一致性，聚合之间最终</a:t>
            </a:r>
            <a:r>
              <a:rPr lang="zh-CN" altLang="en-US" dirty="0" smtClean="0"/>
              <a:t>一致性</a:t>
            </a:r>
            <a:endParaRPr lang="en-US" altLang="zh-CN" dirty="0" smtClean="0"/>
          </a:p>
          <a:p>
            <a:r>
              <a:rPr lang="zh-CN" altLang="en-US" dirty="0" smtClean="0"/>
              <a:t>信息专家模式：</a:t>
            </a:r>
            <a:r>
              <a:rPr lang="zh-CN" altLang="en-US" sz="3200" dirty="0"/>
              <a:t>将职责分配给拥有执行该职责所需信息的</a:t>
            </a:r>
            <a:r>
              <a:rPr lang="zh-CN" altLang="en-US" sz="3200" dirty="0" smtClean="0"/>
              <a:t>对象</a:t>
            </a:r>
            <a:endParaRPr lang="zh-CN" altLang="en-US" dirty="0"/>
          </a:p>
          <a:p>
            <a:endParaRPr lang="en-US" altLang="zh-CN" dirty="0"/>
          </a:p>
        </p:txBody>
      </p:sp>
    </p:spTree>
    <p:extLst>
      <p:ext uri="{BB962C8B-B14F-4D97-AF65-F5344CB8AC3E}">
        <p14:creationId xmlns:p14="http://schemas.microsoft.com/office/powerpoint/2010/main" val="197010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 – </a:t>
            </a:r>
            <a:r>
              <a:rPr lang="zh-CN" altLang="en-US" dirty="0" smtClean="0"/>
              <a:t>聚合之间</a:t>
            </a:r>
            <a:r>
              <a:rPr lang="en-US" altLang="zh-CN" dirty="0" smtClean="0"/>
              <a:t>ID</a:t>
            </a:r>
            <a:r>
              <a:rPr lang="zh-CN" altLang="en-US" dirty="0" smtClean="0"/>
              <a:t>引用例子</a:t>
            </a:r>
            <a:endParaRPr lang="zh-CN" altLang="en-US" dirty="0"/>
          </a:p>
        </p:txBody>
      </p:sp>
      <p:sp>
        <p:nvSpPr>
          <p:cNvPr id="8195" name="Rectangle 3"/>
          <p:cNvSpPr>
            <a:spLocks noGrp="1" noChangeArrowheads="1"/>
          </p:cNvSpPr>
          <p:nvPr>
            <p:ph type="body" idx="1"/>
          </p:nvPr>
        </p:nvSpPr>
        <p:spPr>
          <a:xfrm>
            <a:off x="457200" y="1565275"/>
            <a:ext cx="8229600" cy="4530725"/>
          </a:xfrm>
        </p:spPr>
        <p:txBody>
          <a:bodyPr/>
          <a:lstStyle/>
          <a:p>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42" y="1391190"/>
            <a:ext cx="7085715" cy="4323810"/>
          </a:xfrm>
          <a:prstGeom prst="rect">
            <a:avLst/>
          </a:prstGeom>
        </p:spPr>
      </p:pic>
    </p:spTree>
    <p:extLst>
      <p:ext uri="{BB962C8B-B14F-4D97-AF65-F5344CB8AC3E}">
        <p14:creationId xmlns:p14="http://schemas.microsoft.com/office/powerpoint/2010/main" val="3020893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 - </a:t>
            </a:r>
            <a:r>
              <a:rPr lang="zh-CN" altLang="en-US" dirty="0" smtClean="0"/>
              <a:t>领域</a:t>
            </a:r>
            <a:r>
              <a:rPr lang="zh-CN" altLang="en-US" dirty="0" smtClean="0"/>
              <a:t>建模步骤参考</a:t>
            </a:r>
            <a:endParaRPr lang="zh-CN" altLang="en-US" dirty="0"/>
          </a:p>
        </p:txBody>
      </p:sp>
      <p:sp>
        <p:nvSpPr>
          <p:cNvPr id="8195" name="Rectangle 3"/>
          <p:cNvSpPr>
            <a:spLocks noGrp="1" noChangeArrowheads="1"/>
          </p:cNvSpPr>
          <p:nvPr>
            <p:ph type="body" idx="1"/>
          </p:nvPr>
        </p:nvSpPr>
        <p:spPr>
          <a:xfrm>
            <a:off x="457200" y="990600"/>
            <a:ext cx="8229600" cy="5105400"/>
          </a:xfrm>
        </p:spPr>
        <p:txBody>
          <a:bodyPr/>
          <a:lstStyle/>
          <a:p>
            <a:pPr lvl="0"/>
            <a:r>
              <a:rPr lang="zh-CN" altLang="en-US" sz="1600" dirty="0" smtClean="0">
                <a:solidFill>
                  <a:schemeClr val="tx1"/>
                </a:solidFill>
                <a:latin typeface="+mn-lt"/>
                <a:ea typeface="+mn-ea"/>
                <a:cs typeface="+mn-cs"/>
              </a:rPr>
              <a:t>先从需求中考虑一些</a:t>
            </a:r>
            <a:r>
              <a:rPr lang="zh-CN" altLang="en-US" sz="1600" dirty="0" smtClean="0">
                <a:solidFill>
                  <a:srgbClr val="FF0000"/>
                </a:solidFill>
                <a:latin typeface="+mn-lt"/>
                <a:ea typeface="+mn-ea"/>
                <a:cs typeface="+mn-cs"/>
              </a:rPr>
              <a:t>业务场景</a:t>
            </a:r>
            <a:r>
              <a:rPr lang="zh-CN" altLang="en-US" sz="1600" dirty="0" smtClean="0">
                <a:solidFill>
                  <a:schemeClr val="tx1"/>
                </a:solidFill>
                <a:latin typeface="+mn-lt"/>
                <a:ea typeface="+mn-ea"/>
                <a:cs typeface="+mn-cs"/>
              </a:rPr>
              <a:t>，和领域专家交谈场景的过程，从中</a:t>
            </a:r>
            <a:r>
              <a:rPr lang="zh-CN" altLang="zh-CN" sz="1600" dirty="0" smtClean="0">
                <a:solidFill>
                  <a:schemeClr val="tx1"/>
                </a:solidFill>
                <a:latin typeface="+mn-lt"/>
                <a:ea typeface="+mn-ea"/>
                <a:cs typeface="+mn-cs"/>
              </a:rPr>
              <a:t>识别</a:t>
            </a:r>
            <a:r>
              <a:rPr lang="zh-CN" altLang="zh-CN" sz="1600" dirty="0">
                <a:solidFill>
                  <a:schemeClr val="tx1"/>
                </a:solidFill>
                <a:latin typeface="+mn-lt"/>
                <a:ea typeface="+mn-ea"/>
                <a:cs typeface="+mn-cs"/>
              </a:rPr>
              <a:t>出一些明显的</a:t>
            </a:r>
            <a:r>
              <a:rPr lang="zh-CN" altLang="zh-CN" sz="1600" dirty="0">
                <a:solidFill>
                  <a:srgbClr val="FF0000"/>
                </a:solidFill>
                <a:latin typeface="+mn-lt"/>
                <a:ea typeface="+mn-ea"/>
                <a:cs typeface="+mn-cs"/>
              </a:rPr>
              <a:t>领域</a:t>
            </a:r>
            <a:r>
              <a:rPr lang="zh-CN" altLang="zh-CN" sz="1600" dirty="0" smtClean="0">
                <a:solidFill>
                  <a:srgbClr val="FF0000"/>
                </a:solidFill>
                <a:latin typeface="+mn-lt"/>
                <a:ea typeface="+mn-ea"/>
                <a:cs typeface="+mn-cs"/>
              </a:rPr>
              <a:t>概念</a:t>
            </a:r>
            <a:r>
              <a:rPr lang="zh-CN" altLang="en-US" sz="1600" dirty="0" smtClean="0">
                <a:solidFill>
                  <a:schemeClr val="tx1"/>
                </a:solidFill>
                <a:latin typeface="+mn-lt"/>
                <a:ea typeface="+mn-ea"/>
                <a:cs typeface="+mn-cs"/>
              </a:rPr>
              <a:t>，</a:t>
            </a:r>
            <a:r>
              <a:rPr lang="zh-CN" altLang="zh-CN" sz="1600" dirty="0" smtClean="0">
                <a:solidFill>
                  <a:schemeClr val="tx1"/>
                </a:solidFill>
                <a:latin typeface="+mn-lt"/>
                <a:ea typeface="+mn-ea"/>
                <a:cs typeface="+mn-cs"/>
              </a:rPr>
              <a:t>以及</a:t>
            </a:r>
            <a:r>
              <a:rPr lang="zh-CN" altLang="zh-CN" sz="1600" dirty="0">
                <a:solidFill>
                  <a:schemeClr val="tx1"/>
                </a:solidFill>
                <a:latin typeface="+mn-lt"/>
                <a:ea typeface="+mn-ea"/>
                <a:cs typeface="+mn-cs"/>
              </a:rPr>
              <a:t>它们的</a:t>
            </a:r>
            <a:r>
              <a:rPr lang="zh-CN" altLang="zh-CN" sz="1600" dirty="0">
                <a:solidFill>
                  <a:srgbClr val="FF0000"/>
                </a:solidFill>
                <a:latin typeface="+mn-lt"/>
                <a:ea typeface="+mn-ea"/>
                <a:cs typeface="+mn-cs"/>
              </a:rPr>
              <a:t>关联</a:t>
            </a:r>
            <a:r>
              <a:rPr lang="zh-CN" altLang="zh-CN" sz="1600" dirty="0">
                <a:solidFill>
                  <a:schemeClr val="tx1"/>
                </a:solidFill>
                <a:latin typeface="+mn-lt"/>
                <a:ea typeface="+mn-ea"/>
                <a:cs typeface="+mn-cs"/>
              </a:rPr>
              <a:t>，关联可以暂时没有方向但需要有（</a:t>
            </a:r>
            <a:r>
              <a:rPr lang="en-US" altLang="zh-CN" sz="1600" dirty="0">
                <a:solidFill>
                  <a:schemeClr val="tx1"/>
                </a:solidFill>
                <a:latin typeface="+mn-lt"/>
                <a:ea typeface="+mn-ea"/>
                <a:cs typeface="+mn-cs"/>
              </a:rPr>
              <a:t>1</a:t>
            </a:r>
            <a:r>
              <a:rPr lang="zh-CN" altLang="zh-CN" sz="1600" dirty="0">
                <a:solidFill>
                  <a:schemeClr val="tx1"/>
                </a:solidFill>
                <a:latin typeface="+mn-lt"/>
                <a:ea typeface="+mn-ea"/>
                <a:cs typeface="+mn-cs"/>
              </a:rPr>
              <a:t>：</a:t>
            </a:r>
            <a:r>
              <a:rPr lang="en-US" altLang="zh-CN" sz="1600" dirty="0">
                <a:solidFill>
                  <a:schemeClr val="tx1"/>
                </a:solidFill>
                <a:latin typeface="+mn-lt"/>
                <a:ea typeface="+mn-ea"/>
                <a:cs typeface="+mn-cs"/>
              </a:rPr>
              <a:t>1</a:t>
            </a:r>
            <a:r>
              <a:rPr lang="zh-CN" altLang="zh-CN" sz="1600" dirty="0">
                <a:solidFill>
                  <a:schemeClr val="tx1"/>
                </a:solidFill>
                <a:latin typeface="+mn-lt"/>
                <a:ea typeface="+mn-ea"/>
                <a:cs typeface="+mn-cs"/>
              </a:rPr>
              <a:t>，</a:t>
            </a:r>
            <a:r>
              <a:rPr lang="en-US" altLang="zh-CN" sz="1600" dirty="0">
                <a:solidFill>
                  <a:schemeClr val="tx1"/>
                </a:solidFill>
                <a:latin typeface="+mn-lt"/>
                <a:ea typeface="+mn-ea"/>
                <a:cs typeface="+mn-cs"/>
              </a:rPr>
              <a:t>1</a:t>
            </a:r>
            <a:r>
              <a:rPr lang="zh-CN" altLang="zh-CN" sz="1600" dirty="0">
                <a:solidFill>
                  <a:schemeClr val="tx1"/>
                </a:solidFill>
                <a:latin typeface="+mn-lt"/>
                <a:ea typeface="+mn-ea"/>
                <a:cs typeface="+mn-cs"/>
              </a:rPr>
              <a:t>：</a:t>
            </a:r>
            <a:r>
              <a:rPr lang="en-US" altLang="zh-CN" sz="1600" dirty="0">
                <a:solidFill>
                  <a:schemeClr val="tx1"/>
                </a:solidFill>
                <a:latin typeface="+mn-lt"/>
                <a:ea typeface="+mn-ea"/>
                <a:cs typeface="+mn-cs"/>
              </a:rPr>
              <a:t>N</a:t>
            </a:r>
            <a:r>
              <a:rPr lang="zh-CN" altLang="zh-CN" sz="1600" dirty="0">
                <a:solidFill>
                  <a:schemeClr val="tx1"/>
                </a:solidFill>
                <a:latin typeface="+mn-lt"/>
                <a:ea typeface="+mn-ea"/>
                <a:cs typeface="+mn-cs"/>
              </a:rPr>
              <a:t>，</a:t>
            </a:r>
            <a:r>
              <a:rPr lang="en-US" altLang="zh-CN" sz="1600" dirty="0">
                <a:solidFill>
                  <a:schemeClr val="tx1"/>
                </a:solidFill>
                <a:latin typeface="+mn-lt"/>
                <a:ea typeface="+mn-ea"/>
                <a:cs typeface="+mn-cs"/>
              </a:rPr>
              <a:t>M</a:t>
            </a:r>
            <a:r>
              <a:rPr lang="zh-CN" altLang="zh-CN" sz="1600" dirty="0">
                <a:solidFill>
                  <a:schemeClr val="tx1"/>
                </a:solidFill>
                <a:latin typeface="+mn-lt"/>
                <a:ea typeface="+mn-ea"/>
                <a:cs typeface="+mn-cs"/>
              </a:rPr>
              <a:t>：</a:t>
            </a:r>
            <a:r>
              <a:rPr lang="en-US" altLang="zh-CN" sz="1600" dirty="0">
                <a:solidFill>
                  <a:schemeClr val="tx1"/>
                </a:solidFill>
                <a:latin typeface="+mn-lt"/>
                <a:ea typeface="+mn-ea"/>
                <a:cs typeface="+mn-cs"/>
              </a:rPr>
              <a:t>N</a:t>
            </a:r>
            <a:r>
              <a:rPr lang="zh-CN" altLang="zh-CN" sz="1600" dirty="0">
                <a:solidFill>
                  <a:schemeClr val="tx1"/>
                </a:solidFill>
                <a:latin typeface="+mn-lt"/>
                <a:ea typeface="+mn-ea"/>
                <a:cs typeface="+mn-cs"/>
              </a:rPr>
              <a:t>）这些关系；可以用文字精确的没有歧义的描述出每个领域概念的涵义以及包含的主要信息</a:t>
            </a:r>
            <a:r>
              <a:rPr lang="zh-CN" altLang="zh-CN" sz="1600" dirty="0" smtClean="0"/>
              <a:t>；</a:t>
            </a:r>
            <a:endParaRPr lang="en-US" altLang="zh-CN" sz="1600" dirty="0" smtClean="0"/>
          </a:p>
          <a:p>
            <a:pPr lvl="0"/>
            <a:r>
              <a:rPr lang="zh-CN" altLang="zh-CN" sz="1600" dirty="0" smtClean="0"/>
              <a:t>根据</a:t>
            </a:r>
            <a:r>
              <a:rPr lang="zh-CN" altLang="en-US" sz="1600" dirty="0" smtClean="0"/>
              <a:t>上面分析得到的领域概念</a:t>
            </a:r>
            <a:r>
              <a:rPr lang="zh-CN" altLang="zh-CN" sz="1600" dirty="0" smtClean="0"/>
              <a:t>建立一个</a:t>
            </a:r>
            <a:r>
              <a:rPr lang="zh-CN" altLang="zh-CN" sz="1600" dirty="0" smtClean="0">
                <a:solidFill>
                  <a:srgbClr val="FF0000"/>
                </a:solidFill>
              </a:rPr>
              <a:t>初步的领域模型</a:t>
            </a:r>
            <a:endParaRPr lang="zh-CN" altLang="zh-CN" sz="1600" dirty="0">
              <a:solidFill>
                <a:srgbClr val="FF0000"/>
              </a:solidFill>
              <a:latin typeface="+mn-lt"/>
              <a:ea typeface="+mn-ea"/>
              <a:cs typeface="+mn-cs"/>
            </a:endParaRPr>
          </a:p>
          <a:p>
            <a:pPr lvl="0"/>
            <a:r>
              <a:rPr lang="zh-CN" altLang="zh-CN" sz="1600" dirty="0">
                <a:solidFill>
                  <a:schemeClr val="tx1"/>
                </a:solidFill>
                <a:latin typeface="+mn-lt"/>
                <a:ea typeface="+mn-ea"/>
                <a:cs typeface="+mn-cs"/>
              </a:rPr>
              <a:t>分析主要的软件应用程序功能，识别出主要的应用层的类；这样有助于及早发现哪些是应用层的职责，哪些是领域层的职责；</a:t>
            </a:r>
          </a:p>
          <a:p>
            <a:pPr lvl="0"/>
            <a:r>
              <a:rPr lang="zh-CN" altLang="zh-CN" sz="1600" dirty="0">
                <a:solidFill>
                  <a:schemeClr val="tx1"/>
                </a:solidFill>
                <a:latin typeface="+mn-lt"/>
                <a:ea typeface="+mn-ea"/>
                <a:cs typeface="+mn-cs"/>
              </a:rPr>
              <a:t>进一步分析领域模型，识别出哪些是</a:t>
            </a:r>
            <a:r>
              <a:rPr lang="zh-CN" altLang="zh-CN" sz="1600" dirty="0">
                <a:solidFill>
                  <a:srgbClr val="FF0000"/>
                </a:solidFill>
                <a:latin typeface="+mn-lt"/>
                <a:ea typeface="+mn-ea"/>
                <a:cs typeface="+mn-cs"/>
              </a:rPr>
              <a:t>实体</a:t>
            </a:r>
            <a:r>
              <a:rPr lang="zh-CN" altLang="zh-CN" sz="1600" dirty="0">
                <a:solidFill>
                  <a:schemeClr val="tx1"/>
                </a:solidFill>
                <a:latin typeface="+mn-lt"/>
                <a:ea typeface="+mn-ea"/>
                <a:cs typeface="+mn-cs"/>
              </a:rPr>
              <a:t>，哪些是</a:t>
            </a:r>
            <a:r>
              <a:rPr lang="zh-CN" altLang="zh-CN" sz="1600" dirty="0">
                <a:solidFill>
                  <a:srgbClr val="FF0000"/>
                </a:solidFill>
                <a:latin typeface="+mn-lt"/>
                <a:ea typeface="+mn-ea"/>
                <a:cs typeface="+mn-cs"/>
              </a:rPr>
              <a:t>值对象</a:t>
            </a:r>
            <a:r>
              <a:rPr lang="zh-CN" altLang="zh-CN" sz="1600" dirty="0">
                <a:solidFill>
                  <a:schemeClr val="tx1"/>
                </a:solidFill>
                <a:latin typeface="+mn-lt"/>
                <a:ea typeface="+mn-ea"/>
                <a:cs typeface="+mn-cs"/>
              </a:rPr>
              <a:t>，哪些是</a:t>
            </a:r>
            <a:r>
              <a:rPr lang="zh-CN" altLang="zh-CN" sz="1600" dirty="0">
                <a:solidFill>
                  <a:srgbClr val="FF0000"/>
                </a:solidFill>
                <a:latin typeface="+mn-lt"/>
                <a:ea typeface="+mn-ea"/>
                <a:cs typeface="+mn-cs"/>
              </a:rPr>
              <a:t>领域服务</a:t>
            </a:r>
            <a:r>
              <a:rPr lang="zh-CN" altLang="zh-CN" sz="1600" dirty="0">
                <a:solidFill>
                  <a:schemeClr val="tx1"/>
                </a:solidFill>
                <a:latin typeface="+mn-lt"/>
                <a:ea typeface="+mn-ea"/>
                <a:cs typeface="+mn-cs"/>
              </a:rPr>
              <a:t>； </a:t>
            </a:r>
          </a:p>
          <a:p>
            <a:pPr lvl="0"/>
            <a:r>
              <a:rPr lang="zh-CN" altLang="zh-CN" sz="1600" dirty="0">
                <a:solidFill>
                  <a:schemeClr val="tx1"/>
                </a:solidFill>
                <a:latin typeface="+mn-lt"/>
                <a:ea typeface="+mn-ea"/>
                <a:cs typeface="+mn-cs"/>
              </a:rPr>
              <a:t>分析关联，通过对业务的更深入分析以及各种</a:t>
            </a:r>
            <a:r>
              <a:rPr lang="zh-CN" altLang="zh-CN" sz="1600" dirty="0">
                <a:solidFill>
                  <a:srgbClr val="FF0000"/>
                </a:solidFill>
                <a:latin typeface="+mn-lt"/>
                <a:ea typeface="+mn-ea"/>
                <a:cs typeface="+mn-cs"/>
              </a:rPr>
              <a:t>软件设计原则及性能方面的权衡</a:t>
            </a:r>
            <a:r>
              <a:rPr lang="zh-CN" altLang="zh-CN" sz="1600" dirty="0">
                <a:solidFill>
                  <a:schemeClr val="tx1"/>
                </a:solidFill>
                <a:latin typeface="+mn-lt"/>
                <a:ea typeface="+mn-ea"/>
                <a:cs typeface="+mn-cs"/>
              </a:rPr>
              <a:t>，明确关联的方向或者</a:t>
            </a:r>
            <a:r>
              <a:rPr lang="zh-CN" altLang="zh-CN" sz="1600" dirty="0">
                <a:solidFill>
                  <a:srgbClr val="FF0000"/>
                </a:solidFill>
                <a:latin typeface="+mn-lt"/>
                <a:ea typeface="+mn-ea"/>
                <a:cs typeface="+mn-cs"/>
              </a:rPr>
              <a:t>去掉一些不需要的关联</a:t>
            </a:r>
            <a:r>
              <a:rPr lang="zh-CN" altLang="zh-CN" sz="1600" dirty="0">
                <a:solidFill>
                  <a:schemeClr val="tx1"/>
                </a:solidFill>
                <a:latin typeface="+mn-lt"/>
                <a:ea typeface="+mn-ea"/>
                <a:cs typeface="+mn-cs"/>
              </a:rPr>
              <a:t>；</a:t>
            </a:r>
          </a:p>
          <a:p>
            <a:pPr lvl="0"/>
            <a:r>
              <a:rPr lang="zh-CN" altLang="zh-CN" sz="1600" dirty="0">
                <a:solidFill>
                  <a:srgbClr val="FF0000"/>
                </a:solidFill>
                <a:latin typeface="+mn-lt"/>
                <a:ea typeface="+mn-ea"/>
                <a:cs typeface="+mn-cs"/>
              </a:rPr>
              <a:t>找出聚合边界及聚合根</a:t>
            </a:r>
            <a:r>
              <a:rPr lang="zh-CN" altLang="zh-CN" sz="1600" dirty="0">
                <a:solidFill>
                  <a:schemeClr val="tx1"/>
                </a:solidFill>
                <a:latin typeface="+mn-lt"/>
                <a:ea typeface="+mn-ea"/>
                <a:cs typeface="+mn-cs"/>
              </a:rPr>
              <a:t>，这是一件很有难度的事情；因为你在分析的过程中往往会碰到很多模棱两可的难以清晰判断的选择问题，所以，需要我们平时一些分析经验的积累才能找出正确的聚合根；</a:t>
            </a:r>
          </a:p>
          <a:p>
            <a:pPr lvl="0"/>
            <a:r>
              <a:rPr lang="zh-CN" altLang="zh-CN" sz="1600" dirty="0">
                <a:solidFill>
                  <a:schemeClr val="tx1"/>
                </a:solidFill>
                <a:latin typeface="+mn-lt"/>
                <a:ea typeface="+mn-ea"/>
                <a:cs typeface="+mn-cs"/>
              </a:rPr>
              <a:t>为聚合</a:t>
            </a:r>
            <a:r>
              <a:rPr lang="zh-CN" altLang="zh-CN" sz="1600" dirty="0" smtClean="0">
                <a:solidFill>
                  <a:schemeClr val="tx1"/>
                </a:solidFill>
                <a:latin typeface="+mn-lt"/>
                <a:ea typeface="+mn-ea"/>
                <a:cs typeface="+mn-cs"/>
              </a:rPr>
              <a:t>根</a:t>
            </a:r>
            <a:r>
              <a:rPr lang="zh-CN" altLang="en-US" sz="1600" dirty="0" smtClean="0">
                <a:solidFill>
                  <a:srgbClr val="FF0000"/>
                </a:solidFill>
                <a:latin typeface="+mn-lt"/>
                <a:ea typeface="+mn-ea"/>
                <a:cs typeface="+mn-cs"/>
              </a:rPr>
              <a:t>分配</a:t>
            </a:r>
            <a:r>
              <a:rPr lang="zh-CN" altLang="zh-CN" sz="1600" dirty="0" smtClean="0">
                <a:solidFill>
                  <a:srgbClr val="FF0000"/>
                </a:solidFill>
                <a:latin typeface="+mn-lt"/>
                <a:ea typeface="+mn-ea"/>
                <a:cs typeface="+mn-cs"/>
              </a:rPr>
              <a:t>仓储</a:t>
            </a:r>
            <a:r>
              <a:rPr lang="zh-CN" altLang="zh-CN" sz="1600" dirty="0" smtClean="0">
                <a:solidFill>
                  <a:schemeClr val="tx1"/>
                </a:solidFill>
                <a:latin typeface="+mn-lt"/>
                <a:ea typeface="+mn-ea"/>
                <a:cs typeface="+mn-cs"/>
              </a:rPr>
              <a:t>，为</a:t>
            </a:r>
            <a:r>
              <a:rPr lang="zh-CN" altLang="en-US" sz="1600" dirty="0" smtClean="0"/>
              <a:t>每</a:t>
            </a:r>
            <a:r>
              <a:rPr lang="zh-CN" altLang="zh-CN" sz="1600" dirty="0" smtClean="0">
                <a:solidFill>
                  <a:schemeClr val="tx1"/>
                </a:solidFill>
                <a:latin typeface="+mn-lt"/>
                <a:ea typeface="+mn-ea"/>
                <a:cs typeface="+mn-cs"/>
              </a:rPr>
              <a:t>个</a:t>
            </a:r>
            <a:r>
              <a:rPr lang="zh-CN" altLang="zh-CN" sz="1600" dirty="0">
                <a:solidFill>
                  <a:schemeClr val="tx1"/>
                </a:solidFill>
                <a:latin typeface="+mn-lt"/>
                <a:ea typeface="+mn-ea"/>
                <a:cs typeface="+mn-cs"/>
              </a:rPr>
              <a:t>聚合分配一个仓储，此时只要设计好仓储的接口即可；</a:t>
            </a:r>
          </a:p>
          <a:p>
            <a:pPr lvl="0"/>
            <a:r>
              <a:rPr lang="zh-CN" altLang="zh-CN" sz="1600" dirty="0">
                <a:solidFill>
                  <a:srgbClr val="FF0000"/>
                </a:solidFill>
                <a:latin typeface="+mn-lt"/>
                <a:ea typeface="+mn-ea"/>
                <a:cs typeface="+mn-cs"/>
              </a:rPr>
              <a:t>走查场景</a:t>
            </a:r>
            <a:r>
              <a:rPr lang="zh-CN" altLang="zh-CN" sz="1600" dirty="0">
                <a:solidFill>
                  <a:schemeClr val="tx1"/>
                </a:solidFill>
                <a:latin typeface="+mn-lt"/>
                <a:ea typeface="+mn-ea"/>
                <a:cs typeface="+mn-cs"/>
              </a:rPr>
              <a:t>，确定我们设计的领域模型能够有效地解决业务需求；</a:t>
            </a:r>
          </a:p>
          <a:p>
            <a:pPr lvl="0"/>
            <a:r>
              <a:rPr lang="zh-CN" altLang="zh-CN" sz="1600" dirty="0">
                <a:solidFill>
                  <a:schemeClr val="tx1"/>
                </a:solidFill>
                <a:latin typeface="+mn-lt"/>
                <a:ea typeface="+mn-ea"/>
                <a:cs typeface="+mn-cs"/>
              </a:rPr>
              <a:t>考虑如何创建领域实体或值对象，是通过工厂还是直接通过构造函数； </a:t>
            </a:r>
          </a:p>
          <a:p>
            <a:pPr lvl="0"/>
            <a:r>
              <a:rPr lang="zh-CN" altLang="zh-CN" sz="1600" dirty="0">
                <a:solidFill>
                  <a:schemeClr val="tx1"/>
                </a:solidFill>
                <a:latin typeface="+mn-lt"/>
                <a:ea typeface="+mn-ea"/>
                <a:cs typeface="+mn-cs"/>
              </a:rPr>
              <a:t>停下来</a:t>
            </a:r>
            <a:r>
              <a:rPr lang="zh-CN" altLang="zh-CN" sz="1600" dirty="0">
                <a:solidFill>
                  <a:srgbClr val="FF0000"/>
                </a:solidFill>
                <a:latin typeface="+mn-lt"/>
                <a:ea typeface="+mn-ea"/>
                <a:cs typeface="+mn-cs"/>
              </a:rPr>
              <a:t>重构模型</a:t>
            </a:r>
            <a:r>
              <a:rPr lang="zh-CN" altLang="zh-CN" sz="1600" dirty="0">
                <a:solidFill>
                  <a:schemeClr val="tx1"/>
                </a:solidFill>
                <a:latin typeface="+mn-lt"/>
                <a:ea typeface="+mn-ea"/>
                <a:cs typeface="+mn-cs"/>
              </a:rPr>
              <a:t>。寻找模型中觉得有些疑问或者是蹩脚的地方，比如思考一些对象应该通过关联导航得到还是应该从仓储获取？聚合设计的是否正确？考虑模型的性能怎样，等等</a:t>
            </a:r>
            <a:r>
              <a:rPr lang="zh-CN" altLang="zh-CN" sz="1600" dirty="0" smtClean="0">
                <a:solidFill>
                  <a:schemeClr val="tx1"/>
                </a:solidFill>
                <a:latin typeface="+mn-lt"/>
                <a:ea typeface="+mn-ea"/>
                <a:cs typeface="+mn-cs"/>
              </a:rPr>
              <a:t>；</a:t>
            </a:r>
            <a:endParaRPr lang="zh-CN" altLang="zh-CN" sz="16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a:t>
            </a:r>
            <a:r>
              <a:rPr lang="zh-CN" altLang="en-US" dirty="0" smtClean="0"/>
              <a:t>案例</a:t>
            </a:r>
            <a:r>
              <a:rPr lang="en-US" altLang="zh-CN" dirty="0"/>
              <a:t> </a:t>
            </a:r>
            <a:r>
              <a:rPr lang="en-US" altLang="zh-CN" dirty="0" smtClean="0"/>
              <a:t>– </a:t>
            </a:r>
            <a:r>
              <a:rPr lang="zh-CN" altLang="en-US" dirty="0" smtClean="0"/>
              <a:t>图书借还场景</a:t>
            </a:r>
            <a:endParaRPr lang="zh-CN" altLang="en-US" dirty="0"/>
          </a:p>
        </p:txBody>
      </p:sp>
      <p:sp>
        <p:nvSpPr>
          <p:cNvPr id="8195" name="Rectangle 3"/>
          <p:cNvSpPr>
            <a:spLocks noGrp="1" noChangeArrowheads="1"/>
          </p:cNvSpPr>
          <p:nvPr>
            <p:ph type="body" idx="1"/>
          </p:nvPr>
        </p:nvSpPr>
        <p:spPr/>
        <p:txBody>
          <a:bodyPr/>
          <a:lstStyle/>
          <a:p>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095" y="1048371"/>
            <a:ext cx="4923810" cy="497142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a:t>
            </a:r>
            <a:r>
              <a:rPr lang="zh-CN" altLang="en-US" dirty="0" smtClean="0"/>
              <a:t>案例</a:t>
            </a:r>
            <a:r>
              <a:rPr lang="en-US" altLang="zh-CN" dirty="0"/>
              <a:t> </a:t>
            </a:r>
            <a:r>
              <a:rPr lang="en-US" altLang="zh-CN" dirty="0" smtClean="0"/>
              <a:t>– </a:t>
            </a:r>
            <a:r>
              <a:rPr lang="zh-CN" altLang="en-US" dirty="0" smtClean="0"/>
              <a:t>图书</a:t>
            </a:r>
            <a:r>
              <a:rPr lang="zh-CN" altLang="en-US" dirty="0"/>
              <a:t>借还</a:t>
            </a:r>
            <a:r>
              <a:rPr lang="zh-CN" altLang="en-US" dirty="0" smtClean="0"/>
              <a:t>场景</a:t>
            </a:r>
            <a:endParaRPr lang="zh-CN" altLang="en-US" dirty="0"/>
          </a:p>
        </p:txBody>
      </p:sp>
      <p:sp>
        <p:nvSpPr>
          <p:cNvPr id="8195" name="Rectangle 3"/>
          <p:cNvSpPr>
            <a:spLocks noGrp="1" noChangeArrowheads="1"/>
          </p:cNvSpPr>
          <p:nvPr>
            <p:ph type="body" idx="1"/>
          </p:nvPr>
        </p:nvSpPr>
        <p:spPr/>
        <p:txBody>
          <a:bodyPr/>
          <a:lstStyle/>
          <a:p>
            <a:endParaRPr lang="en-US" altLang="zh-CN"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95" y="990600"/>
            <a:ext cx="7923810" cy="5085715"/>
          </a:xfrm>
          <a:prstGeom prst="rect">
            <a:avLst/>
          </a:prstGeom>
        </p:spPr>
      </p:pic>
    </p:spTree>
    <p:extLst>
      <p:ext uri="{BB962C8B-B14F-4D97-AF65-F5344CB8AC3E}">
        <p14:creationId xmlns:p14="http://schemas.microsoft.com/office/powerpoint/2010/main" val="1021542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内容提要</a:t>
            </a:r>
            <a:endParaRPr lang="zh-CN" altLang="en-US" dirty="0"/>
          </a:p>
        </p:txBody>
      </p:sp>
      <p:sp>
        <p:nvSpPr>
          <p:cNvPr id="6147" name="Rectangle 3"/>
          <p:cNvSpPr>
            <a:spLocks noGrp="1" noChangeArrowheads="1"/>
          </p:cNvSpPr>
          <p:nvPr>
            <p:ph type="body" idx="1"/>
          </p:nvPr>
        </p:nvSpPr>
        <p:spPr>
          <a:xfrm>
            <a:off x="457200" y="1184275"/>
            <a:ext cx="8229600" cy="4530725"/>
          </a:xfrm>
        </p:spPr>
        <p:txBody>
          <a:bodyPr/>
          <a:lstStyle/>
          <a:p>
            <a:pPr lvl="0"/>
            <a:r>
              <a:rPr lang="en-US" altLang="zh-CN" sz="3600" dirty="0" smtClean="0">
                <a:solidFill>
                  <a:schemeClr val="tx1"/>
                </a:solidFill>
              </a:rPr>
              <a:t>DDD</a:t>
            </a:r>
            <a:r>
              <a:rPr lang="zh-CN" altLang="en-US" sz="3600" dirty="0" smtClean="0">
                <a:solidFill>
                  <a:schemeClr val="tx1"/>
                </a:solidFill>
              </a:rPr>
              <a:t>理论</a:t>
            </a:r>
            <a:endParaRPr lang="en-US" altLang="zh-CN" sz="3600" dirty="0" smtClean="0">
              <a:solidFill>
                <a:schemeClr val="tx1"/>
              </a:solidFill>
            </a:endParaRPr>
          </a:p>
          <a:p>
            <a:pPr lvl="0"/>
            <a:r>
              <a:rPr lang="en-US" altLang="zh-CN" sz="3600" dirty="0" smtClean="0"/>
              <a:t>DDD</a:t>
            </a:r>
            <a:r>
              <a:rPr lang="zh-CN" altLang="en-US" sz="3600" dirty="0" smtClean="0"/>
              <a:t>案例分析</a:t>
            </a:r>
            <a:endParaRPr lang="en-US" altLang="zh-CN" sz="3600" dirty="0" smtClean="0"/>
          </a:p>
          <a:p>
            <a:pPr lvl="0"/>
            <a:r>
              <a:rPr lang="en-US" altLang="zh-CN" sz="3600" dirty="0" smtClean="0">
                <a:solidFill>
                  <a:schemeClr val="tx1"/>
                </a:solidFill>
              </a:rPr>
              <a:t>ENode</a:t>
            </a:r>
            <a:r>
              <a:rPr lang="zh-CN" altLang="en-US" sz="3600" dirty="0" smtClean="0">
                <a:solidFill>
                  <a:schemeClr val="tx1"/>
                </a:solidFill>
              </a:rPr>
              <a:t>框架简介</a:t>
            </a:r>
            <a:endParaRPr lang="en-US" altLang="zh-CN" sz="3600" dirty="0" smtClean="0">
              <a:solidFill>
                <a:schemeClr val="tx1"/>
              </a:solidFill>
            </a:endParaRPr>
          </a:p>
          <a:p>
            <a:pPr lvl="0"/>
            <a:r>
              <a:rPr lang="en-US" altLang="zh-CN" sz="3600" dirty="0" smtClean="0">
                <a:solidFill>
                  <a:schemeClr val="tx1"/>
                </a:solidFill>
              </a:rPr>
              <a:t>ENode – Conference</a:t>
            </a:r>
            <a:r>
              <a:rPr lang="zh-CN" altLang="en-US" sz="3600" dirty="0" smtClean="0">
                <a:solidFill>
                  <a:schemeClr val="tx1"/>
                </a:solidFill>
              </a:rPr>
              <a:t>案例简介</a:t>
            </a:r>
            <a:endParaRPr lang="zh-CN" altLang="zh-CN" sz="36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a:t>
            </a:r>
            <a:r>
              <a:rPr lang="zh-CN" altLang="en-US" dirty="0" smtClean="0"/>
              <a:t>案例</a:t>
            </a:r>
            <a:r>
              <a:rPr lang="en-US" altLang="zh-CN" dirty="0"/>
              <a:t> </a:t>
            </a:r>
            <a:r>
              <a:rPr lang="en-US" altLang="zh-CN" dirty="0" smtClean="0"/>
              <a:t>– </a:t>
            </a:r>
            <a:r>
              <a:rPr lang="zh-CN" altLang="en-US" dirty="0" smtClean="0"/>
              <a:t>图书</a:t>
            </a:r>
            <a:r>
              <a:rPr lang="zh-CN" altLang="en-US" dirty="0"/>
              <a:t>借还</a:t>
            </a:r>
            <a:r>
              <a:rPr lang="zh-CN" altLang="en-US" dirty="0" smtClean="0"/>
              <a:t>场景</a:t>
            </a:r>
            <a:endParaRPr lang="zh-CN" altLang="en-US" dirty="0"/>
          </a:p>
        </p:txBody>
      </p:sp>
      <p:sp>
        <p:nvSpPr>
          <p:cNvPr id="8195" name="Rectangle 3"/>
          <p:cNvSpPr>
            <a:spLocks noGrp="1" noChangeArrowheads="1"/>
          </p:cNvSpPr>
          <p:nvPr>
            <p:ph type="body" idx="1"/>
          </p:nvPr>
        </p:nvSpPr>
        <p:spPr/>
        <p:txBody>
          <a:bodyPr/>
          <a:lstStyle/>
          <a:p>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000" y="943619"/>
            <a:ext cx="6200000" cy="5152381"/>
          </a:xfrm>
          <a:prstGeom prst="rect">
            <a:avLst/>
          </a:prstGeom>
        </p:spPr>
      </p:pic>
    </p:spTree>
    <p:extLst>
      <p:ext uri="{BB962C8B-B14F-4D97-AF65-F5344CB8AC3E}">
        <p14:creationId xmlns:p14="http://schemas.microsoft.com/office/powerpoint/2010/main" val="2400715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a:t>
            </a:r>
            <a:r>
              <a:rPr lang="zh-CN" altLang="en-US" dirty="0" smtClean="0"/>
              <a:t>案例</a:t>
            </a:r>
            <a:r>
              <a:rPr lang="en-US" altLang="zh-CN" dirty="0"/>
              <a:t> </a:t>
            </a:r>
            <a:r>
              <a:rPr lang="en-US" altLang="zh-CN" dirty="0" smtClean="0"/>
              <a:t>– </a:t>
            </a:r>
            <a:r>
              <a:rPr lang="zh-CN" altLang="en-US" dirty="0" smtClean="0"/>
              <a:t>借书场景领域概念</a:t>
            </a:r>
            <a:endParaRPr lang="zh-CN" altLang="en-US" dirty="0"/>
          </a:p>
        </p:txBody>
      </p:sp>
      <p:sp>
        <p:nvSpPr>
          <p:cNvPr id="8195" name="Rectangle 3"/>
          <p:cNvSpPr>
            <a:spLocks noGrp="1" noChangeArrowheads="1"/>
          </p:cNvSpPr>
          <p:nvPr>
            <p:ph type="body" idx="1"/>
          </p:nvPr>
        </p:nvSpPr>
        <p:spPr/>
        <p:txBody>
          <a:bodyPr/>
          <a:lstStyle/>
          <a:p>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761" y="1400428"/>
            <a:ext cx="5990477" cy="4057143"/>
          </a:xfrm>
          <a:prstGeom prst="rect">
            <a:avLst/>
          </a:prstGeom>
        </p:spPr>
      </p:pic>
    </p:spTree>
    <p:extLst>
      <p:ext uri="{BB962C8B-B14F-4D97-AF65-F5344CB8AC3E}">
        <p14:creationId xmlns:p14="http://schemas.microsoft.com/office/powerpoint/2010/main" val="1902049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a:t>
            </a:r>
            <a:r>
              <a:rPr lang="zh-CN" altLang="en-US" dirty="0" smtClean="0"/>
              <a:t>案例</a:t>
            </a:r>
            <a:r>
              <a:rPr lang="en-US" altLang="zh-CN" dirty="0"/>
              <a:t> </a:t>
            </a:r>
            <a:r>
              <a:rPr lang="en-US" altLang="zh-CN" dirty="0" smtClean="0"/>
              <a:t>– </a:t>
            </a:r>
            <a:r>
              <a:rPr lang="zh-CN" altLang="en-US" dirty="0" smtClean="0"/>
              <a:t>借书场景领域模型</a:t>
            </a:r>
            <a:endParaRPr lang="zh-CN" altLang="en-US" dirty="0"/>
          </a:p>
        </p:txBody>
      </p:sp>
      <p:sp>
        <p:nvSpPr>
          <p:cNvPr id="8195" name="Rectangle 3"/>
          <p:cNvSpPr>
            <a:spLocks noGrp="1" noChangeArrowheads="1"/>
          </p:cNvSpPr>
          <p:nvPr>
            <p:ph type="body" idx="1"/>
          </p:nvPr>
        </p:nvSpPr>
        <p:spPr/>
        <p:txBody>
          <a:bodyPr/>
          <a:lstStyle/>
          <a:p>
            <a:endParaRPr lang="en-US" altLang="zh-CN"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76" y="1190904"/>
            <a:ext cx="8819048" cy="4476191"/>
          </a:xfrm>
          <a:prstGeom prst="rect">
            <a:avLst/>
          </a:prstGeom>
        </p:spPr>
      </p:pic>
    </p:spTree>
    <p:extLst>
      <p:ext uri="{BB962C8B-B14F-4D97-AF65-F5344CB8AC3E}">
        <p14:creationId xmlns:p14="http://schemas.microsoft.com/office/powerpoint/2010/main" val="486253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a:t>
            </a:r>
            <a:r>
              <a:rPr lang="zh-CN" altLang="en-US" dirty="0" smtClean="0"/>
              <a:t>案例</a:t>
            </a:r>
            <a:r>
              <a:rPr lang="en-US" altLang="zh-CN" dirty="0"/>
              <a:t> </a:t>
            </a:r>
            <a:r>
              <a:rPr lang="en-US" altLang="zh-CN" dirty="0" smtClean="0"/>
              <a:t>– </a:t>
            </a:r>
            <a:r>
              <a:rPr lang="zh-CN" altLang="en-US" dirty="0" smtClean="0"/>
              <a:t>订单</a:t>
            </a:r>
            <a:r>
              <a:rPr lang="zh-CN" altLang="en-US" dirty="0"/>
              <a:t>模型</a:t>
            </a:r>
            <a:endParaRPr lang="zh-CN" altLang="en-US" dirty="0"/>
          </a:p>
        </p:txBody>
      </p:sp>
      <p:sp>
        <p:nvSpPr>
          <p:cNvPr id="8195" name="Rectangle 3"/>
          <p:cNvSpPr>
            <a:spLocks noGrp="1" noChangeArrowheads="1"/>
          </p:cNvSpPr>
          <p:nvPr>
            <p:ph type="body" idx="1"/>
          </p:nvPr>
        </p:nvSpPr>
        <p:spPr/>
        <p:txBody>
          <a:bodyPr/>
          <a:lstStyle/>
          <a:p>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666" y="1329000"/>
            <a:ext cx="6066667" cy="4200000"/>
          </a:xfrm>
          <a:prstGeom prst="rect">
            <a:avLst/>
          </a:prstGeom>
        </p:spPr>
      </p:pic>
    </p:spTree>
    <p:extLst>
      <p:ext uri="{BB962C8B-B14F-4D97-AF65-F5344CB8AC3E}">
        <p14:creationId xmlns:p14="http://schemas.microsoft.com/office/powerpoint/2010/main" val="129662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a:t>
            </a:r>
            <a:r>
              <a:rPr lang="zh-CN" altLang="en-US" dirty="0" smtClean="0"/>
              <a:t>案例</a:t>
            </a:r>
            <a:r>
              <a:rPr lang="en-US" altLang="zh-CN" dirty="0"/>
              <a:t> </a:t>
            </a:r>
            <a:r>
              <a:rPr lang="en-US" altLang="zh-CN" dirty="0" smtClean="0"/>
              <a:t>– </a:t>
            </a:r>
            <a:r>
              <a:rPr lang="zh-CN" altLang="en-US" dirty="0" smtClean="0"/>
              <a:t>订单</a:t>
            </a:r>
            <a:r>
              <a:rPr lang="zh-CN" altLang="en-US" dirty="0"/>
              <a:t>模型</a:t>
            </a:r>
            <a:endParaRPr lang="zh-CN" altLang="en-US" dirty="0"/>
          </a:p>
        </p:txBody>
      </p:sp>
      <p:sp>
        <p:nvSpPr>
          <p:cNvPr id="8195" name="Rectangle 3"/>
          <p:cNvSpPr>
            <a:spLocks noGrp="1" noChangeArrowheads="1"/>
          </p:cNvSpPr>
          <p:nvPr>
            <p:ph type="body" idx="1"/>
          </p:nvPr>
        </p:nvSpPr>
        <p:spPr/>
        <p:txBody>
          <a:bodyPr/>
          <a:lstStyle/>
          <a:p>
            <a:endParaRPr lang="en-US" altLang="zh-CN"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000" y="1376619"/>
            <a:ext cx="6800000" cy="4104762"/>
          </a:xfrm>
          <a:prstGeom prst="rect">
            <a:avLst/>
          </a:prstGeom>
        </p:spPr>
      </p:pic>
    </p:spTree>
    <p:extLst>
      <p:ext uri="{BB962C8B-B14F-4D97-AF65-F5344CB8AC3E}">
        <p14:creationId xmlns:p14="http://schemas.microsoft.com/office/powerpoint/2010/main" val="163910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a:t>
            </a:r>
            <a:r>
              <a:rPr lang="zh-CN" altLang="en-US" dirty="0" smtClean="0"/>
              <a:t>案例</a:t>
            </a:r>
            <a:r>
              <a:rPr lang="en-US" altLang="zh-CN" dirty="0"/>
              <a:t> </a:t>
            </a:r>
            <a:r>
              <a:rPr lang="en-US" altLang="zh-CN" dirty="0" smtClean="0"/>
              <a:t>– </a:t>
            </a:r>
            <a:r>
              <a:rPr lang="zh-CN" altLang="en-US" dirty="0"/>
              <a:t>论坛</a:t>
            </a:r>
            <a:r>
              <a:rPr lang="zh-CN" altLang="en-US" dirty="0" smtClean="0"/>
              <a:t>模型</a:t>
            </a:r>
            <a:endParaRPr lang="zh-CN" altLang="en-US" dirty="0"/>
          </a:p>
        </p:txBody>
      </p:sp>
      <p:sp>
        <p:nvSpPr>
          <p:cNvPr id="8195" name="Rectangle 3"/>
          <p:cNvSpPr>
            <a:spLocks noGrp="1" noChangeArrowheads="1"/>
          </p:cNvSpPr>
          <p:nvPr>
            <p:ph type="body" idx="1"/>
          </p:nvPr>
        </p:nvSpPr>
        <p:spPr/>
        <p:txBody>
          <a:bodyPr/>
          <a:lstStyle/>
          <a:p>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19" y="990600"/>
            <a:ext cx="8304762" cy="5028572"/>
          </a:xfrm>
          <a:prstGeom prst="rect">
            <a:avLst/>
          </a:prstGeom>
        </p:spPr>
      </p:pic>
    </p:spTree>
    <p:extLst>
      <p:ext uri="{BB962C8B-B14F-4D97-AF65-F5344CB8AC3E}">
        <p14:creationId xmlns:p14="http://schemas.microsoft.com/office/powerpoint/2010/main" val="1574833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r>
              <a:rPr lang="en-US" altLang="zh-CN" dirty="0" smtClean="0"/>
              <a:t>DDD</a:t>
            </a:r>
            <a:r>
              <a:rPr lang="zh-CN" altLang="en-US" dirty="0" smtClean="0"/>
              <a:t>案例</a:t>
            </a:r>
            <a:r>
              <a:rPr lang="en-US" altLang="zh-CN" dirty="0"/>
              <a:t> </a:t>
            </a:r>
            <a:r>
              <a:rPr lang="en-US" altLang="zh-CN" dirty="0" smtClean="0"/>
              <a:t>– </a:t>
            </a:r>
            <a:r>
              <a:rPr lang="zh-CN" altLang="en-US" dirty="0"/>
              <a:t>校</a:t>
            </a:r>
            <a:r>
              <a:rPr lang="zh-CN" altLang="en-US" dirty="0" smtClean="0"/>
              <a:t>招系统领域模型</a:t>
            </a:r>
            <a:endParaRPr lang="zh-CN" altLang="en-US" dirty="0"/>
          </a:p>
        </p:txBody>
      </p:sp>
      <p:sp>
        <p:nvSpPr>
          <p:cNvPr id="8195" name="Rectangle 3"/>
          <p:cNvSpPr>
            <a:spLocks noGrp="1" noChangeArrowheads="1"/>
          </p:cNvSpPr>
          <p:nvPr>
            <p:ph type="body" idx="1"/>
          </p:nvPr>
        </p:nvSpPr>
        <p:spPr/>
        <p:txBody>
          <a:bodyPr/>
          <a:lstStyle/>
          <a:p>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14" y="896000"/>
            <a:ext cx="8028572" cy="5200000"/>
          </a:xfrm>
          <a:prstGeom prst="rect">
            <a:avLst/>
          </a:prstGeom>
        </p:spPr>
      </p:pic>
    </p:spTree>
    <p:extLst>
      <p:ext uri="{BB962C8B-B14F-4D97-AF65-F5344CB8AC3E}">
        <p14:creationId xmlns:p14="http://schemas.microsoft.com/office/powerpoint/2010/main" val="3177969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DDD - POS</a:t>
            </a:r>
            <a:r>
              <a:rPr lang="zh-CN" altLang="en-US" dirty="0" smtClean="0"/>
              <a:t>机</a:t>
            </a:r>
            <a:r>
              <a:rPr lang="zh-CN" altLang="en-US" dirty="0" smtClean="0"/>
              <a:t>系统领域模型</a:t>
            </a:r>
            <a:endParaRPr lang="zh-CN" altLang="en-US" dirty="0"/>
          </a:p>
        </p:txBody>
      </p:sp>
      <p:pic>
        <p:nvPicPr>
          <p:cNvPr id="172034" name="Picture 2" descr="C:\Users\tangxuehua\Desktop\领域驱动设计知识分享相关资料\Diagrams\Example Domain Model.png"/>
          <p:cNvPicPr>
            <a:picLocks noGrp="1" noChangeAspect="1" noChangeArrowheads="1"/>
          </p:cNvPicPr>
          <p:nvPr>
            <p:ph idx="1"/>
          </p:nvPr>
        </p:nvPicPr>
        <p:blipFill>
          <a:blip r:embed="rId2" cstate="print"/>
          <a:srcRect/>
          <a:stretch>
            <a:fillRect/>
          </a:stretch>
        </p:blipFill>
        <p:spPr bwMode="auto">
          <a:xfrm>
            <a:off x="1492866" y="1295400"/>
            <a:ext cx="6158267" cy="453072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DDD</a:t>
            </a:r>
            <a:r>
              <a:rPr lang="zh-CN" altLang="en-US" dirty="0" smtClean="0"/>
              <a:t>案例 </a:t>
            </a:r>
            <a:r>
              <a:rPr lang="en-US" altLang="zh-CN" dirty="0" smtClean="0"/>
              <a:t>– </a:t>
            </a:r>
            <a:r>
              <a:rPr lang="zh-CN" altLang="en-US" dirty="0" smtClean="0"/>
              <a:t>项目计划管理</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24000"/>
            <a:ext cx="8229600" cy="3474255"/>
          </a:xfrm>
        </p:spPr>
      </p:pic>
    </p:spTree>
    <p:extLst>
      <p:ext uri="{BB962C8B-B14F-4D97-AF65-F5344CB8AC3E}">
        <p14:creationId xmlns:p14="http://schemas.microsoft.com/office/powerpoint/2010/main" val="3265091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ENODE</a:t>
            </a:r>
            <a:r>
              <a:rPr lang="zh-CN" altLang="en-US" dirty="0" smtClean="0"/>
              <a:t> </a:t>
            </a:r>
            <a:r>
              <a:rPr lang="en-US" altLang="zh-CN" dirty="0" smtClean="0"/>
              <a:t>– </a:t>
            </a:r>
            <a:r>
              <a:rPr lang="zh-CN" altLang="en-US" dirty="0"/>
              <a:t>简介</a:t>
            </a:r>
            <a:endParaRPr lang="zh-CN" altLang="en-US" dirty="0"/>
          </a:p>
        </p:txBody>
      </p:sp>
      <p:sp>
        <p:nvSpPr>
          <p:cNvPr id="6" name="内容占位符 5"/>
          <p:cNvSpPr>
            <a:spLocks noGrp="1"/>
          </p:cNvSpPr>
          <p:nvPr>
            <p:ph idx="1"/>
          </p:nvPr>
        </p:nvSpPr>
        <p:spPr>
          <a:xfrm>
            <a:off x="457200" y="1600200"/>
            <a:ext cx="8382000" cy="4530725"/>
          </a:xfrm>
        </p:spPr>
        <p:txBody>
          <a:bodyPr/>
          <a:lstStyle/>
          <a:p>
            <a:r>
              <a:rPr lang="en-US" altLang="zh-CN" dirty="0" smtClean="0"/>
              <a:t>ENode</a:t>
            </a:r>
            <a:r>
              <a:rPr lang="zh-CN" altLang="en-US" dirty="0" smtClean="0"/>
              <a:t>是一个用于开发</a:t>
            </a:r>
            <a:r>
              <a:rPr lang="en-US" altLang="zh-CN" dirty="0" smtClean="0"/>
              <a:t>DDD+CQRS+ES+EDA</a:t>
            </a:r>
            <a:r>
              <a:rPr lang="zh-CN" altLang="en-US" dirty="0" smtClean="0"/>
              <a:t>架构风格的应用开发框架</a:t>
            </a:r>
            <a:endParaRPr lang="en-US" altLang="zh-CN" dirty="0" smtClean="0"/>
          </a:p>
          <a:p>
            <a:r>
              <a:rPr lang="zh-CN" altLang="en-US" dirty="0" smtClean="0"/>
              <a:t>领域模型常驻内存，</a:t>
            </a:r>
            <a:r>
              <a:rPr lang="en-US" altLang="zh-CN" dirty="0" smtClean="0"/>
              <a:t>(in-memory</a:t>
            </a:r>
            <a:r>
              <a:rPr lang="en-US" altLang="zh-CN" dirty="0"/>
              <a:t>)</a:t>
            </a:r>
            <a:endParaRPr lang="en-US" altLang="zh-CN" dirty="0" smtClean="0"/>
          </a:p>
          <a:p>
            <a:r>
              <a:rPr lang="zh-CN" altLang="en-US" dirty="0" smtClean="0"/>
              <a:t>分布式、高性能、幂等支持、可扩展</a:t>
            </a:r>
            <a:endParaRPr lang="en-US" altLang="zh-CN" dirty="0" smtClean="0"/>
          </a:p>
          <a:p>
            <a:r>
              <a:rPr lang="zh-CN" altLang="en-US" dirty="0" smtClean="0"/>
              <a:t>架构层面尽量消除并发</a:t>
            </a:r>
            <a:endParaRPr lang="en-US" altLang="zh-CN" dirty="0" smtClean="0"/>
          </a:p>
          <a:p>
            <a:r>
              <a:rPr lang="zh-CN" altLang="en-US" dirty="0" smtClean="0"/>
              <a:t>面向最终一致性</a:t>
            </a:r>
            <a:endParaRPr lang="zh-CN" altLang="en-US" dirty="0"/>
          </a:p>
        </p:txBody>
      </p:sp>
    </p:spTree>
    <p:extLst>
      <p:ext uri="{BB962C8B-B14F-4D97-AF65-F5344CB8AC3E}">
        <p14:creationId xmlns:p14="http://schemas.microsoft.com/office/powerpoint/2010/main" val="4230074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12787"/>
          </a:xfrm>
        </p:spPr>
        <p:txBody>
          <a:bodyPr/>
          <a:lstStyle/>
          <a:p>
            <a:r>
              <a:rPr lang="en-US" altLang="zh-CN" dirty="0" smtClean="0"/>
              <a:t>DDD – </a:t>
            </a:r>
            <a:r>
              <a:rPr lang="zh-CN" altLang="en-US" dirty="0" smtClean="0"/>
              <a:t>什么是</a:t>
            </a:r>
            <a:r>
              <a:rPr lang="en-US" altLang="zh-CN" dirty="0" smtClean="0"/>
              <a:t>DDD</a:t>
            </a:r>
            <a:endParaRPr lang="zh-CN" altLang="en-US" dirty="0"/>
          </a:p>
        </p:txBody>
      </p:sp>
      <p:sp>
        <p:nvSpPr>
          <p:cNvPr id="3" name="内容占位符 2"/>
          <p:cNvSpPr>
            <a:spLocks noGrp="1"/>
          </p:cNvSpPr>
          <p:nvPr>
            <p:ph idx="1"/>
          </p:nvPr>
        </p:nvSpPr>
        <p:spPr/>
        <p:txBody>
          <a:bodyPr/>
          <a:lstStyle/>
          <a:p>
            <a:r>
              <a:rPr lang="zh-CN" altLang="en-US" sz="3200" dirty="0">
                <a:ea typeface="宋体" pitchFamily="2" charset="-122"/>
              </a:rPr>
              <a:t>领域驱动设计（</a:t>
            </a:r>
            <a:r>
              <a:rPr lang="en-US" altLang="zh-CN" sz="3200" dirty="0">
                <a:ea typeface="宋体" pitchFamily="2" charset="-122"/>
              </a:rPr>
              <a:t>Domain-driven Design</a:t>
            </a:r>
            <a:r>
              <a:rPr lang="zh-CN" altLang="en-US" sz="3200" dirty="0">
                <a:ea typeface="宋体" pitchFamily="2" charset="-122"/>
              </a:rPr>
              <a:t>）</a:t>
            </a:r>
            <a:endParaRPr lang="en-US" altLang="zh-CN" sz="3200" dirty="0">
              <a:ea typeface="宋体" pitchFamily="2" charset="-122"/>
            </a:endParaRPr>
          </a:p>
          <a:p>
            <a:r>
              <a:rPr lang="zh-CN" altLang="en-US" sz="3200" dirty="0">
                <a:ea typeface="宋体" pitchFamily="2" charset="-122"/>
              </a:rPr>
              <a:t>一种模型驱动的软件设计方式</a:t>
            </a:r>
            <a:endParaRPr lang="en-US" altLang="zh-CN" sz="3200" dirty="0">
              <a:ea typeface="宋体" pitchFamily="2" charset="-122"/>
            </a:endParaRPr>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5400" y="3233295"/>
            <a:ext cx="6348524" cy="1795905"/>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ENODE</a:t>
            </a:r>
            <a:r>
              <a:rPr lang="zh-CN" altLang="en-US" dirty="0" smtClean="0"/>
              <a:t> </a:t>
            </a:r>
            <a:r>
              <a:rPr lang="en-US" altLang="zh-CN" dirty="0" smtClean="0"/>
              <a:t>– </a:t>
            </a:r>
            <a:r>
              <a:rPr lang="zh-CN" altLang="en-US" dirty="0"/>
              <a:t>架构</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84275"/>
            <a:ext cx="8072927" cy="4530725"/>
          </a:xfrm>
        </p:spPr>
      </p:pic>
    </p:spTree>
    <p:extLst>
      <p:ext uri="{BB962C8B-B14F-4D97-AF65-F5344CB8AC3E}">
        <p14:creationId xmlns:p14="http://schemas.microsoft.com/office/powerpoint/2010/main" val="2027518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ENODE</a:t>
            </a:r>
            <a:r>
              <a:rPr lang="zh-CN" altLang="en-US" dirty="0" smtClean="0"/>
              <a:t> </a:t>
            </a:r>
            <a:r>
              <a:rPr lang="en-US" altLang="zh-CN" dirty="0" smtClean="0"/>
              <a:t>– Command</a:t>
            </a:r>
            <a:r>
              <a:rPr lang="zh-CN" altLang="en-US" dirty="0" smtClean="0"/>
              <a:t>处理流程</a:t>
            </a:r>
            <a:endParaRPr lang="zh-CN" altLang="en-US" dirty="0"/>
          </a:p>
        </p:txBody>
      </p:sp>
      <p:pic>
        <p:nvPicPr>
          <p:cNvPr id="130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914400"/>
            <a:ext cx="6705600" cy="5133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070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ENODE</a:t>
            </a:r>
            <a:r>
              <a:rPr lang="zh-CN" altLang="en-US" dirty="0" smtClean="0"/>
              <a:t> </a:t>
            </a:r>
            <a:r>
              <a:rPr lang="en-US" altLang="zh-CN" dirty="0" smtClean="0"/>
              <a:t>– Conference</a:t>
            </a:r>
            <a:r>
              <a:rPr lang="zh-CN" altLang="en-US" dirty="0" smtClean="0"/>
              <a:t>案例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371600"/>
            <a:ext cx="8882054" cy="4114800"/>
          </a:xfrm>
        </p:spPr>
      </p:pic>
    </p:spTree>
    <p:extLst>
      <p:ext uri="{BB962C8B-B14F-4D97-AF65-F5344CB8AC3E}">
        <p14:creationId xmlns:p14="http://schemas.microsoft.com/office/powerpoint/2010/main" val="3017947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lvl="0"/>
            <a:endParaRPr lang="zh-CN" altLang="en-US" dirty="0"/>
          </a:p>
        </p:txBody>
      </p:sp>
      <p:sp>
        <p:nvSpPr>
          <p:cNvPr id="8195" name="Rectangle 3"/>
          <p:cNvSpPr>
            <a:spLocks noGrp="1" noChangeArrowheads="1"/>
          </p:cNvSpPr>
          <p:nvPr>
            <p:ph type="body" idx="1"/>
          </p:nvPr>
        </p:nvSpPr>
        <p:spPr/>
        <p:txBody>
          <a:bodyPr/>
          <a:lstStyle/>
          <a:p>
            <a:pPr algn="ctr">
              <a:buNone/>
            </a:pPr>
            <a:endParaRPr lang="en-US" altLang="zh-CN" dirty="0" smtClean="0"/>
          </a:p>
          <a:p>
            <a:pPr algn="ctr">
              <a:buNone/>
            </a:pPr>
            <a:endParaRPr lang="en-US" altLang="zh-CN" dirty="0" smtClean="0"/>
          </a:p>
          <a:p>
            <a:pPr algn="ctr">
              <a:buNone/>
            </a:pPr>
            <a:r>
              <a:rPr lang="en-US" altLang="zh-CN" sz="7200" dirty="0" smtClean="0"/>
              <a:t>Thanks!</a:t>
            </a:r>
            <a:endParaRPr lang="en-US" altLang="zh-CN" sz="7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DDD</a:t>
            </a:r>
            <a:r>
              <a:rPr lang="zh-CN" altLang="en-US" dirty="0" smtClean="0"/>
              <a:t>相关</a:t>
            </a:r>
            <a:r>
              <a:rPr lang="zh-CN" altLang="en-US" dirty="0" smtClean="0"/>
              <a:t>领导人物</a:t>
            </a:r>
            <a:endParaRPr lang="zh-CN" altLang="en-US" dirty="0"/>
          </a:p>
        </p:txBody>
      </p:sp>
      <p:pic>
        <p:nvPicPr>
          <p:cNvPr id="4" name="内容占位符 3" descr="DDD Leaders.png"/>
          <p:cNvPicPr>
            <a:picLocks noGrp="1" noChangeAspect="1"/>
          </p:cNvPicPr>
          <p:nvPr>
            <p:ph idx="1"/>
          </p:nvPr>
        </p:nvPicPr>
        <p:blipFill>
          <a:blip r:embed="rId2" cstate="print"/>
          <a:stretch>
            <a:fillRect/>
          </a:stretch>
        </p:blipFill>
        <p:spPr>
          <a:xfrm>
            <a:off x="1457714" y="1632229"/>
            <a:ext cx="6228572" cy="446666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DDD – </a:t>
            </a:r>
            <a:r>
              <a:rPr lang="zh-CN" altLang="en-US" dirty="0" smtClean="0"/>
              <a:t>核心概念</a:t>
            </a:r>
            <a:endParaRPr lang="zh-CN" altLang="en-US" dirty="0"/>
          </a:p>
        </p:txBody>
      </p:sp>
      <p:sp>
        <p:nvSpPr>
          <p:cNvPr id="3" name="内容占位符 2"/>
          <p:cNvSpPr>
            <a:spLocks noGrp="1"/>
          </p:cNvSpPr>
          <p:nvPr>
            <p:ph idx="1"/>
          </p:nvPr>
        </p:nvSpPr>
        <p:spPr/>
        <p:txBody>
          <a:bodyPr/>
          <a:lstStyle/>
          <a:p>
            <a:r>
              <a:rPr lang="zh-CN" altLang="en-US" dirty="0" smtClean="0"/>
              <a:t>领域划分</a:t>
            </a:r>
            <a:endParaRPr lang="en-US" altLang="zh-CN" dirty="0" smtClean="0"/>
          </a:p>
          <a:p>
            <a:r>
              <a:rPr lang="zh-CN" altLang="en-US" dirty="0" smtClean="0"/>
              <a:t>统一语言</a:t>
            </a:r>
            <a:endParaRPr lang="en-US" altLang="zh-CN" dirty="0" smtClean="0"/>
          </a:p>
          <a:p>
            <a:r>
              <a:rPr lang="zh-CN" altLang="en-US" dirty="0" smtClean="0"/>
              <a:t>领域模型</a:t>
            </a:r>
            <a:endParaRPr lang="en-US" altLang="zh-CN" dirty="0" smtClean="0"/>
          </a:p>
          <a:p>
            <a:r>
              <a:rPr lang="zh-CN" altLang="en-US" dirty="0" smtClean="0"/>
              <a:t>界定上下文（</a:t>
            </a:r>
            <a:r>
              <a:rPr lang="en-US" altLang="zh-CN" dirty="0" smtClean="0"/>
              <a:t>Bounded Context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88987"/>
          </a:xfrm>
        </p:spPr>
        <p:txBody>
          <a:bodyPr/>
          <a:lstStyle/>
          <a:p>
            <a:r>
              <a:rPr lang="en-US" altLang="zh-CN" dirty="0" smtClean="0"/>
              <a:t>DDD – </a:t>
            </a:r>
            <a:r>
              <a:rPr lang="zh-CN" altLang="en-US" dirty="0" smtClean="0"/>
              <a:t>领域划分、统一语言</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191" y="1260475"/>
            <a:ext cx="7791009" cy="4530725"/>
          </a:xfrm>
        </p:spPr>
      </p:pic>
    </p:spTree>
    <p:extLst>
      <p:ext uri="{BB962C8B-B14F-4D97-AF65-F5344CB8AC3E}">
        <p14:creationId xmlns:p14="http://schemas.microsoft.com/office/powerpoint/2010/main" val="3818955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88987"/>
          </a:xfrm>
        </p:spPr>
        <p:txBody>
          <a:bodyPr/>
          <a:lstStyle/>
          <a:p>
            <a:r>
              <a:rPr lang="en-US" altLang="zh-CN" dirty="0" smtClean="0"/>
              <a:t>DDD – Bounded Context</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060" y="1219200"/>
            <a:ext cx="5349880" cy="4530725"/>
          </a:xfrm>
        </p:spPr>
      </p:pic>
    </p:spTree>
    <p:extLst>
      <p:ext uri="{BB962C8B-B14F-4D97-AF65-F5344CB8AC3E}">
        <p14:creationId xmlns:p14="http://schemas.microsoft.com/office/powerpoint/2010/main" val="3012815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88987"/>
          </a:xfrm>
        </p:spPr>
        <p:txBody>
          <a:bodyPr/>
          <a:lstStyle/>
          <a:p>
            <a:r>
              <a:rPr lang="en-US" altLang="zh-CN" dirty="0" smtClean="0"/>
              <a:t>DDD – Bounded Context </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90600"/>
            <a:ext cx="6858000" cy="5070410"/>
          </a:xfrm>
        </p:spPr>
      </p:pic>
    </p:spTree>
    <p:extLst>
      <p:ext uri="{BB962C8B-B14F-4D97-AF65-F5344CB8AC3E}">
        <p14:creationId xmlns:p14="http://schemas.microsoft.com/office/powerpoint/2010/main" val="2539834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88987"/>
          </a:xfrm>
        </p:spPr>
        <p:txBody>
          <a:bodyPr/>
          <a:lstStyle/>
          <a:p>
            <a:r>
              <a:rPr lang="en-US" altLang="zh-CN" dirty="0" smtClean="0"/>
              <a:t>DDD – </a:t>
            </a:r>
            <a:r>
              <a:rPr lang="zh-CN" altLang="en-US" dirty="0" smtClean="0"/>
              <a:t>领域模型基本构造块</a:t>
            </a:r>
            <a:endParaRPr lang="zh-CN" altLang="en-US" dirty="0"/>
          </a:p>
        </p:txBody>
      </p:sp>
      <p:sp>
        <p:nvSpPr>
          <p:cNvPr id="9" name="内容占位符 8"/>
          <p:cNvSpPr>
            <a:spLocks noGrp="1"/>
          </p:cNvSpPr>
          <p:nvPr>
            <p:ph idx="1"/>
          </p:nvPr>
        </p:nvSpPr>
        <p:spPr>
          <a:xfrm>
            <a:off x="457200" y="1295400"/>
            <a:ext cx="8229600" cy="4530725"/>
          </a:xfrm>
        </p:spPr>
        <p:txBody>
          <a:bodyPr/>
          <a:lstStyle/>
          <a:p>
            <a:pPr eaLnBrk="1" hangingPunct="1"/>
            <a:r>
              <a:rPr lang="zh-CN" altLang="en-US" dirty="0"/>
              <a:t>实体（</a:t>
            </a:r>
            <a:r>
              <a:rPr lang="en-US" altLang="zh-CN" dirty="0"/>
              <a:t>Entity</a:t>
            </a:r>
            <a:r>
              <a:rPr lang="zh-CN" altLang="en-US" dirty="0"/>
              <a:t>）</a:t>
            </a:r>
            <a:endParaRPr lang="en-US" altLang="zh-CN" dirty="0"/>
          </a:p>
          <a:p>
            <a:pPr eaLnBrk="1" hangingPunct="1"/>
            <a:r>
              <a:rPr lang="zh-CN" altLang="en-US" dirty="0"/>
              <a:t>值对象（</a:t>
            </a:r>
            <a:r>
              <a:rPr lang="en-US" altLang="zh-CN" dirty="0"/>
              <a:t>Value Object</a:t>
            </a:r>
            <a:r>
              <a:rPr lang="zh-CN" altLang="en-US" dirty="0"/>
              <a:t>）</a:t>
            </a:r>
            <a:endParaRPr lang="en-US" altLang="zh-CN" dirty="0"/>
          </a:p>
          <a:p>
            <a:pPr eaLnBrk="1" hangingPunct="1"/>
            <a:r>
              <a:rPr lang="zh-CN" altLang="en-US" dirty="0"/>
              <a:t>服务（</a:t>
            </a:r>
            <a:r>
              <a:rPr lang="en-US" altLang="zh-CN" dirty="0"/>
              <a:t>Service</a:t>
            </a:r>
            <a:r>
              <a:rPr lang="zh-CN" altLang="en-US" dirty="0"/>
              <a:t>）</a:t>
            </a:r>
            <a:endParaRPr lang="en-US" altLang="zh-CN" dirty="0"/>
          </a:p>
          <a:p>
            <a:pPr eaLnBrk="1" hangingPunct="1"/>
            <a:r>
              <a:rPr lang="zh-CN" altLang="en-US" dirty="0"/>
              <a:t>聚合（</a:t>
            </a:r>
            <a:r>
              <a:rPr lang="en-US" altLang="zh-CN" dirty="0"/>
              <a:t>Aggregate</a:t>
            </a:r>
            <a:r>
              <a:rPr lang="zh-CN" altLang="en-US" dirty="0"/>
              <a:t>）</a:t>
            </a:r>
            <a:endParaRPr lang="en-US" altLang="zh-CN" dirty="0"/>
          </a:p>
          <a:p>
            <a:pPr eaLnBrk="1" hangingPunct="1"/>
            <a:r>
              <a:rPr lang="zh-CN" altLang="en-US" dirty="0"/>
              <a:t>聚合根（</a:t>
            </a:r>
            <a:r>
              <a:rPr lang="en-US" altLang="zh-CN" dirty="0"/>
              <a:t>Aggregate Root</a:t>
            </a:r>
            <a:r>
              <a:rPr lang="zh-CN" altLang="en-US" dirty="0"/>
              <a:t>）</a:t>
            </a:r>
            <a:endParaRPr lang="en-US" altLang="zh-CN" dirty="0"/>
          </a:p>
          <a:p>
            <a:pPr eaLnBrk="1" hangingPunct="1"/>
            <a:r>
              <a:rPr lang="zh-CN" altLang="en-US" dirty="0"/>
              <a:t>仓储（</a:t>
            </a:r>
            <a:r>
              <a:rPr lang="en-US" altLang="zh-CN" dirty="0"/>
              <a:t>Repository</a:t>
            </a:r>
            <a:r>
              <a:rPr lang="zh-CN" altLang="en-US" dirty="0"/>
              <a:t>）</a:t>
            </a:r>
            <a:endParaRPr lang="en-US" altLang="zh-CN" dirty="0"/>
          </a:p>
          <a:p>
            <a:pPr eaLnBrk="1" hangingPunct="1"/>
            <a:r>
              <a:rPr lang="zh-CN" altLang="en-US" dirty="0"/>
              <a:t>工厂（</a:t>
            </a:r>
            <a:r>
              <a:rPr lang="en-US" altLang="zh-CN" dirty="0"/>
              <a:t>Factory</a:t>
            </a:r>
            <a:r>
              <a:rPr lang="zh-CN" altLang="en-US" dirty="0"/>
              <a:t>）</a:t>
            </a:r>
            <a:endParaRPr lang="en-US" altLang="zh-CN" dirty="0"/>
          </a:p>
          <a:p>
            <a:r>
              <a:rPr lang="zh-CN" altLang="en-US" dirty="0" smtClean="0"/>
              <a:t>领域事件（</a:t>
            </a:r>
            <a:r>
              <a:rPr lang="en-US" altLang="zh-CN" dirty="0" smtClean="0"/>
              <a:t>Domain Event</a:t>
            </a:r>
            <a:r>
              <a:rPr lang="zh-CN" altLang="en-US" dirty="0" smtClean="0"/>
              <a:t>）</a:t>
            </a:r>
            <a:endParaRPr lang="zh-CN" altLang="en-US" dirty="0"/>
          </a:p>
        </p:txBody>
      </p:sp>
    </p:spTree>
    <p:extLst>
      <p:ext uri="{BB962C8B-B14F-4D97-AF65-F5344CB8AC3E}">
        <p14:creationId xmlns:p14="http://schemas.microsoft.com/office/powerpoint/2010/main" val="4029181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849</TotalTime>
  <Words>773</Words>
  <Application>Microsoft Office PowerPoint</Application>
  <PresentationFormat>全屏显示(4:3)</PresentationFormat>
  <Paragraphs>96</Paragraphs>
  <Slides>33</Slides>
  <Notes>18</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Edge</vt:lpstr>
      <vt:lpstr>DDD &amp; ENODE</vt:lpstr>
      <vt:lpstr>内容提要</vt:lpstr>
      <vt:lpstr>DDD – 什么是DDD</vt:lpstr>
      <vt:lpstr>DDD相关领导人物</vt:lpstr>
      <vt:lpstr>DDD – 核心概念</vt:lpstr>
      <vt:lpstr>DDD – 领域划分、统一语言</vt:lpstr>
      <vt:lpstr>DDD – Bounded Context</vt:lpstr>
      <vt:lpstr>DDD – Bounded Context </vt:lpstr>
      <vt:lpstr>DDD – 领域模型基本构造块</vt:lpstr>
      <vt:lpstr>DDD – 构造块关系图</vt:lpstr>
      <vt:lpstr>DDD – 领域模型</vt:lpstr>
      <vt:lpstr>DDD – 隔离领域</vt:lpstr>
      <vt:lpstr>DDD – 用户与系统的关系</vt:lpstr>
      <vt:lpstr>DDD - 领域建模时分析问题的角度</vt:lpstr>
      <vt:lpstr>DDD – 聚合设计原则</vt:lpstr>
      <vt:lpstr>DDD – 聚合之间ID引用例子</vt:lpstr>
      <vt:lpstr>DDD - 领域建模步骤参考</vt:lpstr>
      <vt:lpstr>DDD案例 – 图书借还场景</vt:lpstr>
      <vt:lpstr>DDD案例 – 图书借还场景</vt:lpstr>
      <vt:lpstr>DDD案例 – 图书借还场景</vt:lpstr>
      <vt:lpstr>DDD案例 – 借书场景领域概念</vt:lpstr>
      <vt:lpstr>DDD案例 – 借书场景领域模型</vt:lpstr>
      <vt:lpstr>DDD案例 – 订单模型</vt:lpstr>
      <vt:lpstr>DDD案例 – 订单模型</vt:lpstr>
      <vt:lpstr>DDD案例 – 论坛模型</vt:lpstr>
      <vt:lpstr>DDD案例 – 校招系统领域模型</vt:lpstr>
      <vt:lpstr>DDD - POS机系统领域模型</vt:lpstr>
      <vt:lpstr>DDD案例 – 项目计划管理</vt:lpstr>
      <vt:lpstr>ENODE – 简介</vt:lpstr>
      <vt:lpstr>ENODE – 架构</vt:lpstr>
      <vt:lpstr>ENODE – Command处理流程</vt:lpstr>
      <vt:lpstr>ENODE – Conference案例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tangxuehua</dc:creator>
  <cp:lastModifiedBy>tangxuehua</cp:lastModifiedBy>
  <cp:revision>293</cp:revision>
  <cp:lastPrinted>1601-01-01T00:00:00Z</cp:lastPrinted>
  <dcterms:created xsi:type="dcterms:W3CDTF">1601-01-01T00:00:00Z</dcterms:created>
  <dcterms:modified xsi:type="dcterms:W3CDTF">2015-05-15T17:41:59Z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