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975" r:id="rId2"/>
    <p:sldId id="869" r:id="rId3"/>
    <p:sldId id="988" r:id="rId4"/>
    <p:sldId id="989" r:id="rId5"/>
    <p:sldId id="990" r:id="rId6"/>
    <p:sldId id="1003" r:id="rId7"/>
    <p:sldId id="1004" r:id="rId8"/>
    <p:sldId id="1005" r:id="rId9"/>
    <p:sldId id="1000" r:id="rId10"/>
    <p:sldId id="1006" r:id="rId11"/>
    <p:sldId id="1001" r:id="rId12"/>
    <p:sldId id="997" r:id="rId13"/>
    <p:sldId id="998" r:id="rId14"/>
    <p:sldId id="1015" r:id="rId15"/>
    <p:sldId id="1028" r:id="rId16"/>
    <p:sldId id="1017" r:id="rId17"/>
    <p:sldId id="1025" r:id="rId18"/>
    <p:sldId id="1026" r:id="rId19"/>
    <p:sldId id="1027" r:id="rId20"/>
    <p:sldId id="1022" r:id="rId21"/>
    <p:sldId id="1023" r:id="rId22"/>
    <p:sldId id="1024" r:id="rId23"/>
    <p:sldId id="1019" r:id="rId24"/>
    <p:sldId id="1020" r:id="rId25"/>
    <p:sldId id="1021" r:id="rId26"/>
    <p:sldId id="1018" r:id="rId27"/>
    <p:sldId id="1011" r:id="rId28"/>
    <p:sldId id="1013" r:id="rId29"/>
    <p:sldId id="1014" r:id="rId30"/>
    <p:sldId id="1007" r:id="rId31"/>
    <p:sldId id="1009" r:id="rId32"/>
    <p:sldId id="1010" r:id="rId33"/>
    <p:sldId id="1033" r:id="rId34"/>
    <p:sldId id="1037" r:id="rId35"/>
    <p:sldId id="1038" r:id="rId36"/>
    <p:sldId id="1039" r:id="rId37"/>
    <p:sldId id="1040" r:id="rId38"/>
    <p:sldId id="1034" r:id="rId39"/>
    <p:sldId id="1035" r:id="rId40"/>
    <p:sldId id="1036" r:id="rId41"/>
    <p:sldId id="1029" r:id="rId42"/>
    <p:sldId id="1030" r:id="rId43"/>
    <p:sldId id="1031" r:id="rId44"/>
    <p:sldId id="1032" r:id="rId45"/>
    <p:sldId id="994" r:id="rId46"/>
    <p:sldId id="995" r:id="rId47"/>
    <p:sldId id="991" r:id="rId48"/>
    <p:sldId id="992" r:id="rId49"/>
    <p:sldId id="1041" r:id="rId50"/>
    <p:sldId id="1042" r:id="rId51"/>
    <p:sldId id="1043" r:id="rId52"/>
    <p:sldId id="1044" r:id="rId53"/>
    <p:sldId id="1045" r:id="rId54"/>
    <p:sldId id="1058" r:id="rId55"/>
    <p:sldId id="1059" r:id="rId56"/>
    <p:sldId id="1062" r:id="rId57"/>
    <p:sldId id="1060" r:id="rId58"/>
    <p:sldId id="1061" r:id="rId59"/>
    <p:sldId id="1054" r:id="rId60"/>
    <p:sldId id="1055" r:id="rId61"/>
    <p:sldId id="1063" r:id="rId62"/>
    <p:sldId id="1056" r:id="rId63"/>
    <p:sldId id="1057" r:id="rId64"/>
    <p:sldId id="1050" r:id="rId65"/>
    <p:sldId id="1051" r:id="rId66"/>
    <p:sldId id="1052" r:id="rId67"/>
    <p:sldId id="1053" r:id="rId68"/>
    <p:sldId id="1048" r:id="rId69"/>
    <p:sldId id="1049" r:id="rId70"/>
    <p:sldId id="1068" r:id="rId71"/>
    <p:sldId id="1069" r:id="rId72"/>
    <p:sldId id="1066" r:id="rId73"/>
    <p:sldId id="1067" r:id="rId74"/>
    <p:sldId id="1064" r:id="rId75"/>
    <p:sldId id="1065" r:id="rId76"/>
    <p:sldId id="1047" r:id="rId77"/>
    <p:sldId id="987" r:id="rId78"/>
  </p:sldIdLst>
  <p:sldSz cx="9144000" cy="6858000" type="screen4x3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86296"/>
  </p:normalViewPr>
  <p:slideViewPr>
    <p:cSldViewPr snapToObjects="1">
      <p:cViewPr varScale="1">
        <p:scale>
          <a:sx n="100" d="100"/>
          <a:sy n="100" d="100"/>
        </p:scale>
        <p:origin x="712" y="16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EBA64C0-10BE-3841-B91C-1DDCB73430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F0F8490-3466-FD4D-A20A-16E5267600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FA02DFD1-DAA9-EF43-BE55-773191AC60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8D5B61D0-23C7-F549-B3C1-C37278E3C7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D8F072-4643-434F-98C2-0333F7B6E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AF4DF2-4230-B64D-B8A4-5F0F0ECAA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63B83C-B335-D947-9C50-0E3ECB18CF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0AC2337-EC63-B749-BE30-57973686F02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ED49AA7-0F38-1747-93A3-A199A79F6B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BFCAC26-3CAD-BB40-B215-CE8E3B3A68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4199337-75CD-9D47-B7E7-67432B8EB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27E4A3-C685-D04B-A537-4D2C842911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E%AE%E6%9C%BA%E7%B3%BB%E7%BB%9F/285257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PCI%E6%80%BB%E7%BA%BF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72343.htm" TargetMode="External"/><Relationship Id="rId7" Type="http://schemas.openxmlformats.org/officeDocument/2006/relationships/hyperlink" Target="http://baike.baidu.com/view/1087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278076.htm" TargetMode="External"/><Relationship Id="rId5" Type="http://schemas.openxmlformats.org/officeDocument/2006/relationships/hyperlink" Target="http://baike.baidu.com/view/1869280.htm" TargetMode="External"/><Relationship Id="rId4" Type="http://schemas.openxmlformats.org/officeDocument/2006/relationships/hyperlink" Target="http://baike.baidu.com/view/272956.htm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674546.htm" TargetMode="External"/><Relationship Id="rId3" Type="http://schemas.openxmlformats.org/officeDocument/2006/relationships/hyperlink" Target="http://baike.baidu.com/view/1304814.htm" TargetMode="External"/><Relationship Id="rId7" Type="http://schemas.openxmlformats.org/officeDocument/2006/relationships/hyperlink" Target="http://baike.baidu.com/view/128511.htm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08542.htm" TargetMode="External"/><Relationship Id="rId5" Type="http://schemas.openxmlformats.org/officeDocument/2006/relationships/hyperlink" Target="http://baike.baidu.com/view/303807.htm" TargetMode="External"/><Relationship Id="rId10" Type="http://schemas.openxmlformats.org/officeDocument/2006/relationships/hyperlink" Target="http://baike.baidu.com/view/922843.htm" TargetMode="External"/><Relationship Id="rId4" Type="http://schemas.openxmlformats.org/officeDocument/2006/relationships/hyperlink" Target="http://baike.baidu.com/view/80318.htm" TargetMode="External"/><Relationship Id="rId9" Type="http://schemas.openxmlformats.org/officeDocument/2006/relationships/hyperlink" Target="http://baike.baidu.com/view/1182933.htm" TargetMode="Externa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39473.htm" TargetMode="External"/><Relationship Id="rId3" Type="http://schemas.openxmlformats.org/officeDocument/2006/relationships/hyperlink" Target="http://baike.baidu.com/view/135635.htm" TargetMode="External"/><Relationship Id="rId7" Type="http://schemas.openxmlformats.org/officeDocument/2006/relationships/hyperlink" Target="http://baike.baidu.com/view/419292.htm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7040.htm" TargetMode="External"/><Relationship Id="rId5" Type="http://schemas.openxmlformats.org/officeDocument/2006/relationships/hyperlink" Target="http://baike.baidu.com/view/135914.htm" TargetMode="External"/><Relationship Id="rId4" Type="http://schemas.openxmlformats.org/officeDocument/2006/relationships/hyperlink" Target="http://baike.baidu.com/view/1838.htm" TargetMode="External"/><Relationship Id="rId9" Type="http://schemas.openxmlformats.org/officeDocument/2006/relationships/hyperlink" Target="http://baike.baidu.com/view/17674.htm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373.htm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56133.htm" TargetMode="External"/><Relationship Id="rId3" Type="http://schemas.openxmlformats.org/officeDocument/2006/relationships/hyperlink" Target="http://baike.baidu.com/view/835103.htm" TargetMode="External"/><Relationship Id="rId7" Type="http://schemas.openxmlformats.org/officeDocument/2006/relationships/hyperlink" Target="http://baike.baidu.com/view/1016.htm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47288.htm" TargetMode="External"/><Relationship Id="rId5" Type="http://schemas.openxmlformats.org/officeDocument/2006/relationships/hyperlink" Target="http://baike.baidu.com/view/2398.htm" TargetMode="External"/><Relationship Id="rId4" Type="http://schemas.openxmlformats.org/officeDocument/2006/relationships/hyperlink" Target="http://baike.baidu.com/view/3240731.htm" TargetMode="External"/><Relationship Id="rId9" Type="http://schemas.openxmlformats.org/officeDocument/2006/relationships/hyperlink" Target="http://baike.baidu.com/view/689812.htm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6087.htm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3314.htm" TargetMode="External"/><Relationship Id="rId13" Type="http://schemas.openxmlformats.org/officeDocument/2006/relationships/hyperlink" Target="http://zh.wikipedia.org/wiki/%E4%BC%81%E4%B8%9A%E8%B5%84%E6%BA%90%E8%A7%84%E5%88%92" TargetMode="External"/><Relationship Id="rId18" Type="http://schemas.openxmlformats.org/officeDocument/2006/relationships/hyperlink" Target="http://zh.wikipedia.org/wiki/%E5%A4%A7%E5%9E%8B%E8%AE%A1%E7%AE%97%E6%9C%BA" TargetMode="External"/><Relationship Id="rId3" Type="http://schemas.openxmlformats.org/officeDocument/2006/relationships/hyperlink" Target="http://zh.wikipedia.org/wiki/%E8%8B%B1%E8%AF%AD" TargetMode="External"/><Relationship Id="rId7" Type="http://schemas.openxmlformats.org/officeDocument/2006/relationships/hyperlink" Target="http://zh.wikipedia.org/wiki/%E5%85%86" TargetMode="External"/><Relationship Id="rId12" Type="http://schemas.openxmlformats.org/officeDocument/2006/relationships/hyperlink" Target="http://zh.wikipedia.org/wiki/%E4%BA%BA%E5%8F%A3%E6%99%AE%E6%9F%A5" TargetMode="External"/><Relationship Id="rId17" Type="http://schemas.openxmlformats.org/officeDocument/2006/relationships/hyperlink" Target="http://zh.wikipedia.org/wiki/DEC" TargetMode="External"/><Relationship Id="rId2" Type="http://schemas.openxmlformats.org/officeDocument/2006/relationships/slide" Target="../slides/slide70.xml"/><Relationship Id="rId16" Type="http://schemas.openxmlformats.org/officeDocument/2006/relationships/hyperlink" Target="http://zh.wikipedia.org/wiki/%E6%9C%8D%E5%8A%A1%E5%99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7%A7%92" TargetMode="External"/><Relationship Id="rId11" Type="http://schemas.openxmlformats.org/officeDocument/2006/relationships/hyperlink" Target="http://zh.wikipedia.org/wiki/%E9%93%B6%E8%A1%8C" TargetMode="External"/><Relationship Id="rId5" Type="http://schemas.openxmlformats.org/officeDocument/2006/relationships/hyperlink" Target="http://zh.wikipedia.org/wiki/%E4%B8%AA%E4%BA%BA%E7%94%B5%E8%84%91" TargetMode="External"/><Relationship Id="rId15" Type="http://schemas.openxmlformats.org/officeDocument/2006/relationships/hyperlink" Target="http://zh.wikipedia.org/wiki/I/O" TargetMode="External"/><Relationship Id="rId10" Type="http://schemas.openxmlformats.org/officeDocument/2006/relationships/hyperlink" Target="http://zh.wikipedia.org/wiki/System/360" TargetMode="External"/><Relationship Id="rId4" Type="http://schemas.openxmlformats.org/officeDocument/2006/relationships/hyperlink" Target="http://zh.wikipedia.org/wiki/%E7%94%B5%E5%AD%90%E8%AE%A1%E7%AE%97%E6%9C%BA" TargetMode="External"/><Relationship Id="rId9" Type="http://schemas.openxmlformats.org/officeDocument/2006/relationships/hyperlink" Target="http://zh.wikipedia.org/wiki/IBM" TargetMode="External"/><Relationship Id="rId14" Type="http://schemas.openxmlformats.org/officeDocument/2006/relationships/hyperlink" Target="http://zh.wikipedia.org/wiki/MIPS" TargetMode="Externa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D900A78F-A462-564B-8878-8FC9A8322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1822631-E083-554E-9B9F-CB716136E9C8}" type="slidenum">
              <a:rPr lang="en-US" altLang="zh-CN" sz="1300" smtClean="0">
                <a:ea typeface="宋体" panose="02010600030101010101" pitchFamily="2" charset="-122"/>
              </a:rPr>
              <a:pPr/>
              <a:t>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12C1683-ECA7-9648-A540-787512AB4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FE6E7A1-47DF-EE4A-8BE8-81EF9CE07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882474A8-5D9D-4D4C-BBEA-D3D2B9D86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E2052D2-939A-A04C-ABD0-6E31220EFCE0}" type="slidenum">
              <a:rPr lang="en-US" altLang="zh-CN" sz="1300" smtClean="0">
                <a:ea typeface="宋体" panose="02010600030101010101" pitchFamily="2" charset="-122"/>
              </a:rPr>
              <a:pPr/>
              <a:t>10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F4A8F5D-A43A-1040-892D-05C20E5F4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37DC6A-DC5D-D849-94CA-BBA67E678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个层次的概念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微处理器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微机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微机系统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E12D8FE7-E8B6-0F4D-B6F4-FB5ABE619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5E32FEA-267F-D045-A1DA-140EB2426F72}" type="slidenum">
              <a:rPr lang="en-US" altLang="zh-CN" sz="1300" smtClean="0">
                <a:ea typeface="宋体" panose="02010600030101010101" pitchFamily="2" charset="-122"/>
              </a:rPr>
              <a:pPr/>
              <a:t>11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7087D8B-62AC-9B4C-9CDE-8F5B889F2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4CD75E4-A5BD-E94A-A478-65D3328F7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EB3537DF-DB21-724E-A45E-B192DE455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E1E2047-4F39-C747-919F-8C77D038853E}" type="slidenum">
              <a:rPr lang="en-US" altLang="zh-CN" sz="1300" smtClean="0">
                <a:ea typeface="宋体" panose="02010600030101010101" pitchFamily="2" charset="-122"/>
              </a:rPr>
              <a:pPr/>
              <a:t>12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CF801BE-ADAD-3F4A-BF6E-199A1F061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B3A2454-9720-584C-AA84-ED07CD04E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4551693C-F16F-6846-B432-05B1196BD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C792573-B078-824D-9A92-01180059908B}" type="slidenum">
              <a:rPr lang="en-US" altLang="zh-CN" sz="1300" smtClean="0">
                <a:ea typeface="宋体" panose="02010600030101010101" pitchFamily="2" charset="-122"/>
              </a:rPr>
              <a:pPr/>
              <a:t>13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6E91292-8422-4D49-AB88-0702403FC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538046-6BCC-4149-8460-ECE3386B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Arial" panose="020B0604020202020204" pitchFamily="34" charset="0"/>
              </a:rPr>
              <a:t>Cache</a:t>
            </a:r>
          </a:p>
          <a:p>
            <a:pPr eaLnBrk="1" hangingPunct="1"/>
            <a:r>
              <a:rPr kumimoji="0" lang="en-US" altLang="zh-CN">
                <a:latin typeface="Arial" panose="020B0604020202020204" pitchFamily="34" charset="0"/>
              </a:rPr>
              <a:t>	S</a:t>
            </a:r>
            <a:r>
              <a:rPr lang="en-US" altLang="zh-CN">
                <a:latin typeface="Arial" panose="020B0604020202020204" pitchFamily="34" charset="0"/>
              </a:rPr>
              <a:t>RAM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主存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DRAM/SDRAM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	ROM/PROM/EPROM/EEPROM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辅助存储器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磁盘</a:t>
            </a:r>
            <a:r>
              <a:rPr lang="en-US" altLang="zh-CN">
                <a:latin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</a:rPr>
              <a:t>闪盘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IDE</a:t>
            </a:r>
            <a:r>
              <a:rPr lang="zh-CN" altLang="en-US">
                <a:latin typeface="Arial" panose="020B0604020202020204" pitchFamily="34" charset="0"/>
              </a:rPr>
              <a:t>接口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SCSI</a:t>
            </a:r>
            <a:r>
              <a:rPr lang="zh-CN" altLang="en-US">
                <a:latin typeface="Arial" panose="020B0604020202020204" pitchFamily="34" charset="0"/>
              </a:rPr>
              <a:t>接口</a:t>
            </a:r>
          </a:p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	</a:t>
            </a:r>
            <a:r>
              <a:rPr kumimoji="0" lang="en-US" altLang="zh-CN">
                <a:latin typeface="Arial" panose="020B0604020202020204" pitchFamily="34" charset="0"/>
              </a:rPr>
              <a:t>CD-ROM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海量存储器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磁带备份库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存储域网络（</a:t>
            </a:r>
            <a:r>
              <a:rPr lang="en-US" altLang="zh-CN">
                <a:latin typeface="Arial" panose="020B0604020202020204" pitchFamily="34" charset="0"/>
              </a:rPr>
              <a:t>SAN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2034313F-C4DF-F34F-9C9D-0832F68F1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954851-8D83-F84C-AE25-711346A8AABC}" type="slidenum">
              <a:rPr lang="en-US" altLang="zh-CN" sz="1300" smtClean="0">
                <a:ea typeface="宋体" panose="02010600030101010101" pitchFamily="2" charset="-122"/>
              </a:rPr>
              <a:pPr/>
              <a:t>14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B50EA6C-709D-0A47-BCAA-6609157F0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7E5AB6-F3D8-9F40-A7C9-5235FDFC2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位的概念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字节的概念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字节的例子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容量单位及其换算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1A40FB38-2554-614D-BA79-C6E12696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A0531E9-BBB5-424D-9E74-9197D8A730F6}" type="slidenum">
              <a:rPr lang="en-US" altLang="zh-CN" sz="1300" smtClean="0">
                <a:ea typeface="宋体" panose="02010600030101010101" pitchFamily="2" charset="-122"/>
              </a:rPr>
              <a:pPr/>
              <a:t>15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71FE0F2-7EAA-974E-B31F-FE4245174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024F5E4-6835-0C41-BD13-1DE14206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Intel</a:t>
            </a:r>
            <a:r>
              <a:rPr lang="zh-CN" altLang="en-US">
                <a:latin typeface="Arial" panose="020B0604020202020204" pitchFamily="34" charset="0"/>
              </a:rPr>
              <a:t>的处理器中规定：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个字为</a:t>
            </a:r>
            <a:r>
              <a:rPr lang="en-US" altLang="zh-CN">
                <a:latin typeface="Arial" panose="020B0604020202020204" pitchFamily="34" charset="0"/>
              </a:rPr>
              <a:t>16</a:t>
            </a:r>
            <a:r>
              <a:rPr lang="zh-CN" altLang="en-US">
                <a:latin typeface="Arial" panose="020B0604020202020204" pitchFamily="34" charset="0"/>
              </a:rPr>
              <a:t>位，包含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个字节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32</a:t>
            </a:r>
            <a:r>
              <a:rPr lang="zh-CN" altLang="en-US">
                <a:latin typeface="Arial" panose="020B0604020202020204" pitchFamily="34" charset="0"/>
              </a:rPr>
              <a:t>位的数据称为双字（</a:t>
            </a:r>
            <a:r>
              <a:rPr lang="en-US" altLang="zh-CN">
                <a:latin typeface="Arial" panose="020B0604020202020204" pitchFamily="34" charset="0"/>
              </a:rPr>
              <a:t>double word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64</a:t>
            </a:r>
            <a:r>
              <a:rPr lang="zh-CN" altLang="en-US">
                <a:latin typeface="Arial" panose="020B0604020202020204" pitchFamily="34" charset="0"/>
              </a:rPr>
              <a:t>位的数据称为四倍字（</a:t>
            </a:r>
            <a:r>
              <a:rPr lang="en-US" altLang="zh-CN">
                <a:latin typeface="Arial" panose="020B0604020202020204" pitchFamily="34" charset="0"/>
              </a:rPr>
              <a:t>quad word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DC5A88AD-85B0-8641-A93C-A372D2D51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4113A6B-3D56-C64F-BEF2-AF27FB510C6D}" type="slidenum">
              <a:rPr lang="en-US" altLang="zh-CN" sz="1300" smtClean="0">
                <a:ea typeface="宋体" panose="02010600030101010101" pitchFamily="2" charset="-122"/>
              </a:rPr>
              <a:pPr/>
              <a:t>16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92B4689-B3BD-D34B-B501-5DB056FE1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025521-F540-DD41-BA19-BA409E14B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字与位的概念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	每一行为一个字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	行数就是字数</a:t>
            </a:r>
          </a:p>
          <a:p>
            <a:pPr eaLnBrk="1" hangingPunct="1"/>
            <a:endParaRPr kumimoji="0"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kumimoji="0" lang="zh-Hans" altLang="en-US" dirty="0">
                <a:latin typeface="Arial" panose="020B0604020202020204" pitchFamily="34" charset="0"/>
              </a:rPr>
              <a:t>位数：存储器的数据宽度  </a:t>
            </a:r>
            <a:r>
              <a:rPr kumimoji="0" lang="en-US" altLang="zh-Hans" dirty="0">
                <a:latin typeface="Arial" panose="020B0604020202020204" pitchFamily="34" charset="0"/>
              </a:rPr>
              <a:t>2018.2.27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2472880-E701-6C42-B0DE-3705B4A7E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14AE552-3474-AA42-AE31-C50172D4A9C5}" type="slidenum">
              <a:rPr lang="en-US" altLang="zh-CN" sz="1300" smtClean="0">
                <a:ea typeface="宋体" panose="02010600030101010101" pitchFamily="2" charset="-122"/>
              </a:rPr>
              <a:pPr/>
              <a:t>17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B18736B-B3AA-3641-8BF4-EA600B827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4B1B9B7-AE37-624C-A346-8E1F471C2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不同字长存储器的地址安排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16</a:t>
            </a:r>
            <a:r>
              <a:rPr lang="zh-CN" altLang="en-US">
                <a:latin typeface="Arial" panose="020B0604020202020204" pitchFamily="34" charset="0"/>
              </a:rPr>
              <a:t>位时同一行两个字节地址的最低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位不同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</a:t>
            </a:r>
            <a:r>
              <a:rPr lang="en-US" altLang="zh-CN">
                <a:latin typeface="Arial" panose="020B0604020202020204" pitchFamily="34" charset="0"/>
              </a:rPr>
              <a:t>32</a:t>
            </a:r>
            <a:r>
              <a:rPr lang="zh-CN" altLang="en-US">
                <a:latin typeface="Arial" panose="020B0604020202020204" pitchFamily="34" charset="0"/>
              </a:rPr>
              <a:t>位时同一行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个字节地址的最低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位不同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22587BCE-B6B1-2043-8364-21B075D72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95D272D-24B8-B145-B8A7-3F47305326CD}" type="slidenum">
              <a:rPr lang="en-US" altLang="zh-CN" sz="1300" smtClean="0">
                <a:ea typeface="宋体" panose="02010600030101010101" pitchFamily="2" charset="-122"/>
              </a:rPr>
              <a:pPr/>
              <a:t>18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31EB4D1-C73D-BA45-8BF6-547D9A7E4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7713AFF-3B70-9045-A221-8867232BE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6A94B35C-8779-2D4A-AA4D-873A396F8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4DC3205-6E3F-8B49-9A8A-595848C15C58}" type="slidenum">
              <a:rPr lang="en-US" altLang="zh-CN" sz="1300" smtClean="0">
                <a:ea typeface="宋体" panose="02010600030101010101" pitchFamily="2" charset="-122"/>
              </a:rPr>
              <a:pPr/>
              <a:t>19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DF06EA4-6038-144F-9C1B-22DE2F0A2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B8ED29-D8B4-B24F-A124-46B0C7128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7A87E3D0-1ABE-D046-9BA8-353C29D65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B0F414B-2E5D-7B4B-95A1-1371D4F9FF5A}" type="slidenum">
              <a:rPr lang="en-US" altLang="zh-CN" sz="1300" smtClean="0">
                <a:ea typeface="宋体" panose="02010600030101010101" pitchFamily="2" charset="-122"/>
              </a:rPr>
              <a:pPr/>
              <a:t>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EF8F13C-3B08-D84F-BD34-E9AB95A69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98017CC-2B69-5F43-9635-49D7125CD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BC321766-84DD-D747-84F3-AF0A49FFD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75B31BB-7098-5F41-B546-092381A5DDDD}" type="slidenum">
              <a:rPr lang="en-US" altLang="zh-CN" sz="1300" smtClean="0">
                <a:ea typeface="宋体" panose="02010600030101010101" pitchFamily="2" charset="-122"/>
              </a:rPr>
              <a:pPr/>
              <a:t>20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0D0D9F4-7035-C44B-85D7-2BB28E206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F59566-E8BF-0E42-8AF2-E179B3EEB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C330761-1A11-6848-9F21-C64D66795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2578BF8-5F7B-B041-91DE-2D52C2C5DA37}" type="slidenum">
              <a:rPr lang="en-US" altLang="zh-CN" sz="1300" smtClean="0">
                <a:ea typeface="宋体" panose="02010600030101010101" pitchFamily="2" charset="-122"/>
              </a:rPr>
              <a:pPr/>
              <a:t>21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784CE-F45F-DC49-A79E-D8DF3B177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3DCFD59-5BEB-364F-BC18-F3CB82950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811E9894-1A5D-0F48-9DF9-575345730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71BD040-AAEB-B344-8777-2C3F867C68D2}" type="slidenum">
              <a:rPr lang="en-US" altLang="zh-CN" sz="1300" smtClean="0">
                <a:ea typeface="宋体" panose="02010600030101010101" pitchFamily="2" charset="-122"/>
              </a:rPr>
              <a:pPr/>
              <a:t>22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7F06722-B628-E841-910B-7819147DA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6174EE4-3CAD-A94D-9B10-0EAD31902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1E4EA31-E607-5144-99D0-0F7B3011F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9E010F1-44E9-3D47-8A85-6925FE6F6990}" type="slidenum">
              <a:rPr lang="en-US" altLang="zh-CN" sz="1300" smtClean="0">
                <a:ea typeface="宋体" panose="02010600030101010101" pitchFamily="2" charset="-122"/>
              </a:rPr>
              <a:pPr/>
              <a:t>23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E7E201D-B130-5942-9144-AAAD66B4E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BCAD43A-7FF3-DE4C-9EFB-4BA156159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835B3AE-3117-E54E-85BC-D8C77933B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30A4D15-D644-EF47-9B51-6D4EF093FD22}" type="slidenum">
              <a:rPr lang="en-US" altLang="zh-CN" sz="1300" smtClean="0">
                <a:ea typeface="宋体" panose="02010600030101010101" pitchFamily="2" charset="-122"/>
              </a:rPr>
              <a:pPr/>
              <a:t>24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33F4B8C-E343-2F4B-A6D9-ECDB98CC8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6428439-6B37-D142-BD9A-034DDD9A4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CE989C20-C92B-954C-BB0D-CF2153CB2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6C4EFB0-EE11-D24B-B4E1-6930E6E1E415}" type="slidenum">
              <a:rPr lang="en-US" altLang="zh-CN" sz="1300" smtClean="0">
                <a:ea typeface="宋体" panose="02010600030101010101" pitchFamily="2" charset="-122"/>
              </a:rPr>
              <a:pPr/>
              <a:t>25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8833CC3-855F-CA48-A65E-C3476E77F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1F4E0DB-9F5D-AA40-A4D3-1394984C7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25AB71E-B859-1040-BA5A-8D649CBE9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50B9AB3-45E6-C34F-A093-CCF45A1BA643}" type="slidenum">
              <a:rPr lang="en-US" altLang="zh-CN" sz="1300" smtClean="0">
                <a:ea typeface="宋体" panose="02010600030101010101" pitchFamily="2" charset="-122"/>
              </a:rPr>
              <a:pPr/>
              <a:t>26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307A015-8524-E642-8651-767294F0E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986B186-9DF3-4341-B2DC-F076622EA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08D7FF7F-123C-1546-AEFF-A0A84EDF4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2CD2E82-4550-404F-83D2-DF20AEB6134A}" type="slidenum">
              <a:rPr lang="en-US" altLang="zh-CN" sz="1300" smtClean="0">
                <a:ea typeface="宋体" panose="02010600030101010101" pitchFamily="2" charset="-122"/>
              </a:rPr>
              <a:pPr/>
              <a:t>27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630276A-621E-4641-BBC8-F24D335B0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3CAD2FC-B401-544B-AF20-8980C0D02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45BF0AB4-A1AD-9F49-9E11-404C222A6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7B80670-AFD9-5549-AEC3-7CA6E9B57A30}" type="slidenum">
              <a:rPr lang="en-US" altLang="zh-CN" sz="1300" smtClean="0">
                <a:ea typeface="宋体" panose="02010600030101010101" pitchFamily="2" charset="-122"/>
              </a:rPr>
              <a:pPr/>
              <a:t>28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E2335AD-7592-4E47-9A61-BB17C3A9F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3ED87A4-FA46-4D4D-91D8-8D7619701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系统总线又称内总线（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Internal Bus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）或板级总线（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Board-Level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）或计算机总线（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Microcomputer Bus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）。因为该总线是用来连接微机各功能部件而构成一个完整的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  <a:hlinkClick r:id="rId3"/>
              </a:rPr>
              <a:t>微机系统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，所以称之为系统总线。系统总线是微机系统中最重要的总线，人们平常所说的微机总线就是指系统总线，如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PC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总线、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AT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总线（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ISA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总线）、</a:t>
            </a:r>
            <a:r>
              <a:rPr kumimoji="1" lang="en-US" altLang="zh-CN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  <a:hlinkClick r:id="rId4"/>
              </a:rPr>
              <a:t>PCI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  <a:hlinkClick r:id="rId4"/>
              </a:rPr>
              <a:t>总线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等。</a:t>
            </a:r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6B32EB82-BC70-8546-AC1C-4E675BD2E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02A9F9A-3EE5-6B4B-890D-65DB959FC5E1}" type="slidenum">
              <a:rPr lang="en-US" altLang="zh-CN" sz="1300" smtClean="0">
                <a:ea typeface="宋体" panose="02010600030101010101" pitchFamily="2" charset="-122"/>
              </a:rPr>
              <a:pPr/>
              <a:t>29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977DEDC-7B73-894D-B770-261E28B1E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6F02BBF-3BE1-1648-A5CD-6A35365A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36DA06C6-CBDC-C940-9D17-41F17D1B2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D26D803-E509-084A-8314-07605BDA7EAC}" type="slidenum">
              <a:rPr lang="en-US" altLang="zh-CN" sz="1300" smtClean="0">
                <a:ea typeface="宋体" panose="02010600030101010101" pitchFamily="2" charset="-122"/>
              </a:rPr>
              <a:pPr/>
              <a:t>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520F66A-BA7E-9C47-BC74-29E26634C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3CAA0E-9C06-4D4F-8C91-6767439C4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2CEFF3EF-C0E7-F641-8302-CDCAD4282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40DB475-EFD4-6F4C-85CB-DFF59A1EE49C}" type="slidenum">
              <a:rPr lang="en-US" altLang="zh-CN" sz="1300" smtClean="0">
                <a:ea typeface="宋体" panose="02010600030101010101" pitchFamily="2" charset="-122"/>
              </a:rPr>
              <a:pPr/>
              <a:t>30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86BDB34-EDC6-B749-91FC-60E6512AB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4E11FB9-FB82-B54E-B526-522A8BD8D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存储器地址总线的概念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5323FA63-EDA6-F344-85A3-F019DE9AD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71D5AD0-0B96-384E-9FF2-F5200ACFF54D}" type="slidenum">
              <a:rPr lang="en-US" altLang="zh-CN" sz="1300" smtClean="0">
                <a:ea typeface="宋体" panose="02010600030101010101" pitchFamily="2" charset="-122"/>
              </a:rPr>
              <a:pPr/>
              <a:t>31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0D304BC-924B-5B47-B2CF-84F475A4F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BA75830-6229-F84C-8AF0-77129CB6A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8542DFAE-57C8-7F48-AA93-222027612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B6BC02B-1706-BC4C-AC5F-AC358888400C}" type="slidenum">
              <a:rPr lang="en-US" altLang="zh-CN" sz="1300" smtClean="0">
                <a:ea typeface="宋体" panose="02010600030101010101" pitchFamily="2" charset="-122"/>
              </a:rPr>
              <a:pPr/>
              <a:t>32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0E39F77D-9B2E-0C4C-8B94-5B9A0978A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AB6E8C7-8C15-244A-AB7C-8FB3261B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B41534D5-7168-534D-85B8-99265E047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73C7F5A-D2E3-AC4A-A1F0-88DF321BCC2C}" type="slidenum">
              <a:rPr lang="en-US" altLang="zh-CN" sz="1300" smtClean="0">
                <a:ea typeface="宋体" panose="02010600030101010101" pitchFamily="2" charset="-122"/>
              </a:rPr>
              <a:pPr/>
              <a:t>33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3FE31EA-BE52-824B-8E63-8C6D01A61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EA094E3-7781-8340-AFB0-E8CE404AE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微机中使用的系统总线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ISA</a:t>
            </a:r>
            <a:r>
              <a:rPr lang="zh-CN" altLang="en-US" b="1">
                <a:latin typeface="Arial" panose="020B0604020202020204" pitchFamily="34" charset="0"/>
              </a:rPr>
              <a:t>总线</a:t>
            </a:r>
            <a:r>
              <a:rPr lang="en-US" altLang="zh-CN">
                <a:latin typeface="Arial" panose="020B0604020202020204" pitchFamily="34" charset="0"/>
              </a:rPr>
              <a:t>----ISA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industrial standard architecture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</a:t>
            </a:r>
            <a:r>
              <a:rPr lang="zh-CN" altLang="en-US" u="sng">
                <a:latin typeface="Arial" panose="020B0604020202020204" pitchFamily="34" charset="0"/>
                <a:hlinkClick r:id="rId3"/>
              </a:rPr>
              <a:t>总线标准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</a:rPr>
              <a:t>公司</a:t>
            </a:r>
            <a:r>
              <a:rPr lang="en-US" altLang="zh-CN">
                <a:latin typeface="Arial" panose="020B0604020202020204" pitchFamily="34" charset="0"/>
              </a:rPr>
              <a:t>1984</a:t>
            </a:r>
            <a:r>
              <a:rPr lang="zh-CN" altLang="en-US">
                <a:latin typeface="Arial" panose="020B0604020202020204" pitchFamily="34" charset="0"/>
              </a:rPr>
              <a:t>年为推出</a:t>
            </a:r>
            <a:r>
              <a:rPr lang="en-US" altLang="zh-CN">
                <a:latin typeface="Arial" panose="020B0604020202020204" pitchFamily="34" charset="0"/>
              </a:rPr>
              <a:t>PC/AT</a:t>
            </a:r>
            <a:r>
              <a:rPr lang="zh-CN" altLang="en-US">
                <a:latin typeface="Arial" panose="020B0604020202020204" pitchFamily="34" charset="0"/>
              </a:rPr>
              <a:t>机而建立的系统总线标准，所以也叫</a:t>
            </a:r>
            <a:r>
              <a:rPr lang="en-US" altLang="zh-CN">
                <a:latin typeface="Arial" panose="020B0604020202020204" pitchFamily="34" charset="0"/>
              </a:rPr>
              <a:t>AT</a:t>
            </a:r>
            <a:r>
              <a:rPr lang="zh-CN" altLang="en-US">
                <a:latin typeface="Arial" panose="020B0604020202020204" pitchFamily="34" charset="0"/>
              </a:rPr>
              <a:t>总线。它是对</a:t>
            </a:r>
            <a:r>
              <a:rPr lang="en-US" altLang="zh-CN">
                <a:latin typeface="Arial" panose="020B0604020202020204" pitchFamily="34" charset="0"/>
              </a:rPr>
              <a:t>XT</a:t>
            </a:r>
            <a:r>
              <a:rPr lang="zh-CN" altLang="en-US">
                <a:latin typeface="Arial" panose="020B0604020202020204" pitchFamily="34" charset="0"/>
              </a:rPr>
              <a:t>总线的扩展，以适应</a:t>
            </a:r>
            <a:r>
              <a:rPr lang="en-US" altLang="zh-CN">
                <a:latin typeface="Arial" panose="020B0604020202020204" pitchFamily="34" charset="0"/>
              </a:rPr>
              <a:t>8/16</a:t>
            </a:r>
            <a:r>
              <a:rPr lang="zh-CN" altLang="en-US">
                <a:latin typeface="Arial" panose="020B0604020202020204" pitchFamily="34" charset="0"/>
              </a:rPr>
              <a:t>位数据总线要求。它在</a:t>
            </a:r>
            <a:r>
              <a:rPr lang="en-US" altLang="zh-CN">
                <a:latin typeface="Arial" panose="020B0604020202020204" pitchFamily="34" charset="0"/>
              </a:rPr>
              <a:t>80286</a:t>
            </a:r>
            <a:r>
              <a:rPr lang="zh-CN" altLang="en-US">
                <a:latin typeface="Arial" panose="020B0604020202020204" pitchFamily="34" charset="0"/>
              </a:rPr>
              <a:t>至</a:t>
            </a:r>
            <a:r>
              <a:rPr lang="en-US" altLang="zh-CN">
                <a:latin typeface="Arial" panose="020B0604020202020204" pitchFamily="34" charset="0"/>
              </a:rPr>
              <a:t>80486</a:t>
            </a:r>
            <a:r>
              <a:rPr lang="zh-CN" altLang="en-US">
                <a:latin typeface="Arial" panose="020B0604020202020204" pitchFamily="34" charset="0"/>
              </a:rPr>
              <a:t>时代应用非常广泛，以至于现在奔腾机中还保留有</a:t>
            </a:r>
            <a:r>
              <a:rPr lang="en-US" altLang="zh-CN" u="sng">
                <a:latin typeface="Arial" panose="020B0604020202020204" pitchFamily="34" charset="0"/>
                <a:hlinkClick r:id="rId4"/>
              </a:rPr>
              <a:t>ISA</a:t>
            </a:r>
            <a:r>
              <a:rPr lang="zh-CN" altLang="en-US" u="sng">
                <a:latin typeface="Arial" panose="020B0604020202020204" pitchFamily="34" charset="0"/>
                <a:hlinkClick r:id="rId4"/>
              </a:rPr>
              <a:t>总线</a:t>
            </a:r>
            <a:r>
              <a:rPr lang="zh-CN" altLang="en-US">
                <a:latin typeface="Arial" panose="020B0604020202020204" pitchFamily="34" charset="0"/>
              </a:rPr>
              <a:t>插槽。</a:t>
            </a:r>
            <a:r>
              <a:rPr lang="en-US" altLang="zh-CN">
                <a:latin typeface="Arial" panose="020B0604020202020204" pitchFamily="34" charset="0"/>
              </a:rPr>
              <a:t>ISA</a:t>
            </a:r>
            <a:r>
              <a:rPr lang="zh-CN" altLang="en-US">
                <a:latin typeface="Arial" panose="020B0604020202020204" pitchFamily="34" charset="0"/>
              </a:rPr>
              <a:t>总线有</a:t>
            </a:r>
            <a:r>
              <a:rPr lang="en-US" altLang="zh-CN">
                <a:latin typeface="Arial" panose="020B0604020202020204" pitchFamily="34" charset="0"/>
              </a:rPr>
              <a:t>98</a:t>
            </a:r>
            <a:r>
              <a:rPr lang="zh-CN" altLang="en-US">
                <a:latin typeface="Arial" panose="020B0604020202020204" pitchFamily="34" charset="0"/>
              </a:rPr>
              <a:t>只引脚。  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VESA</a:t>
            </a:r>
            <a:r>
              <a:rPr lang="zh-CN" altLang="en-US" b="1">
                <a:latin typeface="Arial" panose="020B0604020202020204" pitchFamily="34" charset="0"/>
              </a:rPr>
              <a:t>总线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</a:t>
            </a:r>
            <a:r>
              <a:rPr lang="en-US" altLang="zh-CN">
                <a:latin typeface="Arial" panose="020B0604020202020204" pitchFamily="34" charset="0"/>
              </a:rPr>
              <a:t>---video electronics standard association</a:t>
            </a:r>
            <a:r>
              <a:rPr lang="zh-CN" altLang="en-US">
                <a:latin typeface="Arial" panose="020B0604020202020204" pitchFamily="34" charset="0"/>
              </a:rPr>
              <a:t>）总线是 </a:t>
            </a:r>
            <a:r>
              <a:rPr lang="en-US" altLang="zh-CN">
                <a:latin typeface="Arial" panose="020B0604020202020204" pitchFamily="34" charset="0"/>
              </a:rPr>
              <a:t>1992</a:t>
            </a:r>
            <a:r>
              <a:rPr lang="zh-CN" altLang="en-US">
                <a:latin typeface="Arial" panose="020B0604020202020204" pitchFamily="34" charset="0"/>
              </a:rPr>
              <a:t>年由</a:t>
            </a:r>
            <a:r>
              <a:rPr lang="en-US" altLang="zh-CN">
                <a:latin typeface="Arial" panose="020B0604020202020204" pitchFamily="34" charset="0"/>
              </a:rPr>
              <a:t>60</a:t>
            </a:r>
            <a:r>
              <a:rPr lang="zh-CN" altLang="en-US">
                <a:latin typeface="Arial" panose="020B0604020202020204" pitchFamily="34" charset="0"/>
              </a:rPr>
              <a:t>家附件卡制造商联合推出的一种</a:t>
            </a:r>
            <a:r>
              <a:rPr lang="zh-CN" altLang="en-US" u="sng">
                <a:latin typeface="Arial" panose="020B0604020202020204" pitchFamily="34" charset="0"/>
                <a:hlinkClick r:id="rId5"/>
              </a:rPr>
              <a:t>局部总线</a:t>
            </a:r>
            <a:r>
              <a:rPr lang="en-US" altLang="zh-CN" u="sng">
                <a:latin typeface="Arial" panose="020B0604020202020204" pitchFamily="34" charset="0"/>
              </a:rPr>
              <a:t>,</a:t>
            </a:r>
            <a:r>
              <a:rPr lang="zh-CN" altLang="en-US" u="sng">
                <a:latin typeface="Arial" panose="020B0604020202020204" pitchFamily="34" charset="0"/>
              </a:rPr>
              <a:t>简称为</a:t>
            </a:r>
            <a:r>
              <a:rPr lang="en-US" altLang="zh-CN" u="sng">
                <a:latin typeface="Arial" panose="020B0604020202020204" pitchFamily="34" charset="0"/>
              </a:rPr>
              <a:t>VL(VESA local bus)</a:t>
            </a:r>
            <a:r>
              <a:rPr lang="zh-CN" altLang="en-US" u="sng">
                <a:latin typeface="Arial" panose="020B0604020202020204" pitchFamily="34" charset="0"/>
              </a:rPr>
              <a:t>总线。它定义了</a:t>
            </a:r>
            <a:r>
              <a:rPr lang="en-US" altLang="zh-CN" u="sng">
                <a:latin typeface="Arial" panose="020B0604020202020204" pitchFamily="34" charset="0"/>
              </a:rPr>
              <a:t>32</a:t>
            </a:r>
            <a:r>
              <a:rPr lang="zh-CN" altLang="en-US" u="sng">
                <a:latin typeface="Arial" panose="020B0604020202020204" pitchFamily="34" charset="0"/>
              </a:rPr>
              <a:t>位数据线，且可通过</a:t>
            </a:r>
            <a:r>
              <a:rPr lang="zh-CN" altLang="en-US" u="sng">
                <a:latin typeface="Arial" panose="020B0604020202020204" pitchFamily="34" charset="0"/>
                <a:hlinkClick r:id="rId6"/>
              </a:rPr>
              <a:t>扩展槽</a:t>
            </a:r>
            <a:r>
              <a:rPr lang="zh-CN" altLang="en-US" u="sng">
                <a:latin typeface="Arial" panose="020B0604020202020204" pitchFamily="34" charset="0"/>
              </a:rPr>
              <a:t>扩展到</a:t>
            </a:r>
            <a:r>
              <a:rPr lang="en-US" altLang="zh-CN" u="sng">
                <a:latin typeface="Arial" panose="020B0604020202020204" pitchFamily="34" charset="0"/>
              </a:rPr>
              <a:t>64 </a:t>
            </a:r>
            <a:r>
              <a:rPr lang="zh-CN" altLang="en-US" u="sng">
                <a:latin typeface="Arial" panose="020B0604020202020204" pitchFamily="34" charset="0"/>
              </a:rPr>
              <a:t>位，使用</a:t>
            </a:r>
            <a:r>
              <a:rPr lang="en-US" altLang="zh-CN" u="sng">
                <a:latin typeface="Arial" panose="020B0604020202020204" pitchFamily="34" charset="0"/>
              </a:rPr>
              <a:t>33MHz</a:t>
            </a:r>
            <a:r>
              <a:rPr lang="zh-CN" altLang="en-US" u="sng">
                <a:latin typeface="Arial" panose="020B0604020202020204" pitchFamily="34" charset="0"/>
                <a:hlinkClick r:id="rId7"/>
              </a:rPr>
              <a:t>时钟频率</a:t>
            </a:r>
            <a:r>
              <a:rPr lang="zh-CN" altLang="en-US" u="sng">
                <a:latin typeface="Arial" panose="020B0604020202020204" pitchFamily="34" charset="0"/>
              </a:rPr>
              <a:t>，最大传输率达</a:t>
            </a:r>
            <a:r>
              <a:rPr lang="en-US" altLang="zh-CN" u="sng">
                <a:latin typeface="Arial" panose="020B0604020202020204" pitchFamily="34" charset="0"/>
              </a:rPr>
              <a:t>132MB/s</a:t>
            </a:r>
            <a:r>
              <a:rPr lang="zh-CN" altLang="en-US" u="sng">
                <a:latin typeface="Arial" panose="020B0604020202020204" pitchFamily="34" charset="0"/>
              </a:rPr>
              <a:t>，可与</a:t>
            </a:r>
            <a:r>
              <a:rPr lang="en-US" altLang="zh-CN" u="sng">
                <a:latin typeface="Arial" panose="020B0604020202020204" pitchFamily="34" charset="0"/>
              </a:rPr>
              <a:t>CPU</a:t>
            </a:r>
            <a:r>
              <a:rPr lang="zh-CN" altLang="en-US" u="sng">
                <a:latin typeface="Arial" panose="020B0604020202020204" pitchFamily="34" charset="0"/>
              </a:rPr>
              <a:t>同步工作。是一种高速、高效的局部总线，可支持</a:t>
            </a:r>
            <a:r>
              <a:rPr lang="en-US" altLang="zh-CN" u="sng">
                <a:latin typeface="Arial" panose="020B0604020202020204" pitchFamily="34" charset="0"/>
              </a:rPr>
              <a:t>386SX</a:t>
            </a:r>
            <a:r>
              <a:rPr lang="zh-CN" altLang="en-US" u="sng">
                <a:latin typeface="Arial" panose="020B0604020202020204" pitchFamily="34" charset="0"/>
              </a:rPr>
              <a:t>、</a:t>
            </a:r>
            <a:r>
              <a:rPr lang="en-US" altLang="zh-CN" u="sng">
                <a:latin typeface="Arial" panose="020B0604020202020204" pitchFamily="34" charset="0"/>
              </a:rPr>
              <a:t>386DX</a:t>
            </a:r>
            <a:r>
              <a:rPr lang="zh-CN" altLang="en-US" u="sng">
                <a:latin typeface="Arial" panose="020B0604020202020204" pitchFamily="34" charset="0"/>
              </a:rPr>
              <a:t>、</a:t>
            </a:r>
            <a:r>
              <a:rPr lang="en-US" altLang="zh-CN" u="sng">
                <a:latin typeface="Arial" panose="020B0604020202020204" pitchFamily="34" charset="0"/>
              </a:rPr>
              <a:t>486SX</a:t>
            </a:r>
            <a:r>
              <a:rPr lang="zh-CN" altLang="en-US" u="sng">
                <a:latin typeface="Arial" panose="020B0604020202020204" pitchFamily="34" charset="0"/>
              </a:rPr>
              <a:t>、</a:t>
            </a:r>
            <a:r>
              <a:rPr lang="en-US" altLang="zh-CN" u="sng">
                <a:latin typeface="Arial" panose="020B0604020202020204" pitchFamily="34" charset="0"/>
              </a:rPr>
              <a:t>486DX</a:t>
            </a:r>
            <a:r>
              <a:rPr lang="zh-CN" altLang="en-US" u="sng">
                <a:latin typeface="Arial" panose="020B0604020202020204" pitchFamily="34" charset="0"/>
              </a:rPr>
              <a:t>及奔腾微处理器。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PCI</a:t>
            </a:r>
            <a:r>
              <a:rPr lang="zh-CN" altLang="en-US" b="1">
                <a:latin typeface="Arial" panose="020B0604020202020204" pitchFamily="34" charset="0"/>
              </a:rPr>
              <a:t>总线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　　</a:t>
            </a:r>
            <a:r>
              <a:rPr lang="en-US" altLang="zh-CN">
                <a:latin typeface="Arial" panose="020B0604020202020204" pitchFamily="34" charset="0"/>
              </a:rPr>
              <a:t>----PCI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peripheral component interconnect</a:t>
            </a:r>
            <a:r>
              <a:rPr lang="zh-CN" altLang="en-US">
                <a:latin typeface="Arial" panose="020B0604020202020204" pitchFamily="34" charset="0"/>
              </a:rPr>
              <a:t>）总线是当前最流行的总线之一，它是由</a:t>
            </a:r>
            <a:r>
              <a:rPr lang="en-US" altLang="zh-CN">
                <a:latin typeface="Arial" panose="020B0604020202020204" pitchFamily="34" charset="0"/>
              </a:rPr>
              <a:t>Intel</a:t>
            </a:r>
            <a:r>
              <a:rPr lang="zh-CN" altLang="en-US">
                <a:latin typeface="Arial" panose="020B0604020202020204" pitchFamily="34" charset="0"/>
              </a:rPr>
              <a:t>公司推出的一种局部总线。它定义了</a:t>
            </a:r>
            <a:r>
              <a:rPr lang="en-US" altLang="zh-CN">
                <a:latin typeface="Arial" panose="020B0604020202020204" pitchFamily="34" charset="0"/>
              </a:rPr>
              <a:t>32</a:t>
            </a:r>
            <a:r>
              <a:rPr lang="zh-CN" altLang="en-US">
                <a:latin typeface="Arial" panose="020B0604020202020204" pitchFamily="34" charset="0"/>
              </a:rPr>
              <a:t>位数据总线，且可扩展为</a:t>
            </a:r>
            <a:r>
              <a:rPr lang="en-US" altLang="zh-CN">
                <a:latin typeface="Arial" panose="020B0604020202020204" pitchFamily="34" charset="0"/>
              </a:rPr>
              <a:t>64</a:t>
            </a:r>
            <a:r>
              <a:rPr lang="zh-CN" altLang="en-US">
                <a:latin typeface="Arial" panose="020B0604020202020204" pitchFamily="34" charset="0"/>
              </a:rPr>
              <a:t>位。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F9D78F49-002A-1946-B0BD-49F48A3AB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9361E96-C9B5-2C48-96DF-9B5373953A4A}" type="slidenum">
              <a:rPr lang="en-US" altLang="zh-CN" sz="1300" smtClean="0">
                <a:ea typeface="宋体" panose="02010600030101010101" pitchFamily="2" charset="-122"/>
              </a:rPr>
              <a:pPr/>
              <a:t>34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43B2233-705E-4F49-85F7-3EA39698E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DE53F92-5CE7-9947-93A0-11E567BBF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、主存与</a:t>
            </a:r>
            <a:r>
              <a:rPr lang="en-US" altLang="zh-CN">
                <a:latin typeface="Arial" panose="020B0604020202020204" pitchFamily="34" charset="0"/>
              </a:rPr>
              <a:t>I/O</a:t>
            </a:r>
            <a:r>
              <a:rPr lang="zh-CN" altLang="en-US">
                <a:latin typeface="Arial" panose="020B0604020202020204" pitchFamily="34" charset="0"/>
              </a:rPr>
              <a:t>设备的连接结构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7FF6E8A7-3A8F-0042-8553-529BC9232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F077885-02BB-BD42-8F0E-8D5850720C26}" type="slidenum">
              <a:rPr lang="en-US" altLang="zh-CN" sz="1300" smtClean="0">
                <a:ea typeface="宋体" panose="02010600030101010101" pitchFamily="2" charset="-122"/>
              </a:rPr>
              <a:pPr/>
              <a:t>35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B7EF892-8045-1347-80FF-A2BCDBDF0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A2BEC2F-EC08-1241-AD0B-0F91DF680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单总线分解为地址总线、数据总线和控制总线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889A2EDB-E50E-3742-BCD0-1750E33CA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AB4BC5C-E27A-7E4E-8D24-6E58BF236457}" type="slidenum">
              <a:rPr lang="en-US" altLang="zh-CN" sz="1300" smtClean="0">
                <a:ea typeface="宋体" panose="02010600030101010101" pitchFamily="2" charset="-122"/>
              </a:rPr>
              <a:pPr/>
              <a:t>36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EC42C67-B3EA-FE47-9DC4-E6792BD05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D903950-4644-AD43-A6AE-692AB78A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40BA1BEC-1CA4-B442-A1D1-939F3F3C1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C7DFBAC-CA10-914D-BF36-648B26D44FB3}" type="slidenum">
              <a:rPr lang="en-US" altLang="zh-CN" sz="1300" smtClean="0">
                <a:ea typeface="宋体" panose="02010600030101010101" pitchFamily="2" charset="-122"/>
              </a:rPr>
              <a:pPr/>
              <a:t>37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0A73B7C-EB63-3143-BF85-0A9DCA00B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3D8BD6C-D921-F643-B58B-64181E327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80E3456-B63A-664E-94FA-F6A51F429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B77E3A5-4A37-1F4D-AE6E-2D0B32102FD6}" type="slidenum">
              <a:rPr lang="en-US" altLang="zh-CN" sz="1300" smtClean="0">
                <a:ea typeface="宋体" panose="02010600030101010101" pitchFamily="2" charset="-122"/>
              </a:rPr>
              <a:pPr/>
              <a:t>38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4A65E4D-AB75-8449-B721-C516B43AE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C63F448-05E8-A64E-B984-37D379BE6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C96F621D-0154-114B-8CE5-97D435960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64D1A65-FC14-3B4C-9CAD-EF7EDD401363}" type="slidenum">
              <a:rPr lang="en-US" altLang="zh-CN" sz="1300" smtClean="0">
                <a:ea typeface="宋体" panose="02010600030101010101" pitchFamily="2" charset="-122"/>
              </a:rPr>
              <a:pPr/>
              <a:t>39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914774-6653-B54E-BC4F-661DEB965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7C810B0-BDCD-A148-8BE7-409A08D0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3983D045-F9A0-4F46-899A-9B3710449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5618C68-9084-4446-A1FE-BF57AA050CD4}" type="slidenum">
              <a:rPr lang="en-US" altLang="zh-CN" sz="1300" smtClean="0">
                <a:ea typeface="宋体" panose="02010600030101010101" pitchFamily="2" charset="-122"/>
              </a:rPr>
              <a:pPr/>
              <a:t>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28A5D6B-C1AA-6246-8B10-25C47CF9A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034F520-63EE-794A-86CF-395E22650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042AB050-5BB2-F340-AEB4-B938FD9AB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DFABE29-29AF-6F47-BE33-5F377CBF75D3}" type="slidenum">
              <a:rPr lang="en-US" altLang="zh-CN" sz="1300" smtClean="0">
                <a:ea typeface="宋体" panose="02010600030101010101" pitchFamily="2" charset="-122"/>
              </a:rPr>
              <a:pPr/>
              <a:t>40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014D019-D824-9C4A-8C7B-7A7B51D86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7441FDA-BE36-B649-939F-65BA74D3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接口和内存单元同样看待，采用相同的指令进行访问，因此，接口和存储单元的地址必须不同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MCS-51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r>
              <a:rPr lang="zh-Hans" altLang="en-US" dirty="0">
                <a:latin typeface="Arial" panose="020B0604020202020204" pitchFamily="34" charset="0"/>
              </a:rPr>
              <a:t>统一编址</a:t>
            </a:r>
            <a:endParaRPr lang="en-US" altLang="zh-Han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Hans" dirty="0">
                <a:latin typeface="Arial" panose="020B0604020202020204" pitchFamily="34" charset="0"/>
              </a:rPr>
              <a:t>80X86</a:t>
            </a:r>
            <a:r>
              <a:rPr lang="zh-Hans" altLang="en-US" dirty="0">
                <a:latin typeface="Arial" panose="020B0604020202020204" pitchFamily="34" charset="0"/>
              </a:rPr>
              <a:t>   单独编址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F006D65-8D36-6C40-9331-97A9257D2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F0500EE-96FA-4244-8395-8B5606E45AD3}" type="slidenum">
              <a:rPr lang="en-US" altLang="zh-CN" sz="1300" smtClean="0">
                <a:ea typeface="宋体" panose="02010600030101010101" pitchFamily="2" charset="-122"/>
              </a:rPr>
              <a:pPr/>
              <a:t>41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F5D93ABA-A00D-8943-9A06-07E96FF3A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BF67742-D7E8-1841-A076-711C6D25F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E974AA32-76A1-5F46-BACA-1903735DD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C4DC55F-E3CE-5540-8FEC-47C7C1BA54E1}" type="slidenum">
              <a:rPr lang="en-US" altLang="zh-CN" sz="1300" smtClean="0">
                <a:ea typeface="宋体" panose="02010600030101010101" pitchFamily="2" charset="-122"/>
              </a:rPr>
              <a:pPr/>
              <a:t>42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EB366C99-77B8-7E44-9EDC-EC2DDA7D5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F3E1A66-9031-804B-9BB9-F0C65EA5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2BBCBDE0-4B97-3542-B963-0B11B8AA4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F126217-B678-CB46-89BB-1019D20FCBEC}" type="slidenum">
              <a:rPr lang="en-US" altLang="zh-CN" sz="1300" smtClean="0">
                <a:ea typeface="宋体" panose="02010600030101010101" pitchFamily="2" charset="-122"/>
              </a:rPr>
              <a:pPr/>
              <a:t>43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C6C2B65-CB6A-7F47-8B09-F4F9D944C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4F7CCF3-3408-8348-A088-FE9E4B680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93E327FB-ECD6-8343-9757-37C8E3B1A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90A1C14-8DB2-654E-B52C-4C0CD2C51048}" type="slidenum">
              <a:rPr lang="en-US" altLang="zh-CN" sz="1300" smtClean="0">
                <a:ea typeface="宋体" panose="02010600030101010101" pitchFamily="2" charset="-122"/>
              </a:rPr>
              <a:pPr/>
              <a:t>44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EB3D25E-8C69-9941-8A86-F4358EB02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9653876-FDF9-364B-BD1E-2D16C5678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3F011B31-FCA5-504C-B498-CD4A154B8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FA374E9-536E-BB4E-A16E-D2D6D51986D5}" type="slidenum">
              <a:rPr lang="en-US" altLang="zh-CN" sz="1300" smtClean="0">
                <a:ea typeface="宋体" panose="02010600030101010101" pitchFamily="2" charset="-122"/>
              </a:rPr>
              <a:pPr/>
              <a:t>45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4AEB798-23FF-6F4D-9B7F-21CF4CFCE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E0A8B00-ACF9-9F4F-9121-DA93CE2B2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D27AAF8D-0363-0643-B725-95DFDCB26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4D5BF0C-53EB-6B48-A135-6064AC611106}" type="slidenum">
              <a:rPr lang="en-US" altLang="zh-CN" sz="1300" smtClean="0">
                <a:ea typeface="宋体" panose="02010600030101010101" pitchFamily="2" charset="-122"/>
              </a:rPr>
              <a:pPr/>
              <a:t>46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8EE36D0-369F-F64E-946E-F17A4608F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7638F92-A1E7-6E47-B15E-7CFE22303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C1E9C591-AB74-FB46-8E44-0A580D8FE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EEE365-60D9-4B48-9810-FD213DD846CD}" type="slidenum">
              <a:rPr lang="en-US" altLang="zh-CN" sz="1300" smtClean="0">
                <a:ea typeface="宋体" panose="02010600030101010101" pitchFamily="2" charset="-122"/>
              </a:rPr>
              <a:pPr/>
              <a:t>47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6330561-8745-F440-87FF-F9EF3AE14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C56511-92E5-3E44-9CAF-974794481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4FACD4FB-3D4A-2C4D-9C67-A7E276EAD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59A984E-14AA-CE43-842A-6ED578C6B312}" type="slidenum">
              <a:rPr lang="en-US" altLang="zh-CN" sz="1300" smtClean="0">
                <a:ea typeface="宋体" panose="02010600030101010101" pitchFamily="2" charset="-122"/>
              </a:rPr>
              <a:pPr/>
              <a:t>48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FD25B497-0C8B-1D42-A7BC-F26DCF5D0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5BCB013-F8EE-A644-9A4E-8AB46764A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E6C895AB-ADE9-7244-A533-258CD0840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93A71A-74C7-2C43-8F62-6C8669FBEF45}" type="slidenum">
              <a:rPr lang="en-US" altLang="zh-CN" sz="1300" smtClean="0">
                <a:ea typeface="宋体" panose="02010600030101010101" pitchFamily="2" charset="-122"/>
              </a:rPr>
              <a:pPr/>
              <a:t>49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CE9D8A5-449A-B942-B07A-8E6C86894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05EB5CC-D684-2A4B-AC9C-446F5F113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E7FB49AA-1824-B14E-9EFB-CD6076C2C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846E6CC-616B-CB49-976F-DC139A7DE7C7}" type="slidenum">
              <a:rPr lang="en-US" altLang="zh-CN" sz="1300" smtClean="0">
                <a:ea typeface="宋体" panose="02010600030101010101" pitchFamily="2" charset="-122"/>
              </a:rPr>
              <a:pPr/>
              <a:t>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1D6F079-4260-AE46-AB22-900DD62E12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74E348-CB16-E74A-BD74-22F1BF95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定义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微型机与单片机的关系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684B0EDB-263B-1E4A-B5A1-78CFC4BD0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88DF38C-D2C3-7E49-9C97-3D838984A0F4}" type="slidenum">
              <a:rPr lang="en-US" altLang="zh-CN" sz="1300" smtClean="0">
                <a:ea typeface="宋体" panose="02010600030101010101" pitchFamily="2" charset="-122"/>
              </a:rPr>
              <a:pPr/>
              <a:t>50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3E8B5C4-E2C8-FF48-82EF-E19201FA2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2405684-8A83-BD4C-87A7-440AFA8DB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4F202509-38A7-2845-B2CA-2987223BB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08801D7-1813-CB41-85D6-82FBF28497FF}" type="slidenum">
              <a:rPr lang="en-US" altLang="zh-CN" sz="1300" smtClean="0">
                <a:ea typeface="宋体" panose="02010600030101010101" pitchFamily="2" charset="-122"/>
              </a:rPr>
              <a:pPr/>
              <a:t>51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419FB2F-CBA6-134F-BBDA-D0C8C145A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A35E966-D6BC-9D43-897E-989559CAF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7A30F56-9ED2-1544-B166-3C7A30970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417FA91-8662-3847-B1C0-A18A1994A575}" type="slidenum">
              <a:rPr lang="en-US" altLang="zh-CN" sz="1300" smtClean="0">
                <a:ea typeface="宋体" panose="02010600030101010101" pitchFamily="2" charset="-122"/>
              </a:rPr>
              <a:pPr/>
              <a:t>52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8B977CB-4886-044D-ACAC-6A721A0C1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3D598CD-046F-F74F-8207-11F0127CD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C865E849-013A-9944-B152-466724562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A71B3CD-C7CA-AE4D-B079-3CF861372EDD}" type="slidenum">
              <a:rPr lang="en-US" altLang="zh-CN" sz="1300" smtClean="0">
                <a:ea typeface="宋体" panose="02010600030101010101" pitchFamily="2" charset="-122"/>
              </a:rPr>
              <a:pPr/>
              <a:t>53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69B4B5C-0005-3849-BB13-BBBDA915F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A006B1A-B78A-6B4D-8139-7ECBE216B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89401B36-43F3-CC46-801A-FA2B3514C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089B767-603A-224A-BC00-938B4B517B1F}" type="slidenum">
              <a:rPr lang="en-US" altLang="zh-CN" sz="1300" smtClean="0">
                <a:ea typeface="宋体" panose="02010600030101010101" pitchFamily="2" charset="-122"/>
              </a:rPr>
              <a:pPr/>
              <a:t>54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C766608A-526C-6D44-BA05-54F167E1D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E85ABE9-2999-0642-98E2-573FB6F90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u="sng">
                <a:latin typeface="Arial" panose="020B0604020202020204" pitchFamily="34" charset="0"/>
              </a:rPr>
              <a:t>操作系统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Operating System</a:t>
            </a:r>
            <a:r>
              <a:rPr lang="zh-CN" altLang="en-US">
                <a:latin typeface="Arial" panose="020B0604020202020204" pitchFamily="34" charset="0"/>
              </a:rPr>
              <a:t>，简称</a:t>
            </a:r>
            <a:r>
              <a:rPr lang="en-US" altLang="zh-CN">
                <a:latin typeface="Arial" panose="020B0604020202020204" pitchFamily="34" charset="0"/>
              </a:rPr>
              <a:t>OS</a:t>
            </a:r>
            <a:r>
              <a:rPr lang="zh-CN" altLang="en-US">
                <a:latin typeface="Arial" panose="020B0604020202020204" pitchFamily="34" charset="0"/>
              </a:rPr>
              <a:t>）是一管理电脑硬件与软件资源的程序，同时也是计算机系统的内核与基石。操作系统是一个庞大的管理控制程序，大致包括</a:t>
            </a:r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个方面的管理功能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进程与处理机管理、作业管理、</a:t>
            </a:r>
            <a:r>
              <a:rPr lang="zh-CN" altLang="en-US" u="sng">
                <a:latin typeface="Arial" panose="020B0604020202020204" pitchFamily="34" charset="0"/>
                <a:hlinkClick r:id="rId3"/>
              </a:rPr>
              <a:t>存储管理</a:t>
            </a:r>
            <a:r>
              <a:rPr lang="zh-CN" altLang="en-US">
                <a:latin typeface="Arial" panose="020B0604020202020204" pitchFamily="34" charset="0"/>
              </a:rPr>
              <a:t>、设备管理、</a:t>
            </a:r>
            <a:r>
              <a:rPr lang="zh-CN" altLang="en-US" u="sng">
                <a:latin typeface="Arial" panose="020B0604020202020204" pitchFamily="34" charset="0"/>
                <a:hlinkClick r:id="rId4"/>
              </a:rPr>
              <a:t>文件管理</a:t>
            </a:r>
            <a:r>
              <a:rPr lang="zh-CN" altLang="en-US">
                <a:latin typeface="Arial" panose="020B0604020202020204" pitchFamily="34" charset="0"/>
              </a:rPr>
              <a:t>。目前</a:t>
            </a:r>
            <a:r>
              <a:rPr lang="zh-CN" altLang="en-US" u="sng">
                <a:latin typeface="Arial" panose="020B0604020202020204" pitchFamily="34" charset="0"/>
                <a:hlinkClick r:id="rId5"/>
              </a:rPr>
              <a:t>微机</a:t>
            </a:r>
            <a:r>
              <a:rPr lang="zh-CN" altLang="en-US">
                <a:latin typeface="Arial" panose="020B0604020202020204" pitchFamily="34" charset="0"/>
              </a:rPr>
              <a:t>上常见的操作系统有</a:t>
            </a:r>
            <a:r>
              <a:rPr lang="en-US" altLang="zh-CN">
                <a:latin typeface="Arial" panose="020B0604020202020204" pitchFamily="34" charset="0"/>
              </a:rPr>
              <a:t>DOS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 u="sng">
                <a:latin typeface="Arial" panose="020B0604020202020204" pitchFamily="34" charset="0"/>
                <a:hlinkClick r:id="rId6"/>
              </a:rPr>
              <a:t>OS/2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UNIX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XENIX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LINUX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Windows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Netware</a:t>
            </a:r>
            <a:r>
              <a:rPr lang="zh-CN" altLang="en-US">
                <a:latin typeface="Arial" panose="020B0604020202020204" pitchFamily="34" charset="0"/>
              </a:rPr>
              <a:t>等。 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把用高级</a:t>
            </a:r>
            <a:r>
              <a:rPr lang="zh-CN" altLang="en-US" u="sng">
                <a:latin typeface="Arial" panose="020B0604020202020204" pitchFamily="34" charset="0"/>
                <a:hlinkClick r:id="rId7"/>
              </a:rPr>
              <a:t>程序设计语言</a:t>
            </a:r>
            <a:r>
              <a:rPr lang="zh-CN" altLang="en-US">
                <a:latin typeface="Arial" panose="020B0604020202020204" pitchFamily="34" charset="0"/>
              </a:rPr>
              <a:t>书写的源程序，翻译成等价的</a:t>
            </a:r>
            <a:r>
              <a:rPr lang="zh-CN" altLang="en-US" u="sng">
                <a:latin typeface="Arial" panose="020B0604020202020204" pitchFamily="34" charset="0"/>
                <a:hlinkClick r:id="rId8"/>
              </a:rPr>
              <a:t>计算机汇编语言</a:t>
            </a:r>
            <a:r>
              <a:rPr lang="zh-CN" altLang="en-US">
                <a:latin typeface="Arial" panose="020B0604020202020204" pitchFamily="34" charset="0"/>
              </a:rPr>
              <a:t>或机器语言书写的</a:t>
            </a:r>
            <a:r>
              <a:rPr lang="zh-CN" altLang="en-US" u="sng">
                <a:latin typeface="Arial" panose="020B0604020202020204" pitchFamily="34" charset="0"/>
                <a:hlinkClick r:id="rId9"/>
              </a:rPr>
              <a:t>目标程序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zh-CN" altLang="en-US" u="sng">
                <a:latin typeface="Arial" panose="020B0604020202020204" pitchFamily="34" charset="0"/>
                <a:hlinkClick r:id="rId10"/>
              </a:rPr>
              <a:t>翻译程序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所谓</a:t>
            </a:r>
            <a:r>
              <a:rPr lang="zh-CN" altLang="en-US" u="sng">
                <a:latin typeface="Arial" panose="020B0604020202020204" pitchFamily="34" charset="0"/>
              </a:rPr>
              <a:t>解释程序</a:t>
            </a:r>
            <a:r>
              <a:rPr lang="zh-CN" altLang="en-US">
                <a:latin typeface="Arial" panose="020B0604020202020204" pitchFamily="34" charset="0"/>
              </a:rPr>
              <a:t>是高级语言</a:t>
            </a:r>
            <a:r>
              <a:rPr lang="zh-CN" altLang="en-US" u="sng">
                <a:latin typeface="Arial" panose="020B0604020202020204" pitchFamily="34" charset="0"/>
                <a:hlinkClick r:id="rId10"/>
              </a:rPr>
              <a:t>翻译程序</a:t>
            </a:r>
            <a:r>
              <a:rPr lang="zh-CN" altLang="en-US">
                <a:latin typeface="Arial" panose="020B0604020202020204" pitchFamily="34" charset="0"/>
              </a:rPr>
              <a:t>的一种，它将源语言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如</a:t>
            </a:r>
            <a:r>
              <a:rPr lang="en-US" altLang="zh-CN">
                <a:latin typeface="Arial" panose="020B0604020202020204" pitchFamily="34" charset="0"/>
              </a:rPr>
              <a:t>BASIC)</a:t>
            </a:r>
            <a:r>
              <a:rPr lang="zh-CN" altLang="en-US">
                <a:latin typeface="Arial" panose="020B0604020202020204" pitchFamily="34" charset="0"/>
              </a:rPr>
              <a:t>书写的源程序作为输入，解释一句后就提交计算机执行一句，并不形成</a:t>
            </a:r>
            <a:r>
              <a:rPr lang="zh-CN" altLang="en-US" u="sng">
                <a:latin typeface="Arial" panose="020B0604020202020204" pitchFamily="34" charset="0"/>
                <a:hlinkClick r:id="rId9"/>
              </a:rPr>
              <a:t>目标程序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9CAC42BA-49B2-E446-98C6-DAFCB2D6F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E9AD389-A7D6-6C4F-9E63-A005A966EDB5}" type="slidenum">
              <a:rPr lang="en-US" altLang="zh-CN" sz="1300" smtClean="0">
                <a:ea typeface="宋体" panose="02010600030101010101" pitchFamily="2" charset="-122"/>
              </a:rPr>
              <a:pPr/>
              <a:t>55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214D9DFF-4908-8A41-A9F7-B54B99DC7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E15AC73-D2BE-0F41-B566-CA57BADA9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CEE38A09-A57A-4743-BAFF-88E1DA18E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38F9F1-BD93-2C45-B343-12FEBCBCE997}" type="slidenum">
              <a:rPr lang="en-US" altLang="zh-CN" sz="1300" smtClean="0">
                <a:ea typeface="宋体" panose="02010600030101010101" pitchFamily="2" charset="-122"/>
              </a:rPr>
              <a:pPr/>
              <a:t>56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92606EE-9231-EB45-8197-778435498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A8AA9E35-6ECF-AA48-AF4C-940741CD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1DCD8E09-0325-EA47-9F8A-F525C7E30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BDE0822-5FD5-B04C-9D52-D1C7B78B90D6}" type="slidenum">
              <a:rPr lang="en-US" altLang="zh-CN" sz="1300" smtClean="0">
                <a:ea typeface="宋体" panose="02010600030101010101" pitchFamily="2" charset="-122"/>
              </a:rPr>
              <a:pPr/>
              <a:t>57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AEFBC04-F392-494E-8F22-FA256880E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C4BD414-7D1E-7440-A7C1-D9E2EC7D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BA0C1DF4-5F02-674F-A202-22683FCB1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FC5F7C2-4087-9745-848C-EBEC5EA19600}" type="slidenum">
              <a:rPr lang="en-US" altLang="zh-CN" sz="1300" smtClean="0">
                <a:ea typeface="宋体" panose="02010600030101010101" pitchFamily="2" charset="-122"/>
              </a:rPr>
              <a:pPr/>
              <a:t>58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78856372-94C1-3341-B9AE-23EBFF640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C631F66-FEA8-E04B-9FB2-A926EC64F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E1F3E5C8-4BB6-CA43-BAEB-FDD39E9B3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0346251-073F-414C-978F-1A2C61A6A157}" type="slidenum">
              <a:rPr lang="en-US" altLang="zh-CN" sz="1300" smtClean="0">
                <a:ea typeface="宋体" panose="02010600030101010101" pitchFamily="2" charset="-122"/>
              </a:rPr>
              <a:pPr/>
              <a:t>59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CF36AAB-D884-554D-80BD-B6CED7C7A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888285A-4A97-AD40-BBA0-0FA2BDEC0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AA4FDA9-B6D5-B345-B4DF-6B9E8E553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120B2C4-00B2-684F-8879-AE1B56653956}" type="slidenum">
              <a:rPr lang="en-US" altLang="zh-CN" sz="1300" smtClean="0">
                <a:ea typeface="宋体" panose="02010600030101010101" pitchFamily="2" charset="-122"/>
              </a:rPr>
              <a:pPr/>
              <a:t>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87EE9EB-A754-9E49-8CA7-78B17A668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A5E55D-40EA-0544-8940-EADDFB23D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的功能</a:t>
            </a:r>
          </a:p>
          <a:p>
            <a:pPr eaLnBrk="1" hangingPunct="1"/>
            <a:r>
              <a:rPr kumimoji="0" lang="en-US" altLang="zh-CN">
                <a:latin typeface="Arial" panose="020B0604020202020204" pitchFamily="34" charset="0"/>
              </a:rPr>
              <a:t>RAM/ROM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地址线是单向的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数据线和控制线是双向的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E0931894-800E-1249-B9C2-C1E22D3A9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DFB2C69-B8D7-814D-8EC2-EDE77948E33C}" type="slidenum">
              <a:rPr lang="en-US" altLang="zh-CN" sz="1300" smtClean="0">
                <a:ea typeface="宋体" panose="02010600030101010101" pitchFamily="2" charset="-122"/>
              </a:rPr>
              <a:pPr/>
              <a:t>60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8FEF7560-8B81-E74F-88D1-EDDFEBC5B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35DB98B-22E8-2740-B3B2-ABF82CE6E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>
            <a:extLst>
              <a:ext uri="{FF2B5EF4-FFF2-40B4-BE49-F238E27FC236}">
                <a16:creationId xmlns:a16="http://schemas.microsoft.com/office/drawing/2014/main" id="{160EEF0C-FE9E-2140-ABB0-13C99D75B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F326910-E8BF-6446-925E-FFAEE0456CDD}" type="slidenum">
              <a:rPr lang="en-US" altLang="zh-CN" sz="1300" smtClean="0">
                <a:ea typeface="宋体" panose="02010600030101010101" pitchFamily="2" charset="-122"/>
              </a:rPr>
              <a:pPr/>
              <a:t>61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87224B9-32FB-A241-94D7-6BBBA0637E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2609F34-545C-1149-8763-6CCA3E09F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16F48442-ED4B-2C43-9386-26C890D09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3E95643-F05B-5441-929C-0EE3BC7DE9F6}" type="slidenum">
              <a:rPr lang="en-US" altLang="zh-CN" sz="1300" smtClean="0">
                <a:ea typeface="宋体" panose="02010600030101010101" pitchFamily="2" charset="-122"/>
              </a:rPr>
              <a:pPr/>
              <a:t>62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B9109D64-B694-0A49-9794-49183ADB3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14F14DB-B324-A944-9C7E-422F7399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>
            <a:extLst>
              <a:ext uri="{FF2B5EF4-FFF2-40B4-BE49-F238E27FC236}">
                <a16:creationId xmlns:a16="http://schemas.microsoft.com/office/drawing/2014/main" id="{5FE0DEE8-2E15-4F47-8C1B-8DE2EF3A3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BA30DAB-D08D-9449-84E0-29142336385F}" type="slidenum">
              <a:rPr lang="en-US" altLang="zh-CN" sz="1300" smtClean="0">
                <a:ea typeface="宋体" panose="02010600030101010101" pitchFamily="2" charset="-122"/>
              </a:rPr>
              <a:pPr/>
              <a:t>63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AE1D1C95-3925-6643-86F3-6E72E00E5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8114BBE-B2DA-4F42-8CE4-A21C603F7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词法分析阶段是编译过程的第一个阶段，是编译做到的基础。这个阶段的任务是从右一个字符一个字符地读入源程序，即对构成源程序的字符流进行扫描然后根据构词规则识别单词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也称单词符号或符号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。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u="sng" dirty="0">
                <a:latin typeface="Arial" panose="020B0604020202020204" pitchFamily="34" charset="0"/>
                <a:hlinkClick r:id="rId3"/>
              </a:rPr>
              <a:t>语法</a:t>
            </a:r>
            <a:r>
              <a:rPr lang="zh-CN" altLang="en-US" dirty="0">
                <a:latin typeface="Arial" panose="020B0604020202020204" pitchFamily="34" charset="0"/>
              </a:rPr>
              <a:t>分析是编译过程的一个</a:t>
            </a:r>
            <a:r>
              <a:rPr lang="zh-CN" altLang="en-US" u="sng" dirty="0">
                <a:latin typeface="Arial" panose="020B0604020202020204" pitchFamily="34" charset="0"/>
                <a:hlinkClick r:id="rId4"/>
              </a:rPr>
              <a:t>逻辑</a:t>
            </a:r>
            <a:r>
              <a:rPr lang="zh-CN" altLang="en-US" dirty="0">
                <a:latin typeface="Arial" panose="020B0604020202020204" pitchFamily="34" charset="0"/>
              </a:rPr>
              <a:t>阶段。语法分析的</a:t>
            </a:r>
            <a:r>
              <a:rPr lang="zh-CN" altLang="en-US" u="sng" dirty="0">
                <a:latin typeface="Arial" panose="020B0604020202020204" pitchFamily="34" charset="0"/>
                <a:hlinkClick r:id="rId5"/>
              </a:rPr>
              <a:t>任务</a:t>
            </a:r>
            <a:r>
              <a:rPr lang="zh-CN" altLang="en-US" dirty="0">
                <a:latin typeface="Arial" panose="020B0604020202020204" pitchFamily="34" charset="0"/>
              </a:rPr>
              <a:t>是在</a:t>
            </a:r>
            <a:r>
              <a:rPr lang="zh-CN" altLang="en-US" u="sng" dirty="0">
                <a:latin typeface="Arial" panose="020B0604020202020204" pitchFamily="34" charset="0"/>
                <a:hlinkClick r:id="rId6"/>
              </a:rPr>
              <a:t>词法分析</a:t>
            </a:r>
            <a:r>
              <a:rPr lang="zh-CN" altLang="en-US" dirty="0">
                <a:latin typeface="Arial" panose="020B0604020202020204" pitchFamily="34" charset="0"/>
              </a:rPr>
              <a:t>的基础上将</a:t>
            </a:r>
            <a:r>
              <a:rPr lang="zh-CN" altLang="en-US" u="sng" dirty="0">
                <a:latin typeface="Arial" panose="020B0604020202020204" pitchFamily="34" charset="0"/>
                <a:hlinkClick r:id="rId7"/>
              </a:rPr>
              <a:t>单词</a:t>
            </a:r>
            <a:r>
              <a:rPr lang="zh-CN" altLang="en-US" dirty="0">
                <a:latin typeface="Arial" panose="020B0604020202020204" pitchFamily="34" charset="0"/>
              </a:rPr>
              <a:t>序列组合成各类语法短语，如“程序”，“语句”，“表达式”等等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语法</a:t>
            </a:r>
            <a:r>
              <a:rPr lang="zh-CN" altLang="en-US" u="sng" dirty="0">
                <a:latin typeface="Arial" panose="020B0604020202020204" pitchFamily="34" charset="0"/>
                <a:hlinkClick r:id="rId8"/>
              </a:rPr>
              <a:t>分析</a:t>
            </a:r>
            <a:r>
              <a:rPr lang="zh-CN" altLang="en-US" dirty="0">
                <a:latin typeface="Arial" panose="020B0604020202020204" pitchFamily="34" charset="0"/>
              </a:rPr>
              <a:t>程序判断源</a:t>
            </a:r>
            <a:r>
              <a:rPr lang="zh-CN" altLang="en-US" u="sng" dirty="0">
                <a:latin typeface="Arial" panose="020B0604020202020204" pitchFamily="34" charset="0"/>
                <a:hlinkClick r:id="rId9"/>
              </a:rPr>
              <a:t>程序</a:t>
            </a:r>
            <a:r>
              <a:rPr lang="zh-CN" altLang="en-US" dirty="0">
                <a:latin typeface="Arial" panose="020B0604020202020204" pitchFamily="34" charset="0"/>
              </a:rPr>
              <a:t>在结构上是否正确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源程序的结构由上下文无关文法描述 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>
            <a:extLst>
              <a:ext uri="{FF2B5EF4-FFF2-40B4-BE49-F238E27FC236}">
                <a16:creationId xmlns:a16="http://schemas.microsoft.com/office/drawing/2014/main" id="{9BAB00BC-3DBB-CF4E-895F-1EAD24AA3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2D263EB-6C3D-BD48-84AA-F1F6589EF316}" type="slidenum">
              <a:rPr lang="en-US" altLang="zh-CN" sz="1300" smtClean="0">
                <a:ea typeface="宋体" panose="02010600030101010101" pitchFamily="2" charset="-122"/>
              </a:rPr>
              <a:pPr/>
              <a:t>64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77530DF-9B0E-7F4A-BBFF-E49F8D6D1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C7A016B-6920-BB46-A52F-FFFDD11CC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电子数字积分计算机的简称，英文全称为 </a:t>
            </a:r>
            <a:r>
              <a:rPr lang="en-US" altLang="zh-CN" dirty="0">
                <a:latin typeface="Arial" panose="020B0604020202020204" pitchFamily="34" charset="0"/>
              </a:rPr>
              <a:t>Electronic Numerical Integrator And Computer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EDVAC (Electronic Discrete </a:t>
            </a:r>
            <a:r>
              <a:rPr lang="en-US" altLang="zh-Hans" dirty="0">
                <a:latin typeface="Arial" panose="020B0604020202020204" pitchFamily="34" charset="0"/>
              </a:rPr>
              <a:t>V</a:t>
            </a:r>
            <a:r>
              <a:rPr lang="en-US" altLang="zh-CN" dirty="0">
                <a:latin typeface="Arial" panose="020B0604020202020204" pitchFamily="34" charset="0"/>
              </a:rPr>
              <a:t>ariable Automatic Computer)</a:t>
            </a:r>
            <a:r>
              <a:rPr lang="zh-CN" altLang="en-US" dirty="0">
                <a:latin typeface="Arial" panose="020B0604020202020204" pitchFamily="34" charset="0"/>
              </a:rPr>
              <a:t>。离散变量自动</a:t>
            </a:r>
            <a:r>
              <a:rPr lang="zh-CN" altLang="en-US" dirty="0">
                <a:latin typeface="Arial" panose="020B0604020202020204" pitchFamily="34" charset="0"/>
                <a:hlinkClick r:id="rId3"/>
              </a:rPr>
              <a:t>电子计算机</a:t>
            </a:r>
            <a:r>
              <a:rPr lang="zh-CN" altLang="en-US" dirty="0">
                <a:latin typeface="Arial" panose="020B0604020202020204" pitchFamily="34" charset="0"/>
              </a:rPr>
              <a:t>。 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>
            <a:extLst>
              <a:ext uri="{FF2B5EF4-FFF2-40B4-BE49-F238E27FC236}">
                <a16:creationId xmlns:a16="http://schemas.microsoft.com/office/drawing/2014/main" id="{6AB1F5BC-CB36-B14D-B414-60CCD40EF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FC575F2-05E0-774D-A1A4-9E132525EB50}" type="slidenum">
              <a:rPr lang="en-US" altLang="zh-CN" sz="1300" smtClean="0">
                <a:ea typeface="宋体" panose="02010600030101010101" pitchFamily="2" charset="-122"/>
              </a:rPr>
              <a:pPr/>
              <a:t>65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5AA3AEC5-BBB7-C648-9DEA-A3C2E9AB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7BDEC34-2CD5-0B47-8AA4-28B06C74E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晶体管数每</a:t>
            </a:r>
            <a:r>
              <a:rPr lang="en-US" altLang="zh-CN">
                <a:latin typeface="Arial" panose="020B0604020202020204" pitchFamily="34" charset="0"/>
              </a:rPr>
              <a:t>18</a:t>
            </a:r>
            <a:r>
              <a:rPr lang="zh-CN" altLang="en-US">
                <a:latin typeface="Arial" panose="020B0604020202020204" pitchFamily="34" charset="0"/>
              </a:rPr>
              <a:t>月增加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倍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>
            <a:extLst>
              <a:ext uri="{FF2B5EF4-FFF2-40B4-BE49-F238E27FC236}">
                <a16:creationId xmlns:a16="http://schemas.microsoft.com/office/drawing/2014/main" id="{B8222674-E8C9-1C49-94D5-0CA0A1677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9356DCF-0231-6F4A-94FE-F2129141DC47}" type="slidenum">
              <a:rPr lang="en-US" altLang="zh-CN" sz="1300" smtClean="0">
                <a:ea typeface="宋体" panose="02010600030101010101" pitchFamily="2" charset="-122"/>
              </a:rPr>
              <a:pPr/>
              <a:t>66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27055E9F-1B4D-ED44-9DC1-FE77E5620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9DAEE11-0809-5743-ACB6-18A63F7B2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>
            <a:extLst>
              <a:ext uri="{FF2B5EF4-FFF2-40B4-BE49-F238E27FC236}">
                <a16:creationId xmlns:a16="http://schemas.microsoft.com/office/drawing/2014/main" id="{DEBA5524-F7EE-2744-ACEB-41EB2BD7B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1959A90-3D74-E148-95F0-35BA4DB9F1A2}" type="slidenum">
              <a:rPr lang="en-US" altLang="zh-CN" sz="1300" smtClean="0">
                <a:ea typeface="宋体" panose="02010600030101010101" pitchFamily="2" charset="-122"/>
              </a:rPr>
              <a:pPr/>
              <a:t>67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0D675257-2CB5-0945-80B8-B22C6ADB4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79219EA-5F78-6546-965A-D05A1E72E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世界上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第一台电子计算机</a:t>
            </a:r>
            <a:r>
              <a:rPr lang="zh-CN" altLang="en-US">
                <a:latin typeface="Arial" panose="020B0604020202020204" pitchFamily="34" charset="0"/>
              </a:rPr>
              <a:t>其实是</a:t>
            </a:r>
            <a:r>
              <a:rPr lang="en-US" altLang="zh-CN">
                <a:latin typeface="Arial" panose="020B0604020202020204" pitchFamily="34" charset="0"/>
              </a:rPr>
              <a:t>ABC(Atanasoff-Berry Computer,</a:t>
            </a:r>
            <a:r>
              <a:rPr lang="zh-CN" altLang="en-US">
                <a:latin typeface="Arial" panose="020B0604020202020204" pitchFamily="34" charset="0"/>
                <a:hlinkClick r:id="rId4"/>
              </a:rPr>
              <a:t>阿塔纳索夫</a:t>
            </a:r>
            <a:r>
              <a:rPr lang="en-US" altLang="zh-CN">
                <a:latin typeface="Arial" panose="020B0604020202020204" pitchFamily="34" charset="0"/>
                <a:hlinkClick r:id="rId4"/>
              </a:rPr>
              <a:t>-</a:t>
            </a:r>
            <a:r>
              <a:rPr lang="zh-CN" altLang="en-US">
                <a:latin typeface="Arial" panose="020B0604020202020204" pitchFamily="34" charset="0"/>
                <a:hlinkClick r:id="rId4"/>
              </a:rPr>
              <a:t>贝瑞计算机</a:t>
            </a:r>
            <a:r>
              <a:rPr lang="en-US" altLang="zh-CN">
                <a:latin typeface="Arial" panose="020B0604020202020204" pitchFamily="34" charset="0"/>
              </a:rPr>
              <a:t>) ENIAC</a:t>
            </a:r>
            <a:r>
              <a:rPr lang="zh-CN" altLang="en-US">
                <a:latin typeface="Arial" panose="020B0604020202020204" pitchFamily="34" charset="0"/>
              </a:rPr>
              <a:t>是第二台。 以前的资料声称第一台电子计算机叫 </a:t>
            </a:r>
            <a:r>
              <a:rPr lang="en-US" altLang="zh-CN">
                <a:latin typeface="Arial" panose="020B0604020202020204" pitchFamily="34" charset="0"/>
              </a:rPr>
              <a:t>ENIAC</a:t>
            </a:r>
            <a:r>
              <a:rPr lang="zh-CN" altLang="en-US">
                <a:latin typeface="Arial" panose="020B0604020202020204" pitchFamily="34" charset="0"/>
              </a:rPr>
              <a:t>（中文名：埃尼阿克） （电子数字积分计算机的简称，英文全称为 </a:t>
            </a:r>
            <a:r>
              <a:rPr lang="en-US" altLang="zh-CN">
                <a:latin typeface="Arial" panose="020B0604020202020204" pitchFamily="34" charset="0"/>
              </a:rPr>
              <a:t>Electronic Numerical Integrator And Computer</a:t>
            </a:r>
            <a:r>
              <a:rPr lang="zh-CN" altLang="en-US">
                <a:latin typeface="Arial" panose="020B0604020202020204" pitchFamily="34" charset="0"/>
              </a:rPr>
              <a:t>），它于</a:t>
            </a:r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月</a:t>
            </a:r>
            <a:r>
              <a:rPr lang="en-US" altLang="zh-CN">
                <a:latin typeface="Arial" panose="020B0604020202020204" pitchFamily="34" charset="0"/>
              </a:rPr>
              <a:t>15</a:t>
            </a:r>
            <a:r>
              <a:rPr lang="zh-CN" altLang="en-US">
                <a:latin typeface="Arial" panose="020B0604020202020204" pitchFamily="34" charset="0"/>
              </a:rPr>
              <a:t>日在</a:t>
            </a:r>
            <a:r>
              <a:rPr lang="zh-CN" altLang="en-US">
                <a:latin typeface="Arial" panose="020B0604020202020204" pitchFamily="34" charset="0"/>
                <a:hlinkClick r:id="rId5"/>
              </a:rPr>
              <a:t>美国</a:t>
            </a:r>
            <a:r>
              <a:rPr lang="zh-CN" altLang="en-US">
                <a:latin typeface="Arial" panose="020B0604020202020204" pitchFamily="34" charset="0"/>
              </a:rPr>
              <a:t>宣告诞生。 承担开发任务的“莫尔小组”由四位科学家和工程师</a:t>
            </a:r>
            <a:r>
              <a:rPr lang="zh-CN" altLang="en-US">
                <a:latin typeface="Arial" panose="020B0604020202020204" pitchFamily="34" charset="0"/>
                <a:hlinkClick r:id="rId6"/>
              </a:rPr>
              <a:t>埃克特</a:t>
            </a:r>
            <a:r>
              <a:rPr lang="zh-CN" altLang="en-US">
                <a:latin typeface="Arial" panose="020B0604020202020204" pitchFamily="34" charset="0"/>
              </a:rPr>
              <a:t>、莫克利、戈尔斯坦、博克斯组成，总工程师埃克特在当时年仅</a:t>
            </a:r>
            <a:r>
              <a:rPr lang="en-US" altLang="zh-CN">
                <a:latin typeface="Arial" panose="020B0604020202020204" pitchFamily="34" charset="0"/>
              </a:rPr>
              <a:t>24</a:t>
            </a:r>
            <a:r>
              <a:rPr lang="zh-CN" altLang="en-US">
                <a:latin typeface="Arial" panose="020B0604020202020204" pitchFamily="34" charset="0"/>
              </a:rPr>
              <a:t>岁。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ENIAC</a:t>
            </a:r>
            <a:r>
              <a:rPr lang="zh-CN" altLang="en-US">
                <a:latin typeface="Arial" panose="020B0604020202020204" pitchFamily="34" charset="0"/>
              </a:rPr>
              <a:t>：长</a:t>
            </a:r>
            <a:r>
              <a:rPr lang="en-US" altLang="zh-CN">
                <a:latin typeface="Arial" panose="020B0604020202020204" pitchFamily="34" charset="0"/>
              </a:rPr>
              <a:t>30.48</a:t>
            </a:r>
            <a:r>
              <a:rPr lang="zh-CN" altLang="en-US">
                <a:latin typeface="Arial" panose="020B0604020202020204" pitchFamily="34" charset="0"/>
              </a:rPr>
              <a:t>米，宽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米，占地面积约</a:t>
            </a:r>
            <a:r>
              <a:rPr lang="en-US" altLang="zh-CN">
                <a:latin typeface="Arial" panose="020B0604020202020204" pitchFamily="34" charset="0"/>
              </a:rPr>
              <a:t>63</a:t>
            </a:r>
            <a:r>
              <a:rPr lang="zh-CN" altLang="en-US">
                <a:latin typeface="Arial" panose="020B0604020202020204" pitchFamily="34" charset="0"/>
              </a:rPr>
              <a:t>平方米，</a:t>
            </a:r>
            <a:r>
              <a:rPr lang="en-US" altLang="zh-CN">
                <a:latin typeface="Arial" panose="020B0604020202020204" pitchFamily="34" charset="0"/>
              </a:rPr>
              <a:t>30</a:t>
            </a:r>
            <a:r>
              <a:rPr lang="zh-CN" altLang="en-US">
                <a:latin typeface="Arial" panose="020B0604020202020204" pitchFamily="34" charset="0"/>
              </a:rPr>
              <a:t>个操作台，约相当于</a:t>
            </a:r>
            <a:r>
              <a:rPr lang="en-US" altLang="zh-CN">
                <a:latin typeface="Arial" panose="020B0604020202020204" pitchFamily="34" charset="0"/>
              </a:rPr>
              <a:t>10</a:t>
            </a:r>
            <a:r>
              <a:rPr lang="zh-CN" altLang="en-US">
                <a:latin typeface="Arial" panose="020B0604020202020204" pitchFamily="34" charset="0"/>
              </a:rPr>
              <a:t>间普通房间的大小，重达</a:t>
            </a:r>
            <a:r>
              <a:rPr lang="en-US" altLang="zh-CN">
                <a:latin typeface="Arial" panose="020B0604020202020204" pitchFamily="34" charset="0"/>
              </a:rPr>
              <a:t>30</a:t>
            </a:r>
            <a:r>
              <a:rPr lang="zh-CN" altLang="en-US">
                <a:latin typeface="Arial" panose="020B0604020202020204" pitchFamily="34" charset="0"/>
              </a:rPr>
              <a:t>吨，耗电量</a:t>
            </a:r>
            <a:r>
              <a:rPr lang="en-US" altLang="zh-CN">
                <a:latin typeface="Arial" panose="020B0604020202020204" pitchFamily="34" charset="0"/>
              </a:rPr>
              <a:t>150</a:t>
            </a:r>
            <a:r>
              <a:rPr lang="zh-CN" altLang="en-US">
                <a:latin typeface="Arial" panose="020B0604020202020204" pitchFamily="34" charset="0"/>
              </a:rPr>
              <a:t>千瓦，造价</a:t>
            </a:r>
            <a:r>
              <a:rPr lang="en-US" altLang="zh-CN">
                <a:latin typeface="Arial" panose="020B0604020202020204" pitchFamily="34" charset="0"/>
              </a:rPr>
              <a:t>48</a:t>
            </a:r>
            <a:r>
              <a:rPr lang="zh-CN" altLang="en-US">
                <a:latin typeface="Arial" panose="020B0604020202020204" pitchFamily="34" charset="0"/>
              </a:rPr>
              <a:t>万美元。它包含了</a:t>
            </a:r>
            <a:r>
              <a:rPr lang="en-US" altLang="zh-CN">
                <a:latin typeface="Arial" panose="020B0604020202020204" pitchFamily="34" charset="0"/>
              </a:rPr>
              <a:t>17,468 </a:t>
            </a:r>
            <a:r>
              <a:rPr lang="zh-CN" altLang="en-US">
                <a:latin typeface="Arial" panose="020B0604020202020204" pitchFamily="34" charset="0"/>
              </a:rPr>
              <a:t>真空管</a:t>
            </a:r>
            <a:r>
              <a:rPr lang="en-US" altLang="zh-CN">
                <a:latin typeface="Arial" panose="020B0604020202020204" pitchFamily="34" charset="0"/>
              </a:rPr>
              <a:t>7,200</a:t>
            </a:r>
            <a:r>
              <a:rPr lang="zh-CN" altLang="en-US">
                <a:latin typeface="Arial" panose="020B0604020202020204" pitchFamily="34" charset="0"/>
              </a:rPr>
              <a:t>水晶 </a:t>
            </a:r>
            <a:r>
              <a:rPr lang="zh-CN" altLang="en-US">
                <a:latin typeface="Arial" panose="020B0604020202020204" pitchFamily="34" charset="0"/>
                <a:hlinkClick r:id="rId7"/>
              </a:rPr>
              <a:t>二极管</a:t>
            </a:r>
            <a:r>
              <a:rPr lang="en-US" altLang="zh-CN">
                <a:latin typeface="Arial" panose="020B0604020202020204" pitchFamily="34" charset="0"/>
              </a:rPr>
              <a:t>, 1,500 </a:t>
            </a:r>
            <a:r>
              <a:rPr lang="zh-CN" altLang="en-US">
                <a:latin typeface="Arial" panose="020B0604020202020204" pitchFamily="34" charset="0"/>
              </a:rPr>
              <a:t>中转</a:t>
            </a:r>
            <a:r>
              <a:rPr lang="en-US" altLang="zh-CN">
                <a:latin typeface="Arial" panose="020B0604020202020204" pitchFamily="34" charset="0"/>
              </a:rPr>
              <a:t>, 70,000 </a:t>
            </a:r>
            <a:r>
              <a:rPr lang="zh-CN" altLang="en-US">
                <a:latin typeface="Arial" panose="020B0604020202020204" pitchFamily="34" charset="0"/>
              </a:rPr>
              <a:t>电阻器</a:t>
            </a:r>
            <a:r>
              <a:rPr lang="en-US" altLang="zh-CN">
                <a:latin typeface="Arial" panose="020B0604020202020204" pitchFamily="34" charset="0"/>
              </a:rPr>
              <a:t>, 10,000 </a:t>
            </a:r>
            <a:r>
              <a:rPr lang="zh-CN" altLang="en-US">
                <a:latin typeface="Arial" panose="020B0604020202020204" pitchFamily="34" charset="0"/>
              </a:rPr>
              <a:t>电容器，</a:t>
            </a:r>
            <a:r>
              <a:rPr lang="en-US" altLang="zh-CN">
                <a:latin typeface="Arial" panose="020B0604020202020204" pitchFamily="34" charset="0"/>
              </a:rPr>
              <a:t>1500</a:t>
            </a:r>
            <a:r>
              <a:rPr lang="zh-CN" altLang="en-US">
                <a:latin typeface="Arial" panose="020B0604020202020204" pitchFamily="34" charset="0"/>
              </a:rPr>
              <a:t>继电器，</a:t>
            </a:r>
            <a:r>
              <a:rPr lang="en-US" altLang="zh-CN">
                <a:latin typeface="Arial" panose="020B0604020202020204" pitchFamily="34" charset="0"/>
              </a:rPr>
              <a:t>6000</a:t>
            </a:r>
            <a:r>
              <a:rPr lang="zh-CN" altLang="en-US">
                <a:latin typeface="Arial" panose="020B0604020202020204" pitchFamily="34" charset="0"/>
              </a:rPr>
              <a:t>多个开关，每秒执行</a:t>
            </a:r>
            <a:r>
              <a:rPr lang="en-US" altLang="zh-CN">
                <a:latin typeface="Arial" panose="020B0604020202020204" pitchFamily="34" charset="0"/>
              </a:rPr>
              <a:t>5000</a:t>
            </a:r>
            <a:r>
              <a:rPr lang="zh-CN" altLang="en-US">
                <a:latin typeface="Arial" panose="020B0604020202020204" pitchFamily="34" charset="0"/>
              </a:rPr>
              <a:t>次</a:t>
            </a:r>
            <a:r>
              <a:rPr lang="zh-CN" altLang="en-US">
                <a:latin typeface="Arial" panose="020B0604020202020204" pitchFamily="34" charset="0"/>
                <a:hlinkClick r:id="rId8"/>
              </a:rPr>
              <a:t>加法</a:t>
            </a:r>
            <a:r>
              <a:rPr lang="zh-CN" altLang="en-US">
                <a:latin typeface="Arial" panose="020B0604020202020204" pitchFamily="34" charset="0"/>
              </a:rPr>
              <a:t>或</a:t>
            </a:r>
            <a:r>
              <a:rPr lang="en-US" altLang="zh-CN">
                <a:latin typeface="Arial" panose="020B0604020202020204" pitchFamily="34" charset="0"/>
              </a:rPr>
              <a:t>400</a:t>
            </a:r>
            <a:r>
              <a:rPr lang="zh-CN" altLang="en-US">
                <a:latin typeface="Arial" panose="020B0604020202020204" pitchFamily="34" charset="0"/>
              </a:rPr>
              <a:t>次</a:t>
            </a:r>
            <a:r>
              <a:rPr lang="zh-CN" altLang="en-US">
                <a:latin typeface="Arial" panose="020B0604020202020204" pitchFamily="34" charset="0"/>
                <a:hlinkClick r:id="rId9"/>
              </a:rPr>
              <a:t>乘法</a:t>
            </a:r>
            <a:r>
              <a:rPr lang="zh-CN" altLang="en-US">
                <a:latin typeface="Arial" panose="020B0604020202020204" pitchFamily="34" charset="0"/>
              </a:rPr>
              <a:t>，是继电器计算机的</a:t>
            </a:r>
            <a:r>
              <a:rPr lang="en-US" altLang="zh-CN">
                <a:latin typeface="Arial" panose="020B0604020202020204" pitchFamily="34" charset="0"/>
              </a:rPr>
              <a:t>1000</a:t>
            </a:r>
            <a:r>
              <a:rPr lang="zh-CN" altLang="en-US">
                <a:latin typeface="Arial" panose="020B0604020202020204" pitchFamily="34" charset="0"/>
              </a:rPr>
              <a:t>倍、手工计算的</a:t>
            </a: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万倍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>
            <a:extLst>
              <a:ext uri="{FF2B5EF4-FFF2-40B4-BE49-F238E27FC236}">
                <a16:creationId xmlns:a16="http://schemas.microsoft.com/office/drawing/2014/main" id="{8BF40EB6-BDD4-0B4A-B099-4EF45EC7B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AE1C622-BFB5-7F44-A6A5-3EBC3F0D2039}" type="slidenum">
              <a:rPr lang="en-US" altLang="zh-CN" sz="1300" smtClean="0">
                <a:ea typeface="宋体" panose="02010600030101010101" pitchFamily="2" charset="-122"/>
              </a:rPr>
              <a:pPr/>
              <a:t>68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4AC3D2FF-8F31-CA4D-9C2E-72080231E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2122A321-8DBC-CE48-B765-30B65C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EDVAC</a:t>
            </a:r>
            <a:r>
              <a:rPr lang="zh-CN" altLang="en-US">
                <a:latin typeface="Arial" panose="020B0604020202020204" pitchFamily="34" charset="0"/>
              </a:rPr>
              <a:t>是第一台现代意义的通用计算机。和之前的世界上第一台电子计算机</a:t>
            </a:r>
            <a:r>
              <a:rPr lang="en-US" altLang="zh-CN">
                <a:latin typeface="Arial" panose="020B0604020202020204" pitchFamily="34" charset="0"/>
              </a:rPr>
              <a:t>ENIAC</a:t>
            </a:r>
            <a:r>
              <a:rPr lang="zh-CN" altLang="en-US">
                <a:latin typeface="Arial" panose="020B0604020202020204" pitchFamily="34" charset="0"/>
              </a:rPr>
              <a:t>不同</a:t>
            </a:r>
            <a:r>
              <a:rPr lang="en-US" altLang="zh-CN">
                <a:latin typeface="Arial" panose="020B0604020202020204" pitchFamily="34" charset="0"/>
              </a:rPr>
              <a:t>,EDVAC</a:t>
            </a:r>
            <a:r>
              <a:rPr lang="zh-CN" altLang="en-US">
                <a:latin typeface="Arial" panose="020B0604020202020204" pitchFamily="34" charset="0"/>
              </a:rPr>
              <a:t>首次使用二进制而不是十进制。整台计算机共使用大约</a:t>
            </a:r>
            <a:r>
              <a:rPr lang="en-US" altLang="zh-CN">
                <a:latin typeface="Arial" panose="020B0604020202020204" pitchFamily="34" charset="0"/>
              </a:rPr>
              <a:t>6000</a:t>
            </a:r>
            <a:r>
              <a:rPr lang="zh-CN" altLang="en-US">
                <a:latin typeface="Arial" panose="020B0604020202020204" pitchFamily="34" charset="0"/>
              </a:rPr>
              <a:t>个电子管和大约</a:t>
            </a:r>
            <a:r>
              <a:rPr lang="en-US" altLang="zh-CN">
                <a:latin typeface="Arial" panose="020B0604020202020204" pitchFamily="34" charset="0"/>
              </a:rPr>
              <a:t>12000</a:t>
            </a:r>
            <a:r>
              <a:rPr lang="zh-CN" altLang="en-US">
                <a:latin typeface="Arial" panose="020B0604020202020204" pitchFamily="34" charset="0"/>
              </a:rPr>
              <a:t>个二极管，功率为</a:t>
            </a:r>
            <a:r>
              <a:rPr lang="en-US" altLang="zh-CN">
                <a:latin typeface="Arial" panose="020B0604020202020204" pitchFamily="34" charset="0"/>
              </a:rPr>
              <a:t>56KW</a:t>
            </a:r>
            <a:r>
              <a:rPr lang="zh-CN" altLang="en-US">
                <a:latin typeface="Arial" panose="020B0604020202020204" pitchFamily="34" charset="0"/>
              </a:rPr>
              <a:t>，占地面积</a:t>
            </a:r>
            <a:r>
              <a:rPr lang="en-US" altLang="zh-CN">
                <a:latin typeface="Arial" panose="020B0604020202020204" pitchFamily="34" charset="0"/>
              </a:rPr>
              <a:t>45.5</a:t>
            </a:r>
            <a:r>
              <a:rPr lang="zh-CN" altLang="en-US">
                <a:latin typeface="Arial" panose="020B0604020202020204" pitchFamily="34" charset="0"/>
              </a:rPr>
              <a:t>平方米，重</a:t>
            </a:r>
            <a:r>
              <a:rPr lang="en-US" altLang="zh-CN">
                <a:latin typeface="Arial" panose="020B0604020202020204" pitchFamily="34" charset="0"/>
              </a:rPr>
              <a:t>7850KG</a:t>
            </a:r>
            <a:r>
              <a:rPr lang="zh-CN" altLang="en-US">
                <a:latin typeface="Arial" panose="020B0604020202020204" pitchFamily="34" charset="0"/>
              </a:rPr>
              <a:t>，使用时需要三十个技术人员同时操作。 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　　它由五个基本部分组成：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）运算器</a:t>
            </a:r>
            <a:r>
              <a:rPr lang="en-US" altLang="zh-CN">
                <a:latin typeface="Arial" panose="020B0604020202020204" pitchFamily="34" charset="0"/>
              </a:rPr>
              <a:t>CA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）控制器</a:t>
            </a:r>
            <a:r>
              <a:rPr lang="en-US" altLang="zh-CN">
                <a:latin typeface="Arial" panose="020B0604020202020204" pitchFamily="34" charset="0"/>
              </a:rPr>
              <a:t>CC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）存储器</a:t>
            </a:r>
            <a:r>
              <a:rPr lang="en-US" altLang="zh-CN">
                <a:latin typeface="Arial" panose="020B0604020202020204" pitchFamily="34" charset="0"/>
              </a:rPr>
              <a:t>M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）输入装置</a:t>
            </a:r>
            <a:r>
              <a:rPr lang="en-US" altLang="zh-CN">
                <a:latin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）输出装置</a:t>
            </a:r>
            <a:r>
              <a:rPr lang="en-US" altLang="zh-CN">
                <a:latin typeface="Arial" panose="020B0604020202020204" pitchFamily="34" charset="0"/>
              </a:rPr>
              <a:t>O</a:t>
            </a:r>
            <a:r>
              <a:rPr lang="zh-CN" altLang="en-US">
                <a:latin typeface="Arial" panose="020B0604020202020204" pitchFamily="34" charset="0"/>
              </a:rPr>
              <a:t>； 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　　这种体系结构一直延续至今，现在使用的计算机，其基本工作原理仍然是存储程序和程序控制，所以现在一般计算机被称为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冯诺依曼</a:t>
            </a:r>
            <a:r>
              <a:rPr lang="zh-CN" altLang="en-US">
                <a:latin typeface="Arial" panose="020B0604020202020204" pitchFamily="34" charset="0"/>
              </a:rPr>
              <a:t>结构计算机。鉴于冯诺依曼在发明电子计算机中所起到关键性作用，他被西方人誉为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计算机之父</a:t>
            </a:r>
            <a:r>
              <a:rPr lang="en-US" altLang="zh-CN">
                <a:latin typeface="Arial" panose="020B0604020202020204" pitchFamily="34" charset="0"/>
              </a:rPr>
              <a:t>"</a:t>
            </a:r>
            <a:r>
              <a:rPr lang="zh-CN" altLang="en-US">
                <a:latin typeface="Arial" panose="020B0604020202020204" pitchFamily="34" charset="0"/>
              </a:rPr>
              <a:t>。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>
            <a:extLst>
              <a:ext uri="{FF2B5EF4-FFF2-40B4-BE49-F238E27FC236}">
                <a16:creationId xmlns:a16="http://schemas.microsoft.com/office/drawing/2014/main" id="{57594579-BEFC-0F42-8DE9-44BD726A5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ED4B9B6-6633-B144-9AEF-804FBA482DF9}" type="slidenum">
              <a:rPr lang="en-US" altLang="zh-CN" sz="1300" smtClean="0">
                <a:ea typeface="宋体" panose="02010600030101010101" pitchFamily="2" charset="-122"/>
              </a:rPr>
              <a:pPr/>
              <a:t>69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E4C8493-D7D1-C24B-9AD6-C978CBC39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428AC9E-72F8-0A4A-9BA4-9BED934AD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1963: PDP-8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</a:rPr>
              <a:t>DEC</a:t>
            </a:r>
            <a:r>
              <a:rPr lang="zh-CN" altLang="en-US">
                <a:latin typeface="Arial" panose="020B0604020202020204" pitchFamily="34" charset="0"/>
              </a:rPr>
              <a:t>公司推出世界上首款采用晶体管的小型计算机</a:t>
            </a:r>
            <a:r>
              <a:rPr lang="en-US" altLang="zh-CN" b="1">
                <a:latin typeface="Arial" panose="020B0604020202020204" pitchFamily="34" charset="0"/>
              </a:rPr>
              <a:t>PDP-8</a:t>
            </a:r>
            <a:r>
              <a:rPr lang="en-US" altLang="zh-CN">
                <a:latin typeface="Arial" panose="020B0604020202020204" pitchFamily="34" charset="0"/>
              </a:rPr>
              <a:t>/1 </a:t>
            </a:r>
            <a:r>
              <a:rPr lang="zh-CN" altLang="en-US">
                <a:latin typeface="Arial" panose="020B0604020202020204" pitchFamily="34" charset="0"/>
              </a:rPr>
              <a:t>。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65F50B6-7367-1940-820F-274C39A50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18749FC-F775-224E-9C34-AEE300102D0F}" type="slidenum">
              <a:rPr lang="en-US" altLang="zh-CN" sz="1300" smtClean="0">
                <a:ea typeface="宋体" panose="02010600030101010101" pitchFamily="2" charset="-122"/>
              </a:rPr>
              <a:pPr/>
              <a:t>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B641670-00CE-E249-AF68-9FA16C2AE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40C370-A621-E945-8F73-DB9D76E71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冯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诺依曼是美籍匈牙利裔科学家，曾参加过曼哈顿计划（原子弹），后加入</a:t>
            </a:r>
            <a:r>
              <a:rPr lang="en-US" altLang="zh-CN" dirty="0">
                <a:latin typeface="Arial" panose="020B0604020202020204" pitchFamily="34" charset="0"/>
              </a:rPr>
              <a:t>EBIAC</a:t>
            </a:r>
            <a:r>
              <a:rPr lang="zh-CN" altLang="en-US" dirty="0">
                <a:latin typeface="Arial" panose="020B0604020202020204" pitchFamily="34" charset="0"/>
              </a:rPr>
              <a:t>的团队，提出了计算机的理论模型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在微机中，通常将冯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诺依曼结构称为普林斯顿结构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哈佛大学曾经开发过机电式计算机，将指令与数据分离存储是其特色</a:t>
            </a:r>
          </a:p>
          <a:p>
            <a:pPr eaLnBrk="1" hangingPunct="1"/>
            <a:endParaRPr kumimoji="0"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>
            <a:extLst>
              <a:ext uri="{FF2B5EF4-FFF2-40B4-BE49-F238E27FC236}">
                <a16:creationId xmlns:a16="http://schemas.microsoft.com/office/drawing/2014/main" id="{1FA442F1-017A-1144-9FC6-9B5566851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C27A55F-1FFB-5B42-849E-AFC5E5356316}" type="slidenum">
              <a:rPr lang="en-US" altLang="zh-CN" sz="1300" smtClean="0">
                <a:ea typeface="宋体" panose="02010600030101010101" pitchFamily="2" charset="-122"/>
              </a:rPr>
              <a:pPr/>
              <a:t>70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A7A7D05-45BC-A64C-A38B-96FBD9B81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94DFE7F0-54DD-4742-A634-A50F70C5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超级计算机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英语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zh-CN" b="1">
                <a:latin typeface="Arial" panose="020B0604020202020204" pitchFamily="34" charset="0"/>
              </a:rPr>
              <a:t>Supercomputer</a:t>
            </a:r>
            <a:r>
              <a:rPr lang="zh-CN" altLang="en-US">
                <a:latin typeface="Arial" panose="020B0604020202020204" pitchFamily="34" charset="0"/>
              </a:rPr>
              <a:t>），指计算能力（尤其是计算速度）为世界顶尖的</a:t>
            </a:r>
            <a:r>
              <a:rPr lang="zh-CN" altLang="en-US">
                <a:latin typeface="Arial" panose="020B0604020202020204" pitchFamily="34" charset="0"/>
                <a:hlinkClick r:id="rId4" tooltip="电子计算机"/>
              </a:rPr>
              <a:t>电子计算机</a:t>
            </a:r>
            <a:r>
              <a:rPr lang="zh-CN" altLang="en-US">
                <a:latin typeface="Arial" panose="020B0604020202020204" pitchFamily="34" charset="0"/>
              </a:rPr>
              <a:t>。它的体系设计和运作机制都与人们日常使用的</a:t>
            </a:r>
            <a:r>
              <a:rPr lang="zh-CN" altLang="en-US">
                <a:latin typeface="Arial" panose="020B0604020202020204" pitchFamily="34" charset="0"/>
                <a:hlinkClick r:id="rId5"/>
              </a:rPr>
              <a:t>个人电脑</a:t>
            </a:r>
            <a:r>
              <a:rPr lang="zh-CN" altLang="en-US">
                <a:latin typeface="Arial" panose="020B0604020202020204" pitchFamily="34" charset="0"/>
              </a:rPr>
              <a:t>有很大区别。现有的超级计算机运算速度大都可以达到每</a:t>
            </a:r>
            <a:r>
              <a:rPr lang="zh-CN" altLang="en-US">
                <a:latin typeface="Arial" panose="020B0604020202020204" pitchFamily="34" charset="0"/>
                <a:hlinkClick r:id="rId6"/>
              </a:rPr>
              <a:t>秒</a:t>
            </a:r>
            <a:r>
              <a:rPr lang="zh-CN" altLang="en-US">
                <a:latin typeface="Arial" panose="020B0604020202020204" pitchFamily="34" charset="0"/>
              </a:rPr>
              <a:t>一</a:t>
            </a:r>
            <a:r>
              <a:rPr lang="zh-CN" altLang="en-US">
                <a:latin typeface="Arial" panose="020B0604020202020204" pitchFamily="34" charset="0"/>
                <a:hlinkClick r:id="rId7"/>
              </a:rPr>
              <a:t>兆</a:t>
            </a:r>
            <a:r>
              <a:rPr lang="zh-CN" altLang="en-US">
                <a:latin typeface="Arial" panose="020B0604020202020204" pitchFamily="34" charset="0"/>
              </a:rPr>
              <a:t>（万亿，非百万）次以上。 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超级</a:t>
            </a:r>
            <a:r>
              <a:rPr lang="zh-CN" altLang="en-US" u="sng">
                <a:latin typeface="Arial" panose="020B0604020202020204" pitchFamily="34" charset="0"/>
                <a:hlinkClick r:id="rId8"/>
              </a:rPr>
              <a:t>计算机</a:t>
            </a:r>
            <a:r>
              <a:rPr lang="zh-CN" altLang="en-US">
                <a:latin typeface="Arial" panose="020B0604020202020204" pitchFamily="34" charset="0"/>
              </a:rPr>
              <a:t>通常是指由数百数千甚至更多的处理器（机）组成的、能计算普通</a:t>
            </a:r>
            <a:r>
              <a:rPr lang="en-US" altLang="zh-CN">
                <a:latin typeface="Arial" panose="020B0604020202020204" pitchFamily="34" charset="0"/>
              </a:rPr>
              <a:t>PC</a:t>
            </a:r>
            <a:r>
              <a:rPr lang="zh-CN" altLang="en-US">
                <a:latin typeface="Arial" panose="020B0604020202020204" pitchFamily="34" charset="0"/>
              </a:rPr>
              <a:t>机和服务器不能完成的大型复杂课题的计算机。 </a:t>
            </a:r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大型计算机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英语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zh-CN" altLang="zh-CN" b="1">
                <a:latin typeface="Arial" panose="020B0604020202020204" pitchFamily="34" charset="0"/>
              </a:rPr>
              <a:t>mainframe</a:t>
            </a:r>
            <a:r>
              <a:rPr lang="zh-CN" altLang="en-US">
                <a:latin typeface="Arial" panose="020B0604020202020204" pitchFamily="34" charset="0"/>
              </a:rPr>
              <a:t>），又称</a:t>
            </a:r>
            <a:r>
              <a:rPr lang="zh-CN" altLang="en-US" b="1">
                <a:latin typeface="Arial" panose="020B0604020202020204" pitchFamily="34" charset="0"/>
              </a:rPr>
              <a:t>大型机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大型主机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 b="1">
                <a:latin typeface="Arial" panose="020B0604020202020204" pitchFamily="34" charset="0"/>
              </a:rPr>
              <a:t>主机</a:t>
            </a:r>
            <a:r>
              <a:rPr lang="zh-CN" altLang="en-US">
                <a:latin typeface="Arial" panose="020B0604020202020204" pitchFamily="34" charset="0"/>
              </a:rPr>
              <a:t>等，是从</a:t>
            </a:r>
            <a:r>
              <a:rPr lang="en-US" altLang="zh-CN">
                <a:latin typeface="Arial" panose="020B0604020202020204" pitchFamily="34" charset="0"/>
                <a:hlinkClick r:id="rId9"/>
              </a:rPr>
              <a:t>IBM</a:t>
            </a:r>
            <a:r>
              <a:rPr lang="en-US" altLang="zh-CN">
                <a:latin typeface="Arial" panose="020B0604020202020204" pitchFamily="34" charset="0"/>
                <a:hlinkClick r:id="rId10"/>
              </a:rPr>
              <a:t>System/360</a:t>
            </a:r>
            <a:r>
              <a:rPr lang="zh-CN" altLang="en-US">
                <a:latin typeface="Arial" panose="020B0604020202020204" pitchFamily="34" charset="0"/>
              </a:rPr>
              <a:t>开始的一系列计算机及与其兼容或同等级的计算机，主要用于大量数据和关键项目的计算，例如</a:t>
            </a:r>
            <a:r>
              <a:rPr lang="zh-CN" altLang="en-US">
                <a:latin typeface="Arial" panose="020B0604020202020204" pitchFamily="34" charset="0"/>
                <a:hlinkClick r:id="rId11" tooltip="银行"/>
              </a:rPr>
              <a:t>银行</a:t>
            </a:r>
            <a:r>
              <a:rPr lang="zh-CN" altLang="en-US">
                <a:latin typeface="Arial" panose="020B0604020202020204" pitchFamily="34" charset="0"/>
              </a:rPr>
              <a:t>金融交易及数据处理、</a:t>
            </a:r>
            <a:r>
              <a:rPr lang="zh-CN" altLang="en-US">
                <a:latin typeface="Arial" panose="020B0604020202020204" pitchFamily="34" charset="0"/>
                <a:hlinkClick r:id="rId12"/>
              </a:rPr>
              <a:t>人口普查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zh-CN" altLang="en-US">
                <a:latin typeface="Arial" panose="020B0604020202020204" pitchFamily="34" charset="0"/>
                <a:hlinkClick r:id="rId13" tooltip="企业资源规划"/>
              </a:rPr>
              <a:t>企业资源规划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r>
              <a:rPr lang="zh-CN" altLang="en-US">
                <a:latin typeface="Arial" panose="020B0604020202020204" pitchFamily="34" charset="0"/>
              </a:rPr>
              <a:t>等等 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现代大型计算机并非主要通过每秒运算次数</a:t>
            </a:r>
            <a:r>
              <a:rPr lang="en-US" altLang="zh-CN">
                <a:latin typeface="Arial" panose="020B0604020202020204" pitchFamily="34" charset="0"/>
                <a:hlinkClick r:id="rId14"/>
              </a:rPr>
              <a:t>MIPS</a:t>
            </a:r>
            <a:r>
              <a:rPr lang="zh-CN" altLang="en-US">
                <a:latin typeface="Arial" panose="020B0604020202020204" pitchFamily="34" charset="0"/>
              </a:rPr>
              <a:t>来衡量性能，而是可靠性、安全性、向后兼容性和极其高效的</a:t>
            </a:r>
            <a:r>
              <a:rPr lang="en-US" altLang="zh-CN">
                <a:latin typeface="Arial" panose="020B0604020202020204" pitchFamily="34" charset="0"/>
                <a:hlinkClick r:id="rId15"/>
              </a:rPr>
              <a:t>I/O</a:t>
            </a:r>
            <a:r>
              <a:rPr lang="zh-CN" altLang="en-US">
                <a:latin typeface="Arial" panose="020B0604020202020204" pitchFamily="34" charset="0"/>
              </a:rPr>
              <a:t>性能。主机通常强调大规模的数据输入输出，着重强调数据的吞吐量。 </a:t>
            </a:r>
            <a:endParaRPr lang="en-US" altLang="zh-CN" b="1">
              <a:latin typeface="Arial" panose="020B0604020202020204" pitchFamily="34" charset="0"/>
            </a:endParaRPr>
          </a:p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小型计算机</a:t>
            </a:r>
            <a:r>
              <a:rPr lang="zh-CN" altLang="en-US">
                <a:latin typeface="Arial" panose="020B0604020202020204" pitchFamily="34" charset="0"/>
              </a:rPr>
              <a:t> 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英语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 b="1">
                <a:latin typeface="Arial" panose="020B0604020202020204" pitchFamily="34" charset="0"/>
              </a:rPr>
              <a:t>Mini/Mid-range computer</a:t>
            </a:r>
            <a:r>
              <a:rPr lang="en-US" altLang="zh-CN">
                <a:latin typeface="Arial" panose="020B0604020202020204" pitchFamily="34" charset="0"/>
              </a:rPr>
              <a:t>) </a:t>
            </a:r>
            <a:r>
              <a:rPr lang="zh-CN" altLang="en-US">
                <a:latin typeface="Arial" panose="020B0604020202020204" pitchFamily="34" charset="0"/>
              </a:rPr>
              <a:t>是指运行原理类似于</a:t>
            </a:r>
            <a:r>
              <a:rPr lang="zh-CN" altLang="en-US">
                <a:latin typeface="Arial" panose="020B0604020202020204" pitchFamily="34" charset="0"/>
                <a:hlinkClick r:id="rId5"/>
              </a:rPr>
              <a:t>个人电脑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zh-CN" altLang="en-US">
                <a:latin typeface="Arial" panose="020B0604020202020204" pitchFamily="34" charset="0"/>
                <a:hlinkClick r:id="rId16"/>
              </a:rPr>
              <a:t>服务器</a:t>
            </a:r>
            <a:r>
              <a:rPr lang="zh-CN" altLang="en-US">
                <a:latin typeface="Arial" panose="020B0604020202020204" pitchFamily="34" charset="0"/>
              </a:rPr>
              <a:t>，但性能及用途又与它们有所不同的一种高性能计算机。它是</a:t>
            </a:r>
            <a:r>
              <a:rPr lang="en-US" altLang="zh-CN">
                <a:latin typeface="Arial" panose="020B0604020202020204" pitchFamily="34" charset="0"/>
              </a:rPr>
              <a:t>70</a:t>
            </a:r>
            <a:r>
              <a:rPr lang="zh-CN" altLang="en-US">
                <a:latin typeface="Arial" panose="020B0604020202020204" pitchFamily="34" charset="0"/>
              </a:rPr>
              <a:t>年代由</a:t>
            </a:r>
            <a:r>
              <a:rPr lang="en-US" altLang="zh-CN">
                <a:latin typeface="Arial" panose="020B0604020202020204" pitchFamily="34" charset="0"/>
                <a:hlinkClick r:id="rId17" tooltip="DEC"/>
              </a:rPr>
              <a:t>DEC</a:t>
            </a:r>
            <a:r>
              <a:rPr lang="zh-CN" altLang="en-US">
                <a:latin typeface="Arial" panose="020B0604020202020204" pitchFamily="34" charset="0"/>
              </a:rPr>
              <a:t>（数字设备公司、迪吉多）公司首先开发的一种高性能计算产品。 </a:t>
            </a:r>
            <a:r>
              <a:rPr lang="zh-CN" altLang="en-US" b="1">
                <a:latin typeface="Arial" panose="020B0604020202020204" pitchFamily="34" charset="0"/>
              </a:rPr>
              <a:t>小型计算机</a:t>
            </a:r>
            <a:r>
              <a:rPr lang="zh-CN" altLang="en-US">
                <a:latin typeface="Arial" panose="020B0604020202020204" pitchFamily="34" charset="0"/>
              </a:rPr>
              <a:t>曾用来表示一种多用户计算机，它的规模介于</a:t>
            </a:r>
            <a:r>
              <a:rPr lang="zh-CN" altLang="en-US">
                <a:latin typeface="Arial" panose="020B0604020202020204" pitchFamily="34" charset="0"/>
                <a:hlinkClick r:id="rId18"/>
              </a:rPr>
              <a:t>大型计算机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zh-CN" altLang="en-US">
                <a:latin typeface="Arial" panose="020B0604020202020204" pitchFamily="34" charset="0"/>
                <a:hlinkClick r:id="rId5"/>
              </a:rPr>
              <a:t>个人电脑</a:t>
            </a:r>
            <a:r>
              <a:rPr lang="zh-CN" altLang="en-US">
                <a:latin typeface="Arial" panose="020B0604020202020204" pitchFamily="34" charset="0"/>
              </a:rPr>
              <a:t>之间。有的厂商可能会用其他名称代替 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>
            <a:extLst>
              <a:ext uri="{FF2B5EF4-FFF2-40B4-BE49-F238E27FC236}">
                <a16:creationId xmlns:a16="http://schemas.microsoft.com/office/drawing/2014/main" id="{5A3318C9-F25C-3E40-8951-77D67689B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DEFE950-1633-6C45-88C9-6F9A019F22AD}" type="slidenum">
              <a:rPr lang="en-US" altLang="zh-CN" sz="1300" smtClean="0">
                <a:ea typeface="宋体" panose="02010600030101010101" pitchFamily="2" charset="-122"/>
              </a:rPr>
              <a:pPr/>
              <a:t>71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D704FFA2-138A-024A-8E7A-B2B71BD26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6554F22-FBE4-B947-949C-775EFAF9A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>
            <a:extLst>
              <a:ext uri="{FF2B5EF4-FFF2-40B4-BE49-F238E27FC236}">
                <a16:creationId xmlns:a16="http://schemas.microsoft.com/office/drawing/2014/main" id="{C40EFA57-A9E2-A549-A642-FA85AD4F8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9F43081-A71D-C345-9174-4F4D6E584375}" type="slidenum">
              <a:rPr lang="en-US" altLang="zh-CN" sz="1300" smtClean="0">
                <a:ea typeface="宋体" panose="02010600030101010101" pitchFamily="2" charset="-122"/>
              </a:rPr>
              <a:pPr/>
              <a:t>72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4C005C66-FA03-C74D-A360-8E792B3E3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2EC1F12-0513-AA4D-9319-73B630464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>
            <a:extLst>
              <a:ext uri="{FF2B5EF4-FFF2-40B4-BE49-F238E27FC236}">
                <a16:creationId xmlns:a16="http://schemas.microsoft.com/office/drawing/2014/main" id="{A1A9ACE4-EA3B-7F4D-B371-07347C3FA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24BC16A-4993-A342-A299-6D76E890B6E4}" type="slidenum">
              <a:rPr lang="en-US" altLang="zh-CN" sz="1300" smtClean="0">
                <a:ea typeface="宋体" panose="02010600030101010101" pitchFamily="2" charset="-122"/>
              </a:rPr>
              <a:pPr/>
              <a:t>73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44C20C79-5940-F34B-A125-A6FF5A1E8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3469A75-1EC0-EF42-9DA5-EF32CE4D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>
            <a:extLst>
              <a:ext uri="{FF2B5EF4-FFF2-40B4-BE49-F238E27FC236}">
                <a16:creationId xmlns:a16="http://schemas.microsoft.com/office/drawing/2014/main" id="{EC1386BB-CC83-0A43-8882-32D24866C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94DC5BB-CE20-C540-92E9-F345F7EB46DC}" type="slidenum">
              <a:rPr lang="en-US" altLang="zh-CN" sz="1300" smtClean="0">
                <a:ea typeface="宋体" panose="02010600030101010101" pitchFamily="2" charset="-122"/>
              </a:rPr>
              <a:pPr/>
              <a:t>74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456AABC-4CF5-9844-B341-ED8FAA230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F56D69-7408-7446-BF6E-770D45FAB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>
            <a:extLst>
              <a:ext uri="{FF2B5EF4-FFF2-40B4-BE49-F238E27FC236}">
                <a16:creationId xmlns:a16="http://schemas.microsoft.com/office/drawing/2014/main" id="{6B41264E-9AAD-4F4C-B071-450576987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EAB496D-0D3D-A744-848C-E0EE7F1085B3}" type="slidenum">
              <a:rPr lang="en-US" altLang="zh-CN" sz="1300" smtClean="0">
                <a:ea typeface="宋体" panose="02010600030101010101" pitchFamily="2" charset="-122"/>
              </a:rPr>
              <a:pPr/>
              <a:t>75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5465A59-8912-814A-AC04-A561A3C98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39855F8-D1C4-5245-8116-4784E9D15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>
            <a:extLst>
              <a:ext uri="{FF2B5EF4-FFF2-40B4-BE49-F238E27FC236}">
                <a16:creationId xmlns:a16="http://schemas.microsoft.com/office/drawing/2014/main" id="{D772BE6A-FD90-0F40-9B08-1191D265A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EDE02F0-7290-B045-9513-5AD7EFBCCC10}" type="slidenum">
              <a:rPr lang="en-US" altLang="zh-CN" sz="1300" smtClean="0">
                <a:ea typeface="宋体" panose="02010600030101010101" pitchFamily="2" charset="-122"/>
              </a:rPr>
              <a:pPr/>
              <a:t>76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A7805D31-4197-3740-8CF3-3E7BABEC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892500FA-A47A-AA48-9359-AFEB6020C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FD3A6697-27D6-2341-B844-FF48F6B85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8DEC3904-5309-C641-B763-44254FCB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IBM PC/AT 286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CPU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系统软件的例子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应用软件的例子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7" name="幻灯片编号占位符 3">
            <a:extLst>
              <a:ext uri="{FF2B5EF4-FFF2-40B4-BE49-F238E27FC236}">
                <a16:creationId xmlns:a16="http://schemas.microsoft.com/office/drawing/2014/main" id="{B1CCD78A-B3B3-BD43-934A-5FB195C26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C1F7C23-6C79-1042-BCEB-7FEEDF08BF5B}" type="slidenum">
              <a:rPr lang="en-US" altLang="zh-CN" sz="1300" smtClean="0">
                <a:ea typeface="宋体" panose="02010600030101010101" pitchFamily="2" charset="-122"/>
              </a:rPr>
              <a:pPr/>
              <a:t>8</a:t>
            </a:fld>
            <a:endParaRPr lang="en-US" altLang="zh-CN" sz="13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564DFE3A-93D0-3C4F-9EAB-EAABCCA41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3B0EBC0-A13C-7444-A794-BCC62FAEBAC0}" type="slidenum">
              <a:rPr lang="en-US" altLang="zh-CN" sz="1300" smtClean="0">
                <a:ea typeface="宋体" panose="02010600030101010101" pitchFamily="2" charset="-122"/>
              </a:rPr>
              <a:pPr/>
              <a:t>9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2066146-0CFA-2149-8449-A73C59956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55800F-CE62-0B4A-8F0F-B265ACDA3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个层次的概念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微处理器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微机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	微机系统</a:t>
            </a:r>
          </a:p>
          <a:p>
            <a:pPr eaLnBrk="1" hangingPunct="1"/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图片5">
            <a:extLst>
              <a:ext uri="{FF2B5EF4-FFF2-40B4-BE49-F238E27FC236}">
                <a16:creationId xmlns:a16="http://schemas.microsoft.com/office/drawing/2014/main" id="{B16DD3F9-67CC-304D-A222-4834C8BBE2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2" descr="图片2">
            <a:extLst>
              <a:ext uri="{FF2B5EF4-FFF2-40B4-BE49-F238E27FC236}">
                <a16:creationId xmlns:a16="http://schemas.microsoft.com/office/drawing/2014/main" id="{C2C69804-9B79-CB4F-A27B-21E710CD4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3" descr="图片1">
            <a:extLst>
              <a:ext uri="{FF2B5EF4-FFF2-40B4-BE49-F238E27FC236}">
                <a16:creationId xmlns:a16="http://schemas.microsoft.com/office/drawing/2014/main" id="{122DDD42-A7C4-E24B-94C6-EC8D8E98F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图片3">
            <a:extLst>
              <a:ext uri="{FF2B5EF4-FFF2-40B4-BE49-F238E27FC236}">
                <a16:creationId xmlns:a16="http://schemas.microsoft.com/office/drawing/2014/main" id="{8944DCA8-3CEE-8E4C-99B4-E9D274CDF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" descr="图片4">
            <a:extLst>
              <a:ext uri="{FF2B5EF4-FFF2-40B4-BE49-F238E27FC236}">
                <a16:creationId xmlns:a16="http://schemas.microsoft.com/office/drawing/2014/main" id="{25381AB5-069B-404D-9329-8CAD26E2D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2">
            <a:extLst>
              <a:ext uri="{FF2B5EF4-FFF2-40B4-BE49-F238E27FC236}">
                <a16:creationId xmlns:a16="http://schemas.microsoft.com/office/drawing/2014/main" id="{C96D0C6E-AA15-1043-9B99-47358507E8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0513" y="1096963"/>
            <a:ext cx="8602662" cy="28575"/>
            <a:chOff x="181" y="391"/>
            <a:chExt cx="5419" cy="18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579BE28D-0C4B-B549-AB08-010C87D432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FB8EE3C1-3BDD-9B48-9748-7CC7964F46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C5B77242-D7FD-8D46-B3F5-EA6A5C2DF2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23850" y="2362200"/>
            <a:ext cx="8602663" cy="28575"/>
            <a:chOff x="181" y="391"/>
            <a:chExt cx="5419" cy="1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29B26F41-7761-8643-A64C-651C2B46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760957C9-52A8-934D-984F-505B45A2C4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3" name="Rectangle 15">
            <a:extLst>
              <a:ext uri="{FF2B5EF4-FFF2-40B4-BE49-F238E27FC236}">
                <a16:creationId xmlns:a16="http://schemas.microsoft.com/office/drawing/2014/main" id="{0E0092B8-3320-8E45-BB01-2683F57D99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0525" y="1412875"/>
            <a:ext cx="63119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>
                <a:latin typeface="Webdings" pitchFamily="2" charset="2"/>
                <a:ea typeface="隶书" pitchFamily="49" charset="-122"/>
              </a:rPr>
              <a:t>嵌入式系统原理与实验</a:t>
            </a:r>
          </a:p>
        </p:txBody>
      </p:sp>
      <p:pic>
        <p:nvPicPr>
          <p:cNvPr id="14" name="Picture 7" descr="10">
            <a:extLst>
              <a:ext uri="{FF2B5EF4-FFF2-40B4-BE49-F238E27FC236}">
                <a16:creationId xmlns:a16="http://schemas.microsoft.com/office/drawing/2014/main" id="{875AB717-C751-D54F-A963-6FE48FEAA7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33825"/>
            <a:ext cx="291465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0061B08D-C2A3-834A-9670-83FF7D74CA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0" y="3762375"/>
            <a:ext cx="4781550" cy="18002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课程号码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EE21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b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教学年级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二年级</a:t>
            </a:r>
            <a:b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授课教师：赵忠华</a:t>
            </a:r>
          </a:p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上课教室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东中院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4-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9619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22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744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22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581A1D-924F-C44C-870C-D225A2292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48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70D4DA8-4873-9D48-B55C-17B384B30F01}" type="datetime12">
              <a:rPr lang="zh-CN" altLang="en-US"/>
              <a:pPr>
                <a:defRPr/>
              </a:pPr>
              <a:t>下午3时37分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F7257D-CB75-264C-952B-03AA160D62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8380A27-BFCF-C346-9246-5930461144F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/77</a:t>
            </a:r>
          </a:p>
        </p:txBody>
      </p:sp>
    </p:spTree>
    <p:extLst>
      <p:ext uri="{BB962C8B-B14F-4D97-AF65-F5344CB8AC3E}">
        <p14:creationId xmlns:p14="http://schemas.microsoft.com/office/powerpoint/2010/main" val="329834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463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83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24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5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19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33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F70714E7-371E-914C-B1CA-FAACD009D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62939F1-C4B0-2445-B869-01440009A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grpSp>
        <p:nvGrpSpPr>
          <p:cNvPr id="1028" name="Group 1048">
            <a:extLst>
              <a:ext uri="{FF2B5EF4-FFF2-40B4-BE49-F238E27FC236}">
                <a16:creationId xmlns:a16="http://schemas.microsoft.com/office/drawing/2014/main" id="{07F80405-5F35-3848-9461-C6E6BD426B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68313" y="803275"/>
            <a:ext cx="8636000" cy="33338"/>
            <a:chOff x="295" y="778"/>
            <a:chExt cx="5440" cy="21"/>
          </a:xfrm>
        </p:grpSpPr>
        <p:sp>
          <p:nvSpPr>
            <p:cNvPr id="1032" name="Rectangle 1045">
              <a:extLst>
                <a:ext uri="{FF2B5EF4-FFF2-40B4-BE49-F238E27FC236}">
                  <a16:creationId xmlns:a16="http://schemas.microsoft.com/office/drawing/2014/main" id="{5788D3E8-8F5A-CD40-A3DD-3B8C22B898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1033" name="Rectangle 1047">
              <a:extLst>
                <a:ext uri="{FF2B5EF4-FFF2-40B4-BE49-F238E27FC236}">
                  <a16:creationId xmlns:a16="http://schemas.microsoft.com/office/drawing/2014/main" id="{6C970BB6-160A-9243-84F0-4448B7BE9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  <p:grpSp>
        <p:nvGrpSpPr>
          <p:cNvPr id="1029" name="Group 1048">
            <a:extLst>
              <a:ext uri="{FF2B5EF4-FFF2-40B4-BE49-F238E27FC236}">
                <a16:creationId xmlns:a16="http://schemas.microsoft.com/office/drawing/2014/main" id="{4A72CF44-0AED-D543-9181-B7692A5439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1000" y="6443663"/>
            <a:ext cx="8636000" cy="33337"/>
            <a:chOff x="295" y="778"/>
            <a:chExt cx="5440" cy="21"/>
          </a:xfrm>
        </p:grpSpPr>
        <p:sp>
          <p:nvSpPr>
            <p:cNvPr id="1030" name="Rectangle 1045">
              <a:extLst>
                <a:ext uri="{FF2B5EF4-FFF2-40B4-BE49-F238E27FC236}">
                  <a16:creationId xmlns:a16="http://schemas.microsoft.com/office/drawing/2014/main" id="{597F8AFA-033D-974B-A177-26E87E413C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  <p:sp>
          <p:nvSpPr>
            <p:cNvPr id="1031" name="Rectangle 1047">
              <a:extLst>
                <a:ext uri="{FF2B5EF4-FFF2-40B4-BE49-F238E27FC236}">
                  <a16:creationId xmlns:a16="http://schemas.microsoft.com/office/drawing/2014/main" id="{D4902BA0-87AC-B64D-8F8A-1EDB95478B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  <a:cs typeface="华文新魏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22706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kumimoji="1" sz="2800">
          <a:solidFill>
            <a:srgbClr val="000000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kumimoji="1"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11.xml"/><Relationship Id="rId7" Type="http://schemas.openxmlformats.org/officeDocument/2006/relationships/hyperlink" Target="http://images.anandtech.com/reviews/motherboards/abit/p965-ab9pro/abitboardlarge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.com/web/cn/catalog/mmc/FM141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ENIAC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EDVAC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2.jpeg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3.jpeg"/><Relationship Id="rId12" Type="http://schemas.openxmlformats.org/officeDocument/2006/relationships/image" Target="../media/image48.jpeg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54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png"/><Relationship Id="rId11" Type="http://schemas.openxmlformats.org/officeDocument/2006/relationships/image" Target="../media/image47.jpeg"/><Relationship Id="rId5" Type="http://schemas.openxmlformats.org/officeDocument/2006/relationships/image" Target="../media/image2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3.jpe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">
            <a:extLst>
              <a:ext uri="{FF2B5EF4-FFF2-40B4-BE49-F238E27FC236}">
                <a16:creationId xmlns:a16="http://schemas.microsoft.com/office/drawing/2014/main" id="{2C4A5AF7-E1B5-3745-9CB4-1EBB9C0E1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8350" y="63500"/>
            <a:ext cx="55816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微型计算机系统的构成</a:t>
            </a:r>
          </a:p>
        </p:txBody>
      </p:sp>
      <p:sp>
        <p:nvSpPr>
          <p:cNvPr id="24578" name="AutoShape 3">
            <a:extLst>
              <a:ext uri="{FF2B5EF4-FFF2-40B4-BE49-F238E27FC236}">
                <a16:creationId xmlns:a16="http://schemas.microsoft.com/office/drawing/2014/main" id="{200C26DA-03A4-164A-BA57-7C95AAECE52A}"/>
              </a:ext>
            </a:extLst>
          </p:cNvPr>
          <p:cNvSpPr>
            <a:spLocks/>
          </p:cNvSpPr>
          <p:nvPr/>
        </p:nvSpPr>
        <p:spPr bwMode="auto">
          <a:xfrm>
            <a:off x="6664325" y="1987550"/>
            <a:ext cx="152400" cy="1216025"/>
          </a:xfrm>
          <a:prstGeom prst="leftBrace">
            <a:avLst>
              <a:gd name="adj1" fmla="val 66493"/>
              <a:gd name="adj2" fmla="val 446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AutoShape 4">
            <a:extLst>
              <a:ext uri="{FF2B5EF4-FFF2-40B4-BE49-F238E27FC236}">
                <a16:creationId xmlns:a16="http://schemas.microsoft.com/office/drawing/2014/main" id="{2892125C-781D-F249-965C-BBFAC9439F73}"/>
              </a:ext>
            </a:extLst>
          </p:cNvPr>
          <p:cNvSpPr>
            <a:spLocks/>
          </p:cNvSpPr>
          <p:nvPr/>
        </p:nvSpPr>
        <p:spPr bwMode="auto">
          <a:xfrm>
            <a:off x="4989513" y="2424113"/>
            <a:ext cx="287337" cy="1152525"/>
          </a:xfrm>
          <a:prstGeom prst="leftBrace">
            <a:avLst>
              <a:gd name="adj1" fmla="val 33425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4580" name="AutoShape 5">
            <a:extLst>
              <a:ext uri="{FF2B5EF4-FFF2-40B4-BE49-F238E27FC236}">
                <a16:creationId xmlns:a16="http://schemas.microsoft.com/office/drawing/2014/main" id="{0A090F2D-101C-BB4C-852A-21BD297C0A0E}"/>
              </a:ext>
            </a:extLst>
          </p:cNvPr>
          <p:cNvSpPr>
            <a:spLocks/>
          </p:cNvSpPr>
          <p:nvPr/>
        </p:nvSpPr>
        <p:spPr bwMode="auto">
          <a:xfrm>
            <a:off x="3043238" y="2849563"/>
            <a:ext cx="366712" cy="3082925"/>
          </a:xfrm>
          <a:prstGeom prst="leftBrace">
            <a:avLst>
              <a:gd name="adj1" fmla="val 70058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7" name="Group 64">
            <a:extLst>
              <a:ext uri="{FF2B5EF4-FFF2-40B4-BE49-F238E27FC236}">
                <a16:creationId xmlns:a16="http://schemas.microsoft.com/office/drawing/2014/main" id="{73B96B63-BAC7-CF44-ADE6-760A7F632AD9}"/>
              </a:ext>
            </a:extLst>
          </p:cNvPr>
          <p:cNvGraphicFramePr>
            <a:graphicFrameLocks noGrp="1"/>
          </p:cNvGraphicFramePr>
          <p:nvPr/>
        </p:nvGraphicFramePr>
        <p:xfrm>
          <a:off x="979488" y="1787525"/>
          <a:ext cx="7707312" cy="4113216"/>
        </p:xfrm>
        <a:graphic>
          <a:graphicData uri="http://schemas.openxmlformats.org/drawingml/2006/table">
            <a:tbl>
              <a:tblPr/>
              <a:tblGrid>
                <a:gridCol w="2584450">
                  <a:extLst>
                    <a:ext uri="{9D8B030D-6E8A-4147-A177-3AD203B41FA5}">
                      <a16:colId xmlns:a16="http://schemas.microsoft.com/office/drawing/2014/main" val="2772784100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680257701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3491009207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66688505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897920064"/>
                    </a:ext>
                  </a:extLst>
                </a:gridCol>
              </a:tblGrid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运算器（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ALU)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62768"/>
                  </a:ext>
                </a:extLst>
              </a:tr>
              <a:tr h="817490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微处理器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μP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控制器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35516"/>
                  </a:ext>
                </a:extLst>
              </a:tr>
              <a:tr h="707962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微型计算机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μC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内存储器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寄存器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11376"/>
                  </a:ext>
                </a:extLst>
              </a:tr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输出接口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73077"/>
                  </a:ext>
                </a:extLst>
              </a:tr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微型计算机系统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78169"/>
                  </a:ext>
                </a:extLst>
              </a:tr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μCS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输出设备及外存储器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31856"/>
                  </a:ext>
                </a:extLst>
              </a:tr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系统软件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588181"/>
                  </a:ext>
                </a:extLst>
              </a:tr>
              <a:tr h="365153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应用软件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91462"/>
                  </a:ext>
                </a:extLst>
              </a:tr>
              <a:tr h="396840"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幼圆" pitchFamily="49" charset="-122"/>
                          <a:ea typeface="幼圆" pitchFamily="49" charset="-122"/>
                        </a:rPr>
                        <a:t>电源、面板、机架等</a:t>
                      </a: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20000"/>
                        <a:defRPr kumimoji="1"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66"/>
                        </a:buClr>
                        <a:defRPr kumimoji="1" sz="2000">
                          <a:solidFill>
                            <a:srgbClr val="133984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marT="45417" marB="454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975487"/>
                  </a:ext>
                </a:extLst>
              </a:tr>
            </a:tbl>
          </a:graphicData>
        </a:graphic>
      </p:graphicFrame>
      <p:pic>
        <p:nvPicPr>
          <p:cNvPr id="24615" name="Picture 63" descr="10269370_999916">
            <a:extLst>
              <a:ext uri="{FF2B5EF4-FFF2-40B4-BE49-F238E27FC236}">
                <a16:creationId xmlns:a16="http://schemas.microsoft.com/office/drawing/2014/main" id="{14AA6551-7532-FF44-910B-C312AA8D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23764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6" name="日期占位符 3">
            <a:extLst>
              <a:ext uri="{FF2B5EF4-FFF2-40B4-BE49-F238E27FC236}">
                <a16:creationId xmlns:a16="http://schemas.microsoft.com/office/drawing/2014/main" id="{AC70C3E9-8FBA-3A4D-A4C5-5A2D6113DF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B4B2063-71AC-FE48-9C01-45BEB33371A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24617" name="幻灯片编号占位符 1">
            <a:extLst>
              <a:ext uri="{FF2B5EF4-FFF2-40B4-BE49-F238E27FC236}">
                <a16:creationId xmlns:a16="http://schemas.microsoft.com/office/drawing/2014/main" id="{36BB5F0D-B2CB-6640-B834-B33D4D299F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3FDDD19-1C1B-794F-8201-2E4BCCA17B4F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30E7010-37F4-3749-BA2F-A28AD26B7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1025" y="107950"/>
            <a:ext cx="69119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计算机的硬件结构－基本概念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6D2B08F-DC6E-264A-AF21-D2E6E5C8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219200"/>
            <a:ext cx="456088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ALU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（运算器）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存储器（读、写、访问）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容量（字、字节）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字长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指令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程序</a:t>
            </a:r>
          </a:p>
          <a:p>
            <a:pPr eaLnBrk="1" hangingPunct="1"/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主机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总线</a:t>
            </a:r>
          </a:p>
        </p:txBody>
      </p:sp>
      <p:graphicFrame>
        <p:nvGraphicFramePr>
          <p:cNvPr id="26627" name="Object 5">
            <a:extLst>
              <a:ext uri="{FF2B5EF4-FFF2-40B4-BE49-F238E27FC236}">
                <a16:creationId xmlns:a16="http://schemas.microsoft.com/office/drawing/2014/main" id="{1B5F2538-32A3-F244-81D9-43F8B3C17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7950" y="3581400"/>
          <a:ext cx="3124200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图片" r:id="rId5" imgW="12344400" imgH="11455400" progId="Word.Picture.8">
                  <p:embed/>
                </p:oleObj>
              </mc:Choice>
              <mc:Fallback>
                <p:oleObj name="图片" r:id="rId5" imgW="12344400" imgH="11455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3581400"/>
                        <a:ext cx="3124200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8" name="Picture 4" descr="abitboard">
            <a:hlinkClick r:id="rId7"/>
            <a:extLst>
              <a:ext uri="{FF2B5EF4-FFF2-40B4-BE49-F238E27FC236}">
                <a16:creationId xmlns:a16="http://schemas.microsoft.com/office/drawing/2014/main" id="{781D4D9A-B2D4-E940-9D6E-D1A82D3132F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2871788"/>
            <a:ext cx="4703762" cy="3529012"/>
          </a:xfrm>
        </p:spPr>
      </p:pic>
      <p:sp>
        <p:nvSpPr>
          <p:cNvPr id="26629" name="日期占位符 3">
            <a:extLst>
              <a:ext uri="{FF2B5EF4-FFF2-40B4-BE49-F238E27FC236}">
                <a16:creationId xmlns:a16="http://schemas.microsoft.com/office/drawing/2014/main" id="{F1EC3332-402C-5B4E-9232-803D5CD27A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D4F8D5C-0C8A-5D4B-BF9A-261BC9EDF37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26630" name="幻灯片编号占位符 1">
            <a:extLst>
              <a:ext uri="{FF2B5EF4-FFF2-40B4-BE49-F238E27FC236}">
                <a16:creationId xmlns:a16="http://schemas.microsoft.com/office/drawing/2014/main" id="{667CF1E4-D231-AB4C-B8DA-FCF09D4F77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66DB306-9E22-CD4C-A878-AD4F5275C0E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EF0F98C-431E-0943-A931-A47990849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8325" y="107950"/>
            <a:ext cx="2976563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运算器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406739D-0D78-2641-99F6-CCD43DC2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838200"/>
            <a:ext cx="60960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运算器是完成运算功能的部件。</a:t>
            </a:r>
          </a:p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运算器中有一个算术逻辑单元（</a:t>
            </a:r>
            <a:r>
              <a:rPr lang="en-US" altLang="zh-CN" sz="2400" b="1">
                <a:ea typeface="宋体" panose="02010600030101010101" pitchFamily="2" charset="-122"/>
              </a:rPr>
              <a:t>ALU</a:t>
            </a:r>
            <a:r>
              <a:rPr lang="zh-CN" altLang="en-US" sz="2400" b="1">
                <a:ea typeface="宋体" panose="02010600030101010101" pitchFamily="2" charset="-122"/>
              </a:rPr>
              <a:t>），它执行各种数据运算操作。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算术运算：加、减、乘、除、数据格   式转换。</a:t>
            </a:r>
          </a:p>
          <a:p>
            <a:pPr lvl="1" eaLnBrk="1" hangingPunct="1"/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逻辑运算：按位对数据进行与、或、非、移位等运算。</a:t>
            </a:r>
          </a:p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ALU</a:t>
            </a:r>
            <a:r>
              <a:rPr lang="zh-CN" altLang="en-US" sz="2400" b="1">
                <a:ea typeface="宋体" panose="02010600030101010101" pitchFamily="2" charset="-122"/>
              </a:rPr>
              <a:t>是一个多功能的运算电路，进行何种运算取决于由控制器发出的控制信号。</a:t>
            </a:r>
          </a:p>
          <a:p>
            <a:pPr eaLnBrk="1" hangingPunct="1"/>
            <a:r>
              <a:rPr lang="en-US" altLang="zh-CN" sz="2400" b="1">
                <a:ea typeface="宋体" panose="02010600030101010101" pitchFamily="2" charset="-122"/>
              </a:rPr>
              <a:t>ALU</a:t>
            </a:r>
            <a:r>
              <a:rPr lang="zh-CN" altLang="en-US" sz="2400" b="1">
                <a:ea typeface="宋体" panose="02010600030101010101" pitchFamily="2" charset="-122"/>
              </a:rPr>
              <a:t>由</a:t>
            </a:r>
            <a:r>
              <a:rPr lang="en-US" altLang="zh-CN" sz="2400" b="1">
                <a:ea typeface="宋体" panose="02010600030101010101" pitchFamily="2" charset="-122"/>
              </a:rPr>
              <a:t>2</a:t>
            </a:r>
            <a:r>
              <a:rPr lang="zh-CN" altLang="en-US" sz="2400" b="1">
                <a:ea typeface="宋体" panose="02010600030101010101" pitchFamily="2" charset="-122"/>
              </a:rPr>
              <a:t>个输入端，可同时输入两个参加运算的数据。</a:t>
            </a:r>
          </a:p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在运算器中有若干个临时存放数据的寄存器，用于存储最频繁使用的数据。</a:t>
            </a:r>
          </a:p>
        </p:txBody>
      </p:sp>
      <p:sp>
        <p:nvSpPr>
          <p:cNvPr id="28675" name="AutoShape 4">
            <a:extLst>
              <a:ext uri="{FF2B5EF4-FFF2-40B4-BE49-F238E27FC236}">
                <a16:creationId xmlns:a16="http://schemas.microsoft.com/office/drawing/2014/main" id="{C0B56EA3-E05A-C342-B8B9-3994F979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70263"/>
            <a:ext cx="1728788" cy="647700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ED6AD217-ECF2-CB49-A2F3-E596334C9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649538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501A4C27-42E7-0441-A968-0F8BD8886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649538"/>
            <a:ext cx="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805F3B05-8613-4049-AAD8-3DD544E9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017963"/>
            <a:ext cx="0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Text Box 8">
            <a:extLst>
              <a:ext uri="{FF2B5EF4-FFF2-40B4-BE49-F238E27FC236}">
                <a16:creationId xmlns:a16="http://schemas.microsoft.com/office/drawing/2014/main" id="{4ABC53CB-1619-2742-AA82-2AF4E40B5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4417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28680" name="Text Box 9">
            <a:extLst>
              <a:ext uri="{FF2B5EF4-FFF2-40B4-BE49-F238E27FC236}">
                <a16:creationId xmlns:a16="http://schemas.microsoft.com/office/drawing/2014/main" id="{AE7E1891-5624-E949-A91F-6A0784AA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815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运算结果</a:t>
            </a:r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B06EC5D4-6674-5949-91E5-F9E4870E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802063"/>
            <a:ext cx="792162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Text Box 11">
            <a:extLst>
              <a:ext uri="{FF2B5EF4-FFF2-40B4-BE49-F238E27FC236}">
                <a16:creationId xmlns:a16="http://schemas.microsoft.com/office/drawing/2014/main" id="{78CF88BF-E8AC-434D-A4A8-0D59D6D5C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8735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sp>
        <p:nvSpPr>
          <p:cNvPr id="28683" name="日期占位符 3">
            <a:extLst>
              <a:ext uri="{FF2B5EF4-FFF2-40B4-BE49-F238E27FC236}">
                <a16:creationId xmlns:a16="http://schemas.microsoft.com/office/drawing/2014/main" id="{6FB78D6B-12F4-2748-B498-996A8C854B1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D64F3F3-3443-3342-AEA4-C004775342C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28684" name="幻灯片编号占位符 1">
            <a:extLst>
              <a:ext uri="{FF2B5EF4-FFF2-40B4-BE49-F238E27FC236}">
                <a16:creationId xmlns:a16="http://schemas.microsoft.com/office/drawing/2014/main" id="{18E7CC10-6E08-9546-A7E0-BBA54A9A36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DE744ED-A49E-794B-8D53-B0FB153E791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84168CA-E347-D34C-8CFC-652A984C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63500"/>
            <a:ext cx="3024187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DE684ED-CDCE-5746-9CDB-7977E3E4F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4941888"/>
            <a:ext cx="85328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高速缓存</a:t>
            </a:r>
            <a:r>
              <a:rPr lang="zh-CN" altLang="en-US" b="1">
                <a:solidFill>
                  <a:schemeClr val="bg2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bg2"/>
                </a:solidFill>
                <a:ea typeface="宋体" panose="02010600030101010101" pitchFamily="2" charset="-122"/>
              </a:rPr>
              <a:t>Cache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主存储器</a:t>
            </a:r>
            <a:r>
              <a:rPr lang="zh-CN" altLang="en-US" b="1">
                <a:solidFill>
                  <a:schemeClr val="bg2"/>
                </a:solidFill>
                <a:ea typeface="宋体" panose="02010600030101010101" pitchFamily="2" charset="-122"/>
              </a:rPr>
              <a:t>（内存）：（</a:t>
            </a:r>
            <a:r>
              <a:rPr lang="en-US" altLang="zh-CN" b="1">
                <a:solidFill>
                  <a:schemeClr val="bg2"/>
                </a:solidFill>
                <a:ea typeface="宋体" panose="02010600030101010101" pitchFamily="2" charset="-122"/>
              </a:rPr>
              <a:t>RAM+ROM</a:t>
            </a:r>
            <a:r>
              <a:rPr lang="zh-CN" altLang="en-US" b="1">
                <a:solidFill>
                  <a:schemeClr val="bg2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85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辅助存储器</a:t>
            </a:r>
            <a:r>
              <a:rPr lang="zh-CN" altLang="en-US" b="1">
                <a:solidFill>
                  <a:schemeClr val="bg2"/>
                </a:solidFill>
                <a:ea typeface="宋体" panose="02010600030101010101" pitchFamily="2" charset="-122"/>
              </a:rPr>
              <a:t>（外存）：磁盘、</a:t>
            </a:r>
            <a:r>
              <a:rPr lang="en-US" altLang="zh-CN" b="1">
                <a:solidFill>
                  <a:schemeClr val="bg2"/>
                </a:solidFill>
                <a:ea typeface="宋体" panose="02010600030101010101" pitchFamily="2" charset="-122"/>
              </a:rPr>
              <a:t>U</a:t>
            </a:r>
            <a:r>
              <a:rPr lang="zh-CN" altLang="en-US" b="1">
                <a:solidFill>
                  <a:schemeClr val="bg2"/>
                </a:solidFill>
                <a:ea typeface="宋体" panose="02010600030101010101" pitchFamily="2" charset="-122"/>
              </a:rPr>
              <a:t>盘、磁带、光盘等。</a:t>
            </a:r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74F709C7-07CE-CA49-8C64-563793DA6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765175"/>
          <a:ext cx="7764462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图片" r:id="rId5" imgW="1892300" imgH="1047750" progId="Word.Picture.8">
                  <p:embed/>
                </p:oleObj>
              </mc:Choice>
              <mc:Fallback>
                <p:oleObj name="图片" r:id="rId5" imgW="1892300" imgH="10477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765175"/>
                        <a:ext cx="7764462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354068FD-ED7D-904B-8087-C01E448289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CEC7FEE-94D0-934D-ADCF-499CA0309B91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30725" name="幻灯片编号占位符 1">
            <a:extLst>
              <a:ext uri="{FF2B5EF4-FFF2-40B4-BE49-F238E27FC236}">
                <a16:creationId xmlns:a16="http://schemas.microsoft.com/office/drawing/2014/main" id="{26BB740D-508A-8042-A901-370EAA5FE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32A2CB-7579-6F49-8364-F5DDD232DB6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C3511506-08BC-B049-A517-7C0480DC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72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bit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计算机所能表示的最小最基本的数据单位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取值只能为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或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的一个二进制数值位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记作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字节</a:t>
            </a: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Byte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8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个位二进制位组成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用作计算存储容量的单位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是所有存储器的基本存储数据单元。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记作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1KB = 1024B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1MB = 1024KB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1GB = 1024MB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1TB = 1024GB</a:t>
            </a: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63E4EE57-EB07-2745-99E9-BA7490E3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5" y="1989138"/>
            <a:ext cx="153988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EAEE8C90-14E2-9A45-AF02-2CD0CA8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3359150"/>
            <a:ext cx="153988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759B6FB2-334E-3947-805D-D90BB14A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3359150"/>
            <a:ext cx="153987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3" name="Rectangle 8">
            <a:extLst>
              <a:ext uri="{FF2B5EF4-FFF2-40B4-BE49-F238E27FC236}">
                <a16:creationId xmlns:a16="http://schemas.microsoft.com/office/drawing/2014/main" id="{DF066291-4E38-2946-B04B-770C0E11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59150"/>
            <a:ext cx="153988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4" name="Rectangle 9">
            <a:extLst>
              <a:ext uri="{FF2B5EF4-FFF2-40B4-BE49-F238E27FC236}">
                <a16:creationId xmlns:a16="http://schemas.microsoft.com/office/drawing/2014/main" id="{2DECFB30-DC0E-4D40-8DFC-9FCDAEDA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359150"/>
            <a:ext cx="153987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5" name="Rectangle 10">
            <a:extLst>
              <a:ext uri="{FF2B5EF4-FFF2-40B4-BE49-F238E27FC236}">
                <a16:creationId xmlns:a16="http://schemas.microsoft.com/office/drawing/2014/main" id="{D9DE71A6-E679-6D4E-A31C-8C0E8314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3359150"/>
            <a:ext cx="153988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6" name="Rectangle 11">
            <a:extLst>
              <a:ext uri="{FF2B5EF4-FFF2-40B4-BE49-F238E27FC236}">
                <a16:creationId xmlns:a16="http://schemas.microsoft.com/office/drawing/2014/main" id="{BF62B31F-DFA7-8144-B256-4C3D3DA4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359150"/>
            <a:ext cx="153987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7" name="Rectangle 12">
            <a:extLst>
              <a:ext uri="{FF2B5EF4-FFF2-40B4-BE49-F238E27FC236}">
                <a16:creationId xmlns:a16="http://schemas.microsoft.com/office/drawing/2014/main" id="{35C3D8E5-5694-4846-92BD-8355F374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359150"/>
            <a:ext cx="153988" cy="720725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8" name="Rectangle 13">
            <a:extLst>
              <a:ext uri="{FF2B5EF4-FFF2-40B4-BE49-F238E27FC236}">
                <a16:creationId xmlns:a16="http://schemas.microsoft.com/office/drawing/2014/main" id="{00391C53-7E41-FB4E-B35D-8387387A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4654550"/>
            <a:ext cx="1231900" cy="647700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79" name="Text Box 14">
            <a:extLst>
              <a:ext uri="{FF2B5EF4-FFF2-40B4-BE49-F238E27FC236}">
                <a16:creationId xmlns:a16="http://schemas.microsoft.com/office/drawing/2014/main" id="{D2264630-CCA1-7F4D-9596-6B08B242C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60913"/>
            <a:ext cx="211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10101110</a:t>
            </a:r>
          </a:p>
        </p:txBody>
      </p:sp>
      <p:sp>
        <p:nvSpPr>
          <p:cNvPr id="32780" name="Rectangle 16">
            <a:extLst>
              <a:ext uri="{FF2B5EF4-FFF2-40B4-BE49-F238E27FC236}">
                <a16:creationId xmlns:a16="http://schemas.microsoft.com/office/drawing/2014/main" id="{3934865C-F799-5E43-8138-0E21CC75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5" y="3360738"/>
            <a:ext cx="153988" cy="715962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2781" name="Rectangle 2">
            <a:extLst>
              <a:ext uri="{FF2B5EF4-FFF2-40B4-BE49-F238E27FC236}">
                <a16:creationId xmlns:a16="http://schemas.microsoft.com/office/drawing/2014/main" id="{18049CF0-518E-3640-96B3-6E098E129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63500"/>
            <a:ext cx="47529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存储器内的数据</a:t>
            </a:r>
          </a:p>
        </p:txBody>
      </p:sp>
      <p:sp>
        <p:nvSpPr>
          <p:cNvPr id="32782" name="日期占位符 3">
            <a:extLst>
              <a:ext uri="{FF2B5EF4-FFF2-40B4-BE49-F238E27FC236}">
                <a16:creationId xmlns:a16="http://schemas.microsoft.com/office/drawing/2014/main" id="{99A74D79-9A7A-914A-8248-18633BA881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1495D-AA83-0646-8E66-FC4EC76E52E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32783" name="幻灯片编号占位符 1">
            <a:extLst>
              <a:ext uri="{FF2B5EF4-FFF2-40B4-BE49-F238E27FC236}">
                <a16:creationId xmlns:a16="http://schemas.microsoft.com/office/drawing/2014/main" id="{DB2A67EC-D10E-684D-B94B-F4D551CA6C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77C6268-DF03-4D4F-AA45-7D807B25A48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2E5DA88F-6364-BD47-961E-D561AE58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63500"/>
            <a:ext cx="47529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存储器内的数据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B550081-3855-CD41-A856-05D1AE28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74898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2238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037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字（</a:t>
            </a:r>
            <a:r>
              <a:rPr lang="en-US" altLang="zh-CN" b="1">
                <a:solidFill>
                  <a:srgbClr val="FF3300"/>
                </a:solidFill>
                <a:ea typeface="宋体" panose="02010600030101010101" pitchFamily="2" charset="-122"/>
              </a:rPr>
              <a:t>word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  <a:endParaRPr lang="en-US" altLang="zh-CN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一次可以直接处理的二进制数码的位数</a:t>
            </a: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FF3300"/>
                </a:solidFill>
                <a:ea typeface="宋体" panose="02010600030101010101" pitchFamily="2" charset="-122"/>
              </a:rPr>
              <a:t>通常取决于微处理器内部通用寄存器的位数和数据总线的宽度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chemeClr val="bg2"/>
                </a:solidFill>
              </a:rPr>
              <a:t>如</a:t>
            </a:r>
            <a:r>
              <a:rPr lang="en-US" altLang="zh-CN" sz="2800" b="1">
                <a:solidFill>
                  <a:schemeClr val="bg2"/>
                </a:solidFill>
              </a:rPr>
              <a:t>CPU</a:t>
            </a:r>
            <a:r>
              <a:rPr lang="zh-CN" altLang="en-US" sz="2800" b="1">
                <a:solidFill>
                  <a:schemeClr val="bg2"/>
                </a:solidFill>
              </a:rPr>
              <a:t>的数据总线是</a:t>
            </a:r>
            <a:r>
              <a:rPr lang="en-US" altLang="zh-CN" sz="2800" b="1">
                <a:solidFill>
                  <a:schemeClr val="bg2"/>
                </a:solidFill>
              </a:rPr>
              <a:t>16</a:t>
            </a:r>
            <a:r>
              <a:rPr lang="zh-CN" altLang="en-US" sz="2800" b="1">
                <a:solidFill>
                  <a:schemeClr val="bg2"/>
                </a:solidFill>
              </a:rPr>
              <a:t>位的，</a:t>
            </a:r>
          </a:p>
          <a:p>
            <a:pPr lvl="3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solidFill>
                  <a:schemeClr val="bg2"/>
                </a:solidFill>
              </a:rPr>
              <a:t>1word=16bit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chemeClr val="bg2"/>
                </a:solidFill>
              </a:rPr>
              <a:t>如</a:t>
            </a:r>
            <a:r>
              <a:rPr lang="en-US" altLang="zh-CN" sz="2800" b="1">
                <a:solidFill>
                  <a:schemeClr val="bg2"/>
                </a:solidFill>
              </a:rPr>
              <a:t>CPU</a:t>
            </a:r>
            <a:r>
              <a:rPr lang="zh-CN" altLang="en-US" sz="2800" b="1">
                <a:solidFill>
                  <a:schemeClr val="bg2"/>
                </a:solidFill>
              </a:rPr>
              <a:t>的数据总线是</a:t>
            </a:r>
            <a:r>
              <a:rPr lang="en-US" altLang="zh-CN" sz="2800" b="1">
                <a:solidFill>
                  <a:schemeClr val="bg2"/>
                </a:solidFill>
              </a:rPr>
              <a:t>32</a:t>
            </a:r>
            <a:r>
              <a:rPr lang="zh-CN" altLang="en-US" sz="2800" b="1">
                <a:solidFill>
                  <a:schemeClr val="bg2"/>
                </a:solidFill>
              </a:rPr>
              <a:t>位的，</a:t>
            </a:r>
          </a:p>
          <a:p>
            <a:pPr lvl="3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>
                <a:solidFill>
                  <a:schemeClr val="bg2"/>
                </a:solidFill>
              </a:rPr>
              <a:t>1word=32bit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0000FF"/>
                </a:solidFill>
              </a:rPr>
              <a:t>字长反映了计算机中并行运算的能力。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双字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四倍字</a:t>
            </a:r>
          </a:p>
        </p:txBody>
      </p:sp>
      <p:sp>
        <p:nvSpPr>
          <p:cNvPr id="34819" name="日期占位符 3">
            <a:extLst>
              <a:ext uri="{FF2B5EF4-FFF2-40B4-BE49-F238E27FC236}">
                <a16:creationId xmlns:a16="http://schemas.microsoft.com/office/drawing/2014/main" id="{826E0C72-E3D5-9D4E-BC2A-201C67BB42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6B2572C-38FC-F549-A1CB-BB8395F0DD7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34820" name="幻灯片编号占位符 1">
            <a:extLst>
              <a:ext uri="{FF2B5EF4-FFF2-40B4-BE49-F238E27FC236}">
                <a16:creationId xmlns:a16="http://schemas.microsoft.com/office/drawing/2014/main" id="{C56F700D-D949-1A4E-B554-FD4D9484C3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680AFB9-981B-F540-A7D0-60DD15813D1C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3A39576-0EFA-1744-9D83-C45E0CF20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63500"/>
            <a:ext cx="3024187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2B651E8-1C58-3745-B330-6707D555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66875"/>
            <a:ext cx="59039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字数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：存储器的地址范围</a:t>
            </a:r>
          </a:p>
          <a:p>
            <a:pPr lvl="1" eaLnBrk="1" hangingPunct="1"/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所需要的</a:t>
            </a:r>
            <a:r>
              <a:rPr lang="zh-CN" altLang="en-US" sz="2800" b="1" u="sng">
                <a:solidFill>
                  <a:srgbClr val="FF3399"/>
                </a:solidFill>
                <a:ea typeface="宋体" panose="02010600030101010101" pitchFamily="2" charset="-122"/>
              </a:rPr>
              <a:t>地址总线</a:t>
            </a:r>
          </a:p>
          <a:p>
            <a:pPr eaLnBrk="1" hangingPunct="1"/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位数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：存储器的数据范围</a:t>
            </a:r>
          </a:p>
          <a:p>
            <a:pPr lvl="1" eaLnBrk="1" hangingPunct="1"/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所需要的</a:t>
            </a:r>
            <a:r>
              <a:rPr lang="zh-CN" altLang="en-US" sz="2800" b="1" u="sng">
                <a:solidFill>
                  <a:srgbClr val="FF3399"/>
                </a:solidFill>
                <a:ea typeface="宋体" panose="02010600030101010101" pitchFamily="2" charset="-122"/>
              </a:rPr>
              <a:t>数据总线</a:t>
            </a:r>
          </a:p>
          <a:p>
            <a:pPr eaLnBrk="1" hangingPunct="1"/>
            <a:endParaRPr lang="zh-CN" altLang="en-US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通常带地址的存储器基本单元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</a:rPr>
              <a:t>1Byte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</a:rPr>
              <a:t>8bit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）的数据容量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4F515FB6-8284-8F4B-A3AA-EE065D9A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1524000"/>
            <a:ext cx="1655763" cy="4394200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2A32D5B2-0FA3-2549-A624-9565DFA4C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5950" y="2101850"/>
            <a:ext cx="1655763" cy="47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9DF3A631-513E-0748-9AEE-83740157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2605088"/>
            <a:ext cx="1655763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83CC9638-360D-034B-B2A0-6D337843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3109913"/>
            <a:ext cx="16557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519B0372-ACE8-CB43-8AA2-E898DDE16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3613150"/>
            <a:ext cx="1655763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A4B01990-491B-C34C-9183-2CCE041D6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117975"/>
            <a:ext cx="16557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580189D9-0732-2140-BAA1-6E92C63D1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694238"/>
            <a:ext cx="16557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1B266273-AA7F-3048-94E9-9BCF1A950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5270500"/>
            <a:ext cx="16557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263B7945-E139-2541-A55F-E8CBCA2A5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525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6" name="Line 13">
            <a:extLst>
              <a:ext uri="{FF2B5EF4-FFF2-40B4-BE49-F238E27FC236}">
                <a16:creationId xmlns:a16="http://schemas.microsoft.com/office/drawing/2014/main" id="{4599697A-2255-0E49-A679-5394142A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7" name="Line 14">
            <a:extLst>
              <a:ext uri="{FF2B5EF4-FFF2-40B4-BE49-F238E27FC236}">
                <a16:creationId xmlns:a16="http://schemas.microsoft.com/office/drawing/2014/main" id="{13C7A4CD-1FBE-0C42-A45D-4B579E75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22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8" name="Line 15">
            <a:extLst>
              <a:ext uri="{FF2B5EF4-FFF2-40B4-BE49-F238E27FC236}">
                <a16:creationId xmlns:a16="http://schemas.microsoft.com/office/drawing/2014/main" id="{B1E3D483-4515-494A-BB30-8A6079A7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1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9" name="Line 16">
            <a:extLst>
              <a:ext uri="{FF2B5EF4-FFF2-40B4-BE49-F238E27FC236}">
                <a16:creationId xmlns:a16="http://schemas.microsoft.com/office/drawing/2014/main" id="{57FF7A95-F323-6E4D-8EC2-1393F0C1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0" name="Line 17">
            <a:extLst>
              <a:ext uri="{FF2B5EF4-FFF2-40B4-BE49-F238E27FC236}">
                <a16:creationId xmlns:a16="http://schemas.microsoft.com/office/drawing/2014/main" id="{D45E496D-4B20-0A45-8A2A-9B036DFAF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9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1" name="Line 18">
            <a:extLst>
              <a:ext uri="{FF2B5EF4-FFF2-40B4-BE49-F238E27FC236}">
                <a16:creationId xmlns:a16="http://schemas.microsoft.com/office/drawing/2014/main" id="{57A055B4-319E-4343-A63D-7672B124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58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2" name="Line 19">
            <a:extLst>
              <a:ext uri="{FF2B5EF4-FFF2-40B4-BE49-F238E27FC236}">
                <a16:creationId xmlns:a16="http://schemas.microsoft.com/office/drawing/2014/main" id="{A9BF0F83-9F77-6749-835E-7A93B258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1713" y="1524000"/>
            <a:ext cx="0" cy="4394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3" name="Text Box 24">
            <a:extLst>
              <a:ext uri="{FF2B5EF4-FFF2-40B4-BE49-F238E27FC236}">
                <a16:creationId xmlns:a16="http://schemas.microsoft.com/office/drawing/2014/main" id="{474109E9-94C8-A84E-AC41-C87F58CD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54117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0000H</a:t>
            </a:r>
          </a:p>
        </p:txBody>
      </p:sp>
      <p:sp>
        <p:nvSpPr>
          <p:cNvPr id="36884" name="Text Box 25">
            <a:extLst>
              <a:ext uri="{FF2B5EF4-FFF2-40B4-BE49-F238E27FC236}">
                <a16:creationId xmlns:a16="http://schemas.microsoft.com/office/drawing/2014/main" id="{81B36184-CB6E-FD4B-A1FB-FE18CE2A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483552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0001H</a:t>
            </a:r>
          </a:p>
        </p:txBody>
      </p:sp>
      <p:sp>
        <p:nvSpPr>
          <p:cNvPr id="36885" name="Text Box 26">
            <a:extLst>
              <a:ext uri="{FF2B5EF4-FFF2-40B4-BE49-F238E27FC236}">
                <a16:creationId xmlns:a16="http://schemas.microsoft.com/office/drawing/2014/main" id="{CE47A8FF-D004-964F-94AD-5A363D52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418782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0002H</a:t>
            </a:r>
          </a:p>
        </p:txBody>
      </p:sp>
      <p:sp>
        <p:nvSpPr>
          <p:cNvPr id="36886" name="Text Box 27">
            <a:extLst>
              <a:ext uri="{FF2B5EF4-FFF2-40B4-BE49-F238E27FC236}">
                <a16:creationId xmlns:a16="http://schemas.microsoft.com/office/drawing/2014/main" id="{ABD4D0D0-59B5-AA4D-AE0E-B3286296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36845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0003H</a:t>
            </a:r>
          </a:p>
        </p:txBody>
      </p:sp>
      <p:sp>
        <p:nvSpPr>
          <p:cNvPr id="36887" name="Text Box 28">
            <a:extLst>
              <a:ext uri="{FF2B5EF4-FFF2-40B4-BE49-F238E27FC236}">
                <a16:creationId xmlns:a16="http://schemas.microsoft.com/office/drawing/2014/main" id="{2D647BD5-3C6E-5941-A266-CBA683A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3179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0004H</a:t>
            </a:r>
          </a:p>
        </p:txBody>
      </p:sp>
      <p:sp>
        <p:nvSpPr>
          <p:cNvPr id="36888" name="Text Box 29">
            <a:extLst>
              <a:ext uri="{FF2B5EF4-FFF2-40B4-BE49-F238E27FC236}">
                <a16:creationId xmlns:a16="http://schemas.microsoft.com/office/drawing/2014/main" id="{6122D422-493B-C749-AAF0-B40BE42E1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267493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0005H</a:t>
            </a:r>
          </a:p>
        </p:txBody>
      </p:sp>
      <p:sp>
        <p:nvSpPr>
          <p:cNvPr id="36889" name="日期占位符 3">
            <a:extLst>
              <a:ext uri="{FF2B5EF4-FFF2-40B4-BE49-F238E27FC236}">
                <a16:creationId xmlns:a16="http://schemas.microsoft.com/office/drawing/2014/main" id="{51203011-1FEE-8849-B41A-9EBCE2655C4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ACC981B-108A-3142-8D91-2A411E0E9CA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36890" name="幻灯片编号占位符 1">
            <a:extLst>
              <a:ext uri="{FF2B5EF4-FFF2-40B4-BE49-F238E27FC236}">
                <a16:creationId xmlns:a16="http://schemas.microsoft.com/office/drawing/2014/main" id="{FE9A80F7-C8C4-4F4C-8F31-50315F5212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65E91D1-0A02-844D-A5D1-BAC98F54D4F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9227399-AACE-5447-A4A7-411CFEA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0650" y="107950"/>
            <a:ext cx="38163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存储器组织</a:t>
            </a:r>
          </a:p>
        </p:txBody>
      </p:sp>
      <p:graphicFrame>
        <p:nvGraphicFramePr>
          <p:cNvPr id="38914" name="Object 5">
            <a:extLst>
              <a:ext uri="{FF2B5EF4-FFF2-40B4-BE49-F238E27FC236}">
                <a16:creationId xmlns:a16="http://schemas.microsoft.com/office/drawing/2014/main" id="{9BA8D71E-A5AF-F644-BE40-E2F00E12D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838200"/>
          <a:ext cx="727075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图片" r:id="rId4" imgW="2235200" imgH="1885950" progId="Word.Picture.8">
                  <p:embed/>
                </p:oleObj>
              </mc:Choice>
              <mc:Fallback>
                <p:oleObj name="图片" r:id="rId4" imgW="2235200" imgH="18859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270750" cy="58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FA1FD649-0218-C543-A6C5-7E4C6E9E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1819275"/>
            <a:ext cx="7151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6"/>
              </a:buBlip>
              <a:defRPr kumimoji="1" sz="28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0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ea typeface="宋体" charset="0"/>
              </a:rPr>
              <a:t>位</a:t>
            </a:r>
          </a:p>
          <a:p>
            <a:pPr eaLnBrk="1" hangingPunct="1">
              <a:defRPr/>
            </a:pPr>
            <a:endParaRPr lang="zh-CN" altLang="en-US" b="1" dirty="0">
              <a:solidFill>
                <a:srgbClr val="FF3300"/>
              </a:solidFill>
              <a:ea typeface="宋体" charset="0"/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FF3300"/>
              </a:solidFill>
              <a:ea typeface="宋体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0"/>
              </a:rPr>
              <a:t>16</a:t>
            </a:r>
            <a:r>
              <a:rPr lang="zh-CN" altLang="en-US" b="1" dirty="0">
                <a:solidFill>
                  <a:srgbClr val="FF3300"/>
                </a:solidFill>
                <a:ea typeface="宋体" charset="0"/>
              </a:rPr>
              <a:t>位</a:t>
            </a:r>
          </a:p>
          <a:p>
            <a:pPr eaLnBrk="1" hangingPunct="1">
              <a:defRPr/>
            </a:pPr>
            <a:endParaRPr lang="en-US" altLang="zh-CN" b="1" dirty="0">
              <a:solidFill>
                <a:srgbClr val="FF3300"/>
              </a:solidFill>
              <a:ea typeface="宋体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0"/>
              </a:rPr>
              <a:t>32</a:t>
            </a:r>
            <a:r>
              <a:rPr lang="zh-CN" altLang="en-US" b="1" dirty="0">
                <a:solidFill>
                  <a:srgbClr val="FF3300"/>
                </a:solidFill>
                <a:ea typeface="宋体" charset="0"/>
              </a:rPr>
              <a:t>位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6F965A3A-208B-C540-8928-970F3249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766763"/>
            <a:ext cx="3455988" cy="23749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kumimoji="0" lang="zh-CN" altLang="en-US" sz="2000" b="1">
                <a:solidFill>
                  <a:schemeClr val="bg2"/>
                </a:solidFill>
              </a:rPr>
              <a:t>如系统所需的存储器：</a:t>
            </a:r>
          </a:p>
          <a:p>
            <a:pPr lvl="1"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kumimoji="0" lang="zh-CN" altLang="en-US" sz="2000" b="1">
                <a:solidFill>
                  <a:schemeClr val="bg2"/>
                </a:solidFill>
              </a:rPr>
              <a:t>数据位数超过存储芯片的数据总线位数，则需要进行</a:t>
            </a:r>
            <a:r>
              <a:rPr kumimoji="0" lang="zh-CN" altLang="en-US" sz="2000" b="1">
                <a:solidFill>
                  <a:srgbClr val="FF3300"/>
                </a:solidFill>
              </a:rPr>
              <a:t>位扩展</a:t>
            </a:r>
            <a:r>
              <a:rPr kumimoji="0" lang="zh-CN" altLang="en-US" sz="2000" b="1">
                <a:solidFill>
                  <a:schemeClr val="bg2"/>
                </a:solidFill>
              </a:rPr>
              <a:t>。</a:t>
            </a:r>
          </a:p>
          <a:p>
            <a:pPr lvl="1"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kumimoji="0" lang="zh-CN" altLang="en-US" sz="2000" b="1">
                <a:solidFill>
                  <a:schemeClr val="bg2"/>
                </a:solidFill>
              </a:rPr>
              <a:t>地址范围超过存储芯片的地址表示范围，则需要进行</a:t>
            </a:r>
            <a:r>
              <a:rPr kumimoji="0" lang="zh-CN" altLang="en-US" sz="2000" b="1">
                <a:solidFill>
                  <a:srgbClr val="FF3300"/>
                </a:solidFill>
              </a:rPr>
              <a:t>字扩展</a:t>
            </a:r>
            <a:r>
              <a:rPr kumimoji="0" lang="zh-CN" altLang="en-US" sz="2000" b="1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8917" name="日期占位符 3">
            <a:extLst>
              <a:ext uri="{FF2B5EF4-FFF2-40B4-BE49-F238E27FC236}">
                <a16:creationId xmlns:a16="http://schemas.microsoft.com/office/drawing/2014/main" id="{92B1F3FE-E6D9-0B4B-952A-0692A3AE6F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C6B7DB1-D67C-E443-A2E9-8ABE0F757EC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38918" name="幻灯片编号占位符 1">
            <a:extLst>
              <a:ext uri="{FF2B5EF4-FFF2-40B4-BE49-F238E27FC236}">
                <a16:creationId xmlns:a16="http://schemas.microsoft.com/office/drawing/2014/main" id="{C22C0D16-9074-6349-B618-A307ECCACE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E356999-0C70-7743-9A91-FD0AAA728683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D14677AB-9DA0-DC48-BCD5-B2684246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6019800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ts val="6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数据存储字节顺序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(Endianness)</a:t>
            </a:r>
          </a:p>
          <a:p>
            <a:pPr marL="198900" algn="ctr" eaLnBrk="1" hangingPunct="1">
              <a:lnSpc>
                <a:spcPct val="100000"/>
              </a:lnSpc>
              <a:spcAft>
                <a:spcPts val="6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大数端</a:t>
            </a:r>
            <a:r>
              <a:rPr lang="zh-CN" altLang="en-US" sz="2400" b="1" dirty="0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003399"/>
                </a:solidFill>
                <a:ea typeface="楷体_GB2312" pitchFamily="49" charset="-122"/>
              </a:rPr>
              <a:t>Big Endian)</a:t>
            </a:r>
          </a:p>
          <a:p>
            <a:pPr lvl="1" algn="ctr" eaLnBrk="1" hangingPunct="1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最低字节存储在高地址</a:t>
            </a:r>
          </a:p>
          <a:p>
            <a:pPr algn="ctr" eaLnBrk="1" hangingPunct="1">
              <a:lnSpc>
                <a:spcPct val="100000"/>
              </a:lnSpc>
              <a:spcAft>
                <a:spcPts val="6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小数端</a:t>
            </a:r>
            <a:r>
              <a:rPr lang="zh-CN" altLang="en-US" sz="2400" b="1" dirty="0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003399"/>
                </a:solidFill>
                <a:ea typeface="楷体_GB2312" pitchFamily="49" charset="-122"/>
              </a:rPr>
              <a:t>Little Endian)</a:t>
            </a:r>
          </a:p>
          <a:p>
            <a:pPr lvl="1" algn="ctr" eaLnBrk="1" hangingPunct="1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最低字节存储在低地址</a:t>
            </a:r>
          </a:p>
          <a:p>
            <a:pPr algn="ctr" eaLnBrk="1" hangingPunct="1">
              <a:lnSpc>
                <a:spcPct val="100000"/>
              </a:lnSpc>
              <a:spcAft>
                <a:spcPts val="6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例:数据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F4240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Aft>
                <a:spcPts val="6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DDAE5B12-7431-6B40-ADD4-EB09F0E66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72441"/>
              </p:ext>
            </p:extLst>
          </p:nvPr>
        </p:nvGraphicFramePr>
        <p:xfrm>
          <a:off x="5072063" y="4191000"/>
          <a:ext cx="3792537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图片" r:id="rId5" imgW="1244600" imgH="825500" progId="Word.Picture.8">
                  <p:embed/>
                </p:oleObj>
              </mc:Choice>
              <mc:Fallback>
                <p:oleObj name="图片" r:id="rId5" imgW="1244600" imgH="8255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191000"/>
                        <a:ext cx="3792537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日期占位符 3">
            <a:extLst>
              <a:ext uri="{FF2B5EF4-FFF2-40B4-BE49-F238E27FC236}">
                <a16:creationId xmlns:a16="http://schemas.microsoft.com/office/drawing/2014/main" id="{495BAE77-63A6-9D40-B987-57F4245643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3862A67-7AF9-9E46-8B27-70B7C157D59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40965" name="幻灯片编号占位符 1">
            <a:extLst>
              <a:ext uri="{FF2B5EF4-FFF2-40B4-BE49-F238E27FC236}">
                <a16:creationId xmlns:a16="http://schemas.microsoft.com/office/drawing/2014/main" id="{132B8912-0F37-DB4C-9A79-F30238FD9E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0E0EB64-36AF-3047-A070-A26A685E94A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18</a:t>
            </a:fld>
            <a:r>
              <a:rPr kumimoji="0" lang="en-US" altLang="zh-CN" sz="1600"/>
              <a:t>/77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0EA564-F184-664D-B988-92C1AF1D5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63500"/>
            <a:ext cx="47529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存储器内的数据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2F4A220-97B6-C149-AD01-DBDB4C43C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0338" y="115888"/>
            <a:ext cx="3671887" cy="71596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控制器</a:t>
            </a:r>
            <a:r>
              <a:rPr lang="en-US" altLang="zh-CN" sz="4000" b="0">
                <a:ea typeface="隶书" pitchFamily="49" charset="-122"/>
              </a:rPr>
              <a:t>—</a:t>
            </a:r>
            <a:r>
              <a:rPr lang="zh-CN" altLang="en-US" sz="40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指令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28460A-E5FC-B140-8F71-6E157BB6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216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03399"/>
                </a:solidFill>
                <a:latin typeface="Arial" charset="0"/>
                <a:ea typeface="宋体" charset="0"/>
              </a:rPr>
              <a:t>控制器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在计算机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指令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的控制下进行工作。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计算机指令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是一种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经过编码的操作命令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它指定需要进行的操作，支配计算机中信息的传递以及计算机与</a:t>
            </a:r>
            <a:r>
              <a:rPr lang="en-US" altLang="zh-CN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I/O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设备间的传递。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控制器对指令进行译码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，并根据指令的操作要求指挥所有其它部件的工作，为此它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根据指令生成一系列时序控制信号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，控制其它单元工作。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控制器不断地从存储器中读取指令，然后分析指令的含义（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译码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），并执行该指令的操作，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执行完成以后又从存储器中读取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下一条指令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  <a:endParaRPr lang="zh-CN" altLang="en-US" b="1" kern="0" dirty="0">
              <a:solidFill>
                <a:srgbClr val="010000"/>
              </a:solidFill>
              <a:latin typeface="Arial" charset="0"/>
              <a:ea typeface="宋体" charset="0"/>
            </a:endParaRPr>
          </a:p>
        </p:txBody>
      </p:sp>
      <p:sp>
        <p:nvSpPr>
          <p:cNvPr id="43011" name="日期占位符 5">
            <a:extLst>
              <a:ext uri="{FF2B5EF4-FFF2-40B4-BE49-F238E27FC236}">
                <a16:creationId xmlns:a16="http://schemas.microsoft.com/office/drawing/2014/main" id="{021FBD31-95EF-A944-8B78-CF215DDB6C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015C71B-768B-244C-A7B3-32A528A49A1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43012" name="幻灯片编号占位符 1">
            <a:extLst>
              <a:ext uri="{FF2B5EF4-FFF2-40B4-BE49-F238E27FC236}">
                <a16:creationId xmlns:a16="http://schemas.microsoft.com/office/drawing/2014/main" id="{6C5AAC6A-4275-FF47-887C-D08DC60328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37CD66E-4E17-4542-B36B-D7B34E53BFF4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61F80E8-491D-E54E-936A-727663DBA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07950"/>
            <a:ext cx="62674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第一章  计算机系统概论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EB3ED16A-3C4D-4A4A-B873-3A982B48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6096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33400" indent="-5334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Aft>
                <a:spcPct val="10000"/>
              </a:spcAft>
              <a:buSzTx/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1</a:t>
            </a:r>
            <a:r>
              <a:rPr lang="en-US" altLang="zh-Hans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计算机系统的基本构成</a:t>
            </a:r>
            <a:endParaRPr lang="en-US" altLang="zh-CN" sz="3600" b="1" dirty="0">
              <a:latin typeface="黑体" panose="02010609060101010101" pitchFamily="49" charset="-122"/>
              <a:ea typeface="华文仿宋" panose="02010600040101010101" pitchFamily="2" charset="-122"/>
            </a:endParaRPr>
          </a:p>
        </p:txBody>
      </p:sp>
      <p:sp>
        <p:nvSpPr>
          <p:cNvPr id="8195" name="日期占位符 3">
            <a:extLst>
              <a:ext uri="{FF2B5EF4-FFF2-40B4-BE49-F238E27FC236}">
                <a16:creationId xmlns:a16="http://schemas.microsoft.com/office/drawing/2014/main" id="{559506B5-BF05-1447-B828-DCC8E3DFD7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FBDA0F1-E8E2-B14E-91CE-DEBEAA848793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8196" name="幻灯片编号占位符 1">
            <a:extLst>
              <a:ext uri="{FF2B5EF4-FFF2-40B4-BE49-F238E27FC236}">
                <a16:creationId xmlns:a16="http://schemas.microsoft.com/office/drawing/2014/main" id="{6189B4F2-6594-1646-AF0E-1C2FD3DD0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2EA84F9-3A55-B744-B0B9-9AC59F30FC3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r>
              <a:rPr kumimoji="0" lang="en-US" altLang="zh-CN" sz="1600"/>
              <a:t>/77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8BEE573-CFCC-1940-A324-A35A3067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6096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Aft>
                <a:spcPct val="10000"/>
              </a:spcAft>
              <a:buSzTx/>
              <a:buFontTx/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2.</a:t>
            </a:r>
            <a:r>
              <a:rPr lang="zh-CN" altLang="en-US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计算机系统的结构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AA7F1A79-ED51-5849-94CE-DA07618D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6096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Aft>
                <a:spcPct val="10000"/>
              </a:spcAft>
              <a:buSzTx/>
              <a:buFontTx/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3.</a:t>
            </a:r>
            <a:r>
              <a:rPr lang="zh-CN" altLang="en-US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计算机系统的发展历史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5BBCA22C-1B41-C247-A522-BB34C954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02100"/>
            <a:ext cx="6096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Aft>
                <a:spcPct val="10000"/>
              </a:spcAft>
              <a:buSzTx/>
              <a:buFontTx/>
              <a:buNone/>
            </a:pPr>
            <a:r>
              <a:rPr lang="en-US" altLang="zh-CN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4.</a:t>
            </a:r>
            <a:r>
              <a:rPr lang="zh-CN" altLang="en-US" sz="3600" b="1" dirty="0">
                <a:latin typeface="黑体" panose="02010609060101010101" pitchFamily="49" charset="-122"/>
                <a:ea typeface="华文仿宋" panose="02010600040101010101" pitchFamily="2" charset="-122"/>
              </a:rPr>
              <a:t>嵌入式系统简介</a:t>
            </a:r>
            <a:endParaRPr lang="en-US" altLang="zh-CN" sz="3600" b="1" dirty="0">
              <a:latin typeface="黑体" panose="02010609060101010101" pitchFamily="49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D33ADEF2-6C0E-1E41-A02A-4367546F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15888"/>
            <a:ext cx="3671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控制器</a:t>
            </a:r>
            <a:r>
              <a:rPr kumimoji="0" lang="en-US" altLang="zh-CN" sz="4000">
                <a:solidFill>
                  <a:schemeClr val="tx2"/>
                </a:solidFill>
                <a:ea typeface="隶书" pitchFamily="49" charset="-122"/>
              </a:rPr>
              <a:t>—</a:t>
            </a:r>
            <a:r>
              <a:rPr kumimoji="0" lang="zh-CN" altLang="en-US" sz="4000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程序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587680-C529-E940-99FE-5E96A9EB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848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一条计算机指令的功能是有限的，完成复杂的运算功能需要将多条指令组合起来构成一个指令序列。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这样的一个完成某种功能的指令序列成为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程序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指令在计算机中用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二进制的代码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（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机器码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）表示，以便于硬件的识别。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程序在执行前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存储在主存储器中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，控制器通常按指令的顺序自动地从存储器中取出指令并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依次执行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，或者</a:t>
            </a:r>
            <a:r>
              <a:rPr lang="zh-CN" altLang="en-US" b="1" kern="0">
                <a:solidFill>
                  <a:srgbClr val="0000FF"/>
                </a:solidFill>
                <a:latin typeface="Arial" charset="0"/>
                <a:ea typeface="宋体" charset="0"/>
              </a:rPr>
              <a:t>根据指令决定执行的顺序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（如</a:t>
            </a:r>
            <a:r>
              <a:rPr lang="zh-CN" altLang="en-US" b="1" kern="0">
                <a:solidFill>
                  <a:srgbClr val="FF3300"/>
                </a:solidFill>
                <a:latin typeface="Arial" charset="0"/>
                <a:ea typeface="宋体" charset="0"/>
              </a:rPr>
              <a:t>跳转指令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等）。</a:t>
            </a:r>
            <a:endParaRPr lang="zh-CN" altLang="en-US" b="1" kern="0" dirty="0">
              <a:solidFill>
                <a:srgbClr val="010000"/>
              </a:solidFill>
              <a:latin typeface="Arial" charset="0"/>
              <a:ea typeface="宋体" charset="0"/>
            </a:endParaRPr>
          </a:p>
        </p:txBody>
      </p:sp>
      <p:sp>
        <p:nvSpPr>
          <p:cNvPr id="45059" name="日期占位符 7">
            <a:extLst>
              <a:ext uri="{FF2B5EF4-FFF2-40B4-BE49-F238E27FC236}">
                <a16:creationId xmlns:a16="http://schemas.microsoft.com/office/drawing/2014/main" id="{87ABD675-2A50-F540-BC54-2A25F01DA3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EF41836-E151-2445-871B-25304FACFB4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45060" name="幻灯片编号占位符 1">
            <a:extLst>
              <a:ext uri="{FF2B5EF4-FFF2-40B4-BE49-F238E27FC236}">
                <a16:creationId xmlns:a16="http://schemas.microsoft.com/office/drawing/2014/main" id="{F9DACC94-3E5F-D64E-B887-F890724B1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C7A98B4-D8D1-DD4C-86F7-3C231CAAA37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>
            <a:extLst>
              <a:ext uri="{FF2B5EF4-FFF2-40B4-BE49-F238E27FC236}">
                <a16:creationId xmlns:a16="http://schemas.microsoft.com/office/drawing/2014/main" id="{B06ED154-BA55-6546-B2B0-83516101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15888"/>
            <a:ext cx="3671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3600" b="1">
                <a:solidFill>
                  <a:schemeClr val="tx2"/>
                </a:solidFill>
                <a:latin typeface="Comic Sans MS" panose="030F0902030302020204" pitchFamily="66" charset="0"/>
                <a:ea typeface="隶书" pitchFamily="49" charset="-122"/>
              </a:rPr>
              <a:t>CPU</a:t>
            </a:r>
            <a:r>
              <a:rPr kumimoji="0" lang="zh-CN" altLang="en-US" sz="36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、主机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6B799E-7CF4-C94F-A79E-94A47BA5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56126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运算器和控制器一起构成了计算机的</a:t>
            </a: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中央处理器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（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Central Processing Unit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CPU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）。它是计算机的核心部件。</a:t>
            </a:r>
          </a:p>
          <a:p>
            <a:pPr eaLnBrk="1" hangingPunct="1">
              <a:spcAft>
                <a:spcPct val="2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通常还把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CPU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、存储器和输入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/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输出接口电路在一起构成的电路系统称为</a:t>
            </a:r>
            <a:r>
              <a:rPr lang="zh-CN" altLang="en-US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主机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（也即微型计算机）</a:t>
            </a:r>
          </a:p>
          <a:p>
            <a:pPr eaLnBrk="1" hangingPunct="1">
              <a:spcAft>
                <a:spcPct val="2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连接计算机各个部分的方式可以采用</a:t>
            </a:r>
            <a:r>
              <a:rPr lang="zh-CN" altLang="en-US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总线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的方式。</a:t>
            </a:r>
          </a:p>
        </p:txBody>
      </p:sp>
      <p:sp>
        <p:nvSpPr>
          <p:cNvPr id="47107" name="日期占位符 9">
            <a:extLst>
              <a:ext uri="{FF2B5EF4-FFF2-40B4-BE49-F238E27FC236}">
                <a16:creationId xmlns:a16="http://schemas.microsoft.com/office/drawing/2014/main" id="{CE7EDCA0-D74C-FD44-80FD-F594F96E87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293E2F8-4132-334D-AA41-0CC81CEB4BC9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47108" name="幻灯片编号占位符 1">
            <a:extLst>
              <a:ext uri="{FF2B5EF4-FFF2-40B4-BE49-F238E27FC236}">
                <a16:creationId xmlns:a16="http://schemas.microsoft.com/office/drawing/2014/main" id="{F66B93BB-6399-8A4E-B89F-DD6860D4E6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B886618-A4A4-9848-B4D5-D0E0E18197B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2B0C804E-0FDB-B740-8715-AA46C111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15888"/>
            <a:ext cx="3671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总线（</a:t>
            </a:r>
            <a:r>
              <a:rPr kumimoji="0" lang="en-US" altLang="zh-CN" sz="3600" b="1">
                <a:solidFill>
                  <a:schemeClr val="tx2"/>
                </a:solidFill>
                <a:latin typeface="Comic Sans MS" panose="030F0902030302020204" pitchFamily="66" charset="0"/>
                <a:ea typeface="隶书" pitchFamily="49" charset="-122"/>
              </a:rPr>
              <a:t>BUS</a:t>
            </a:r>
            <a:r>
              <a:rPr kumimoji="0" lang="zh-CN" altLang="en-US" sz="36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B532B63-247C-0D47-9062-211D0E47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39875"/>
            <a:ext cx="80645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总线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是计算机中连接各个功能模块的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纽带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，是计算机各模块之间进行信息传输的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公共线路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连接在总线上的模块分为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发送模块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接收模块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，构成信息的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接收方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发送方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总线上的设备可分为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主设备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从设备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两大类。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总线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主设备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：能够启动总线服务的设备（如</a:t>
            </a:r>
            <a:r>
              <a:rPr lang="en-US" altLang="zh-CN" sz="2800" b="1">
                <a:solidFill>
                  <a:srgbClr val="01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）。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总线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从设备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：只能等待启动命令的被动型设备。</a:t>
            </a:r>
          </a:p>
        </p:txBody>
      </p:sp>
      <p:sp>
        <p:nvSpPr>
          <p:cNvPr id="49155" name="日期占位符 11">
            <a:extLst>
              <a:ext uri="{FF2B5EF4-FFF2-40B4-BE49-F238E27FC236}">
                <a16:creationId xmlns:a16="http://schemas.microsoft.com/office/drawing/2014/main" id="{D0B1EB94-EB8A-0D43-8234-8E4FBEE820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05FBFF3-F189-C443-9CA0-ABF98869B52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49156" name="幻灯片编号占位符 1">
            <a:extLst>
              <a:ext uri="{FF2B5EF4-FFF2-40B4-BE49-F238E27FC236}">
                <a16:creationId xmlns:a16="http://schemas.microsoft.com/office/drawing/2014/main" id="{E6D140B6-8674-EF4A-9613-EA5E3C60EA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C1E90D9-E8B3-DF48-A855-D3797B09C73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3257A5-DFA2-804A-ABCB-A8677DA2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1844675"/>
            <a:ext cx="6119812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 b="1">
                <a:solidFill>
                  <a:srgbClr val="000000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FF9966"/>
              </a:buClr>
              <a:buFont typeface="Monotype Sorts" charset="0"/>
              <a:buNone/>
              <a:defRPr/>
            </a:pPr>
            <a:r>
              <a:rPr lang="zh-CN" altLang="en-US" kern="0" dirty="0">
                <a:solidFill>
                  <a:srgbClr val="010000"/>
                </a:solidFill>
                <a:cs typeface="黑体" charset="0"/>
              </a:rPr>
              <a:t>可按以下特性来对总线进行分类：</a:t>
            </a:r>
          </a:p>
          <a:p>
            <a:pPr lvl="1" eaLnBrk="1" hangingPunct="1">
              <a:spcAft>
                <a:spcPct val="20000"/>
              </a:spcAft>
              <a:buClr>
                <a:srgbClr val="336699"/>
              </a:buClr>
              <a:defRPr/>
            </a:pPr>
            <a:r>
              <a:rPr lang="zh-CN" altLang="en-US" sz="2800" kern="0" dirty="0">
                <a:solidFill>
                  <a:srgbClr val="0000FF"/>
                </a:solidFill>
                <a:cs typeface="黑体" charset="0"/>
              </a:rPr>
              <a:t>物理特性</a:t>
            </a:r>
          </a:p>
          <a:p>
            <a:pPr lvl="1" eaLnBrk="1" hangingPunct="1">
              <a:spcAft>
                <a:spcPct val="20000"/>
              </a:spcAft>
              <a:buClr>
                <a:srgbClr val="336699"/>
              </a:buClr>
              <a:defRPr/>
            </a:pPr>
            <a:r>
              <a:rPr lang="zh-CN" altLang="en-US" sz="2800" kern="0" dirty="0">
                <a:solidFill>
                  <a:srgbClr val="0000FF"/>
                </a:solidFill>
                <a:cs typeface="黑体" charset="0"/>
              </a:rPr>
              <a:t>功能特性</a:t>
            </a:r>
          </a:p>
          <a:p>
            <a:pPr lvl="1" eaLnBrk="1" hangingPunct="1">
              <a:spcAft>
                <a:spcPct val="20000"/>
              </a:spcAft>
              <a:buClr>
                <a:srgbClr val="336699"/>
              </a:buClr>
              <a:defRPr/>
            </a:pPr>
            <a:r>
              <a:rPr lang="zh-CN" altLang="en-US" sz="2800" kern="0" dirty="0">
                <a:solidFill>
                  <a:srgbClr val="0000FF"/>
                </a:solidFill>
                <a:cs typeface="黑体" charset="0"/>
              </a:rPr>
              <a:t>电气特性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1312E3-37D8-7849-A382-A94FD380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15888"/>
            <a:ext cx="3671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总线的分类</a:t>
            </a:r>
          </a:p>
        </p:txBody>
      </p:sp>
      <p:sp>
        <p:nvSpPr>
          <p:cNvPr id="51203" name="日期占位符 7">
            <a:extLst>
              <a:ext uri="{FF2B5EF4-FFF2-40B4-BE49-F238E27FC236}">
                <a16:creationId xmlns:a16="http://schemas.microsoft.com/office/drawing/2014/main" id="{66BC9705-6EB1-7B43-A0B2-73FD2F09F5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06B7073-A112-1D48-87BC-9D35F3250FA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51204" name="幻灯片编号占位符 1">
            <a:extLst>
              <a:ext uri="{FF2B5EF4-FFF2-40B4-BE49-F238E27FC236}">
                <a16:creationId xmlns:a16="http://schemas.microsoft.com/office/drawing/2014/main" id="{759EE340-72FF-D540-9D60-1F66DE7D45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610C483-28DA-394B-BEEF-B9DFC24DD047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6CAE34-A4D0-D44D-8364-A78A564EC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115888"/>
            <a:ext cx="4392612" cy="654050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总线－</a:t>
            </a:r>
            <a:r>
              <a:rPr lang="zh-CN" altLang="en-US" u="sng" dirty="0">
                <a:solidFill>
                  <a:schemeClr val="accent5">
                    <a:lumMod val="50000"/>
                  </a:schemeClr>
                </a:solidFill>
                <a:latin typeface="隶书" charset="0"/>
                <a:ea typeface="隶书" charset="0"/>
                <a:cs typeface="隶书" charset="0"/>
              </a:rPr>
              <a:t>物理特性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FE1075-0009-284F-9A8B-02458E183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62125"/>
            <a:ext cx="860425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按连线的</a:t>
            </a:r>
            <a:r>
              <a:rPr lang="zh-CN" altLang="en-US" b="1" u="sng" kern="0">
                <a:solidFill>
                  <a:srgbClr val="FF3399"/>
                </a:solidFill>
                <a:latin typeface="Arial" charset="0"/>
                <a:ea typeface="宋体" charset="0"/>
              </a:rPr>
              <a:t>类型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000FF"/>
                </a:solidFill>
                <a:ea typeface="宋体" charset="0"/>
                <a:cs typeface="黑体" charset="0"/>
              </a:rPr>
              <a:t>电缆式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：通常采用扁平电缆连接线路板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000FF"/>
                </a:solidFill>
                <a:ea typeface="宋体" charset="0"/>
                <a:cs typeface="黑体" charset="0"/>
              </a:rPr>
              <a:t>主板式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：在主机板上采用插槽方式供功能板插入。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000FF"/>
                </a:solidFill>
                <a:ea typeface="宋体" charset="0"/>
                <a:cs typeface="黑体" charset="0"/>
              </a:rPr>
              <a:t>背板式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：在机箱中设置一个专门的总线插槽板。</a:t>
            </a:r>
            <a:endParaRPr lang="en-US" altLang="zh-CN" sz="2800" b="1" kern="0">
              <a:solidFill>
                <a:srgbClr val="010000"/>
              </a:solidFill>
              <a:ea typeface="宋体" charset="0"/>
              <a:cs typeface="黑体" charset="0"/>
            </a:endParaRP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按连线的</a:t>
            </a:r>
            <a:r>
              <a:rPr lang="zh-CN" altLang="en-US" b="1" u="sng" kern="0">
                <a:solidFill>
                  <a:srgbClr val="FF3399"/>
                </a:solidFill>
                <a:latin typeface="Arial" charset="0"/>
                <a:ea typeface="宋体" charset="0"/>
              </a:rPr>
              <a:t>数量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000FF"/>
                </a:solidFill>
                <a:ea typeface="宋体" charset="0"/>
                <a:cs typeface="黑体" charset="0"/>
              </a:rPr>
              <a:t>串行总线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：用一条数据线进行数据传输。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>
                <a:solidFill>
                  <a:srgbClr val="0000FF"/>
                </a:solidFill>
                <a:ea typeface="宋体" charset="0"/>
                <a:cs typeface="黑体" charset="0"/>
              </a:rPr>
              <a:t>并行总线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：一般有</a:t>
            </a:r>
            <a:r>
              <a:rPr lang="en-US" altLang="zh-CN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8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位、</a:t>
            </a:r>
            <a:r>
              <a:rPr lang="en-US" altLang="zh-CN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16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位、</a:t>
            </a:r>
            <a:r>
              <a:rPr lang="en-US" altLang="zh-CN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32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位、</a:t>
            </a:r>
            <a:r>
              <a:rPr lang="en-US" altLang="zh-CN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64</a:t>
            </a:r>
            <a:r>
              <a:rPr lang="zh-CN" altLang="en-US" sz="2800" b="1" kern="0">
                <a:solidFill>
                  <a:srgbClr val="010000"/>
                </a:solidFill>
                <a:ea typeface="宋体" charset="0"/>
                <a:cs typeface="黑体" charset="0"/>
              </a:rPr>
              <a:t>位总线。</a:t>
            </a:r>
          </a:p>
        </p:txBody>
      </p:sp>
      <p:sp>
        <p:nvSpPr>
          <p:cNvPr id="53251" name="日期占位符 8">
            <a:extLst>
              <a:ext uri="{FF2B5EF4-FFF2-40B4-BE49-F238E27FC236}">
                <a16:creationId xmlns:a16="http://schemas.microsoft.com/office/drawing/2014/main" id="{9C84EB97-04F1-B54C-8012-EEA3A22861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D09210C-FE8B-D64C-9276-C05A23F1C98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53252" name="幻灯片编号占位符 1">
            <a:extLst>
              <a:ext uri="{FF2B5EF4-FFF2-40B4-BE49-F238E27FC236}">
                <a16:creationId xmlns:a16="http://schemas.microsoft.com/office/drawing/2014/main" id="{CB92DC94-EB30-F148-A664-47F0C97CE9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6D3E50E-0C30-074A-A3F9-928134952E4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ED324913-C221-8D4F-AABA-574CF5770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0" y="107950"/>
            <a:ext cx="2039938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主板式</a:t>
            </a:r>
          </a:p>
        </p:txBody>
      </p:sp>
      <p:pic>
        <p:nvPicPr>
          <p:cNvPr id="55298" name="Picture 5" descr="10185154">
            <a:extLst>
              <a:ext uri="{FF2B5EF4-FFF2-40B4-BE49-F238E27FC236}">
                <a16:creationId xmlns:a16="http://schemas.microsoft.com/office/drawing/2014/main" id="{DC0FFCED-6A26-0640-8FD3-0A799B39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249613"/>
            <a:ext cx="4333875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9" descr="57w3585268jb">
            <a:extLst>
              <a:ext uri="{FF2B5EF4-FFF2-40B4-BE49-F238E27FC236}">
                <a16:creationId xmlns:a16="http://schemas.microsoft.com/office/drawing/2014/main" id="{91DD461A-377F-9346-815C-E7E1FA8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19200"/>
            <a:ext cx="38798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日期占位符 6">
            <a:extLst>
              <a:ext uri="{FF2B5EF4-FFF2-40B4-BE49-F238E27FC236}">
                <a16:creationId xmlns:a16="http://schemas.microsoft.com/office/drawing/2014/main" id="{33DBBB50-EFF8-1241-B9C0-C2C3333751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41A6B6A-238D-5D4C-8057-48C4316F458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55301" name="幻灯片编号占位符 1">
            <a:extLst>
              <a:ext uri="{FF2B5EF4-FFF2-40B4-BE49-F238E27FC236}">
                <a16:creationId xmlns:a16="http://schemas.microsoft.com/office/drawing/2014/main" id="{4EA427B1-CFAF-284D-8CEC-82DAF4BCE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D4621E5-AFC9-3F4F-B623-5B4F6F8FB06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46AC14F2-EB9C-C743-BE3C-FAE606DCA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5663" y="82550"/>
            <a:ext cx="261620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背板式</a:t>
            </a:r>
          </a:p>
        </p:txBody>
      </p:sp>
      <p:graphicFrame>
        <p:nvGraphicFramePr>
          <p:cNvPr id="57346" name="Object 3">
            <a:extLst>
              <a:ext uri="{FF2B5EF4-FFF2-40B4-BE49-F238E27FC236}">
                <a16:creationId xmlns:a16="http://schemas.microsoft.com/office/drawing/2014/main" id="{FB7061A7-8779-F74F-95D0-0EFC3DE4671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24075" y="1557338"/>
          <a:ext cx="5116513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文档" r:id="rId4" imgW="31546800" imgH="29210000" progId="Word.Document.8">
                  <p:embed/>
                </p:oleObj>
              </mc:Choice>
              <mc:Fallback>
                <p:oleObj name="文档" r:id="rId4" imgW="31546800" imgH="29210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5116513" cy="473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日期占位符 5">
            <a:extLst>
              <a:ext uri="{FF2B5EF4-FFF2-40B4-BE49-F238E27FC236}">
                <a16:creationId xmlns:a16="http://schemas.microsoft.com/office/drawing/2014/main" id="{4602C0C9-F8EB-854B-825C-F4D7EA4195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F2F08BB-889A-F642-B3D4-C8EA6D84141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57348" name="幻灯片编号占位符 1">
            <a:extLst>
              <a:ext uri="{FF2B5EF4-FFF2-40B4-BE49-F238E27FC236}">
                <a16:creationId xmlns:a16="http://schemas.microsoft.com/office/drawing/2014/main" id="{06CD7126-6C64-974E-A827-CF05ADAD1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8ABA908-8DFF-7640-AC9F-62A17F1DD15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>
            <a:extLst>
              <a:ext uri="{FF2B5EF4-FFF2-40B4-BE49-F238E27FC236}">
                <a16:creationId xmlns:a16="http://schemas.microsoft.com/office/drawing/2014/main" id="{1F3E4A5D-EF2D-714E-B224-2E2EB5B5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429000"/>
            <a:ext cx="38195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3">
            <a:extLst>
              <a:ext uri="{FF2B5EF4-FFF2-40B4-BE49-F238E27FC236}">
                <a16:creationId xmlns:a16="http://schemas.microsoft.com/office/drawing/2014/main" id="{CA8F5A06-E53F-5C43-A31D-6A56E53C3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2913" y="98425"/>
            <a:ext cx="4103687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背板总线与机箱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372AEA8B-79BD-974B-A8EB-4EBE0886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358616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日期占位符 6">
            <a:extLst>
              <a:ext uri="{FF2B5EF4-FFF2-40B4-BE49-F238E27FC236}">
                <a16:creationId xmlns:a16="http://schemas.microsoft.com/office/drawing/2014/main" id="{15EEF7E4-DB9E-D143-9A62-CEE79C5C6C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9FF33EF-C22C-7C4E-A5E0-4A4A398F306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59397" name="幻灯片编号占位符 1">
            <a:extLst>
              <a:ext uri="{FF2B5EF4-FFF2-40B4-BE49-F238E27FC236}">
                <a16:creationId xmlns:a16="http://schemas.microsoft.com/office/drawing/2014/main" id="{E0A54C9A-DD3D-7448-9E2F-FB0A5A381C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25333DC-7B84-EE4E-8DD6-6ECD12B3EF26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>
            <a:extLst>
              <a:ext uri="{FF2B5EF4-FFF2-40B4-BE49-F238E27FC236}">
                <a16:creationId xmlns:a16="http://schemas.microsoft.com/office/drawing/2014/main" id="{ABB53602-14B8-1B49-B40A-19A4A70F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8208962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按功能层次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芯片级总线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>
                <a:solidFill>
                  <a:srgbClr val="01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芯片内部的总线，也称</a:t>
            </a:r>
            <a:r>
              <a:rPr lang="zh-CN" altLang="en-US" sz="2800" b="1">
                <a:solidFill>
                  <a:srgbClr val="FF3300"/>
                </a:solidFill>
                <a:ea typeface="宋体" panose="02010600030101010101" pitchFamily="2" charset="-122"/>
              </a:rPr>
              <a:t>内部总线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板级总线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：连接</a:t>
            </a:r>
            <a:r>
              <a:rPr lang="en-US" altLang="zh-CN" sz="2800" b="1">
                <a:solidFill>
                  <a:srgbClr val="01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、主存和</a:t>
            </a:r>
            <a:r>
              <a:rPr lang="en-US" altLang="zh-CN" sz="2800" b="1">
                <a:solidFill>
                  <a:srgbClr val="01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接口等模块，也称</a:t>
            </a:r>
            <a:r>
              <a:rPr lang="zh-CN" altLang="en-US" sz="2800" b="1">
                <a:solidFill>
                  <a:srgbClr val="FF3300"/>
                </a:solidFill>
                <a:ea typeface="宋体" panose="02010600030101010101" pitchFamily="2" charset="-122"/>
              </a:rPr>
              <a:t>局部总线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系统级总线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：连接系统中的各个功能模块。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按资源类型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处理器总线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（系统总线）：连接处理器、主存与外设。</a:t>
            </a:r>
          </a:p>
          <a:p>
            <a:pPr lvl="2" eaLnBrk="1" hangingPunct="1">
              <a:lnSpc>
                <a:spcPct val="90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sz="2800" b="1" noProof="1">
                <a:solidFill>
                  <a:srgbClr val="010000"/>
                </a:solidFill>
                <a:ea typeface="黑体" panose="02010609060101010101" pitchFamily="49" charset="-122"/>
              </a:rPr>
              <a:t>面向单处理器的和面向多处理器的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输入输出总线：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连接主机与外围设备。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E2441C-DA64-8C40-81A8-0D809E1E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42875"/>
            <a:ext cx="3889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总线－</a:t>
            </a:r>
            <a:r>
              <a:rPr lang="zh-CN" altLang="en-US" sz="3600" b="1" u="sng" kern="0" dirty="0">
                <a:solidFill>
                  <a:srgbClr val="336699"/>
                </a:solidFill>
                <a:latin typeface="隶书" charset="0"/>
                <a:ea typeface="隶书" charset="0"/>
                <a:cs typeface="隶书" charset="0"/>
              </a:rPr>
              <a:t>功能特性</a:t>
            </a:r>
          </a:p>
        </p:txBody>
      </p:sp>
      <p:sp>
        <p:nvSpPr>
          <p:cNvPr id="61443" name="日期占位符 7">
            <a:extLst>
              <a:ext uri="{FF2B5EF4-FFF2-40B4-BE49-F238E27FC236}">
                <a16:creationId xmlns:a16="http://schemas.microsoft.com/office/drawing/2014/main" id="{7951D806-1F23-3F48-8094-AFC066BDA2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0F4B5E2-9D4D-9A4E-8101-419781F369E9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下午9时7分</a:t>
            </a:fld>
            <a:endParaRPr kumimoji="0" lang="en-US" altLang="zh-CN" sz="1600"/>
          </a:p>
        </p:txBody>
      </p:sp>
      <p:sp>
        <p:nvSpPr>
          <p:cNvPr id="61444" name="幻灯片编号占位符 1">
            <a:extLst>
              <a:ext uri="{FF2B5EF4-FFF2-40B4-BE49-F238E27FC236}">
                <a16:creationId xmlns:a16="http://schemas.microsoft.com/office/drawing/2014/main" id="{6BF02D7C-5D8F-2847-9451-6945F98031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8869662-BC26-A844-A5E6-927F83846DA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>
            <a:extLst>
              <a:ext uri="{FF2B5EF4-FFF2-40B4-BE49-F238E27FC236}">
                <a16:creationId xmlns:a16="http://schemas.microsoft.com/office/drawing/2014/main" id="{5A71CD94-6DA2-2944-BFFA-9A8210B90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31913"/>
            <a:ext cx="806608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数据传输方向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单工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：单向传输总线。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双工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：双向传输总线。</a:t>
            </a:r>
          </a:p>
          <a:p>
            <a:pPr lvl="2" eaLnBrk="1" hangingPunct="1"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半双工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：只能在两个方向上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轮流传输信息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。</a:t>
            </a:r>
          </a:p>
          <a:p>
            <a:pPr lvl="2" eaLnBrk="1" hangingPunct="1"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全双工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：可在两个方向上</a:t>
            </a: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同时传输信息</a:t>
            </a:r>
            <a:r>
              <a:rPr lang="zh-CN" altLang="en-US" sz="2800" b="1">
                <a:solidFill>
                  <a:srgbClr val="01000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定时特征</a:t>
            </a:r>
            <a:r>
              <a:rPr lang="en-US" altLang="zh-CN" b="1">
                <a:solidFill>
                  <a:srgbClr val="010000"/>
                </a:solidFill>
                <a:ea typeface="宋体" panose="02010600030101010101" pitchFamily="2" charset="-122"/>
              </a:rPr>
              <a:t>(Clocking)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同步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：数据传输速率是固定的。</a:t>
            </a:r>
          </a:p>
          <a:p>
            <a:pPr lvl="1" eaLnBrk="1" hangingPunct="1">
              <a:lnSpc>
                <a:spcPct val="100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异步</a:t>
            </a:r>
            <a:r>
              <a:rPr lang="zh-CN" altLang="en-US" sz="2800" b="1">
                <a:solidFill>
                  <a:srgbClr val="010000"/>
                </a:solidFill>
                <a:ea typeface="宋体" panose="02010600030101010101" pitchFamily="2" charset="-122"/>
              </a:rPr>
              <a:t>：数据传输速率是可变的。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3BF77-AD48-2941-B0B7-CA6EEF6C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42875"/>
            <a:ext cx="3889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总线－</a:t>
            </a:r>
            <a:r>
              <a:rPr lang="zh-CN" altLang="en-US" sz="3600" b="1" u="sng" kern="0" dirty="0">
                <a:solidFill>
                  <a:srgbClr val="336699"/>
                </a:solidFill>
                <a:latin typeface="隶书" charset="0"/>
                <a:ea typeface="隶书" charset="0"/>
                <a:cs typeface="隶书" charset="0"/>
              </a:rPr>
              <a:t>电气特性</a:t>
            </a:r>
          </a:p>
        </p:txBody>
      </p:sp>
      <p:sp>
        <p:nvSpPr>
          <p:cNvPr id="63491" name="日期占位符 7">
            <a:extLst>
              <a:ext uri="{FF2B5EF4-FFF2-40B4-BE49-F238E27FC236}">
                <a16:creationId xmlns:a16="http://schemas.microsoft.com/office/drawing/2014/main" id="{C47C2095-091C-BD49-BE0E-153DD9B7E2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43B00E7-C0CF-3D4A-BB3B-CDAFB703664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63492" name="幻灯片编号占位符 1">
            <a:extLst>
              <a:ext uri="{FF2B5EF4-FFF2-40B4-BE49-F238E27FC236}">
                <a16:creationId xmlns:a16="http://schemas.microsoft.com/office/drawing/2014/main" id="{0F2261C0-A061-9C4C-A0B2-4A5C5E52C5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6F37C6E-63B0-884E-A2ED-53EF2B55B66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2C276337-71D5-094C-BF3F-D83E21B43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6988" y="98425"/>
            <a:ext cx="58150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、计算机系统的基本构成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098FAEAB-05AB-8943-AB0A-4DCDDFE6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601345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1.1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计算机的基本构成</a:t>
            </a:r>
            <a:endParaRPr lang="en-US" altLang="zh-CN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 运算器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 存储器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 控制器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 输入</a:t>
            </a: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输出设备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5. </a:t>
            </a: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系统连接</a:t>
            </a:r>
            <a:endParaRPr lang="en-US" altLang="zh-CN" b="1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1.2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计算机软件概述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 软件的分类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 操作系统的概念</a:t>
            </a:r>
          </a:p>
          <a:p>
            <a:pPr lvl="1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 计算机语言及其编译</a:t>
            </a:r>
          </a:p>
          <a:p>
            <a:pPr algn="just" eaLnBrk="1" hangingPunct="1">
              <a:lnSpc>
                <a:spcPct val="100000"/>
              </a:lnSpc>
              <a:spcAft>
                <a:spcPct val="10000"/>
              </a:spcAft>
            </a:pP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1.3 </a:t>
            </a:r>
            <a:r>
              <a:rPr lang="zh-CN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计算机系统的历史与发展</a:t>
            </a:r>
          </a:p>
        </p:txBody>
      </p:sp>
      <p:sp>
        <p:nvSpPr>
          <p:cNvPr id="10243" name="日期占位符 3">
            <a:extLst>
              <a:ext uri="{FF2B5EF4-FFF2-40B4-BE49-F238E27FC236}">
                <a16:creationId xmlns:a16="http://schemas.microsoft.com/office/drawing/2014/main" id="{FEFC810A-821E-9045-BCCC-3EDC5AE3A2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BF26D3A-20BF-914A-9E71-DAF9B772896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244" name="幻灯片编号占位符 1">
            <a:extLst>
              <a:ext uri="{FF2B5EF4-FFF2-40B4-BE49-F238E27FC236}">
                <a16:creationId xmlns:a16="http://schemas.microsoft.com/office/drawing/2014/main" id="{8A8DA3E7-7271-EC4B-A3F9-FB39FC68D2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981C4FB-A9E5-1349-AB74-62B85535B63F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C6D8B3BA-0F22-DB40-9A48-7B903EFE0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9413" y="1595438"/>
            <a:ext cx="5327650" cy="585787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地址总线</a:t>
            </a:r>
            <a:r>
              <a:rPr lang="en-US" altLang="zh-CN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(Address Bus)</a:t>
            </a:r>
          </a:p>
        </p:txBody>
      </p:sp>
      <p:sp>
        <p:nvSpPr>
          <p:cNvPr id="65538" name="Text Box 4">
            <a:extLst>
              <a:ext uri="{FF2B5EF4-FFF2-40B4-BE49-F238E27FC236}">
                <a16:creationId xmlns:a16="http://schemas.microsoft.com/office/drawing/2014/main" id="{1B561D15-28A2-D646-AD34-98729036E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2875"/>
            <a:ext cx="6315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系统总线</a:t>
            </a:r>
            <a:r>
              <a:rPr lang="en-US" altLang="zh-CN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3600" b="1" u="sng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简单的总线结构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650EE92-9655-9247-AC1F-7FD4DC2B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41588"/>
            <a:ext cx="7272338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用来向存储器或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I/O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端口传送地址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单向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由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发出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位数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决定了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可直接寻址的内存容量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baseline="3000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endParaRPr lang="en-US" altLang="zh-CN" sz="2800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65540" name="日期占位符 8">
            <a:extLst>
              <a:ext uri="{FF2B5EF4-FFF2-40B4-BE49-F238E27FC236}">
                <a16:creationId xmlns:a16="http://schemas.microsoft.com/office/drawing/2014/main" id="{E264F61D-6B42-3440-BE88-CDEAC2F62A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EAE570C-8597-5543-83D9-4D750F9B0765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65541" name="幻灯片编号占位符 1">
            <a:extLst>
              <a:ext uri="{FF2B5EF4-FFF2-40B4-BE49-F238E27FC236}">
                <a16:creationId xmlns:a16="http://schemas.microsoft.com/office/drawing/2014/main" id="{321064AD-35DB-B547-B6F1-C2CC053C28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8D8C74B-0E5B-DC41-80A2-7519246E807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>
            <a:extLst>
              <a:ext uri="{FF2B5EF4-FFF2-40B4-BE49-F238E27FC236}">
                <a16:creationId xmlns:a16="http://schemas.microsoft.com/office/drawing/2014/main" id="{137155AE-A99A-A94E-B1A0-1C7B3100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54250"/>
            <a:ext cx="66468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2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与存储器及外设交换数据的通路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双向、三态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位数与微处理器的位数相同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093BE-C7E5-9D47-9A4F-D97006E4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76070"/>
            <a:ext cx="4895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922706"/>
                </a:solidFill>
                <a:ea typeface="隶书" pitchFamily="49" charset="-122"/>
              </a:rPr>
              <a:t>数据总线</a:t>
            </a:r>
            <a:r>
              <a:rPr lang="en-US" altLang="zh-CN" sz="3600" b="1" dirty="0">
                <a:solidFill>
                  <a:srgbClr val="FF3300"/>
                </a:solidFill>
                <a:ea typeface="隶书" pitchFamily="49" charset="-122"/>
              </a:rPr>
              <a:t>(Data Bus)</a:t>
            </a:r>
          </a:p>
        </p:txBody>
      </p:sp>
      <p:sp>
        <p:nvSpPr>
          <p:cNvPr id="67587" name="日期占位符 7">
            <a:extLst>
              <a:ext uri="{FF2B5EF4-FFF2-40B4-BE49-F238E27FC236}">
                <a16:creationId xmlns:a16="http://schemas.microsoft.com/office/drawing/2014/main" id="{E6296303-2B41-C94A-97F6-F00EA666F0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5ACA764-7398-264C-B83F-361E1372927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67588" name="幻灯片编号占位符 1">
            <a:extLst>
              <a:ext uri="{FF2B5EF4-FFF2-40B4-BE49-F238E27FC236}">
                <a16:creationId xmlns:a16="http://schemas.microsoft.com/office/drawing/2014/main" id="{53CF614F-6591-4041-8292-572522CC22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4EF983E-0E58-5E47-8F2D-55CB155E9E4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31</a:t>
            </a:fld>
            <a:r>
              <a:rPr kumimoji="0" lang="en-US" altLang="zh-CN" sz="1600"/>
              <a:t>/77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921B288-4D60-3F4D-94CC-2F671E95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2875"/>
            <a:ext cx="6315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系统总线</a:t>
            </a:r>
            <a:r>
              <a:rPr lang="en-US" altLang="zh-CN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3600" b="1" u="sng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简单的总线结构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>
            <a:extLst>
              <a:ext uri="{FF2B5EF4-FFF2-40B4-BE49-F238E27FC236}">
                <a16:creationId xmlns:a16="http://schemas.microsoft.com/office/drawing/2014/main" id="{620EB7F4-5512-3647-BB5B-C96FF21D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81225"/>
            <a:ext cx="6553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2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用来传输控制信号</a:t>
            </a:r>
          </a:p>
          <a:p>
            <a:pPr eaLnBrk="1" hangingPunct="1">
              <a:lnSpc>
                <a:spcPct val="100000"/>
              </a:lnSpc>
              <a:spcAft>
                <a:spcPct val="2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两种方向</a:t>
            </a: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单向控制信号</a:t>
            </a: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组成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命令信号线（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CPU→MEM/IO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状态信号线（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MEM/IO→CPU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58E32-0D54-3743-93FF-7D86EF72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12954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922706"/>
                </a:solidFill>
                <a:ea typeface="隶书" pitchFamily="49" charset="-122"/>
              </a:rPr>
              <a:t>控制总线</a:t>
            </a:r>
            <a:r>
              <a:rPr lang="en-US" altLang="zh-CN" sz="3600" b="1" dirty="0">
                <a:solidFill>
                  <a:srgbClr val="FF3300"/>
                </a:solidFill>
                <a:ea typeface="隶书" pitchFamily="49" charset="-122"/>
              </a:rPr>
              <a:t>(Control Bus)</a:t>
            </a:r>
          </a:p>
        </p:txBody>
      </p:sp>
      <p:sp>
        <p:nvSpPr>
          <p:cNvPr id="69635" name="日期占位符 7">
            <a:extLst>
              <a:ext uri="{FF2B5EF4-FFF2-40B4-BE49-F238E27FC236}">
                <a16:creationId xmlns:a16="http://schemas.microsoft.com/office/drawing/2014/main" id="{D73EE5EB-27A0-7E42-9ADA-B972CE630E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C1DE031-3E7F-9D43-A5FE-E9F78DDB4427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69636" name="幻灯片编号占位符 1">
            <a:extLst>
              <a:ext uri="{FF2B5EF4-FFF2-40B4-BE49-F238E27FC236}">
                <a16:creationId xmlns:a16="http://schemas.microsoft.com/office/drawing/2014/main" id="{FFB2B196-18A4-6D40-BAE1-CF4E9C9722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B1021D6-A817-974F-8B51-DB343D49BACE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32</a:t>
            </a:fld>
            <a:r>
              <a:rPr kumimoji="0" lang="en-US" altLang="zh-CN" sz="1600"/>
              <a:t>/77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B6E1244-2328-E84C-9E4E-1CB83DA50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2875"/>
            <a:ext cx="6315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系统总线</a:t>
            </a:r>
            <a:r>
              <a:rPr lang="en-US" altLang="zh-CN" sz="36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3600" b="1" u="sng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简单的总线结构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AAC6A63-128D-334D-97E5-3348ECD7D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44450"/>
            <a:ext cx="4776788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常用的系统总线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C6A5CBB0-DD06-B448-9D81-906E4B873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64817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PC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总线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62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芯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位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1M/s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ISA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总线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62+36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芯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位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8M/s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VESA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总线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116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芯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32/64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位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132M/s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PCI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总线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124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芯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32/64</a:t>
            </a: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位 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132-264M/s</a:t>
            </a:r>
          </a:p>
        </p:txBody>
      </p:sp>
      <p:sp>
        <p:nvSpPr>
          <p:cNvPr id="71683" name="日期占位符 5">
            <a:extLst>
              <a:ext uri="{FF2B5EF4-FFF2-40B4-BE49-F238E27FC236}">
                <a16:creationId xmlns:a16="http://schemas.microsoft.com/office/drawing/2014/main" id="{DCFEE42F-2756-4B49-A9DD-E50B7FA024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4746387-FF3C-D54F-A8E1-F97BD4BE68A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71684" name="幻灯片编号占位符 1">
            <a:extLst>
              <a:ext uri="{FF2B5EF4-FFF2-40B4-BE49-F238E27FC236}">
                <a16:creationId xmlns:a16="http://schemas.microsoft.com/office/drawing/2014/main" id="{52FE7E05-DB61-DC40-A46D-1A9D5A5FB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9AF456D-EDDD-3B4E-A055-80A9D81F42F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92BD35F3-A24D-EE48-920B-DB7ECF1E0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2138" y="103188"/>
            <a:ext cx="283210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隶书" pitchFamily="49" charset="-122"/>
                <a:ea typeface="隶书" pitchFamily="49" charset="-122"/>
              </a:rPr>
              <a:t>总线结构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E7690FCB-6573-824F-B051-90CCA819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39938"/>
            <a:ext cx="5208588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单总线结构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双总线结构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面向</a:t>
            </a:r>
            <a:r>
              <a:rPr lang="en-US" altLang="zh-CN" sz="2800" b="1">
                <a:solidFill>
                  <a:srgbClr val="003399"/>
                </a:solidFill>
                <a:ea typeface="宋体" panose="02010600030101010101" pitchFamily="2" charset="-122"/>
              </a:rPr>
              <a:t>CPU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面向主存</a:t>
            </a:r>
          </a:p>
        </p:txBody>
      </p:sp>
      <p:sp>
        <p:nvSpPr>
          <p:cNvPr id="73731" name="日期占位符 5">
            <a:extLst>
              <a:ext uri="{FF2B5EF4-FFF2-40B4-BE49-F238E27FC236}">
                <a16:creationId xmlns:a16="http://schemas.microsoft.com/office/drawing/2014/main" id="{60065380-9B2D-014B-BB41-2063B3CB66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6D9A526-A162-A041-A311-C0E6CADF7CDD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73732" name="幻灯片编号占位符 1">
            <a:extLst>
              <a:ext uri="{FF2B5EF4-FFF2-40B4-BE49-F238E27FC236}">
                <a16:creationId xmlns:a16="http://schemas.microsoft.com/office/drawing/2014/main" id="{E8EB6576-2A2F-D449-B675-3006521F60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6EA907B-AC92-6547-AC3E-E1979B3A4AA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C14623D3-C23A-BB46-AFBC-48F0BF484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0825" y="188913"/>
            <a:ext cx="34575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单总线结构</a:t>
            </a:r>
          </a:p>
        </p:txBody>
      </p:sp>
      <p:sp>
        <p:nvSpPr>
          <p:cNvPr id="75778" name="Rectangle 32">
            <a:extLst>
              <a:ext uri="{FF2B5EF4-FFF2-40B4-BE49-F238E27FC236}">
                <a16:creationId xmlns:a16="http://schemas.microsoft.com/office/drawing/2014/main" id="{533C97C7-B05B-FE4D-A2FA-67801A38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838200"/>
            <a:ext cx="5184775" cy="15128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b="1">
                <a:solidFill>
                  <a:schemeClr val="bg2"/>
                </a:solidFill>
                <a:ea typeface="宋体" panose="02010600030101010101" pitchFamily="2" charset="-122"/>
              </a:rPr>
              <a:t>各模块之间的信息传递都通过单总线进行。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3300"/>
                </a:solidFill>
                <a:ea typeface="宋体" panose="02010600030101010101" pitchFamily="2" charset="-122"/>
              </a:rPr>
              <a:t>优点：</a:t>
            </a:r>
            <a:r>
              <a:rPr lang="zh-CN" altLang="en-US" sz="2000" b="1">
                <a:solidFill>
                  <a:schemeClr val="bg2"/>
                </a:solidFill>
                <a:ea typeface="宋体" panose="02010600030101010101" pitchFamily="2" charset="-122"/>
              </a:rPr>
              <a:t>控制简单，易于扩充配置</a:t>
            </a:r>
            <a:r>
              <a:rPr lang="en-US" altLang="zh-CN" sz="2000" b="1">
                <a:solidFill>
                  <a:schemeClr val="bg2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000" b="1">
                <a:solidFill>
                  <a:schemeClr val="bg2"/>
                </a:solidFill>
                <a:ea typeface="宋体" panose="02010600030101010101" pitchFamily="2" charset="-122"/>
              </a:rPr>
              <a:t>设备。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>
                <a:solidFill>
                  <a:srgbClr val="FF3300"/>
                </a:solidFill>
                <a:ea typeface="宋体" panose="02010600030101010101" pitchFamily="2" charset="-122"/>
              </a:rPr>
              <a:t>缺点：</a:t>
            </a:r>
            <a:r>
              <a:rPr lang="zh-CN" altLang="en-US" sz="2000" b="1">
                <a:solidFill>
                  <a:schemeClr val="bg2"/>
                </a:solidFill>
                <a:ea typeface="宋体" panose="02010600030101010101" pitchFamily="2" charset="-122"/>
              </a:rPr>
              <a:t>所有设备都连在一组总线上，总线只能分时工作，使数据传输量受限。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ABB2A2B2-51B7-8347-8786-E1C064A5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86000"/>
            <a:ext cx="1606550" cy="4114800"/>
          </a:xfrm>
          <a:prstGeom prst="rect">
            <a:avLst/>
          </a:prstGeom>
          <a:solidFill>
            <a:srgbClr val="FFFFCC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CDEFE91-C66E-844B-BF4B-2CD2CE88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63963"/>
            <a:ext cx="1836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CPU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4A9F44C9-7074-D844-9804-7E81DC93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435350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44D50A91-22A6-0F42-BF47-7FC1C88B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435350"/>
            <a:ext cx="1225550" cy="1149350"/>
          </a:xfrm>
          <a:prstGeom prst="rect">
            <a:avLst/>
          </a:prstGeom>
          <a:solidFill>
            <a:srgbClr val="66CCFF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5CB02A2-C6F9-DA4C-924A-F3F13B34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435350"/>
            <a:ext cx="1225550" cy="1149350"/>
          </a:xfrm>
          <a:prstGeom prst="rect">
            <a:avLst/>
          </a:prstGeom>
          <a:solidFill>
            <a:srgbClr val="66CCFF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1E63B634-6183-A341-BFE3-313CFFFE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43535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103C9C42-F9F4-484D-968C-E7DB2695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4283075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010000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Text Box 10">
            <a:extLst>
              <a:ext uri="{FF2B5EF4-FFF2-40B4-BE49-F238E27FC236}">
                <a16:creationId xmlns:a16="http://schemas.microsoft.com/office/drawing/2014/main" id="{8A1ECA7F-1131-7E41-87BA-83D87F19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763963"/>
            <a:ext cx="1836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RAM</a:t>
            </a: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18A6C8CB-C6CC-A841-A337-B6C3BB9E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763963"/>
            <a:ext cx="1836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ROM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11C42E5B-BA57-1C4C-B8D1-5C93FDDA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IO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设备</a:t>
            </a: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67C99837-6CCB-E643-BF95-2194D832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33888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IO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设备</a:t>
            </a:r>
          </a:p>
        </p:txBody>
      </p:sp>
      <p:sp>
        <p:nvSpPr>
          <p:cNvPr id="78" name="Text Box 14">
            <a:extLst>
              <a:ext uri="{FF2B5EF4-FFF2-40B4-BE49-F238E27FC236}">
                <a16:creationId xmlns:a16="http://schemas.microsoft.com/office/drawing/2014/main" id="{AC93C057-A20F-A243-B662-16A0C3E03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700463"/>
            <a:ext cx="2157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047750" indent="-381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I/O</a:t>
            </a:r>
            <a:r>
              <a:rPr lang="zh-CN" altLang="en-US" sz="2800" b="1" kern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接口</a:t>
            </a: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2AD42670-154B-F14F-B94B-E8D036047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2713038"/>
            <a:ext cx="6180138" cy="0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8AEFC4F0-63BF-B946-9C3B-6188F180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5521325"/>
            <a:ext cx="6180138" cy="0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21DC731F-9111-6148-B1F6-815D1C2C0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6097588"/>
            <a:ext cx="6180138" cy="0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4A89186A-7B19-6044-B7D8-237ECDD56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913" y="4584700"/>
            <a:ext cx="0" cy="936625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3" name="Line 19">
            <a:extLst>
              <a:ext uri="{FF2B5EF4-FFF2-40B4-BE49-F238E27FC236}">
                <a16:creationId xmlns:a16="http://schemas.microsoft.com/office/drawing/2014/main" id="{AA966CDE-3790-FC4A-9805-4BE41B7D4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584700"/>
            <a:ext cx="0" cy="1512888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4" name="Line 20">
            <a:extLst>
              <a:ext uri="{FF2B5EF4-FFF2-40B4-BE49-F238E27FC236}">
                <a16:creationId xmlns:a16="http://schemas.microsoft.com/office/drawing/2014/main" id="{23B96758-297D-204B-9D79-48E0910AC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713038"/>
            <a:ext cx="0" cy="722312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5" name="Line 21">
            <a:extLst>
              <a:ext uri="{FF2B5EF4-FFF2-40B4-BE49-F238E27FC236}">
                <a16:creationId xmlns:a16="http://schemas.microsoft.com/office/drawing/2014/main" id="{69BCE62F-5F60-1C4F-8416-27AF5B8EE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713038"/>
            <a:ext cx="0" cy="722312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6" name="Line 22">
            <a:extLst>
              <a:ext uri="{FF2B5EF4-FFF2-40B4-BE49-F238E27FC236}">
                <a16:creationId xmlns:a16="http://schemas.microsoft.com/office/drawing/2014/main" id="{510D4A81-F1F5-2D4F-BDAB-DBC19D46F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713038"/>
            <a:ext cx="0" cy="722312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7" name="Line 23">
            <a:extLst>
              <a:ext uri="{FF2B5EF4-FFF2-40B4-BE49-F238E27FC236}">
                <a16:creationId xmlns:a16="http://schemas.microsoft.com/office/drawing/2014/main" id="{3D9F5D9B-4A43-3447-A426-1D2E2D50A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4584700"/>
            <a:ext cx="0" cy="936625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8" name="Line 24">
            <a:extLst>
              <a:ext uri="{FF2B5EF4-FFF2-40B4-BE49-F238E27FC236}">
                <a16:creationId xmlns:a16="http://schemas.microsoft.com/office/drawing/2014/main" id="{5CEFA3D2-4A60-6245-AA6E-38830D540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3713" y="4584700"/>
            <a:ext cx="0" cy="936625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9" name="Line 25">
            <a:extLst>
              <a:ext uri="{FF2B5EF4-FFF2-40B4-BE49-F238E27FC236}">
                <a16:creationId xmlns:a16="http://schemas.microsoft.com/office/drawing/2014/main" id="{A014FE37-1B88-164E-B0F1-EDDE433DF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584700"/>
            <a:ext cx="0" cy="1512888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0" name="Line 26">
            <a:extLst>
              <a:ext uri="{FF2B5EF4-FFF2-40B4-BE49-F238E27FC236}">
                <a16:creationId xmlns:a16="http://schemas.microsoft.com/office/drawing/2014/main" id="{F676841B-2EE4-734B-9C35-BC93E992B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25" y="4584700"/>
            <a:ext cx="0" cy="1512888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1" name="Line 27">
            <a:extLst>
              <a:ext uri="{FF2B5EF4-FFF2-40B4-BE49-F238E27FC236}">
                <a16:creationId xmlns:a16="http://schemas.microsoft.com/office/drawing/2014/main" id="{ED702E14-FF79-4041-835A-9B238F725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3700463"/>
            <a:ext cx="307975" cy="260350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2" name="Line 28">
            <a:extLst>
              <a:ext uri="{FF2B5EF4-FFF2-40B4-BE49-F238E27FC236}">
                <a16:creationId xmlns:a16="http://schemas.microsoft.com/office/drawing/2014/main" id="{23740CB5-91BD-1C4C-B723-AA688835A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7413" y="4283075"/>
            <a:ext cx="307975" cy="260350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ADC60D69-4AEB-764A-89C5-C73AC2C09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098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10000"/>
                </a:solidFill>
              </a:rPr>
              <a:t>AB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8F9B7F7E-2B26-0F4C-8CEE-5BF106E09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900738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>
                <a:solidFill>
                  <a:srgbClr val="010000"/>
                </a:solidFill>
              </a:rPr>
              <a:t>CB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D8FAFFFB-1913-0B48-A6ED-3E621C13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816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10000"/>
                </a:solidFill>
              </a:rPr>
              <a:t>DB</a:t>
            </a:r>
          </a:p>
        </p:txBody>
      </p:sp>
      <p:sp>
        <p:nvSpPr>
          <p:cNvPr id="75808" name="日期占位符 97">
            <a:extLst>
              <a:ext uri="{FF2B5EF4-FFF2-40B4-BE49-F238E27FC236}">
                <a16:creationId xmlns:a16="http://schemas.microsoft.com/office/drawing/2014/main" id="{5F9F61D3-AAD0-D048-A9B8-CB860D476F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2A6E248-4610-A543-A0E6-67366D15493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75809" name="幻灯片编号占位符 1">
            <a:extLst>
              <a:ext uri="{FF2B5EF4-FFF2-40B4-BE49-F238E27FC236}">
                <a16:creationId xmlns:a16="http://schemas.microsoft.com/office/drawing/2014/main" id="{2F2A45BA-B215-1742-8532-31A11B0067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AAAF0E7-9993-8044-B01F-E35744CD57D6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31D3E21-D698-F042-8530-69674DDCC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1725" y="107950"/>
            <a:ext cx="54006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面向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的双总线结构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1A532D52-762F-5944-96FD-9A6CA08C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435100"/>
            <a:ext cx="1606550" cy="15795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Text Box 4">
            <a:extLst>
              <a:ext uri="{FF2B5EF4-FFF2-40B4-BE49-F238E27FC236}">
                <a16:creationId xmlns:a16="http://schemas.microsoft.com/office/drawing/2014/main" id="{83EFE855-7722-5948-B7F1-A841FF5FA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39925"/>
            <a:ext cx="1836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CPU</a:t>
            </a: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6F6D4604-031E-0C49-A8A1-A5252BD9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797300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b="1">
                <a:solidFill>
                  <a:schemeClr val="bg2"/>
                </a:solidFill>
                <a:ea typeface="楷体_GB2312" pitchFamily="49" charset="-122"/>
              </a:rPr>
              <a:t>主存</a:t>
            </a:r>
          </a:p>
        </p:txBody>
      </p:sp>
      <p:sp>
        <p:nvSpPr>
          <p:cNvPr id="77829" name="Line 7">
            <a:extLst>
              <a:ext uri="{FF2B5EF4-FFF2-40B4-BE49-F238E27FC236}">
                <a16:creationId xmlns:a16="http://schemas.microsoft.com/office/drawing/2014/main" id="{835E6FF6-5005-CF4B-817A-771DA59E8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1724025"/>
            <a:ext cx="6180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0" name="Line 8">
            <a:extLst>
              <a:ext uri="{FF2B5EF4-FFF2-40B4-BE49-F238E27FC236}">
                <a16:creationId xmlns:a16="http://schemas.microsoft.com/office/drawing/2014/main" id="{EBF08FFF-7BCF-234A-BC4E-01DD68362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014663"/>
            <a:ext cx="0" cy="7826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1" name="Rectangle 9">
            <a:extLst>
              <a:ext uri="{FF2B5EF4-FFF2-40B4-BE49-F238E27FC236}">
                <a16:creationId xmlns:a16="http://schemas.microsoft.com/office/drawing/2014/main" id="{B4C9F0BD-A0C2-7F4D-B22A-D8E5A559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439988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Text Box 10">
            <a:extLst>
              <a:ext uri="{FF2B5EF4-FFF2-40B4-BE49-F238E27FC236}">
                <a16:creationId xmlns:a16="http://schemas.microsoft.com/office/drawing/2014/main" id="{4080EBA4-A201-974A-9412-29A59FFB8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754313"/>
            <a:ext cx="2052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接口</a:t>
            </a:r>
          </a:p>
        </p:txBody>
      </p:sp>
      <p:sp>
        <p:nvSpPr>
          <p:cNvPr id="77833" name="Rectangle 11">
            <a:extLst>
              <a:ext uri="{FF2B5EF4-FFF2-40B4-BE49-F238E27FC236}">
                <a16:creationId xmlns:a16="http://schemas.microsoft.com/office/drawing/2014/main" id="{876B7881-1241-084F-867A-6DFE13FA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43998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4" name="Text Box 12">
            <a:extLst>
              <a:ext uri="{FF2B5EF4-FFF2-40B4-BE49-F238E27FC236}">
                <a16:creationId xmlns:a16="http://schemas.microsoft.com/office/drawing/2014/main" id="{0B23177F-5151-C64F-95F9-242235E37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754313"/>
            <a:ext cx="205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接口</a:t>
            </a:r>
          </a:p>
        </p:txBody>
      </p:sp>
      <p:sp>
        <p:nvSpPr>
          <p:cNvPr id="77835" name="Rectangle 13">
            <a:extLst>
              <a:ext uri="{FF2B5EF4-FFF2-40B4-BE49-F238E27FC236}">
                <a16:creationId xmlns:a16="http://schemas.microsoft.com/office/drawing/2014/main" id="{B0B18CDD-3951-B84F-9DEB-300FB1AF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439988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6" name="Text Box 14">
            <a:extLst>
              <a:ext uri="{FF2B5EF4-FFF2-40B4-BE49-F238E27FC236}">
                <a16:creationId xmlns:a16="http://schemas.microsoft.com/office/drawing/2014/main" id="{5481B0FC-FFCF-C146-AD1E-AB34D3FF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2754313"/>
            <a:ext cx="2052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接口</a:t>
            </a:r>
          </a:p>
        </p:txBody>
      </p:sp>
      <p:sp>
        <p:nvSpPr>
          <p:cNvPr id="77837" name="Line 15">
            <a:extLst>
              <a:ext uri="{FF2B5EF4-FFF2-40B4-BE49-F238E27FC236}">
                <a16:creationId xmlns:a16="http://schemas.microsoft.com/office/drawing/2014/main" id="{BAD56500-77E9-E744-A588-FA954A0E3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17240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8" name="Line 16">
            <a:extLst>
              <a:ext uri="{FF2B5EF4-FFF2-40B4-BE49-F238E27FC236}">
                <a16:creationId xmlns:a16="http://schemas.microsoft.com/office/drawing/2014/main" id="{AC6C22B9-D175-6A45-ABE7-6DCC89E07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17240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9" name="Line 17">
            <a:extLst>
              <a:ext uri="{FF2B5EF4-FFF2-40B4-BE49-F238E27FC236}">
                <a16:creationId xmlns:a16="http://schemas.microsoft.com/office/drawing/2014/main" id="{B71C5BEA-5BD6-5647-BD25-158CD2CC5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17240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40" name="Line 18">
            <a:extLst>
              <a:ext uri="{FF2B5EF4-FFF2-40B4-BE49-F238E27FC236}">
                <a16:creationId xmlns:a16="http://schemas.microsoft.com/office/drawing/2014/main" id="{5AEF5D06-36BA-B44D-97CE-A6149810B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589338"/>
            <a:ext cx="0" cy="735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41" name="Rectangle 19">
            <a:extLst>
              <a:ext uri="{FF2B5EF4-FFF2-40B4-BE49-F238E27FC236}">
                <a16:creationId xmlns:a16="http://schemas.microsoft.com/office/drawing/2014/main" id="{360649A3-2687-A746-810F-539A802E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43180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2" name="Text Box 20">
            <a:extLst>
              <a:ext uri="{FF2B5EF4-FFF2-40B4-BE49-F238E27FC236}">
                <a16:creationId xmlns:a16="http://schemas.microsoft.com/office/drawing/2014/main" id="{88136880-4BE5-D749-B29D-9C7FA14E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386263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设备</a:t>
            </a:r>
          </a:p>
        </p:txBody>
      </p:sp>
      <p:sp>
        <p:nvSpPr>
          <p:cNvPr id="77843" name="Rectangle 21">
            <a:extLst>
              <a:ext uri="{FF2B5EF4-FFF2-40B4-BE49-F238E27FC236}">
                <a16:creationId xmlns:a16="http://schemas.microsoft.com/office/drawing/2014/main" id="{F5AF4A54-889C-E741-AEB9-96F89D24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3180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4" name="Text Box 22">
            <a:extLst>
              <a:ext uri="{FF2B5EF4-FFF2-40B4-BE49-F238E27FC236}">
                <a16:creationId xmlns:a16="http://schemas.microsoft.com/office/drawing/2014/main" id="{DEE77FE0-49D7-D44C-BC47-E9F475B14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36245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设备</a:t>
            </a:r>
          </a:p>
        </p:txBody>
      </p:sp>
      <p:sp>
        <p:nvSpPr>
          <p:cNvPr id="77845" name="Rectangle 23">
            <a:extLst>
              <a:ext uri="{FF2B5EF4-FFF2-40B4-BE49-F238E27FC236}">
                <a16:creationId xmlns:a16="http://schemas.microsoft.com/office/drawing/2014/main" id="{BBBE5FD5-4FBE-7F44-8E37-5AB3A0A8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4300538"/>
            <a:ext cx="974725" cy="646112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6" name="Text Box 24">
            <a:extLst>
              <a:ext uri="{FF2B5EF4-FFF2-40B4-BE49-F238E27FC236}">
                <a16:creationId xmlns:a16="http://schemas.microsoft.com/office/drawing/2014/main" id="{B79B35A8-7F3F-E647-BF43-27FD4722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6880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设备</a:t>
            </a:r>
          </a:p>
        </p:txBody>
      </p:sp>
      <p:sp>
        <p:nvSpPr>
          <p:cNvPr id="77847" name="Line 25">
            <a:extLst>
              <a:ext uri="{FF2B5EF4-FFF2-40B4-BE49-F238E27FC236}">
                <a16:creationId xmlns:a16="http://schemas.microsoft.com/office/drawing/2014/main" id="{DE76DD18-B434-8842-83ED-462A6FD68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3589338"/>
            <a:ext cx="0" cy="735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48" name="Line 26">
            <a:extLst>
              <a:ext uri="{FF2B5EF4-FFF2-40B4-BE49-F238E27FC236}">
                <a16:creationId xmlns:a16="http://schemas.microsoft.com/office/drawing/2014/main" id="{E10CEBD7-2A46-2C4E-A2E5-C8BB7A2EC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35655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49" name="Text Box 27">
            <a:extLst>
              <a:ext uri="{FF2B5EF4-FFF2-40B4-BE49-F238E27FC236}">
                <a16:creationId xmlns:a16="http://schemas.microsoft.com/office/drawing/2014/main" id="{0F9CDAE9-BAFB-4942-90C5-2372D9E0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12192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输入输出（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）总线</a:t>
            </a:r>
          </a:p>
        </p:txBody>
      </p:sp>
      <p:sp>
        <p:nvSpPr>
          <p:cNvPr id="77850" name="Text Box 28">
            <a:extLst>
              <a:ext uri="{FF2B5EF4-FFF2-40B4-BE49-F238E27FC236}">
                <a16:creationId xmlns:a16="http://schemas.microsoft.com/office/drawing/2014/main" id="{52295705-2861-2F4C-8F99-17AC3E320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35325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存储总线</a:t>
            </a:r>
          </a:p>
        </p:txBody>
      </p:sp>
      <p:sp>
        <p:nvSpPr>
          <p:cNvPr id="77851" name="Rectangle 30">
            <a:extLst>
              <a:ext uri="{FF2B5EF4-FFF2-40B4-BE49-F238E27FC236}">
                <a16:creationId xmlns:a16="http://schemas.microsoft.com/office/drawing/2014/main" id="{E5B33533-E25E-CC49-9FE1-5E18A3026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133975"/>
            <a:ext cx="8015287" cy="1341438"/>
          </a:xfrm>
          <a:prstGeom prst="rect">
            <a:avLst/>
          </a:prstGeom>
          <a:solidFill>
            <a:srgbClr val="DDDDDD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宋体" panose="02010600030101010101" pitchFamily="2" charset="-122"/>
              </a:rPr>
              <a:t>通过</a:t>
            </a:r>
            <a:r>
              <a:rPr lang="zh-CN" altLang="en-US" sz="1800" b="1">
                <a:solidFill>
                  <a:srgbClr val="0000FF"/>
                </a:solidFill>
                <a:ea typeface="宋体" panose="02010600030101010101" pitchFamily="2" charset="-122"/>
              </a:rPr>
              <a:t>存储总线</a:t>
            </a:r>
            <a:r>
              <a:rPr lang="zh-CN" altLang="en-US" sz="1800" b="1">
                <a:ea typeface="宋体" panose="02010600030101010101" pitchFamily="2" charset="-122"/>
              </a:rPr>
              <a:t>使</a:t>
            </a:r>
            <a:r>
              <a:rPr lang="en-US" altLang="zh-CN" sz="1800" b="1">
                <a:ea typeface="宋体" panose="02010600030101010101" pitchFamily="2" charset="-122"/>
              </a:rPr>
              <a:t>CPU</a:t>
            </a:r>
            <a:r>
              <a:rPr lang="zh-CN" altLang="en-US" sz="1800" b="1">
                <a:ea typeface="宋体" panose="02010600030101010101" pitchFamily="2" charset="-122"/>
              </a:rPr>
              <a:t>对主存进行读</a:t>
            </a:r>
            <a:r>
              <a:rPr lang="en-US" altLang="zh-CN" sz="1800" b="1">
                <a:ea typeface="宋体" panose="02010600030101010101" pitchFamily="2" charset="-122"/>
              </a:rPr>
              <a:t>/</a:t>
            </a:r>
            <a:r>
              <a:rPr lang="zh-CN" altLang="en-US" sz="1800" b="1">
                <a:ea typeface="宋体" panose="02010600030101010101" pitchFamily="2" charset="-122"/>
              </a:rPr>
              <a:t>写操作。通过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solidFill>
                  <a:srgbClr val="0000FF"/>
                </a:solidFill>
                <a:ea typeface="宋体" panose="02010600030101010101" pitchFamily="2" charset="-122"/>
              </a:rPr>
              <a:t>总线</a:t>
            </a:r>
            <a:r>
              <a:rPr lang="zh-CN" altLang="en-US" sz="1800" b="1">
                <a:ea typeface="宋体" panose="02010600030101010101" pitchFamily="2" charset="-122"/>
              </a:rPr>
              <a:t>让</a:t>
            </a:r>
            <a:r>
              <a:rPr lang="en-US" altLang="zh-CN" sz="1800" b="1">
                <a:ea typeface="宋体" panose="02010600030101010101" pitchFamily="2" charset="-122"/>
              </a:rPr>
              <a:t>CPU</a:t>
            </a:r>
            <a:r>
              <a:rPr lang="zh-CN" altLang="en-US" sz="1800" b="1">
                <a:ea typeface="宋体" panose="02010600030101010101" pitchFamily="2" charset="-122"/>
              </a:rPr>
              <a:t>与</a:t>
            </a:r>
            <a:r>
              <a:rPr lang="en-US" altLang="zh-CN" sz="1800" b="1"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ea typeface="宋体" panose="02010600030101010101" pitchFamily="2" charset="-122"/>
              </a:rPr>
              <a:t>设备进行数据交换。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solidFill>
                  <a:srgbClr val="FF3300"/>
                </a:solidFill>
                <a:ea typeface="宋体" panose="02010600030101010101" pitchFamily="2" charset="-122"/>
              </a:rPr>
              <a:t>优点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1800" b="1">
                <a:ea typeface="宋体" panose="02010600030101010101" pitchFamily="2" charset="-122"/>
              </a:rPr>
              <a:t>提高了微机系统数据传输效率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solidFill>
                  <a:srgbClr val="FF3300"/>
                </a:solidFill>
                <a:ea typeface="宋体" panose="02010600030101010101" pitchFamily="2" charset="-122"/>
              </a:rPr>
              <a:t>缺点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1800" b="1">
                <a:ea typeface="宋体" panose="02010600030101010101" pitchFamily="2" charset="-122"/>
              </a:rPr>
              <a:t>外设和主存之间没有直接通路，要通过</a:t>
            </a:r>
            <a:r>
              <a:rPr lang="en-US" altLang="zh-CN" sz="1800" b="1">
                <a:ea typeface="宋体" panose="02010600030101010101" pitchFamily="2" charset="-122"/>
              </a:rPr>
              <a:t>CPU</a:t>
            </a:r>
            <a:r>
              <a:rPr lang="zh-CN" altLang="en-US" sz="1800" b="1">
                <a:ea typeface="宋体" panose="02010600030101010101" pitchFamily="2" charset="-122"/>
              </a:rPr>
              <a:t>进行信息交换，降低了</a:t>
            </a:r>
            <a:r>
              <a:rPr lang="en-US" altLang="zh-CN" sz="1800" b="1">
                <a:ea typeface="宋体" panose="02010600030101010101" pitchFamily="2" charset="-122"/>
              </a:rPr>
              <a:t>CPU</a:t>
            </a:r>
            <a:r>
              <a:rPr lang="zh-CN" altLang="en-US" sz="1800" b="1">
                <a:ea typeface="宋体" panose="02010600030101010101" pitchFamily="2" charset="-122"/>
              </a:rPr>
              <a:t>的工作效率</a:t>
            </a:r>
          </a:p>
        </p:txBody>
      </p:sp>
      <p:sp>
        <p:nvSpPr>
          <p:cNvPr id="77852" name="日期占位符 32">
            <a:extLst>
              <a:ext uri="{FF2B5EF4-FFF2-40B4-BE49-F238E27FC236}">
                <a16:creationId xmlns:a16="http://schemas.microsoft.com/office/drawing/2014/main" id="{9221FDAF-6593-ED45-84D1-89FD9FFD12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7862665-FB85-944E-AD81-587BD5B6C2E5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77853" name="幻灯片编号占位符 1">
            <a:extLst>
              <a:ext uri="{FF2B5EF4-FFF2-40B4-BE49-F238E27FC236}">
                <a16:creationId xmlns:a16="http://schemas.microsoft.com/office/drawing/2014/main" id="{C7A85D3D-0C73-C340-AE7D-B159611A3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F3472ED-A308-4B42-8FD1-CBE7FC4BB2A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97048A2E-9C72-054D-BC02-49AE5837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125413"/>
            <a:ext cx="55435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面向主存的双总线结构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BF0CEABF-F6B2-D24D-9D6D-FE89EB8B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2306638"/>
            <a:ext cx="1606550" cy="15795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Text Box 4">
            <a:extLst>
              <a:ext uri="{FF2B5EF4-FFF2-40B4-BE49-F238E27FC236}">
                <a16:creationId xmlns:a16="http://schemas.microsoft.com/office/drawing/2014/main" id="{2B3EA3AB-8678-464F-9999-B9808F1E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17825"/>
            <a:ext cx="1836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CPU</a:t>
            </a: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9CF1D289-8A0B-9C48-919C-DD51B40E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30663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Text Box 6">
            <a:extLst>
              <a:ext uri="{FF2B5EF4-FFF2-40B4-BE49-F238E27FC236}">
                <a16:creationId xmlns:a16="http://schemas.microsoft.com/office/drawing/2014/main" id="{21B7C1EA-82DF-CE44-ABB4-58C07A4DA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601913"/>
            <a:ext cx="1836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主存</a:t>
            </a:r>
          </a:p>
        </p:txBody>
      </p:sp>
      <p:sp>
        <p:nvSpPr>
          <p:cNvPr id="79878" name="Line 7">
            <a:extLst>
              <a:ext uri="{FF2B5EF4-FFF2-40B4-BE49-F238E27FC236}">
                <a16:creationId xmlns:a16="http://schemas.microsoft.com/office/drawing/2014/main" id="{F139A3C4-0179-F045-8D84-155FB24AC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1571625"/>
            <a:ext cx="80025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9" name="Line 8">
            <a:extLst>
              <a:ext uri="{FF2B5EF4-FFF2-40B4-BE49-F238E27FC236}">
                <a16:creationId xmlns:a16="http://schemas.microsoft.com/office/drawing/2014/main" id="{D562A1C6-65CE-2346-929B-308CCA94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571625"/>
            <a:ext cx="0" cy="782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0" name="Rectangle 9">
            <a:extLst>
              <a:ext uri="{FF2B5EF4-FFF2-40B4-BE49-F238E27FC236}">
                <a16:creationId xmlns:a16="http://schemas.microsoft.com/office/drawing/2014/main" id="{E560F86A-E633-5447-9D8F-9D406510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287588"/>
            <a:ext cx="1223962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1" name="Text Box 10">
            <a:extLst>
              <a:ext uri="{FF2B5EF4-FFF2-40B4-BE49-F238E27FC236}">
                <a16:creationId xmlns:a16="http://schemas.microsoft.com/office/drawing/2014/main" id="{FFFAC256-2444-724A-A3D5-62A0A07A9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601913"/>
            <a:ext cx="205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接口</a:t>
            </a:r>
          </a:p>
        </p:txBody>
      </p:sp>
      <p:sp>
        <p:nvSpPr>
          <p:cNvPr id="79882" name="Rectangle 11">
            <a:extLst>
              <a:ext uri="{FF2B5EF4-FFF2-40B4-BE49-F238E27FC236}">
                <a16:creationId xmlns:a16="http://schemas.microsoft.com/office/drawing/2014/main" id="{073DFB68-29B9-4141-9615-FFA8FBE5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87588"/>
            <a:ext cx="1223963" cy="1149350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3" name="Text Box 12">
            <a:extLst>
              <a:ext uri="{FF2B5EF4-FFF2-40B4-BE49-F238E27FC236}">
                <a16:creationId xmlns:a16="http://schemas.microsoft.com/office/drawing/2014/main" id="{1E78F978-F3BD-5B40-AE36-B77339E9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01913"/>
            <a:ext cx="2052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bg2"/>
                </a:solidFill>
                <a:ea typeface="楷体_GB2312" pitchFamily="49" charset="-122"/>
              </a:rPr>
              <a:t>I/O</a:t>
            </a: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接口</a:t>
            </a:r>
          </a:p>
        </p:txBody>
      </p:sp>
      <p:sp>
        <p:nvSpPr>
          <p:cNvPr id="79884" name="Line 13">
            <a:extLst>
              <a:ext uri="{FF2B5EF4-FFF2-40B4-BE49-F238E27FC236}">
                <a16:creationId xmlns:a16="http://schemas.microsoft.com/office/drawing/2014/main" id="{3BA1289B-219B-AB44-AD67-6F578F021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5716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5" name="Line 14">
            <a:extLst>
              <a:ext uri="{FF2B5EF4-FFF2-40B4-BE49-F238E27FC236}">
                <a16:creationId xmlns:a16="http://schemas.microsoft.com/office/drawing/2014/main" id="{43DED5E9-F133-0545-856F-0497C1EFE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15716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6" name="Line 15">
            <a:extLst>
              <a:ext uri="{FF2B5EF4-FFF2-40B4-BE49-F238E27FC236}">
                <a16:creationId xmlns:a16="http://schemas.microsoft.com/office/drawing/2014/main" id="{1B554CDD-8C86-8945-9604-4A5D02297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1571625"/>
            <a:ext cx="0" cy="715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7" name="Line 16">
            <a:extLst>
              <a:ext uri="{FF2B5EF4-FFF2-40B4-BE49-F238E27FC236}">
                <a16:creationId xmlns:a16="http://schemas.microsoft.com/office/drawing/2014/main" id="{7DD8B6C1-0896-6D4D-AF01-2C27B6653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0000" y="2917825"/>
            <a:ext cx="627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8" name="Rectangle 17">
            <a:extLst>
              <a:ext uri="{FF2B5EF4-FFF2-40B4-BE49-F238E27FC236}">
                <a16:creationId xmlns:a16="http://schemas.microsoft.com/office/drawing/2014/main" id="{A9C235C8-8C24-4E48-A933-E12467DF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41656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9" name="Text Box 18">
            <a:extLst>
              <a:ext uri="{FF2B5EF4-FFF2-40B4-BE49-F238E27FC236}">
                <a16:creationId xmlns:a16="http://schemas.microsoft.com/office/drawing/2014/main" id="{54C88BFE-392F-6147-9212-D09A1964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233863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设备</a:t>
            </a:r>
          </a:p>
        </p:txBody>
      </p:sp>
      <p:sp>
        <p:nvSpPr>
          <p:cNvPr id="79890" name="Rectangle 19">
            <a:extLst>
              <a:ext uri="{FF2B5EF4-FFF2-40B4-BE49-F238E27FC236}">
                <a16:creationId xmlns:a16="http://schemas.microsoft.com/office/drawing/2014/main" id="{F33542F5-82A0-794B-B160-A0457550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4165600"/>
            <a:ext cx="974725" cy="646113"/>
          </a:xfrm>
          <a:prstGeom prst="rect">
            <a:avLst/>
          </a:prstGeom>
          <a:solidFill>
            <a:srgbClr val="CC99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1" name="Text Box 20">
            <a:extLst>
              <a:ext uri="{FF2B5EF4-FFF2-40B4-BE49-F238E27FC236}">
                <a16:creationId xmlns:a16="http://schemas.microsoft.com/office/drawing/2014/main" id="{30884393-D7C6-2F4C-8F27-5978B3D4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21005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ea typeface="楷体_GB2312" pitchFamily="49" charset="-122"/>
              </a:rPr>
              <a:t>IO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设备</a:t>
            </a:r>
          </a:p>
        </p:txBody>
      </p:sp>
      <p:sp>
        <p:nvSpPr>
          <p:cNvPr id="79892" name="Line 21">
            <a:extLst>
              <a:ext uri="{FF2B5EF4-FFF2-40B4-BE49-F238E27FC236}">
                <a16:creationId xmlns:a16="http://schemas.microsoft.com/office/drawing/2014/main" id="{E5E0A58E-4CC7-9145-BFCA-4E8134B3F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436938"/>
            <a:ext cx="0" cy="7350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3" name="Line 22">
            <a:extLst>
              <a:ext uri="{FF2B5EF4-FFF2-40B4-BE49-F238E27FC236}">
                <a16:creationId xmlns:a16="http://schemas.microsoft.com/office/drawing/2014/main" id="{6923A894-11BA-CA43-A4E4-00F159793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413125"/>
            <a:ext cx="0" cy="735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4" name="Text Box 24">
            <a:extLst>
              <a:ext uri="{FF2B5EF4-FFF2-40B4-BE49-F238E27FC236}">
                <a16:creationId xmlns:a16="http://schemas.microsoft.com/office/drawing/2014/main" id="{839CE289-B0EF-DB47-AC21-5E54D319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066800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</a:t>
            </a:r>
          </a:p>
        </p:txBody>
      </p:sp>
      <p:sp>
        <p:nvSpPr>
          <p:cNvPr id="79895" name="Text Box 26">
            <a:extLst>
              <a:ext uri="{FF2B5EF4-FFF2-40B4-BE49-F238E27FC236}">
                <a16:creationId xmlns:a16="http://schemas.microsoft.com/office/drawing/2014/main" id="{B4582B64-C859-B84C-B47D-22AEF240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867025"/>
            <a:ext cx="6492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存储总线</a:t>
            </a:r>
          </a:p>
        </p:txBody>
      </p:sp>
      <p:sp>
        <p:nvSpPr>
          <p:cNvPr id="79896" name="Rectangle 27">
            <a:extLst>
              <a:ext uri="{FF2B5EF4-FFF2-40B4-BE49-F238E27FC236}">
                <a16:creationId xmlns:a16="http://schemas.microsoft.com/office/drawing/2014/main" id="{EB492985-DA73-9D4B-895C-2833245F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81563"/>
            <a:ext cx="4462463" cy="144145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结合了以上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种结构的特点。提高了信息传送效率，同时也不降低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的工作效率。</a:t>
            </a:r>
          </a:p>
        </p:txBody>
      </p:sp>
      <p:sp>
        <p:nvSpPr>
          <p:cNvPr id="79897" name="日期占位符 27">
            <a:extLst>
              <a:ext uri="{FF2B5EF4-FFF2-40B4-BE49-F238E27FC236}">
                <a16:creationId xmlns:a16="http://schemas.microsoft.com/office/drawing/2014/main" id="{02AA51E3-AB5A-124D-9108-0F5680D1F2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14DA2ED-FF8F-7745-A439-0A22AC718277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79898" name="幻灯片编号占位符 1">
            <a:extLst>
              <a:ext uri="{FF2B5EF4-FFF2-40B4-BE49-F238E27FC236}">
                <a16:creationId xmlns:a16="http://schemas.microsoft.com/office/drawing/2014/main" id="{9158645B-A2A1-514C-8202-EDF86B9A8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E3D010A-6F7E-6344-828E-E470C623A247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FFFBA48-1134-A840-84A5-C154F242C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7263" y="115888"/>
            <a:ext cx="5545137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微型计算机的性能指标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BA9052-037C-F24F-9E94-5CF0490A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89050"/>
            <a:ext cx="842486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主频：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计算机的晶振，反映时钟周期的大小。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字长：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CPU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的数据位数，反映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CPU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并行处理能力。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内存容量：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存取周期：</a:t>
            </a:r>
            <a:endParaRPr lang="en-US" altLang="zh-CN" b="1" kern="0" dirty="0">
              <a:solidFill>
                <a:srgbClr val="0000FF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响应时间：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用户向计算机系统发出一个请求后，到系统对该请求做出响应并获得其结果所需的等待时间。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吞吐率：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系统响应用户请求的速率。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运算速度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MIPS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（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Million Instruction Per Second)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：反映计算机每秒可执行的指令数。</a:t>
            </a:r>
          </a:p>
        </p:txBody>
      </p:sp>
      <p:sp>
        <p:nvSpPr>
          <p:cNvPr id="81923" name="日期占位符 7">
            <a:extLst>
              <a:ext uri="{FF2B5EF4-FFF2-40B4-BE49-F238E27FC236}">
                <a16:creationId xmlns:a16="http://schemas.microsoft.com/office/drawing/2014/main" id="{922FC05A-5436-8A4A-94D0-35718CC17C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ECFF568-C6E3-FD46-A71B-CBA7D9049E0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81924" name="幻灯片编号占位符 1">
            <a:extLst>
              <a:ext uri="{FF2B5EF4-FFF2-40B4-BE49-F238E27FC236}">
                <a16:creationId xmlns:a16="http://schemas.microsoft.com/office/drawing/2014/main" id="{65380D8C-8400-A142-861A-ADCAC5F29E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C01436D-CFF8-0C49-B433-4FEA3924F11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E6C4FC24-EE83-F141-B95F-B320D64D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125413"/>
            <a:ext cx="37449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输入输出设备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89DD0A25-ED9C-944A-BD6D-650D6573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0"/>
            <a:ext cx="59769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</a:rPr>
              <a:t>输出设备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显示器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打印设备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绘图仪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输入设备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键盘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sz="2800" b="1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鼠标器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外存储设备</a:t>
            </a:r>
          </a:p>
        </p:txBody>
      </p:sp>
      <p:sp>
        <p:nvSpPr>
          <p:cNvPr id="83971" name="日期占位符 5">
            <a:extLst>
              <a:ext uri="{FF2B5EF4-FFF2-40B4-BE49-F238E27FC236}">
                <a16:creationId xmlns:a16="http://schemas.microsoft.com/office/drawing/2014/main" id="{8DA6667E-A37A-E441-872A-DA3FE5452F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DCD9884-E60B-4F40-8FD3-DFD4F861BE2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83972" name="幻灯片编号占位符 1">
            <a:extLst>
              <a:ext uri="{FF2B5EF4-FFF2-40B4-BE49-F238E27FC236}">
                <a16:creationId xmlns:a16="http://schemas.microsoft.com/office/drawing/2014/main" id="{1CA9A1D8-9485-074D-B813-3B883657F8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9ADBA4C-C0E9-2347-A24A-220F98E03E9E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1">
            <a:extLst>
              <a:ext uri="{FF2B5EF4-FFF2-40B4-BE49-F238E27FC236}">
                <a16:creationId xmlns:a16="http://schemas.microsoft.com/office/drawing/2014/main" id="{A150EC58-5A74-5E48-88EB-8F4ABA6A3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75" y="329565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0" name="Object 8">
            <a:extLst>
              <a:ext uri="{FF2B5EF4-FFF2-40B4-BE49-F238E27FC236}">
                <a16:creationId xmlns:a16="http://schemas.microsoft.com/office/drawing/2014/main" id="{7F1EC362-DE8A-DE49-8816-DFA1A1951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28788"/>
          <a:ext cx="63039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图片" r:id="rId4" imgW="1644650" imgH="1073150" progId="Word.Picture.8">
                  <p:embed/>
                </p:oleObj>
              </mc:Choice>
              <mc:Fallback>
                <p:oleObj name="图片" r:id="rId4" imgW="1644650" imgH="107315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6083"/>
                      <a:stretch>
                        <a:fillRect/>
                      </a:stretch>
                    </p:blipFill>
                    <p:spPr bwMode="auto">
                      <a:xfrm>
                        <a:off x="1295400" y="1728788"/>
                        <a:ext cx="63039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9">
            <a:extLst>
              <a:ext uri="{FF2B5EF4-FFF2-40B4-BE49-F238E27FC236}">
                <a16:creationId xmlns:a16="http://schemas.microsoft.com/office/drawing/2014/main" id="{142A0F62-B825-F248-9761-C439FEC57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3024188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FCFB80A-7CEB-AC4D-8BED-6FAFB2594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3024188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30495BA2-CC7A-7B41-A59D-C8D278E1B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1975" y="2414588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39972907-0FAC-CC48-8E4A-72DA83E4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7775" y="210978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6B0D9998-707F-5A40-AC2E-5A6556F00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2109788"/>
            <a:ext cx="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FA268C7E-E399-374A-BD5E-C39E54312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3975" y="378618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ADBB44BC-A93D-4847-9CF4-31B575E2F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6775" y="3252788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FBEA5B7-A140-2042-BFE3-383FE30C7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5175" y="3938588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5C3B5A97-0886-1D40-8CFB-E1086FBA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938588"/>
            <a:ext cx="609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6BB7F7DD-8E87-EA44-B761-C6B6D76F9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575" y="3786188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9CAC96C1-3717-0B40-AF78-AC060EA5E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7575" y="2109788"/>
            <a:ext cx="0" cy="1676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D95F9FD9-FC8B-294F-97E3-3DC4419A0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109788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13377623-332E-5E45-9219-89AE8C07F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024188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8DE3A210-20E9-AD4B-9B05-CDFC7BE17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975" y="3024188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24">
            <a:extLst>
              <a:ext uri="{FF2B5EF4-FFF2-40B4-BE49-F238E27FC236}">
                <a16:creationId xmlns:a16="http://schemas.microsoft.com/office/drawing/2014/main" id="{F8E90D66-E873-BE4E-9793-67364C5B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4471988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25">
            <a:extLst>
              <a:ext uri="{FF2B5EF4-FFF2-40B4-BE49-F238E27FC236}">
                <a16:creationId xmlns:a16="http://schemas.microsoft.com/office/drawing/2014/main" id="{AFF75D4B-A467-5840-8E2F-F7DCBF7C4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75" y="4852988"/>
            <a:ext cx="609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307" name="Picture 2">
            <a:extLst>
              <a:ext uri="{FF2B5EF4-FFF2-40B4-BE49-F238E27FC236}">
                <a16:creationId xmlns:a16="http://schemas.microsoft.com/office/drawing/2014/main" id="{9B336427-149F-7845-8341-707ACBD6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4305300"/>
            <a:ext cx="17049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23EA5E2E-22BD-094C-BB03-D7856DB5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142875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1.1 </a:t>
            </a: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计算机的基本构成</a:t>
            </a:r>
            <a:endParaRPr lang="en-US" altLang="zh-CN" sz="3600" b="1" kern="0" dirty="0">
              <a:solidFill>
                <a:srgbClr val="000000"/>
              </a:solidFill>
              <a:latin typeface="隶书" charset="0"/>
              <a:ea typeface="隶书" charset="0"/>
              <a:cs typeface="隶书" charset="0"/>
            </a:endParaRPr>
          </a:p>
        </p:txBody>
      </p:sp>
      <p:sp>
        <p:nvSpPr>
          <p:cNvPr id="12309" name="日期占位符 18">
            <a:extLst>
              <a:ext uri="{FF2B5EF4-FFF2-40B4-BE49-F238E27FC236}">
                <a16:creationId xmlns:a16="http://schemas.microsoft.com/office/drawing/2014/main" id="{496EAFB0-38EE-8348-BAF9-EEDB3C1AD2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B0577CE-C5A2-D844-BFBD-BF8E2EC4DB1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310" name="幻灯片编号占位符 2">
            <a:extLst>
              <a:ext uri="{FF2B5EF4-FFF2-40B4-BE49-F238E27FC236}">
                <a16:creationId xmlns:a16="http://schemas.microsoft.com/office/drawing/2014/main" id="{5D3CDE09-BE5E-FB4B-B54C-998146CCB5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887DF77-EA06-084D-BD2A-3302D914D99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0DFC0FAF-A6D4-6647-B8EF-7EB408582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125413"/>
            <a:ext cx="54006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基本的输入输出方式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AF4B8D-6140-4549-9B77-0047095A8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55663"/>
            <a:ext cx="77724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Font typeface="Monotype Sorts" charset="0"/>
              <a:buNone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宋体" charset="0"/>
                <a:ea typeface="宋体" charset="0"/>
              </a:rPr>
              <a:t>输入输出设备的寻址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latin typeface="Times New Roman" charset="0"/>
                <a:ea typeface="黑体" charset="0"/>
                <a:cs typeface="黑体" charset="0"/>
              </a:rPr>
              <a:t>统一编址法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存储器映像的外设寻址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将</a:t>
            </a:r>
            <a:r>
              <a:rPr lang="en-US" altLang="zh-CN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I/O</a:t>
            </a: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接口中的控制寄存器、数据寄存器、状态寄存器</a:t>
            </a:r>
            <a:r>
              <a:rPr lang="zh-CN" altLang="en-US" b="1" kern="0" dirty="0">
                <a:solidFill>
                  <a:srgbClr val="FF3300"/>
                </a:solidFill>
                <a:latin typeface="Times New Roman" charset="0"/>
                <a:ea typeface="楷体_GB2312" charset="0"/>
                <a:cs typeface="楷体_GB2312" charset="0"/>
              </a:rPr>
              <a:t>和内存单元一样看待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接口与存储器采用不同的地址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可以利用</a:t>
            </a:r>
            <a:r>
              <a:rPr lang="zh-CN" altLang="en-US" b="1" kern="0" dirty="0">
                <a:solidFill>
                  <a:srgbClr val="FF3300"/>
                </a:solidFill>
                <a:latin typeface="Times New Roman" charset="0"/>
                <a:ea typeface="楷体_GB2312" charset="0"/>
                <a:cs typeface="楷体_GB2312" charset="0"/>
              </a:rPr>
              <a:t>访存</a:t>
            </a: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指令进行输入输出操作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latin typeface="Times New Roman" charset="0"/>
                <a:ea typeface="黑体" charset="0"/>
                <a:cs typeface="黑体" charset="0"/>
              </a:rPr>
              <a:t>单独编址法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两个地址空间</a:t>
            </a:r>
          </a:p>
          <a:p>
            <a:pPr lvl="2"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楷体_GB2312" charset="0"/>
                <a:cs typeface="楷体_GB2312" charset="0"/>
              </a:rPr>
              <a:t>访问存储器和访问外围设备采用不同的指令</a:t>
            </a:r>
          </a:p>
        </p:txBody>
      </p:sp>
      <p:graphicFrame>
        <p:nvGraphicFramePr>
          <p:cNvPr id="86019" name="Object 4">
            <a:extLst>
              <a:ext uri="{FF2B5EF4-FFF2-40B4-BE49-F238E27FC236}">
                <a16:creationId xmlns:a16="http://schemas.microsoft.com/office/drawing/2014/main" id="{2F77B10A-116E-2244-8738-61F40F735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978400"/>
          <a:ext cx="29511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图片" r:id="rId4" imgW="1644650" imgH="876300" progId="Word.Picture.8">
                  <p:embed/>
                </p:oleObj>
              </mc:Choice>
              <mc:Fallback>
                <p:oleObj name="图片" r:id="rId4" imgW="1644650" imgH="876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78400"/>
                        <a:ext cx="2951162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日期占位符 9">
            <a:extLst>
              <a:ext uri="{FF2B5EF4-FFF2-40B4-BE49-F238E27FC236}">
                <a16:creationId xmlns:a16="http://schemas.microsoft.com/office/drawing/2014/main" id="{62472EC3-833B-2D4F-89F6-6F49FF3E72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27BBFB-0DFF-F643-9F12-6C0722225A79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86021" name="幻灯片编号占位符 1">
            <a:extLst>
              <a:ext uri="{FF2B5EF4-FFF2-40B4-BE49-F238E27FC236}">
                <a16:creationId xmlns:a16="http://schemas.microsoft.com/office/drawing/2014/main" id="{C7A5C426-67C3-7247-B1D8-92D1E63E4C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3F5D155-FDB1-EC45-81C3-E1DF3E5FA1EF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5" name="Object 4">
            <a:extLst>
              <a:ext uri="{FF2B5EF4-FFF2-40B4-BE49-F238E27FC236}">
                <a16:creationId xmlns:a16="http://schemas.microsoft.com/office/drawing/2014/main" id="{4BFD8013-6A75-E544-9EDE-3128E6152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16113"/>
          <a:ext cx="6624637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图片" r:id="rId4" imgW="5149850" imgH="2749550" progId="Word.Picture.8">
                  <p:embed/>
                </p:oleObj>
              </mc:Choice>
              <mc:Fallback>
                <p:oleObj name="图片" r:id="rId4" imgW="5149850" imgH="2749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624637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6" name="Rectangle 2">
            <a:extLst>
              <a:ext uri="{FF2B5EF4-FFF2-40B4-BE49-F238E27FC236}">
                <a16:creationId xmlns:a16="http://schemas.microsoft.com/office/drawing/2014/main" id="{F3917048-1717-A946-81B4-ABB853AA1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07950"/>
            <a:ext cx="3697288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统一编址法</a:t>
            </a:r>
          </a:p>
        </p:txBody>
      </p:sp>
      <p:sp>
        <p:nvSpPr>
          <p:cNvPr id="88067" name="日期占位符 6">
            <a:extLst>
              <a:ext uri="{FF2B5EF4-FFF2-40B4-BE49-F238E27FC236}">
                <a16:creationId xmlns:a16="http://schemas.microsoft.com/office/drawing/2014/main" id="{3422FA0A-4D67-E144-9958-6BDB7374BD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BD9F46E-DA3D-2841-84A5-C8863E2DF035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88068" name="幻灯片编号占位符 1">
            <a:extLst>
              <a:ext uri="{FF2B5EF4-FFF2-40B4-BE49-F238E27FC236}">
                <a16:creationId xmlns:a16="http://schemas.microsoft.com/office/drawing/2014/main" id="{94B9CE5E-7795-B04C-9F0A-0F72B5861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2EBCCC3-F227-2A46-AEFE-FA4F5FD305A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9">
            <a:extLst>
              <a:ext uri="{FF2B5EF4-FFF2-40B4-BE49-F238E27FC236}">
                <a16:creationId xmlns:a16="http://schemas.microsoft.com/office/drawing/2014/main" id="{8313F450-6713-D04C-94D7-562D11BC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1438"/>
            <a:ext cx="3697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单独编址法</a:t>
            </a:r>
          </a:p>
        </p:txBody>
      </p:sp>
      <p:graphicFrame>
        <p:nvGraphicFramePr>
          <p:cNvPr id="90114" name="Object 4">
            <a:extLst>
              <a:ext uri="{FF2B5EF4-FFF2-40B4-BE49-F238E27FC236}">
                <a16:creationId xmlns:a16="http://schemas.microsoft.com/office/drawing/2014/main" id="{0D3ABD49-9A87-5A48-8818-56A3F3170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2349500"/>
          <a:ext cx="482441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图片" r:id="rId5" imgW="5149850" imgH="2749550" progId="Word.Picture.8">
                  <p:embed/>
                </p:oleObj>
              </mc:Choice>
              <mc:Fallback>
                <p:oleObj name="图片" r:id="rId5" imgW="5149850" imgH="2749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349500"/>
                        <a:ext cx="482441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4A687EE5-23DC-9047-84A8-99CA2D3B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229225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>
                <a:solidFill>
                  <a:srgbClr val="010000"/>
                </a:solidFill>
              </a:rPr>
              <a:t>两套地址线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9E742D9-AFFA-9640-8166-E709D8CC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157788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>
                <a:solidFill>
                  <a:srgbClr val="010000"/>
                </a:solidFill>
              </a:rPr>
              <a:t>一套地址线</a:t>
            </a:r>
          </a:p>
        </p:txBody>
      </p:sp>
      <p:graphicFrame>
        <p:nvGraphicFramePr>
          <p:cNvPr id="90117" name="Object 7">
            <a:extLst>
              <a:ext uri="{FF2B5EF4-FFF2-40B4-BE49-F238E27FC236}">
                <a16:creationId xmlns:a16="http://schemas.microsoft.com/office/drawing/2014/main" id="{415A5DAB-4637-4E40-985D-D1AE0ECD7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349500"/>
          <a:ext cx="4824412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图片" r:id="rId7" imgW="5149850" imgH="2749550" progId="Word.Picture.8">
                  <p:embed/>
                </p:oleObj>
              </mc:Choice>
              <mc:Fallback>
                <p:oleObj name="图片" r:id="rId7" imgW="5149850" imgH="274955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49500"/>
                        <a:ext cx="4824412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日期占位符 14">
            <a:extLst>
              <a:ext uri="{FF2B5EF4-FFF2-40B4-BE49-F238E27FC236}">
                <a16:creationId xmlns:a16="http://schemas.microsoft.com/office/drawing/2014/main" id="{E9547FA3-FD56-924C-BCA4-71EC6BAD4A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8699E5C-A897-884B-ABD7-5422A8A406A4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90119" name="幻灯片编号占位符 1">
            <a:extLst>
              <a:ext uri="{FF2B5EF4-FFF2-40B4-BE49-F238E27FC236}">
                <a16:creationId xmlns:a16="http://schemas.microsoft.com/office/drawing/2014/main" id="{C9D74243-498A-6640-864D-0B546DCF23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602CB52-C5B5-044A-9B2D-7E39984744F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62AFDF6A-5B79-E646-A2F1-60E975DE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6838" y="76200"/>
            <a:ext cx="678656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实现输入输出数据传送的方式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95EF1A-4C95-F64B-BE99-17127B102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844675"/>
            <a:ext cx="61214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程序控制方式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Times New Roman" charset="0"/>
                <a:ea typeface="宋体" charset="0"/>
                <a:cs typeface="黑体" charset="0"/>
              </a:rPr>
              <a:t>程序查询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Times New Roman" charset="0"/>
                <a:ea typeface="宋体" charset="0"/>
                <a:cs typeface="黑体" charset="0"/>
              </a:rPr>
              <a:t>中断</a:t>
            </a:r>
          </a:p>
          <a:p>
            <a:pPr eaLnBrk="1" hangingPunct="1"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直接存储器访问(</a:t>
            </a:r>
            <a:r>
              <a:rPr lang="en-US" altLang="zh-CN" b="1" kern="0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DMA)</a:t>
            </a:r>
            <a:r>
              <a:rPr lang="zh-CN" altLang="en-US" b="1" kern="0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方式</a:t>
            </a:r>
          </a:p>
          <a:p>
            <a:pPr eaLnBrk="1" hangingPunct="1"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通道方式</a:t>
            </a:r>
          </a:p>
        </p:txBody>
      </p:sp>
      <p:sp>
        <p:nvSpPr>
          <p:cNvPr id="92163" name="日期占位符 7">
            <a:extLst>
              <a:ext uri="{FF2B5EF4-FFF2-40B4-BE49-F238E27FC236}">
                <a16:creationId xmlns:a16="http://schemas.microsoft.com/office/drawing/2014/main" id="{C6FDF36F-3B14-2E49-B014-16C3F40C6D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96B6121-74BA-CC45-85A9-DAD86B8DCAD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92164" name="幻灯片编号占位符 1">
            <a:extLst>
              <a:ext uri="{FF2B5EF4-FFF2-40B4-BE49-F238E27FC236}">
                <a16:creationId xmlns:a16="http://schemas.microsoft.com/office/drawing/2014/main" id="{E021DE84-2C20-6846-82F5-D8880B3C0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99A9F58-9B73-F14B-9C14-CC33FCE1CB2F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95DEA244-F717-7649-97AF-3F0534862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6075" y="152400"/>
            <a:ext cx="420052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程序控制方式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313F5086-1527-DA4F-9064-8FE001CDA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85900"/>
            <a:ext cx="2447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sz="320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程序查询</a:t>
            </a:r>
          </a:p>
        </p:txBody>
      </p:sp>
      <p:graphicFrame>
        <p:nvGraphicFramePr>
          <p:cNvPr id="94211" name="Object 4">
            <a:extLst>
              <a:ext uri="{FF2B5EF4-FFF2-40B4-BE49-F238E27FC236}">
                <a16:creationId xmlns:a16="http://schemas.microsoft.com/office/drawing/2014/main" id="{445CA4FE-E80B-1A4E-B084-DB49488D8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417671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图片" r:id="rId5" imgW="1314450" imgH="1295400" progId="Word.Picture.8">
                  <p:embed/>
                </p:oleObj>
              </mc:Choice>
              <mc:Fallback>
                <p:oleObj name="图片" r:id="rId5" imgW="1314450" imgH="12954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4176713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日期占位符 9">
            <a:extLst>
              <a:ext uri="{FF2B5EF4-FFF2-40B4-BE49-F238E27FC236}">
                <a16:creationId xmlns:a16="http://schemas.microsoft.com/office/drawing/2014/main" id="{640EFBEF-024B-0146-A260-AF05C0159E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A6C2C3D-25F0-C041-BB98-922975807E1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94213" name="幻灯片编号占位符 1">
            <a:extLst>
              <a:ext uri="{FF2B5EF4-FFF2-40B4-BE49-F238E27FC236}">
                <a16:creationId xmlns:a16="http://schemas.microsoft.com/office/drawing/2014/main" id="{17D98B38-7C92-CC48-8F27-29E55BD3D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A218109-5234-EB44-A95B-978E812D53C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>
            <a:extLst>
              <a:ext uri="{FF2B5EF4-FFF2-40B4-BE49-F238E27FC236}">
                <a16:creationId xmlns:a16="http://schemas.microsoft.com/office/drawing/2014/main" id="{166F952D-C5B7-C94E-9BB1-5D65E681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1438"/>
            <a:ext cx="4200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中断方式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139F069-282C-7144-9A50-ACA2A4DD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178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defRPr/>
            </a:pPr>
            <a:r>
              <a:rPr lang="zh-Hans" altLang="en-US" b="1" kern="0" dirty="0">
                <a:solidFill>
                  <a:srgbClr val="C00000"/>
                </a:solidFill>
                <a:latin typeface="楷体_GB2312" charset="0"/>
                <a:ea typeface="楷体_GB2312" charset="0"/>
                <a:cs typeface="楷体_GB2312" charset="0"/>
              </a:rPr>
              <a:t>基本概念</a:t>
            </a:r>
            <a:endParaRPr lang="en-US" altLang="zh-CN" b="1" kern="0" dirty="0">
              <a:solidFill>
                <a:srgbClr val="C00000"/>
              </a:solidFill>
              <a:latin typeface="楷体_GB2312" charset="0"/>
              <a:ea typeface="楷体_GB2312" charset="0"/>
              <a:cs typeface="楷体_GB2312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在发生了一个外部的事件时调用相应的处理程序的过程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中断服务程序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中断服务程序与中断时</a:t>
            </a:r>
            <a:r>
              <a:rPr lang="en-US" altLang="zh-CN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正在运行的程序是相互独立的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楷体_GB2312" charset="0"/>
                <a:ea typeface="楷体_GB2312" charset="0"/>
                <a:cs typeface="楷体_GB2312" charset="0"/>
              </a:rPr>
              <a:t>相互不传递数据</a:t>
            </a:r>
            <a:r>
              <a:rPr lang="zh-CN" altLang="en-US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。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Arial" charset="0"/>
                <a:ea typeface="黑体" charset="0"/>
                <a:cs typeface="黑体" charset="0"/>
              </a:rPr>
              <a:t>中断处理中的问题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黑体" charset="0"/>
                <a:cs typeface="黑体" charset="0"/>
              </a:rPr>
              <a:t>设备识别方式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黑体" charset="0"/>
                <a:cs typeface="黑体" charset="0"/>
              </a:rPr>
              <a:t>中断处理程序入口地址的形成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黑体" charset="0"/>
                <a:cs typeface="黑体" charset="0"/>
              </a:rPr>
              <a:t>中断裁决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993300"/>
              </a:buClr>
              <a:buFont typeface="Monotype Sorts" charset="0"/>
              <a:buChar char="n"/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黑体" charset="0"/>
                <a:cs typeface="黑体" charset="0"/>
              </a:rPr>
              <a:t>中断屏蔽</a:t>
            </a:r>
          </a:p>
        </p:txBody>
      </p:sp>
      <p:sp>
        <p:nvSpPr>
          <p:cNvPr id="96259" name="日期占位符 12">
            <a:extLst>
              <a:ext uri="{FF2B5EF4-FFF2-40B4-BE49-F238E27FC236}">
                <a16:creationId xmlns:a16="http://schemas.microsoft.com/office/drawing/2014/main" id="{3E2316CE-7BA8-854F-AD2C-E94BD24BCB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444B319-6E7D-E440-86AD-B4C49EB5553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96260" name="幻灯片编号占位符 1">
            <a:extLst>
              <a:ext uri="{FF2B5EF4-FFF2-40B4-BE49-F238E27FC236}">
                <a16:creationId xmlns:a16="http://schemas.microsoft.com/office/drawing/2014/main" id="{8C5BFD37-42C2-6949-A1FE-85F347DDA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18733AD-F45A-E043-A882-6EB79405516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0C6C3F5-7DDF-324E-AC90-2464B7F63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42875"/>
            <a:ext cx="3878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中断响应过程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674101-CE90-B249-912A-B56A779F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8775"/>
            <a:ext cx="48244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Char char="n"/>
              <a:defRPr/>
            </a:pPr>
            <a:r>
              <a:rPr lang="zh-CN" altLang="en-US" sz="3200" b="1" kern="0" dirty="0">
                <a:solidFill>
                  <a:srgbClr val="0000CC"/>
                </a:solidFill>
                <a:latin typeface="Arial" charset="0"/>
                <a:ea typeface="黑体" charset="0"/>
                <a:cs typeface="黑体" charset="0"/>
              </a:rPr>
              <a:t>简单的中断处理过程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FF3300"/>
                </a:solidFill>
                <a:latin typeface="Arial" charset="0"/>
                <a:ea typeface="楷体_GB2312" charset="0"/>
                <a:cs typeface="楷体_GB2312" charset="0"/>
              </a:rPr>
              <a:t>关中断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保存现场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识别中断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形成服务程序入口地址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执行服务程序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恢复现场</a:t>
            </a:r>
          </a:p>
          <a:p>
            <a:pPr marL="91440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Font typeface="Monotype Sorts" charset="0"/>
              <a:buAutoNum type="circleNumDbPlain"/>
              <a:defRPr/>
            </a:pPr>
            <a:r>
              <a:rPr lang="zh-CN" altLang="en-US" sz="2800" b="1" kern="0" dirty="0">
                <a:solidFill>
                  <a:srgbClr val="FF3300"/>
                </a:solidFill>
                <a:latin typeface="Arial" charset="0"/>
                <a:ea typeface="楷体_GB2312" charset="0"/>
                <a:cs typeface="楷体_GB2312" charset="0"/>
              </a:rPr>
              <a:t>开中断</a:t>
            </a:r>
            <a:endParaRPr lang="zh-CN" altLang="en-US" sz="3200" b="1" kern="0" dirty="0">
              <a:solidFill>
                <a:srgbClr val="FF33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graphicFrame>
        <p:nvGraphicFramePr>
          <p:cNvPr id="98307" name="Object 5">
            <a:extLst>
              <a:ext uri="{FF2B5EF4-FFF2-40B4-BE49-F238E27FC236}">
                <a16:creationId xmlns:a16="http://schemas.microsoft.com/office/drawing/2014/main" id="{FC9440FF-BBDC-BF4B-95D6-0AA666AFD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513" y="1524000"/>
          <a:ext cx="3748087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r:id="rId4" imgW="5213350" imgH="6648450" progId="Word.Picture.8">
                  <p:embed/>
                </p:oleObj>
              </mc:Choice>
              <mc:Fallback>
                <p:oleObj r:id="rId4" imgW="5213350" imgH="66484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524000"/>
                        <a:ext cx="3748087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日期占位符 8">
            <a:extLst>
              <a:ext uri="{FF2B5EF4-FFF2-40B4-BE49-F238E27FC236}">
                <a16:creationId xmlns:a16="http://schemas.microsoft.com/office/drawing/2014/main" id="{C7C8C48F-998B-0342-A29A-9E478A4AEA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B7ED375-6B50-6248-903D-BA6CD66536E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98309" name="幻灯片编号占位符 1">
            <a:extLst>
              <a:ext uri="{FF2B5EF4-FFF2-40B4-BE49-F238E27FC236}">
                <a16:creationId xmlns:a16="http://schemas.microsoft.com/office/drawing/2014/main" id="{C8BE643A-FF8C-B041-A282-19EFB2E970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0A650B6-6339-A342-83BF-E8F4F355A4BE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64BBBC5-061D-BE4C-A44C-E3277886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00213"/>
            <a:ext cx="3810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 typeface="Monotype Sorts" charset="0"/>
              <a:buChar char="n"/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Arial" charset="0"/>
                <a:ea typeface="黑体" charset="0"/>
                <a:cs typeface="黑体" charset="0"/>
              </a:rPr>
              <a:t>多重中断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中断服务程序也可以被中断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中断嵌套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 typeface="Monotype Sorts" charset="0"/>
              <a:buChar char="n"/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Arial" charset="0"/>
                <a:ea typeface="黑体" charset="0"/>
                <a:cs typeface="黑体" charset="0"/>
              </a:rPr>
              <a:t>实现方法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给</a:t>
            </a:r>
            <a:r>
              <a:rPr lang="en-US" altLang="zh-CN" sz="2800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800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及中断请求都设置优先级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010000"/>
                </a:solidFill>
                <a:latin typeface="楷体_GB2312" charset="0"/>
                <a:ea typeface="楷体_GB2312" charset="0"/>
                <a:cs typeface="楷体_GB2312" charset="0"/>
              </a:rPr>
              <a:t>多级中断</a:t>
            </a:r>
            <a:endParaRPr lang="zh-CN" altLang="en-US" sz="2800" b="1" kern="0" dirty="0">
              <a:solidFill>
                <a:srgbClr val="01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250B7CB-8061-E240-8AE4-069F083B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557338"/>
            <a:ext cx="42481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CC"/>
                </a:solidFill>
                <a:ea typeface="黑体" charset="0"/>
                <a:cs typeface="黑体" charset="0"/>
              </a:rPr>
              <a:t>多重响应过程</a:t>
            </a:r>
            <a:endParaRPr kumimoji="0" lang="zh-CN" altLang="en-US" sz="2800" b="1" kern="0">
              <a:solidFill>
                <a:srgbClr val="0000CC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FF3399"/>
                </a:solidFill>
                <a:ea typeface="楷体_GB2312" charset="0"/>
                <a:cs typeface="楷体_GB2312" charset="0"/>
              </a:rPr>
              <a:t>关中断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ea typeface="楷体_GB2312" charset="0"/>
                <a:cs typeface="楷体_GB2312" charset="0"/>
              </a:rPr>
              <a:t>保存现场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ea typeface="楷体_GB2312" charset="0"/>
                <a:cs typeface="楷体_GB2312" charset="0"/>
              </a:rPr>
              <a:t>识别中断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ea typeface="楷体_GB2312" charset="0"/>
                <a:cs typeface="楷体_GB2312" charset="0"/>
              </a:rPr>
              <a:t>形成服务程序入口地址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FF3300"/>
                </a:solidFill>
                <a:ea typeface="楷体_GB2312" charset="0"/>
                <a:cs typeface="楷体_GB2312" charset="0"/>
              </a:rPr>
              <a:t>开中断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ea typeface="楷体_GB2312" charset="0"/>
                <a:cs typeface="楷体_GB2312" charset="0"/>
              </a:rPr>
              <a:t>执行服务程序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FF3300"/>
                </a:solidFill>
                <a:ea typeface="楷体_GB2312" charset="0"/>
                <a:cs typeface="楷体_GB2312" charset="0"/>
              </a:rPr>
              <a:t>关中断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ea typeface="楷体_GB2312" charset="0"/>
                <a:cs typeface="楷体_GB2312" charset="0"/>
              </a:rPr>
              <a:t>恢复现场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circleNumDbPlain"/>
              <a:defRPr/>
            </a:pPr>
            <a:r>
              <a:rPr kumimoji="0" lang="zh-CN" altLang="en-US" sz="2800" b="1" kern="0">
                <a:solidFill>
                  <a:srgbClr val="FF3399"/>
                </a:solidFill>
                <a:ea typeface="楷体_GB2312" charset="0"/>
                <a:cs typeface="楷体_GB2312" charset="0"/>
              </a:rPr>
              <a:t>开中断</a:t>
            </a:r>
            <a:endParaRPr lang="zh-CN" altLang="en-US" sz="2800" b="1" kern="0">
              <a:solidFill>
                <a:srgbClr val="FF3399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1BFCB7F-2452-C34F-B9DF-3404E4CB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42875"/>
            <a:ext cx="2511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中断屏蔽</a:t>
            </a:r>
          </a:p>
        </p:txBody>
      </p:sp>
      <p:sp>
        <p:nvSpPr>
          <p:cNvPr id="100356" name="日期占位符 9">
            <a:extLst>
              <a:ext uri="{FF2B5EF4-FFF2-40B4-BE49-F238E27FC236}">
                <a16:creationId xmlns:a16="http://schemas.microsoft.com/office/drawing/2014/main" id="{820143B1-5CD8-AE41-8C1F-C2A71BC649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AF64C91-21A9-0542-9770-3B1504C4103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0357" name="幻灯片编号占位符 1">
            <a:extLst>
              <a:ext uri="{FF2B5EF4-FFF2-40B4-BE49-F238E27FC236}">
                <a16:creationId xmlns:a16="http://schemas.microsoft.com/office/drawing/2014/main" id="{EEDCD80D-B401-A24A-B72D-EBD0B0C68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A56119B-2D7E-1B4F-8A57-5256330B9A3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A53A6A-AFA6-4E48-A43E-734AE52B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90488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直接存储器访问</a:t>
            </a:r>
            <a:r>
              <a:rPr lang="en-US" altLang="zh-CN" sz="3600" b="1" kern="0" dirty="0">
                <a:solidFill>
                  <a:srgbClr val="000000"/>
                </a:solidFill>
                <a:latin typeface="Comic Sans MS" charset="0"/>
                <a:ea typeface="隶书" charset="0"/>
                <a:cs typeface="隶书" charset="0"/>
              </a:rPr>
              <a:t>(DMA)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41386BBD-E25B-4841-8AA8-45445E0A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83534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5000"/>
              </a:spcBef>
              <a:buClr>
                <a:schemeClr val="hlink"/>
              </a:buClr>
              <a:buSzTx/>
              <a:buFont typeface="Monotype Sort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中断方式仍很费时，无法实现大容量的快速数据交换。</a:t>
            </a:r>
          </a:p>
          <a:p>
            <a:pPr lvl="1" eaLnBrk="1" hangingPunct="1">
              <a:lnSpc>
                <a:spcPct val="120000"/>
              </a:lnSpc>
              <a:spcBef>
                <a:spcPct val="45000"/>
              </a:spcBef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每进行一次传送，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都要执行一次中断服务程序，且都要保护和恢复断点，及保护现场等。这些操作与数据传送并无直接联系，但很费时。</a:t>
            </a:r>
          </a:p>
          <a:p>
            <a:pPr lvl="1" eaLnBrk="1" hangingPunct="1">
              <a:lnSpc>
                <a:spcPct val="120000"/>
              </a:lnSpc>
              <a:spcBef>
                <a:spcPct val="45000"/>
              </a:spcBef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与高速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设备交换数据，或与外设进行成组数据交换时，中断方式仍显得太慢。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Clr>
                <a:schemeClr val="hlink"/>
              </a:buClr>
              <a:buSzTx/>
              <a:buFont typeface="Monotype Sort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为了解决这些问题，提出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传送方式</a:t>
            </a:r>
            <a:r>
              <a:rPr lang="zh-CN" altLang="en-US" sz="24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ED6E37-F7D5-164F-82D8-568871E2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8353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 DMA (Direct Memory Access)</a:t>
            </a:r>
            <a:r>
              <a:rPr lang="zh-CN" altLang="en-US" sz="32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方式的提出</a:t>
            </a:r>
          </a:p>
        </p:txBody>
      </p:sp>
      <p:sp>
        <p:nvSpPr>
          <p:cNvPr id="102404" name="日期占位符 9">
            <a:extLst>
              <a:ext uri="{FF2B5EF4-FFF2-40B4-BE49-F238E27FC236}">
                <a16:creationId xmlns:a16="http://schemas.microsoft.com/office/drawing/2014/main" id="{D2FDAAD1-27C3-124F-86CD-4634FCEDF0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A90CA40-4A8C-874C-9AA3-4A474981595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2405" name="幻灯片编号占位符 1">
            <a:extLst>
              <a:ext uri="{FF2B5EF4-FFF2-40B4-BE49-F238E27FC236}">
                <a16:creationId xmlns:a16="http://schemas.microsoft.com/office/drawing/2014/main" id="{3CA8B16E-3556-C94E-A7B1-6A84C3053C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3C621FD-7EAF-4E46-9AD6-18BB26FD2F9E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F9AD00-DD44-EE4B-8E75-816C3731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90488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直接存储器访问</a:t>
            </a:r>
            <a:r>
              <a:rPr lang="en-US" altLang="zh-CN" sz="3600" b="1" kern="0" dirty="0">
                <a:solidFill>
                  <a:srgbClr val="000000"/>
                </a:solidFill>
                <a:latin typeface="Comic Sans MS" charset="0"/>
                <a:ea typeface="隶书" charset="0"/>
                <a:cs typeface="隶书" charset="0"/>
              </a:rPr>
              <a:t>(DMA)</a:t>
            </a:r>
          </a:p>
        </p:txBody>
      </p:sp>
      <p:pic>
        <p:nvPicPr>
          <p:cNvPr id="104450" name="Picture 6" descr="bbe0d311e6735a2eb8127b13">
            <a:extLst>
              <a:ext uri="{FF2B5EF4-FFF2-40B4-BE49-F238E27FC236}">
                <a16:creationId xmlns:a16="http://schemas.microsoft.com/office/drawing/2014/main" id="{B7AD3B08-041E-2843-AE2C-F6140C9D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716338"/>
            <a:ext cx="455295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8D597FE-067B-914C-A22F-4ACDEA43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56913"/>
            <a:ext cx="792003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marL="179388" lvl="1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0000CC"/>
              </a:buClr>
              <a:defRPr/>
            </a:pP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        直接存储器访问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DMA(Direct Memory Access)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，是一种不经过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而直接从内存存取数据的数据交换模式。在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模式下，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只须向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控制器下达指令，让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控制器来处理数据的传送，数据传送完毕再把信息反馈给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，这样就很大程度上减轻了</a:t>
            </a:r>
            <a:r>
              <a:rPr lang="en-US" altLang="zh-CN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600" b="1" kern="0" dirty="0">
                <a:solidFill>
                  <a:srgbClr val="010000"/>
                </a:solidFill>
                <a:latin typeface="Arial" charset="0"/>
                <a:ea typeface="楷体_GB2312" charset="0"/>
                <a:cs typeface="楷体_GB2312" charset="0"/>
              </a:rPr>
              <a:t>资源占有率，可以大大节省系统资源。</a:t>
            </a:r>
          </a:p>
        </p:txBody>
      </p:sp>
      <p:sp>
        <p:nvSpPr>
          <p:cNvPr id="104452" name="日期占位符 3">
            <a:extLst>
              <a:ext uri="{FF2B5EF4-FFF2-40B4-BE49-F238E27FC236}">
                <a16:creationId xmlns:a16="http://schemas.microsoft.com/office/drawing/2014/main" id="{F7270EA4-F794-664F-86D1-CE1DB1F6E2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6DB8F4D-0E8A-974E-B8D8-757E833F9CB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4453" name="幻灯片编号占位符 1">
            <a:extLst>
              <a:ext uri="{FF2B5EF4-FFF2-40B4-BE49-F238E27FC236}">
                <a16:creationId xmlns:a16="http://schemas.microsoft.com/office/drawing/2014/main" id="{4A07A5FB-543D-F540-B2D5-F35E10F13D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485F157-4AEF-504A-8812-10C69C3FCF7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E49E981-0BBC-8541-8010-822A2ADA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07950"/>
            <a:ext cx="3840163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3178D4C-50ED-BB4A-B470-06062C72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78120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kumimoji="1" sz="28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+mn-lt"/>
                <a:ea typeface="+mn-ea"/>
                <a:cs typeface="黑体" charset="0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以</a:t>
            </a:r>
            <a:r>
              <a:rPr lang="zh-CN" altLang="en-US" b="1" u="sng" dirty="0">
                <a:solidFill>
                  <a:srgbClr val="FF3300"/>
                </a:solidFill>
                <a:ea typeface="宋体" charset="0"/>
              </a:rPr>
              <a:t>微处理器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为核心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配以由大规模集成电路的</a:t>
            </a:r>
            <a:r>
              <a:rPr lang="zh-CN" altLang="en-US" b="1" u="sng" dirty="0">
                <a:solidFill>
                  <a:srgbClr val="FF3300"/>
                </a:solidFill>
                <a:ea typeface="宋体" charset="0"/>
              </a:rPr>
              <a:t>存储器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（</a:t>
            </a:r>
            <a:r>
              <a:rPr lang="en-US" altLang="zh-CN" b="1" dirty="0">
                <a:solidFill>
                  <a:srgbClr val="003399"/>
                </a:solidFill>
                <a:ea typeface="宋体" charset="0"/>
              </a:rPr>
              <a:t>ROM/RAM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）、</a:t>
            </a:r>
            <a:r>
              <a:rPr lang="zh-CN" altLang="en-US" b="1" u="sng" dirty="0">
                <a:solidFill>
                  <a:srgbClr val="FF3300"/>
                </a:solidFill>
                <a:ea typeface="宋体" charset="0"/>
              </a:rPr>
              <a:t>输入</a:t>
            </a:r>
            <a:r>
              <a:rPr lang="en-US" altLang="zh-CN" b="1" u="sng" dirty="0">
                <a:solidFill>
                  <a:srgbClr val="FF3300"/>
                </a:solidFill>
                <a:ea typeface="宋体" charset="0"/>
              </a:rPr>
              <a:t>/</a:t>
            </a:r>
            <a:r>
              <a:rPr lang="zh-CN" altLang="en-US" b="1" u="sng" dirty="0">
                <a:solidFill>
                  <a:srgbClr val="FF3300"/>
                </a:solidFill>
                <a:ea typeface="宋体" charset="0"/>
              </a:rPr>
              <a:t>输出接口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（</a:t>
            </a:r>
            <a:r>
              <a:rPr lang="en-US" altLang="zh-CN" b="1" dirty="0">
                <a:solidFill>
                  <a:srgbClr val="003399"/>
                </a:solidFill>
                <a:ea typeface="宋体" charset="0"/>
              </a:rPr>
              <a:t>I/O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）电路及</a:t>
            </a:r>
            <a:r>
              <a:rPr lang="zh-CN" altLang="en-US" b="1" u="sng" dirty="0">
                <a:solidFill>
                  <a:srgbClr val="FF3300"/>
                </a:solidFill>
                <a:ea typeface="宋体" charset="0"/>
              </a:rPr>
              <a:t>系统总线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（</a:t>
            </a:r>
            <a:r>
              <a:rPr lang="en-US" altLang="zh-CN" b="1" dirty="0">
                <a:solidFill>
                  <a:srgbClr val="003399"/>
                </a:solidFill>
                <a:ea typeface="宋体" charset="0"/>
              </a:rPr>
              <a:t>BUS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）等所组成的计算机。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将这些组成部分</a:t>
            </a:r>
            <a:r>
              <a:rPr lang="zh-CN" altLang="en-US" b="1" dirty="0">
                <a:solidFill>
                  <a:srgbClr val="008080"/>
                </a:solidFill>
                <a:ea typeface="宋体" charset="0"/>
              </a:rPr>
              <a:t>集成在一片超大规模集成电路芯片</a:t>
            </a:r>
            <a:r>
              <a:rPr lang="zh-CN" altLang="en-US" b="1" dirty="0">
                <a:solidFill>
                  <a:srgbClr val="003399"/>
                </a:solidFill>
                <a:ea typeface="宋体" charset="0"/>
              </a:rPr>
              <a:t>上则构成</a:t>
            </a:r>
            <a:r>
              <a:rPr lang="zh-CN" altLang="en-US" b="1" dirty="0">
                <a:solidFill>
                  <a:schemeClr val="bg2">
                    <a:lumMod val="50000"/>
                    <a:lumOff val="50000"/>
                  </a:schemeClr>
                </a:solidFill>
                <a:ea typeface="宋体" charset="0"/>
                <a:hlinkClick r:id="rId4"/>
              </a:rPr>
              <a:t>单片微型计算机</a:t>
            </a:r>
            <a:endParaRPr lang="zh-CN" altLang="en-US" b="1" dirty="0">
              <a:solidFill>
                <a:schemeClr val="bg2">
                  <a:lumMod val="50000"/>
                  <a:lumOff val="50000"/>
                </a:schemeClr>
              </a:solidFill>
              <a:ea typeface="宋体" charset="0"/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003399"/>
                </a:solidFill>
                <a:ea typeface="宋体" charset="0"/>
              </a:rPr>
              <a:t>单片机</a:t>
            </a:r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003399"/>
                </a:solidFill>
                <a:ea typeface="宋体" charset="0"/>
              </a:rPr>
              <a:t>嵌入式计算机</a:t>
            </a:r>
          </a:p>
        </p:txBody>
      </p:sp>
      <p:sp>
        <p:nvSpPr>
          <p:cNvPr id="14339" name="日期占位符 4">
            <a:extLst>
              <a:ext uri="{FF2B5EF4-FFF2-40B4-BE49-F238E27FC236}">
                <a16:creationId xmlns:a16="http://schemas.microsoft.com/office/drawing/2014/main" id="{0DA7E9D9-45A2-6C41-9BEC-2E2CC471A9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07139C7-160D-A34C-AF70-AE94BA58526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340" name="幻灯片编号占位符 1">
            <a:extLst>
              <a:ext uri="{FF2B5EF4-FFF2-40B4-BE49-F238E27FC236}">
                <a16:creationId xmlns:a16="http://schemas.microsoft.com/office/drawing/2014/main" id="{ACAC0A69-8374-2446-9BC1-69584C8254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BA39550-859B-F142-AD09-DC506120B5DC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62B66D-F520-8D48-8830-02196F19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90488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直接存储器访问</a:t>
            </a:r>
            <a:r>
              <a:rPr lang="en-US" altLang="zh-CN" sz="3600" b="1" kern="0" dirty="0">
                <a:solidFill>
                  <a:srgbClr val="000000"/>
                </a:solidFill>
                <a:latin typeface="Comic Sans MS" charset="0"/>
                <a:ea typeface="隶书" charset="0"/>
                <a:cs typeface="隶书" charset="0"/>
              </a:rPr>
              <a:t>(DMA)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A16323-4CF6-AE4D-972C-4F853E1C67B5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838200"/>
            <a:ext cx="8353425" cy="5867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9966"/>
              </a:buClr>
              <a:buSzTx/>
              <a:defRPr/>
            </a:pPr>
            <a:r>
              <a:rPr lang="en-US" altLang="zh-CN" sz="2200" b="1" kern="0" dirty="0">
                <a:solidFill>
                  <a:srgbClr val="336699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336699"/>
                </a:solidFill>
                <a:latin typeface="楷体_GB2312" charset="0"/>
                <a:ea typeface="楷体_GB2312" charset="0"/>
                <a:cs typeface="楷体_GB2312" charset="0"/>
              </a:rPr>
              <a:t>方式也要利用系统的总线来传送数据。</a:t>
            </a:r>
          </a:p>
          <a:p>
            <a:pPr lvl="1" eaLnBrk="1" hangingPunct="1">
              <a:lnSpc>
                <a:spcPct val="120000"/>
              </a:lnSpc>
              <a:buClr>
                <a:srgbClr val="336699"/>
              </a:buClr>
              <a:buSzPct val="65000"/>
              <a:defRPr/>
            </a:pPr>
            <a:r>
              <a:rPr lang="zh-CN" altLang="en-US" sz="2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原先，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这些总线是由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管理的，但当外设需要利用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方式传送数据时，接口电路可以向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要求其出让对总线的控制权，用</a:t>
            </a:r>
            <a:r>
              <a:rPr lang="en-US" altLang="zh-CN" sz="2200" b="1" kern="0" dirty="0">
                <a:solidFill>
                  <a:srgbClr val="FF33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FF3300"/>
                </a:solidFill>
                <a:latin typeface="楷体_GB2312" charset="0"/>
                <a:ea typeface="楷体_GB2312" charset="0"/>
                <a:cs typeface="楷体_GB2312" charset="0"/>
              </a:rPr>
              <a:t>控制器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来取代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临时接管总线，控制外设与存储器之间直接进行高速的数据传送，而不要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来干预。</a:t>
            </a:r>
          </a:p>
          <a:p>
            <a:pPr lvl="1" eaLnBrk="1" hangingPunct="1">
              <a:lnSpc>
                <a:spcPct val="120000"/>
              </a:lnSpc>
              <a:buClr>
                <a:srgbClr val="336699"/>
              </a:buClr>
              <a:buSzPct val="65000"/>
              <a:defRPr/>
            </a:pP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控制器能给出访问内存所需要的地址信息，自动修改地址指针，设定和修改传送字节数，发出相应的读写信号。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传送结束后，它能释放总线，把总线的控制权交换给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CPU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buClr>
                <a:srgbClr val="336699"/>
              </a:buClr>
              <a:buSzPct val="65000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可见，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方式不需要进行保护和恢复断点及现场之类的额外操作，一旦进入</a:t>
            </a:r>
            <a:r>
              <a:rPr lang="en-US" altLang="zh-CN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DMA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操作，就可直接</a:t>
            </a:r>
            <a:r>
              <a:rPr lang="zh-CN" altLang="en-US" sz="2200" b="1" kern="0" dirty="0">
                <a:solidFill>
                  <a:srgbClr val="FF3300"/>
                </a:solidFill>
                <a:latin typeface="楷体_GB2312" charset="0"/>
                <a:ea typeface="楷体_GB2312" charset="0"/>
                <a:cs typeface="楷体_GB2312" charset="0"/>
              </a:rPr>
              <a:t>在硬件的控制下</a:t>
            </a:r>
            <a:r>
              <a:rPr lang="zh-CN" altLang="en-US" sz="2200" b="1" kern="0" dirty="0">
                <a:solidFill>
                  <a:srgbClr val="000000"/>
                </a:solidFill>
                <a:latin typeface="楷体_GB2312" charset="0"/>
                <a:ea typeface="楷体_GB2312" charset="0"/>
                <a:cs typeface="楷体_GB2312" charset="0"/>
              </a:rPr>
              <a:t>快速完成一批数据的交换任务，数据传送速度取决于外设和存储器的存取速度。</a:t>
            </a:r>
          </a:p>
        </p:txBody>
      </p:sp>
      <p:sp>
        <p:nvSpPr>
          <p:cNvPr id="106499" name="日期占位符 3">
            <a:extLst>
              <a:ext uri="{FF2B5EF4-FFF2-40B4-BE49-F238E27FC236}">
                <a16:creationId xmlns:a16="http://schemas.microsoft.com/office/drawing/2014/main" id="{E68EC2E3-107D-EB4E-8854-4145296AC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6382D89-0CD1-E349-9A61-BE1CCA77B04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6500" name="幻灯片编号占位符 1">
            <a:extLst>
              <a:ext uri="{FF2B5EF4-FFF2-40B4-BE49-F238E27FC236}">
                <a16:creationId xmlns:a16="http://schemas.microsoft.com/office/drawing/2014/main" id="{2B018B56-0D9C-4546-BBD3-47DCD58362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CFF7991-BDE3-5C49-BF66-30A1056407D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ABB54C-9D77-DF48-9CDB-1D0A2CD3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90488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直接存储器访问</a:t>
            </a:r>
            <a:r>
              <a:rPr lang="en-US" altLang="zh-CN" sz="3600" b="1" kern="0" dirty="0">
                <a:solidFill>
                  <a:srgbClr val="000000"/>
                </a:solidFill>
                <a:latin typeface="Comic Sans MS" charset="0"/>
                <a:ea typeface="隶书" charset="0"/>
                <a:cs typeface="隶书" charset="0"/>
              </a:rPr>
              <a:t>(DMA)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08D0E9-0448-1342-8402-5937DBBB5600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990600"/>
            <a:ext cx="5761038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(2) DMA</a:t>
            </a:r>
            <a:r>
              <a:rPr lang="zh-CN" alt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</a:rPr>
              <a:t>控制器的连线和操作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E5B68D4-6BDA-574C-AD6A-16E408A4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30257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SzTx/>
              <a:buFont typeface="Monotype Sorts" pitchFamily="2" charset="2"/>
              <a:buChar char="n"/>
            </a:pPr>
            <a:r>
              <a:rPr lang="en-US" altLang="zh-CN" sz="2000" b="1" dirty="0">
                <a:ea typeface="宋体" panose="02010600030101010101" pitchFamily="2" charset="-122"/>
              </a:rPr>
              <a:t>DMA</a:t>
            </a:r>
            <a:r>
              <a:rPr lang="zh-CN" altLang="en-US" sz="2000" b="1" dirty="0">
                <a:ea typeface="宋体" panose="02010600030101010101" pitchFamily="2" charset="-122"/>
              </a:rPr>
              <a:t>控制器经常与磁盘驱动器、磁带机和数据采集卡等配合使用，来实现这些外设与内存之间的高速数据交换。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Tx/>
              <a:buFont typeface="Monotype Sorts" pitchFamily="2" charset="2"/>
              <a:buChar char="n"/>
            </a:pPr>
            <a:r>
              <a:rPr lang="en-US" altLang="zh-CN" sz="2000" b="1" dirty="0">
                <a:ea typeface="宋体" panose="02010600030101010101" pitchFamily="2" charset="-122"/>
              </a:rPr>
              <a:t>Intel 8237A</a:t>
            </a:r>
            <a:r>
              <a:rPr lang="zh-CN" altLang="en-US" sz="2000" b="1" dirty="0">
                <a:ea typeface="宋体" panose="02010600030101010101" pitchFamily="2" charset="-122"/>
              </a:rPr>
              <a:t>是一种较常用的</a:t>
            </a:r>
            <a:r>
              <a:rPr lang="en-US" altLang="zh-CN" sz="2000" b="1" dirty="0">
                <a:ea typeface="宋体" panose="02010600030101010101" pitchFamily="2" charset="-122"/>
              </a:rPr>
              <a:t>DMA</a:t>
            </a:r>
            <a:r>
              <a:rPr lang="zh-CN" altLang="en-US" sz="2000" b="1" dirty="0">
                <a:ea typeface="宋体" panose="02010600030101010101" pitchFamily="2" charset="-122"/>
              </a:rPr>
              <a:t>控制器，被用在</a:t>
            </a:r>
            <a:r>
              <a:rPr lang="en-US" altLang="zh-CN" sz="2000" b="1" dirty="0">
                <a:ea typeface="宋体" panose="02010600030101010101" pitchFamily="2" charset="-122"/>
              </a:rPr>
              <a:t>PC</a:t>
            </a:r>
            <a:r>
              <a:rPr lang="zh-CN" altLang="en-US" sz="2000" b="1" dirty="0">
                <a:ea typeface="宋体" panose="02010600030101010101" pitchFamily="2" charset="-122"/>
              </a:rPr>
              <a:t>机中，以提高系统存取软驱的速度。</a:t>
            </a: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BC39C0C3-FA16-8F43-BFCD-363D71CB7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1600200"/>
          <a:ext cx="5688012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6" name="Visio" r:id="rId5" imgW="3403600" imgH="2844800" progId="Visio.Drawing.11">
                  <p:embed/>
                </p:oleObj>
              </mc:Choice>
              <mc:Fallback>
                <p:oleObj name="Visio" r:id="rId5" imgW="3403600" imgH="28448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600200"/>
                        <a:ext cx="5688012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日期占位符 10">
            <a:extLst>
              <a:ext uri="{FF2B5EF4-FFF2-40B4-BE49-F238E27FC236}">
                <a16:creationId xmlns:a16="http://schemas.microsoft.com/office/drawing/2014/main" id="{562E1172-B6AF-9747-AAA8-9385FDD4A7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5B89CBC-DD6C-D140-916D-7582C33B949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08550" name="幻灯片编号占位符 1">
            <a:extLst>
              <a:ext uri="{FF2B5EF4-FFF2-40B4-BE49-F238E27FC236}">
                <a16:creationId xmlns:a16="http://schemas.microsoft.com/office/drawing/2014/main" id="{2895B6A5-6B49-034E-9A80-267CF2831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EB26EB5-3A3F-D142-BBB5-EF8F99A2244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F16861-AA22-5A47-825E-EC4D52260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90488"/>
            <a:ext cx="561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直接存储器访问</a:t>
            </a:r>
            <a:r>
              <a:rPr lang="en-US" altLang="zh-CN" sz="3600" b="1" kern="0" dirty="0">
                <a:solidFill>
                  <a:srgbClr val="000000"/>
                </a:solidFill>
                <a:latin typeface="Comic Sans MS" charset="0"/>
                <a:ea typeface="隶书" charset="0"/>
                <a:cs typeface="隶书" charset="0"/>
              </a:rPr>
              <a:t>(DMA)</a:t>
            </a: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36802DD-6EFA-E946-A864-10554326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8200"/>
            <a:ext cx="80645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90600" indent="-53340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Tx/>
              <a:buFont typeface="Wingdings" pitchFamily="2" charset="2"/>
              <a:buAutoNum type="circleNumDbPlain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系统启动，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个开关打向上端，总线与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、存储器和外设相连，由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控制总线。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传输前，先对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8237A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初始化。</a:t>
            </a: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AutoNum type="circleNumDbPlain"/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向磁盘控制器发出读盘命令。</a:t>
            </a: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AutoNum type="circleNumDbPlain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磁盘控制器准备好第一个字节的数据后，</a:t>
            </a:r>
          </a:p>
          <a:p>
            <a:pPr lvl="1" eaLnBrk="1" hangingPunct="1"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就向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控制器发送一个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请求信号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DREQ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控制器送一个保持请求信号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HRQ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HOLD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输入端。</a:t>
            </a:r>
          </a:p>
          <a:p>
            <a:pPr lvl="1" eaLnBrk="1" hangingPunct="1"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HOLD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端收到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HRQ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信号，并完成当前的总线操作后，就中止当前程序的执行，将它的总线浮空，并发回保持响应信号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HLDA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给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控制器。</a:t>
            </a:r>
          </a:p>
          <a:p>
            <a:pPr lvl="1" eaLnBrk="1" hangingPunct="1">
              <a:buClr>
                <a:schemeClr val="tx2"/>
              </a:buClr>
              <a:buSzPct val="65000"/>
              <a:buFont typeface="Monotype Sorts" pitchFamily="2" charset="2"/>
              <a:buChar char="u"/>
            </a:pP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控制器受到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HLDA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信号后，便发出一个控制信号，使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个开关置向下方，让总线与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控制器相连，而与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脱开。这样</a:t>
            </a:r>
            <a:r>
              <a:rPr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控制器接管了总线。</a:t>
            </a:r>
          </a:p>
        </p:txBody>
      </p:sp>
      <p:sp>
        <p:nvSpPr>
          <p:cNvPr id="110595" name="日期占位符 5">
            <a:extLst>
              <a:ext uri="{FF2B5EF4-FFF2-40B4-BE49-F238E27FC236}">
                <a16:creationId xmlns:a16="http://schemas.microsoft.com/office/drawing/2014/main" id="{6A3D83C2-D389-A947-80EF-68653A4B3E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1D62838-5C41-9F46-91C6-5ABC6CF7D5C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10596" name="幻灯片编号占位符 1">
            <a:extLst>
              <a:ext uri="{FF2B5EF4-FFF2-40B4-BE49-F238E27FC236}">
                <a16:creationId xmlns:a16="http://schemas.microsoft.com/office/drawing/2014/main" id="{CB9380E7-3D34-4E43-ABE2-C96D6B5D02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1CF33B7-43AA-0340-9FB0-0CD2A793DF8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32036F0-724A-CA41-8097-CA741D86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0488"/>
            <a:ext cx="3816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通道方式</a:t>
            </a:r>
            <a:endParaRPr lang="en-US" altLang="zh-CN" sz="3600" b="1" kern="0" dirty="0">
              <a:solidFill>
                <a:srgbClr val="000000"/>
              </a:solidFill>
              <a:latin typeface="Comic Sans MS" charset="0"/>
              <a:ea typeface="隶书" charset="0"/>
              <a:cs typeface="隶书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336489-9215-1D48-B564-6324CA65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7704138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marL="179388" lvl="1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0000CC"/>
              </a:buClr>
              <a:defRPr/>
            </a:pP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   计算机中连接着许多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I/O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设备，其中包括字设备和块设备。如果为每一个设备都配置一个专用的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控制器是不经济的。而且多个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的并行工作还会使存储器的访问发生冲突。因而必须在多个设备之间共享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控制器，这样就形成了</a:t>
            </a:r>
            <a:r>
              <a:rPr lang="zh-CN" altLang="en-US" sz="2600" b="1" kern="0" dirty="0">
                <a:solidFill>
                  <a:srgbClr val="FF3300"/>
                </a:solidFill>
                <a:latin typeface="黑体"/>
                <a:ea typeface="黑体"/>
                <a:cs typeface="黑体"/>
              </a:rPr>
              <a:t>输入输出通道的概念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。</a:t>
            </a:r>
          </a:p>
          <a:p>
            <a:pPr marL="179388" lvl="1" eaLnBrk="1" fontAlgn="auto" hangingPunct="1">
              <a:spcBef>
                <a:spcPct val="20000"/>
              </a:spcBef>
              <a:spcAft>
                <a:spcPct val="10000"/>
              </a:spcAft>
              <a:buClr>
                <a:srgbClr val="0000CC"/>
              </a:buClr>
              <a:defRPr/>
            </a:pPr>
            <a:r>
              <a:rPr lang="zh-CN" altLang="en-US" sz="2600" b="1" kern="0" dirty="0">
                <a:solidFill>
                  <a:srgbClr val="FF3300"/>
                </a:solidFill>
                <a:latin typeface="黑体"/>
                <a:ea typeface="黑体"/>
                <a:cs typeface="黑体"/>
              </a:rPr>
              <a:t>    通道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是一个具有输入输出处理器控制的输入输出部件。通道控制器有自己的指令，即</a:t>
            </a:r>
            <a:r>
              <a:rPr lang="zh-CN" altLang="en-US" sz="2600" b="1" kern="0" dirty="0">
                <a:solidFill>
                  <a:srgbClr val="FF3300"/>
                </a:solidFill>
                <a:latin typeface="黑体"/>
                <a:ea typeface="黑体"/>
                <a:cs typeface="黑体"/>
              </a:rPr>
              <a:t>通道命令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，能够根据程序控制</a:t>
            </a:r>
            <a:r>
              <a:rPr lang="zh-CN" altLang="en-US" sz="2600" b="1" kern="0" dirty="0">
                <a:solidFill>
                  <a:srgbClr val="FF3300"/>
                </a:solidFill>
                <a:latin typeface="黑体"/>
                <a:ea typeface="黑体"/>
                <a:cs typeface="黑体"/>
              </a:rPr>
              <a:t>多个外部设备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并提供了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共享的功能，而</a:t>
            </a:r>
            <a:r>
              <a:rPr lang="en-US" altLang="zh-CN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DMA</a:t>
            </a:r>
            <a:r>
              <a:rPr lang="zh-CN" altLang="en-US" sz="2600" b="1" kern="0" dirty="0">
                <a:solidFill>
                  <a:srgbClr val="010000"/>
                </a:solidFill>
                <a:latin typeface="黑体"/>
                <a:ea typeface="黑体"/>
                <a:cs typeface="黑体"/>
              </a:rPr>
              <a:t>只能进行固定的数据传输操作。</a:t>
            </a:r>
          </a:p>
        </p:txBody>
      </p:sp>
      <p:sp>
        <p:nvSpPr>
          <p:cNvPr id="112643" name="日期占位符 8">
            <a:extLst>
              <a:ext uri="{FF2B5EF4-FFF2-40B4-BE49-F238E27FC236}">
                <a16:creationId xmlns:a16="http://schemas.microsoft.com/office/drawing/2014/main" id="{AE48654B-1EB0-D044-B8BC-1675EA0250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ADD60D0-B68E-E142-8DC5-E0FD6B353663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12644" name="幻灯片编号占位符 1">
            <a:extLst>
              <a:ext uri="{FF2B5EF4-FFF2-40B4-BE49-F238E27FC236}">
                <a16:creationId xmlns:a16="http://schemas.microsoft.com/office/drawing/2014/main" id="{CB00CDEF-29AF-6244-8BDE-22E8827DA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B0FA1A0-1306-5F4F-AB6F-0BCA28386E1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>
            <a:extLst>
              <a:ext uri="{FF2B5EF4-FFF2-40B4-BE49-F238E27FC236}">
                <a16:creationId xmlns:a16="http://schemas.microsoft.com/office/drawing/2014/main" id="{EA1324A6-5188-4247-BEBB-1649F126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828198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系统软件：</a:t>
            </a:r>
            <a:r>
              <a:rPr lang="zh-CN" altLang="en-US" sz="2400" b="1" dirty="0">
                <a:solidFill>
                  <a:srgbClr val="010000"/>
                </a:solidFill>
                <a:ea typeface="宋体" panose="02010600030101010101" pitchFamily="2" charset="-122"/>
              </a:rPr>
              <a:t>使计算机系统功能完整，并为应用提供了一个平台。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ea typeface="宋体" panose="02010600030101010101" pitchFamily="2" charset="-122"/>
              </a:rPr>
              <a:t>操作系统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ea typeface="宋体" panose="02010600030101010101" pitchFamily="2" charset="-122"/>
              </a:rPr>
              <a:t>编译程序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ea typeface="宋体" panose="02010600030101010101" pitchFamily="2" charset="-122"/>
              </a:rPr>
              <a:t>解释程序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应用软件：</a:t>
            </a:r>
            <a:r>
              <a:rPr lang="zh-CN" altLang="en-US" sz="2400" b="1" dirty="0">
                <a:solidFill>
                  <a:srgbClr val="010000"/>
                </a:solidFill>
                <a:ea typeface="宋体" panose="02010600030101010101" pitchFamily="2" charset="-122"/>
              </a:rPr>
              <a:t>面向用户应用的功能软件，专门为解决某个应用领域中的具体任务而开发。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 dirty="0">
                <a:solidFill>
                  <a:srgbClr val="010000"/>
                </a:solidFill>
                <a:ea typeface="宋体" panose="02010600030101010101" pitchFamily="2" charset="-122"/>
              </a:rPr>
              <a:t>多媒体软件、印刷排版软件、数据处理软件、自动控制软件等。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虚拟机(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Virtual Machine)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指通过软件模拟的具有完整硬件系统功能的、运行在一个完全隔离环境中的完整计算机系统。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软件与硬件的等效性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固件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FBDCD0-65C2-7048-8986-4ABDD7D5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428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1.2  </a:t>
            </a: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计算机软件</a:t>
            </a:r>
            <a:endParaRPr lang="en-US" altLang="zh-CN" sz="3600" b="1" kern="0" dirty="0">
              <a:solidFill>
                <a:srgbClr val="000000"/>
              </a:solidFill>
              <a:latin typeface="隶书" charset="0"/>
              <a:ea typeface="隶书" charset="0"/>
              <a:cs typeface="隶书" charset="0"/>
            </a:endParaRPr>
          </a:p>
        </p:txBody>
      </p:sp>
      <p:sp>
        <p:nvSpPr>
          <p:cNvPr id="114691" name="日期占位符 7">
            <a:extLst>
              <a:ext uri="{FF2B5EF4-FFF2-40B4-BE49-F238E27FC236}">
                <a16:creationId xmlns:a16="http://schemas.microsoft.com/office/drawing/2014/main" id="{C85DECCE-E7FA-AF41-9C79-1D0017CAD0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DE19AB4-A857-D742-83D8-8F40B9840A6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14692" name="幻灯片编号占位符 1">
            <a:extLst>
              <a:ext uri="{FF2B5EF4-FFF2-40B4-BE49-F238E27FC236}">
                <a16:creationId xmlns:a16="http://schemas.microsoft.com/office/drawing/2014/main" id="{8D829413-2A7E-6842-A16A-AEE817E53A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321D695-BA18-AF4D-8A4D-034EA432C3A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44B935C7-24FB-F14F-8CC0-86759B47E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63500"/>
            <a:ext cx="331152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层次化结构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AEC028-D086-B44E-835F-A1134B71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632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应用软件、系统软件和硬件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构成了计算机系统的三个</a:t>
            </a: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层次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000FF"/>
                </a:solidFill>
                <a:ea typeface="宋体" charset="0"/>
                <a:cs typeface="黑体" charset="0"/>
              </a:rPr>
              <a:t>应用软件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为用户提供了应用系统的界面，使用户方便地</a:t>
            </a:r>
            <a:r>
              <a:rPr lang="zh-CN" altLang="en-US" sz="2800" b="1" kern="0" dirty="0">
                <a:solidFill>
                  <a:srgbClr val="FF3300"/>
                </a:solidFill>
                <a:ea typeface="宋体" charset="0"/>
                <a:cs typeface="黑体" charset="0"/>
              </a:rPr>
              <a:t>使用计算机解决具体问题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000FF"/>
                </a:solidFill>
                <a:ea typeface="宋体" charset="0"/>
                <a:cs typeface="黑体" charset="0"/>
              </a:rPr>
              <a:t>系统软件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则向用户提供了一个基本的操作界面，并</a:t>
            </a:r>
            <a:r>
              <a:rPr lang="zh-CN" altLang="en-US" sz="2800" b="1" kern="0" dirty="0">
                <a:solidFill>
                  <a:srgbClr val="FF3300"/>
                </a:solidFill>
                <a:ea typeface="宋体" charset="0"/>
                <a:cs typeface="黑体" charset="0"/>
              </a:rPr>
              <a:t>向应用软件提供功能上的支持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000FF"/>
                </a:solidFill>
                <a:ea typeface="宋体" charset="0"/>
                <a:cs typeface="黑体" charset="0"/>
              </a:rPr>
              <a:t>硬件系统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是整个计算机系统的</a:t>
            </a:r>
            <a:r>
              <a:rPr lang="zh-CN" altLang="en-US" sz="2800" b="1" kern="0" dirty="0">
                <a:solidFill>
                  <a:srgbClr val="FF3300"/>
                </a:solidFill>
                <a:ea typeface="宋体" charset="0"/>
                <a:cs typeface="黑体" charset="0"/>
              </a:rPr>
              <a:t>基础和核心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，所有的功能最终由硬件完成。</a:t>
            </a:r>
          </a:p>
        </p:txBody>
      </p:sp>
      <p:sp>
        <p:nvSpPr>
          <p:cNvPr id="116739" name="日期占位符 7">
            <a:extLst>
              <a:ext uri="{FF2B5EF4-FFF2-40B4-BE49-F238E27FC236}">
                <a16:creationId xmlns:a16="http://schemas.microsoft.com/office/drawing/2014/main" id="{6FF8DD34-271A-D441-BCFC-9538438F68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E57DE91-7D78-A648-ACC6-152E008A0100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16740" name="幻灯片编号占位符 1">
            <a:extLst>
              <a:ext uri="{FF2B5EF4-FFF2-40B4-BE49-F238E27FC236}">
                <a16:creationId xmlns:a16="http://schemas.microsoft.com/office/drawing/2014/main" id="{D6E162E1-0345-9E4F-B507-B9BF1AA79D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7322FC2-A455-F241-A015-DAD2EAA1D4E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74BFF114-9D5E-E34F-984E-9F8D30CE3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63500"/>
            <a:ext cx="331152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层次化结构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D534E6-BC93-6C4C-AC1D-70228851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914400"/>
            <a:ext cx="8353425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计算机系统按功能可划分成</a:t>
            </a: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多层次结构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FF3300"/>
                </a:solidFill>
                <a:ea typeface="宋体" charset="0"/>
                <a:cs typeface="黑体" charset="0"/>
              </a:rPr>
              <a:t>在硬件之上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有</a:t>
            </a:r>
            <a:r>
              <a:rPr lang="zh-CN" altLang="en-US" sz="2400" b="1" kern="0" dirty="0">
                <a:solidFill>
                  <a:srgbClr val="0000FF"/>
                </a:solidFill>
                <a:ea typeface="宋体" charset="0"/>
                <a:cs typeface="黑体" charset="0"/>
              </a:rPr>
              <a:t>操作系统级、汇编语言级、高级语言级和应用语言级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计算机硬件也是一个层次化结构。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可分为</a:t>
            </a:r>
            <a:r>
              <a:rPr lang="zh-CN" altLang="en-US" sz="2400" b="1" kern="0" dirty="0">
                <a:solidFill>
                  <a:srgbClr val="FF3399"/>
                </a:solidFill>
                <a:ea typeface="宋体" charset="0"/>
                <a:cs typeface="黑体" charset="0"/>
              </a:rPr>
              <a:t>微系统结构级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、</a:t>
            </a:r>
            <a:r>
              <a:rPr lang="zh-CN" altLang="en-US" sz="2400" b="1" kern="0" dirty="0">
                <a:solidFill>
                  <a:srgbClr val="FF3399"/>
                </a:solidFill>
                <a:ea typeface="宋体" charset="0"/>
                <a:cs typeface="黑体" charset="0"/>
              </a:rPr>
              <a:t>寄存器级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和</a:t>
            </a:r>
            <a:r>
              <a:rPr lang="zh-CN" altLang="en-US" sz="2400" b="1" kern="0" dirty="0">
                <a:solidFill>
                  <a:srgbClr val="FF3399"/>
                </a:solidFill>
                <a:ea typeface="宋体" charset="0"/>
                <a:cs typeface="黑体" charset="0"/>
              </a:rPr>
              <a:t>电路级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在实际硬件以上所有的机器层次都成为虚拟机，它们都是由软件构成的外部特性。</a:t>
            </a:r>
          </a:p>
          <a:p>
            <a:pPr eaLnBrk="1" hangingPunct="1">
              <a:lnSpc>
                <a:spcPct val="90000"/>
              </a:lnSpc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一般将软件也分成几个层次。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从而使得从某一较高层次上观察计算机时看不到较低层次的细节，这样可比较方便地了解计算机某一方面的特点。</a:t>
            </a:r>
          </a:p>
          <a:p>
            <a:pPr lvl="1" eaLnBrk="1" hangingPunct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这种分层就形成了计算机系统的不同</a:t>
            </a:r>
            <a:r>
              <a:rPr lang="zh-CN" altLang="en-US" sz="2400" b="1" kern="0" dirty="0">
                <a:solidFill>
                  <a:srgbClr val="0000FF"/>
                </a:solidFill>
                <a:ea typeface="宋体" charset="0"/>
                <a:cs typeface="黑体" charset="0"/>
              </a:rPr>
              <a:t>虚拟机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。处于某一级虚拟机层次的程序员只需知道这一级的虚拟机特点，其下层的特性无需知道，即下层特性对该层程序员是透明的。</a:t>
            </a:r>
          </a:p>
        </p:txBody>
      </p:sp>
      <p:sp>
        <p:nvSpPr>
          <p:cNvPr id="118787" name="日期占位符 7">
            <a:extLst>
              <a:ext uri="{FF2B5EF4-FFF2-40B4-BE49-F238E27FC236}">
                <a16:creationId xmlns:a16="http://schemas.microsoft.com/office/drawing/2014/main" id="{062DE81C-9E00-D546-9019-235A0EAEF8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4E04EAD-5BA2-504E-A632-06D2A5CE15C7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18788" name="幻灯片编号占位符 1">
            <a:extLst>
              <a:ext uri="{FF2B5EF4-FFF2-40B4-BE49-F238E27FC236}">
                <a16:creationId xmlns:a16="http://schemas.microsoft.com/office/drawing/2014/main" id="{AB17FD71-DB64-774F-8A9D-59AFD198D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E6528D8-6767-D54D-9683-B27CED09B04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F782E4-B159-2A41-A47D-592AC02BC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532812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计算机硬件的特征对操作系统用户和应用程序用户是透明的。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用户看不到计算机的硬件特征，也无需关心它们。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安装了某个操作系统后，用户不必关心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CPU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是什么厂家的，有什么特点，因为操作都是一样的。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操作系统虚拟机对应用程序用户是透明的。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应用程序使得用户无需关心操作系统虚拟机的特征。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安装了某种应用软件后，不管它运行在什么操作系统上，用户的操作都是一样的。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0B17B-1F03-9A4E-ADD9-D947CBC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90488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虚拟机</a:t>
            </a:r>
          </a:p>
        </p:txBody>
      </p:sp>
      <p:sp>
        <p:nvSpPr>
          <p:cNvPr id="120835" name="日期占位符 7">
            <a:extLst>
              <a:ext uri="{FF2B5EF4-FFF2-40B4-BE49-F238E27FC236}">
                <a16:creationId xmlns:a16="http://schemas.microsoft.com/office/drawing/2014/main" id="{8A4BC98F-01CF-6048-8692-FF4B61CCA2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4A83D95-4E8B-3A4E-9FD4-D5650886ABA7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0836" name="幻灯片编号占位符 1">
            <a:extLst>
              <a:ext uri="{FF2B5EF4-FFF2-40B4-BE49-F238E27FC236}">
                <a16:creationId xmlns:a16="http://schemas.microsoft.com/office/drawing/2014/main" id="{22324A1B-7B49-0140-9CA4-A51DC5BD7F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C91BDAB-426C-8446-B4F6-004A1C247459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AAAF64BF-CE51-2344-A2B9-BAE245E36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07950"/>
            <a:ext cx="525780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软件与硬件的等效性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6DB5FC71-1A04-D24E-95BD-B54567DD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0600"/>
            <a:ext cx="837565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计算机系统的大部分功能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既可以用硬件实现，又可以用软件实现。</a:t>
            </a: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如</a:t>
            </a:r>
            <a:r>
              <a:rPr lang="en-US" altLang="zh-CN" b="1">
                <a:solidFill>
                  <a:srgbClr val="010000"/>
                </a:solidFill>
                <a:ea typeface="宋体" panose="02010600030101010101" pitchFamily="2" charset="-122"/>
              </a:rPr>
              <a:t>64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位数据运算、浮点数据运算、图形处理等功能在某些计算机中可用硬件实现，在另一些计算机中则可用软件实现。</a:t>
            </a:r>
          </a:p>
          <a:p>
            <a:pPr lvl="1" eaLnBrk="1" hangingPunct="1">
              <a:lnSpc>
                <a:spcPct val="85000"/>
              </a:lnSpc>
              <a:spcBef>
                <a:spcPct val="10000"/>
              </a:spcBef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计算机主机的功能的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这两种实现在逻辑上是等效的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其区别在于速度、成本、可靠性、存储容量、变更周期等因素。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用硬件实现的功能性能较高，成本也高，而且硬件不易改变，灵活性较差。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10000"/>
                </a:solidFill>
                <a:ea typeface="黑体" panose="02010609060101010101" pitchFamily="49" charset="-122"/>
              </a:rPr>
              <a:t>具有相同功能的计算机系统，它们的软、硬件之间的功能分配，可在很宽的范围内变化，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没有固定的界限。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10000"/>
                </a:solidFill>
                <a:ea typeface="黑体" panose="02010609060101010101" pitchFamily="49" charset="-122"/>
              </a:rPr>
              <a:t>从功能上看，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软件是硬件的扩充</a:t>
            </a:r>
            <a:r>
              <a:rPr lang="zh-CN" altLang="en-US" b="1">
                <a:solidFill>
                  <a:srgbClr val="010000"/>
                </a:solidFill>
                <a:ea typeface="黑体" panose="02010609060101010101" pitchFamily="49" charset="-122"/>
              </a:rPr>
              <a:t>。软件和硬件之间的界面是计算机的指令系统。</a:t>
            </a:r>
          </a:p>
          <a:p>
            <a:pPr lvl="2" eaLnBrk="1" hangingPunct="1">
              <a:lnSpc>
                <a:spcPct val="85000"/>
              </a:lnSpc>
              <a:spcBef>
                <a:spcPct val="10000"/>
              </a:spcBef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随着大规模集成电路技术的发展，器件的功能越来越强，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硬件实现的功能在逐步增加。</a:t>
            </a:r>
          </a:p>
        </p:txBody>
      </p:sp>
      <p:sp>
        <p:nvSpPr>
          <p:cNvPr id="122883" name="日期占位符 7">
            <a:extLst>
              <a:ext uri="{FF2B5EF4-FFF2-40B4-BE49-F238E27FC236}">
                <a16:creationId xmlns:a16="http://schemas.microsoft.com/office/drawing/2014/main" id="{FF4C1058-1B5B-C84F-8251-1B95BFB150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52CA2CD-7CFA-5B4F-82DC-4ED8B90778A3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2884" name="幻灯片编号占位符 1">
            <a:extLst>
              <a:ext uri="{FF2B5EF4-FFF2-40B4-BE49-F238E27FC236}">
                <a16:creationId xmlns:a16="http://schemas.microsoft.com/office/drawing/2014/main" id="{68AD5A70-3BFC-AC4D-8A7C-DAF566084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B457ADA-CD75-874C-ACE7-F573C959FB23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05E707FC-84D6-CC43-B3E2-37380A075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9550" y="63500"/>
            <a:ext cx="40322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固件</a:t>
            </a:r>
            <a:r>
              <a:rPr lang="en-US" altLang="zh-CN">
                <a:solidFill>
                  <a:srgbClr val="000000"/>
                </a:solidFill>
                <a:latin typeface="Comic Sans MS" panose="030F0902030302020204" pitchFamily="66" charset="0"/>
                <a:ea typeface="隶书" pitchFamily="49" charset="-122"/>
              </a:rPr>
              <a:t>(Firmware)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99460D-A9B1-4B4C-8E43-A4926627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通常可</a:t>
            </a: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把固定不变的常用软件固化在硬件中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，如写入只读存储器（</a:t>
            </a:r>
            <a:r>
              <a:rPr lang="en-US" altLang="zh-CN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ROM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）中，成为</a:t>
            </a:r>
            <a:r>
              <a:rPr lang="zh-CN" altLang="en-US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固件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固件是</a:t>
            </a: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宋体" charset="0"/>
              </a:rPr>
              <a:t>介于硬件和软件之间的实体</a:t>
            </a:r>
            <a:r>
              <a:rPr lang="zh-CN" altLang="en-US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993300"/>
                </a:solidFill>
                <a:ea typeface="宋体" charset="0"/>
                <a:cs typeface="黑体" charset="0"/>
              </a:rPr>
              <a:t>其设计方法类似于软件，而实现形态上则类似于硬件。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固件的应用例子：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固化在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PC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机中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ROM-BIOS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的启动软件。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固化在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ARM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、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DSP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、</a:t>
            </a:r>
            <a:r>
              <a:rPr lang="en-US" altLang="zh-CN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FPGA</a:t>
            </a: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等的软件。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8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固化在各类电子设备（机顶盒、各类智能仪器等）的软件。</a:t>
            </a:r>
          </a:p>
        </p:txBody>
      </p:sp>
      <p:sp>
        <p:nvSpPr>
          <p:cNvPr id="124931" name="日期占位符 7">
            <a:extLst>
              <a:ext uri="{FF2B5EF4-FFF2-40B4-BE49-F238E27FC236}">
                <a16:creationId xmlns:a16="http://schemas.microsoft.com/office/drawing/2014/main" id="{2F40F0A2-B830-1140-9587-0F162948F2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CD658B4-9119-BC46-BE69-552F8667051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4932" name="幻灯片编号占位符 1">
            <a:extLst>
              <a:ext uri="{FF2B5EF4-FFF2-40B4-BE49-F238E27FC236}">
                <a16:creationId xmlns:a16="http://schemas.microsoft.com/office/drawing/2014/main" id="{5089ED59-23AE-8147-8613-5625664D94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561DFDD-511E-374A-8491-80BBCDDCFB16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4">
            <a:extLst>
              <a:ext uri="{FF2B5EF4-FFF2-40B4-BE49-F238E27FC236}">
                <a16:creationId xmlns:a16="http://schemas.microsoft.com/office/drawing/2014/main" id="{4614BCB4-E4A2-0043-8DB1-878D7132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371600"/>
            <a:ext cx="255746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地址总线（</a:t>
            </a:r>
            <a:r>
              <a:rPr lang="en-US" altLang="zh-CN" sz="1800" b="1">
                <a:solidFill>
                  <a:schemeClr val="bg2"/>
                </a:solidFill>
                <a:ea typeface="宋体" panose="02010600030101010101" pitchFamily="2" charset="-122"/>
              </a:rPr>
              <a:t>AB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）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90D95C8-BE72-5848-B8EB-C41FE2376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123825"/>
            <a:ext cx="46799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微型计算机的构成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A520360-9E50-4945-839E-5FF1F309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95592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2243468-04E2-B142-85CD-2547651C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51100"/>
            <a:ext cx="2989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92CE6D8-EEEF-994D-9C5F-6DBE2BA9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1925638"/>
            <a:ext cx="1206500" cy="3097212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86B96F3-EC0E-6F4C-BE0A-096B20DAF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01938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CPU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C6B49AF-0969-BE4E-A2B8-345266E1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280193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0FC46E6C-2648-7846-BC71-0CB6E61F3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2633663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存储器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AF75A351-7899-F24E-B7A9-37AB3740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801938"/>
            <a:ext cx="1206500" cy="1176337"/>
          </a:xfrm>
          <a:prstGeom prst="rect">
            <a:avLst/>
          </a:prstGeom>
          <a:solidFill>
            <a:srgbClr val="66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2069FA34-B19E-1143-ADC2-7FF7739A7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633663"/>
            <a:ext cx="1944688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接口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6703C160-8FC8-FD4A-BF4A-86A84CFD3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2308225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3466F955-F5F0-BE4D-A167-CDFFBCBD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230822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21CABF13-5FFC-D144-9714-E0ACE7C67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2308225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3E88BC4E-87A6-6546-A34E-7EAB532E7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9963" y="397827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FDFC0563-249F-B24D-B04E-8CB25872E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7588" y="4684713"/>
            <a:ext cx="376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DF974707-737A-854D-906B-A12587C03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738" y="3978275"/>
            <a:ext cx="0" cy="706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7CA865B0-65AE-6C45-B7CE-DE594151F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9350" y="397827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DF255EFD-6D80-8E48-8AD8-83FAA4DFAD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7588" y="4395788"/>
            <a:ext cx="3402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68A193F1-7E7B-094E-A02F-B9E5832EC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9600" y="3978275"/>
            <a:ext cx="0" cy="417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4" name="Rectangle 21">
            <a:extLst>
              <a:ext uri="{FF2B5EF4-FFF2-40B4-BE49-F238E27FC236}">
                <a16:creationId xmlns:a16="http://schemas.microsoft.com/office/drawing/2014/main" id="{38B0B2CB-E19E-2F43-B156-86F2F81F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2801938"/>
            <a:ext cx="1206500" cy="11763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6405" name="Text Box 22">
            <a:extLst>
              <a:ext uri="{FF2B5EF4-FFF2-40B4-BE49-F238E27FC236}">
                <a16:creationId xmlns:a16="http://schemas.microsoft.com/office/drawing/2014/main" id="{FB153767-B186-7747-A8EC-8D4F2536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633663"/>
            <a:ext cx="1944687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设备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406" name="Line 23">
            <a:extLst>
              <a:ext uri="{FF2B5EF4-FFF2-40B4-BE49-F238E27FC236}">
                <a16:creationId xmlns:a16="http://schemas.microsoft.com/office/drawing/2014/main" id="{5480380E-8735-0343-B88A-89F98BCDF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738" y="3243263"/>
            <a:ext cx="725487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7" name="Line 24">
            <a:extLst>
              <a:ext uri="{FF2B5EF4-FFF2-40B4-BE49-F238E27FC236}">
                <a16:creationId xmlns:a16="http://schemas.microsoft.com/office/drawing/2014/main" id="{252A7181-D046-FB4B-B7B7-46298EB5D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738" y="3748088"/>
            <a:ext cx="725487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8" name="Text Box 25">
            <a:extLst>
              <a:ext uri="{FF2B5EF4-FFF2-40B4-BE49-F238E27FC236}">
                <a16:creationId xmlns:a16="http://schemas.microsoft.com/office/drawing/2014/main" id="{C2954AD3-B294-8646-8C40-4CB789F1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60975"/>
            <a:ext cx="30972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ROM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：只读存储器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bg2"/>
                </a:solidFill>
                <a:ea typeface="楷体_GB2312" pitchFamily="49" charset="-122"/>
              </a:rPr>
              <a:t>RAM</a:t>
            </a:r>
            <a:r>
              <a:rPr lang="zh-CN" altLang="en-US" sz="1800" b="1">
                <a:solidFill>
                  <a:schemeClr val="bg2"/>
                </a:solidFill>
                <a:ea typeface="楷体_GB2312" pitchFamily="49" charset="-122"/>
              </a:rPr>
              <a:t>：读写存储器</a:t>
            </a:r>
          </a:p>
        </p:txBody>
      </p:sp>
      <p:sp>
        <p:nvSpPr>
          <p:cNvPr id="16409" name="Text Box 26">
            <a:extLst>
              <a:ext uri="{FF2B5EF4-FFF2-40B4-BE49-F238E27FC236}">
                <a16:creationId xmlns:a16="http://schemas.microsoft.com/office/drawing/2014/main" id="{9CCB9DB7-8FA8-A344-A052-6F0D4FBD4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460750"/>
            <a:ext cx="24479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数据总线（</a:t>
            </a:r>
            <a:r>
              <a:rPr lang="en-US" altLang="zh-CN" sz="1800" b="1">
                <a:solidFill>
                  <a:schemeClr val="bg2"/>
                </a:solidFill>
                <a:ea typeface="宋体" panose="02010600030101010101" pitchFamily="2" charset="-122"/>
              </a:rPr>
              <a:t>DB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）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410" name="Text Box 27">
            <a:extLst>
              <a:ext uri="{FF2B5EF4-FFF2-40B4-BE49-F238E27FC236}">
                <a16:creationId xmlns:a16="http://schemas.microsoft.com/office/drawing/2014/main" id="{A724D91D-9AAD-F04F-B723-E306DA63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132263"/>
            <a:ext cx="252095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3810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chemeClr val="bg2"/>
              </a:solidFill>
              <a:ea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控制总线（</a:t>
            </a:r>
            <a:r>
              <a:rPr lang="en-US" altLang="zh-CN" sz="1800" b="1">
                <a:solidFill>
                  <a:schemeClr val="bg2"/>
                </a:solidFill>
                <a:ea typeface="宋体" panose="02010600030101010101" pitchFamily="2" charset="-122"/>
              </a:rPr>
              <a:t>CB</a:t>
            </a:r>
            <a:r>
              <a:rPr lang="zh-CN" altLang="en-US" sz="1800" b="1">
                <a:solidFill>
                  <a:schemeClr val="bg2"/>
                </a:solidFill>
                <a:ea typeface="宋体" panose="02010600030101010101" pitchFamily="2" charset="-122"/>
              </a:rPr>
              <a:t>）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800" b="1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6411" name="日期占位符 3">
            <a:extLst>
              <a:ext uri="{FF2B5EF4-FFF2-40B4-BE49-F238E27FC236}">
                <a16:creationId xmlns:a16="http://schemas.microsoft.com/office/drawing/2014/main" id="{7D3C0674-5575-B640-9CCB-5C3450875D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AAABCD3-436A-7249-98C6-4A386D672F1C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6412" name="幻灯片编号占位符 1">
            <a:extLst>
              <a:ext uri="{FF2B5EF4-FFF2-40B4-BE49-F238E27FC236}">
                <a16:creationId xmlns:a16="http://schemas.microsoft.com/office/drawing/2014/main" id="{CD2B19EA-73B6-BD46-A694-F7C34842AE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A430778-85FA-8D49-9D1B-72BF0ABE056A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A8B4EDF7-1E99-B346-88E9-9AF47422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9775" y="107950"/>
            <a:ext cx="266382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操作系统</a:t>
            </a:r>
          </a:p>
        </p:txBody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2FAECF3F-0593-DE44-92CB-31C99534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89000"/>
            <a:ext cx="8748713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最主要的系统软件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，它管理系统资源，为应用程序提供运行环境并为用户提供操作界面。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存储管理：</a:t>
            </a:r>
          </a:p>
          <a:p>
            <a:pPr lvl="2"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内存管理：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管理内存的分配。</a:t>
            </a:r>
          </a:p>
          <a:p>
            <a:pPr lvl="2"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外存管理：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管理磁盘存储区和文件结构。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命令处理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：用户给操作系统命令启动一个程序的运行，以完成某一项系统操作和应用操作。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进程管理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：计算机可以同时启动多个进程（任务）。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设备管理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：管理各种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设备（磁盘、鼠标、打印机等），提供统一的程序设计界面，为设备的共享使用和管理提供方便。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网络通信管理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：实现某种网络通信协议，管理通信方式，为计算机之间的操作和程序设计提供方便的界面。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新型操作系统还提供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病毒防护、数据加密</a:t>
            </a: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等安全性能。</a:t>
            </a:r>
          </a:p>
        </p:txBody>
      </p:sp>
      <p:sp>
        <p:nvSpPr>
          <p:cNvPr id="126979" name="日期占位符 7">
            <a:extLst>
              <a:ext uri="{FF2B5EF4-FFF2-40B4-BE49-F238E27FC236}">
                <a16:creationId xmlns:a16="http://schemas.microsoft.com/office/drawing/2014/main" id="{31A4E8EA-B868-EF41-8BCE-51667A362C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6C2D4A4-094B-4A4A-BA90-1EBE36CFDB3D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6980" name="幻灯片编号占位符 1">
            <a:extLst>
              <a:ext uri="{FF2B5EF4-FFF2-40B4-BE49-F238E27FC236}">
                <a16:creationId xmlns:a16="http://schemas.microsoft.com/office/drawing/2014/main" id="{104FFFFF-D167-BB44-B197-BD7583437B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8163C08-94AA-564A-9932-1032D3434F38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A5F88737-6BD8-474B-BAB5-BD9D3EC32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9775" y="107950"/>
            <a:ext cx="266382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操作系统</a:t>
            </a: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7266906E-EBF3-2F43-9E78-E9AFF00F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936625"/>
            <a:ext cx="86042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FF3300"/>
                </a:solidFill>
                <a:ea typeface="宋体" panose="02010600030101010101" pitchFamily="2" charset="-122"/>
              </a:rPr>
              <a:t>交互操作系统</a:t>
            </a: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：用于</a:t>
            </a:r>
            <a:r>
              <a:rPr lang="en-US" altLang="zh-CN" sz="2400" b="1">
                <a:solidFill>
                  <a:srgbClr val="01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机和服务器（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DOS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等）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是一个应用程序的运行平台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，为应用程序的运行提供基础设施和环境。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应用程序可以随时加在到计算机系统中，并作为一个进程运行。运行完成后退出系统，释放所有资源。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>
                <a:solidFill>
                  <a:srgbClr val="01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机中，操作系统分为</a:t>
            </a:r>
            <a:r>
              <a:rPr lang="en-US" altLang="zh-CN" b="1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个层次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：</a:t>
            </a:r>
          </a:p>
          <a:p>
            <a:pPr lvl="2"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000CC"/>
                </a:solidFill>
                <a:ea typeface="黑体" panose="02010609060101010101" pitchFamily="49" charset="-122"/>
              </a:rPr>
              <a:t>内核</a:t>
            </a:r>
            <a:r>
              <a:rPr lang="zh-CN" altLang="en-US" b="1">
                <a:solidFill>
                  <a:srgbClr val="010000"/>
                </a:solidFill>
                <a:ea typeface="黑体" panose="02010609060101010101" pitchFamily="49" charset="-122"/>
              </a:rPr>
              <a:t>：提供最基础的机制。</a:t>
            </a:r>
          </a:p>
          <a:p>
            <a:pPr lvl="2"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65000"/>
              <a:buFont typeface="Monotype Sorts" pitchFamily="2" charset="2"/>
              <a:buChar char="F"/>
            </a:pPr>
            <a:r>
              <a:rPr lang="zh-CN" altLang="en-US" b="1">
                <a:solidFill>
                  <a:srgbClr val="0000CC"/>
                </a:solidFill>
                <a:ea typeface="黑体" panose="02010609060101010101" pitchFamily="49" charset="-122"/>
              </a:rPr>
              <a:t>外围</a:t>
            </a:r>
            <a:r>
              <a:rPr lang="zh-CN" altLang="en-US" b="1">
                <a:solidFill>
                  <a:srgbClr val="010000"/>
                </a:solidFill>
                <a:ea typeface="黑体" panose="02010609060101010101" pitchFamily="49" charset="-122"/>
              </a:rPr>
              <a:t>：提供与应用程序的接口。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buSzPct val="50000"/>
              <a:buFont typeface="Monotype Sorts" pitchFamily="2" charset="2"/>
              <a:buChar char="n"/>
            </a:pPr>
            <a:r>
              <a:rPr lang="zh-CN" altLang="en-US" sz="2400" b="1">
                <a:solidFill>
                  <a:srgbClr val="FF3300"/>
                </a:solidFill>
                <a:ea typeface="宋体" panose="02010600030101010101" pitchFamily="2" charset="-122"/>
              </a:rPr>
              <a:t>实时操作系统</a:t>
            </a: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：通常用于嵌入式系统中（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VxWorks</a:t>
            </a:r>
            <a:r>
              <a:rPr lang="zh-CN" altLang="en-US" sz="2400" b="1">
                <a:solidFill>
                  <a:srgbClr val="0000CC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RT-Linux</a:t>
            </a:r>
            <a:r>
              <a:rPr lang="zh-CN" altLang="en-US" sz="2400" b="1">
                <a:solidFill>
                  <a:srgbClr val="010000"/>
                </a:solidFill>
                <a:ea typeface="宋体" panose="02010600030101010101" pitchFamily="2" charset="-122"/>
              </a:rPr>
              <a:t>等）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响应的及时性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：要求能对外部的事件做出及时的反应，要求系统响应事件短。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响应时间的确定性</a:t>
            </a:r>
            <a:r>
              <a:rPr lang="zh-CN" altLang="en-US" b="1">
                <a:solidFill>
                  <a:srgbClr val="010000"/>
                </a:solidFill>
                <a:ea typeface="宋体" panose="02010600030101010101" pitchFamily="2" charset="-122"/>
              </a:rPr>
              <a:t>：要能够确保响应时间的上限。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buSzPct val="75000"/>
              <a:buFont typeface="Monotype Sorts" pitchFamily="2" charset="2"/>
              <a:buChar char="u"/>
            </a:pP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运行稳定、低成本、系统规模小、根据具体需求可裁剪。</a:t>
            </a:r>
          </a:p>
        </p:txBody>
      </p:sp>
      <p:sp>
        <p:nvSpPr>
          <p:cNvPr id="129027" name="日期占位符 7">
            <a:extLst>
              <a:ext uri="{FF2B5EF4-FFF2-40B4-BE49-F238E27FC236}">
                <a16:creationId xmlns:a16="http://schemas.microsoft.com/office/drawing/2014/main" id="{54C33B3C-3EE0-A844-BD9D-605CA34BCA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AC359C1-1CCC-1949-B35D-62B9F45414E7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29028" name="幻灯片编号占位符 1">
            <a:extLst>
              <a:ext uri="{FF2B5EF4-FFF2-40B4-BE49-F238E27FC236}">
                <a16:creationId xmlns:a16="http://schemas.microsoft.com/office/drawing/2014/main" id="{856B5B84-FDC9-C843-86B2-A7596B5B16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9EA7AE6-2958-C940-A500-7C655F07396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3939121C-6E35-5E4B-927D-18F5C25C8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4225" y="107950"/>
            <a:ext cx="51847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计算机语言及其编译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7C348D-3543-C342-9A4B-82F8F81EC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295400"/>
            <a:ext cx="81359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机器语言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：二进制代码表示、能被计算机硬件直接识别的语言。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en-US" altLang="zh-CN" sz="2400" b="1" kern="0" dirty="0">
                <a:solidFill>
                  <a:srgbClr val="993300"/>
                </a:solidFill>
                <a:ea typeface="宋体" charset="0"/>
                <a:cs typeface="黑体" charset="0"/>
              </a:rPr>
              <a:t>1100 1101 0001 0000 </a:t>
            </a:r>
          </a:p>
          <a:p>
            <a:pPr eaLnBrk="1" hangingPunct="1"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汇编语言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：采用文字符号（助记符）表示的机器语言，便于程序员记忆。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en-US" altLang="zh-CN" sz="2400" b="1" kern="0" dirty="0">
                <a:solidFill>
                  <a:srgbClr val="993300"/>
                </a:solidFill>
                <a:ea typeface="宋体" charset="0"/>
                <a:cs typeface="黑体" charset="0"/>
              </a:rPr>
              <a:t>ADD R1, R2</a:t>
            </a:r>
          </a:p>
          <a:p>
            <a:pPr eaLnBrk="1" hangingPunct="1"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高级语言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：与计算机结构无关的程序设计语言，具有更强的表达能力。（</a:t>
            </a:r>
            <a:r>
              <a:rPr lang="en-US" altLang="zh-CN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C</a:t>
            </a:r>
            <a:r>
              <a:rPr lang="zh-CN" altLang="en-US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、</a:t>
            </a:r>
            <a:r>
              <a:rPr lang="en-US" altLang="zh-CN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Pascal</a:t>
            </a:r>
            <a:r>
              <a:rPr lang="zh-CN" altLang="en-US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、</a:t>
            </a:r>
            <a:r>
              <a:rPr lang="en-US" altLang="zh-CN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Fortran</a:t>
            </a:r>
            <a:r>
              <a:rPr lang="zh-CN" altLang="en-US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、</a:t>
            </a:r>
            <a:r>
              <a:rPr lang="en-US" altLang="zh-CN" sz="2400" b="1" kern="0" dirty="0">
                <a:solidFill>
                  <a:srgbClr val="0000CC"/>
                </a:solidFill>
                <a:latin typeface="Arial" charset="0"/>
                <a:ea typeface="宋体" charset="0"/>
              </a:rPr>
              <a:t>Basic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语言等）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en-US" altLang="zh-CN" sz="2400" b="1" kern="0" dirty="0">
                <a:solidFill>
                  <a:srgbClr val="993300"/>
                </a:solidFill>
                <a:ea typeface="宋体" charset="0"/>
                <a:cs typeface="黑体" charset="0"/>
              </a:rPr>
              <a:t>A=A+B</a:t>
            </a:r>
          </a:p>
          <a:p>
            <a:pPr eaLnBrk="1" hangingPunct="1">
              <a:buClr>
                <a:srgbClr val="FF9966"/>
              </a:buClr>
              <a:defRPr/>
            </a:pPr>
            <a:r>
              <a:rPr lang="zh-CN" altLang="en-US" sz="2400" b="1" kern="0" dirty="0">
                <a:solidFill>
                  <a:srgbClr val="FF3300"/>
                </a:solidFill>
                <a:latin typeface="Arial" charset="0"/>
                <a:ea typeface="宋体" charset="0"/>
              </a:rPr>
              <a:t>应用语言</a:t>
            </a:r>
            <a:r>
              <a:rPr lang="zh-CN" altLang="en-US" sz="2400" b="1" kern="0" dirty="0">
                <a:solidFill>
                  <a:srgbClr val="010000"/>
                </a:solidFill>
                <a:latin typeface="Arial" charset="0"/>
                <a:ea typeface="宋体" charset="0"/>
              </a:rPr>
              <a:t>：各种应用程序中使用的语言。</a:t>
            </a:r>
          </a:p>
          <a:p>
            <a:pPr lvl="1" eaLnBrk="1" hangingPunct="1">
              <a:buClr>
                <a:srgbClr val="336699"/>
              </a:buClr>
              <a:defRPr/>
            </a:pPr>
            <a:r>
              <a:rPr lang="en-US" altLang="zh-CN" sz="2400" b="1" kern="0" dirty="0">
                <a:solidFill>
                  <a:srgbClr val="0000CC"/>
                </a:solidFill>
                <a:ea typeface="宋体" charset="0"/>
                <a:cs typeface="黑体" charset="0"/>
              </a:rPr>
              <a:t>SQL</a:t>
            </a:r>
            <a:r>
              <a:rPr lang="zh-CN" altLang="en-US" sz="2400" b="1" kern="0" dirty="0">
                <a:solidFill>
                  <a:srgbClr val="0000CC"/>
                </a:solidFill>
                <a:ea typeface="宋体" charset="0"/>
                <a:cs typeface="黑体" charset="0"/>
              </a:rPr>
              <a:t>、</a:t>
            </a:r>
            <a:r>
              <a:rPr lang="en-US" altLang="zh-CN" sz="2400" b="1" kern="0" dirty="0">
                <a:solidFill>
                  <a:srgbClr val="0000CC"/>
                </a:solidFill>
                <a:ea typeface="宋体" charset="0"/>
                <a:cs typeface="黑体" charset="0"/>
              </a:rPr>
              <a:t>HTML</a:t>
            </a:r>
            <a:r>
              <a:rPr lang="zh-CN" altLang="en-US" sz="2400" b="1" kern="0" dirty="0">
                <a:solidFill>
                  <a:srgbClr val="010000"/>
                </a:solidFill>
                <a:ea typeface="宋体" charset="0"/>
                <a:cs typeface="黑体" charset="0"/>
              </a:rPr>
              <a:t>等。</a:t>
            </a:r>
          </a:p>
        </p:txBody>
      </p:sp>
      <p:sp>
        <p:nvSpPr>
          <p:cNvPr id="131075" name="日期占位符 7">
            <a:extLst>
              <a:ext uri="{FF2B5EF4-FFF2-40B4-BE49-F238E27FC236}">
                <a16:creationId xmlns:a16="http://schemas.microsoft.com/office/drawing/2014/main" id="{62F944DB-B4C5-B248-B9B0-2571792C20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BE77F52-C358-E84F-9F6C-84D8F8AC1311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31076" name="幻灯片编号占位符 1">
            <a:extLst>
              <a:ext uri="{FF2B5EF4-FFF2-40B4-BE49-F238E27FC236}">
                <a16:creationId xmlns:a16="http://schemas.microsoft.com/office/drawing/2014/main" id="{0F86F335-9F6D-2C4F-A1AD-820057003C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F33C901-8B30-674E-886B-2E0E3B450AE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00AFC393-0F63-E940-BB8A-C9002099F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15888"/>
            <a:ext cx="304800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编译过程</a:t>
            </a:r>
          </a:p>
        </p:txBody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725A707C-BA95-F744-942D-62748F20A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3276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词法分析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语法分析</a:t>
            </a:r>
            <a:endParaRPr lang="en-US" altLang="zh-CN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生成中间代码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代码优化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生成目标代码</a:t>
            </a:r>
          </a:p>
          <a:p>
            <a:pPr eaLnBrk="1" hangingPunct="1">
              <a:lnSpc>
                <a:spcPct val="100000"/>
              </a:lnSpc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endParaRPr lang="zh-CN" altLang="en-US" b="1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23" name="Object 4">
            <a:extLst>
              <a:ext uri="{FF2B5EF4-FFF2-40B4-BE49-F238E27FC236}">
                <a16:creationId xmlns:a16="http://schemas.microsoft.com/office/drawing/2014/main" id="{329829AA-56FC-754A-9DCD-F2806F7B1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628775"/>
          <a:ext cx="6096000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1" name="图片" r:id="rId5" imgW="2489200" imgH="1676400" progId="Word.Picture.8">
                  <p:embed/>
                </p:oleObj>
              </mc:Choice>
              <mc:Fallback>
                <p:oleObj name="图片" r:id="rId5" imgW="2489200" imgH="16764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6096000" cy="411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日期占位符 9">
            <a:extLst>
              <a:ext uri="{FF2B5EF4-FFF2-40B4-BE49-F238E27FC236}">
                <a16:creationId xmlns:a16="http://schemas.microsoft.com/office/drawing/2014/main" id="{DAAB703E-5D76-BE48-A92B-7DDC195E04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B7E642A-0B91-B144-A76F-6F7EC52752A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33125" name="幻灯片编号占位符 1">
            <a:extLst>
              <a:ext uri="{FF2B5EF4-FFF2-40B4-BE49-F238E27FC236}">
                <a16:creationId xmlns:a16="http://schemas.microsoft.com/office/drawing/2014/main" id="{A8B02E39-3B92-704D-B679-EA972D503A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CB3F7A8-82FD-6342-B3C1-E0FB33D2463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FA0C63BA-DA1B-BD49-98E0-82F1A9DA4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4988" y="107950"/>
            <a:ext cx="65770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1.3 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计算机系统的历史与发展</a:t>
            </a:r>
          </a:p>
        </p:txBody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FB690FC7-1602-AA4A-AEE6-A1D5D695B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060575"/>
            <a:ext cx="6911975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ENIAC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美国第一台由程序控制的电子数字计算机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全电子，不存储程序，十进制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EDVAC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二进制，存储程序，冯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.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诺依曼结构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altLang="zh-CN" b="1" dirty="0" err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IBM、DEC、Cray、Intel</a:t>
            </a:r>
            <a:endParaRPr lang="en-US" altLang="zh-CN" b="1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电子管、晶体管、集成电路、大规模集成电路和超大规模集成电路</a:t>
            </a:r>
            <a:endParaRPr lang="zh-CN" altLang="zh-CN" b="1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DD423-390B-564A-A67C-094D736A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76350"/>
            <a:ext cx="5548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>
                <a:solidFill>
                  <a:srgbClr val="336699"/>
                </a:solidFill>
                <a:latin typeface="Arial" charset="0"/>
                <a:ea typeface="黑体" charset="0"/>
                <a:cs typeface="黑体" charset="0"/>
              </a:rPr>
              <a:t>1.3.1 </a:t>
            </a:r>
            <a:r>
              <a:rPr lang="zh-CN" altLang="en-US" sz="3200" b="1" kern="0">
                <a:solidFill>
                  <a:srgbClr val="336699"/>
                </a:solidFill>
                <a:latin typeface="Arial" charset="0"/>
                <a:ea typeface="黑体" charset="0"/>
                <a:cs typeface="黑体" charset="0"/>
              </a:rPr>
              <a:t>计算机的发展历史</a:t>
            </a:r>
          </a:p>
        </p:txBody>
      </p:sp>
      <p:sp>
        <p:nvSpPr>
          <p:cNvPr id="135172" name="日期占位符 9">
            <a:extLst>
              <a:ext uri="{FF2B5EF4-FFF2-40B4-BE49-F238E27FC236}">
                <a16:creationId xmlns:a16="http://schemas.microsoft.com/office/drawing/2014/main" id="{4BC797C9-0AA3-F24D-8AB2-1533AC89F2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5F65F54-51D4-0344-A4FC-553B9E31CD7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35173" name="幻灯片编号占位符 1">
            <a:extLst>
              <a:ext uri="{FF2B5EF4-FFF2-40B4-BE49-F238E27FC236}">
                <a16:creationId xmlns:a16="http://schemas.microsoft.com/office/drawing/2014/main" id="{9B8F3338-42E5-ED42-9C35-81CF2FDF50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04C9CEC-DB24-754E-B41B-C8D45B4B5B4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2" descr="mooreslawgraph2">
            <a:extLst>
              <a:ext uri="{FF2B5EF4-FFF2-40B4-BE49-F238E27FC236}">
                <a16:creationId xmlns:a16="http://schemas.microsoft.com/office/drawing/2014/main" id="{20F75C7A-8E3F-7F4C-AFE9-7712B5D2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0088"/>
            <a:ext cx="7543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3">
            <a:extLst>
              <a:ext uri="{FF2B5EF4-FFF2-40B4-BE49-F238E27FC236}">
                <a16:creationId xmlns:a16="http://schemas.microsoft.com/office/drawing/2014/main" id="{64E182E6-A12E-5D44-8F58-83D273021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3863" y="82550"/>
            <a:ext cx="283210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摩尔定律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33AABB-7B5C-1341-98D5-09B0EC41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6975"/>
            <a:ext cx="7186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73075" indent="-473075" defTabSz="2281238" eaLnBrk="1" hangingPunct="1">
              <a:lnSpc>
                <a:spcPct val="85000"/>
              </a:lnSpc>
              <a:buClr>
                <a:srgbClr val="FF9966"/>
              </a:buClr>
              <a:buFont typeface="Monotype Sorts" charset="0"/>
              <a:buNone/>
              <a:defRPr/>
            </a:pP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芯片的晶体管的数量约每</a:t>
            </a:r>
            <a:r>
              <a:rPr lang="en-US" altLang="zh-CN" b="1" kern="0">
                <a:solidFill>
                  <a:srgbClr val="010000"/>
                </a:solidFill>
                <a:latin typeface="Arial" charset="0"/>
                <a:ea typeface="宋体" charset="0"/>
              </a:rPr>
              <a:t>18</a:t>
            </a:r>
            <a:r>
              <a:rPr lang="zh-CN" altLang="en-US" b="1" kern="0">
                <a:solidFill>
                  <a:srgbClr val="010000"/>
                </a:solidFill>
                <a:latin typeface="Arial" charset="0"/>
                <a:ea typeface="宋体" charset="0"/>
              </a:rPr>
              <a:t>个月增加一倍 </a:t>
            </a:r>
          </a:p>
        </p:txBody>
      </p:sp>
      <p:sp>
        <p:nvSpPr>
          <p:cNvPr id="137220" name="日期占位符 9">
            <a:extLst>
              <a:ext uri="{FF2B5EF4-FFF2-40B4-BE49-F238E27FC236}">
                <a16:creationId xmlns:a16="http://schemas.microsoft.com/office/drawing/2014/main" id="{37E945EB-4893-3249-98FD-ECF64EFDC5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42EE2E1-109F-AA4F-9AAC-C7FCAAC8F8F3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37221" name="幻灯片编号占位符 1">
            <a:extLst>
              <a:ext uri="{FF2B5EF4-FFF2-40B4-BE49-F238E27FC236}">
                <a16:creationId xmlns:a16="http://schemas.microsoft.com/office/drawing/2014/main" id="{42C9374A-681B-B74E-9E20-99663ABBAA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CF8FFE0-2F91-564E-A90B-26DBA482EA1C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5" name="Object 4">
            <a:extLst>
              <a:ext uri="{FF2B5EF4-FFF2-40B4-BE49-F238E27FC236}">
                <a16:creationId xmlns:a16="http://schemas.microsoft.com/office/drawing/2014/main" id="{A9DE43B3-97F2-1045-953F-E607625B7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115888"/>
          <a:ext cx="8382000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文档" r:id="rId4" imgW="33185100" imgH="26993850" progId="Word.Document.8">
                  <p:embed/>
                </p:oleObj>
              </mc:Choice>
              <mc:Fallback>
                <p:oleObj name="文档" r:id="rId4" imgW="33185100" imgH="269938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15888"/>
                        <a:ext cx="8382000" cy="681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66" name="Picture 5">
            <a:extLst>
              <a:ext uri="{FF2B5EF4-FFF2-40B4-BE49-F238E27FC236}">
                <a16:creationId xmlns:a16="http://schemas.microsoft.com/office/drawing/2014/main" id="{894A6805-40F3-A647-AB84-17D930B1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22002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日期占位符 7">
            <a:extLst>
              <a:ext uri="{FF2B5EF4-FFF2-40B4-BE49-F238E27FC236}">
                <a16:creationId xmlns:a16="http://schemas.microsoft.com/office/drawing/2014/main" id="{F4C13941-AF9A-DD48-8B5B-34EBFD5923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F51DF4A-5617-D64B-979E-5432B48CDAD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39268" name="幻灯片编号占位符 1">
            <a:extLst>
              <a:ext uri="{FF2B5EF4-FFF2-40B4-BE49-F238E27FC236}">
                <a16:creationId xmlns:a16="http://schemas.microsoft.com/office/drawing/2014/main" id="{F68D1BD3-6371-6A46-9DBA-D52DCD164E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AE5C1DA-EFB2-8C45-8B34-AEB981BA7E0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5560843C-04AD-8C4F-A0AC-8A95CFE20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15888"/>
            <a:ext cx="3313112" cy="65405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hlinkClick r:id="rId3"/>
              </a:rPr>
              <a:t>ENIAC</a:t>
            </a:r>
          </a:p>
        </p:txBody>
      </p:sp>
      <p:pic>
        <p:nvPicPr>
          <p:cNvPr id="141314" name="Picture 4" descr="DSCF0003">
            <a:extLst>
              <a:ext uri="{FF2B5EF4-FFF2-40B4-BE49-F238E27FC236}">
                <a16:creationId xmlns:a16="http://schemas.microsoft.com/office/drawing/2014/main" id="{A560CC8B-E4A8-C147-9681-D280A986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43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日期占位符 7">
            <a:extLst>
              <a:ext uri="{FF2B5EF4-FFF2-40B4-BE49-F238E27FC236}">
                <a16:creationId xmlns:a16="http://schemas.microsoft.com/office/drawing/2014/main" id="{8896966E-291D-8243-A3FD-0A814207BB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C37DF1F-260E-CD48-AC06-D375568965E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1316" name="幻灯片编号占位符 2">
            <a:extLst>
              <a:ext uri="{FF2B5EF4-FFF2-40B4-BE49-F238E27FC236}">
                <a16:creationId xmlns:a16="http://schemas.microsoft.com/office/drawing/2014/main" id="{5D1D4B66-900A-3B47-A7F9-054586090F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F39E7B2-A56E-2F44-8D96-EFE384523DC3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>
            <a:extLst>
              <a:ext uri="{FF2B5EF4-FFF2-40B4-BE49-F238E27FC236}">
                <a16:creationId xmlns:a16="http://schemas.microsoft.com/office/drawing/2014/main" id="{1D1D8DE3-7A6F-D14E-91B5-9C287C0B9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2275" y="98425"/>
            <a:ext cx="2689225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4000">
                <a:latin typeface="Arial Narrow" panose="020B0604020202020204" pitchFamily="34" charset="0"/>
                <a:ea typeface="宋体" panose="02010600030101010101" pitchFamily="2" charset="-122"/>
                <a:hlinkClick r:id="rId3"/>
              </a:rPr>
              <a:t>EDVAC</a:t>
            </a:r>
          </a:p>
        </p:txBody>
      </p:sp>
      <p:pic>
        <p:nvPicPr>
          <p:cNvPr id="143362" name="Picture 4" descr="DSCF0004">
            <a:extLst>
              <a:ext uri="{FF2B5EF4-FFF2-40B4-BE49-F238E27FC236}">
                <a16:creationId xmlns:a16="http://schemas.microsoft.com/office/drawing/2014/main" id="{77F9514B-5FE3-E243-8F99-81E985C5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240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日期占位符 5">
            <a:extLst>
              <a:ext uri="{FF2B5EF4-FFF2-40B4-BE49-F238E27FC236}">
                <a16:creationId xmlns:a16="http://schemas.microsoft.com/office/drawing/2014/main" id="{6BF8ACAB-A981-1546-95A5-E827C2634B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B98BDD2-FDBD-1442-9496-5AB2C416D2BF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3364" name="幻灯片编号占位符 1">
            <a:extLst>
              <a:ext uri="{FF2B5EF4-FFF2-40B4-BE49-F238E27FC236}">
                <a16:creationId xmlns:a16="http://schemas.microsoft.com/office/drawing/2014/main" id="{AEC8703D-481C-E744-890D-93E49B5B49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3AFB2E3-8204-C04B-92A1-E8FA27F0AC0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>
            <a:extLst>
              <a:ext uri="{FF2B5EF4-FFF2-40B4-BE49-F238E27FC236}">
                <a16:creationId xmlns:a16="http://schemas.microsoft.com/office/drawing/2014/main" id="{B4551B9C-9EF3-8A41-89F0-9C14FD699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6738" y="53975"/>
            <a:ext cx="2760662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4000">
                <a:latin typeface="Arial Narrow" panose="020B0604020202020204" pitchFamily="34" charset="0"/>
                <a:ea typeface="宋体" panose="02010600030101010101" pitchFamily="2" charset="-122"/>
              </a:rPr>
              <a:t>DEC PDP-8</a:t>
            </a:r>
          </a:p>
        </p:txBody>
      </p:sp>
      <p:pic>
        <p:nvPicPr>
          <p:cNvPr id="145410" name="Picture 4" descr="DSCF0005">
            <a:extLst>
              <a:ext uri="{FF2B5EF4-FFF2-40B4-BE49-F238E27FC236}">
                <a16:creationId xmlns:a16="http://schemas.microsoft.com/office/drawing/2014/main" id="{F82EFCF1-1DFC-E548-BE27-41D63FAC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日期占位符 5">
            <a:extLst>
              <a:ext uri="{FF2B5EF4-FFF2-40B4-BE49-F238E27FC236}">
                <a16:creationId xmlns:a16="http://schemas.microsoft.com/office/drawing/2014/main" id="{0E118FA0-DAB6-E74B-B535-201552393F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5ABFC2A-E71E-6549-90FB-93F381D1FED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5412" name="幻灯片编号占位符 1">
            <a:extLst>
              <a:ext uri="{FF2B5EF4-FFF2-40B4-BE49-F238E27FC236}">
                <a16:creationId xmlns:a16="http://schemas.microsoft.com/office/drawing/2014/main" id="{1C019A49-41AC-EF4E-B005-57CF8AF606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B12ADAC-6B05-FF49-951A-BD5A12958B4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8944038-E6B4-104F-8290-0028574D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125413"/>
            <a:ext cx="61198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冯</a:t>
            </a:r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诺依曼结构和哈佛结构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BD93170E-CE07-7C46-9A5F-D9946C3E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19188"/>
            <a:ext cx="7796212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冯</a:t>
            </a:r>
            <a:r>
              <a:rPr lang="en-US" altLang="zh-CN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诺依曼结构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五大组成部分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单存储器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二进制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存储程序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700" b="1" dirty="0">
                <a:solidFill>
                  <a:srgbClr val="003399"/>
                </a:solidFill>
                <a:ea typeface="宋体" panose="02010600030101010101" pitchFamily="2" charset="-122"/>
              </a:rPr>
              <a:t>控制器根据存放在存储器中的指令序列工作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 u="sng" dirty="0">
                <a:ea typeface="宋体" panose="02010600030101010101" pitchFamily="2" charset="-122"/>
              </a:rPr>
              <a:t>普林斯顿结构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 dirty="0">
                <a:solidFill>
                  <a:srgbClr val="FF3300"/>
                </a:solidFill>
                <a:ea typeface="隶书" pitchFamily="49" charset="-122"/>
              </a:rPr>
              <a:t>哈佛结构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双存储器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指令存储器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数据存储器</a:t>
            </a:r>
          </a:p>
        </p:txBody>
      </p:sp>
      <p:sp>
        <p:nvSpPr>
          <p:cNvPr id="18435" name="日期占位符 3">
            <a:extLst>
              <a:ext uri="{FF2B5EF4-FFF2-40B4-BE49-F238E27FC236}">
                <a16:creationId xmlns:a16="http://schemas.microsoft.com/office/drawing/2014/main" id="{5E742043-2179-694F-A2B5-E6CFB7C489A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ABA52AD-98E2-B34E-B68C-B1534DF2CA9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8436" name="幻灯片编号占位符 1">
            <a:extLst>
              <a:ext uri="{FF2B5EF4-FFF2-40B4-BE49-F238E27FC236}">
                <a16:creationId xmlns:a16="http://schemas.microsoft.com/office/drawing/2014/main" id="{A5714AEF-DF81-114D-9851-9001E08F91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DB07E0D-FE5F-BD4B-9AB2-3AEA507B05D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9">
            <a:extLst>
              <a:ext uri="{FF2B5EF4-FFF2-40B4-BE49-F238E27FC236}">
                <a16:creationId xmlns:a16="http://schemas.microsoft.com/office/drawing/2014/main" id="{874F2939-6F89-6B4B-BE36-EFD7BCC96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25400"/>
            <a:ext cx="48244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1.3.2 </a:t>
            </a:r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计算机的分类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95C0F489-0497-1C4D-A704-01591993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1341438"/>
            <a:ext cx="5046662" cy="2808287"/>
          </a:xfrm>
          <a:prstGeom prst="rightArrowCallout">
            <a:avLst>
              <a:gd name="adj1" fmla="val 14185"/>
              <a:gd name="adj2" fmla="val 15968"/>
              <a:gd name="adj3" fmla="val 13594"/>
              <a:gd name="adj4" fmla="val 85060"/>
            </a:avLst>
          </a:prstGeom>
          <a:solidFill>
            <a:srgbClr val="CCECFF"/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D3330C7-56E4-514D-960E-51992B64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565400"/>
            <a:ext cx="1476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>
                <a:solidFill>
                  <a:srgbClr val="009999"/>
                </a:solidFill>
              </a:rPr>
              <a:t>服务器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CA176CD-666A-E344-894F-6DEE224F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268413"/>
            <a:ext cx="5659438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sz="2400" b="1" kern="0">
                <a:latin typeface="Arial" charset="0"/>
                <a:ea typeface="宋体" charset="0"/>
              </a:rPr>
              <a:t>超级计算机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>
                <a:solidFill>
                  <a:srgbClr val="010000"/>
                </a:solidFill>
                <a:ea typeface="宋体" charset="0"/>
                <a:cs typeface="黑体" charset="0"/>
              </a:rPr>
              <a:t>用于科学计算领域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sz="2400" b="1" kern="0">
                <a:latin typeface="Arial" charset="0"/>
                <a:ea typeface="宋体" charset="0"/>
              </a:rPr>
              <a:t>大型计算机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>
                <a:solidFill>
                  <a:srgbClr val="010000"/>
                </a:solidFill>
                <a:ea typeface="宋体" charset="0"/>
                <a:cs typeface="黑体" charset="0"/>
              </a:rPr>
              <a:t>多用户的通用计算机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sz="2400" b="1" kern="0">
                <a:latin typeface="Arial" charset="0"/>
                <a:ea typeface="宋体" charset="0"/>
              </a:rPr>
              <a:t>小型计算机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>
                <a:solidFill>
                  <a:srgbClr val="010000"/>
                </a:solidFill>
                <a:ea typeface="宋体" charset="0"/>
                <a:cs typeface="黑体" charset="0"/>
              </a:rPr>
              <a:t>体积小、成本低，通用性强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sz="2400" b="1" kern="0">
                <a:latin typeface="Arial" charset="0"/>
                <a:ea typeface="宋体" charset="0"/>
              </a:rPr>
              <a:t>桌上型计算机</a:t>
            </a:r>
            <a:r>
              <a:rPr lang="en-US" altLang="zh-CN" sz="2400" b="1" kern="0">
                <a:latin typeface="Arial" charset="0"/>
                <a:ea typeface="宋体" charset="0"/>
              </a:rPr>
              <a:t>-&gt;</a:t>
            </a:r>
            <a:r>
              <a:rPr lang="zh-CN" altLang="en-US" sz="2400" b="1" kern="0">
                <a:latin typeface="Arial" charset="0"/>
                <a:ea typeface="宋体" charset="0"/>
              </a:rPr>
              <a:t>微机</a:t>
            </a:r>
            <a:r>
              <a:rPr lang="en-US" altLang="zh-CN" sz="2400" b="1" kern="0">
                <a:latin typeface="Arial" charset="0"/>
                <a:ea typeface="宋体" charset="0"/>
              </a:rPr>
              <a:t>-&gt;PC</a:t>
            </a:r>
            <a:r>
              <a:rPr lang="zh-CN" altLang="en-US" sz="2400" b="1" kern="0">
                <a:latin typeface="Arial" charset="0"/>
                <a:ea typeface="宋体" charset="0"/>
              </a:rPr>
              <a:t>机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>
                <a:solidFill>
                  <a:srgbClr val="010000"/>
                </a:solidFill>
                <a:ea typeface="宋体" charset="0"/>
                <a:cs typeface="黑体" charset="0"/>
              </a:rPr>
              <a:t>强大的图形功能，成本低、应用广</a:t>
            </a:r>
          </a:p>
          <a:p>
            <a:pPr eaLnBrk="1" hangingPunct="1"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sz="2400" b="1" kern="0">
                <a:latin typeface="Arial" charset="0"/>
                <a:ea typeface="宋体" charset="0"/>
              </a:rPr>
              <a:t>嵌入式计算机</a:t>
            </a:r>
          </a:p>
          <a:p>
            <a:pPr lvl="1" eaLnBrk="1" hangingPunct="1"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>
                <a:solidFill>
                  <a:srgbClr val="010000"/>
                </a:solidFill>
                <a:ea typeface="宋体" charset="0"/>
                <a:cs typeface="黑体" charset="0"/>
              </a:rPr>
              <a:t>成为其它设备的一部分</a:t>
            </a:r>
            <a:endParaRPr lang="zh-CN" altLang="en-US" sz="2400" b="1" kern="0" dirty="0">
              <a:solidFill>
                <a:srgbClr val="010000"/>
              </a:solidFill>
              <a:ea typeface="宋体" charset="0"/>
              <a:cs typeface="黑体" charset="0"/>
            </a:endParaRPr>
          </a:p>
        </p:txBody>
      </p:sp>
      <p:sp>
        <p:nvSpPr>
          <p:cNvPr id="147461" name="日期占位符 15">
            <a:extLst>
              <a:ext uri="{FF2B5EF4-FFF2-40B4-BE49-F238E27FC236}">
                <a16:creationId xmlns:a16="http://schemas.microsoft.com/office/drawing/2014/main" id="{9694F86E-767A-5048-BEE2-97CDB263DB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99265E3-36E2-6240-AD86-7352E95F7FFE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7462" name="幻灯片编号占位符 1">
            <a:extLst>
              <a:ext uri="{FF2B5EF4-FFF2-40B4-BE49-F238E27FC236}">
                <a16:creationId xmlns:a16="http://schemas.microsoft.com/office/drawing/2014/main" id="{B9DAC1F0-F824-BA4F-A278-FAE2AE835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3C69358-A7FB-2049-8FB7-0913FD64AE91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70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>
            <a:extLst>
              <a:ext uri="{FF2B5EF4-FFF2-40B4-BE49-F238E27FC236}">
                <a16:creationId xmlns:a16="http://schemas.microsoft.com/office/drawing/2014/main" id="{7421710D-8B09-9A48-B719-0A935ED30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0838" y="173038"/>
            <a:ext cx="6264275" cy="5191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4000">
                <a:latin typeface="Arial Narrow" panose="020B0604020202020204" pitchFamily="34" charset="0"/>
                <a:ea typeface="宋体" panose="02010600030101010101" pitchFamily="2" charset="-122"/>
              </a:rPr>
              <a:t>Intel Architecture Processors</a:t>
            </a:r>
          </a:p>
        </p:txBody>
      </p:sp>
      <p:pic>
        <p:nvPicPr>
          <p:cNvPr id="149506" name="Picture 3">
            <a:extLst>
              <a:ext uri="{FF2B5EF4-FFF2-40B4-BE49-F238E27FC236}">
                <a16:creationId xmlns:a16="http://schemas.microsoft.com/office/drawing/2014/main" id="{2F601A60-CF35-8148-94D0-AC225631D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57338"/>
            <a:ext cx="8686800" cy="4597400"/>
          </a:xfrm>
        </p:spPr>
      </p:pic>
      <p:pic>
        <p:nvPicPr>
          <p:cNvPr id="149507" name="Picture 4">
            <a:extLst>
              <a:ext uri="{FF2B5EF4-FFF2-40B4-BE49-F238E27FC236}">
                <a16:creationId xmlns:a16="http://schemas.microsoft.com/office/drawing/2014/main" id="{16B1A234-AC6D-E04F-AE92-64D71929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9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9508" name="日期占位符 6">
            <a:extLst>
              <a:ext uri="{FF2B5EF4-FFF2-40B4-BE49-F238E27FC236}">
                <a16:creationId xmlns:a16="http://schemas.microsoft.com/office/drawing/2014/main" id="{8530695B-19A3-5046-A458-E31FB84223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B6ACEBA-87D2-4442-88EB-7096ADA4D6F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49509" name="幻灯片编号占位符 1">
            <a:extLst>
              <a:ext uri="{FF2B5EF4-FFF2-40B4-BE49-F238E27FC236}">
                <a16:creationId xmlns:a16="http://schemas.microsoft.com/office/drawing/2014/main" id="{618F2137-0C50-794E-B0D7-E6ADBD86B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B3ECCC7-AA67-1945-B476-68451789DE10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71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>
            <a:extLst>
              <a:ext uri="{FF2B5EF4-FFF2-40B4-BE49-F238E27FC236}">
                <a16:creationId xmlns:a16="http://schemas.microsoft.com/office/drawing/2014/main" id="{A1BF5944-1360-5847-BC35-9B8D1385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9113" y="115888"/>
            <a:ext cx="33131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嵌入式系统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5AAC94-23A1-4542-BD7B-ED7A37C5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0" y="1468632"/>
            <a:ext cx="7872413" cy="42904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anchor="ctr">
            <a:spAutoFit/>
            <a:scene3d>
              <a:camera prst="orthographicFront"/>
              <a:lightRig rig="threePt" dir="t"/>
            </a:scene3d>
            <a:sp3d>
              <a:bevelT w="19050"/>
            </a:sp3d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  <a:cs typeface="黑体" charset="0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kumimoji="1" sz="2400">
                <a:solidFill>
                  <a:srgbClr val="000000"/>
                </a:solidFill>
                <a:latin typeface="+mn-lt"/>
                <a:ea typeface="+mn-ea"/>
                <a:cs typeface="黑体" charset="0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00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+mn-lt"/>
                <a:ea typeface="宋体" pitchFamily="2" charset="-122"/>
              </a:defRPr>
            </a:lvl5pPr>
            <a:lvl6pPr marL="25955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527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099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671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定义：</a:t>
            </a:r>
            <a:r>
              <a:rPr lang="zh-CN" altLang="en-US" sz="2400" b="1" dirty="0">
                <a:latin typeface="+mn-ea"/>
              </a:rPr>
              <a:t>以应用为中心、以计算机技术为基础、软件硬件可裁剪、适应应用系统对功能、可靠性、成本、体积、功耗严格要求的专用计算机系统。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2400" b="1" dirty="0">
                <a:latin typeface="+mn-ea"/>
              </a:rPr>
              <a:t>与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嵌入式计算机系统</a:t>
            </a:r>
            <a:r>
              <a:rPr lang="zh-CN" altLang="en-US" sz="2400" b="1" dirty="0">
                <a:latin typeface="+mn-ea"/>
              </a:rPr>
              <a:t>相对立的是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通用计算机系统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 例如</a:t>
            </a:r>
            <a:r>
              <a:rPr lang="en-US" altLang="zh-CN" sz="2400" b="1" dirty="0">
                <a:latin typeface="+mn-ea"/>
              </a:rPr>
              <a:t>PC</a:t>
            </a:r>
            <a:r>
              <a:rPr lang="zh-CN" altLang="en-US" sz="2400" b="1" dirty="0">
                <a:latin typeface="+mn-ea"/>
              </a:rPr>
              <a:t>机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 这类计算机的软件和硬件系统功能通常较丰富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可以满足用户的不同的需求。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嵌入式系统已经渗透到我们生活中的每个角落</a:t>
            </a:r>
            <a:r>
              <a:rPr lang="zh-CN" altLang="en-US" sz="2400" b="1" dirty="0">
                <a:latin typeface="+mn-ea"/>
              </a:rPr>
              <a:t>，工业、服务业、消费电子，例如：手持的</a:t>
            </a:r>
            <a:r>
              <a:rPr lang="en-US" altLang="zh-CN" sz="2400" b="1" dirty="0">
                <a:latin typeface="+mn-ea"/>
              </a:rPr>
              <a:t>MP3/MP4</a:t>
            </a:r>
            <a:r>
              <a:rPr lang="zh-CN" altLang="en-US" sz="2400" b="1" dirty="0">
                <a:latin typeface="+mn-ea"/>
              </a:rPr>
              <a:t>、智能手机、家用电器、变频器、检测仪器等。</a:t>
            </a:r>
          </a:p>
        </p:txBody>
      </p:sp>
      <p:sp>
        <p:nvSpPr>
          <p:cNvPr id="151555" name="日期占位符 5">
            <a:extLst>
              <a:ext uri="{FF2B5EF4-FFF2-40B4-BE49-F238E27FC236}">
                <a16:creationId xmlns:a16="http://schemas.microsoft.com/office/drawing/2014/main" id="{75C5F4E3-563C-F747-A1CF-23F1423F04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1737246-1750-084A-9007-74048E3E7952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51556" name="幻灯片编号占位符 1">
            <a:extLst>
              <a:ext uri="{FF2B5EF4-FFF2-40B4-BE49-F238E27FC236}">
                <a16:creationId xmlns:a16="http://schemas.microsoft.com/office/drawing/2014/main" id="{5470BA7F-0A2D-6244-9819-BC36AA879B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956432D-93D9-A847-8B19-A378866219C5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72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>
            <a:extLst>
              <a:ext uri="{FF2B5EF4-FFF2-40B4-BE49-F238E27FC236}">
                <a16:creationId xmlns:a16="http://schemas.microsoft.com/office/drawing/2014/main" id="{54F604A0-4508-5441-A0FE-3CA23E90D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90488"/>
            <a:ext cx="47529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嵌入式系统的特点</a:t>
            </a:r>
          </a:p>
        </p:txBody>
      </p:sp>
      <p:sp>
        <p:nvSpPr>
          <p:cNvPr id="153602" name="Rectangle 3">
            <a:extLst>
              <a:ext uri="{FF2B5EF4-FFF2-40B4-BE49-F238E27FC236}">
                <a16:creationId xmlns:a16="http://schemas.microsoft.com/office/drawing/2014/main" id="{894AD6F8-91BA-9C49-BE29-7101A330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81100"/>
            <a:ext cx="6985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面向特定应用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以通用微处理器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/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微控制器作为内核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集成其它接口电路和存储器接口 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成本低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SoC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技术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低功耗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实时性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强实时性</a:t>
            </a: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vs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弱实时性</a:t>
            </a:r>
            <a:endParaRPr lang="en-US" altLang="zh-CN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高可靠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</a:pPr>
            <a:r>
              <a:rPr lang="en-US" altLang="zh-CN" b="1">
                <a:solidFill>
                  <a:srgbClr val="003399"/>
                </a:solidFill>
                <a:ea typeface="宋体" panose="02010600030101010101" pitchFamily="2" charset="-122"/>
              </a:rPr>
              <a:t>Watchdog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技术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</a:pPr>
            <a:r>
              <a:rPr lang="zh-CN" altLang="en-US" sz="2400" b="1">
                <a:solidFill>
                  <a:srgbClr val="003399"/>
                </a:solidFill>
                <a:ea typeface="宋体" panose="02010600030101010101" pitchFamily="2" charset="-122"/>
              </a:rPr>
              <a:t>免维护</a:t>
            </a:r>
          </a:p>
        </p:txBody>
      </p:sp>
      <p:sp>
        <p:nvSpPr>
          <p:cNvPr id="153603" name="日期占位符 5">
            <a:extLst>
              <a:ext uri="{FF2B5EF4-FFF2-40B4-BE49-F238E27FC236}">
                <a16:creationId xmlns:a16="http://schemas.microsoft.com/office/drawing/2014/main" id="{A8367FF0-52EA-774C-B1DA-CABE63E10A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C10F2B3-D0CF-5047-93AB-E9414DDE4959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53604" name="幻灯片编号占位符 1">
            <a:extLst>
              <a:ext uri="{FF2B5EF4-FFF2-40B4-BE49-F238E27FC236}">
                <a16:creationId xmlns:a16="http://schemas.microsoft.com/office/drawing/2014/main" id="{0EEE4DD2-15D4-5D4D-9D56-637E139B7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BAEBDA0-67AD-A146-BBF1-939D3C6D2FAF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73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>
            <a:extLst>
              <a:ext uri="{FF2B5EF4-FFF2-40B4-BE49-F238E27FC236}">
                <a16:creationId xmlns:a16="http://schemas.microsoft.com/office/drawing/2014/main" id="{DB72A755-5DEA-3E4C-8996-083DA6D2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3288" y="115888"/>
            <a:ext cx="5903912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计算机的应用领域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76888F-4BB5-4345-9B88-45A442B1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12875"/>
            <a:ext cx="6985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宋体" charset="0"/>
              </a:rPr>
              <a:t>科学计算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Times New Roman" charset="0"/>
                <a:ea typeface="宋体" charset="0"/>
                <a:cs typeface="黑体" charset="0"/>
              </a:rPr>
              <a:t>气象学、天文学、量子化学、空气动力学、核物理学、图像学、模式识别、基因工程学、分子生物学、医药学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宋体" charset="0"/>
              </a:rPr>
              <a:t>工程计算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Times New Roman" charset="0"/>
                <a:ea typeface="宋体" charset="0"/>
                <a:cs typeface="黑体" charset="0"/>
              </a:rPr>
              <a:t>工程设计、自动控制和自动测量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Times New Roman" charset="0"/>
                <a:ea typeface="宋体" charset="0"/>
              </a:rPr>
              <a:t>信息处理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Times New Roman" charset="0"/>
                <a:ea typeface="宋体" charset="0"/>
                <a:cs typeface="黑体" charset="0"/>
              </a:rPr>
              <a:t>事务处理、信息管理、通信</a:t>
            </a:r>
          </a:p>
          <a:p>
            <a:pPr eaLnBrk="1" hangingPunct="1">
              <a:lnSpc>
                <a:spcPct val="85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b="1" kern="0" dirty="0">
                <a:solidFill>
                  <a:srgbClr val="010000"/>
                </a:solidFill>
                <a:latin typeface="宋体" charset="0"/>
                <a:ea typeface="宋体" charset="0"/>
              </a:rPr>
              <a:t>信息电器（嵌入式系统为主）</a:t>
            </a:r>
          </a:p>
          <a:p>
            <a:pPr lvl="1" eaLnBrk="1" hangingPunct="1">
              <a:lnSpc>
                <a:spcPct val="85000"/>
              </a:lnSpc>
              <a:spcAft>
                <a:spcPct val="10000"/>
              </a:spcAft>
              <a:buClr>
                <a:srgbClr val="336699"/>
              </a:buCl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Times New Roman" charset="0"/>
                <a:ea typeface="宋体" charset="0"/>
                <a:cs typeface="黑体" charset="0"/>
              </a:rPr>
              <a:t>可视电话、电子书籍、网络游戏、个人数字助理、家用电器控制</a:t>
            </a:r>
          </a:p>
        </p:txBody>
      </p:sp>
      <p:sp>
        <p:nvSpPr>
          <p:cNvPr id="155651" name="日期占位符 7">
            <a:extLst>
              <a:ext uri="{FF2B5EF4-FFF2-40B4-BE49-F238E27FC236}">
                <a16:creationId xmlns:a16="http://schemas.microsoft.com/office/drawing/2014/main" id="{22D70D8F-AA85-704D-889D-C6F8BBA738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3527B33-0F8D-C24E-A6F6-CC23879D90D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55652" name="幻灯片编号占位符 1">
            <a:extLst>
              <a:ext uri="{FF2B5EF4-FFF2-40B4-BE49-F238E27FC236}">
                <a16:creationId xmlns:a16="http://schemas.microsoft.com/office/drawing/2014/main" id="{8EBA945B-8DD0-A844-9A60-3CA7EEA1CA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0BF155B-39E8-8348-8EBE-B95F405D63DD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74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>
            <a:extLst>
              <a:ext uri="{FF2B5EF4-FFF2-40B4-BE49-F238E27FC236}">
                <a16:creationId xmlns:a16="http://schemas.microsoft.com/office/drawing/2014/main" id="{B8D60552-FDB3-784B-89C2-AFADCFC2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6425" y="76200"/>
            <a:ext cx="6048375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嵌入式计算机的应用领域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D0E437-B23E-5E4C-A199-3DFE185B7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71600"/>
            <a:ext cx="842486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charset="0"/>
              <a:buChar char="n"/>
              <a:defRPr kumimoji="1" sz="2800">
                <a:solidFill>
                  <a:srgbClr val="000000"/>
                </a:solidFill>
                <a:latin typeface="黑体"/>
                <a:ea typeface="黑体"/>
                <a:cs typeface="黑体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charset="0"/>
              <a:buChar char="u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charset="0"/>
              <a:buChar char="F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无线通信领域：</a:t>
            </a:r>
            <a:r>
              <a:rPr lang="zh-CN" altLang="en-US" kern="0" dirty="0">
                <a:solidFill>
                  <a:srgbClr val="010000"/>
                </a:solidFill>
              </a:rPr>
              <a:t>手机、</a:t>
            </a:r>
            <a:r>
              <a:rPr lang="en-US" altLang="zh-CN" kern="0" dirty="0">
                <a:solidFill>
                  <a:srgbClr val="010000"/>
                </a:solidFill>
              </a:rPr>
              <a:t>PDA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消费类电子产品：</a:t>
            </a:r>
            <a:r>
              <a:rPr lang="zh-CN" altLang="en-US" kern="0" dirty="0">
                <a:solidFill>
                  <a:srgbClr val="010000"/>
                </a:solidFill>
              </a:rPr>
              <a:t>数字媒体播放器、游戏机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网络应用：</a:t>
            </a:r>
            <a:r>
              <a:rPr lang="zh-CN" altLang="en-US" kern="0" dirty="0">
                <a:solidFill>
                  <a:srgbClr val="010000"/>
                </a:solidFill>
              </a:rPr>
              <a:t>语音及视频处理、数字机顶盒、</a:t>
            </a:r>
            <a:r>
              <a:rPr lang="en-US" altLang="zh-CN" kern="0" dirty="0">
                <a:solidFill>
                  <a:srgbClr val="010000"/>
                </a:solidFill>
              </a:rPr>
              <a:t>VoIP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成像和安全产品：</a:t>
            </a:r>
            <a:r>
              <a:rPr lang="zh-CN" altLang="en-US" kern="0" dirty="0">
                <a:solidFill>
                  <a:srgbClr val="010000"/>
                </a:solidFill>
              </a:rPr>
              <a:t>数码相机、打印机、</a:t>
            </a:r>
            <a:r>
              <a:rPr lang="en-US" altLang="zh-CN" kern="0" dirty="0">
                <a:solidFill>
                  <a:srgbClr val="010000"/>
                </a:solidFill>
              </a:rPr>
              <a:t>SIM</a:t>
            </a:r>
            <a:r>
              <a:rPr lang="zh-CN" altLang="en-US" kern="0" dirty="0">
                <a:solidFill>
                  <a:srgbClr val="010000"/>
                </a:solidFill>
              </a:rPr>
              <a:t>智能卡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工业控制与仪器仪表：</a:t>
            </a:r>
          </a:p>
          <a:p>
            <a:pPr eaLnBrk="1" hangingPunct="1">
              <a:lnSpc>
                <a:spcPct val="150000"/>
              </a:lnSpc>
              <a:spcAft>
                <a:spcPct val="10000"/>
              </a:spcAft>
              <a:buClr>
                <a:srgbClr val="FF9966"/>
              </a:buCl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其它领域</a:t>
            </a:r>
          </a:p>
        </p:txBody>
      </p:sp>
      <p:sp>
        <p:nvSpPr>
          <p:cNvPr id="157699" name="日期占位符 7">
            <a:extLst>
              <a:ext uri="{FF2B5EF4-FFF2-40B4-BE49-F238E27FC236}">
                <a16:creationId xmlns:a16="http://schemas.microsoft.com/office/drawing/2014/main" id="{61831CA1-6966-B842-AC4C-EB33BC18EA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6834021-6FB6-C744-9A2E-674F214E57E1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57700" name="幻灯片编号占位符 1">
            <a:extLst>
              <a:ext uri="{FF2B5EF4-FFF2-40B4-BE49-F238E27FC236}">
                <a16:creationId xmlns:a16="http://schemas.microsoft.com/office/drawing/2014/main" id="{544AAF12-D840-184E-9FCA-8468648B33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7CF49C7-33BB-B049-8691-3ECC76FDAACB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75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标题 1">
            <a:extLst>
              <a:ext uri="{FF2B5EF4-FFF2-40B4-BE49-F238E27FC236}">
                <a16:creationId xmlns:a16="http://schemas.microsoft.com/office/drawing/2014/main" id="{4336DAB1-EEE5-8640-B99E-5E45EC0FD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22525" y="107950"/>
            <a:ext cx="4968875" cy="6540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嵌入式系统产品</a:t>
            </a:r>
          </a:p>
        </p:txBody>
      </p:sp>
      <p:pic>
        <p:nvPicPr>
          <p:cNvPr id="159746" name="Picture 5" descr="lex_z52p">
            <a:extLst>
              <a:ext uri="{FF2B5EF4-FFF2-40B4-BE49-F238E27FC236}">
                <a16:creationId xmlns:a16="http://schemas.microsoft.com/office/drawing/2014/main" id="{E1E3668E-2A77-C045-98A4-AF2FA336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2400" y="2971800"/>
            <a:ext cx="18288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7" name="Text Box 6">
            <a:extLst>
              <a:ext uri="{FF2B5EF4-FFF2-40B4-BE49-F238E27FC236}">
                <a16:creationId xmlns:a16="http://schemas.microsoft.com/office/drawing/2014/main" id="{CE4973C5-6998-5948-ACB9-67223F51C8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4572000"/>
            <a:ext cx="2647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Lexmark Z52 Color Jetprinter</a:t>
            </a:r>
          </a:p>
        </p:txBody>
      </p:sp>
      <p:pic>
        <p:nvPicPr>
          <p:cNvPr id="159748" name="Picture 7" descr="1201-low">
            <a:extLst>
              <a:ext uri="{FF2B5EF4-FFF2-40B4-BE49-F238E27FC236}">
                <a16:creationId xmlns:a16="http://schemas.microsoft.com/office/drawing/2014/main" id="{68AC461D-BDFD-0848-B3AA-B373B96F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5"/>
          <a:stretch>
            <a:fillRect/>
          </a:stretch>
        </p:blipFill>
        <p:spPr bwMode="gray">
          <a:xfrm>
            <a:off x="2362200" y="4800600"/>
            <a:ext cx="25146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9" name="Picture 8" descr="Gameboy_advance">
            <a:extLst>
              <a:ext uri="{FF2B5EF4-FFF2-40B4-BE49-F238E27FC236}">
                <a16:creationId xmlns:a16="http://schemas.microsoft.com/office/drawing/2014/main" id="{1C878B2F-2A52-A847-B969-C51CC79A4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67000" y="3048000"/>
            <a:ext cx="10668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0" name="Picture 9" descr="s8_b1">
            <a:extLst>
              <a:ext uri="{FF2B5EF4-FFF2-40B4-BE49-F238E27FC236}">
                <a16:creationId xmlns:a16="http://schemas.microsoft.com/office/drawing/2014/main" id="{44A24912-B504-8246-AC77-BE9EDA5E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4800" y="1371600"/>
            <a:ext cx="16573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1" name="Text Box 10">
            <a:extLst>
              <a:ext uri="{FF2B5EF4-FFF2-40B4-BE49-F238E27FC236}">
                <a16:creationId xmlns:a16="http://schemas.microsoft.com/office/drawing/2014/main" id="{571014A6-0730-B84A-9F07-B0F5B1A9364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2400" y="1295400"/>
            <a:ext cx="180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Samsung ML5100A</a:t>
            </a:r>
          </a:p>
        </p:txBody>
      </p:sp>
      <p:pic>
        <p:nvPicPr>
          <p:cNvPr id="159752" name="Picture 11" descr="pixstar_gcx1">
            <a:extLst>
              <a:ext uri="{FF2B5EF4-FFF2-40B4-BE49-F238E27FC236}">
                <a16:creationId xmlns:a16="http://schemas.microsoft.com/office/drawing/2014/main" id="{E0FD5A98-2FCF-354E-A392-292AAB2E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362200" y="1676400"/>
            <a:ext cx="952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3" name="Picture 12" descr="HIPZIP-iomega">
            <a:extLst>
              <a:ext uri="{FF2B5EF4-FFF2-40B4-BE49-F238E27FC236}">
                <a16:creationId xmlns:a16="http://schemas.microsoft.com/office/drawing/2014/main" id="{47F1B29B-C48D-744C-A524-158C78E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6"/>
          <a:stretch>
            <a:fillRect/>
          </a:stretch>
        </p:blipFill>
        <p:spPr bwMode="gray">
          <a:xfrm>
            <a:off x="4191000" y="2667000"/>
            <a:ext cx="60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4" name="Rectangle 13">
            <a:extLst>
              <a:ext uri="{FF2B5EF4-FFF2-40B4-BE49-F238E27FC236}">
                <a16:creationId xmlns:a16="http://schemas.microsoft.com/office/drawing/2014/main" id="{FA4099E1-2B2C-5643-AE2D-FB5EDF8F48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05000" y="2362200"/>
            <a:ext cx="1931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JVC "Pixstar" GC-X1</a:t>
            </a:r>
          </a:p>
        </p:txBody>
      </p:sp>
      <p:pic>
        <p:nvPicPr>
          <p:cNvPr id="159755" name="Picture 14" descr="hpjoran_lo-res_JC">
            <a:extLst>
              <a:ext uri="{FF2B5EF4-FFF2-40B4-BE49-F238E27FC236}">
                <a16:creationId xmlns:a16="http://schemas.microsoft.com/office/drawing/2014/main" id="{E67714C9-2892-1841-9A33-8A584E78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4800" y="5029200"/>
            <a:ext cx="140017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6" name="Text Box 15">
            <a:extLst>
              <a:ext uri="{FF2B5EF4-FFF2-40B4-BE49-F238E27FC236}">
                <a16:creationId xmlns:a16="http://schemas.microsoft.com/office/drawing/2014/main" id="{A545C41D-E7CC-C042-8088-FF4AA8D150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9200" y="51054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HP Jornado 820</a:t>
            </a:r>
          </a:p>
        </p:txBody>
      </p:sp>
      <p:sp>
        <p:nvSpPr>
          <p:cNvPr id="159757" name="Text Box 16">
            <a:extLst>
              <a:ext uri="{FF2B5EF4-FFF2-40B4-BE49-F238E27FC236}">
                <a16:creationId xmlns:a16="http://schemas.microsoft.com/office/drawing/2014/main" id="{7033AAD9-E678-3144-B331-20259E794B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95600" y="6096000"/>
            <a:ext cx="157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Psion Revo Plus</a:t>
            </a:r>
          </a:p>
        </p:txBody>
      </p:sp>
      <p:pic>
        <p:nvPicPr>
          <p:cNvPr id="159758" name="Picture 17" descr="capshr lo-res">
            <a:extLst>
              <a:ext uri="{FF2B5EF4-FFF2-40B4-BE49-F238E27FC236}">
                <a16:creationId xmlns:a16="http://schemas.microsoft.com/office/drawing/2014/main" id="{7ACA63FD-B2A2-794E-B861-EF3C8CA28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39000" y="3836988"/>
            <a:ext cx="12636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Text Box 18">
            <a:extLst>
              <a:ext uri="{FF2B5EF4-FFF2-40B4-BE49-F238E27FC236}">
                <a16:creationId xmlns:a16="http://schemas.microsoft.com/office/drawing/2014/main" id="{17817909-5182-9248-A052-A16B295EAC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89788" y="4827588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HP CapShare</a:t>
            </a:r>
          </a:p>
        </p:txBody>
      </p:sp>
      <p:pic>
        <p:nvPicPr>
          <p:cNvPr id="159760" name="Picture 19" descr="SonyMD">
            <a:extLst>
              <a:ext uri="{FF2B5EF4-FFF2-40B4-BE49-F238E27FC236}">
                <a16:creationId xmlns:a16="http://schemas.microsoft.com/office/drawing/2014/main" id="{5A2C55A3-7226-F844-9523-479044D0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67400" y="3124200"/>
            <a:ext cx="11525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61" name="Rectangle 20">
            <a:extLst>
              <a:ext uri="{FF2B5EF4-FFF2-40B4-BE49-F238E27FC236}">
                <a16:creationId xmlns:a16="http://schemas.microsoft.com/office/drawing/2014/main" id="{CD5E0327-0068-974C-9F82-4EAD0062ED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59613" y="3429000"/>
            <a:ext cx="2084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Sony MZ-R90 MiniDisc</a:t>
            </a:r>
            <a:endParaRPr kumimoji="0" lang="en-US" altLang="zh-CN" sz="2400">
              <a:solidFill>
                <a:schemeClr val="tx1"/>
              </a:solidFill>
            </a:endParaRPr>
          </a:p>
        </p:txBody>
      </p:sp>
      <p:pic>
        <p:nvPicPr>
          <p:cNvPr id="159762" name="Picture 21" descr="nokia8110 lo-res">
            <a:extLst>
              <a:ext uri="{FF2B5EF4-FFF2-40B4-BE49-F238E27FC236}">
                <a16:creationId xmlns:a16="http://schemas.microsoft.com/office/drawing/2014/main" id="{4ECE3A2A-5591-0D47-B55A-762D959D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81600" y="5486400"/>
            <a:ext cx="5572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63" name="Rectangle 22">
            <a:extLst>
              <a:ext uri="{FF2B5EF4-FFF2-40B4-BE49-F238E27FC236}">
                <a16:creationId xmlns:a16="http://schemas.microsoft.com/office/drawing/2014/main" id="{4B815BA1-F321-1549-8EB6-66083AB369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0600" y="5181600"/>
            <a:ext cx="1109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Nokia 8810</a:t>
            </a:r>
          </a:p>
        </p:txBody>
      </p:sp>
      <p:pic>
        <p:nvPicPr>
          <p:cNvPr id="159764" name="Picture 23" descr="r380">
            <a:extLst>
              <a:ext uri="{FF2B5EF4-FFF2-40B4-BE49-F238E27FC236}">
                <a16:creationId xmlns:a16="http://schemas.microsoft.com/office/drawing/2014/main" id="{D39ED72C-FB9F-9846-B077-D35AA3CA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/>
          <a:stretch>
            <a:fillRect/>
          </a:stretch>
        </p:blipFill>
        <p:spPr bwMode="gray">
          <a:xfrm>
            <a:off x="4953000" y="3962400"/>
            <a:ext cx="55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65" name="Object 2">
            <a:extLst>
              <a:ext uri="{FF2B5EF4-FFF2-40B4-BE49-F238E27FC236}">
                <a16:creationId xmlns:a16="http://schemas.microsoft.com/office/drawing/2014/main" id="{AE87D718-3015-4940-97AF-7DA77D2F9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425" y="5472113"/>
          <a:ext cx="2317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" name="Image" r:id="rId16" imgW="2076450" imgH="666750" progId="Photoshop.Image.5">
                  <p:embed/>
                </p:oleObj>
              </mc:Choice>
              <mc:Fallback>
                <p:oleObj name="Image" r:id="rId16" imgW="2076450" imgH="66675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194425" y="5472113"/>
                        <a:ext cx="2317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Rectangle 25">
            <a:extLst>
              <a:ext uri="{FF2B5EF4-FFF2-40B4-BE49-F238E27FC236}">
                <a16:creationId xmlns:a16="http://schemas.microsoft.com/office/drawing/2014/main" id="{0DE0CC63-A7BD-E043-99A1-714CA3A891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4425" y="5167313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Nokia Mediamaster</a:t>
            </a:r>
          </a:p>
        </p:txBody>
      </p:sp>
      <p:sp>
        <p:nvSpPr>
          <p:cNvPr id="159767" name="Text Box 26">
            <a:extLst>
              <a:ext uri="{FF2B5EF4-FFF2-40B4-BE49-F238E27FC236}">
                <a16:creationId xmlns:a16="http://schemas.microsoft.com/office/drawing/2014/main" id="{29A16EC6-C841-8448-8350-FC6BF49517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67000" y="3657600"/>
            <a:ext cx="9921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Nintendo</a:t>
            </a:r>
            <a:br>
              <a:rPr kumimoji="0" lang="en-US" altLang="zh-CN" sz="1400">
                <a:solidFill>
                  <a:schemeClr val="tx1"/>
                </a:solidFill>
              </a:rPr>
            </a:br>
            <a:r>
              <a:rPr kumimoji="0" lang="en-US" altLang="zh-CN" sz="1400">
                <a:solidFill>
                  <a:schemeClr val="tx1"/>
                </a:solidFill>
              </a:rPr>
              <a:t>Gameboy</a:t>
            </a:r>
            <a:br>
              <a:rPr kumimoji="0" lang="en-US" altLang="zh-CN" sz="1400">
                <a:solidFill>
                  <a:schemeClr val="tx1"/>
                </a:solidFill>
              </a:rPr>
            </a:br>
            <a:r>
              <a:rPr kumimoji="0" lang="en-US" altLang="zh-CN" sz="1400">
                <a:solidFill>
                  <a:schemeClr val="tx1"/>
                </a:solidFill>
              </a:rPr>
              <a:t>Advance</a:t>
            </a:r>
          </a:p>
        </p:txBody>
      </p:sp>
      <p:sp>
        <p:nvSpPr>
          <p:cNvPr id="159768" name="Rectangle 27">
            <a:extLst>
              <a:ext uri="{FF2B5EF4-FFF2-40B4-BE49-F238E27FC236}">
                <a16:creationId xmlns:a16="http://schemas.microsoft.com/office/drawing/2014/main" id="{F785FA22-4FFA-104A-96EC-3BC9DD48A3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67350" y="4419600"/>
            <a:ext cx="9334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Ericsson</a:t>
            </a:r>
          </a:p>
          <a:p>
            <a:pPr algn="ctr" eaLnBrk="1" hangingPunct="1">
              <a:lnSpc>
                <a:spcPct val="100000"/>
              </a:lnSpc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R380</a:t>
            </a:r>
            <a:endParaRPr kumimoji="0" lang="en-US" altLang="zh-CN" sz="1100">
              <a:solidFill>
                <a:schemeClr val="tx1"/>
              </a:solidFill>
            </a:endParaRPr>
          </a:p>
        </p:txBody>
      </p:sp>
      <p:pic>
        <p:nvPicPr>
          <p:cNvPr id="159769" name="Picture 28" descr="0401AlbaInternet TV">
            <a:extLst>
              <a:ext uri="{FF2B5EF4-FFF2-40B4-BE49-F238E27FC236}">
                <a16:creationId xmlns:a16="http://schemas.microsoft.com/office/drawing/2014/main" id="{8D1337F2-C892-A843-8E2F-AB9013AC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562600" y="1219200"/>
            <a:ext cx="170338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70" name="Rectangle 29">
            <a:extLst>
              <a:ext uri="{FF2B5EF4-FFF2-40B4-BE49-F238E27FC236}">
                <a16:creationId xmlns:a16="http://schemas.microsoft.com/office/drawing/2014/main" id="{6CD31883-8995-EC4A-9A41-D7DB53EAB4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408238"/>
            <a:ext cx="11096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Alba Bush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Internet TV</a:t>
            </a:r>
          </a:p>
        </p:txBody>
      </p:sp>
      <p:pic>
        <p:nvPicPr>
          <p:cNvPr id="159771" name="Picture 30" descr="Rio600 ">
            <a:extLst>
              <a:ext uri="{FF2B5EF4-FFF2-40B4-BE49-F238E27FC236}">
                <a16:creationId xmlns:a16="http://schemas.microsoft.com/office/drawing/2014/main" id="{5AD30DBE-0C22-6347-A1AF-99DCDDA1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62400" y="1524000"/>
            <a:ext cx="117633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72" name="Picture 31" descr="3CR990">
            <a:extLst>
              <a:ext uri="{FF2B5EF4-FFF2-40B4-BE49-F238E27FC236}">
                <a16:creationId xmlns:a16="http://schemas.microsoft.com/office/drawing/2014/main" id="{83C781E8-2DB8-284D-B092-B0A24237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91400" y="1447800"/>
            <a:ext cx="16049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73" name="Text Box 32">
            <a:extLst>
              <a:ext uri="{FF2B5EF4-FFF2-40B4-BE49-F238E27FC236}">
                <a16:creationId xmlns:a16="http://schemas.microsoft.com/office/drawing/2014/main" id="{2010B5ED-5B2B-4749-8DC9-9882A942B0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16838" y="1066800"/>
            <a:ext cx="1427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3Com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10/100 PCI NIC</a:t>
            </a:r>
          </a:p>
        </p:txBody>
      </p:sp>
      <p:sp>
        <p:nvSpPr>
          <p:cNvPr id="159774" name="Rectangle 33">
            <a:extLst>
              <a:ext uri="{FF2B5EF4-FFF2-40B4-BE49-F238E27FC236}">
                <a16:creationId xmlns:a16="http://schemas.microsoft.com/office/drawing/2014/main" id="{E1079105-804F-A345-BC53-62BC94E85B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8600" y="3505200"/>
            <a:ext cx="1404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Iomega HipZip</a:t>
            </a:r>
          </a:p>
        </p:txBody>
      </p:sp>
      <p:sp>
        <p:nvSpPr>
          <p:cNvPr id="159775" name="Rectangle 34">
            <a:extLst>
              <a:ext uri="{FF2B5EF4-FFF2-40B4-BE49-F238E27FC236}">
                <a16:creationId xmlns:a16="http://schemas.microsoft.com/office/drawing/2014/main" id="{9FE0A4E3-F666-1243-A7DA-4C1BE560E0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27400" y="1219200"/>
            <a:ext cx="259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</a:rPr>
              <a:t>Diamond Multimedia Rio 600</a:t>
            </a:r>
          </a:p>
        </p:txBody>
      </p:sp>
      <p:sp>
        <p:nvSpPr>
          <p:cNvPr id="159776" name="日期占位符 34">
            <a:extLst>
              <a:ext uri="{FF2B5EF4-FFF2-40B4-BE49-F238E27FC236}">
                <a16:creationId xmlns:a16="http://schemas.microsoft.com/office/drawing/2014/main" id="{E7EE7CDA-8381-F24B-9F71-2CE9139F83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13DF422-B816-014D-951E-1A40DA3181A4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59777" name="幻灯片编号占位符 1">
            <a:extLst>
              <a:ext uri="{FF2B5EF4-FFF2-40B4-BE49-F238E27FC236}">
                <a16:creationId xmlns:a16="http://schemas.microsoft.com/office/drawing/2014/main" id="{9BA79A60-734D-814E-88FF-D1074B755D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38380AB-23F1-434B-AFDC-2CD1F11E3856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76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93" name="Group 16">
            <a:extLst>
              <a:ext uri="{FF2B5EF4-FFF2-40B4-BE49-F238E27FC236}">
                <a16:creationId xmlns:a16="http://schemas.microsoft.com/office/drawing/2014/main" id="{58D830D0-DA9D-B74F-BEDE-DD532A7AA4D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06675"/>
            <a:ext cx="3810000" cy="2335213"/>
            <a:chOff x="1632" y="1344"/>
            <a:chExt cx="2400" cy="1471"/>
          </a:xfrm>
        </p:grpSpPr>
        <p:sp>
          <p:nvSpPr>
            <p:cNvPr id="161797" name="Text Box 8">
              <a:extLst>
                <a:ext uri="{FF2B5EF4-FFF2-40B4-BE49-F238E27FC236}">
                  <a16:creationId xmlns:a16="http://schemas.microsoft.com/office/drawing/2014/main" id="{2259DD32-A5A4-6141-B82E-DEDB3C99B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176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SzPct val="120000"/>
                <a:buBlip>
                  <a:blip r:embed="rId2"/>
                </a:buBlip>
                <a:defRPr kumimoji="1" sz="28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rgbClr val="000066"/>
                </a:buClr>
                <a:buChar char="•"/>
                <a:defRPr kumimoji="1" sz="2400">
                  <a:solidFill>
                    <a:srgbClr val="13398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kumimoji="0" lang="en-US" altLang="zh-CN" sz="4800">
                  <a:solidFill>
                    <a:srgbClr val="FF6699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END</a:t>
              </a:r>
            </a:p>
          </p:txBody>
        </p:sp>
        <p:pic>
          <p:nvPicPr>
            <p:cNvPr id="161798" name="Picture 4" descr="dglxasset[1]">
              <a:extLst>
                <a:ext uri="{FF2B5EF4-FFF2-40B4-BE49-F238E27FC236}">
                  <a16:creationId xmlns:a16="http://schemas.microsoft.com/office/drawing/2014/main" id="{213B6C8A-3923-7744-BD9E-6B32FFD55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344"/>
              <a:ext cx="240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728A201F-E8AA-834C-8682-77009E264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0" y="152400"/>
            <a:ext cx="62674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第一章  计算机系统概论</a:t>
            </a:r>
          </a:p>
        </p:txBody>
      </p:sp>
      <p:sp>
        <p:nvSpPr>
          <p:cNvPr id="161795" name="日期占位符 3">
            <a:extLst>
              <a:ext uri="{FF2B5EF4-FFF2-40B4-BE49-F238E27FC236}">
                <a16:creationId xmlns:a16="http://schemas.microsoft.com/office/drawing/2014/main" id="{91D0BA8D-4A16-494F-B842-31F90F581B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4152D76-9853-4F4A-81DD-2DB4DAFAA53A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161796" name="幻灯片编号占位符 1">
            <a:extLst>
              <a:ext uri="{FF2B5EF4-FFF2-40B4-BE49-F238E27FC236}">
                <a16:creationId xmlns:a16="http://schemas.microsoft.com/office/drawing/2014/main" id="{2AC84E2E-4A73-C141-A00A-BB42E312D9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3720993-3EC6-0743-8E36-F40F88E3EFC2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77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" descr="10269370_999916">
            <a:extLst>
              <a:ext uri="{FF2B5EF4-FFF2-40B4-BE49-F238E27FC236}">
                <a16:creationId xmlns:a16="http://schemas.microsoft.com/office/drawing/2014/main" id="{5E4FAAD3-3DCC-2F4E-97AC-4CC89843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00475"/>
            <a:ext cx="34671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>
            <a:extLst>
              <a:ext uri="{FF2B5EF4-FFF2-40B4-BE49-F238E27FC236}">
                <a16:creationId xmlns:a16="http://schemas.microsoft.com/office/drawing/2014/main" id="{74021020-3940-874D-97A7-825DB59EB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8450" y="63500"/>
            <a:ext cx="42481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微型计算机系统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FBD9661-2A35-0B4F-B0BF-54E7ECF9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84313"/>
            <a:ext cx="70564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以微型计算机为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中心</a:t>
            </a:r>
          </a:p>
          <a:p>
            <a:pPr eaLnBrk="1" hangingPunct="1"/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配以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相应的外围设备</a:t>
            </a:r>
            <a:r>
              <a:rPr lang="zh-CN" altLang="en-US" b="1">
                <a:solidFill>
                  <a:srgbClr val="003399"/>
                </a:solidFill>
                <a:ea typeface="宋体" panose="02010600030101010101" pitchFamily="2" charset="-122"/>
              </a:rPr>
              <a:t>以及控制微型计算机工作的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软件</a:t>
            </a:r>
          </a:p>
          <a:p>
            <a:pPr lvl="1" eaLnBrk="1" hangingPunct="1"/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系统软件</a:t>
            </a:r>
          </a:p>
          <a:p>
            <a:pPr lvl="1" eaLnBrk="1" hangingPunct="1"/>
            <a:r>
              <a:rPr lang="zh-CN" altLang="en-US" sz="2800" b="1">
                <a:solidFill>
                  <a:srgbClr val="003399"/>
                </a:solidFill>
                <a:ea typeface="宋体" panose="02010600030101010101" pitchFamily="2" charset="-122"/>
              </a:rPr>
              <a:t>应用软件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C45EC6CC-7EF3-2546-A320-D08AAE989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524D7EE-F546-9F47-80BE-3C8DE6787F8B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20485" name="幻灯片编号占位符 1">
            <a:extLst>
              <a:ext uri="{FF2B5EF4-FFF2-40B4-BE49-F238E27FC236}">
                <a16:creationId xmlns:a16="http://schemas.microsoft.com/office/drawing/2014/main" id="{F602A4DE-A9DC-7747-ACC4-748F59C36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E38C842-9EE0-BA45-8209-C0263E6A4FFA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8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Object 5">
            <a:extLst>
              <a:ext uri="{FF2B5EF4-FFF2-40B4-BE49-F238E27FC236}">
                <a16:creationId xmlns:a16="http://schemas.microsoft.com/office/drawing/2014/main" id="{2FD386D9-992D-C54F-947E-760EB2EBD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1539875"/>
          <a:ext cx="7121525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图片" r:id="rId4" imgW="2743200" imgH="1803400" progId="Word.Picture.8">
                  <p:embed/>
                </p:oleObj>
              </mc:Choice>
              <mc:Fallback>
                <p:oleObj name="图片" r:id="rId4" imgW="2743200" imgH="1803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539875"/>
                        <a:ext cx="7121525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8">
            <a:extLst>
              <a:ext uri="{FF2B5EF4-FFF2-40B4-BE49-F238E27FC236}">
                <a16:creationId xmlns:a16="http://schemas.microsoft.com/office/drawing/2014/main" id="{F92426EB-45D3-134B-B7B3-3BF7214DB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8350" y="63500"/>
            <a:ext cx="5581650" cy="6540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微型计算机系统的构成</a:t>
            </a:r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D723B284-4F46-FB43-B3D3-36C526E615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97831AE-F566-104A-8A96-297D21DB7298}" type="datetime12">
              <a:rPr kumimoji="0" lang="zh-CN" altLang="en-US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下午3时37分</a:t>
            </a:fld>
            <a:endParaRPr kumimoji="0" lang="en-US" altLang="zh-CN" sz="1600"/>
          </a:p>
        </p:txBody>
      </p:sp>
      <p:sp>
        <p:nvSpPr>
          <p:cNvPr id="22532" name="幻灯片编号占位符 1">
            <a:extLst>
              <a:ext uri="{FF2B5EF4-FFF2-40B4-BE49-F238E27FC236}">
                <a16:creationId xmlns:a16="http://schemas.microsoft.com/office/drawing/2014/main" id="{808E2B75-98B1-F640-BDF7-72E38A9FAE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6"/>
              </a:buBlip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kumimoji="1" sz="24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68709A0-63FF-6E42-91DE-FA543CFEB924}" type="slidenum">
              <a:rPr kumimoji="0" lang="en-US" altLang="zh-CN" sz="16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9</a:t>
            </a:fld>
            <a:r>
              <a:rPr kumimoji="0" lang="en-US" altLang="zh-CN" sz="1600"/>
              <a:t>/77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11661</TotalTime>
  <Words>6058</Words>
  <Application>Microsoft Macintosh PowerPoint</Application>
  <PresentationFormat>全屏显示(4:3)</PresentationFormat>
  <Paragraphs>865</Paragraphs>
  <Slides>77</Slides>
  <Notes>76</Notes>
  <HiddenSlides>4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77</vt:i4>
      </vt:variant>
    </vt:vector>
  </HeadingPairs>
  <TitlesOfParts>
    <vt:vector size="101" baseType="lpstr">
      <vt:lpstr>黑体</vt:lpstr>
      <vt:lpstr>华文仿宋</vt:lpstr>
      <vt:lpstr>华文新魏</vt:lpstr>
      <vt:lpstr>楷体_GB2312</vt:lpstr>
      <vt:lpstr>隶书</vt:lpstr>
      <vt:lpstr>宋体</vt:lpstr>
      <vt:lpstr>幼圆</vt:lpstr>
      <vt:lpstr>FangSong</vt:lpstr>
      <vt:lpstr>Arial</vt:lpstr>
      <vt:lpstr>Arial Narrow</vt:lpstr>
      <vt:lpstr>Comic Sans MS</vt:lpstr>
      <vt:lpstr>Monotype Corsiva</vt:lpstr>
      <vt:lpstr>Monotype Sorts</vt:lpstr>
      <vt:lpstr>Symbol</vt:lpstr>
      <vt:lpstr>Tahoma</vt:lpstr>
      <vt:lpstr>Times New Roman</vt:lpstr>
      <vt:lpstr>Webdings</vt:lpstr>
      <vt:lpstr>Wingdings</vt:lpstr>
      <vt:lpstr>1_自定义设计方案</vt:lpstr>
      <vt:lpstr>图片</vt:lpstr>
      <vt:lpstr>文档</vt:lpstr>
      <vt:lpstr>Word.Picture.8</vt:lpstr>
      <vt:lpstr>Visio</vt:lpstr>
      <vt:lpstr>Image</vt:lpstr>
      <vt:lpstr>PowerPoint 演示文稿</vt:lpstr>
      <vt:lpstr>第一章  计算机系统概论</vt:lpstr>
      <vt:lpstr>1、计算机系统的基本构成</vt:lpstr>
      <vt:lpstr>PowerPoint 演示文稿</vt:lpstr>
      <vt:lpstr>微型计算机</vt:lpstr>
      <vt:lpstr>微型计算机的构成</vt:lpstr>
      <vt:lpstr>冯.诺依曼结构和哈佛结构</vt:lpstr>
      <vt:lpstr>微型计算机系统</vt:lpstr>
      <vt:lpstr>微型计算机系统的构成</vt:lpstr>
      <vt:lpstr>微型计算机系统的构成</vt:lpstr>
      <vt:lpstr>计算机的硬件结构－基本概念</vt:lpstr>
      <vt:lpstr>运算器</vt:lpstr>
      <vt:lpstr>存储器</vt:lpstr>
      <vt:lpstr>存储器内的数据</vt:lpstr>
      <vt:lpstr>存储器内的数据</vt:lpstr>
      <vt:lpstr>存储器</vt:lpstr>
      <vt:lpstr>存储器组织</vt:lpstr>
      <vt:lpstr>存储器内的数据</vt:lpstr>
      <vt:lpstr>控制器—指令</vt:lpstr>
      <vt:lpstr>PowerPoint 演示文稿</vt:lpstr>
      <vt:lpstr>PowerPoint 演示文稿</vt:lpstr>
      <vt:lpstr>PowerPoint 演示文稿</vt:lpstr>
      <vt:lpstr>PowerPoint 演示文稿</vt:lpstr>
      <vt:lpstr>总线－物理特性</vt:lpstr>
      <vt:lpstr>主板式</vt:lpstr>
      <vt:lpstr>背板式</vt:lpstr>
      <vt:lpstr>背板总线与机箱</vt:lpstr>
      <vt:lpstr>PowerPoint 演示文稿</vt:lpstr>
      <vt:lpstr>PowerPoint 演示文稿</vt:lpstr>
      <vt:lpstr>地址总线(Address Bus)</vt:lpstr>
      <vt:lpstr>PowerPoint 演示文稿</vt:lpstr>
      <vt:lpstr>PowerPoint 演示文稿</vt:lpstr>
      <vt:lpstr>常用的系统总线</vt:lpstr>
      <vt:lpstr>总线结构</vt:lpstr>
      <vt:lpstr>单总线结构</vt:lpstr>
      <vt:lpstr>面向CPU的双总线结构</vt:lpstr>
      <vt:lpstr>面向主存的双总线结构</vt:lpstr>
      <vt:lpstr>微型计算机的性能指标</vt:lpstr>
      <vt:lpstr>输入输出设备</vt:lpstr>
      <vt:lpstr>基本的输入输出方式</vt:lpstr>
      <vt:lpstr>统一编址法</vt:lpstr>
      <vt:lpstr>PowerPoint 演示文稿</vt:lpstr>
      <vt:lpstr>实现输入输出数据传送的方式</vt:lpstr>
      <vt:lpstr>程序控制方式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层次化结构</vt:lpstr>
      <vt:lpstr>层次化结构</vt:lpstr>
      <vt:lpstr>PowerPoint 演示文稿</vt:lpstr>
      <vt:lpstr>软件与硬件的等效性</vt:lpstr>
      <vt:lpstr>固件(Firmware)</vt:lpstr>
      <vt:lpstr>操作系统</vt:lpstr>
      <vt:lpstr>操作系统</vt:lpstr>
      <vt:lpstr>计算机语言及其编译</vt:lpstr>
      <vt:lpstr>编译过程</vt:lpstr>
      <vt:lpstr>1.3  计算机系统的历史与发展</vt:lpstr>
      <vt:lpstr>摩尔定律</vt:lpstr>
      <vt:lpstr>PowerPoint 演示文稿</vt:lpstr>
      <vt:lpstr>ENIAC</vt:lpstr>
      <vt:lpstr>EDVAC</vt:lpstr>
      <vt:lpstr>DEC PDP-8</vt:lpstr>
      <vt:lpstr>1.3.2 计算机的分类</vt:lpstr>
      <vt:lpstr>Intel Architecture Processors</vt:lpstr>
      <vt:lpstr>嵌入式系统</vt:lpstr>
      <vt:lpstr>嵌入式系统的特点</vt:lpstr>
      <vt:lpstr>计算机的应用领域</vt:lpstr>
      <vt:lpstr>嵌入式计算机的应用领域</vt:lpstr>
      <vt:lpstr>嵌入式系统产品</vt:lpstr>
      <vt:lpstr>第一章  计算机系统概论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zhaozh</cp:lastModifiedBy>
  <cp:revision>2708</cp:revision>
  <cp:lastPrinted>1601-01-01T00:00:00Z</cp:lastPrinted>
  <dcterms:created xsi:type="dcterms:W3CDTF">1601-01-01T00:00:00Z</dcterms:created>
  <dcterms:modified xsi:type="dcterms:W3CDTF">2019-02-26T13:29:54Z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