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3"/>
  </p:notesMasterIdLst>
  <p:handoutMasterIdLst>
    <p:handoutMasterId r:id="rId64"/>
  </p:handoutMasterIdLst>
  <p:sldIdLst>
    <p:sldId id="975" r:id="rId2"/>
    <p:sldId id="869" r:id="rId3"/>
    <p:sldId id="1011" r:id="rId4"/>
    <p:sldId id="1012" r:id="rId5"/>
    <p:sldId id="1013" r:id="rId6"/>
    <p:sldId id="1023" r:id="rId7"/>
    <p:sldId id="1024" r:id="rId8"/>
    <p:sldId id="1026" r:id="rId9"/>
    <p:sldId id="1027" r:id="rId10"/>
    <p:sldId id="1028" r:id="rId11"/>
    <p:sldId id="1029" r:id="rId12"/>
    <p:sldId id="1030" r:id="rId13"/>
    <p:sldId id="1025" r:id="rId14"/>
    <p:sldId id="1020" r:id="rId15"/>
    <p:sldId id="1037" r:id="rId16"/>
    <p:sldId id="1038" r:id="rId17"/>
    <p:sldId id="1039" r:id="rId18"/>
    <p:sldId id="1034" r:id="rId19"/>
    <p:sldId id="1035" r:id="rId20"/>
    <p:sldId id="1044" r:id="rId21"/>
    <p:sldId id="1048" r:id="rId22"/>
    <p:sldId id="1045" r:id="rId23"/>
    <p:sldId id="1046" r:id="rId24"/>
    <p:sldId id="1049" r:id="rId25"/>
    <p:sldId id="1050" r:id="rId26"/>
    <p:sldId id="1068" r:id="rId27"/>
    <p:sldId id="1047" r:id="rId28"/>
    <p:sldId id="1040" r:id="rId29"/>
    <p:sldId id="1041" r:id="rId30"/>
    <p:sldId id="1042" r:id="rId31"/>
    <p:sldId id="1043" r:id="rId32"/>
    <p:sldId id="1036" r:id="rId33"/>
    <p:sldId id="1031" r:id="rId34"/>
    <p:sldId id="1032" r:id="rId35"/>
    <p:sldId id="1033" r:id="rId36"/>
    <p:sldId id="1021" r:id="rId37"/>
    <p:sldId id="1022" r:id="rId38"/>
    <p:sldId id="1017" r:id="rId39"/>
    <p:sldId id="1018" r:id="rId40"/>
    <p:sldId id="1051" r:id="rId41"/>
    <p:sldId id="1052" r:id="rId42"/>
    <p:sldId id="1019" r:id="rId43"/>
    <p:sldId id="1014" r:id="rId44"/>
    <p:sldId id="1015" r:id="rId45"/>
    <p:sldId id="1016" r:id="rId46"/>
    <p:sldId id="1008" r:id="rId47"/>
    <p:sldId id="1009" r:id="rId48"/>
    <p:sldId id="1053" r:id="rId49"/>
    <p:sldId id="1071" r:id="rId50"/>
    <p:sldId id="1070" r:id="rId51"/>
    <p:sldId id="1073" r:id="rId52"/>
    <p:sldId id="1072" r:id="rId53"/>
    <p:sldId id="1054" r:id="rId54"/>
    <p:sldId id="1061" r:id="rId55"/>
    <p:sldId id="1062" r:id="rId56"/>
    <p:sldId id="1063" r:id="rId57"/>
    <p:sldId id="1064" r:id="rId58"/>
    <p:sldId id="1065" r:id="rId59"/>
    <p:sldId id="1066" r:id="rId60"/>
    <p:sldId id="1067" r:id="rId61"/>
    <p:sldId id="987" r:id="rId62"/>
  </p:sldIdLst>
  <p:sldSz cx="9144000" cy="6858000" type="screen4x3"/>
  <p:notesSz cx="10234613" cy="70993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6"/>
    <p:restoredTop sz="93619"/>
  </p:normalViewPr>
  <p:slideViewPr>
    <p:cSldViewPr snapToObjects="1">
      <p:cViewPr varScale="1">
        <p:scale>
          <a:sx n="83" d="100"/>
          <a:sy n="83" d="100"/>
        </p:scale>
        <p:origin x="632" y="192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53" d="100"/>
          <a:sy n="53" d="100"/>
        </p:scale>
        <p:origin x="-1842" y="-108"/>
      </p:cViewPr>
      <p:guideLst>
        <p:guide orient="horz" pos="2236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C0E0DA1-93A1-9D42-97D9-905B8BFE7B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D18443D-0B78-C847-800B-03B07F4867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61735226-0F74-D94E-A170-C53358299EC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680CCD0F-5017-0749-A670-40C230ADA77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520FDF1-E659-5145-B7FD-1F8410380B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37B11DF-BD4F-5D4A-A219-04894E341D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EBD21CB-E451-964F-B5E3-FEEA86B8A9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3C0012E-800F-3B45-884B-C8ACA96C3F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51237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F23BC66-D533-D14C-96BE-27C1F1FCA28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41E6A9C-BABF-BE41-84A0-45F974D81A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57DF706-8760-8C45-BF68-1D828293E3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7AEC5E-56D0-9F48-A2F4-8BF696F39B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>
            <a:extLst>
              <a:ext uri="{FF2B5EF4-FFF2-40B4-BE49-F238E27FC236}">
                <a16:creationId xmlns:a16="http://schemas.microsoft.com/office/drawing/2014/main" id="{17101356-9E9E-0D46-8B5E-7971D917E2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906A1AF-3BB6-B14F-B3BA-29444343DA04}" type="slidenum">
              <a:rPr lang="en-US" altLang="zh-CN" sz="1300">
                <a:ea typeface="宋体" panose="02010600030101010101" pitchFamily="2" charset="-122"/>
              </a:rPr>
              <a:pPr algn="r"/>
              <a:t>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48884C3-F359-A045-B18E-E3D8DE9B4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B3E5E45-3EA0-2545-8D7C-2C9BE1576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55E5DA4B-3A03-AE43-A3E7-8021318CBA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E7F0EBA1-1619-6A4D-B2BB-D6A22ADD06F4}" type="slidenum">
              <a:rPr lang="en-US" altLang="zh-CN" sz="1300">
                <a:ea typeface="宋体" panose="02010600030101010101" pitchFamily="2" charset="-122"/>
              </a:rPr>
              <a:pPr algn="r"/>
              <a:t>10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A5B8647-5155-4C4D-A4E8-1ABD5C67E5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2A0D66B-CA94-9642-93B8-D7E3E59D4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3D428CAC-89F4-0249-BCA0-E8B1DB8C2E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8774F5B1-A931-B142-8901-3457505EEED2}" type="slidenum">
              <a:rPr lang="en-US" altLang="zh-CN" sz="1300">
                <a:ea typeface="宋体" panose="02010600030101010101" pitchFamily="2" charset="-122"/>
              </a:rPr>
              <a:pPr algn="r"/>
              <a:t>11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A3A6EF4C-3A43-844B-A043-906A75F63E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6135FF4-38F8-1147-8DD5-2ED769C88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995A966F-19DD-1A41-A742-8F4593B0DE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0F21C164-7902-C24F-A5F7-5D2722008A16}" type="slidenum">
              <a:rPr lang="en-US" altLang="zh-CN" sz="1300">
                <a:ea typeface="宋体" panose="02010600030101010101" pitchFamily="2" charset="-122"/>
              </a:rPr>
              <a:pPr algn="r"/>
              <a:t>12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997ADFE-0D22-3D4E-9C4A-36C7F0B3A8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2FCF3F7-73D9-774C-A913-C2608E423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流水技术在计算机中用于提高指令的执行速度和数据运算的速度。</a:t>
            </a:r>
          </a:p>
          <a:p>
            <a:r>
              <a:rPr lang="zh-CN" altLang="en-US">
                <a:latin typeface="Arial" panose="020B0604020202020204" pitchFamily="34" charset="0"/>
              </a:rPr>
              <a:t>计算机的流水工作方式是将一个计算任务细分成若干个子任务，每个子任务由专门的部件（流水段）处理，这些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部件构成一条流水线。计算机流水线中的计算任务可以是一个算术逻辑运算操作，也可以是一条指令的执行。</a:t>
            </a:r>
          </a:p>
          <a:p>
            <a:r>
              <a:rPr lang="zh-CN" altLang="en-US">
                <a:latin typeface="Arial" panose="020B0604020202020204" pitchFamily="34" charset="0"/>
              </a:rPr>
              <a:t>指令级流水线则是把一条指令的执行过程分多个子过程，由各个部件进行轮流处理后完成执行过程。</a:t>
            </a:r>
          </a:p>
          <a:p>
            <a:r>
              <a:rPr lang="zh-CN" altLang="en-US">
                <a:latin typeface="Arial" panose="020B0604020202020204" pitchFamily="34" charset="0"/>
              </a:rPr>
              <a:t>这样，不必等到上一条指令的完成就可以开始下一条指令的执行。指令级流水线在高性能的微处理器中被普遍采用。</a:t>
            </a:r>
            <a:endParaRPr lang="zh-CN" altLang="zh-CN">
              <a:latin typeface="Arial" panose="020B0604020202020204" pitchFamily="34" charset="0"/>
            </a:endParaRPr>
          </a:p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38C18CEB-343D-7943-84BF-B9E4D4F04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12145488-4BCC-5A47-B9A0-B90379604FF0}" type="slidenum">
              <a:rPr lang="en-US" altLang="zh-CN" sz="1300">
                <a:ea typeface="宋体" panose="02010600030101010101" pitchFamily="2" charset="-122"/>
              </a:rPr>
              <a:pPr algn="r"/>
              <a:t>13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5E95701A-4171-D745-818C-CCCA632299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E39E56B-550C-A249-9E51-710A42861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E2BE7D74-B34A-C140-9405-0170283A65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6394C366-DB5C-E645-A882-01916EF63C0B}" type="slidenum">
              <a:rPr lang="en-US" altLang="zh-CN" sz="1300">
                <a:ea typeface="宋体" panose="02010600030101010101" pitchFamily="2" charset="-122"/>
              </a:rPr>
              <a:pPr algn="r"/>
              <a:t>14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48F5F4CA-C39B-F440-978C-DEB2F3C72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193CBB7-9E88-2243-8136-4F60EE243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指令的流水执行不能缩短一条指令的指令时间，但是通过指令间的重叠执行方式可以提高指令执行的速率或吞吐率。</a:t>
            </a:r>
            <a:endParaRPr lang="zh-CN" altLang="zh-CN" dirty="0">
              <a:latin typeface="Arial" panose="020B0604020202020204" pitchFamily="34" charset="0"/>
            </a:endParaRPr>
          </a:p>
          <a:p>
            <a:pPr eaLnBrk="1" hangingPunct="1"/>
            <a:endParaRPr kumimoji="0"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0418769B-31EB-1146-BD4D-331811396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940E7432-D484-2942-85A2-EFFAFC623EE4}" type="slidenum">
              <a:rPr lang="en-US" altLang="zh-CN" sz="1300">
                <a:ea typeface="宋体" panose="02010600030101010101" pitchFamily="2" charset="-122"/>
              </a:rPr>
              <a:pPr algn="r"/>
              <a:t>15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9AD48BF9-8DF7-B746-B767-D144CE8EC6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A408A10-1918-D347-B2C5-F8BD476F8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指令流水节拍是指令从一个流水段进入下一个流水段的间隔时间，又称为流水周期。</a:t>
            </a:r>
            <a:r>
              <a:rPr lang="zh-CN" altLang="zh-CN">
                <a:latin typeface="Arial" panose="020B0604020202020204" pitchFamily="34" charset="0"/>
              </a:rPr>
              <a:t> </a:t>
            </a:r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54228698-645A-CC4C-9CB2-9D1A9A3517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C481CBF5-F532-EE4C-936B-529E46755C90}" type="slidenum">
              <a:rPr lang="en-US" altLang="zh-CN" sz="1300">
                <a:ea typeface="宋体" panose="02010600030101010101" pitchFamily="2" charset="-122"/>
              </a:rPr>
              <a:pPr algn="r"/>
              <a:t>16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705CB801-D61D-8747-B6EB-4A2534BF77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FF418A3-1D3E-4A45-86FD-543C81BC1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横坐标表示时间，以流水周期为单位，</a:t>
            </a:r>
          </a:p>
          <a:p>
            <a:r>
              <a:rPr lang="zh-CN" altLang="en-US">
                <a:latin typeface="Arial" panose="020B0604020202020204" pitchFamily="34" charset="0"/>
              </a:rPr>
              <a:t>纵坐标为流水段编号，表示不同的流水部件，流水线中的一个子任务用一个小方块表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示，其中的数字表示任务编号（在指令流水线中就是指令编号）。在指令流水线中，从第一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条指令进入流水线到离开流水线的时间是流水线的建立时间，从最后一条指令进入流水线到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离开流水线的时间是流水线的排空时间。</a:t>
            </a:r>
            <a:r>
              <a:rPr lang="zh-CN" altLang="zh-CN">
                <a:latin typeface="Arial" panose="020B0604020202020204" pitchFamily="34" charset="0"/>
              </a:rPr>
              <a:t> </a:t>
            </a:r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0660CEB9-DCAA-F040-A2B2-4AC15DB54A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63CCBE95-8150-AC46-AD8C-DE46B146592F}" type="slidenum">
              <a:rPr lang="en-US" altLang="zh-CN" sz="1300">
                <a:ea typeface="宋体" panose="02010600030101010101" pitchFamily="2" charset="-122"/>
              </a:rPr>
              <a:pPr algn="r"/>
              <a:t>17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CEE73CD-80FF-C34D-84EC-2110C1066C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6ABD0BD-4F7D-0D43-9D97-725E43422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65EF5EEA-C7FC-A642-B050-E13D6DEC02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4AD61764-36EC-4747-8205-1392750D5054}" type="slidenum">
              <a:rPr lang="en-US" altLang="zh-CN" sz="1300">
                <a:ea typeface="宋体" panose="02010600030101010101" pitchFamily="2" charset="-122"/>
              </a:rPr>
              <a:pPr algn="r"/>
              <a:t>18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CC44FE14-2BBC-A349-B85B-74D99B9C62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3D35DDF-2E99-6D4B-A2D5-D86A848D8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指令流水线的时空图通常根据指令序列来画，以便于分析指令之间的关系。这种时空图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的纵坐标是代表指令序列的，用从上到下的箭头表示。时空图中每一行的小方格代表一条指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令的流水阶段，每个阶段的名称在方格中的文字表示。</a:t>
            </a:r>
            <a:r>
              <a:rPr lang="zh-CN" altLang="zh-CN">
                <a:latin typeface="Arial" panose="020B0604020202020204" pitchFamily="34" charset="0"/>
              </a:rPr>
              <a:t> </a:t>
            </a:r>
            <a:endParaRPr lang="zh-CN" altLang="en-US">
              <a:latin typeface="Arial" panose="020B0604020202020204" pitchFamily="34" charset="0"/>
            </a:endParaRPr>
          </a:p>
          <a:p>
            <a:endParaRPr kumimoji="0" lang="zh-CN" altLang="en-US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指令的流水执行方式是一种时间重叠的并行执行方式。在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钟周期就开始一条指令的执行过程，从而可以在每个时钟周期</a:t>
            </a:r>
            <a:endParaRPr lang="zh-CN" altLang="zh-CN">
              <a:latin typeface="Arial" panose="020B0604020202020204" pitchFamily="34" charset="0"/>
            </a:endParaRPr>
          </a:p>
          <a:p>
            <a:br>
              <a:rPr lang="en-US" altLang="zh-CN">
                <a:latin typeface="Arial" panose="020B0604020202020204" pitchFamily="34" charset="0"/>
              </a:rPr>
            </a:br>
            <a:r>
              <a:rPr lang="zh-CN" altLang="en-US">
                <a:latin typeface="Arial" panose="020B0604020202020204" pitchFamily="34" charset="0"/>
              </a:rPr>
              <a:t>令流水线中，可以在每个时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成一条指令的执行。多条指</a:t>
            </a:r>
            <a:endParaRPr lang="zh-CN" altLang="zh-CN">
              <a:latin typeface="Arial" panose="020B0604020202020204" pitchFamily="34" charset="0"/>
            </a:endParaRPr>
          </a:p>
          <a:p>
            <a:br>
              <a:rPr lang="en-US" altLang="zh-CN">
                <a:latin typeface="Arial" panose="020B0604020202020204" pitchFamily="34" charset="0"/>
              </a:rPr>
            </a:br>
            <a:r>
              <a:rPr lang="zh-CN" altLang="en-US">
                <a:latin typeface="Arial" panose="020B0604020202020204" pitchFamily="34" charset="0"/>
              </a:rPr>
              <a:t>令在流水线中重叠地执行，就可以大大加快指令的执行速度，提高计算机的性能。要使计算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机的指令流水线具有良好的性能，必须设法使流水线能畅通流动。但是，在指令的并行处理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方式中会出现三种相关性</a:t>
            </a:r>
            <a:r>
              <a:rPr lang="zh-CN" altLang="en-US">
                <a:latin typeface="Arial" panose="020B0604020202020204" pitchFamily="34" charset="0"/>
              </a:rPr>
              <a:t>，使得指令的并行执行性能受到限制。这三种相关是资源相关、数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据相关和控制相关。</a:t>
            </a:r>
            <a:endParaRPr lang="zh-CN" altLang="zh-CN">
              <a:latin typeface="Arial" panose="020B0604020202020204" pitchFamily="34" charset="0"/>
            </a:endParaRPr>
          </a:p>
          <a:p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3F41485D-C6CE-7F46-AF50-F5C354AEDB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2C63B496-17B0-4048-8F67-D1CE6D8E90D6}" type="slidenum">
              <a:rPr lang="en-US" altLang="zh-CN" sz="1300">
                <a:ea typeface="宋体" panose="02010600030101010101" pitchFamily="2" charset="-122"/>
              </a:rPr>
              <a:pPr algn="r"/>
              <a:t>19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3F35F26F-0473-5245-90E5-C49E5361EC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5A27DFF-BAEB-DB40-B769-E8B9FFDDB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多条指令在同一段时间内需要使用同一个流水级，这种现象称为资源相关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这种相关性是因为硬件资源不够造成的，与硬件结构有关，所以又称结构相关。资源相关使得指令不能同时执行。例如在上述指令流水线中，如果数据和指令存放在同一个存储器中，而且只有一个访问接口，这样便会发生这两条指令需要同时访问存储器的情况。或者两条指令同时需要</a:t>
            </a:r>
            <a:r>
              <a:rPr lang="en-US" altLang="zh-CN">
                <a:latin typeface="Times New Roman" panose="02020603050405020304" pitchFamily="18" charset="0"/>
              </a:rPr>
              <a:t>ALU</a:t>
            </a:r>
            <a:r>
              <a:rPr lang="zh-CN" altLang="en-US">
                <a:latin typeface="Times New Roman" panose="02020603050405020304" pitchFamily="18" charset="0"/>
              </a:rPr>
              <a:t>进行地址或者数据的计算时，也发生了资源相关。解决资源相关的主要方法是增加资源，例如增加运算部件的数量、增加存储器模块。 </a:t>
            </a:r>
          </a:p>
          <a:p>
            <a:endParaRPr lang="zh-CN" altLang="en-US">
              <a:latin typeface="Times New Roman" panose="02020603050405020304" pitchFamily="18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写后读（</a:t>
            </a:r>
            <a:r>
              <a:rPr lang="en-US" altLang="zh-CN">
                <a:latin typeface="Arial" panose="020B0604020202020204" pitchFamily="34" charset="0"/>
              </a:rPr>
              <a:t>RAW</a:t>
            </a:r>
            <a:r>
              <a:rPr lang="zh-CN" altLang="en-US">
                <a:latin typeface="Arial" panose="020B0604020202020204" pitchFamily="34" charset="0"/>
              </a:rPr>
              <a:t>）相关：是上一条指令的输出数据与下一条指令的输入数据之间的相关；</a:t>
            </a:r>
            <a:r>
              <a:rPr lang="zh-CN" altLang="zh-CN">
                <a:latin typeface="Arial" panose="020B0604020202020204" pitchFamily="34" charset="0"/>
              </a:rPr>
              <a:t> </a:t>
            </a:r>
            <a:endParaRPr lang="zh-CN" altLang="en-US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读后写（</a:t>
            </a:r>
            <a:r>
              <a:rPr lang="en-US" altLang="zh-CN">
                <a:latin typeface="Arial" panose="020B0604020202020204" pitchFamily="34" charset="0"/>
              </a:rPr>
              <a:t>WAR</a:t>
            </a:r>
            <a:r>
              <a:rPr lang="zh-CN" altLang="en-US">
                <a:latin typeface="Arial" panose="020B0604020202020204" pitchFamily="34" charset="0"/>
              </a:rPr>
              <a:t>）相关：是上一条指令的输入数据与下一条指令的输出数据之间的相关</a:t>
            </a:r>
            <a:r>
              <a:rPr lang="zh-CN" altLang="zh-CN">
                <a:latin typeface="Arial" panose="020B0604020202020204" pitchFamily="34" charset="0"/>
              </a:rPr>
              <a:t> </a:t>
            </a:r>
            <a:r>
              <a:rPr lang="zh-CN" altLang="en-US">
                <a:latin typeface="Arial" panose="020B0604020202020204" pitchFamily="34" charset="0"/>
              </a:rPr>
              <a:t>；</a:t>
            </a:r>
          </a:p>
          <a:p>
            <a:r>
              <a:rPr lang="zh-CN" altLang="en-US">
                <a:latin typeface="Arial" panose="020B0604020202020204" pitchFamily="34" charset="0"/>
              </a:rPr>
              <a:t>写后写（</a:t>
            </a:r>
            <a:r>
              <a:rPr lang="en-US" altLang="zh-CN">
                <a:latin typeface="Arial" panose="020B0604020202020204" pitchFamily="34" charset="0"/>
              </a:rPr>
              <a:t>WAW</a:t>
            </a:r>
            <a:r>
              <a:rPr lang="zh-CN" altLang="en-US">
                <a:latin typeface="Arial" panose="020B0604020202020204" pitchFamily="34" charset="0"/>
              </a:rPr>
              <a:t>）相关：两条指令的输出数据之间的相关</a:t>
            </a:r>
            <a:r>
              <a:rPr lang="zh-CN" altLang="zh-CN">
                <a:latin typeface="Arial" panose="020B0604020202020204" pitchFamily="34" charset="0"/>
              </a:rPr>
              <a:t> </a:t>
            </a:r>
            <a:r>
              <a:rPr lang="zh-CN" altLang="en-US">
                <a:latin typeface="Arial" panose="020B0604020202020204" pitchFamily="34" charset="0"/>
              </a:rPr>
              <a:t>。</a:t>
            </a:r>
            <a:r>
              <a:rPr lang="zh-CN" altLang="zh-CN">
                <a:latin typeface="Arial" panose="020B0604020202020204" pitchFamily="34" charset="0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5372E13A-732B-1746-A35E-F088415D4A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68D06CC2-01C8-3D4F-9DC3-3F8E94892B11}" type="slidenum">
              <a:rPr lang="en-US" altLang="zh-CN" sz="1300">
                <a:ea typeface="宋体" panose="02010600030101010101" pitchFamily="2" charset="-122"/>
              </a:rPr>
              <a:pPr algn="r"/>
              <a:t>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01269F81-EA94-A04B-954B-50D40B4DDA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4BACCA5-C2B2-6D48-87D4-CBA67FD27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9AD57090-1D7D-2C41-86CD-9928791CA4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0AEC3C05-4CCD-694A-B98A-3D844E605CF2}" type="slidenum">
              <a:rPr lang="en-US" altLang="zh-CN" sz="1300">
                <a:ea typeface="宋体" panose="02010600030101010101" pitchFamily="2" charset="-122"/>
              </a:rPr>
              <a:pPr algn="r"/>
              <a:t>20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D3649C6A-099A-B049-ABC3-632875305B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E268DCA-0657-BA40-9D63-720144870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E7B3C0A3-B58C-2A4D-8351-B5190FD95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2D1E4279-5338-EA42-BF25-26E5BBF915D0}" type="slidenum">
              <a:rPr lang="en-US" altLang="zh-CN" sz="1300">
                <a:ea typeface="宋体" panose="02010600030101010101" pitchFamily="2" charset="-122"/>
              </a:rPr>
              <a:pPr algn="r"/>
              <a:t>21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D73EED3A-FD2D-FE4E-B46C-70A38BA1D9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D1F2736-D522-334D-B502-BE2994D4F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ED253612-6C0E-2344-A21F-2BF4CEB7A6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90F95524-0FC4-8C41-BCF0-EC387C1D114B}" type="slidenum">
              <a:rPr lang="en-US" altLang="zh-CN" sz="1300">
                <a:ea typeface="宋体" panose="02010600030101010101" pitchFamily="2" charset="-122"/>
              </a:rPr>
              <a:pPr algn="r"/>
              <a:t>22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E03817E7-C2B8-0342-9163-7918F087FA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AB3A9A8-2E41-5042-9279-7D51DCB64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AE7AC0C7-3DD3-9B44-AFD2-1FA56D4F6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268A884-AFEC-A44D-A1EB-4D8D1CC46ADE}" type="slidenum">
              <a:rPr lang="en-US" altLang="zh-CN" sz="1300">
                <a:ea typeface="宋体" panose="02010600030101010101" pitchFamily="2" charset="-122"/>
              </a:rPr>
              <a:pPr algn="r"/>
              <a:t>23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1B937126-E432-EF4F-A77D-FBE570D1E9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0DFA5DE-EF07-634D-9AB7-E5E6D54C7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2E9986EF-541B-F542-B73E-707B0D83CC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FAE601F-1CB4-2F44-8C28-E4A836FB5BF7}" type="slidenum">
              <a:rPr lang="en-US" altLang="zh-CN" sz="1300">
                <a:ea typeface="宋体" panose="02010600030101010101" pitchFamily="2" charset="-122"/>
              </a:rPr>
              <a:pPr algn="r"/>
              <a:t>24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740CE9F7-C920-2F46-9046-8EFEDFA64A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0E2D4F8-D9C5-1B45-89E4-3335F39B4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BC239BAB-FF0B-0842-B4D8-01FE1422A3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E1B6AEBA-3C5B-8E4F-8DA4-F9D472CB1EBC}" type="slidenum">
              <a:rPr lang="en-US" altLang="zh-CN" sz="1300">
                <a:ea typeface="宋体" panose="02010600030101010101" pitchFamily="2" charset="-122"/>
              </a:rPr>
              <a:pPr algn="r"/>
              <a:t>25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DE8D8DA6-60DD-B344-A389-9E7A9F70F3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77DA4CA-010A-4C41-8AE9-54DD8EA5A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D7B1AC70-DD63-AB4C-9A8F-38367125E6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E2AAD029-A3A4-8743-A31B-EE3D381632E3}" type="slidenum">
              <a:rPr lang="en-US" altLang="zh-CN" sz="1300">
                <a:ea typeface="宋体" panose="02010600030101010101" pitchFamily="2" charset="-122"/>
              </a:rPr>
              <a:pPr algn="r"/>
              <a:t>26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F1128648-84CD-9041-B6D2-5F032BD8DF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0A85B38-860C-CA4F-B37C-0D56E7A53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64D15EF8-A2A1-3244-B44A-44F2F38ADE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860A012-B48D-8B4B-9831-34DDA37850D6}" type="slidenum">
              <a:rPr lang="en-US" altLang="zh-CN" sz="1300">
                <a:ea typeface="宋体" panose="02010600030101010101" pitchFamily="2" charset="-122"/>
              </a:rPr>
              <a:pPr algn="r"/>
              <a:t>27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BE06231F-97C7-044D-8528-93591A8C34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A309D6A-E7BC-BE4B-B3B3-E82FCC3A2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28C339A5-3A89-694B-95ED-049F749DFC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EBD68597-B31C-5146-B726-C8189583540C}" type="slidenum">
              <a:rPr lang="en-US" altLang="zh-CN" sz="1300">
                <a:ea typeface="宋体" panose="02010600030101010101" pitchFamily="2" charset="-122"/>
              </a:rPr>
              <a:pPr algn="r"/>
              <a:t>28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6493811E-4E39-9E47-B5D8-40505C37F8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1A8DF03-69CB-EC4C-9335-707A35B79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9BEEA62D-3E8A-8945-8FBD-D137EB6391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103F75B4-8D0C-9E40-B11F-80E8C261F120}" type="slidenum">
              <a:rPr lang="en-US" altLang="zh-CN" sz="1300">
                <a:ea typeface="宋体" panose="02010600030101010101" pitchFamily="2" charset="-122"/>
              </a:rPr>
              <a:pPr algn="r"/>
              <a:t>29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A97631EE-9F63-434D-AFAB-38DBF79DF7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6DC0F95-62D4-2E44-92C2-3762B1E0B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>
            <a:extLst>
              <a:ext uri="{FF2B5EF4-FFF2-40B4-BE49-F238E27FC236}">
                <a16:creationId xmlns:a16="http://schemas.microsoft.com/office/drawing/2014/main" id="{0DEB0AA9-A614-0E47-8201-BE9BEBD363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9E8D4665-7BFA-784A-8510-49ED6D4C8455}" type="slidenum">
              <a:rPr lang="en-US" altLang="zh-CN" sz="1300">
                <a:ea typeface="宋体" panose="02010600030101010101" pitchFamily="2" charset="-122"/>
              </a:rPr>
              <a:pPr algn="r"/>
              <a:t>3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71AA0BBC-30A5-E548-87F6-79BD8CF0A4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A81631A-7F5E-724F-BFA0-4DC06ED24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dirty="0">
                <a:latin typeface="Arial" panose="020B0604020202020204" pitchFamily="34" charset="0"/>
              </a:rPr>
              <a:t>1.</a:t>
            </a:r>
            <a:r>
              <a:rPr kumimoji="0" lang="zh-CN" altLang="en-US" dirty="0">
                <a:latin typeface="Arial" panose="020B0604020202020204" pitchFamily="34" charset="0"/>
              </a:rPr>
              <a:t>指令控制：对程序运行的控制。</a:t>
            </a:r>
            <a:r>
              <a:rPr lang="zh-CN" altLang="en-US" b="1" dirty="0">
                <a:latin typeface="Arial" panose="020B0604020202020204" pitchFamily="34" charset="0"/>
              </a:rPr>
              <a:t>程序由一个指令序列构成，这些指令在逻辑上的相互关系不能改变。指令之间的逻辑关系包括数据的依赖性和控制依赖性，即数据流的相关性和控制流的相关性。</a:t>
            </a:r>
            <a:r>
              <a:rPr lang="en-US" altLang="zh-CN" b="1" dirty="0">
                <a:latin typeface="Arial" panose="020B0604020202020204" pitchFamily="34" charset="0"/>
              </a:rPr>
              <a:t>CPU</a:t>
            </a:r>
            <a:r>
              <a:rPr lang="zh-CN" altLang="en-US" b="1" dirty="0">
                <a:latin typeface="Arial" panose="020B0604020202020204" pitchFamily="34" charset="0"/>
              </a:rPr>
              <a:t>必须对指令的执行流程进行控制，</a:t>
            </a:r>
            <a:r>
              <a:rPr kumimoji="0" lang="zh-CN" altLang="en-US" dirty="0">
                <a:latin typeface="Arial" panose="020B0604020202020204" pitchFamily="34" charset="0"/>
              </a:rPr>
              <a:t>确保指令序列执行结果的正确性。</a:t>
            </a:r>
          </a:p>
          <a:p>
            <a:pPr eaLnBrk="1" hangingPunct="1"/>
            <a:endParaRPr kumimoji="0"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kumimoji="0" lang="en-US" altLang="zh-CN" dirty="0">
                <a:latin typeface="Arial" panose="020B0604020202020204" pitchFamily="34" charset="0"/>
              </a:rPr>
              <a:t>2.</a:t>
            </a:r>
            <a:r>
              <a:rPr kumimoji="0" lang="zh-CN" altLang="en-US" dirty="0">
                <a:latin typeface="Arial" panose="020B0604020202020204" pitchFamily="34" charset="0"/>
              </a:rPr>
              <a:t>操作控制：对指令的各个操作步骤进行控制，即指令内操作步骤的控制。即一条指令的功能一般需要几个操作步骤来实现，</a:t>
            </a:r>
            <a:r>
              <a:rPr kumimoji="0" lang="en-US" altLang="zh-CN" dirty="0">
                <a:latin typeface="Arial" panose="020B0604020202020204" pitchFamily="34" charset="0"/>
              </a:rPr>
              <a:t>CPU</a:t>
            </a:r>
            <a:r>
              <a:rPr kumimoji="0" lang="zh-CN" altLang="en-US" dirty="0">
                <a:latin typeface="Arial" panose="020B0604020202020204" pitchFamily="34" charset="0"/>
              </a:rPr>
              <a:t>必须控制这些操作步骤的实施。操作控制包括对各种操作的时间控制，即对各种操作进行时间上的控制。因为各种操作信号在时间上有严格限制。</a:t>
            </a:r>
          </a:p>
          <a:p>
            <a:pPr eaLnBrk="1" hangingPunct="1"/>
            <a:endParaRPr kumimoji="0"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kumimoji="0" lang="zh-CN" altLang="en-US" dirty="0">
                <a:latin typeface="Arial" panose="020B0604020202020204" pitchFamily="34" charset="0"/>
              </a:rPr>
              <a:t>3</a:t>
            </a:r>
            <a:r>
              <a:rPr kumimoji="0" lang="en-US" altLang="zh-CN" dirty="0">
                <a:latin typeface="Arial" panose="020B0604020202020204" pitchFamily="34" charset="0"/>
              </a:rPr>
              <a:t>.</a:t>
            </a:r>
            <a:r>
              <a:rPr kumimoji="0" lang="zh-CN" altLang="en-US" dirty="0">
                <a:latin typeface="Arial" panose="020B0604020202020204" pitchFamily="34" charset="0"/>
              </a:rPr>
              <a:t>数据运算：即对数据进行算术运算、逻辑运算等各种运算。这是</a:t>
            </a:r>
            <a:r>
              <a:rPr kumimoji="0" lang="en-US" altLang="zh-CN" dirty="0">
                <a:latin typeface="Arial" panose="020B0604020202020204" pitchFamily="34" charset="0"/>
              </a:rPr>
              <a:t>CPU</a:t>
            </a:r>
            <a:r>
              <a:rPr kumimoji="0" lang="zh-CN" altLang="en-US" dirty="0">
                <a:latin typeface="Arial" panose="020B0604020202020204" pitchFamily="34" charset="0"/>
              </a:rPr>
              <a:t>的最基本的功能，由各种运算器的功能部件实现。</a:t>
            </a:r>
          </a:p>
          <a:p>
            <a:pPr eaLnBrk="1" hangingPunct="1"/>
            <a:endParaRPr kumimoji="0"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kumimoji="0" lang="en-US" altLang="zh-CN" dirty="0">
                <a:latin typeface="Arial" panose="020B0604020202020204" pitchFamily="34" charset="0"/>
              </a:rPr>
              <a:t>4.</a:t>
            </a:r>
            <a:r>
              <a:rPr kumimoji="0" lang="zh-CN" altLang="en-US" dirty="0">
                <a:latin typeface="Arial" panose="020B0604020202020204" pitchFamily="34" charset="0"/>
              </a:rPr>
              <a:t>异常处理和中断处理。对</a:t>
            </a:r>
            <a:r>
              <a:rPr kumimoji="0" lang="en-US" altLang="zh-CN" dirty="0">
                <a:latin typeface="Arial" panose="020B0604020202020204" pitchFamily="34" charset="0"/>
              </a:rPr>
              <a:t>CPU</a:t>
            </a:r>
            <a:r>
              <a:rPr kumimoji="0" lang="zh-CN" altLang="en-US" dirty="0">
                <a:latin typeface="Arial" panose="020B0604020202020204" pitchFamily="34" charset="0"/>
              </a:rPr>
              <a:t>内部出现的意外情况进行处理，如处理数据运算中的溢出等错误情况，以及处理外围设备的服务请求等。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CA18180D-6A91-C94C-8521-D28397285D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C4DD376C-61A5-7C46-8363-D7B993437934}" type="slidenum">
              <a:rPr lang="en-US" altLang="zh-CN" sz="1300">
                <a:ea typeface="宋体" panose="02010600030101010101" pitchFamily="2" charset="-122"/>
              </a:rPr>
              <a:pPr algn="r"/>
              <a:t>30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04EB2C3B-522A-BA45-9FD8-89CCD7EC4A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F26F82FD-AF82-7C41-BA49-0720E4690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3EFBEF59-124A-4941-BC0B-F583261C44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7A8C7688-4277-7748-9219-B5421F3CBBC9}" type="slidenum">
              <a:rPr lang="en-US" altLang="zh-CN" sz="1300">
                <a:ea typeface="宋体" panose="02010600030101010101" pitchFamily="2" charset="-122"/>
              </a:rPr>
              <a:pPr algn="r"/>
              <a:t>31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7F174C34-B4D2-944C-B4F8-36D7ED9655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48A1B273-DB53-344D-8561-377BE081D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975D1208-D4F1-434A-B53F-DEAEF95287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E0D5CA2-2E67-2541-B5C2-A213DF52B656}" type="slidenum">
              <a:rPr lang="en-US" altLang="zh-CN" sz="1300">
                <a:ea typeface="宋体" panose="02010600030101010101" pitchFamily="2" charset="-122"/>
              </a:rPr>
              <a:pPr algn="r"/>
              <a:t>32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8ABADBC4-EF57-1744-B562-494B149CDD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CD7E5027-3F5B-BC4E-9FBF-9ECE358C7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13CBE685-915D-6041-BCB1-AA46F2318A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8B927167-7F84-5C4F-903C-4240B99F6BFA}" type="slidenum">
              <a:rPr lang="en-US" altLang="zh-CN" sz="1300">
                <a:ea typeface="宋体" panose="02010600030101010101" pitchFamily="2" charset="-122"/>
              </a:rPr>
              <a:pPr algn="r"/>
              <a:t>33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1B81BD76-B172-1447-BEFC-4CC37C99ED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DCCFBCE-0B5E-2B45-8557-1C4557BF1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8EFC690B-A5EC-B445-BCEF-8BD84125F5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D6CE746B-ACA7-4E42-9759-3D0D216BB56B}" type="slidenum">
              <a:rPr lang="en-US" altLang="zh-CN" sz="1300">
                <a:ea typeface="宋体" panose="02010600030101010101" pitchFamily="2" charset="-122"/>
              </a:rPr>
              <a:pPr algn="r"/>
              <a:t>34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5042C1B-36D8-7244-8E87-3D839D67E2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D565F5-3892-1649-97EE-1C538A03A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在数据对齐存储方式下，要求一个数据字占据完整的一个字的存储位置，而不是分成两部分，各占据一个字存储位置的一部分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B1A68323-9310-EC48-AC06-A5459A82A4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12C824A2-7CC0-B447-A0B9-72E6764A0834}" type="slidenum">
              <a:rPr lang="en-US" altLang="zh-CN" sz="1300">
                <a:ea typeface="宋体" panose="02010600030101010101" pitchFamily="2" charset="-122"/>
              </a:rPr>
              <a:pPr algn="r"/>
              <a:t>35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84E08094-DE13-474C-B055-F40919762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2E39AE3D-3B9F-EC45-B963-CE3F53D52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C0C9EC7E-38E6-FA43-8257-935A40EB4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A5792E2D-22F5-764C-9B65-BA8EE29C1EF1}" type="slidenum">
              <a:rPr lang="en-US" altLang="zh-CN" sz="1300">
                <a:ea typeface="宋体" panose="02010600030101010101" pitchFamily="2" charset="-122"/>
              </a:rPr>
              <a:pPr algn="r"/>
              <a:t>36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51DBA39-0C7A-804D-9775-EE27CC90DC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7300E33D-C43D-DA4B-9F40-83DBCFFCC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CBA0FB0A-6B21-C84D-B48F-DD281020ED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77C30861-20B2-1D40-8B4B-B5ACBF5FF774}" type="slidenum">
              <a:rPr lang="en-US" altLang="zh-CN" sz="1300">
                <a:ea typeface="宋体" panose="02010600030101010101" pitchFamily="2" charset="-122"/>
              </a:rPr>
              <a:pPr algn="r"/>
              <a:t>37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59EEA9F1-4802-6F48-92CB-3ABCCA568F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523FFBB-70CC-D747-BE8D-857D31B7D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58368DB9-98E0-B748-8E57-253E411A90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280D72EA-B1DB-894B-9C56-66962B02BA13}" type="slidenum">
              <a:rPr lang="en-US" altLang="zh-CN" sz="1300">
                <a:ea typeface="宋体" panose="02010600030101010101" pitchFamily="2" charset="-122"/>
              </a:rPr>
              <a:pPr algn="r"/>
              <a:t>38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B949F47F-51C2-9D43-A81D-034A0520C2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D1D7636-408C-9C41-9E32-659A35732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5A1AB189-ED56-7E4B-A9D4-5B90B878D5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E3ED16F5-2AB6-EF40-BA33-7CA9B26255DA}" type="slidenum">
              <a:rPr lang="en-US" altLang="zh-CN" sz="1300">
                <a:ea typeface="宋体" panose="02010600030101010101" pitchFamily="2" charset="-122"/>
              </a:rPr>
              <a:pPr algn="r"/>
              <a:t>39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9F59597F-4C5C-B348-9499-88ECF52480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13C0B21-A493-0F41-9E8D-B93669ACE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操作数的地址是程序计数器</a:t>
            </a:r>
            <a:r>
              <a:rPr lang="en-US" altLang="zh-CN">
                <a:latin typeface="Times New Roman" panose="02020603050405020304" pitchFamily="18" charset="0"/>
              </a:rPr>
              <a:t>PC </a:t>
            </a:r>
            <a:r>
              <a:rPr lang="zh-CN" altLang="en-US" b="1">
                <a:latin typeface="Times New Roman" panose="02020603050405020304" pitchFamily="18" charset="0"/>
              </a:rPr>
              <a:t>的值加上一个偏移量，这个偏移量在指令地址码中给出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id="{38CEA24B-051A-0040-8FDC-573A7AC0C7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BD35859-76AB-E64E-8DEA-70302C8FBD04}" type="slidenum">
              <a:rPr lang="en-US" altLang="zh-CN" sz="1300">
                <a:ea typeface="宋体" panose="02010600030101010101" pitchFamily="2" charset="-122"/>
              </a:rPr>
              <a:pPr algn="r"/>
              <a:t>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4D29DE98-446D-E94A-8A4D-E4CBBBB06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3A92934-B9A0-FE4B-B1B6-494A80CE7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在</a:t>
            </a:r>
            <a:r>
              <a:rPr lang="zh-CN" altLang="zh-CN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CPU </a:t>
            </a:r>
            <a:r>
              <a:rPr lang="zh-CN" altLang="en-US">
                <a:latin typeface="Arial" panose="020B0604020202020204" pitchFamily="34" charset="0"/>
              </a:rPr>
              <a:t>中可以有多种寄存器，以存放各种信息。如在</a:t>
            </a:r>
            <a:r>
              <a:rPr lang="zh-CN" altLang="zh-CN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CISC</a:t>
            </a:r>
            <a:r>
              <a:rPr lang="zh-CN" altLang="en-US">
                <a:latin typeface="Arial" panose="020B0604020202020204" pitchFamily="34" charset="0"/>
              </a:rPr>
              <a:t>（复杂指令集）系统中一般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有五种类型的寄存器：</a:t>
            </a:r>
          </a:p>
          <a:p>
            <a:endParaRPr lang="zh-CN" altLang="en-US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在计算机执行指令的过程中，需要不断地在寄存器和</a:t>
            </a:r>
            <a:r>
              <a:rPr lang="zh-CN" altLang="zh-CN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ALU </a:t>
            </a:r>
            <a:r>
              <a:rPr lang="zh-CN" altLang="en-US">
                <a:latin typeface="Arial" panose="020B0604020202020204" pitchFamily="34" charset="0"/>
              </a:rPr>
              <a:t>之间传递数据。通常把寄存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器与</a:t>
            </a:r>
            <a:r>
              <a:rPr lang="zh-CN" altLang="zh-CN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ALU </a:t>
            </a:r>
            <a:r>
              <a:rPr lang="zh-CN" altLang="en-US">
                <a:latin typeface="Arial" panose="020B0604020202020204" pitchFamily="34" charset="0"/>
              </a:rPr>
              <a:t>之间传递信息的线路称为数据通路。</a:t>
            </a:r>
            <a:r>
              <a:rPr lang="zh-CN" altLang="zh-CN"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DEACC39D-E821-4B4E-BEC9-879357757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C9D4895C-FB73-2941-B19E-DC3A335E9A0C}" type="slidenum">
              <a:rPr lang="en-US" altLang="zh-CN" sz="1300">
                <a:ea typeface="宋体" panose="02010600030101010101" pitchFamily="2" charset="-122"/>
              </a:rPr>
              <a:pPr algn="r"/>
              <a:t>40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1099806A-E238-774A-A499-7B6861130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5514441-66D2-4A46-AE34-4747C6BB9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EC802F1F-740C-3740-BB5F-C22C8D81AD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6D9BA9DD-4953-9B4E-9A90-BE95163B8345}" type="slidenum">
              <a:rPr lang="en-US" altLang="zh-CN" sz="1300">
                <a:ea typeface="宋体" panose="02010600030101010101" pitchFamily="2" charset="-122"/>
              </a:rPr>
              <a:pPr algn="r"/>
              <a:t>41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D7512668-5D6B-E342-AA89-E1A9EEAC2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A7D113B-FC08-F94A-8144-4B1A4E352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4C548C00-E98D-E741-B742-9AE3E84560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BDD62EE7-CEE5-604B-BB05-66BE279A1E5D}" type="slidenum">
              <a:rPr lang="en-US" altLang="zh-CN" sz="1300">
                <a:ea typeface="宋体" panose="02010600030101010101" pitchFamily="2" charset="-122"/>
              </a:rPr>
              <a:pPr algn="r"/>
              <a:t>42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37FA0E72-A861-5E41-A8D9-1BF6EEA664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1C03045E-4092-E14A-B1B3-EACC41887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Hans" altLang="en-US" dirty="0">
                <a:latin typeface="Arial" panose="020B0604020202020204" pitchFamily="34" charset="0"/>
              </a:rPr>
              <a:t>立即寻址：立即数寻址</a:t>
            </a:r>
            <a:endParaRPr kumimoji="0"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FD792871-1544-DD41-A1D6-16A652295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B3DC82E3-620F-7F4E-811D-6ACAB3D4370D}" type="slidenum">
              <a:rPr lang="en-US" altLang="zh-CN" sz="1300">
                <a:ea typeface="宋体" panose="02010600030101010101" pitchFamily="2" charset="-122"/>
              </a:rPr>
              <a:pPr algn="r"/>
              <a:t>43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9F968723-BB86-0C44-8C4E-19D79FE527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30970DF0-420E-464E-B51B-B26B9D407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id="{A290583C-45C4-6849-8E01-EDD7D84B19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8C4925F6-FB1D-E34C-9F29-D0E7D5B045F6}" type="slidenum">
              <a:rPr lang="en-US" altLang="zh-CN" sz="1300">
                <a:ea typeface="宋体" panose="02010600030101010101" pitchFamily="2" charset="-122"/>
              </a:rPr>
              <a:pPr algn="r"/>
              <a:t>44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6F35BBBC-DD51-5042-9B70-C86DC80021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DF91E259-4CC2-8041-8E1C-E73C1F824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>
            <a:extLst>
              <a:ext uri="{FF2B5EF4-FFF2-40B4-BE49-F238E27FC236}">
                <a16:creationId xmlns:a16="http://schemas.microsoft.com/office/drawing/2014/main" id="{E072A023-ECB5-6349-A480-F6747C4AF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33CD238-AD1A-A944-8487-A7BEE9B4E111}" type="slidenum">
              <a:rPr lang="en-US" altLang="zh-CN" sz="1300">
                <a:ea typeface="宋体" panose="02010600030101010101" pitchFamily="2" charset="-122"/>
              </a:rPr>
              <a:pPr algn="r"/>
              <a:t>45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635D56F2-0555-9A4B-A3EF-72435EB9C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8F3084B5-9B03-804A-AA22-A32AA4058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>
            <a:extLst>
              <a:ext uri="{FF2B5EF4-FFF2-40B4-BE49-F238E27FC236}">
                <a16:creationId xmlns:a16="http://schemas.microsoft.com/office/drawing/2014/main" id="{67C02DF5-0A74-874C-A2D2-659FBEDEEA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BEEE1C2-EACB-5344-9C93-4ED7CE0D9366}" type="slidenum">
              <a:rPr lang="en-US" altLang="zh-CN" sz="1300">
                <a:ea typeface="宋体" panose="02010600030101010101" pitchFamily="2" charset="-122"/>
              </a:rPr>
              <a:pPr algn="r"/>
              <a:t>46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FCDFFB20-87CC-E34C-9A0A-F8B40ED0F9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F1000913-4B0E-B840-8BCB-2CAB2652B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系统指令：如奔腾机中</a:t>
            </a:r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>
            <a:extLst>
              <a:ext uri="{FF2B5EF4-FFF2-40B4-BE49-F238E27FC236}">
                <a16:creationId xmlns:a16="http://schemas.microsoft.com/office/drawing/2014/main" id="{E9B65FA3-FECC-354A-8DFF-BAEA5F064D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182F19AB-9D3F-B841-BFE0-523AA3CF86EB}" type="slidenum">
              <a:rPr lang="en-US" altLang="zh-CN" sz="1300">
                <a:ea typeface="宋体" panose="02010600030101010101" pitchFamily="2" charset="-122"/>
              </a:rPr>
              <a:pPr algn="r"/>
              <a:t>47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1992B832-2836-244E-A016-6789B69BE1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D5DE37DB-80D2-EE47-9E2C-9B3052063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>
            <a:extLst>
              <a:ext uri="{FF2B5EF4-FFF2-40B4-BE49-F238E27FC236}">
                <a16:creationId xmlns:a16="http://schemas.microsoft.com/office/drawing/2014/main" id="{8BDD3818-10C1-7644-B208-B77F341257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CB9C7358-9EB5-2C49-A3BB-A0CB0793E9AB}" type="slidenum">
              <a:rPr lang="en-US" altLang="zh-CN" sz="1300">
                <a:ea typeface="宋体" panose="02010600030101010101" pitchFamily="2" charset="-122"/>
              </a:rPr>
              <a:pPr algn="r"/>
              <a:t>48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33289BE2-CA34-5547-82FA-884E193078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72C98D3B-A132-C84B-A928-16C204C0B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>
            <a:extLst>
              <a:ext uri="{FF2B5EF4-FFF2-40B4-BE49-F238E27FC236}">
                <a16:creationId xmlns:a16="http://schemas.microsoft.com/office/drawing/2014/main" id="{62999B43-1519-2248-AAA9-9D5669596D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04AC92-EE44-D04D-AC46-9D77D07C56AF}" type="slidenum">
              <a:rPr lang="en-US" altLang="zh-CN" sz="1300">
                <a:ea typeface="宋体" panose="02010600030101010101" pitchFamily="2" charset="-122"/>
              </a:rPr>
              <a:pPr algn="r"/>
              <a:t>49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13FC0E32-1E57-D548-938B-59AA8788F0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FEEF09BE-083A-B74A-B0CF-97735A1C1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14D36E86-9288-0F45-A3B7-D05EF74255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E2338D2E-B269-674E-BEDA-AF3F8B95F2FC}" type="slidenum">
              <a:rPr lang="en-US" altLang="zh-CN" sz="1300">
                <a:ea typeface="宋体" panose="02010600030101010101" pitchFamily="2" charset="-122"/>
              </a:rPr>
              <a:pPr algn="r"/>
              <a:t>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B266A04-2EAE-864A-AEA5-B2905AB1B0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3186D5F-3137-7E4A-A535-D367287B6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>
            <a:extLst>
              <a:ext uri="{FF2B5EF4-FFF2-40B4-BE49-F238E27FC236}">
                <a16:creationId xmlns:a16="http://schemas.microsoft.com/office/drawing/2014/main" id="{1D547DF0-D294-394A-B689-5980369B4A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A4E3D04A-E53E-9641-BF4F-2C372D3E0C6C}" type="slidenum">
              <a:rPr lang="en-US" altLang="zh-CN" sz="1300">
                <a:ea typeface="宋体" panose="02010600030101010101" pitchFamily="2" charset="-122"/>
              </a:rPr>
              <a:pPr algn="r"/>
              <a:t>50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79FC836-AED6-D741-95CC-12BE62B4EB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CE8D973F-0986-3C42-8799-9DCF9DC2D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>
            <a:extLst>
              <a:ext uri="{FF2B5EF4-FFF2-40B4-BE49-F238E27FC236}">
                <a16:creationId xmlns:a16="http://schemas.microsoft.com/office/drawing/2014/main" id="{2722AC41-C0FD-DE4F-B2F5-43F32749A0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8D01976B-F8BF-3645-9265-5AD74DC9CA02}" type="slidenum">
              <a:rPr lang="en-US" altLang="zh-CN" sz="1300">
                <a:ea typeface="宋体" panose="02010600030101010101" pitchFamily="2" charset="-122"/>
              </a:rPr>
              <a:pPr algn="r"/>
              <a:t>51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47F8BD37-9F53-BD45-A751-158562A6FB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F3C48D7F-0C4A-1348-8C8D-0F75D63A1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>
            <a:extLst>
              <a:ext uri="{FF2B5EF4-FFF2-40B4-BE49-F238E27FC236}">
                <a16:creationId xmlns:a16="http://schemas.microsoft.com/office/drawing/2014/main" id="{772EE78A-8108-EC4D-998B-222751907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9B6EAE68-313A-2D4A-94CE-38F157D7B08E}" type="slidenum">
              <a:rPr lang="en-US" altLang="zh-CN" sz="1300">
                <a:ea typeface="宋体" panose="02010600030101010101" pitchFamily="2" charset="-122"/>
              </a:rPr>
              <a:pPr algn="r"/>
              <a:t>52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4D7F1F29-91E0-944D-88F3-8B6285FB8D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A0997005-E8B1-B146-B47B-0E1764536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>
            <a:extLst>
              <a:ext uri="{FF2B5EF4-FFF2-40B4-BE49-F238E27FC236}">
                <a16:creationId xmlns:a16="http://schemas.microsoft.com/office/drawing/2014/main" id="{77EE962C-3C53-5F49-8E3F-A8C0E2259A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B1EF4F8F-6B30-3548-B9A2-66D59686D563}" type="slidenum">
              <a:rPr lang="en-US" altLang="zh-CN" sz="1300">
                <a:ea typeface="宋体" panose="02010600030101010101" pitchFamily="2" charset="-122"/>
              </a:rPr>
              <a:pPr algn="r"/>
              <a:t>53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1D8A7C20-38A3-994B-BD5B-4A3F2654D9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E5506C4F-2838-9840-8AEB-E7FE7FEC2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>
            <a:extLst>
              <a:ext uri="{FF2B5EF4-FFF2-40B4-BE49-F238E27FC236}">
                <a16:creationId xmlns:a16="http://schemas.microsoft.com/office/drawing/2014/main" id="{978FED13-2C0B-9246-B45E-A21A6EAE71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4EAC673D-C789-2141-998D-53235C107DC9}" type="slidenum">
              <a:rPr lang="en-US" altLang="zh-CN" sz="1300">
                <a:ea typeface="宋体" panose="02010600030101010101" pitchFamily="2" charset="-122"/>
              </a:rPr>
              <a:pPr algn="r"/>
              <a:t>54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553FB65A-9343-FD43-9417-91084E3648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88F01DE5-28C5-F34E-86C2-122B7314F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>
            <a:extLst>
              <a:ext uri="{FF2B5EF4-FFF2-40B4-BE49-F238E27FC236}">
                <a16:creationId xmlns:a16="http://schemas.microsoft.com/office/drawing/2014/main" id="{9C2355A9-7A57-E14C-958D-FF86D2C089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A5FD561C-A577-9841-A54F-27A6792D70DB}" type="slidenum">
              <a:rPr lang="en-US" altLang="zh-CN" sz="1300">
                <a:ea typeface="宋体" panose="02010600030101010101" pitchFamily="2" charset="-122"/>
              </a:rPr>
              <a:pPr algn="r"/>
              <a:t>55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B87473D9-F5EA-D440-8D19-227C7A024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E7FEDFCE-D7C2-EA40-8DA9-CE7410EF2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>
            <a:extLst>
              <a:ext uri="{FF2B5EF4-FFF2-40B4-BE49-F238E27FC236}">
                <a16:creationId xmlns:a16="http://schemas.microsoft.com/office/drawing/2014/main" id="{622EFC41-D35D-1848-B266-2349CD16ED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95983F45-8BA5-494C-8700-75AC46E776FB}" type="slidenum">
              <a:rPr lang="en-US" altLang="zh-CN" sz="1300">
                <a:ea typeface="宋体" panose="02010600030101010101" pitchFamily="2" charset="-122"/>
              </a:rPr>
              <a:pPr algn="r"/>
              <a:t>56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94984704-A380-E244-A8EB-5EA86002E0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CC0C10C3-4BC3-0A4D-9F96-A855D8230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>
            <a:extLst>
              <a:ext uri="{FF2B5EF4-FFF2-40B4-BE49-F238E27FC236}">
                <a16:creationId xmlns:a16="http://schemas.microsoft.com/office/drawing/2014/main" id="{E878397E-1968-BD43-A93F-AFC2A021CB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D98B7CD3-382B-5C46-AC78-7EB4038BBC7B}" type="slidenum">
              <a:rPr lang="en-US" altLang="zh-CN" sz="1300">
                <a:ea typeface="宋体" panose="02010600030101010101" pitchFamily="2" charset="-122"/>
              </a:rPr>
              <a:pPr algn="r"/>
              <a:t>57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BE9FF318-F19B-7D4C-9B0D-1FF470F2F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3BE79CF5-BE32-C845-AEFC-058B0FBA0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>
            <a:extLst>
              <a:ext uri="{FF2B5EF4-FFF2-40B4-BE49-F238E27FC236}">
                <a16:creationId xmlns:a16="http://schemas.microsoft.com/office/drawing/2014/main" id="{45B2BF0D-DCB7-DB41-926F-E01164578C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BBE34207-45E7-0A40-85B5-A64737050C4D}" type="slidenum">
              <a:rPr lang="en-US" altLang="zh-CN" sz="1300">
                <a:ea typeface="宋体" panose="02010600030101010101" pitchFamily="2" charset="-122"/>
              </a:rPr>
              <a:pPr algn="r"/>
              <a:t>58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FB5B0FC0-DCC9-DB49-B241-9FAB4481C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F346F56B-6263-FF4C-B67C-2713C1B8B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>
            <a:extLst>
              <a:ext uri="{FF2B5EF4-FFF2-40B4-BE49-F238E27FC236}">
                <a16:creationId xmlns:a16="http://schemas.microsoft.com/office/drawing/2014/main" id="{16D2CCF5-3818-2B40-A23E-401235891B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4A259C0-4E9A-CA44-9F37-A38A545DA1C5}" type="slidenum">
              <a:rPr lang="en-US" altLang="zh-CN" sz="1300">
                <a:ea typeface="宋体" panose="02010600030101010101" pitchFamily="2" charset="-122"/>
              </a:rPr>
              <a:pPr algn="r"/>
              <a:t>59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63660941-6B5A-5544-9DF0-24CDDD302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9350BFD9-53B0-4545-8265-6ACF31D65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9B1EB6DF-42AE-4747-9357-8AC598454B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4A9D091C-16B3-3946-8023-E3E0AE886112}" type="slidenum">
              <a:rPr lang="en-US" altLang="zh-CN" sz="1300">
                <a:ea typeface="宋体" panose="02010600030101010101" pitchFamily="2" charset="-122"/>
              </a:rPr>
              <a:pPr algn="r"/>
              <a:t>6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ED2816F-08EE-9D4E-9D2A-284ABFE69E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CF20FFB-CD5F-464B-8F4C-0E739C2A3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2.1.5. </a:t>
            </a:r>
            <a:r>
              <a:rPr lang="zh-CN" altLang="en-US">
                <a:latin typeface="Arial" panose="020B0604020202020204" pitchFamily="34" charset="0"/>
              </a:rPr>
              <a:t>指令的执行和周期概念</a:t>
            </a:r>
          </a:p>
          <a:p>
            <a:r>
              <a:rPr lang="zh-CN" altLang="en-US">
                <a:latin typeface="Arial" panose="020B0604020202020204" pitchFamily="34" charset="0"/>
              </a:rPr>
              <a:t>从一条指令的启动到下一条指令的启动的时间间隔称为指令周期。指令周期中包含若干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个基本操作步骤，如访问存储器和运算等。每个基本操作的时间称为机器周期。指令中包含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的机器周期数取决于指令的功能。机器周期是指令执行中每一个基本操作所需的时间，它代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表了大多数指令操作步骤的时间。机器周期基本上是根据存储器的速度及</a:t>
            </a:r>
            <a:r>
              <a:rPr lang="zh-CN" altLang="zh-CN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ALU </a:t>
            </a:r>
            <a:r>
              <a:rPr lang="zh-CN" altLang="en-US">
                <a:latin typeface="Arial" panose="020B0604020202020204" pitchFamily="34" charset="0"/>
              </a:rPr>
              <a:t>执行周期的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基本时间确定的。一个机器周期可以包括若干个时钟周期。时钟周期是计算机时钟主频的周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期。因为各种指令的操作功能木同，因此各指令的执行周期数也各不相同。早期的计算机中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一个指令周期一般需要几个机器周期完成，一个机器周期需要几个时钟周期。近年的新型计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算机中采用了硬件并行的技术以及简化的指令系统，使得机器周期一般等于一个时钟周期，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平均指令周期可以等于甚至小于一个时钟周期。在本章后面的例子中，假设访存和运算等操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作都可以在一个时钟周期内完成，因而机器周期等于时钟周期。</a:t>
            </a:r>
            <a:r>
              <a:rPr lang="zh-CN" altLang="zh-CN">
                <a:latin typeface="Arial" panose="020B0604020202020204" pitchFamily="34" charset="0"/>
              </a:rPr>
              <a:t> </a:t>
            </a:r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>
            <a:extLst>
              <a:ext uri="{FF2B5EF4-FFF2-40B4-BE49-F238E27FC236}">
                <a16:creationId xmlns:a16="http://schemas.microsoft.com/office/drawing/2014/main" id="{D88D8FC0-4ABD-D54D-A5BC-4B0FFD53E5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02FE6CF-B589-FC40-8EDD-A43156B07CE9}" type="slidenum">
              <a:rPr lang="en-US" altLang="zh-CN" sz="1300">
                <a:ea typeface="宋体" panose="02010600030101010101" pitchFamily="2" charset="-122"/>
              </a:rPr>
              <a:pPr algn="r"/>
              <a:t>60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368E9C1F-C4A4-6B40-AEAA-070C7AC989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4DDF367B-D9FE-EC42-9019-34171DA3C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18BB4BE5-40AA-374D-985E-142A01386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231C30AA-111E-CF42-80F3-8C9D7972DCCC}" type="slidenum">
              <a:rPr lang="en-US" altLang="zh-CN" sz="1300">
                <a:ea typeface="宋体" panose="02010600030101010101" pitchFamily="2" charset="-122"/>
              </a:rPr>
              <a:pPr algn="r"/>
              <a:t>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24D4073-D24E-0F41-9379-90954D688B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A9D820F-AC38-3D4F-A270-EE88DAC5D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Hans" dirty="0">
                <a:latin typeface="Arial" panose="020B0604020202020204" pitchFamily="34" charset="0"/>
              </a:rPr>
              <a:t>MAR</a:t>
            </a:r>
            <a:r>
              <a:rPr lang="zh-Hans" altLang="en-US" dirty="0">
                <a:latin typeface="Arial" panose="020B0604020202020204" pitchFamily="34" charset="0"/>
              </a:rPr>
              <a:t>：访存接口地址寄存器</a:t>
            </a:r>
            <a:endParaRPr lang="en-US" altLang="zh-Han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ans" dirty="0">
                <a:latin typeface="Arial" panose="020B0604020202020204" pitchFamily="34" charset="0"/>
              </a:rPr>
              <a:t>MDR</a:t>
            </a:r>
            <a:r>
              <a:rPr lang="zh-Hans" altLang="en-US" dirty="0">
                <a:latin typeface="Arial" panose="020B0604020202020204" pitchFamily="34" charset="0"/>
              </a:rPr>
              <a:t>：访存接口数据寄存器</a:t>
            </a:r>
            <a:endParaRPr lang="en-US" altLang="zh-Hans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2.1.5. </a:t>
            </a:r>
            <a:r>
              <a:rPr lang="zh-CN" altLang="en-US" dirty="0">
                <a:latin typeface="Arial" panose="020B0604020202020204" pitchFamily="34" charset="0"/>
              </a:rPr>
              <a:t>指令的执行和周期概念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计算机程序在运行之前装入到主存储器中。在程序的执行过程中，</a:t>
            </a:r>
            <a:r>
              <a:rPr lang="en-US" altLang="zh-CN" dirty="0">
                <a:latin typeface="Arial" panose="020B0604020202020204" pitchFamily="34" charset="0"/>
              </a:rPr>
              <a:t>CPU </a:t>
            </a:r>
            <a:r>
              <a:rPr lang="zh-CN" altLang="en-US" dirty="0">
                <a:latin typeface="Arial" panose="020B0604020202020204" pitchFamily="34" charset="0"/>
              </a:rPr>
              <a:t>从主存中逐条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取出这些指令，依次执行。在没有遇到分支指令（转移指令等）时程序中的指令是按顺序执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行的。</a:t>
            </a:r>
            <a:r>
              <a:rPr lang="en-US" altLang="zh-CN" dirty="0">
                <a:latin typeface="Arial" panose="020B0604020202020204" pitchFamily="34" charset="0"/>
              </a:rPr>
              <a:t>CPU </a:t>
            </a:r>
            <a:r>
              <a:rPr lang="zh-CN" altLang="en-US" dirty="0">
                <a:latin typeface="Arial" panose="020B0604020202020204" pitchFamily="34" charset="0"/>
              </a:rPr>
              <a:t>用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PC </a:t>
            </a:r>
            <a:r>
              <a:rPr lang="zh-CN" altLang="en-US" dirty="0">
                <a:latin typeface="Arial" panose="020B0604020202020204" pitchFamily="34" charset="0"/>
              </a:rPr>
              <a:t>寄存器保存指令的地址，当取出一条指令之后，</a:t>
            </a:r>
            <a:r>
              <a:rPr lang="en-US" altLang="zh-CN" dirty="0">
                <a:latin typeface="Arial" panose="020B0604020202020204" pitchFamily="34" charset="0"/>
              </a:rPr>
              <a:t>PC </a:t>
            </a:r>
            <a:r>
              <a:rPr lang="zh-CN" altLang="en-US" dirty="0">
                <a:latin typeface="Arial" panose="020B0604020202020204" pitchFamily="34" charset="0"/>
              </a:rPr>
              <a:t>更新为下一个指令字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的地址。存储器的访问操作是按字进行的，当指令的长度大于一个字时，上述过程就需要重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复进行。这个步骤称为指令执行的取指阶段。取指阶段之后则进入执行阶段。首先分析指令，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对指令进行译码，识别指令所要进行的操作，并产生相应的操作信号，如果参与操作的数据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在存储器中，还需要形成操作数的地址并读取操作数据。执行指令时根据指令分析产生操作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控制信号，完成指定的操作。最后将执行结果写回寄存器或存储器。然后再读取下一条指令，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并分析和执行，如此循环。</a:t>
            </a:r>
            <a:endParaRPr lang="zh-CN" altLang="zh-CN" dirty="0">
              <a:latin typeface="Arial" panose="020B0604020202020204" pitchFamily="34" charset="0"/>
            </a:endParaRPr>
          </a:p>
          <a:p>
            <a:pPr eaLnBrk="1" hangingPunct="1"/>
            <a:endParaRPr kumimoji="0"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B38660F0-9EE8-384A-ACBE-0E6015932D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C00CF44F-5055-8940-AA22-486AD48A2527}" type="slidenum">
              <a:rPr lang="en-US" altLang="zh-CN" sz="1300">
                <a:ea typeface="宋体" panose="02010600030101010101" pitchFamily="2" charset="-122"/>
              </a:rPr>
              <a:pPr algn="r"/>
              <a:t>8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07A8736-115F-E34D-A0FB-3FC90DD275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4688918-503D-8141-948F-C0BA7C022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首先将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PC </a:t>
            </a:r>
            <a:r>
              <a:rPr lang="zh-CN" altLang="en-US" dirty="0">
                <a:latin typeface="Arial" panose="020B0604020202020204" pitchFamily="34" charset="0"/>
              </a:rPr>
              <a:t>的值通过总线送到地址寄存器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MAR</a:t>
            </a:r>
            <a:r>
              <a:rPr lang="zh-CN" altLang="en-US" dirty="0">
                <a:latin typeface="Arial" panose="020B0604020202020204" pitchFamily="34" charset="0"/>
              </a:rPr>
              <a:t>，进行读指令操作，同时将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PC</a:t>
            </a:r>
            <a:r>
              <a:rPr lang="zh-CN" altLang="en-US" dirty="0">
                <a:latin typeface="Arial" panose="020B0604020202020204" pitchFamily="34" charset="0"/>
              </a:rPr>
              <a:t>＋</a:t>
            </a:r>
            <a:r>
              <a:rPr lang="en-US" altLang="zh-CN" dirty="0">
                <a:latin typeface="Arial" panose="020B0604020202020204" pitchFamily="34" charset="0"/>
              </a:rPr>
              <a:t>1 </a:t>
            </a:r>
            <a:r>
              <a:rPr lang="zh-CN" altLang="en-US" dirty="0">
                <a:latin typeface="Arial" panose="020B0604020202020204" pitchFamily="34" charset="0"/>
              </a:rPr>
              <a:t>送到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PC</a:t>
            </a:r>
            <a:r>
              <a:rPr lang="zh-CN" altLang="en-US" dirty="0">
                <a:latin typeface="Arial" panose="020B0604020202020204" pitchFamily="34" charset="0"/>
              </a:rPr>
              <a:t>（这里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假设指令的长度为一个字，</a:t>
            </a:r>
            <a:r>
              <a:rPr lang="en-US" altLang="zh-CN" dirty="0">
                <a:latin typeface="Arial" panose="020B0604020202020204" pitchFamily="34" charset="0"/>
              </a:rPr>
              <a:t>PC </a:t>
            </a:r>
            <a:r>
              <a:rPr lang="zh-CN" altLang="en-US" dirty="0">
                <a:latin typeface="Arial" panose="020B0604020202020204" pitchFamily="34" charset="0"/>
              </a:rPr>
              <a:t>的值为字地址而不是字节地址），使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PC </a:t>
            </a:r>
            <a:r>
              <a:rPr lang="zh-CN" altLang="en-US" dirty="0">
                <a:latin typeface="Arial" panose="020B0604020202020204" pitchFamily="34" charset="0"/>
              </a:rPr>
              <a:t>的内容为下一条指令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的地址，指令读出后通过存储器的数据总线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DBUS </a:t>
            </a:r>
            <a:r>
              <a:rPr lang="zh-CN" altLang="en-US" dirty="0">
                <a:latin typeface="Arial" panose="020B0604020202020204" pitchFamily="34" charset="0"/>
              </a:rPr>
              <a:t>送到数据寄存器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MDR</a:t>
            </a:r>
            <a:r>
              <a:rPr lang="zh-CN" altLang="en-US" dirty="0">
                <a:latin typeface="Arial" panose="020B0604020202020204" pitchFamily="34" charset="0"/>
              </a:rPr>
              <a:t>，再通过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CPU </a:t>
            </a:r>
            <a:r>
              <a:rPr lang="zh-CN" altLang="en-US" dirty="0">
                <a:latin typeface="Arial" panose="020B0604020202020204" pitchFamily="34" charset="0"/>
              </a:rPr>
              <a:t>内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部的总线送到指令寄存器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IR</a:t>
            </a:r>
            <a:r>
              <a:rPr lang="zh-CN" altLang="en-US" dirty="0">
                <a:latin typeface="Arial" panose="020B0604020202020204" pitchFamily="34" charset="0"/>
              </a:rPr>
              <a:t>。然后对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IR </a:t>
            </a:r>
            <a:r>
              <a:rPr lang="zh-CN" altLang="en-US" dirty="0">
                <a:latin typeface="Arial" panose="020B0604020202020204" pitchFamily="34" charset="0"/>
              </a:rPr>
              <a:t>中的指令进行译码，译码后进入执行阶段。在执行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阶段中，将通用寄存器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R1 </a:t>
            </a:r>
            <a:r>
              <a:rPr lang="zh-CN" altLang="en-US" dirty="0">
                <a:latin typeface="Arial" panose="020B0604020202020204" pitchFamily="34" charset="0"/>
              </a:rPr>
              <a:t>中的数据送到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Y </a:t>
            </a:r>
            <a:r>
              <a:rPr lang="zh-CN" altLang="en-US" dirty="0">
                <a:latin typeface="Arial" panose="020B0604020202020204" pitchFamily="34" charset="0"/>
              </a:rPr>
              <a:t>寄存器，将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R2 </a:t>
            </a:r>
            <a:r>
              <a:rPr lang="zh-CN" altLang="en-US" dirty="0">
                <a:latin typeface="Arial" panose="020B0604020202020204" pitchFamily="34" charset="0"/>
              </a:rPr>
              <a:t>中的数据送到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ALU</a:t>
            </a:r>
            <a:r>
              <a:rPr lang="zh-CN" altLang="en-US" dirty="0">
                <a:latin typeface="Arial" panose="020B0604020202020204" pitchFamily="34" charset="0"/>
              </a:rPr>
              <a:t>，与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Y </a:t>
            </a:r>
            <a:r>
              <a:rPr lang="zh-CN" altLang="en-US" dirty="0">
                <a:latin typeface="Arial" panose="020B0604020202020204" pitchFamily="34" charset="0"/>
              </a:rPr>
              <a:t>中的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数据相加，结果先放入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Z </a:t>
            </a:r>
            <a:r>
              <a:rPr lang="zh-CN" altLang="en-US" dirty="0">
                <a:latin typeface="Arial" panose="020B0604020202020204" pitchFamily="34" charset="0"/>
              </a:rPr>
              <a:t>寄存器，最后将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Z </a:t>
            </a:r>
            <a:r>
              <a:rPr lang="zh-CN" altLang="en-US" dirty="0">
                <a:latin typeface="Arial" panose="020B0604020202020204" pitchFamily="34" charset="0"/>
              </a:rPr>
              <a:t>寄存器中的结果写入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R3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endParaRPr kumimoji="0"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3B06F76B-1654-C142-BE2F-0813D2870F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103FCB3B-35D7-9B4B-BDF2-44FF54C40285}" type="slidenum">
              <a:rPr lang="en-US" altLang="zh-CN" sz="1300">
                <a:ea typeface="宋体" panose="02010600030101010101" pitchFamily="2" charset="-122"/>
              </a:rPr>
              <a:pPr algn="r"/>
              <a:t>9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35B977FB-F0BC-C040-8A53-604673E92B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FF55DEF-25DC-BE4D-8C41-B96A4270C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图片5">
            <a:extLst>
              <a:ext uri="{FF2B5EF4-FFF2-40B4-BE49-F238E27FC236}">
                <a16:creationId xmlns:a16="http://schemas.microsoft.com/office/drawing/2014/main" id="{1153226B-DD79-2B4C-8E58-5B092B1559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2" descr="图片2">
            <a:extLst>
              <a:ext uri="{FF2B5EF4-FFF2-40B4-BE49-F238E27FC236}">
                <a16:creationId xmlns:a16="http://schemas.microsoft.com/office/drawing/2014/main" id="{B3EF7EEE-E0B3-B043-8C62-F90D6355A8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3" descr="图片1">
            <a:extLst>
              <a:ext uri="{FF2B5EF4-FFF2-40B4-BE49-F238E27FC236}">
                <a16:creationId xmlns:a16="http://schemas.microsoft.com/office/drawing/2014/main" id="{EBBBFE68-EECA-DB45-A05F-F1F6529133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4" descr="图片3">
            <a:extLst>
              <a:ext uri="{FF2B5EF4-FFF2-40B4-BE49-F238E27FC236}">
                <a16:creationId xmlns:a16="http://schemas.microsoft.com/office/drawing/2014/main" id="{AF9D4B87-0B19-2048-B424-F596D67E17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5" descr="图片4">
            <a:extLst>
              <a:ext uri="{FF2B5EF4-FFF2-40B4-BE49-F238E27FC236}">
                <a16:creationId xmlns:a16="http://schemas.microsoft.com/office/drawing/2014/main" id="{32FA2086-CEC6-A248-BE91-A4AA5F163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2">
            <a:extLst>
              <a:ext uri="{FF2B5EF4-FFF2-40B4-BE49-F238E27FC236}">
                <a16:creationId xmlns:a16="http://schemas.microsoft.com/office/drawing/2014/main" id="{AC554DF5-DDFB-F640-A68A-AE3014F8A99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0513" y="1096963"/>
            <a:ext cx="8602662" cy="28575"/>
            <a:chOff x="181" y="391"/>
            <a:chExt cx="5419" cy="18"/>
          </a:xfrm>
        </p:grpSpPr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DE79E898-6A18-9249-99F0-B068C13E7F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" y="391"/>
              <a:ext cx="2720" cy="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60FD508C-B8F0-004B-8F51-2723472744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2880" y="391"/>
              <a:ext cx="2720" cy="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>
                    <a:alpha val="96999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/>
            </a:p>
          </p:txBody>
        </p:sp>
      </p:grpSp>
      <p:grpSp>
        <p:nvGrpSpPr>
          <p:cNvPr id="10" name="Group 2">
            <a:extLst>
              <a:ext uri="{FF2B5EF4-FFF2-40B4-BE49-F238E27FC236}">
                <a16:creationId xmlns:a16="http://schemas.microsoft.com/office/drawing/2014/main" id="{44FD7A7C-2233-2D4B-A82C-890C8BA1974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23850" y="2362200"/>
            <a:ext cx="8602663" cy="28575"/>
            <a:chOff x="181" y="391"/>
            <a:chExt cx="5419" cy="18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7410F7F2-6C51-6F4F-8031-245FE8E75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391"/>
              <a:ext cx="2720" cy="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F48F78DB-4533-8543-B390-29D03340C5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880" y="391"/>
              <a:ext cx="2720" cy="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>
                    <a:alpha val="96999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13" name="Rectangle 15">
            <a:extLst>
              <a:ext uri="{FF2B5EF4-FFF2-40B4-BE49-F238E27FC236}">
                <a16:creationId xmlns:a16="http://schemas.microsoft.com/office/drawing/2014/main" id="{841A7476-18F1-1F41-A2DF-3FCF9E1C31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0525" y="1412875"/>
            <a:ext cx="63119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800" b="1">
                <a:latin typeface="Webdings" pitchFamily="2" charset="2"/>
                <a:ea typeface="隶书" pitchFamily="49" charset="-122"/>
              </a:rPr>
              <a:t>嵌入式系统原理与实验</a:t>
            </a:r>
          </a:p>
        </p:txBody>
      </p:sp>
      <p:pic>
        <p:nvPicPr>
          <p:cNvPr id="15" name="Picture 7" descr="10">
            <a:extLst>
              <a:ext uri="{FF2B5EF4-FFF2-40B4-BE49-F238E27FC236}">
                <a16:creationId xmlns:a16="http://schemas.microsoft.com/office/drawing/2014/main" id="{0D402FE9-F070-7A4E-B735-717A211C3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33825"/>
            <a:ext cx="2914650" cy="287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4">
            <a:extLst>
              <a:ext uri="{FF2B5EF4-FFF2-40B4-BE49-F238E27FC236}">
                <a16:creationId xmlns:a16="http://schemas.microsoft.com/office/drawing/2014/main" id="{14CB69E5-D8B9-214F-B584-B4DA93F5E4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67000" y="3762375"/>
            <a:ext cx="4781550" cy="180022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课程号码</a:t>
            </a:r>
            <a:r>
              <a:rPr kumimoji="0" lang="zh-Hans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：</a:t>
            </a:r>
            <a:r>
              <a:rPr kumimoji="0" lang="en-US" altLang="zh-CN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EE21</a:t>
            </a:r>
            <a:r>
              <a:rPr kumimoji="0" lang="en-US" altLang="zh-Han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br>
              <a:rPr kumimoji="0" lang="en-US" altLang="zh-CN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0"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教学年级</a:t>
            </a:r>
            <a:r>
              <a:rPr kumimoji="0" lang="zh-Hans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：</a:t>
            </a:r>
            <a:r>
              <a:rPr kumimoji="0"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二年级</a:t>
            </a:r>
            <a:br>
              <a:rPr kumimoji="0"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0"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授课教师：赵忠华</a:t>
            </a:r>
          </a:p>
          <a:p>
            <a:pPr eaLnBrk="1" hangingPunct="1">
              <a:defRPr/>
            </a:pPr>
            <a:r>
              <a:rPr kumimoji="0"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上课教室</a:t>
            </a:r>
            <a:r>
              <a:rPr kumimoji="0" lang="zh-Hans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：</a:t>
            </a:r>
            <a:r>
              <a:rPr kumimoji="0"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东中院</a:t>
            </a:r>
            <a:r>
              <a:rPr kumimoji="0" lang="en-US" altLang="zh-CN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4-</a:t>
            </a:r>
            <a:r>
              <a:rPr kumimoji="0" lang="en-US" altLang="zh-Han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kumimoji="0" lang="en-US" altLang="zh-CN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51525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748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3844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169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9AF99DB-F2B7-8946-9B7C-6F1A068B5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04800" y="64008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B61933A-5351-8348-A5AC-3F97C67D9F4D}" type="datetime12">
              <a:t>下午6时26分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E4301D8-9C18-2B42-9942-37CB561DCD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/61</a:t>
            </a:r>
          </a:p>
        </p:txBody>
      </p:sp>
    </p:spTree>
    <p:extLst>
      <p:ext uri="{BB962C8B-B14F-4D97-AF65-F5344CB8AC3E}">
        <p14:creationId xmlns:p14="http://schemas.microsoft.com/office/powerpoint/2010/main" val="100289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9402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7482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0041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0118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54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6015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765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DBC50740-8391-8142-A889-339E62A8A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FC8371DC-8647-2D42-9834-61F4BB6A2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grpSp>
        <p:nvGrpSpPr>
          <p:cNvPr id="1028" name="Group 1048">
            <a:extLst>
              <a:ext uri="{FF2B5EF4-FFF2-40B4-BE49-F238E27FC236}">
                <a16:creationId xmlns:a16="http://schemas.microsoft.com/office/drawing/2014/main" id="{29AFC022-D2CF-934F-87F1-02A0EAC9369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68313" y="803275"/>
            <a:ext cx="8636000" cy="33338"/>
            <a:chOff x="295" y="778"/>
            <a:chExt cx="5440" cy="21"/>
          </a:xfrm>
        </p:grpSpPr>
        <p:sp>
          <p:nvSpPr>
            <p:cNvPr id="1032" name="Rectangle 1045">
              <a:extLst>
                <a:ext uri="{FF2B5EF4-FFF2-40B4-BE49-F238E27FC236}">
                  <a16:creationId xmlns:a16="http://schemas.microsoft.com/office/drawing/2014/main" id="{CF3BB0D0-D3BD-EE4C-AA61-C333ABF36D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5" y="778"/>
              <a:ext cx="2720" cy="2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13398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/>
            </a:p>
          </p:txBody>
        </p:sp>
        <p:sp>
          <p:nvSpPr>
            <p:cNvPr id="1033" name="Rectangle 1047">
              <a:extLst>
                <a:ext uri="{FF2B5EF4-FFF2-40B4-BE49-F238E27FC236}">
                  <a16:creationId xmlns:a16="http://schemas.microsoft.com/office/drawing/2014/main" id="{EBD96DCF-9749-F940-9223-307E5A378F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015" y="778"/>
              <a:ext cx="2720" cy="2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13398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/>
            </a:p>
          </p:txBody>
        </p:sp>
      </p:grpSp>
      <p:grpSp>
        <p:nvGrpSpPr>
          <p:cNvPr id="1029" name="Group 1048">
            <a:extLst>
              <a:ext uri="{FF2B5EF4-FFF2-40B4-BE49-F238E27FC236}">
                <a16:creationId xmlns:a16="http://schemas.microsoft.com/office/drawing/2014/main" id="{F96FDE53-2793-D84B-B289-3A295ED7918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81000" y="6443663"/>
            <a:ext cx="8636000" cy="33337"/>
            <a:chOff x="295" y="778"/>
            <a:chExt cx="5440" cy="21"/>
          </a:xfrm>
        </p:grpSpPr>
        <p:sp>
          <p:nvSpPr>
            <p:cNvPr id="1030" name="Rectangle 1045">
              <a:extLst>
                <a:ext uri="{FF2B5EF4-FFF2-40B4-BE49-F238E27FC236}">
                  <a16:creationId xmlns:a16="http://schemas.microsoft.com/office/drawing/2014/main" id="{DF5597CC-B9B7-064B-9B5C-7CDCC874CC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5" y="778"/>
              <a:ext cx="2720" cy="2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13398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/>
            </a:p>
          </p:txBody>
        </p:sp>
        <p:sp>
          <p:nvSpPr>
            <p:cNvPr id="1031" name="Rectangle 1047">
              <a:extLst>
                <a:ext uri="{FF2B5EF4-FFF2-40B4-BE49-F238E27FC236}">
                  <a16:creationId xmlns:a16="http://schemas.microsoft.com/office/drawing/2014/main" id="{17F494AC-D541-974D-81D1-896D85C88F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015" y="778"/>
              <a:ext cx="2720" cy="2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13398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22706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22706"/>
          </a:solidFill>
          <a:latin typeface="Arial" charset="0"/>
          <a:ea typeface="华文新魏" pitchFamily="2" charset="-122"/>
          <a:cs typeface="华文新魏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22706"/>
          </a:solidFill>
          <a:latin typeface="Arial" charset="0"/>
          <a:ea typeface="华文新魏" pitchFamily="2" charset="-122"/>
          <a:cs typeface="华文新魏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22706"/>
          </a:solidFill>
          <a:latin typeface="Arial" charset="0"/>
          <a:ea typeface="华文新魏" pitchFamily="2" charset="-122"/>
          <a:cs typeface="华文新魏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22706"/>
          </a:solidFill>
          <a:latin typeface="Arial" charset="0"/>
          <a:ea typeface="华文新魏" pitchFamily="2" charset="-122"/>
          <a:cs typeface="华文新魏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22706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22706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22706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22706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kumimoji="1" sz="2800">
          <a:solidFill>
            <a:srgbClr val="000000"/>
          </a:solidFill>
          <a:latin typeface="+mn-lt"/>
          <a:ea typeface="+mn-ea"/>
          <a:cs typeface="黑体" charset="0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kumimoji="1" sz="2400">
          <a:solidFill>
            <a:srgbClr val="133984"/>
          </a:solidFill>
          <a:latin typeface="+mn-lt"/>
          <a:ea typeface="+mn-ea"/>
          <a:cs typeface="黑体" charset="0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pitchFamily="2" charset="-122"/>
          <a:cs typeface="宋体" charset="0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.png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2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9.png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8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5">
            <a:extLst>
              <a:ext uri="{FF2B5EF4-FFF2-40B4-BE49-F238E27FC236}">
                <a16:creationId xmlns:a16="http://schemas.microsoft.com/office/drawing/2014/main" id="{A8FBCB18-1A88-A544-A262-594E39D9B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0888" y="44450"/>
            <a:ext cx="5399087" cy="762000"/>
          </a:xfrm>
          <a:noFill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Comic Sans MS" panose="030F0902030302020204" pitchFamily="66" charset="0"/>
                <a:ea typeface="隶书" pitchFamily="49" charset="-122"/>
              </a:rPr>
              <a:t>2.2</a:t>
            </a:r>
            <a:r>
              <a:rPr lang="en-US" altLang="zh-CN" sz="180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000">
                <a:solidFill>
                  <a:srgbClr val="000000"/>
                </a:solidFill>
                <a:latin typeface="Comic Sans MS" panose="030F0902030302020204" pitchFamily="66" charset="0"/>
                <a:ea typeface="隶书" pitchFamily="49" charset="-122"/>
              </a:rPr>
              <a:t>指令的执行过程</a:t>
            </a:r>
            <a:endParaRPr lang="zh-CN" altLang="en-US" sz="180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EAF5819-5220-5848-87AD-68A4879A7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5775"/>
            <a:ext cx="3810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单总线结构：</a:t>
            </a:r>
          </a:p>
          <a:p>
            <a:pPr lvl="1" eaLnBrk="1" hangingPunct="1">
              <a:lnSpc>
                <a:spcPct val="100000"/>
              </a:lnSpc>
              <a:buClr>
                <a:srgbClr val="FF9900"/>
              </a:buClr>
              <a:buFontTx/>
              <a:buChar char="–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R3, R1, R2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PC→MAR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PC+1→PC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DBUS→MDR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MDR→IR</a:t>
            </a:r>
            <a:endParaRPr lang="en-US" altLang="zh-CN" sz="2400">
              <a:solidFill>
                <a:srgbClr val="99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(5)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R1→Y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(6) </a:t>
            </a:r>
            <a:r>
              <a:rPr lang="en-US" altLang="zh-CN" sz="240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 + Y→Z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80" name="Object 5">
            <a:extLst>
              <a:ext uri="{FF2B5EF4-FFF2-40B4-BE49-F238E27FC236}">
                <a16:creationId xmlns:a16="http://schemas.microsoft.com/office/drawing/2014/main" id="{C1CA76FE-6C81-1E4F-A103-93BB33FAF878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16450" y="1755775"/>
          <a:ext cx="3389313" cy="448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图片" r:id="rId5" imgW="1835150" imgH="2597150" progId="Word.Picture.8">
                  <p:embed/>
                </p:oleObj>
              </mc:Choice>
              <mc:Fallback>
                <p:oleObj name="图片" r:id="rId5" imgW="1835150" imgH="259715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6654"/>
                      <a:stretch>
                        <a:fillRect/>
                      </a:stretch>
                    </p:blipFill>
                    <p:spPr bwMode="auto">
                      <a:xfrm>
                        <a:off x="4616450" y="1755775"/>
                        <a:ext cx="3389313" cy="448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0">
            <a:extLst>
              <a:ext uri="{FF2B5EF4-FFF2-40B4-BE49-F238E27FC236}">
                <a16:creationId xmlns:a16="http://schemas.microsoft.com/office/drawing/2014/main" id="{27F7C16C-DE94-464E-AC97-28B2E6C5F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41775"/>
            <a:ext cx="1476375" cy="257175"/>
          </a:xfrm>
          <a:prstGeom prst="rect">
            <a:avLst/>
          </a:prstGeom>
          <a:solidFill>
            <a:srgbClr val="FFFF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 kern="0">
                <a:solidFill>
                  <a:srgbClr val="000000"/>
                </a:solidFill>
              </a:rPr>
              <a:t>R2</a:t>
            </a:r>
            <a:endParaRPr lang="en-US" altLang="zh-CN" sz="1200" kern="0">
              <a:solidFill>
                <a:srgbClr val="000000"/>
              </a:solidFill>
            </a:endParaRPr>
          </a:p>
        </p:txBody>
      </p:sp>
      <p:sp>
        <p:nvSpPr>
          <p:cNvPr id="39" name="Line 11">
            <a:extLst>
              <a:ext uri="{FF2B5EF4-FFF2-40B4-BE49-F238E27FC236}">
                <a16:creationId xmlns:a16="http://schemas.microsoft.com/office/drawing/2014/main" id="{ABA35529-C7B6-4447-9D24-680455BD0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160838"/>
            <a:ext cx="685800" cy="0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triangl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6835DA94-83CB-A94B-AF20-8886CDBE8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160837"/>
            <a:ext cx="0" cy="795337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41" name="Line 13">
            <a:extLst>
              <a:ext uri="{FF2B5EF4-FFF2-40B4-BE49-F238E27FC236}">
                <a16:creationId xmlns:a16="http://schemas.microsoft.com/office/drawing/2014/main" id="{77566BC7-C76B-6345-9257-5BE7810C03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4956175"/>
            <a:ext cx="1066800" cy="0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42" name="Line 14">
            <a:extLst>
              <a:ext uri="{FF2B5EF4-FFF2-40B4-BE49-F238E27FC236}">
                <a16:creationId xmlns:a16="http://schemas.microsoft.com/office/drawing/2014/main" id="{D42E517B-3DBE-A04A-8958-60C195DE8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956175"/>
            <a:ext cx="0" cy="152400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triangl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43" name="Text Box 17">
            <a:extLst>
              <a:ext uri="{FF2B5EF4-FFF2-40B4-BE49-F238E27FC236}">
                <a16:creationId xmlns:a16="http://schemas.microsoft.com/office/drawing/2014/main" id="{BC10AA0B-AF25-264D-AF73-20BFC127A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761038"/>
            <a:ext cx="1524000" cy="257175"/>
          </a:xfrm>
          <a:prstGeom prst="rect">
            <a:avLst/>
          </a:prstGeom>
          <a:solidFill>
            <a:srgbClr val="66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 kern="0">
                <a:solidFill>
                  <a:srgbClr val="000000"/>
                </a:solidFill>
              </a:rPr>
              <a:t>Z</a:t>
            </a:r>
            <a:endParaRPr lang="en-US" altLang="zh-CN" sz="1200" kern="0">
              <a:solidFill>
                <a:srgbClr val="000000"/>
              </a:solidFill>
            </a:endParaRPr>
          </a:p>
        </p:txBody>
      </p:sp>
      <p:sp>
        <p:nvSpPr>
          <p:cNvPr id="44" name="Line 18">
            <a:extLst>
              <a:ext uri="{FF2B5EF4-FFF2-40B4-BE49-F238E27FC236}">
                <a16:creationId xmlns:a16="http://schemas.microsoft.com/office/drawing/2014/main" id="{FEDA9374-BACA-4342-8A97-1C013D3E3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2063" y="5608638"/>
            <a:ext cx="533400" cy="0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45" name="Line 19">
            <a:extLst>
              <a:ext uri="{FF2B5EF4-FFF2-40B4-BE49-F238E27FC236}">
                <a16:creationId xmlns:a16="http://schemas.microsoft.com/office/drawing/2014/main" id="{33E80349-5C65-0D4B-95FB-D6FA94B49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6350" y="5580063"/>
            <a:ext cx="0" cy="228600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triangl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24589" name="Rectangle 24">
            <a:extLst>
              <a:ext uri="{FF2B5EF4-FFF2-40B4-BE49-F238E27FC236}">
                <a16:creationId xmlns:a16="http://schemas.microsoft.com/office/drawing/2014/main" id="{71E09320-2D57-3E4A-8811-8DE9DA483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58863"/>
            <a:ext cx="48244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一、运算指令的执行过程</a:t>
            </a:r>
          </a:p>
        </p:txBody>
      </p:sp>
      <p:sp>
        <p:nvSpPr>
          <p:cNvPr id="47" name="Line 15">
            <a:extLst>
              <a:ext uri="{FF2B5EF4-FFF2-40B4-BE49-F238E27FC236}">
                <a16:creationId xmlns:a16="http://schemas.microsoft.com/office/drawing/2014/main" id="{18A524EB-AFAC-D544-B961-157F23612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6025" y="5641975"/>
            <a:ext cx="0" cy="152400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triangl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629E91C-9722-9C4B-94E0-EE326193E1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10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585A89-7DA3-C34C-A15B-5D6B0B43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FA1B50-A97A-024F-B903-04471AC4775E}" type="datetime12">
              <a:t>下午6时26分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4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5">
            <a:extLst>
              <a:ext uri="{FF2B5EF4-FFF2-40B4-BE49-F238E27FC236}">
                <a16:creationId xmlns:a16="http://schemas.microsoft.com/office/drawing/2014/main" id="{4E67B612-91CD-1A4D-88ED-F02265643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0888" y="44450"/>
            <a:ext cx="5399087" cy="762000"/>
          </a:xfrm>
          <a:noFill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Comic Sans MS" panose="030F0902030302020204" pitchFamily="66" charset="0"/>
                <a:ea typeface="隶书" pitchFamily="49" charset="-122"/>
              </a:rPr>
              <a:t>2.2</a:t>
            </a:r>
            <a:r>
              <a:rPr lang="en-US" altLang="zh-CN" sz="180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000">
                <a:solidFill>
                  <a:srgbClr val="000000"/>
                </a:solidFill>
                <a:latin typeface="Comic Sans MS" panose="030F0902030302020204" pitchFamily="66" charset="0"/>
                <a:ea typeface="隶书" pitchFamily="49" charset="-122"/>
              </a:rPr>
              <a:t>指令的执行过程</a:t>
            </a:r>
            <a:endParaRPr lang="zh-CN" altLang="en-US" sz="180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E3D3330-A66D-424A-BF5F-EA9512D11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7363"/>
            <a:ext cx="3810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单总线结构：</a:t>
            </a:r>
          </a:p>
          <a:p>
            <a:pPr lvl="1" eaLnBrk="1" hangingPunct="1">
              <a:lnSpc>
                <a:spcPct val="100000"/>
              </a:lnSpc>
              <a:buClr>
                <a:srgbClr val="FF9900"/>
              </a:buClr>
              <a:buFontTx/>
              <a:buChar char="–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R3, R1, R2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PC→MAR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PC+1→PC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DBUS→MDR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MDR→IR</a:t>
            </a:r>
            <a:endParaRPr lang="en-US" altLang="zh-CN" sz="2400" dirty="0">
              <a:solidFill>
                <a:srgbClr val="99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(5)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R1→Y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(6)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R2 + Y→Z</a:t>
            </a:r>
            <a:endParaRPr lang="en-US" altLang="zh-CN" sz="2400" dirty="0">
              <a:solidFill>
                <a:srgbClr val="99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(7) </a:t>
            </a:r>
            <a:r>
              <a:rPr lang="en-US" altLang="zh-CN" sz="2400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Z→R3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Char char="•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628" name="Object 5">
            <a:extLst>
              <a:ext uri="{FF2B5EF4-FFF2-40B4-BE49-F238E27FC236}">
                <a16:creationId xmlns:a16="http://schemas.microsoft.com/office/drawing/2014/main" id="{20F32291-BC91-2F4A-B4FF-849DE9663979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42691601"/>
              </p:ext>
            </p:extLst>
          </p:nvPr>
        </p:nvGraphicFramePr>
        <p:xfrm>
          <a:off x="4783138" y="1630363"/>
          <a:ext cx="3389312" cy="448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图片" r:id="rId5" imgW="1835150" imgH="2597150" progId="Word.Picture.8">
                  <p:embed/>
                </p:oleObj>
              </mc:Choice>
              <mc:Fallback>
                <p:oleObj name="图片" r:id="rId5" imgW="1835150" imgH="259715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6654"/>
                      <a:stretch>
                        <a:fillRect/>
                      </a:stretch>
                    </p:blipFill>
                    <p:spPr bwMode="auto">
                      <a:xfrm>
                        <a:off x="4783138" y="1630363"/>
                        <a:ext cx="3389312" cy="448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6">
            <a:extLst>
              <a:ext uri="{FF2B5EF4-FFF2-40B4-BE49-F238E27FC236}">
                <a16:creationId xmlns:a16="http://schemas.microsoft.com/office/drawing/2014/main" id="{2D67DD85-C7E1-DB43-85B4-62C1A0A11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7088" y="5773738"/>
            <a:ext cx="685800" cy="0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triangl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B74FE022-A573-8D45-A2C1-4D0D76B87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8" y="4297363"/>
            <a:ext cx="0" cy="1476375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AB900411-B5A4-774A-9060-F53BED1672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53288" y="4297363"/>
            <a:ext cx="609600" cy="0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triangl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00FA1C51-8692-A44F-BFB3-E58298052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288" y="4144963"/>
            <a:ext cx="1524000" cy="257175"/>
          </a:xfrm>
          <a:prstGeom prst="rect">
            <a:avLst/>
          </a:prstGeom>
          <a:solidFill>
            <a:srgbClr val="FFFF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 kern="0">
                <a:solidFill>
                  <a:srgbClr val="000000"/>
                </a:solidFill>
              </a:rPr>
              <a:t>R3</a:t>
            </a:r>
            <a:endParaRPr lang="en-US" altLang="zh-CN" sz="1200" kern="0">
              <a:solidFill>
                <a:srgbClr val="000000"/>
              </a:solidFill>
            </a:endParaRP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5F65EEF4-9443-B848-BD60-BCF40EA1E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6045200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zh-CN" altLang="en-US" sz="1600" b="1" kern="0">
                <a:solidFill>
                  <a:srgbClr val="000000"/>
                </a:solidFill>
              </a:rPr>
              <a:t>状态寄存器</a:t>
            </a:r>
          </a:p>
        </p:txBody>
      </p:sp>
      <p:sp>
        <p:nvSpPr>
          <p:cNvPr id="26634" name="Rectangle 15">
            <a:extLst>
              <a:ext uri="{FF2B5EF4-FFF2-40B4-BE49-F238E27FC236}">
                <a16:creationId xmlns:a16="http://schemas.microsoft.com/office/drawing/2014/main" id="{308CC176-9A2A-BC46-A2A1-6A5901A03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58863"/>
            <a:ext cx="48244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一、运算指令的执行过程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26C5D2-4AF9-184F-B63B-C7F7EB31F3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11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8B7734-690C-BD4A-8C8F-09D56E2D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0C6346-3B56-154A-B550-EA88D153D5A8}" type="datetime12">
              <a:t>下午6时26分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6C42140D-643A-7D4A-AC2E-D78BB5D59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063625"/>
            <a:ext cx="7772400" cy="2365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Char char="•"/>
            </a:pPr>
            <a:r>
              <a:rPr lang="zh-CN" altLang="en-US" sz="2400" b="1">
                <a:solidFill>
                  <a:srgbClr val="CC0066"/>
                </a:solidFill>
                <a:latin typeface="Times New Roman" panose="02020603050405020304" pitchFamily="18" charset="0"/>
              </a:rPr>
              <a:t>流水技术</a:t>
            </a:r>
            <a:r>
              <a:rPr lang="zh-CN" altLang="en-US" sz="2400" b="1">
                <a:latin typeface="Times New Roman" panose="02020603050405020304" pitchFamily="18" charset="0"/>
              </a:rPr>
              <a:t>用于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提高指令的执行速度和数据运算速度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00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Char char="•"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流水工作方式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spcAft>
                <a:spcPct val="10000"/>
              </a:spcAft>
              <a:buClr>
                <a:srgbClr val="FF9900"/>
              </a:buClr>
              <a:buFontTx/>
              <a:buChar char="–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将一个计算任务细分成若干个子任务</a:t>
            </a:r>
          </a:p>
          <a:p>
            <a:pPr lvl="1" eaLnBrk="1" hangingPunct="1">
              <a:lnSpc>
                <a:spcPct val="100000"/>
              </a:lnSpc>
              <a:spcAft>
                <a:spcPct val="10000"/>
              </a:spcAft>
              <a:buClr>
                <a:srgbClr val="FF9900"/>
              </a:buClr>
              <a:buFontTx/>
              <a:buChar char="–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每个子任务由专门的部件（流水段）处理</a:t>
            </a:r>
          </a:p>
          <a:p>
            <a:pPr lvl="1" eaLnBrk="1" hangingPunct="1">
              <a:lnSpc>
                <a:spcPct val="100000"/>
              </a:lnSpc>
              <a:spcAft>
                <a:spcPct val="10000"/>
              </a:spcAft>
              <a:buClr>
                <a:srgbClr val="FF9900"/>
              </a:buClr>
              <a:buFontTx/>
              <a:buChar char="–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多个计算任务依次进行并行处理</a:t>
            </a:r>
          </a:p>
        </p:txBody>
      </p:sp>
      <p:graphicFrame>
        <p:nvGraphicFramePr>
          <p:cNvPr id="28675" name="Object 4">
            <a:extLst>
              <a:ext uri="{FF2B5EF4-FFF2-40B4-BE49-F238E27FC236}">
                <a16:creationId xmlns:a16="http://schemas.microsoft.com/office/drawing/2014/main" id="{9FEF6DAD-C9F8-6C43-B480-574F5B7F04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730625"/>
          <a:ext cx="7772400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图片" r:id="rId5" imgW="1936750" imgH="482600" progId="Word.Picture.8">
                  <p:embed/>
                </p:oleObj>
              </mc:Choice>
              <mc:Fallback>
                <p:oleObj name="图片" r:id="rId5" imgW="1936750" imgH="4826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30625"/>
                        <a:ext cx="7772400" cy="192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>
            <a:extLst>
              <a:ext uri="{FF2B5EF4-FFF2-40B4-BE49-F238E27FC236}">
                <a16:creationId xmlns:a16="http://schemas.microsoft.com/office/drawing/2014/main" id="{A31C3B30-9D1E-C041-819F-EF6F96E5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15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zh-CN" altLang="en-US" kern="0" dirty="0">
                <a:solidFill>
                  <a:srgbClr val="000000"/>
                </a:solidFill>
                <a:latin typeface="宋体" charset="0"/>
              </a:rPr>
              <a:t>流水周期</a:t>
            </a:r>
            <a:r>
              <a:rPr kumimoji="0" lang="zh-CN" altLang="en-US" kern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8677" name="Rectangle 6">
            <a:extLst>
              <a:ext uri="{FF2B5EF4-FFF2-40B4-BE49-F238E27FC236}">
                <a16:creationId xmlns:a16="http://schemas.microsoft.com/office/drawing/2014/main" id="{D34DF5D2-E5E3-4044-98A3-165AC8A0D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44450"/>
            <a:ext cx="597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4000" b="1">
                <a:solidFill>
                  <a:srgbClr val="0000FF"/>
                </a:solidFill>
                <a:latin typeface="Comic Sans MS" panose="030F0902030302020204" pitchFamily="66" charset="0"/>
                <a:ea typeface="隶书" pitchFamily="49" charset="-122"/>
              </a:rPr>
              <a:t>2.3</a:t>
            </a:r>
            <a:r>
              <a:rPr lang="en-US" altLang="zh-CN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指令的流水执行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12DDD2D-CF86-2446-88E7-4AD4AB56B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12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24E314-011D-C040-8C98-EA22669F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5F21E3-93EA-D748-945F-1F05F6541B89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B147A1AB-8444-3F4E-93D6-FA4068358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31900"/>
            <a:ext cx="7772400" cy="43307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10000"/>
              </a:spcAft>
              <a:buClr>
                <a:srgbClr val="FF9900"/>
              </a:buClr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charset="0"/>
                <a:ea typeface="宋体" charset="0"/>
              </a:rPr>
              <a:t>计算机流水线中的计算任务可以是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charset="0"/>
                <a:ea typeface="宋体" charset="0"/>
              </a:rPr>
              <a:t>一个算术逻辑运算操作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charset="0"/>
                <a:ea typeface="宋体" charset="0"/>
              </a:rPr>
              <a:t>，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charset="0"/>
                <a:ea typeface="宋体" charset="0"/>
              </a:rPr>
              <a:t>也可以是一条指令的执行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charset="0"/>
                <a:ea typeface="宋体" charset="0"/>
              </a:rPr>
              <a:t>。</a:t>
            </a:r>
          </a:p>
          <a:p>
            <a:pPr eaLnBrk="1" hangingPunct="1">
              <a:spcAft>
                <a:spcPct val="10000"/>
              </a:spcAft>
              <a:buClr>
                <a:srgbClr val="FF9900"/>
              </a:buClr>
              <a:defRPr/>
            </a:pPr>
            <a:r>
              <a:rPr lang="zh-CN" altLang="en-US" sz="2800" b="1" kern="0" dirty="0">
                <a:solidFill>
                  <a:srgbClr val="CC0066"/>
                </a:solidFill>
                <a:latin typeface="Times New Roman" charset="0"/>
                <a:ea typeface="宋体" charset="0"/>
              </a:rPr>
              <a:t>指令级流水线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charset="0"/>
                <a:ea typeface="宋体" charset="0"/>
              </a:rPr>
              <a:t>是把一条指令的执行过程分成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charset="0"/>
                <a:ea typeface="宋体" charset="0"/>
              </a:rPr>
              <a:t>多个子过程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charset="0"/>
                <a:ea typeface="宋体" charset="0"/>
              </a:rPr>
              <a:t>，由各个部件进行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charset="0"/>
                <a:ea typeface="宋体" charset="0"/>
              </a:rPr>
              <a:t>轮流处理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charset="0"/>
                <a:ea typeface="宋体" charset="0"/>
              </a:rPr>
              <a:t>后完成执行过程。</a:t>
            </a:r>
          </a:p>
          <a:p>
            <a:pPr eaLnBrk="1" hangingPunct="1">
              <a:spcAft>
                <a:spcPct val="10000"/>
              </a:spcAft>
              <a:buClr>
                <a:srgbClr val="FF9900"/>
              </a:buClr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charset="0"/>
                <a:ea typeface="宋体" charset="0"/>
              </a:rPr>
              <a:t>不必等到上一条指令的完成就可以开始下一条指令的执行。</a:t>
            </a:r>
          </a:p>
          <a:p>
            <a:pPr eaLnBrk="1" hangingPunct="1">
              <a:spcAft>
                <a:spcPct val="10000"/>
              </a:spcAft>
              <a:buClr>
                <a:srgbClr val="FF9900"/>
              </a:buClr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charset="0"/>
                <a:ea typeface="宋体" charset="0"/>
              </a:rPr>
              <a:t>指令的流水线在高性能的微处理器中被普遍采用。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9026CE71-6751-A647-9D4D-003D7E95A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79375"/>
            <a:ext cx="597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4000" b="1">
                <a:solidFill>
                  <a:schemeClr val="tx1"/>
                </a:solidFill>
                <a:latin typeface="Comic Sans MS" panose="030F0902030302020204" pitchFamily="66" charset="0"/>
                <a:ea typeface="隶书" pitchFamily="49" charset="-122"/>
              </a:rPr>
              <a:t>2.3</a:t>
            </a:r>
            <a:r>
              <a:rPr lang="en-US" altLang="zh-CN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指令的流水执行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B273967-0C6F-B44F-9BB0-4909CD4584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13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D5A30D-2DFC-7D47-84A7-988BBF35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5224A1-FA09-DA43-B8E2-7DC66B825A96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2371B20-2B8A-DC4D-9C1D-C00B92515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8900" y="63500"/>
            <a:ext cx="3814763" cy="701675"/>
          </a:xfrm>
          <a:noFill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指令的流水线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A5292C8-D92B-5144-89AE-F1675619F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68375"/>
            <a:ext cx="7989888" cy="5140325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marL="457200" indent="-4572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45720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Char char="•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指令流水线由一系列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串联的流水段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组成。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Clr>
                <a:srgbClr val="FF9900"/>
              </a:buClr>
              <a:buFontTx/>
              <a:buChar char="–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每个流水段完成指令执行的一个操作步骤。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Clr>
                <a:srgbClr val="FF9900"/>
              </a:buClr>
              <a:buFontTx/>
              <a:buChar char="–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各个流水段之间设有缓冲寄存器（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流水寄存器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），以暂时保存上一个流水段对指令处理的结果。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Clr>
                <a:srgbClr val="FF9900"/>
              </a:buClr>
              <a:buFontTx/>
              <a:buChar char="–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流水线中的每个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流水段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构成流水线的一级。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Clr>
                <a:srgbClr val="FF9900"/>
              </a:buClr>
              <a:buFontTx/>
              <a:buChar char="–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在专用通路结构的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中，通常采用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个流水段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Clr>
                <a:srgbClr val="FF9900"/>
              </a:buClr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级流水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lvl="2" eaLnBrk="1" hangingPunct="1">
              <a:lnSpc>
                <a:spcPct val="90000"/>
              </a:lnSpc>
              <a:spcAft>
                <a:spcPct val="10000"/>
              </a:spcAft>
              <a:buClr>
                <a:srgbClr val="FF3300"/>
              </a:buClr>
              <a:buFontTx/>
              <a:buAutoNum type="circleNumDbPlain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取指（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nstruction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etch</a:t>
            </a:r>
          </a:p>
          <a:p>
            <a:pPr lvl="2" eaLnBrk="1" hangingPunct="1">
              <a:lnSpc>
                <a:spcPct val="90000"/>
              </a:lnSpc>
              <a:spcAft>
                <a:spcPct val="10000"/>
              </a:spcAft>
              <a:buClr>
                <a:srgbClr val="FF3300"/>
              </a:buClr>
              <a:buFontTx/>
              <a:buAutoNum type="circleNumDbPlain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译码（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ID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nstruction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ecode</a:t>
            </a:r>
          </a:p>
          <a:p>
            <a:pPr lvl="2" eaLnBrk="1" hangingPunct="1">
              <a:lnSpc>
                <a:spcPct val="90000"/>
              </a:lnSpc>
              <a:spcAft>
                <a:spcPct val="10000"/>
              </a:spcAft>
              <a:buClr>
                <a:srgbClr val="FF3300"/>
              </a:buClr>
              <a:buFontTx/>
              <a:buAutoNum type="circleNumDbPlain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运算执行（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ecute</a:t>
            </a:r>
          </a:p>
          <a:p>
            <a:pPr lvl="2" eaLnBrk="1" hangingPunct="1">
              <a:lnSpc>
                <a:spcPct val="90000"/>
              </a:lnSpc>
              <a:spcAft>
                <a:spcPct val="10000"/>
              </a:spcAft>
              <a:buClr>
                <a:srgbClr val="FF3300"/>
              </a:buClr>
              <a:buFontTx/>
              <a:buAutoNum type="circleNumDbPlain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访存（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MEM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Mem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ory</a:t>
            </a:r>
          </a:p>
          <a:p>
            <a:pPr lvl="2" eaLnBrk="1" hangingPunct="1">
              <a:lnSpc>
                <a:spcPct val="90000"/>
              </a:lnSpc>
              <a:spcAft>
                <a:spcPct val="10000"/>
              </a:spcAft>
              <a:buClr>
                <a:srgbClr val="FF3300"/>
              </a:buClr>
              <a:buFontTx/>
              <a:buAutoNum type="circleNumDbPlain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写回（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rite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A41507-2ADE-E147-AC62-751C38414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14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7C92EF-D4B1-2841-BC34-C67F1088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FAF7C8-939E-754F-943A-0F20A2781486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B58E9A9B-5A45-544B-85B0-7B616EAFC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41974"/>
            <a:ext cx="77724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609600" indent="-6096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066800" indent="-60960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10000"/>
              </a:spcAft>
              <a:buFontTx/>
              <a:buAutoNum type="arabicPeriod"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吞吐率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>
                <a:latin typeface="Comic Sans MS" panose="030F0902030302020204" pitchFamily="66" charset="0"/>
                <a:ea typeface="宋体" panose="02010600030101010101" pitchFamily="2" charset="-122"/>
              </a:rPr>
              <a:t>throughput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sz="2800">
                <a:solidFill>
                  <a:srgbClr val="0000CC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衡量指令流水线的一个重要指标</a:t>
            </a:r>
            <a:r>
              <a:rPr lang="zh-CN" altLang="en-US" sz="280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sz="280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单位时间内流水线能处理的任务数量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sz="280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与流水的</a:t>
            </a:r>
            <a:r>
              <a:rPr lang="zh-CN" altLang="en-US" sz="2800">
                <a:solidFill>
                  <a:srgbClr val="0000CC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节拍时间</a:t>
            </a:r>
            <a:r>
              <a:rPr lang="zh-CN" altLang="en-US" sz="280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（流水周期）有关。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FontTx/>
              <a:buNone/>
            </a:pPr>
            <a:r>
              <a:rPr lang="zh-CN" altLang="en-US" sz="2800" b="1" u="sng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指令流水节拍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：是指令从一个流水段进入下一个流水段的间隔时间，又称为</a:t>
            </a:r>
            <a:r>
              <a:rPr lang="zh-CN" altLang="en-US" sz="2800" b="1" u="sng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流水周期</a:t>
            </a:r>
            <a:endParaRPr lang="en-US" altLang="zh-CN" sz="2800" b="1" u="sng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None/>
            </a:pPr>
            <a:r>
              <a:rPr lang="zh-CN" altLang="en-US" sz="280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简单的流水周期可定为各流水段处理时间的最大值，加上流水寄存器的延迟时间。</a:t>
            </a:r>
            <a:endParaRPr lang="zh-CN" altLang="en-US" sz="2800" u="sng">
              <a:solidFill>
                <a:srgbClr val="0000FF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buFontTx/>
              <a:buAutoNum type="arabicPeriod"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加速比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sz="280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流水方式的工作速度与等效的顺序工作方式时间的比值</a:t>
            </a: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92FD39AB-A037-D84F-A305-F77858967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63500"/>
            <a:ext cx="3814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流水线的性能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15CD5B-781D-CB49-8C93-E6A321582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15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18EC6E-EC62-BF48-B507-15B0C98F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B8A88D-8722-2446-A42D-25F522B9E951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5307B07-EA2B-6940-89B8-E354155958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200"/>
            <a:ext cx="5976937" cy="701675"/>
          </a:xfrm>
          <a:noFill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时空图</a:t>
            </a:r>
            <a:r>
              <a:rPr lang="en-US" altLang="zh-CN" sz="400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40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根据流水段来画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DD70F18-DD1C-7B43-908C-235858343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87488"/>
            <a:ext cx="77724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tx2"/>
              </a:buClr>
              <a:buSzTx/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级流水线在执行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条指令时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33BF9556-4C4D-C94E-8342-FC9A549A4F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325" y="1963738"/>
          <a:ext cx="7602538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图片" r:id="rId5" imgW="1739900" imgH="933450" progId="Word.Picture.8">
                  <p:embed/>
                </p:oleObj>
              </mc:Choice>
              <mc:Fallback>
                <p:oleObj name="图片" r:id="rId5" imgW="1739900" imgH="9334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7505"/>
                      <a:stretch>
                        <a:fillRect/>
                      </a:stretch>
                    </p:blipFill>
                    <p:spPr bwMode="auto">
                      <a:xfrm>
                        <a:off x="695325" y="1963738"/>
                        <a:ext cx="7602538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>
            <a:extLst>
              <a:ext uri="{FF2B5EF4-FFF2-40B4-BE49-F238E27FC236}">
                <a16:creationId xmlns:a16="http://schemas.microsoft.com/office/drawing/2014/main" id="{3324296D-1E42-E14D-B2F2-2490A4C8F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5602288"/>
            <a:ext cx="7085012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/>
          <a:lstStyle/>
          <a:p>
            <a:pPr marL="342900" indent="-342900" eaLnBrk="1" fontAlgn="auto" hangingPunct="1">
              <a:lnSpc>
                <a:spcPct val="85000"/>
              </a:lnSpc>
              <a:spcBef>
                <a:spcPct val="20000"/>
              </a:spcBef>
              <a:spcAft>
                <a:spcPct val="10000"/>
              </a:spcAft>
              <a:buClr>
                <a:srgbClr val="FF9900"/>
              </a:buClr>
              <a:defRPr/>
            </a:pPr>
            <a:r>
              <a:rPr kumimoji="1" lang="zh-CN" altLang="en-US" sz="2000" b="1" kern="0" dirty="0">
                <a:solidFill>
                  <a:srgbClr val="0000FF"/>
                </a:solidFill>
                <a:latin typeface="华文仿宋"/>
                <a:ea typeface="华文仿宋"/>
                <a:cs typeface="华文仿宋"/>
              </a:rPr>
              <a:t>建立时间：</a:t>
            </a:r>
            <a:r>
              <a:rPr kumimoji="1" lang="zh-CN" altLang="en-US" sz="2000" b="1" kern="0" dirty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</a:rPr>
              <a:t>从</a:t>
            </a:r>
            <a:r>
              <a:rPr kumimoji="1" lang="zh-CN" altLang="en-US" sz="2000" b="1" kern="0" dirty="0">
                <a:solidFill>
                  <a:srgbClr val="FF3300"/>
                </a:solidFill>
                <a:latin typeface="华文仿宋"/>
                <a:ea typeface="华文仿宋"/>
                <a:cs typeface="华文仿宋"/>
              </a:rPr>
              <a:t>第一条指令</a:t>
            </a:r>
            <a:r>
              <a:rPr kumimoji="1" lang="zh-CN" altLang="en-US" sz="2000" b="1" kern="0" dirty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</a:rPr>
              <a:t>进入流水线到离开流水线的时间。</a:t>
            </a:r>
          </a:p>
          <a:p>
            <a:pPr marL="342900" indent="-342900" eaLnBrk="1" fontAlgn="auto" hangingPunct="1">
              <a:lnSpc>
                <a:spcPct val="85000"/>
              </a:lnSpc>
              <a:spcBef>
                <a:spcPct val="20000"/>
              </a:spcBef>
              <a:spcAft>
                <a:spcPct val="10000"/>
              </a:spcAft>
              <a:buClr>
                <a:srgbClr val="FF9900"/>
              </a:buClr>
              <a:defRPr/>
            </a:pPr>
            <a:r>
              <a:rPr kumimoji="1" lang="zh-CN" altLang="en-US" sz="2000" b="1" kern="0" dirty="0">
                <a:solidFill>
                  <a:srgbClr val="0000FF"/>
                </a:solidFill>
                <a:latin typeface="华文仿宋"/>
                <a:ea typeface="华文仿宋"/>
                <a:cs typeface="华文仿宋"/>
              </a:rPr>
              <a:t>排空时间：</a:t>
            </a:r>
            <a:r>
              <a:rPr kumimoji="1" lang="zh-CN" altLang="en-US" sz="2000" b="1" kern="0" dirty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</a:rPr>
              <a:t>从</a:t>
            </a:r>
            <a:r>
              <a:rPr kumimoji="1" lang="zh-CN" altLang="en-US" sz="2000" b="1" kern="0" dirty="0">
                <a:solidFill>
                  <a:srgbClr val="FF3300"/>
                </a:solidFill>
                <a:latin typeface="华文仿宋"/>
                <a:ea typeface="华文仿宋"/>
                <a:cs typeface="华文仿宋"/>
              </a:rPr>
              <a:t>最后一条指令</a:t>
            </a:r>
            <a:r>
              <a:rPr kumimoji="1" lang="zh-CN" altLang="en-US" sz="2000" b="1" kern="0" dirty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</a:rPr>
              <a:t>进入流水线到离开流水线的时间。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8D46B2EA-9703-CA49-BA19-D8DD9AD76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01613"/>
            <a:ext cx="2303463" cy="2478087"/>
          </a:xfrm>
          <a:prstGeom prst="rect">
            <a:avLst/>
          </a:prstGeom>
          <a:solidFill>
            <a:srgbClr val="99CCFF"/>
          </a:solidFill>
          <a:ln w="127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zh-CN" altLang="en-US" b="1" kern="0" dirty="0">
                <a:solidFill>
                  <a:srgbClr val="FF3300"/>
                </a:solidFill>
                <a:latin typeface="华文仿宋"/>
                <a:ea typeface="华文仿宋"/>
                <a:cs typeface="华文仿宋"/>
              </a:rPr>
              <a:t>无流水时：</a:t>
            </a:r>
            <a:r>
              <a:rPr kumimoji="0" lang="en-US" altLang="zh-CN" b="1" kern="0" dirty="0">
                <a:solidFill>
                  <a:srgbClr val="0000FF"/>
                </a:solidFill>
                <a:latin typeface="华文仿宋"/>
                <a:ea typeface="华文仿宋"/>
                <a:cs typeface="华文仿宋"/>
              </a:rPr>
              <a:t>5</a:t>
            </a:r>
            <a:r>
              <a:rPr kumimoji="0" lang="zh-CN" altLang="en-US" b="1" kern="0" dirty="0">
                <a:solidFill>
                  <a:srgbClr val="0000FF"/>
                </a:solidFill>
                <a:latin typeface="华文仿宋"/>
                <a:ea typeface="华文仿宋"/>
                <a:cs typeface="华文仿宋"/>
              </a:rPr>
              <a:t>个时间节拍处理</a:t>
            </a:r>
            <a:r>
              <a:rPr kumimoji="0" lang="en-US" altLang="zh-CN" b="1" kern="0" dirty="0">
                <a:solidFill>
                  <a:srgbClr val="0000FF"/>
                </a:solidFill>
                <a:latin typeface="华文仿宋"/>
                <a:ea typeface="华文仿宋"/>
                <a:cs typeface="华文仿宋"/>
              </a:rPr>
              <a:t>1</a:t>
            </a:r>
            <a:r>
              <a:rPr kumimoji="0" lang="zh-CN" altLang="en-US" b="1" kern="0" dirty="0">
                <a:solidFill>
                  <a:srgbClr val="0000FF"/>
                </a:solidFill>
                <a:latin typeface="华文仿宋"/>
                <a:ea typeface="华文仿宋"/>
                <a:cs typeface="华文仿宋"/>
              </a:rPr>
              <a:t>条指令。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zh-CN" altLang="en-US" b="1" kern="0" dirty="0">
                <a:solidFill>
                  <a:srgbClr val="FF3300"/>
                </a:solidFill>
                <a:latin typeface="华文仿宋"/>
                <a:ea typeface="华文仿宋"/>
                <a:cs typeface="华文仿宋"/>
              </a:rPr>
              <a:t>有流水时：</a:t>
            </a:r>
            <a:r>
              <a:rPr kumimoji="0" lang="en-US" altLang="zh-CN" b="1" kern="0" dirty="0">
                <a:solidFill>
                  <a:srgbClr val="0000FF"/>
                </a:solidFill>
                <a:latin typeface="华文仿宋"/>
                <a:ea typeface="华文仿宋"/>
                <a:cs typeface="华文仿宋"/>
              </a:rPr>
              <a:t>12</a:t>
            </a:r>
            <a:r>
              <a:rPr kumimoji="0" lang="zh-CN" altLang="en-US" b="1" kern="0" dirty="0">
                <a:solidFill>
                  <a:srgbClr val="0000FF"/>
                </a:solidFill>
                <a:latin typeface="华文仿宋"/>
                <a:ea typeface="华文仿宋"/>
                <a:cs typeface="华文仿宋"/>
              </a:rPr>
              <a:t>个时间节拍处理了</a:t>
            </a:r>
            <a:r>
              <a:rPr kumimoji="0" lang="en-US" altLang="zh-CN" b="1" kern="0" dirty="0">
                <a:solidFill>
                  <a:srgbClr val="0000FF"/>
                </a:solidFill>
                <a:latin typeface="华文仿宋"/>
                <a:ea typeface="华文仿宋"/>
                <a:cs typeface="华文仿宋"/>
              </a:rPr>
              <a:t>8</a:t>
            </a:r>
            <a:r>
              <a:rPr kumimoji="0" lang="zh-CN" altLang="en-US" b="1" kern="0" dirty="0">
                <a:solidFill>
                  <a:srgbClr val="0000FF"/>
                </a:solidFill>
                <a:latin typeface="华文仿宋"/>
                <a:ea typeface="华文仿宋"/>
                <a:cs typeface="华文仿宋"/>
              </a:rPr>
              <a:t>条指令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3A16B6D-00C0-4840-8626-349AEFF261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16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729B31-813A-E748-B7A5-E631419C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D124A-DFB4-E24B-9032-F701689D657B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FFDB64B7-DB30-264C-8D8E-9FF593E63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84275"/>
            <a:ext cx="7772400" cy="4073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10000"/>
              </a:spcAft>
              <a:buFontTx/>
              <a:buNone/>
            </a:pPr>
            <a:r>
              <a:rPr lang="zh-CN" altLang="en-US" b="1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由时空图可见：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对进入流水线的每条指令，其执行时间都没有缩短。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指令流水通过指令之间的</a:t>
            </a:r>
            <a:r>
              <a:rPr lang="zh-CN" altLang="en-US" sz="28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重叠</a:t>
            </a:r>
            <a:r>
              <a:rPr lang="zh-CN" altLang="en-US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来</a:t>
            </a:r>
            <a:r>
              <a:rPr lang="zh-CN" altLang="en-US" sz="2800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提高吞吐率</a:t>
            </a:r>
            <a:r>
              <a:rPr lang="zh-CN" altLang="en-US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在流水线中，当任务饱满时，任务源源不断地输入流水线，不论有多少个流水段，</a:t>
            </a:r>
            <a:r>
              <a:rPr lang="zh-CN" altLang="en-US" sz="28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每隔一个流水周期都能输出一个任务。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在宏观上</a:t>
            </a:r>
            <a:r>
              <a:rPr lang="zh-CN" altLang="en-US" sz="28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提高了处理速率。</a:t>
            </a:r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13B503F3-6EA2-5644-BCAE-D23D4BDC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101600"/>
            <a:ext cx="3814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流水线的作用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56722E-4A57-C447-A169-AE0A3150CB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17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B82CF0-9C11-894C-ACB7-5B8BB0BD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E9B68D-9EE4-2C47-92C7-1259D2D8BD68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E3A9C139-031B-C247-9543-918890E6C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77724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tx2"/>
              </a:buClr>
              <a:buSzTx/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便于分析指令之间的关系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A73EBA0-4CD6-BC4E-AD60-69BB1DDC6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876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A32F0402-185C-4340-ACD0-0FA4D5E773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588" y="2493963"/>
          <a:ext cx="7767637" cy="293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Picture" r:id="rId5" imgW="1314450" imgH="495300" progId="Word.Picture.8">
                  <p:embed/>
                </p:oleObj>
              </mc:Choice>
              <mc:Fallback>
                <p:oleObj name="Picture" r:id="rId5" imgW="1314450" imgH="4953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2493963"/>
                        <a:ext cx="7767637" cy="293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E33849C5-6B3C-1140-ACEE-276474B11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563"/>
            <a:ext cx="64008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000" b="1" kern="0" dirty="0">
                <a:solidFill>
                  <a:sysClr val="windowText" lastClr="000000"/>
                </a:solidFill>
                <a:latin typeface="隶书" charset="0"/>
                <a:ea typeface="隶书" charset="0"/>
                <a:cs typeface="隶书" charset="0"/>
              </a:rPr>
              <a:t>时空图</a:t>
            </a:r>
            <a:r>
              <a:rPr kumimoji="1" lang="en-US" altLang="zh-CN" sz="4000" b="1" kern="0" dirty="0">
                <a:solidFill>
                  <a:sysClr val="windowText" lastClr="000000"/>
                </a:solidFill>
                <a:latin typeface="隶书" charset="0"/>
                <a:ea typeface="隶书" charset="0"/>
                <a:cs typeface="隶书" charset="0"/>
              </a:rPr>
              <a:t>-</a:t>
            </a:r>
            <a:r>
              <a:rPr kumimoji="1" lang="zh-CN" altLang="en-US" sz="4000" b="1" kern="0" dirty="0">
                <a:solidFill>
                  <a:srgbClr val="FF3300"/>
                </a:solidFill>
                <a:latin typeface="隶书" charset="0"/>
                <a:ea typeface="隶书" charset="0"/>
                <a:cs typeface="隶书" charset="0"/>
              </a:rPr>
              <a:t>根据指令序列来画</a:t>
            </a:r>
            <a:endParaRPr kumimoji="1" lang="zh-CN" altLang="en-US" sz="1800" b="1" kern="0" dirty="0">
              <a:solidFill>
                <a:srgbClr val="FF33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BC3EFE-4B43-A441-BB50-62ADA452E1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18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AD0179-3026-7C40-A768-B27222D4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28A61-7BE2-4546-A388-49F90DE24E29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5D442B5B-5D1A-1546-8FEE-658F5BA71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76338"/>
            <a:ext cx="7772400" cy="4767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sz="2400" b="1">
                <a:solidFill>
                  <a:srgbClr val="CC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1. 资源相关（结构相关）</a:t>
            </a:r>
            <a:r>
              <a:rPr lang="en-US" altLang="zh-CN" sz="2400" b="1">
                <a:solidFill>
                  <a:srgbClr val="CC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endParaRPr lang="zh-CN" altLang="en-US" sz="2400" b="1">
              <a:solidFill>
                <a:srgbClr val="CC0066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FontTx/>
              <a:buChar char="–"/>
            </a:pP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流水执行的多条指令</a:t>
            </a: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同时使用同一个部件；</a:t>
            </a:r>
            <a:endParaRPr lang="zh-CN" altLang="en-US" b="1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FontTx/>
              <a:buChar char="–"/>
            </a:pP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由于硬件资源不够造成的，与硬件结构有关。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sz="2400" b="1">
                <a:solidFill>
                  <a:srgbClr val="CC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 数据相关</a:t>
            </a:r>
            <a:r>
              <a:rPr lang="en-US" altLang="zh-CN" sz="2400" b="1">
                <a:solidFill>
                  <a:srgbClr val="CC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r>
              <a:rPr lang="zh-CN" altLang="en-US" sz="2400" b="1" u="sng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流水线中指令之间的数据依赖关</a:t>
            </a:r>
            <a:endParaRPr lang="zh-CN" altLang="en-US" sz="2400" b="1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FontTx/>
              <a:buChar char="–"/>
            </a:pP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流水执行的</a:t>
            </a: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多条指令访问</a:t>
            </a:r>
            <a:r>
              <a:rPr lang="zh-CN" altLang="en-US" b="1" u="sng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相同</a:t>
            </a: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的数据</a:t>
            </a: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，使得相关的指令不能并行地执行；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FontTx/>
              <a:buChar char="–"/>
            </a:pPr>
            <a:r>
              <a:rPr lang="en-US" altLang="zh-CN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RAW(</a:t>
            </a: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写后读</a:t>
            </a:r>
            <a:r>
              <a:rPr lang="en-US" altLang="zh-CN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WAR(</a:t>
            </a: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读后写</a:t>
            </a:r>
            <a:r>
              <a:rPr lang="en-US" altLang="zh-CN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WAW(</a:t>
            </a: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写后写</a:t>
            </a:r>
            <a:r>
              <a:rPr lang="en-US" altLang="zh-CN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sz="2400" b="1">
                <a:solidFill>
                  <a:srgbClr val="CC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3. 控制相关</a:t>
            </a:r>
            <a:endParaRPr lang="zh-CN" altLang="en-US" sz="24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FontTx/>
              <a:buChar char="–"/>
            </a:pP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转移指令引起的相关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FontTx/>
              <a:buChar char="–"/>
            </a:pP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在指令执行完成之前，无法确定那一条指令是后继指令，使得后继指令不能进入流水线。</a:t>
            </a: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1D58273C-3F1D-184C-A30D-61AECC40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5" y="63500"/>
            <a:ext cx="5038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指令流水线的相关性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ACEB61-ED8A-F448-A968-70675EA7B1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19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C497E0-67C7-544F-85EA-B0D20944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5388C-007D-B147-AD7E-401F99190296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>
            <a:extLst>
              <a:ext uri="{FF2B5EF4-FFF2-40B4-BE49-F238E27FC236}">
                <a16:creationId xmlns:a16="http://schemas.microsoft.com/office/drawing/2014/main" id="{ACC6A952-180C-3E4E-804F-1BF681E45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66675"/>
            <a:ext cx="66262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第二章   </a:t>
            </a:r>
            <a:r>
              <a:rPr lang="en-US" altLang="zh-CN" sz="4000" b="1">
                <a:solidFill>
                  <a:schemeClr val="tx1"/>
                </a:solidFill>
                <a:latin typeface="Comic Sans MS" panose="030F0902030302020204" pitchFamily="66" charset="0"/>
                <a:ea typeface="隶书" pitchFamily="49" charset="-122"/>
              </a:rPr>
              <a:t>CPU</a:t>
            </a:r>
            <a:r>
              <a:rPr lang="zh-CN" altLang="en-US" sz="4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与指令系统</a:t>
            </a:r>
          </a:p>
        </p:txBody>
      </p:sp>
      <p:sp>
        <p:nvSpPr>
          <p:cNvPr id="8195" name="Rectangle 2051">
            <a:extLst>
              <a:ext uri="{FF2B5EF4-FFF2-40B4-BE49-F238E27FC236}">
                <a16:creationId xmlns:a16="http://schemas.microsoft.com/office/drawing/2014/main" id="{6B509D95-5B2F-A44C-B201-F5F03A622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828800"/>
            <a:ext cx="6400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00000"/>
              </a:lnSpc>
              <a:spcAft>
                <a:spcPct val="10000"/>
              </a:spcAft>
              <a:buClr>
                <a:schemeClr val="tx2"/>
              </a:buClr>
              <a:buFontTx/>
              <a:buNone/>
            </a:pPr>
            <a:r>
              <a:rPr lang="en-US" altLang="zh-CN" sz="36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2.1  CPU</a:t>
            </a:r>
            <a:r>
              <a:rPr lang="zh-CN" altLang="en-US" sz="36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基本概念</a:t>
            </a:r>
          </a:p>
          <a:p>
            <a:pPr lvl="1" eaLnBrk="1" hangingPunct="1">
              <a:lnSpc>
                <a:spcPct val="100000"/>
              </a:lnSpc>
              <a:spcAft>
                <a:spcPct val="10000"/>
              </a:spcAft>
              <a:buClr>
                <a:schemeClr val="tx2"/>
              </a:buClr>
              <a:buFontTx/>
              <a:buNone/>
            </a:pPr>
            <a:r>
              <a:rPr lang="en-US" altLang="zh-CN" sz="36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2.2  </a:t>
            </a:r>
            <a:r>
              <a:rPr lang="zh-CN" altLang="en-US" sz="36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指令的执行过程</a:t>
            </a:r>
          </a:p>
          <a:p>
            <a:pPr lvl="1" eaLnBrk="1" hangingPunct="1">
              <a:lnSpc>
                <a:spcPct val="100000"/>
              </a:lnSpc>
              <a:spcAft>
                <a:spcPct val="10000"/>
              </a:spcAft>
              <a:buClr>
                <a:schemeClr val="tx2"/>
              </a:buClr>
              <a:buFontTx/>
              <a:buNone/>
            </a:pPr>
            <a:r>
              <a:rPr lang="en-US" altLang="zh-CN" sz="36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2.3  </a:t>
            </a:r>
            <a:r>
              <a:rPr lang="zh-CN" altLang="en-US" sz="36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指令的流水执行</a:t>
            </a:r>
          </a:p>
          <a:p>
            <a:pPr lvl="1" eaLnBrk="1" hangingPunct="1">
              <a:lnSpc>
                <a:spcPct val="100000"/>
              </a:lnSpc>
              <a:spcAft>
                <a:spcPct val="10000"/>
              </a:spcAft>
              <a:buClr>
                <a:schemeClr val="tx2"/>
              </a:buClr>
              <a:buFontTx/>
              <a:buNone/>
            </a:pPr>
            <a:r>
              <a:rPr lang="en-US" altLang="zh-CN" sz="36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2.4  </a:t>
            </a:r>
            <a:r>
              <a:rPr lang="zh-CN" altLang="en-US" sz="36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指令系统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64E8B1-9F4B-BA4E-8FF7-7203FEDF5B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2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A7EF99-6227-CF4E-976D-24B940B5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2CEB44-B8C4-344B-A1BF-5EF62CB19F04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4">
            <a:extLst>
              <a:ext uri="{FF2B5EF4-FFF2-40B4-BE49-F238E27FC236}">
                <a16:creationId xmlns:a16="http://schemas.microsoft.com/office/drawing/2014/main" id="{D5DD8922-31E2-9640-B150-49322268A9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628775"/>
          <a:ext cx="8153400" cy="476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6" name="图片" r:id="rId4" imgW="2127250" imgH="1244600" progId="Word.Picture.8">
                  <p:embed/>
                </p:oleObj>
              </mc:Choice>
              <mc:Fallback>
                <p:oleObj name="图片" r:id="rId4" imgW="2127250" imgH="12446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28775"/>
                        <a:ext cx="8153400" cy="476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>
            <a:extLst>
              <a:ext uri="{FF2B5EF4-FFF2-40B4-BE49-F238E27FC236}">
                <a16:creationId xmlns:a16="http://schemas.microsoft.com/office/drawing/2014/main" id="{86C7CCA2-319B-E441-95CC-9E35F5AC9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896938"/>
            <a:ext cx="2957512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CN" sz="1600" b="1" kern="0" dirty="0" err="1">
                <a:solidFill>
                  <a:srgbClr val="0000FF"/>
                </a:solidFill>
                <a:latin typeface="华文仿宋"/>
                <a:ea typeface="华文仿宋"/>
                <a:cs typeface="华文仿宋"/>
              </a:rPr>
              <a:t>Addd</a:t>
            </a:r>
            <a:r>
              <a:rPr kumimoji="0" lang="en-US" altLang="zh-CN" sz="1600" b="1" kern="0" dirty="0">
                <a:solidFill>
                  <a:srgbClr val="0000FF"/>
                </a:solidFill>
                <a:latin typeface="华文仿宋"/>
                <a:ea typeface="华文仿宋"/>
                <a:cs typeface="华文仿宋"/>
              </a:rPr>
              <a:t>: </a:t>
            </a:r>
            <a:r>
              <a:rPr kumimoji="0" lang="zh-CN" altLang="en-US" sz="1600" b="1" kern="0" dirty="0">
                <a:solidFill>
                  <a:srgbClr val="0000FF"/>
                </a:solidFill>
                <a:latin typeface="华文仿宋"/>
                <a:ea typeface="华文仿宋"/>
                <a:cs typeface="华文仿宋"/>
              </a:rPr>
              <a:t>双精度加法指令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CN" sz="1600" b="1" kern="0" dirty="0">
                <a:solidFill>
                  <a:srgbClr val="0000FF"/>
                </a:solidFill>
                <a:latin typeface="华文仿宋"/>
                <a:ea typeface="华文仿宋"/>
                <a:cs typeface="华文仿宋"/>
              </a:rPr>
              <a:t>F2:     </a:t>
            </a:r>
            <a:r>
              <a:rPr kumimoji="0" lang="zh-CN" altLang="en-US" sz="1600" b="1" kern="0" dirty="0">
                <a:solidFill>
                  <a:srgbClr val="0000FF"/>
                </a:solidFill>
                <a:latin typeface="华文仿宋"/>
                <a:ea typeface="华文仿宋"/>
                <a:cs typeface="华文仿宋"/>
              </a:rPr>
              <a:t>浮点数寄存器</a:t>
            </a:r>
            <a:endParaRPr kumimoji="0" lang="en-US" altLang="zh-CN" sz="1600" b="1" kern="0" dirty="0">
              <a:solidFill>
                <a:srgbClr val="0000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20822A9F-0158-AC4A-A9FC-6FC9FE6D2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60325"/>
            <a:ext cx="5686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6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指令流水线</a:t>
            </a:r>
            <a:r>
              <a:rPr lang="zh-CN" alt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的资源相关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32FF25-EE39-2F49-953C-32F3DAB1BE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20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01EA77-38F0-5342-BD9E-767BFFA8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A7A543-3240-7245-869A-151C03334F1A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>
            <a:extLst>
              <a:ext uri="{FF2B5EF4-FFF2-40B4-BE49-F238E27FC236}">
                <a16:creationId xmlns:a16="http://schemas.microsoft.com/office/drawing/2014/main" id="{ED04E104-7281-954B-A43C-6D6CC83E2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60325"/>
            <a:ext cx="5686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指令流水线的</a:t>
            </a:r>
            <a:r>
              <a:rPr lang="zh-CN" alt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数据相关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66B8955-3160-5B43-8266-9A6863D1F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77724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tx2"/>
              </a:buClr>
              <a:buSzTx/>
              <a:buFontTx/>
              <a:buNone/>
            </a:pPr>
            <a:r>
              <a:rPr lang="zh-CN" altLang="en-US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写后读（</a:t>
            </a:r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RAW</a:t>
            </a:r>
            <a:r>
              <a:rPr lang="zh-CN" altLang="en-US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45B8194F-7C97-6541-96C3-2B8C415F4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13" y="2017713"/>
          <a:ext cx="9144000" cy="332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Picture" r:id="rId5" imgW="1314450" imgH="482600" progId="Word.Picture.8">
                  <p:embed/>
                </p:oleObj>
              </mc:Choice>
              <mc:Fallback>
                <p:oleObj name="Picture" r:id="rId5" imgW="1314450" imgH="4826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2017713"/>
                        <a:ext cx="9144000" cy="332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57D99C-7CDC-C740-BD76-A819C9C129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21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99F3F3-6F2D-8C44-826B-0544F3E2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473E52-C6CE-4043-BB86-52220F7EE840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3089A0C1-C39A-0744-9EE4-16BACF66D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1916113"/>
            <a:ext cx="6910388" cy="25034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3600"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10000"/>
              </a:spcAft>
              <a:buFontTx/>
              <a:buNone/>
            </a:pPr>
            <a:r>
              <a:rPr lang="zh-CN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停顿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（硬件措施）</a:t>
            </a:r>
          </a:p>
          <a:p>
            <a:pPr eaLnBrk="1" hangingPunct="1">
              <a:spcAft>
                <a:spcPct val="10000"/>
              </a:spcAft>
              <a:buFontTx/>
              <a:buNone/>
            </a:pPr>
            <a:r>
              <a:rPr lang="zh-CN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编译检测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（软件措施）</a:t>
            </a:r>
          </a:p>
          <a:p>
            <a:pPr eaLnBrk="1" hangingPunct="1">
              <a:spcAft>
                <a:spcPct val="10000"/>
              </a:spcAft>
              <a:buFontTx/>
              <a:buNone/>
            </a:pPr>
            <a:r>
              <a:rPr lang="zh-CN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相关专用通路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（硬件措施）</a:t>
            </a:r>
          </a:p>
        </p:txBody>
      </p:sp>
      <p:sp>
        <p:nvSpPr>
          <p:cNvPr id="49155" name="Rectangle 4">
            <a:extLst>
              <a:ext uri="{FF2B5EF4-FFF2-40B4-BE49-F238E27FC236}">
                <a16:creationId xmlns:a16="http://schemas.microsoft.com/office/drawing/2014/main" id="{D76B014C-5078-AD41-868A-8CF14C68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813" y="44450"/>
            <a:ext cx="60467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消除数据相关影响的方法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3D374C3-706D-A043-8E92-0B12F63BF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22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88C3E2-FE04-0C4A-8AE9-E8D46D61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8247D5-FAB7-FF4C-9735-776D88EF4DE8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7B91B83D-051B-BE4B-AE9A-4836E20C8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12875"/>
            <a:ext cx="7772400" cy="411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zh-CN" altLang="en-US" b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流水线的停顿：</a:t>
            </a:r>
            <a:r>
              <a:rPr lang="zh-CN" altLang="en-US" b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停顿</a:t>
            </a:r>
            <a:r>
              <a:rPr lang="en-US" altLang="zh-CN" b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b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个节拍</a:t>
            </a:r>
          </a:p>
        </p:txBody>
      </p:sp>
      <p:graphicFrame>
        <p:nvGraphicFramePr>
          <p:cNvPr id="51203" name="Object 4">
            <a:extLst>
              <a:ext uri="{FF2B5EF4-FFF2-40B4-BE49-F238E27FC236}">
                <a16:creationId xmlns:a16="http://schemas.microsoft.com/office/drawing/2014/main" id="{F347B50A-09B7-9341-B8FB-8DAACF7466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279650"/>
          <a:ext cx="8458200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0" name="Picture" r:id="rId5" imgW="1314450" imgH="482600" progId="Word.Picture.8">
                  <p:embed/>
                </p:oleObj>
              </mc:Choice>
              <mc:Fallback>
                <p:oleObj name="Picture" r:id="rId5" imgW="1314450" imgH="4826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279650"/>
                        <a:ext cx="8458200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5">
            <a:extLst>
              <a:ext uri="{FF2B5EF4-FFF2-40B4-BE49-F238E27FC236}">
                <a16:creationId xmlns:a16="http://schemas.microsoft.com/office/drawing/2014/main" id="{E5C062E7-83EF-D947-954C-83EBDC8CB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13" y="44450"/>
            <a:ext cx="60467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解决数据相关性的方法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FA357BC-8D59-7C4E-80F7-60BA94640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23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2D6EB-5CCF-A14D-BADD-7EC891C1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B4EBF-275E-F840-A175-DE2043C838E9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>
            <a:extLst>
              <a:ext uri="{FF2B5EF4-FFF2-40B4-BE49-F238E27FC236}">
                <a16:creationId xmlns:a16="http://schemas.microsoft.com/office/drawing/2014/main" id="{1D22AFB6-52CE-B945-94A9-7020E7E98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13" y="44450"/>
            <a:ext cx="60467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解决数据相关性的方法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F060E1B-DF02-F943-A606-EAE9CE0BD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1412875"/>
            <a:ext cx="77724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编译检测：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加入空操作（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NOP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CCDF4531-5D49-904E-865A-5821C32DFE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363" y="2352675"/>
          <a:ext cx="7772400" cy="310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8" name="Picture" r:id="rId5" imgW="1314450" imgH="527050" progId="Word.Picture.8">
                  <p:embed/>
                </p:oleObj>
              </mc:Choice>
              <mc:Fallback>
                <p:oleObj name="Picture" r:id="rId5" imgW="1314450" imgH="5270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2352675"/>
                        <a:ext cx="7772400" cy="310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955B23-6488-6A48-9473-CD4A91AAD9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24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90D158-545D-1147-B868-B466F36E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0BBE14-263B-664B-B71E-4CAE5C231D87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>
            <a:extLst>
              <a:ext uri="{FF2B5EF4-FFF2-40B4-BE49-F238E27FC236}">
                <a16:creationId xmlns:a16="http://schemas.microsoft.com/office/drawing/2014/main" id="{9507CD35-EC30-FA4F-9602-AF8C0B35B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13" y="44450"/>
            <a:ext cx="60467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解决数据相关性的方法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BA18E1F-E1DE-BD45-80D7-ACC667B13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008063"/>
            <a:ext cx="8135937" cy="22463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chemeClr val="tx2"/>
              </a:buClr>
              <a:buSzTx/>
              <a:buFontTx/>
              <a:buNone/>
            </a:pPr>
            <a:r>
              <a:rPr lang="zh-CN" altLang="en-US" b="1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相关专用通道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chemeClr val="tx2"/>
              </a:buClr>
              <a:buFontTx/>
              <a:buChar char="–"/>
            </a:pPr>
            <a:r>
              <a:rPr kumimoji="0" lang="zh-CN" altLang="en-US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kumimoji="0" lang="en-US" altLang="zh-CN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ALU</a:t>
            </a:r>
            <a:r>
              <a:rPr kumimoji="0" lang="zh-CN" altLang="en-US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的输出端到它的输入端之间</a:t>
            </a:r>
            <a:r>
              <a:rPr kumimoji="0"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设置一条数据线路</a:t>
            </a:r>
            <a:r>
              <a:rPr kumimoji="0" lang="zh-CN" altLang="en-US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，使得</a:t>
            </a:r>
            <a:r>
              <a:rPr kumimoji="0" lang="en-US" altLang="zh-CN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RAW</a:t>
            </a:r>
            <a:r>
              <a:rPr kumimoji="0" lang="zh-CN" altLang="en-US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相关时，</a:t>
            </a:r>
            <a:r>
              <a:rPr kumimoji="0"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上一条指令的结果能直接送到</a:t>
            </a:r>
            <a:r>
              <a:rPr kumimoji="0" lang="en-US" altLang="zh-CN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ALU</a:t>
            </a:r>
            <a:r>
              <a:rPr kumimoji="0"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的输入端</a:t>
            </a:r>
            <a:r>
              <a:rPr kumimoji="0" lang="zh-CN" altLang="en-US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chemeClr val="tx2"/>
              </a:buClr>
              <a:buFontTx/>
              <a:buChar char="–"/>
            </a:pPr>
            <a:r>
              <a:rPr kumimoji="0" lang="zh-CN" altLang="en-US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使得</a:t>
            </a:r>
            <a:r>
              <a:rPr kumimoji="0" lang="zh-CN" altLang="en-US" b="1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下一条指令能够及时得到上一条指令的结果</a:t>
            </a:r>
            <a:r>
              <a:rPr kumimoji="0" lang="zh-CN" altLang="en-US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kumimoji="0" lang="zh-CN" altLang="en-US" b="1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而不用到寄存器中去读取</a:t>
            </a:r>
            <a:r>
              <a:rPr kumimoji="0" lang="zh-CN" altLang="en-US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，从而</a:t>
            </a:r>
            <a:r>
              <a:rPr kumimoji="0"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避免了流水线的停顿。</a:t>
            </a:r>
            <a:endParaRPr lang="zh-CN" altLang="en-US" b="1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55300" name="Object 4">
            <a:extLst>
              <a:ext uri="{FF2B5EF4-FFF2-40B4-BE49-F238E27FC236}">
                <a16:creationId xmlns:a16="http://schemas.microsoft.com/office/drawing/2014/main" id="{75CF16D7-A484-9040-8266-A758D56B1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716338"/>
          <a:ext cx="8458200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6" name="图片" r:id="rId5" imgW="25146000" imgH="7981950" progId="Word.Picture.8">
                  <p:embed/>
                </p:oleObj>
              </mc:Choice>
              <mc:Fallback>
                <p:oleObj name="图片" r:id="rId5" imgW="25146000" imgH="79819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16338"/>
                        <a:ext cx="8458200" cy="268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51E5B0-FE2D-DC4A-8272-582CE01BCE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25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465F26-49AA-0044-A6B1-D5FDD10B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12045B-5184-2441-B0F3-B86B106A163C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>
            <a:extLst>
              <a:ext uri="{FF2B5EF4-FFF2-40B4-BE49-F238E27FC236}">
                <a16:creationId xmlns:a16="http://schemas.microsoft.com/office/drawing/2014/main" id="{00C223BB-D547-994E-A740-692893BC2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00200"/>
            <a:ext cx="8135937" cy="965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chemeClr val="tx2"/>
              </a:buClr>
              <a:buSzTx/>
              <a:buFontTx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改进转移指令执行性能的方式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chemeClr val="tx2"/>
              </a:buClr>
              <a:buFontTx/>
              <a:buChar char="–"/>
            </a:pPr>
            <a:r>
              <a:rPr lang="zh-CN" altLang="en-US" sz="280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将转移指令的执行在流水线中提前进行</a:t>
            </a:r>
            <a:r>
              <a:rPr lang="zh-CN" altLang="en-US" sz="28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p:sp>
        <p:nvSpPr>
          <p:cNvPr id="57347" name="Rectangle 6">
            <a:extLst>
              <a:ext uri="{FF2B5EF4-FFF2-40B4-BE49-F238E27FC236}">
                <a16:creationId xmlns:a16="http://schemas.microsoft.com/office/drawing/2014/main" id="{558452AD-BD53-E647-910D-4996BF4CE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60325"/>
            <a:ext cx="5686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指令流水线的</a:t>
            </a:r>
            <a:r>
              <a:rPr lang="zh-CN" alt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控制相关</a:t>
            </a:r>
          </a:p>
        </p:txBody>
      </p:sp>
      <p:pic>
        <p:nvPicPr>
          <p:cNvPr id="57348" name="图片 1">
            <a:extLst>
              <a:ext uri="{FF2B5EF4-FFF2-40B4-BE49-F238E27FC236}">
                <a16:creationId xmlns:a16="http://schemas.microsoft.com/office/drawing/2014/main" id="{83A845FE-342C-1B46-BE90-329622F8B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3124200"/>
            <a:ext cx="7691438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A3A5D4-9391-DA44-AE52-A9B564EC1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26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1ABFB6-9385-BE49-A7FB-F255436D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2C00D0-F5FB-8345-B4C2-FAB590D922B2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>
            <a:extLst>
              <a:ext uri="{FF2B5EF4-FFF2-40B4-BE49-F238E27FC236}">
                <a16:creationId xmlns:a16="http://schemas.microsoft.com/office/drawing/2014/main" id="{8A1FC381-35F3-0047-BF90-9E2A4D638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177925"/>
            <a:ext cx="7772400" cy="4765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chemeClr val="tx2"/>
              </a:buClr>
              <a:buSzTx/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流水线分为</a:t>
            </a:r>
            <a:r>
              <a:rPr lang="en-US" altLang="zh-CN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IF</a:t>
            </a:r>
            <a:r>
              <a:rPr lang="zh-CN" altLang="en-US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ID</a:t>
            </a:r>
            <a:r>
              <a:rPr lang="zh-CN" altLang="en-US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EX</a:t>
            </a:r>
            <a:r>
              <a:rPr lang="zh-CN" altLang="en-US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MEM</a:t>
            </a:r>
            <a:r>
              <a:rPr lang="zh-CN" altLang="en-US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WB</a:t>
            </a:r>
            <a:r>
              <a:rPr lang="zh-CN" altLang="en-US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五个等长的时间阶段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chemeClr val="tx2"/>
              </a:buClr>
              <a:buSzTx/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转移指令在第二个阶段被识别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chemeClr val="tx2"/>
              </a:buClr>
              <a:buFontTx/>
              <a:buChar char="–"/>
            </a:pPr>
            <a:r>
              <a:rPr lang="zh-CN" altLang="en-US" sz="280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从而可确定如何取下一条指令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chemeClr val="tx2"/>
              </a:buClr>
              <a:buSzTx/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没有相关专用通路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chemeClr val="tx2"/>
              </a:buClr>
              <a:buSzTx/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一个时钟周期内只能启动执行一条指令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chemeClr val="tx2"/>
              </a:buClr>
              <a:buSzTx/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一个时钟周期内只能写回一条指令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chemeClr val="tx2"/>
              </a:buClr>
              <a:buSzTx/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读操作数从指令译码时开始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chemeClr val="tx2"/>
              </a:buClr>
              <a:buFontTx/>
              <a:buChar char="–"/>
            </a:pPr>
            <a:r>
              <a:rPr lang="zh-CN" altLang="en-US" sz="280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读到为止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chemeClr val="tx2"/>
              </a:buClr>
              <a:buSzTx/>
              <a:buFontTx/>
              <a:buChar char="•"/>
            </a:pPr>
            <a:endParaRPr lang="zh-CN" altLang="en-US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DF1F9C5-836B-A44C-92B1-BEF4A459E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134938"/>
            <a:ext cx="60467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000" kern="0" dirty="0">
                <a:solidFill>
                  <a:srgbClr val="FF9900"/>
                </a:solidFill>
                <a:latin typeface="Arial" charset="0"/>
                <a:ea typeface="隶书" charset="0"/>
                <a:cs typeface="隶书" charset="0"/>
              </a:rPr>
              <a:t>典型指令流水线的特点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C4569B-5F93-A946-B003-19644A14D9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27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7364C2-D274-424A-8CAE-BF3ADBAB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87D823-1D30-A442-9DAD-DB0BEE3B8104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>
            <a:extLst>
              <a:ext uri="{FF2B5EF4-FFF2-40B4-BE49-F238E27FC236}">
                <a16:creationId xmlns:a16="http://schemas.microsoft.com/office/drawing/2014/main" id="{9EF02238-BB44-8D4D-A171-1E120F12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833563"/>
            <a:ext cx="71278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</a:rPr>
              <a:t> 指令格式和指令编码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n"/>
            </a:pPr>
            <a:r>
              <a:rPr lang="en-US" altLang="zh-CN" sz="40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</a:rPr>
              <a:t>指令和数据的寻址方式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n"/>
            </a:pPr>
            <a:r>
              <a:rPr lang="en-US" altLang="zh-CN" sz="40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</a:rPr>
              <a:t>指令系统分类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61443" name="Rectangle 4">
            <a:extLst>
              <a:ext uri="{FF2B5EF4-FFF2-40B4-BE49-F238E27FC236}">
                <a16:creationId xmlns:a16="http://schemas.microsoft.com/office/drawing/2014/main" id="{A9CD1BDC-EED2-6D43-B334-C0CB8E2C5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111125"/>
            <a:ext cx="597376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4000" b="1">
                <a:solidFill>
                  <a:srgbClr val="0000FF"/>
                </a:solidFill>
                <a:latin typeface="Comic Sans MS" panose="030F0902030302020204" pitchFamily="66" charset="0"/>
                <a:ea typeface="隶书" pitchFamily="49" charset="-122"/>
              </a:rPr>
              <a:t>2.4</a:t>
            </a:r>
            <a:r>
              <a:rPr lang="en-US" altLang="zh-CN" sz="4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指令系统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69674B-F2BD-234A-805C-7A6CFF8B1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28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C1F308-3575-2D42-AC65-083E901C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DF7F8D-82AF-B74C-9092-8EB40985ADCE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>
            <a:extLst>
              <a:ext uri="{FF2B5EF4-FFF2-40B4-BE49-F238E27FC236}">
                <a16:creationId xmlns:a16="http://schemas.microsoft.com/office/drawing/2014/main" id="{61362317-B474-7843-AD6D-E7EF8B611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052513"/>
            <a:ext cx="7847012" cy="4894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指令格式 </a:t>
            </a:r>
            <a:r>
              <a:rPr lang="en-US" altLang="zh-CN" b="1">
                <a:solidFill>
                  <a:srgbClr val="CC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instruction format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操作码[，地址码][,条件码][,下一条指令的地址]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一、操作码 </a:t>
            </a:r>
            <a:r>
              <a:rPr lang="en-US" altLang="zh-CN" b="1">
                <a:solidFill>
                  <a:srgbClr val="CC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opcode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固定长度操作码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：便于译码，扩展性差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可变长度操作码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：能缩短指令平均长度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二、地址码 </a:t>
            </a:r>
            <a:r>
              <a:rPr lang="en-US" altLang="zh-CN" b="1">
                <a:solidFill>
                  <a:srgbClr val="CC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addressing code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零地址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指令，如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NOP, CLR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一地址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指令，如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INC R1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二地址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指令，如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ADD R1, R2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三地址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指令，如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ADD R1, R2, R3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3491" name="Rectangle 4">
            <a:extLst>
              <a:ext uri="{FF2B5EF4-FFF2-40B4-BE49-F238E27FC236}">
                <a16:creationId xmlns:a16="http://schemas.microsoft.com/office/drawing/2014/main" id="{CB8AEE9F-A83C-634B-89B3-9BE97E7B0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41275"/>
            <a:ext cx="61642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指令格式和指令编码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B8946D-CD57-6E4B-AF99-D5F1ACEE6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29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D067FA-FAC1-E148-89D9-8F25A3E1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D16A23-9F06-4949-A887-847C0D6C7C67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029" descr="Intel Chip - P4M">
            <a:extLst>
              <a:ext uri="{FF2B5EF4-FFF2-40B4-BE49-F238E27FC236}">
                <a16:creationId xmlns:a16="http://schemas.microsoft.com/office/drawing/2014/main" id="{8DFCC6FB-4E41-3C4D-9D36-F6C2BC641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44450"/>
            <a:ext cx="233997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>
            <a:extLst>
              <a:ext uri="{FF2B5EF4-FFF2-40B4-BE49-F238E27FC236}">
                <a16:creationId xmlns:a16="http://schemas.microsoft.com/office/drawing/2014/main" id="{7D53E01B-4BC1-9D4C-A61E-F5A9FC732E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66675"/>
            <a:ext cx="4965700" cy="717550"/>
          </a:xfrm>
          <a:noFill/>
        </p:spPr>
        <p:txBody>
          <a:bodyPr anchor="ctr">
            <a:spAutoFit/>
          </a:bodyPr>
          <a:lstStyle/>
          <a:p>
            <a:pPr algn="l" eaLnBrk="1" hangingPunct="1"/>
            <a:r>
              <a:rPr lang="en-US" altLang="zh-CN" sz="4000">
                <a:solidFill>
                  <a:schemeClr val="tx1"/>
                </a:solidFill>
                <a:latin typeface="Comic Sans MS" panose="030F0902030302020204" pitchFamily="66" charset="0"/>
                <a:ea typeface="隶书" pitchFamily="49" charset="-122"/>
              </a:rPr>
              <a:t>2.1</a:t>
            </a:r>
            <a:r>
              <a:rPr lang="zh-CN" altLang="en-US" sz="4000">
                <a:solidFill>
                  <a:schemeClr val="tx1"/>
                </a:solidFill>
                <a:latin typeface="Comic Sans MS" panose="030F0902030302020204" pitchFamily="66" charset="0"/>
                <a:ea typeface="隶书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4000">
                <a:solidFill>
                  <a:schemeClr val="tx1"/>
                </a:solidFill>
                <a:latin typeface="Comic Sans MS" panose="030F0902030302020204" pitchFamily="66" charset="0"/>
                <a:ea typeface="隶书" pitchFamily="49" charset="-122"/>
              </a:rPr>
              <a:t>CPU</a:t>
            </a:r>
            <a:r>
              <a:rPr lang="zh-CN" altLang="en-US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基本概念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D109C65-35EC-1741-9F13-0BD1B6912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28775"/>
            <a:ext cx="3886200" cy="340042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92075" tIns="46038" rIns="92075" bIns="46038"/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9900"/>
              </a:buClr>
              <a:defRPr/>
            </a:pPr>
            <a:r>
              <a:rPr kumimoji="1" lang="en-US" altLang="zh-CN" sz="3200" b="1" kern="0" dirty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</a:rPr>
              <a:t>CPU</a:t>
            </a:r>
            <a:r>
              <a:rPr kumimoji="1" lang="zh-CN" altLang="en-US" sz="3200" b="1" kern="0" dirty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</a:rPr>
              <a:t>的</a:t>
            </a:r>
            <a:r>
              <a:rPr kumimoji="1" lang="zh-CN" altLang="en-US" sz="3200" b="1" kern="0" dirty="0">
                <a:solidFill>
                  <a:srgbClr val="0000FF"/>
                </a:solidFill>
                <a:latin typeface="华文仿宋"/>
                <a:ea typeface="华文仿宋"/>
                <a:cs typeface="华文仿宋"/>
              </a:rPr>
              <a:t>基本功能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9900"/>
              </a:buClr>
              <a:buFontTx/>
              <a:buChar char="•"/>
              <a:defRPr/>
            </a:pPr>
            <a:r>
              <a:rPr kumimoji="1" lang="zh-CN" altLang="en-US" sz="3200" b="1" kern="0" dirty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zh-CN" altLang="en-US" sz="3200" b="1" kern="0" dirty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  <a:hlinkClick r:id="" action="ppaction://noaction"/>
              </a:rPr>
              <a:t>指令控制</a:t>
            </a:r>
            <a:endParaRPr kumimoji="1" lang="zh-CN" altLang="en-US" sz="3200" b="1" kern="0" dirty="0">
              <a:solidFill>
                <a:sysClr val="windowText" lastClr="000000"/>
              </a:solidFill>
              <a:latin typeface="华文仿宋"/>
              <a:ea typeface="华文仿宋"/>
              <a:cs typeface="华文仿宋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9900"/>
              </a:buClr>
              <a:buFontTx/>
              <a:buChar char="•"/>
              <a:defRPr/>
            </a:pPr>
            <a:r>
              <a:rPr kumimoji="1" lang="zh-CN" altLang="en-US" sz="3200" b="1" kern="0" dirty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zh-CN" altLang="en-US" sz="3200" b="1" kern="0" dirty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  <a:hlinkClick r:id="" action="ppaction://noaction"/>
              </a:rPr>
              <a:t>操作控制</a:t>
            </a:r>
            <a:endParaRPr kumimoji="1" lang="zh-CN" altLang="en-US" sz="3200" b="1" kern="0" dirty="0">
              <a:solidFill>
                <a:sysClr val="windowText" lastClr="000000"/>
              </a:solidFill>
              <a:latin typeface="华文仿宋"/>
              <a:ea typeface="华文仿宋"/>
              <a:cs typeface="华文仿宋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9900"/>
              </a:buClr>
              <a:buFontTx/>
              <a:buChar char="•"/>
              <a:defRPr/>
            </a:pPr>
            <a:r>
              <a:rPr kumimoji="1" lang="zh-CN" altLang="en-US" sz="3200" b="1" kern="0" dirty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zh-CN" altLang="en-US" sz="3200" b="1" kern="0" dirty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  <a:hlinkClick r:id="" action="ppaction://noaction"/>
              </a:rPr>
              <a:t>数据运算</a:t>
            </a:r>
            <a:endParaRPr kumimoji="1" lang="zh-CN" altLang="en-US" sz="3200" b="1" kern="0" dirty="0">
              <a:solidFill>
                <a:sysClr val="windowText" lastClr="000000"/>
              </a:solidFill>
              <a:latin typeface="华文仿宋"/>
              <a:ea typeface="华文仿宋"/>
              <a:cs typeface="华文仿宋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9900"/>
              </a:buClr>
              <a:buFontTx/>
              <a:buChar char="•"/>
              <a:defRPr/>
            </a:pPr>
            <a:r>
              <a:rPr kumimoji="1" lang="zh-CN" altLang="en-US" sz="3200" b="1" kern="0" dirty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  <a:hlinkClick r:id="" action="ppaction://noaction"/>
              </a:rPr>
              <a:t> 异常和中断处理</a:t>
            </a:r>
            <a:endParaRPr kumimoji="1" lang="zh-CN" altLang="en-US" sz="3200" b="1" kern="0" dirty="0">
              <a:solidFill>
                <a:sysClr val="windowText" lastClr="000000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DB167D5-838D-9748-A223-B613F1796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628775"/>
            <a:ext cx="3741737" cy="340042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92075" tIns="46038" rIns="92075" bIns="46038"/>
          <a:lstStyle/>
          <a:p>
            <a:pPr marL="342900" indent="-3429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9900"/>
              </a:buClr>
              <a:defRPr/>
            </a:pPr>
            <a:r>
              <a:rPr kumimoji="1" lang="en-US" altLang="zh-CN" sz="3200" b="1" kern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</a:rPr>
              <a:t>CPU</a:t>
            </a:r>
            <a:r>
              <a:rPr kumimoji="1" lang="zh-CN" altLang="en-US" sz="3200" b="1" kern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</a:rPr>
              <a:t>的</a:t>
            </a:r>
            <a:r>
              <a:rPr kumimoji="1" lang="zh-CN" altLang="en-US" sz="3200" b="1" kern="0">
                <a:solidFill>
                  <a:srgbClr val="0000FF"/>
                </a:solidFill>
                <a:latin typeface="华文仿宋"/>
                <a:ea typeface="华文仿宋"/>
                <a:cs typeface="华文仿宋"/>
              </a:rPr>
              <a:t>扩展功能</a:t>
            </a:r>
            <a:endParaRPr kumimoji="1" lang="en-US" altLang="zh-CN" sz="3200" b="1" kern="0">
              <a:solidFill>
                <a:srgbClr val="0000FF"/>
              </a:solidFill>
              <a:latin typeface="华文仿宋"/>
              <a:ea typeface="华文仿宋"/>
              <a:cs typeface="华文仿宋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9900"/>
              </a:buClr>
              <a:buFontTx/>
              <a:buChar char="•"/>
              <a:defRPr/>
            </a:pPr>
            <a:r>
              <a:rPr kumimoji="1" lang="zh-CN" altLang="en-US" sz="3200" b="1" kern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</a:rPr>
              <a:t>存储管理</a:t>
            </a:r>
          </a:p>
          <a:p>
            <a:pPr marL="342900" indent="-3429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9900"/>
              </a:buClr>
              <a:buFontTx/>
              <a:buChar char="•"/>
              <a:defRPr/>
            </a:pPr>
            <a:r>
              <a:rPr kumimoji="1" lang="zh-CN" altLang="en-US" sz="3200" b="1" kern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</a:rPr>
              <a:t>数据缓存</a:t>
            </a:r>
          </a:p>
          <a:p>
            <a:pPr marL="342900" indent="-3429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9900"/>
              </a:buClr>
              <a:buFontTx/>
              <a:buChar char="•"/>
              <a:defRPr/>
            </a:pPr>
            <a:r>
              <a:rPr kumimoji="1" lang="zh-CN" altLang="en-US" sz="3200" b="1" kern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</a:rPr>
              <a:t>总线管理</a:t>
            </a:r>
          </a:p>
          <a:p>
            <a:pPr marL="342900" indent="-3429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9900"/>
              </a:buClr>
              <a:buFontTx/>
              <a:buChar char="•"/>
              <a:defRPr/>
            </a:pPr>
            <a:r>
              <a:rPr kumimoji="1" lang="zh-CN" altLang="en-US" sz="3200" b="1" kern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</a:rPr>
              <a:t>功耗管理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C0C7B4-2F51-8B4E-9FBC-087F03425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3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E3767D-8508-2D41-96AD-C58ACCDF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94E1BD-F8DF-B041-838A-EFA359EF9E64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>
            <a:extLst>
              <a:ext uri="{FF2B5EF4-FFF2-40B4-BE49-F238E27FC236}">
                <a16:creationId xmlns:a16="http://schemas.microsoft.com/office/drawing/2014/main" id="{FC370C42-8E32-C245-BC06-156CC9960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985838"/>
            <a:ext cx="7772400" cy="49926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三、指令长度</a:t>
            </a:r>
          </a:p>
          <a:p>
            <a:pPr eaLnBrk="1" hangingPunct="1">
              <a:lnSpc>
                <a:spcPct val="80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4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固定长度</a:t>
            </a: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：取指快、译码简单。</a:t>
            </a:r>
          </a:p>
          <a:p>
            <a:pPr eaLnBrk="1" hangingPunct="1">
              <a:lnSpc>
                <a:spcPct val="80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		      单字长、双字长、多字长</a:t>
            </a:r>
          </a:p>
          <a:p>
            <a:pPr eaLnBrk="1" hangingPunct="1">
              <a:lnSpc>
                <a:spcPct val="80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4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可变长度</a:t>
            </a: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：可提高编码效率</a:t>
            </a:r>
          </a:p>
          <a:p>
            <a:pPr eaLnBrk="1" hangingPunct="1">
              <a:lnSpc>
                <a:spcPct val="80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四、指令助记符</a:t>
            </a:r>
          </a:p>
          <a:p>
            <a:pPr eaLnBrk="1" hangingPunct="1">
              <a:lnSpc>
                <a:spcPct val="80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 助记符 </a:t>
            </a:r>
            <a:r>
              <a:rPr lang="en-US" altLang="zh-CN" sz="2400" b="1">
                <a:solidFill>
                  <a:srgbClr val="CC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mnemonics</a:t>
            </a:r>
          </a:p>
          <a:p>
            <a:pPr lvl="1" eaLnBrk="1" hangingPunct="1">
              <a:lnSpc>
                <a:spcPct val="80000"/>
              </a:lnSpc>
              <a:spcAft>
                <a:spcPct val="10000"/>
              </a:spcAft>
              <a:buClr>
                <a:srgbClr val="FF9900"/>
              </a:buClr>
              <a:buFontTx/>
              <a:buChar char="–"/>
            </a:pP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</a:t>
            </a:r>
            <a:r>
              <a:rPr lang="en-US" altLang="zh-CN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add</a:t>
            </a: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R1</a:t>
            </a:r>
          </a:p>
          <a:p>
            <a:pPr eaLnBrk="1" hangingPunct="1">
              <a:lnSpc>
                <a:spcPct val="80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 伪指令 </a:t>
            </a:r>
            <a:r>
              <a:rPr lang="en-US" altLang="zh-CN" sz="2400" b="1">
                <a:solidFill>
                  <a:srgbClr val="CC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directive</a:t>
            </a:r>
            <a:endParaRPr lang="zh-CN" altLang="en-US" sz="2400" b="1">
              <a:solidFill>
                <a:srgbClr val="CC00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 累加器 </a:t>
            </a:r>
            <a:r>
              <a:rPr lang="en-US" altLang="zh-CN" sz="2400" b="1">
                <a:solidFill>
                  <a:srgbClr val="CC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accumulator</a:t>
            </a:r>
          </a:p>
          <a:p>
            <a:pPr lvl="1" eaLnBrk="1" hangingPunct="1">
              <a:lnSpc>
                <a:spcPct val="80000"/>
              </a:lnSpc>
              <a:spcAft>
                <a:spcPct val="10000"/>
              </a:spcAft>
              <a:buClr>
                <a:srgbClr val="FF9900"/>
              </a:buClr>
              <a:buFontTx/>
              <a:buChar char="–"/>
            </a:pP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存放操作数和操作结果的一个寄存器</a:t>
            </a:r>
          </a:p>
          <a:p>
            <a:pPr eaLnBrk="1" hangingPunct="1">
              <a:lnSpc>
                <a:spcPct val="80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 通用寄存器 </a:t>
            </a:r>
            <a:r>
              <a:rPr lang="en-US" altLang="zh-CN" sz="2400" b="1">
                <a:solidFill>
                  <a:srgbClr val="CC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general purpose register</a:t>
            </a:r>
          </a:p>
          <a:p>
            <a:pPr lvl="1" eaLnBrk="1" hangingPunct="1">
              <a:lnSpc>
                <a:spcPct val="80000"/>
              </a:lnSpc>
              <a:spcAft>
                <a:spcPct val="10000"/>
              </a:spcAft>
              <a:buClr>
                <a:srgbClr val="FF9900"/>
              </a:buClr>
              <a:buFontTx/>
              <a:buChar char="–"/>
            </a:pP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存放操作数和操作结果的一组寄存器</a:t>
            </a:r>
          </a:p>
        </p:txBody>
      </p:sp>
      <p:sp>
        <p:nvSpPr>
          <p:cNvPr id="65539" name="Rectangle 4">
            <a:extLst>
              <a:ext uri="{FF2B5EF4-FFF2-40B4-BE49-F238E27FC236}">
                <a16:creationId xmlns:a16="http://schemas.microsoft.com/office/drawing/2014/main" id="{A8EA96D8-7BAA-2C47-B6DC-45EF02E8B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44450"/>
            <a:ext cx="66976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指令格式和指令编码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EFE8DA-14EF-5547-869D-F24775749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30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2E03FD-82CF-0247-8B7D-A30395FC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63C8B-73A9-F546-AD60-78BD4AF8E81A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>
            <a:extLst>
              <a:ext uri="{FF2B5EF4-FFF2-40B4-BE49-F238E27FC236}">
                <a16:creationId xmlns:a16="http://schemas.microsoft.com/office/drawing/2014/main" id="{6E0134A1-3590-7B4C-942F-2F964FA63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7989888" cy="4906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存储器中</a:t>
            </a: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既存储指令，又存储数据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在存储器中寻找指令或数据的方法有多种：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按地址寻找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按内容寻找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按顺序寻找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在绝大多数计算机中都采用</a:t>
            </a:r>
            <a:r>
              <a:rPr lang="zh-CN" altLang="en-US" b="1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按地址寻找的方式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，指令或数据的寻找问题变成了构成其地址的问题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在按地址寻找存储内容的计算机中，对指令的地址码进行编码，以形成操作数，</a:t>
            </a: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寻找操作数在寄存器或存储器中地址的方式称为</a:t>
            </a:r>
            <a:r>
              <a:rPr lang="zh-CN" altLang="en-US" b="1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寻址方式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A2FCD66D-F925-CA43-8FD2-B68656F40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44450"/>
            <a:ext cx="5834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指令和数据的寻址方式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03836A-EDD9-C14F-B3C2-82FBB4F72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31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C69BA4-BAF8-254B-84CE-0E359198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AB3AB2-A8B2-3E44-97EB-41BAF56D069D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>
            <a:extLst>
              <a:ext uri="{FF2B5EF4-FFF2-40B4-BE49-F238E27FC236}">
                <a16:creationId xmlns:a16="http://schemas.microsoft.com/office/drawing/2014/main" id="{8D1984D8-7211-3D48-84D4-BE80FC44E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84313"/>
            <a:ext cx="3960812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tx2"/>
              </a:buClr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1. 数据类型</a:t>
            </a:r>
          </a:p>
          <a:p>
            <a:pPr eaLnBrk="1" hangingPunct="1">
              <a:lnSpc>
                <a:spcPct val="10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zh-CN" altLang="en-US" b="1" u="sng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数值型</a:t>
            </a:r>
          </a:p>
          <a:p>
            <a:pPr lvl="1" eaLnBrk="1" hangingPunct="1">
              <a:lnSpc>
                <a:spcPct val="100000"/>
              </a:lnSpc>
              <a:buClr>
                <a:schemeClr val="tx2"/>
              </a:buClr>
              <a:buFontTx/>
              <a:buChar char="–"/>
            </a:pPr>
            <a:r>
              <a:rPr lang="zh-CN" altLang="en-US" sz="28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整型</a:t>
            </a:r>
          </a:p>
          <a:p>
            <a:pPr lvl="2" eaLnBrk="1" hangingPunct="1">
              <a:buClr>
                <a:schemeClr val="tx2"/>
              </a:buClr>
            </a:pPr>
            <a:r>
              <a:rPr lang="zh-CN" altLang="en-US" sz="2800" b="1">
                <a:solidFill>
                  <a:srgbClr val="3333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字节、字、双字</a:t>
            </a:r>
          </a:p>
          <a:p>
            <a:pPr lvl="1" eaLnBrk="1" hangingPunct="1">
              <a:lnSpc>
                <a:spcPct val="100000"/>
              </a:lnSpc>
              <a:buClr>
                <a:schemeClr val="tx2"/>
              </a:buClr>
              <a:buFontTx/>
              <a:buChar char="–"/>
            </a:pPr>
            <a:r>
              <a:rPr lang="zh-CN" altLang="en-US" sz="28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浮点数</a:t>
            </a:r>
          </a:p>
          <a:p>
            <a:pPr lvl="2" eaLnBrk="1" hangingPunct="1">
              <a:buClr>
                <a:schemeClr val="tx2"/>
              </a:buClr>
            </a:pPr>
            <a:r>
              <a:rPr lang="zh-CN" altLang="en-US" sz="2800" b="1">
                <a:solidFill>
                  <a:srgbClr val="3333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单精度、双精度</a:t>
            </a:r>
          </a:p>
          <a:p>
            <a:pPr eaLnBrk="1" hangingPunct="1">
              <a:lnSpc>
                <a:spcPct val="10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zh-CN" altLang="en-US" b="1" u="sng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字符型</a:t>
            </a:r>
          </a:p>
          <a:p>
            <a:pPr lvl="1" eaLnBrk="1" hangingPunct="1">
              <a:lnSpc>
                <a:spcPct val="100000"/>
              </a:lnSpc>
              <a:buClr>
                <a:schemeClr val="tx2"/>
              </a:buClr>
              <a:buFontTx/>
              <a:buChar char="–"/>
            </a:pPr>
            <a:r>
              <a:rPr lang="en-US" altLang="zh-CN" sz="28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ASCII</a:t>
            </a:r>
            <a:endParaRPr lang="zh-CN" altLang="en-US" sz="2800" b="1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A14ABA0-B3A0-2644-95E6-E9EDCC02C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1484313"/>
            <a:ext cx="34544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9900"/>
              </a:buClr>
              <a:defRPr/>
            </a:pPr>
            <a:r>
              <a:rPr kumimoji="1" lang="zh-CN" altLang="en-US" sz="2800" b="1" kern="0" dirty="0">
                <a:solidFill>
                  <a:srgbClr val="0000FF"/>
                </a:solidFill>
                <a:latin typeface="华文仿宋"/>
                <a:ea typeface="华文仿宋"/>
                <a:cs typeface="华文仿宋"/>
              </a:rPr>
              <a:t>数据类型在指令中的表达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9900"/>
              </a:buClr>
              <a:buFontTx/>
              <a:buChar char="•"/>
              <a:defRPr/>
            </a:pPr>
            <a:r>
              <a:rPr kumimoji="1" lang="zh-CN" altLang="en-US" sz="2800" b="1" kern="0" dirty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</a:rPr>
              <a:t>操作码表达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9900"/>
              </a:buClr>
              <a:buFontTx/>
              <a:buChar char="•"/>
              <a:defRPr/>
            </a:pPr>
            <a:r>
              <a:rPr kumimoji="1" lang="zh-CN" altLang="en-US" sz="2800" b="1" kern="0" dirty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</a:rPr>
              <a:t>地址码表达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9900"/>
              </a:buClr>
              <a:buFontTx/>
              <a:buChar char="•"/>
              <a:defRPr/>
            </a:pPr>
            <a:r>
              <a:rPr kumimoji="1" lang="zh-CN" altLang="en-US" sz="2800" b="1" kern="0" dirty="0">
                <a:solidFill>
                  <a:sysClr val="windowText" lastClr="000000"/>
                </a:solidFill>
                <a:latin typeface="华文仿宋"/>
                <a:ea typeface="华文仿宋"/>
                <a:cs typeface="华文仿宋"/>
              </a:rPr>
              <a:t>数据编码表达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9900"/>
              </a:buClr>
              <a:buFontTx/>
              <a:buChar char="•"/>
              <a:defRPr/>
            </a:pPr>
            <a:endParaRPr kumimoji="1" lang="zh-CN" altLang="en-US" sz="2800" b="1" kern="0" dirty="0">
              <a:solidFill>
                <a:sysClr val="windowText" lastClr="000000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8E2AC42F-9BA4-AD46-83CE-DCA986EAB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538" y="44450"/>
            <a:ext cx="5834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指令和数据的寻址方式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4F2B63F-2F28-A241-A21F-CE9552269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32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6DD50F-4D6B-F345-BCF8-E46E5411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E92A13-6AED-1746-8819-4C51AB4629F8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>
            <a:extLst>
              <a:ext uri="{FF2B5EF4-FFF2-40B4-BE49-F238E27FC236}">
                <a16:creationId xmlns:a16="http://schemas.microsoft.com/office/drawing/2014/main" id="{2CB52ACE-9CAE-6247-B1D7-FD84552C7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538" y="44450"/>
            <a:ext cx="5834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指令和数据的寻址方式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49A5A37-4F11-B446-B54A-5325980BD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68413"/>
            <a:ext cx="8134350" cy="4392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2. 数据存储字节顺序</a:t>
            </a:r>
            <a:r>
              <a:rPr lang="en-US" altLang="zh-CN" b="1">
                <a:solidFill>
                  <a:srgbClr val="5F5F5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(Endianness)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Char char="•"/>
            </a:pP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大数端</a:t>
            </a:r>
            <a:r>
              <a:rPr lang="zh-CN" altLang="en-US" b="1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b="1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Big Endian)</a:t>
            </a:r>
          </a:p>
          <a:p>
            <a:pPr lvl="1" eaLnBrk="1" hangingPunct="1">
              <a:lnSpc>
                <a:spcPct val="100000"/>
              </a:lnSpc>
              <a:buClr>
                <a:srgbClr val="FF9900"/>
              </a:buClr>
              <a:buFontTx/>
              <a:buChar char="–"/>
            </a:pP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最</a:t>
            </a: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低</a:t>
            </a: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字节存储在</a:t>
            </a: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高</a:t>
            </a: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地址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Char char="•"/>
            </a:pP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小数端</a:t>
            </a:r>
            <a:r>
              <a:rPr lang="zh-CN" altLang="en-US" b="1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b="1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Little Endian)</a:t>
            </a:r>
          </a:p>
          <a:p>
            <a:pPr lvl="1" eaLnBrk="1" hangingPunct="1">
              <a:lnSpc>
                <a:spcPct val="100000"/>
              </a:lnSpc>
              <a:buClr>
                <a:srgbClr val="FF9900"/>
              </a:buClr>
              <a:buFontTx/>
              <a:buChar char="–"/>
            </a:pP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最</a:t>
            </a:r>
            <a:r>
              <a:rPr lang="zh-CN" altLang="en-US" b="1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低</a:t>
            </a: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字节存储在</a:t>
            </a:r>
            <a:r>
              <a:rPr lang="zh-CN" altLang="en-US" b="1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低</a:t>
            </a: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地址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Char char="•"/>
            </a:pPr>
            <a:r>
              <a:rPr lang="zh-CN" altLang="en-US" b="1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例:数据000</a:t>
            </a:r>
            <a:r>
              <a:rPr lang="en-US" altLang="zh-CN" b="1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F4240: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Char char="•"/>
            </a:pP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71684" name="Object 4">
            <a:extLst>
              <a:ext uri="{FF2B5EF4-FFF2-40B4-BE49-F238E27FC236}">
                <a16:creationId xmlns:a16="http://schemas.microsoft.com/office/drawing/2014/main" id="{A9DC61B3-A73E-E145-A4FB-5D99ADAD0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8813" y="3027363"/>
          <a:ext cx="4343400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0" name="图片" r:id="rId5" imgW="1244600" imgH="825500" progId="Word.Picture.8">
                  <p:embed/>
                </p:oleObj>
              </mc:Choice>
              <mc:Fallback>
                <p:oleObj name="图片" r:id="rId5" imgW="1244600" imgH="8255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3027363"/>
                        <a:ext cx="4343400" cy="288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7BE7B8-7B2D-7C42-962A-04C1F15ABB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33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EBB6D2-8D9D-5D42-811A-89AB912C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4283F-D623-2B44-A889-F9F8A162C4D2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>
            <a:extLst>
              <a:ext uri="{FF2B5EF4-FFF2-40B4-BE49-F238E27FC236}">
                <a16:creationId xmlns:a16="http://schemas.microsoft.com/office/drawing/2014/main" id="{2CF8B0E6-36B7-414A-A29D-7D1CDE4F6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893763"/>
            <a:ext cx="4895850" cy="51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tx2"/>
              </a:buClr>
              <a:buSzTx/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3. 数据对齐方式</a:t>
            </a:r>
            <a:r>
              <a:rPr lang="en-US" altLang="zh-CN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(Alignment)</a:t>
            </a:r>
            <a:endParaRPr lang="zh-CN" altLang="en-US" b="1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73731" name="Object 4">
            <a:extLst>
              <a:ext uri="{FF2B5EF4-FFF2-40B4-BE49-F238E27FC236}">
                <a16:creationId xmlns:a16="http://schemas.microsoft.com/office/drawing/2014/main" id="{88171679-FB53-534E-95DA-8F9FB3F98B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747963"/>
          <a:ext cx="7848600" cy="341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9" name="图片" r:id="rId5" imgW="6064250" imgH="2965450" progId="Word.Picture.8">
                  <p:embed/>
                </p:oleObj>
              </mc:Choice>
              <mc:Fallback>
                <p:oleObj name="图片" r:id="rId5" imgW="6064250" imgH="29654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0938"/>
                      <a:stretch>
                        <a:fillRect/>
                      </a:stretch>
                    </p:blipFill>
                    <p:spPr bwMode="auto">
                      <a:xfrm>
                        <a:off x="900113" y="2747963"/>
                        <a:ext cx="7848600" cy="341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7">
            <a:extLst>
              <a:ext uri="{FF2B5EF4-FFF2-40B4-BE49-F238E27FC236}">
                <a16:creationId xmlns:a16="http://schemas.microsoft.com/office/drawing/2014/main" id="{B6DF1937-DB7E-084C-A51B-2DC058F21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538" y="44450"/>
            <a:ext cx="5834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数据类型及其存储方式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D5B1844-3DC9-134D-910A-7CC392DCB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1824038"/>
            <a:ext cx="7694612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/>
          </a:extLst>
        </p:spPr>
        <p:txBody>
          <a:bodyPr anchor="ctr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9900"/>
              </a:buClr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指数据的逻辑存储位置与物理访问位置的对齐方式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04C24C-0E6F-664E-8D7F-F7E29E1C1B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34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B5799F-68FF-AD4D-9655-252197B2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B361E-91E2-F442-83DB-22BC3363BF86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>
            <a:extLst>
              <a:ext uri="{FF2B5EF4-FFF2-40B4-BE49-F238E27FC236}">
                <a16:creationId xmlns:a16="http://schemas.microsoft.com/office/drawing/2014/main" id="{7C5A9684-3741-8744-8445-20BFFB8B5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12875"/>
            <a:ext cx="77724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zh-CN" altLang="en-US" sz="3200" b="1">
                <a:latin typeface="华文仿宋" panose="02010600040101010101" pitchFamily="2" charset="-122"/>
                <a:ea typeface="华文仿宋" panose="02010600040101010101" pitchFamily="2" charset="-122"/>
              </a:rPr>
              <a:t>指令的寻址方式</a:t>
            </a:r>
          </a:p>
          <a:p>
            <a:pPr eaLnBrk="1" hangingPunct="1">
              <a:lnSpc>
                <a:spcPct val="100000"/>
              </a:lnSpc>
              <a:buClr>
                <a:schemeClr val="tx2"/>
              </a:buClr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顺序执行</a:t>
            </a:r>
          </a:p>
          <a:p>
            <a:pPr eaLnBrk="1" hangingPunct="1">
              <a:lnSpc>
                <a:spcPct val="100000"/>
              </a:lnSpc>
              <a:buClr>
                <a:schemeClr val="tx2"/>
              </a:buClr>
              <a:buSzTx/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程序计数器(</a:t>
            </a:r>
            <a:r>
              <a:rPr lang="en-US" altLang="zh-CN"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PC)</a:t>
            </a:r>
            <a:r>
              <a:rPr lang="zh-CN" altLang="en-US"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寻址</a:t>
            </a:r>
          </a:p>
          <a:p>
            <a:pPr eaLnBrk="1" hangingPunct="1">
              <a:lnSpc>
                <a:spcPct val="100000"/>
              </a:lnSpc>
              <a:buClr>
                <a:schemeClr val="tx2"/>
              </a:buClr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非顺序执行</a:t>
            </a:r>
          </a:p>
          <a:p>
            <a:pPr eaLnBrk="1" hangingPunct="1">
              <a:lnSpc>
                <a:spcPct val="100000"/>
              </a:lnSpc>
              <a:buClr>
                <a:schemeClr val="tx2"/>
              </a:buClr>
              <a:buSzTx/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400" b="1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转移指令</a:t>
            </a:r>
          </a:p>
          <a:p>
            <a:pPr eaLnBrk="1" hangingPunct="1">
              <a:lnSpc>
                <a:spcPct val="100000"/>
              </a:lnSpc>
              <a:buClr>
                <a:schemeClr val="tx2"/>
              </a:buClr>
              <a:buSzTx/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如: </a:t>
            </a:r>
            <a:r>
              <a:rPr lang="en-US" altLang="zh-CN"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jump $1000</a:t>
            </a:r>
          </a:p>
          <a:p>
            <a:pPr eaLnBrk="1" hangingPunct="1">
              <a:lnSpc>
                <a:spcPct val="100000"/>
              </a:lnSpc>
              <a:buClr>
                <a:schemeClr val="tx2"/>
              </a:buClr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      bgt R1</a:t>
            </a:r>
          </a:p>
          <a:p>
            <a:pPr eaLnBrk="1" hangingPunct="1">
              <a:lnSpc>
                <a:spcPct val="100000"/>
              </a:lnSpc>
              <a:buClr>
                <a:schemeClr val="tx2"/>
              </a:buClr>
              <a:buSzTx/>
              <a:buFontTx/>
              <a:buChar char="•"/>
            </a:pPr>
            <a:endParaRPr lang="zh-CN" altLang="en-US" sz="3200" b="1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BFD9EB2-80B9-5640-9765-C8A94B6BE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1631950"/>
            <a:ext cx="1152525" cy="3529013"/>
          </a:xfrm>
          <a:prstGeom prst="rect">
            <a:avLst/>
          </a:prstGeom>
          <a:solidFill>
            <a:srgbClr val="FF99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4649A733-DF7B-E549-858D-B0E811464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2855913"/>
            <a:ext cx="1152525" cy="466725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zh-CN" altLang="en-US" kern="0">
                <a:solidFill>
                  <a:srgbClr val="000000"/>
                </a:solidFill>
              </a:rPr>
              <a:t>指令</a:t>
            </a:r>
            <a:r>
              <a:rPr kumimoji="0" lang="en-US" altLang="zh-CN" ker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29815F7E-A068-DF40-8B84-EF3929669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2855913"/>
            <a:ext cx="1152525" cy="466725"/>
          </a:xfrm>
          <a:prstGeom prst="rect">
            <a:avLst/>
          </a:prstGeom>
          <a:solidFill>
            <a:srgbClr val="5F5F5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CN" kern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5B774B58-EFB3-354A-A3FD-B1C60E52C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3071813"/>
            <a:ext cx="86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9108A627-9D2F-B349-8675-A9B5035E4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3325813"/>
            <a:ext cx="1152525" cy="466725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zh-CN" altLang="en-US" kern="0">
                <a:solidFill>
                  <a:srgbClr val="000000"/>
                </a:solidFill>
              </a:rPr>
              <a:t>指令</a:t>
            </a:r>
            <a:r>
              <a:rPr kumimoji="0" lang="en-US" altLang="zh-CN" ker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42DA93A4-D4EE-C04E-968E-366793BF7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2424113"/>
            <a:ext cx="1152525" cy="466725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zh-CN" altLang="en-US" kern="0">
                <a:solidFill>
                  <a:srgbClr val="000000"/>
                </a:solidFill>
              </a:rPr>
              <a:t>指令</a:t>
            </a:r>
            <a:r>
              <a:rPr kumimoji="0" lang="en-US" altLang="zh-CN" ker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5785" name="Rectangle 10">
            <a:extLst>
              <a:ext uri="{FF2B5EF4-FFF2-40B4-BE49-F238E27FC236}">
                <a16:creationId xmlns:a16="http://schemas.microsoft.com/office/drawing/2014/main" id="{4FE7CFF4-AB41-5644-8111-E40769993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44450"/>
            <a:ext cx="5834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指令和数据的寻址方式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182DD7-89F1-D647-B686-1990D5470C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35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E153B2-000F-3542-BD06-E6267FBD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7566F1-120F-7245-810B-53BA91398D0F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26257559-A959-4A43-B212-827EF3642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25" y="838200"/>
            <a:ext cx="4030663" cy="579438"/>
          </a:xfrm>
          <a:noFill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sz="3200" b="0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addressing modes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0D85155B-9443-C64A-944F-AB40FCC43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12875"/>
            <a:ext cx="7772400" cy="29479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1. </a:t>
            </a: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隐含方式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b="1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</a:t>
            </a:r>
            <a:r>
              <a:rPr lang="en-US" altLang="zh-CN" b="1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  “ADD </a:t>
            </a:r>
            <a:r>
              <a:rPr lang="zh-CN" altLang="en-US" b="1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b="1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ADC”</a:t>
            </a:r>
            <a:r>
              <a:rPr lang="zh-CN" altLang="en-US" b="1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中的累加器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2. </a:t>
            </a: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立即数方式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	</a:t>
            </a:r>
            <a:r>
              <a:rPr lang="zh-CN" altLang="en-US" b="1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</a:t>
            </a:r>
            <a:r>
              <a:rPr lang="en-US" altLang="zh-CN" b="1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  INT  #3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	3. </a:t>
            </a: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寄存器方式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		</a:t>
            </a:r>
            <a:r>
              <a:rPr lang="zh-CN" altLang="en-US" b="1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</a:t>
            </a:r>
            <a:r>
              <a:rPr lang="en-US" altLang="zh-CN" b="1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  INC </a:t>
            </a:r>
            <a:r>
              <a:rPr lang="zh-CN" altLang="en-US" b="1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b="1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R1</a:t>
            </a:r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B9FBAC0A-BADD-8E4D-A571-4976D87821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724400"/>
          <a:ext cx="2971800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6" name="图片" r:id="rId5" imgW="1949450" imgH="1606550" progId="Word.Picture.8">
                  <p:embed/>
                </p:oleObj>
              </mc:Choice>
              <mc:Fallback>
                <p:oleObj name="图片" r:id="rId5" imgW="1949450" imgH="16065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0500"/>
                      <a:stretch>
                        <a:fillRect/>
                      </a:stretch>
                    </p:blipFill>
                    <p:spPr bwMode="auto">
                      <a:xfrm>
                        <a:off x="900113" y="4724400"/>
                        <a:ext cx="2971800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830763E8-1538-CC48-839A-70BC1DDCB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590800"/>
          <a:ext cx="3724275" cy="327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7" name="图片" r:id="rId7" imgW="838200" imgH="876300" progId="Word.Picture.8">
                  <p:embed/>
                </p:oleObj>
              </mc:Choice>
              <mc:Fallback>
                <p:oleObj name="图片" r:id="rId7" imgW="838200" imgH="8763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749"/>
                      <a:stretch>
                        <a:fillRect/>
                      </a:stretch>
                    </p:blipFill>
                    <p:spPr bwMode="auto">
                      <a:xfrm>
                        <a:off x="5181600" y="2590800"/>
                        <a:ext cx="3724275" cy="327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6">
            <a:extLst>
              <a:ext uri="{FF2B5EF4-FFF2-40B4-BE49-F238E27FC236}">
                <a16:creationId xmlns:a16="http://schemas.microsoft.com/office/drawing/2014/main" id="{E9F1E19F-F873-C14E-B17B-BD10ADC6A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581400"/>
            <a:ext cx="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22" name="Line 7">
            <a:extLst>
              <a:ext uri="{FF2B5EF4-FFF2-40B4-BE49-F238E27FC236}">
                <a16:creationId xmlns:a16="http://schemas.microsoft.com/office/drawing/2014/main" id="{BF2A4F8B-866D-FD44-9972-16D2F770BD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886200"/>
            <a:ext cx="2057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23" name="Line 8">
            <a:extLst>
              <a:ext uri="{FF2B5EF4-FFF2-40B4-BE49-F238E27FC236}">
                <a16:creationId xmlns:a16="http://schemas.microsoft.com/office/drawing/2014/main" id="{4577A91A-14CD-AE4D-8394-77298C0E5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886200"/>
            <a:ext cx="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24" name="Line 9">
            <a:extLst>
              <a:ext uri="{FF2B5EF4-FFF2-40B4-BE49-F238E27FC236}">
                <a16:creationId xmlns:a16="http://schemas.microsoft.com/office/drawing/2014/main" id="{E1D5F964-066F-1841-8656-16561CA5B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029200"/>
            <a:ext cx="762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94E10315-E975-0C49-9693-B2179AFA4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743450"/>
            <a:ext cx="139065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kern="0">
                <a:solidFill>
                  <a:srgbClr val="000000"/>
                </a:solidFill>
              </a:rPr>
              <a:t>操作数</a:t>
            </a:r>
          </a:p>
        </p:txBody>
      </p:sp>
      <p:sp>
        <p:nvSpPr>
          <p:cNvPr id="26" name="Text Box 11">
            <a:extLst>
              <a:ext uri="{FF2B5EF4-FFF2-40B4-BE49-F238E27FC236}">
                <a16:creationId xmlns:a16="http://schemas.microsoft.com/office/drawing/2014/main" id="{F6EE3530-5BE7-6940-A676-874E1CCD4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72440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kern="0">
                <a:solidFill>
                  <a:srgbClr val="000000"/>
                </a:solidFill>
              </a:rPr>
              <a:t>R1</a:t>
            </a:r>
          </a:p>
        </p:txBody>
      </p:sp>
      <p:sp>
        <p:nvSpPr>
          <p:cNvPr id="77836" name="Rectangle 12">
            <a:extLst>
              <a:ext uri="{FF2B5EF4-FFF2-40B4-BE49-F238E27FC236}">
                <a16:creationId xmlns:a16="http://schemas.microsoft.com/office/drawing/2014/main" id="{D053DF93-2CCE-8840-9594-F362CD1EB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3" y="44450"/>
            <a:ext cx="5834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操作数寻址方式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002822-03D9-3944-A371-8B816EFF0D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36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4D0112-AB15-3146-A3B9-26E50C9F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8AF39A-805E-9C46-9488-AA4B7335D9B0}" type="datetime12">
              <a:t>下午6时26分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>
            <a:extLst>
              <a:ext uri="{FF2B5EF4-FFF2-40B4-BE49-F238E27FC236}">
                <a16:creationId xmlns:a16="http://schemas.microsoft.com/office/drawing/2014/main" id="{9EC62B98-8C8C-AE47-95E8-5B4609956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6175"/>
            <a:ext cx="4462463" cy="963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SzTx/>
              <a:buFontTx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4. </a:t>
            </a: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直接寻址方式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FF9900"/>
              </a:buClr>
              <a:buFontTx/>
              <a:buChar char="–"/>
            </a:pPr>
            <a:r>
              <a:rPr lang="zh-CN" altLang="en-US" sz="2800" b="1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</a:t>
            </a:r>
            <a:r>
              <a:rPr lang="en-US" altLang="zh-CN" sz="2800" b="1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 INC </a:t>
            </a:r>
            <a:r>
              <a:rPr lang="zh-CN" altLang="en-US" sz="2800" b="1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1000</a:t>
            </a:r>
            <a:endParaRPr lang="zh-CN" altLang="en-US" sz="2800" b="1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79875" name="Object 4">
            <a:extLst>
              <a:ext uri="{FF2B5EF4-FFF2-40B4-BE49-F238E27FC236}">
                <a16:creationId xmlns:a16="http://schemas.microsoft.com/office/drawing/2014/main" id="{1074FBE0-F5F6-E747-A9AE-63B0EC522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3" y="2514600"/>
          <a:ext cx="5029200" cy="338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6" name="图片" r:id="rId5" imgW="1098550" imgH="876300" progId="Word.Picture.8">
                  <p:embed/>
                </p:oleObj>
              </mc:Choice>
              <mc:Fallback>
                <p:oleObj name="图片" r:id="rId5" imgW="1098550" imgH="8763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749"/>
                      <a:stretch>
                        <a:fillRect/>
                      </a:stretch>
                    </p:blipFill>
                    <p:spPr bwMode="auto">
                      <a:xfrm>
                        <a:off x="2855913" y="2514600"/>
                        <a:ext cx="5029200" cy="338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5">
            <a:extLst>
              <a:ext uri="{FF2B5EF4-FFF2-40B4-BE49-F238E27FC236}">
                <a16:creationId xmlns:a16="http://schemas.microsoft.com/office/drawing/2014/main" id="{00DC9FCD-B050-FC44-BE92-52B2252FD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3581400"/>
            <a:ext cx="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6" name="Line 6">
            <a:extLst>
              <a:ext uri="{FF2B5EF4-FFF2-40B4-BE49-F238E27FC236}">
                <a16:creationId xmlns:a16="http://schemas.microsoft.com/office/drawing/2014/main" id="{B3352720-0CA3-D74D-8BF2-D9AE6F434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4724400"/>
            <a:ext cx="1143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3FC7E756-C348-4E43-A178-3B3FD0C7A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4495800"/>
            <a:ext cx="1481138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kern="0">
                <a:solidFill>
                  <a:srgbClr val="000000"/>
                </a:solidFill>
              </a:rPr>
              <a:t>操作数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9E3368BC-10DF-BA42-A271-09DB1271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652963"/>
            <a:ext cx="1481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kern="0">
                <a:solidFill>
                  <a:srgbClr val="000000"/>
                </a:solidFill>
              </a:rPr>
              <a:t>1000</a:t>
            </a:r>
          </a:p>
        </p:txBody>
      </p:sp>
      <p:sp>
        <p:nvSpPr>
          <p:cNvPr id="79880" name="Rectangle 12">
            <a:extLst>
              <a:ext uri="{FF2B5EF4-FFF2-40B4-BE49-F238E27FC236}">
                <a16:creationId xmlns:a16="http://schemas.microsoft.com/office/drawing/2014/main" id="{71E7A093-9C56-F146-B0E0-69DCDB3A1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44450"/>
            <a:ext cx="5834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操作数寻址方式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44D2FC-69C6-474F-812F-4F7C6AC6E5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37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8264AD-775E-E345-A912-5C2BA559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75852-5F98-864C-9109-CBAFCCDF2C57}" type="datetime12">
              <a:t>下午6时26分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CFDAC00-F815-7C4D-BD6F-D32317DF9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046163"/>
            <a:ext cx="7164387" cy="1393825"/>
          </a:xfrm>
          <a:noFill/>
        </p:spPr>
        <p:txBody>
          <a:bodyPr anchorCtr="0">
            <a:spAutoFit/>
          </a:bodyPr>
          <a:lstStyle/>
          <a:p>
            <a:pPr algn="l" eaLnBrk="1" hangingPunct="1"/>
            <a:r>
              <a:rPr lang="zh-CN" altLang="en-US" sz="28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5. 间接寻址方式</a:t>
            </a:r>
            <a:br>
              <a:rPr lang="zh-CN" altLang="en-US" sz="280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zh-CN" altLang="en-US" sz="280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	寄存器间接，</a:t>
            </a:r>
            <a:r>
              <a:rPr lang="zh-CN" altLang="en-US" sz="2800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</a:t>
            </a:r>
            <a:r>
              <a:rPr lang="en-US" altLang="zh-CN" sz="2800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 INC    (R1)</a:t>
            </a:r>
            <a:br>
              <a:rPr lang="en-US" altLang="zh-CN" sz="280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	</a:t>
            </a:r>
            <a:r>
              <a:rPr lang="zh-CN" altLang="en-US" sz="280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存储器间接，</a:t>
            </a:r>
            <a:r>
              <a:rPr lang="zh-CN" altLang="en-US" sz="2800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</a:t>
            </a:r>
            <a:r>
              <a:rPr lang="en-US" altLang="zh-CN" sz="2800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 INC    (1000)</a:t>
            </a:r>
            <a:endParaRPr lang="zh-CN" altLang="en-US" sz="2800">
              <a:solidFill>
                <a:srgbClr val="99009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81923" name="Object 3">
            <a:extLst>
              <a:ext uri="{FF2B5EF4-FFF2-40B4-BE49-F238E27FC236}">
                <a16:creationId xmlns:a16="http://schemas.microsoft.com/office/drawing/2014/main" id="{8D4DB8F6-8952-6E40-B8EF-EB9388C894B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90550" y="2540000"/>
          <a:ext cx="4114800" cy="277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1" name="图片" r:id="rId4" imgW="1098550" imgH="876300" progId="Word.Picture.8">
                  <p:embed/>
                </p:oleObj>
              </mc:Choice>
              <mc:Fallback>
                <p:oleObj name="图片" r:id="rId4" imgW="1098550" imgH="8763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749"/>
                      <a:stretch>
                        <a:fillRect/>
                      </a:stretch>
                    </p:blipFill>
                    <p:spPr bwMode="auto">
                      <a:xfrm>
                        <a:off x="590550" y="2540000"/>
                        <a:ext cx="4114800" cy="277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>
            <a:extLst>
              <a:ext uri="{FF2B5EF4-FFF2-40B4-BE49-F238E27FC236}">
                <a16:creationId xmlns:a16="http://schemas.microsoft.com/office/drawing/2014/main" id="{AF7CFBC2-7732-B84B-AEB6-AD9B628CC9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3950" y="2463800"/>
          <a:ext cx="3886200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2" name="图片" r:id="rId6" imgW="1022350" imgH="920750" progId="Word.Picture.8">
                  <p:embed/>
                </p:oleObj>
              </mc:Choice>
              <mc:Fallback>
                <p:oleObj name="图片" r:id="rId6" imgW="1022350" imgH="9207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4967"/>
                      <a:stretch>
                        <a:fillRect/>
                      </a:stretch>
                    </p:blipFill>
                    <p:spPr bwMode="auto">
                      <a:xfrm>
                        <a:off x="4933950" y="2463800"/>
                        <a:ext cx="3886200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5">
            <a:extLst>
              <a:ext uri="{FF2B5EF4-FFF2-40B4-BE49-F238E27FC236}">
                <a16:creationId xmlns:a16="http://schemas.microsoft.com/office/drawing/2014/main" id="{388E2871-DFB7-A543-BA6D-8B1FAE5FF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33782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30" name="Line 6">
            <a:extLst>
              <a:ext uri="{FF2B5EF4-FFF2-40B4-BE49-F238E27FC236}">
                <a16:creationId xmlns:a16="http://schemas.microsoft.com/office/drawing/2014/main" id="{A0D3D35D-2EE7-5245-8F86-543E237A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550" y="3606800"/>
            <a:ext cx="1676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54FAACD4-BFBC-6540-BEB4-4EFBB1371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" y="3606800"/>
            <a:ext cx="0" cy="1066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32" name="Line 8">
            <a:extLst>
              <a:ext uri="{FF2B5EF4-FFF2-40B4-BE49-F238E27FC236}">
                <a16:creationId xmlns:a16="http://schemas.microsoft.com/office/drawing/2014/main" id="{A60D37E7-7D1C-F141-9061-4AF777618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" y="4673600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33" name="Text Box 9">
            <a:extLst>
              <a:ext uri="{FF2B5EF4-FFF2-40B4-BE49-F238E27FC236}">
                <a16:creationId xmlns:a16="http://schemas.microsoft.com/office/drawing/2014/main" id="{6E63F530-6D0D-C44D-911D-E4F7C1124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4368800"/>
            <a:ext cx="12192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kern="0">
                <a:solidFill>
                  <a:srgbClr val="FF3300"/>
                </a:solidFill>
              </a:rPr>
              <a:t>A</a:t>
            </a:r>
            <a:endParaRPr lang="en-US" altLang="zh-CN" kern="0">
              <a:solidFill>
                <a:srgbClr val="000000"/>
              </a:solidFill>
            </a:endParaRPr>
          </a:p>
        </p:txBody>
      </p:sp>
      <p:sp>
        <p:nvSpPr>
          <p:cNvPr id="34" name="Line 10">
            <a:extLst>
              <a:ext uri="{FF2B5EF4-FFF2-40B4-BE49-F238E27FC236}">
                <a16:creationId xmlns:a16="http://schemas.microsoft.com/office/drawing/2014/main" id="{69F4E08E-8F71-334C-86F8-B6F9F99A5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9350" y="4673600"/>
            <a:ext cx="762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35" name="Text Box 11">
            <a:extLst>
              <a:ext uri="{FF2B5EF4-FFF2-40B4-BE49-F238E27FC236}">
                <a16:creationId xmlns:a16="http://schemas.microsoft.com/office/drawing/2014/main" id="{29FCB42F-45DB-1F4A-8E13-6BA45F859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4445000"/>
            <a:ext cx="12192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kern="0">
                <a:solidFill>
                  <a:srgbClr val="FF3300"/>
                </a:solidFill>
              </a:rPr>
              <a:t>操作数</a:t>
            </a: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476C422F-1EA3-2E45-BB08-D32284E02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4150" y="33020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37" name="Line 13">
            <a:extLst>
              <a:ext uri="{FF2B5EF4-FFF2-40B4-BE49-F238E27FC236}">
                <a16:creationId xmlns:a16="http://schemas.microsoft.com/office/drawing/2014/main" id="{5F5E188E-B2BF-8144-AA6D-B7BDF33B4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4150" y="3911600"/>
            <a:ext cx="762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38" name="Text Box 14">
            <a:extLst>
              <a:ext uri="{FF2B5EF4-FFF2-40B4-BE49-F238E27FC236}">
                <a16:creationId xmlns:a16="http://schemas.microsoft.com/office/drawing/2014/main" id="{2255341C-AF22-294C-8022-9041BEC6A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3683000"/>
            <a:ext cx="12192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kern="0">
                <a:solidFill>
                  <a:srgbClr val="FF3300"/>
                </a:solidFill>
              </a:rPr>
              <a:t>A</a:t>
            </a:r>
            <a:endParaRPr lang="en-US" altLang="zh-CN" kern="0">
              <a:solidFill>
                <a:srgbClr val="000000"/>
              </a:solidFill>
            </a:endParaRPr>
          </a:p>
        </p:txBody>
      </p:sp>
      <p:sp>
        <p:nvSpPr>
          <p:cNvPr id="39" name="Line 15">
            <a:extLst>
              <a:ext uri="{FF2B5EF4-FFF2-40B4-BE49-F238E27FC236}">
                <a16:creationId xmlns:a16="http://schemas.microsoft.com/office/drawing/2014/main" id="{48DC9CEF-7B53-7D42-A797-987C5F0680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4150" y="4064000"/>
            <a:ext cx="762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40" name="Line 16">
            <a:extLst>
              <a:ext uri="{FF2B5EF4-FFF2-40B4-BE49-F238E27FC236}">
                <a16:creationId xmlns:a16="http://schemas.microsoft.com/office/drawing/2014/main" id="{1CC2AA89-908C-C743-9639-6C08B6007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4150" y="40640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41" name="Line 17">
            <a:extLst>
              <a:ext uri="{FF2B5EF4-FFF2-40B4-BE49-F238E27FC236}">
                <a16:creationId xmlns:a16="http://schemas.microsoft.com/office/drawing/2014/main" id="{0D7F33C9-898C-5146-9407-9E3609891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4150" y="4673600"/>
            <a:ext cx="762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42" name="Text Box 18">
            <a:extLst>
              <a:ext uri="{FF2B5EF4-FFF2-40B4-BE49-F238E27FC236}">
                <a16:creationId xmlns:a16="http://schemas.microsoft.com/office/drawing/2014/main" id="{12FB4B54-5410-C045-B439-A510E2EB7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4445000"/>
            <a:ext cx="12192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kern="0">
                <a:solidFill>
                  <a:srgbClr val="FF3300"/>
                </a:solidFill>
              </a:rPr>
              <a:t>操作数</a:t>
            </a: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43" name="Text Box 19">
            <a:extLst>
              <a:ext uri="{FF2B5EF4-FFF2-40B4-BE49-F238E27FC236}">
                <a16:creationId xmlns:a16="http://schemas.microsoft.com/office/drawing/2014/main" id="{857DDD1D-7163-8D4B-9DBA-7A39DC5E0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4652963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kern="0">
                <a:solidFill>
                  <a:srgbClr val="000000"/>
                </a:solidFill>
              </a:rPr>
              <a:t>R1</a:t>
            </a:r>
          </a:p>
        </p:txBody>
      </p:sp>
      <p:sp>
        <p:nvSpPr>
          <p:cNvPr id="44" name="Text Box 20">
            <a:extLst>
              <a:ext uri="{FF2B5EF4-FFF2-40B4-BE49-F238E27FC236}">
                <a16:creationId xmlns:a16="http://schemas.microsoft.com/office/drawing/2014/main" id="{87DA5C3D-D567-C644-B406-9DADB2966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238" y="3573463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kern="0">
                <a:solidFill>
                  <a:srgbClr val="000000"/>
                </a:solidFill>
              </a:rPr>
              <a:t>1000</a:t>
            </a:r>
          </a:p>
        </p:txBody>
      </p:sp>
      <p:sp>
        <p:nvSpPr>
          <p:cNvPr id="81941" name="Rectangle 21">
            <a:extLst>
              <a:ext uri="{FF2B5EF4-FFF2-40B4-BE49-F238E27FC236}">
                <a16:creationId xmlns:a16="http://schemas.microsoft.com/office/drawing/2014/main" id="{8FB8ACD7-59B1-334D-8D90-A8392C7D1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44450"/>
            <a:ext cx="5834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8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操作数寻址方式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AB54CA-4494-5E49-8309-329402C353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38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0538B7-4834-CC4C-B4C4-AECAB34A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96381F-782C-9C47-B7E5-E0CB1F236BA5}" type="datetime12">
              <a:t>下午6时26分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utoUpdateAnimBg="0"/>
      <p:bldP spid="35" grpId="0" animBg="1" autoUpdateAnimBg="0"/>
      <p:bldP spid="38" grpId="0" animBg="1" autoUpdateAnimBg="0"/>
      <p:bldP spid="42" grpId="0" animBg="1" autoUpdateAnimBg="0"/>
      <p:bldP spid="43" grpId="0"/>
      <p:bldP spid="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3120A1EC-18F2-9F42-9400-8FB00CCCE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035050"/>
            <a:ext cx="4392612" cy="1385888"/>
          </a:xfrm>
          <a:noFill/>
        </p:spPr>
        <p:txBody>
          <a:bodyPr anchorCtr="0">
            <a:spAutoFit/>
          </a:bodyPr>
          <a:lstStyle/>
          <a:p>
            <a:pPr algn="l" eaLnBrk="1" hangingPunct="1">
              <a:spcBef>
                <a:spcPct val="20000"/>
              </a:spcBef>
              <a:spcAft>
                <a:spcPct val="10000"/>
              </a:spcAft>
            </a:pPr>
            <a:r>
              <a:rPr lang="zh-CN" altLang="en-US" sz="28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6. 相对寻址方式</a:t>
            </a:r>
            <a:br>
              <a:rPr lang="zh-CN" altLang="en-US" sz="280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zh-CN" altLang="en-US" sz="280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br>
              <a:rPr lang="en-US" altLang="zh-CN" sz="280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zh-CN" altLang="en-US" sz="280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</a:t>
            </a:r>
            <a:r>
              <a:rPr lang="zh-CN" altLang="en-US" sz="2800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</a:t>
            </a:r>
            <a:r>
              <a:rPr lang="en-US" altLang="zh-CN" sz="2800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 INC   8(PC)</a:t>
            </a:r>
            <a:endParaRPr lang="zh-CN" altLang="en-US" sz="2800">
              <a:solidFill>
                <a:srgbClr val="99009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83971" name="Object 3">
            <a:extLst>
              <a:ext uri="{FF2B5EF4-FFF2-40B4-BE49-F238E27FC236}">
                <a16:creationId xmlns:a16="http://schemas.microsoft.com/office/drawing/2014/main" id="{7D955054-B990-B941-B790-1D4A3AD3035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000250" y="2420938"/>
          <a:ext cx="51435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3" name="图片" r:id="rId4" imgW="1098550" imgH="876300" progId="Word.Picture.8">
                  <p:embed/>
                </p:oleObj>
              </mc:Choice>
              <mc:Fallback>
                <p:oleObj name="图片" r:id="rId4" imgW="1098550" imgH="8763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749"/>
                      <a:stretch>
                        <a:fillRect/>
                      </a:stretch>
                    </p:blipFill>
                    <p:spPr bwMode="auto">
                      <a:xfrm>
                        <a:off x="2000250" y="2420938"/>
                        <a:ext cx="5143500" cy="346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4">
            <a:extLst>
              <a:ext uri="{FF2B5EF4-FFF2-40B4-BE49-F238E27FC236}">
                <a16:creationId xmlns:a16="http://schemas.microsoft.com/office/drawing/2014/main" id="{73BE72FD-395D-344D-A1C4-D3A2A791A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640138"/>
            <a:ext cx="0" cy="838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7" name="Line 5">
            <a:extLst>
              <a:ext uri="{FF2B5EF4-FFF2-40B4-BE49-F238E27FC236}">
                <a16:creationId xmlns:a16="http://schemas.microsoft.com/office/drawing/2014/main" id="{62C747A3-8396-384F-B717-8AE02416C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630738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354D6AE2-7F5E-9A4F-904D-24B8EC29C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630738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4E8CB6CC-8A98-5F44-95F0-DE45D8D8D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02138"/>
            <a:ext cx="15240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kern="0">
                <a:solidFill>
                  <a:srgbClr val="000000"/>
                </a:solidFill>
              </a:rPr>
              <a:t>操作数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3550BD3E-4652-6C4B-A8F7-39C8681DB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08781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b="1" ker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83977" name="Rectangle 9">
            <a:extLst>
              <a:ext uri="{FF2B5EF4-FFF2-40B4-BE49-F238E27FC236}">
                <a16:creationId xmlns:a16="http://schemas.microsoft.com/office/drawing/2014/main" id="{010F387F-C3B1-A14B-B4A3-EAD110B32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44450"/>
            <a:ext cx="5834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6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操作数寻址方式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AA548C-8E57-234A-AEEE-89475DB615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39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C99BA7-0AD3-5643-98AB-EF4F0E84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B9FD80-49D6-5843-9297-B38A6D3445C8}" type="datetime12">
              <a:t>下午6时26分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FEA353A8-950C-E14A-AADF-DDE84663D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81063"/>
            <a:ext cx="8610600" cy="5440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10000"/>
              </a:spcAft>
              <a:buClr>
                <a:schemeClr val="tx2"/>
              </a:buClr>
              <a:buSzTx/>
              <a:buFontTx/>
              <a:buChar char="•"/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的基本构成：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Clr>
                <a:schemeClr val="tx2"/>
              </a:buClr>
              <a:buFontTx/>
              <a:buChar char="–"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控制器，运算器，寄存器 [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MMU]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buClr>
                <a:schemeClr val="tx2"/>
              </a:buClr>
              <a:buSzTx/>
              <a:buFontTx/>
              <a:buChar char="•"/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：用于（临时）存放各种信息。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Clr>
                <a:schemeClr val="tx2"/>
              </a:buClr>
              <a:buFontTx/>
              <a:buChar char="–"/>
            </a:pP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指令寄存器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）：存放当前执行的指令，为指令译码器提供指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     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令信息。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Clr>
                <a:schemeClr val="tx2"/>
              </a:buClr>
              <a:buFontTx/>
              <a:buChar char="–"/>
            </a:pP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程序计数器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）：存放指令的地址，从存储器取指令时根据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			     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值进行。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Clr>
                <a:schemeClr val="tx2"/>
              </a:buClr>
              <a:buFontTx/>
              <a:buChar char="–"/>
            </a:pP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数据寄存器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DR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）：存放操作数和运算结果，以减少访问存储器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      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的次数。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Clr>
                <a:schemeClr val="tx2"/>
              </a:buClr>
              <a:buFontTx/>
              <a:buChar char="–"/>
            </a:pP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地址寄存器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）：存放操作数的地址。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Clr>
                <a:schemeClr val="tx2"/>
              </a:buClr>
              <a:buFontTx/>
              <a:buChar char="–"/>
            </a:pP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状态寄存器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SR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）：存储运算中的状态，作为控制程序的条件。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buClr>
                <a:schemeClr val="tx2"/>
              </a:buClr>
              <a:buSzTx/>
              <a:buFontTx/>
              <a:buChar char="•"/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数据通路：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寄存器与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之间传递信息的线路。通常有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		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种建立方法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Clr>
                <a:schemeClr val="tx2"/>
              </a:buClr>
              <a:buFontTx/>
              <a:buChar char="–"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数据总线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（单总线，双总线，多总线）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Clr>
                <a:schemeClr val="tx2"/>
              </a:buClr>
              <a:buFontTx/>
              <a:buChar char="–"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专用通路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（如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MIPS）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ED9C258B-EB7E-FE43-A9B0-786F59E2AF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66675"/>
            <a:ext cx="4965700" cy="717550"/>
          </a:xfrm>
          <a:noFill/>
        </p:spPr>
        <p:txBody>
          <a:bodyPr anchor="ctr">
            <a:spAutoFit/>
          </a:bodyPr>
          <a:lstStyle/>
          <a:p>
            <a:pPr algn="l" eaLnBrk="1" hangingPunct="1"/>
            <a:r>
              <a:rPr lang="en-US" altLang="zh-CN" sz="4000">
                <a:solidFill>
                  <a:schemeClr val="tx1"/>
                </a:solidFill>
                <a:latin typeface="Comic Sans MS" panose="030F0902030302020204" pitchFamily="66" charset="0"/>
                <a:ea typeface="隶书" pitchFamily="49" charset="-122"/>
              </a:rPr>
              <a:t>2.1</a:t>
            </a:r>
            <a:r>
              <a:rPr lang="zh-CN" altLang="en-US" sz="4000">
                <a:solidFill>
                  <a:schemeClr val="tx1"/>
                </a:solidFill>
                <a:latin typeface="Comic Sans MS" panose="030F0902030302020204" pitchFamily="66" charset="0"/>
                <a:ea typeface="隶书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4000">
                <a:solidFill>
                  <a:schemeClr val="tx1"/>
                </a:solidFill>
                <a:latin typeface="Comic Sans MS" panose="030F0902030302020204" pitchFamily="66" charset="0"/>
                <a:ea typeface="隶书" pitchFamily="49" charset="-122"/>
              </a:rPr>
              <a:t>CPU</a:t>
            </a:r>
            <a:r>
              <a:rPr lang="zh-CN" altLang="en-US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基本概念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ECF1B99-C23A-F14C-A716-122AD24969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4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B8AD65-18CA-1A43-B89D-C43C1F5C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AB1927-6FDA-1949-8F63-F105DAB21EF4}" type="datetime12">
              <a:t>下午6时26分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>
            <a:extLst>
              <a:ext uri="{FF2B5EF4-FFF2-40B4-BE49-F238E27FC236}">
                <a16:creationId xmlns:a16="http://schemas.microsoft.com/office/drawing/2014/main" id="{2766613F-0371-9A48-A4E1-4D49F17B5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44450"/>
            <a:ext cx="5834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操作数寻址方式</a:t>
            </a:r>
          </a:p>
        </p:txBody>
      </p:sp>
      <p:graphicFrame>
        <p:nvGraphicFramePr>
          <p:cNvPr id="86019" name="Object 3">
            <a:extLst>
              <a:ext uri="{FF2B5EF4-FFF2-40B4-BE49-F238E27FC236}">
                <a16:creationId xmlns:a16="http://schemas.microsoft.com/office/drawing/2014/main" id="{0FA4CCF9-4BD3-E04E-80FB-D976DB7255C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827338" y="1773238"/>
          <a:ext cx="4552950" cy="306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1" name="图片" r:id="rId5" imgW="1098550" imgH="876300" progId="Word.Picture.8">
                  <p:embed/>
                </p:oleObj>
              </mc:Choice>
              <mc:Fallback>
                <p:oleObj name="图片" r:id="rId5" imgW="1098550" imgH="8763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749"/>
                      <a:stretch>
                        <a:fillRect/>
                      </a:stretch>
                    </p:blipFill>
                    <p:spPr bwMode="auto">
                      <a:xfrm>
                        <a:off x="2827338" y="1773238"/>
                        <a:ext cx="4552950" cy="306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4">
            <a:extLst>
              <a:ext uri="{FF2B5EF4-FFF2-40B4-BE49-F238E27FC236}">
                <a16:creationId xmlns:a16="http://schemas.microsoft.com/office/drawing/2014/main" id="{29D93C11-7EC8-CC44-8E83-C3B23B1D3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856163"/>
            <a:ext cx="68580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fontAlgn="auto" hangingPunct="1">
              <a:lnSpc>
                <a:spcPct val="85000"/>
              </a:lnSpc>
              <a:spcBef>
                <a:spcPct val="20000"/>
              </a:spcBef>
              <a:spcAft>
                <a:spcPct val="10000"/>
              </a:spcAft>
              <a:buFontTx/>
              <a:buChar char="•"/>
              <a:defRPr/>
            </a:pPr>
            <a:r>
              <a:rPr kumimoji="0" lang="zh-CN" altLang="en-US" b="1" kern="0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变址寻址 </a:t>
            </a:r>
            <a:r>
              <a:rPr kumimoji="0" lang="en-US" altLang="zh-CN" b="1" kern="0" dirty="0">
                <a:solidFill>
                  <a:srgbClr val="CC00CC"/>
                </a:solidFill>
                <a:latin typeface="华文仿宋"/>
                <a:ea typeface="华文仿宋"/>
                <a:cs typeface="华文仿宋"/>
              </a:rPr>
              <a:t>indexed mode</a:t>
            </a:r>
          </a:p>
          <a:p>
            <a:pPr marL="0" lvl="1" eaLnBrk="1" fontAlgn="auto" hangingPunct="1">
              <a:lnSpc>
                <a:spcPct val="85000"/>
              </a:lnSpc>
              <a:spcBef>
                <a:spcPct val="20000"/>
              </a:spcBef>
              <a:spcAft>
                <a:spcPct val="10000"/>
              </a:spcAft>
              <a:defRPr/>
            </a:pPr>
            <a:r>
              <a:rPr kumimoji="0" lang="en-US" altLang="zh-CN" b="1" kern="0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-</a:t>
            </a:r>
            <a:r>
              <a:rPr kumimoji="0" lang="zh-CN" altLang="en-US" b="1" kern="0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便于数组访问</a:t>
            </a:r>
          </a:p>
          <a:p>
            <a:pPr eaLnBrk="1" fontAlgn="auto" hangingPunct="1">
              <a:lnSpc>
                <a:spcPct val="85000"/>
              </a:lnSpc>
              <a:spcBef>
                <a:spcPct val="20000"/>
              </a:spcBef>
              <a:spcAft>
                <a:spcPct val="10000"/>
              </a:spcAft>
              <a:buFontTx/>
              <a:buChar char="•"/>
              <a:defRPr/>
            </a:pPr>
            <a:r>
              <a:rPr kumimoji="0" lang="zh-CN" altLang="en-US" b="1" kern="0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基址寻址 </a:t>
            </a:r>
            <a:r>
              <a:rPr kumimoji="0" lang="en-US" altLang="zh-CN" b="1" kern="0" dirty="0">
                <a:solidFill>
                  <a:srgbClr val="CC00CC"/>
                </a:solidFill>
                <a:latin typeface="华文仿宋"/>
                <a:ea typeface="华文仿宋"/>
                <a:cs typeface="华文仿宋"/>
              </a:rPr>
              <a:t>based mode</a:t>
            </a:r>
          </a:p>
          <a:p>
            <a:pPr marL="0" lvl="1" eaLnBrk="1" fontAlgn="auto" hangingPunct="1">
              <a:lnSpc>
                <a:spcPct val="85000"/>
              </a:lnSpc>
              <a:spcBef>
                <a:spcPct val="20000"/>
              </a:spcBef>
              <a:spcAft>
                <a:spcPct val="10000"/>
              </a:spcAft>
              <a:defRPr/>
            </a:pPr>
            <a:r>
              <a:rPr kumimoji="0" lang="en-US" altLang="zh-CN" b="1" kern="0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-</a:t>
            </a:r>
            <a:r>
              <a:rPr kumimoji="0" lang="zh-CN" altLang="en-US" b="1" kern="0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可扩大寻址范围，可实现程序浮动</a:t>
            </a:r>
            <a:endParaRPr lang="zh-CN" altLang="en-US" b="1" kern="0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E494875D-C5B6-044C-9DA3-2DF5579FB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288" y="2687638"/>
            <a:ext cx="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60" name="Line 6">
            <a:extLst>
              <a:ext uri="{FF2B5EF4-FFF2-40B4-BE49-F238E27FC236}">
                <a16:creationId xmlns:a16="http://schemas.microsoft.com/office/drawing/2014/main" id="{2E835E84-066D-5B42-BE74-8300E602C5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0688" y="2992438"/>
            <a:ext cx="1371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61" name="Line 7">
            <a:extLst>
              <a:ext uri="{FF2B5EF4-FFF2-40B4-BE49-F238E27FC236}">
                <a16:creationId xmlns:a16="http://schemas.microsoft.com/office/drawing/2014/main" id="{C1ECCC2D-F5C0-314A-B766-95C7A96D8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0688" y="2992438"/>
            <a:ext cx="0" cy="838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62" name="Line 8">
            <a:extLst>
              <a:ext uri="{FF2B5EF4-FFF2-40B4-BE49-F238E27FC236}">
                <a16:creationId xmlns:a16="http://schemas.microsoft.com/office/drawing/2014/main" id="{D2FDFEE5-C09C-7649-9C7C-7C370C678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0688" y="3830638"/>
            <a:ext cx="457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63" name="Text Box 9">
            <a:extLst>
              <a:ext uri="{FF2B5EF4-FFF2-40B4-BE49-F238E27FC236}">
                <a16:creationId xmlns:a16="http://schemas.microsoft.com/office/drawing/2014/main" id="{4647BC48-877E-2D40-B6FC-DED102C22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3602038"/>
            <a:ext cx="1295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kern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64" name="Line 10">
            <a:extLst>
              <a:ext uri="{FF2B5EF4-FFF2-40B4-BE49-F238E27FC236}">
                <a16:creationId xmlns:a16="http://schemas.microsoft.com/office/drawing/2014/main" id="{B5B837AE-6F03-BE43-B7BB-DF83BF98AF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9488" y="3873500"/>
            <a:ext cx="304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65" name="Line 11">
            <a:extLst>
              <a:ext uri="{FF2B5EF4-FFF2-40B4-BE49-F238E27FC236}">
                <a16:creationId xmlns:a16="http://schemas.microsoft.com/office/drawing/2014/main" id="{FFD84AF1-5AAE-E645-8498-3AFE5D2EA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6688" y="2687638"/>
            <a:ext cx="0" cy="1066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66" name="Oval 12">
            <a:extLst>
              <a:ext uri="{FF2B5EF4-FFF2-40B4-BE49-F238E27FC236}">
                <a16:creationId xmlns:a16="http://schemas.microsoft.com/office/drawing/2014/main" id="{12F07323-59DC-F047-9A14-33E43822E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288" y="3754438"/>
            <a:ext cx="3048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67" name="Line 13">
            <a:extLst>
              <a:ext uri="{FF2B5EF4-FFF2-40B4-BE49-F238E27FC236}">
                <a16:creationId xmlns:a16="http://schemas.microsoft.com/office/drawing/2014/main" id="{676FBE64-D0AD-224A-A68E-9277A9B84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4288" y="3878263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68" name="Line 14">
            <a:extLst>
              <a:ext uri="{FF2B5EF4-FFF2-40B4-BE49-F238E27FC236}">
                <a16:creationId xmlns:a16="http://schemas.microsoft.com/office/drawing/2014/main" id="{A542C0C1-9414-754A-8948-D5EE96D2A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6688" y="3754438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69" name="Line 15">
            <a:extLst>
              <a:ext uri="{FF2B5EF4-FFF2-40B4-BE49-F238E27FC236}">
                <a16:creationId xmlns:a16="http://schemas.microsoft.com/office/drawing/2014/main" id="{2B8B7532-B4A1-E246-A1EF-02911B58D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088" y="3878263"/>
            <a:ext cx="304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70" name="Text Box 16">
            <a:extLst>
              <a:ext uri="{FF2B5EF4-FFF2-40B4-BE49-F238E27FC236}">
                <a16:creationId xmlns:a16="http://schemas.microsoft.com/office/drawing/2014/main" id="{CC959BE2-C65B-7A45-B245-38F726E93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888" y="3678238"/>
            <a:ext cx="13716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kern="0">
                <a:solidFill>
                  <a:srgbClr val="000000"/>
                </a:solidFill>
              </a:rPr>
              <a:t>操作数</a:t>
            </a:r>
          </a:p>
        </p:txBody>
      </p:sp>
      <p:sp>
        <p:nvSpPr>
          <p:cNvPr id="71" name="Text Box 17">
            <a:extLst>
              <a:ext uri="{FF2B5EF4-FFF2-40B4-BE49-F238E27FC236}">
                <a16:creationId xmlns:a16="http://schemas.microsoft.com/office/drawing/2014/main" id="{3E60FABF-694D-9B4F-9017-46631FABE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38608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kern="0">
                <a:solidFill>
                  <a:srgbClr val="000000"/>
                </a:solidFill>
              </a:rPr>
              <a:t>R1</a:t>
            </a:r>
          </a:p>
        </p:txBody>
      </p:sp>
      <p:sp>
        <p:nvSpPr>
          <p:cNvPr id="72" name="Text Box 18">
            <a:extLst>
              <a:ext uri="{FF2B5EF4-FFF2-40B4-BE49-F238E27FC236}">
                <a16:creationId xmlns:a16="http://schemas.microsoft.com/office/drawing/2014/main" id="{5CFCB0DA-9CDE-7947-B042-D909BB34D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388" y="32766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b="1" ker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86035" name="Rectangle 2">
            <a:extLst>
              <a:ext uri="{FF2B5EF4-FFF2-40B4-BE49-F238E27FC236}">
                <a16:creationId xmlns:a16="http://schemas.microsoft.com/office/drawing/2014/main" id="{700F38CE-E452-FF46-A142-B7FA5B987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973138"/>
            <a:ext cx="4525963" cy="962025"/>
          </a:xfrm>
          <a:noFill/>
        </p:spPr>
        <p:txBody>
          <a:bodyPr anchorCtr="0">
            <a:spAutoFit/>
          </a:bodyPr>
          <a:lstStyle/>
          <a:p>
            <a:pPr algn="l" eaLnBrk="1" hangingPunct="1">
              <a:spcBef>
                <a:spcPct val="20000"/>
              </a:spcBef>
              <a:spcAft>
                <a:spcPct val="10000"/>
              </a:spcAft>
            </a:pPr>
            <a:r>
              <a:rPr lang="zh-CN" altLang="en-US" sz="28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 变址和基址寻址方式</a:t>
            </a:r>
            <a:br>
              <a:rPr lang="zh-CN" altLang="en-US" sz="280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zh-CN" altLang="en-US" sz="280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如：</a:t>
            </a:r>
            <a:r>
              <a:rPr lang="en-US" altLang="zh-CN" sz="2800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INC   8(R1)</a:t>
            </a:r>
            <a:endParaRPr lang="zh-CN" altLang="en-US" sz="280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D3FBE7-E267-0E4E-86DD-15B4455170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40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6505D9-A16D-7A4C-9D71-739C5833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C1ABEB-C0AE-CB4A-BAF6-AB8B667E0372}" type="datetime12">
              <a:t>下午6时26分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 autoUpdateAnimBg="0"/>
      <p:bldP spid="70" grpId="0" animBg="1" autoUpdateAnimBg="0"/>
      <p:bldP spid="71" grpId="0"/>
      <p:bldP spid="7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9">
            <a:extLst>
              <a:ext uri="{FF2B5EF4-FFF2-40B4-BE49-F238E27FC236}">
                <a16:creationId xmlns:a16="http://schemas.microsoft.com/office/drawing/2014/main" id="{95BF0CCC-E703-324C-AF77-754FB4C03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44450"/>
            <a:ext cx="5834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操作数寻址方式</a:t>
            </a: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CD452F1D-E065-7D4E-9613-8D2049C09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0263" y="976313"/>
            <a:ext cx="4122737" cy="1331912"/>
          </a:xfrm>
          <a:noFill/>
        </p:spPr>
        <p:txBody>
          <a:bodyPr anchorCtr="0">
            <a:spAutoFit/>
          </a:bodyPr>
          <a:lstStyle/>
          <a:p>
            <a:pPr algn="l" eaLnBrk="1" hangingPunct="1">
              <a:spcBef>
                <a:spcPct val="20000"/>
              </a:spcBef>
              <a:spcAft>
                <a:spcPct val="10000"/>
              </a:spcAft>
            </a:pPr>
            <a:r>
              <a:rPr lang="zh-CN" altLang="en-US" sz="32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8. 复合寻址方式</a:t>
            </a:r>
            <a:br>
              <a:rPr lang="en-US" altLang="zh-CN" sz="32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zh-CN" altLang="en-US" sz="2400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</a:t>
            </a:r>
            <a:r>
              <a:rPr lang="en-US" altLang="zh-CN" sz="2400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 INC  8(PC+R1)</a:t>
            </a:r>
            <a:br>
              <a:rPr lang="en-US" altLang="zh-CN" sz="2400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en-US" altLang="zh-CN" sz="2400">
                <a:solidFill>
                  <a:srgbClr val="9900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INC  (R1)(1000)</a:t>
            </a:r>
            <a:endParaRPr lang="zh-CN" altLang="en-US" sz="1800">
              <a:solidFill>
                <a:srgbClr val="99009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88068" name="Object 3">
            <a:extLst>
              <a:ext uri="{FF2B5EF4-FFF2-40B4-BE49-F238E27FC236}">
                <a16:creationId xmlns:a16="http://schemas.microsoft.com/office/drawing/2014/main" id="{CC7D4954-EF5E-3745-B64A-6920FDF7122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30263" y="2855913"/>
          <a:ext cx="3867150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1" name="图片" r:id="rId5" imgW="1098550" imgH="876300" progId="Word.Picture.8">
                  <p:embed/>
                </p:oleObj>
              </mc:Choice>
              <mc:Fallback>
                <p:oleObj name="图片" r:id="rId5" imgW="1098550" imgH="8763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2855913"/>
                        <a:ext cx="3867150" cy="309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4">
            <a:extLst>
              <a:ext uri="{FF2B5EF4-FFF2-40B4-BE49-F238E27FC236}">
                <a16:creationId xmlns:a16="http://schemas.microsoft.com/office/drawing/2014/main" id="{7DE6C9C5-CD49-F543-9694-393AF203D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8050" y="2840038"/>
          <a:ext cx="3886200" cy="310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2" name="图片" r:id="rId7" imgW="1098550" imgH="876300" progId="Word.Picture.8">
                  <p:embed/>
                </p:oleObj>
              </mc:Choice>
              <mc:Fallback>
                <p:oleObj name="图片" r:id="rId7" imgW="1098550" imgH="8763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2840038"/>
                        <a:ext cx="3886200" cy="310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5">
            <a:extLst>
              <a:ext uri="{FF2B5EF4-FFF2-40B4-BE49-F238E27FC236}">
                <a16:creationId xmlns:a16="http://schemas.microsoft.com/office/drawing/2014/main" id="{550F078C-7E52-E240-A8DB-48CAE1E0E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4511675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CN" sz="2000" b="1" kern="0">
                <a:solidFill>
                  <a:srgbClr val="000000"/>
                </a:solidFill>
              </a:rPr>
              <a:t>R1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B6644D63-5D5E-7549-8F2C-ED3C82726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4224338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CN" sz="2000" b="1" ker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25A200-705F-AE4E-9AFC-4C956C2A6D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41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976A0D-2D4E-2844-BDBF-E0AAABBC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A754BE-E35D-6F40-A360-098D0A78B344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EA261621-300C-6C45-9699-499F450AC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4100" y="76200"/>
            <a:ext cx="7708900" cy="654050"/>
          </a:xfrm>
          <a:noFill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各种常见寻址方式的汇编指令表示</a:t>
            </a:r>
          </a:p>
        </p:txBody>
      </p:sp>
      <p:graphicFrame>
        <p:nvGraphicFramePr>
          <p:cNvPr id="90115" name="Object 3">
            <a:extLst>
              <a:ext uri="{FF2B5EF4-FFF2-40B4-BE49-F238E27FC236}">
                <a16:creationId xmlns:a16="http://schemas.microsoft.com/office/drawing/2014/main" id="{38BD0871-E319-384B-94F3-471E053B9B1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1268413"/>
          <a:ext cx="91313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1" name="文档" r:id="rId4" imgW="1841500" imgH="717550" progId="Word.Document.8">
                  <p:embed/>
                </p:oleObj>
              </mc:Choice>
              <mc:Fallback>
                <p:oleObj name="文档" r:id="rId4" imgW="1841500" imgH="71755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68413"/>
                        <a:ext cx="9131300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E590E5-CFBE-E345-8DB6-6D174AED1E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42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F2A05D-918C-BB4F-A82C-19ADDBE4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940DB7-DA55-5B49-800E-35BC38337F82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>
            <a:extLst>
              <a:ext uri="{FF2B5EF4-FFF2-40B4-BE49-F238E27FC236}">
                <a16:creationId xmlns:a16="http://schemas.microsoft.com/office/drawing/2014/main" id="{212ED87A-AB7A-0340-B814-4E9EE865F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66800"/>
            <a:ext cx="8064500" cy="4035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10000"/>
              </a:spcAft>
              <a:buFontTx/>
              <a:buNone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一、指令集设计原则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sz="28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完备性</a:t>
            </a:r>
            <a:r>
              <a:rPr lang="zh-CN" altLang="en-US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：能够覆盖所需的各种功能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sz="28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正交性</a:t>
            </a:r>
            <a:r>
              <a:rPr lang="zh-CN" altLang="en-US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：无功能完全相同的指令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sz="28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可扩充性</a:t>
            </a:r>
            <a:r>
              <a:rPr lang="zh-CN" altLang="en-US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：保留一定余量的操作码空间以供以后功能扩展。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sz="28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有效性</a:t>
            </a:r>
            <a:r>
              <a:rPr lang="zh-CN" altLang="en-US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：利用该指令系统编写的程序能高效地运行。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sz="28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兼容性</a:t>
            </a:r>
            <a:r>
              <a:rPr lang="zh-CN" altLang="en-US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：机器指令的通用性。</a:t>
            </a:r>
          </a:p>
        </p:txBody>
      </p:sp>
      <p:sp>
        <p:nvSpPr>
          <p:cNvPr id="92163" name="Rectangle 4">
            <a:extLst>
              <a:ext uri="{FF2B5EF4-FFF2-40B4-BE49-F238E27FC236}">
                <a16:creationId xmlns:a16="http://schemas.microsoft.com/office/drawing/2014/main" id="{9F06B21F-4F0D-1A4D-A928-361396466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71438"/>
            <a:ext cx="4965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1"/>
                </a:solidFill>
                <a:latin typeface="黑体" panose="02010609060101010101" pitchFamily="49" charset="-122"/>
              </a:rPr>
              <a:t>指令系统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ABCF191-3699-FE4E-B67C-6937E5DD5A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43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BF65B3-F666-714D-B3A1-6646BD74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FB9CCD-6511-1A4D-933D-B6BA24095B77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47040BB-D2C6-6E48-987B-D3DC832FD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8538" y="44450"/>
            <a:ext cx="4676775" cy="762000"/>
          </a:xfrm>
          <a:noFill/>
        </p:spPr>
        <p:txBody>
          <a:bodyPr anchor="ctr"/>
          <a:lstStyle/>
          <a:p>
            <a:pPr eaLnBrk="1" hangingPunct="1"/>
            <a:r>
              <a:rPr lang="zh-CN" altLang="en-US">
                <a:solidFill>
                  <a:srgbClr val="3366FF"/>
                </a:solidFill>
                <a:latin typeface="隶书" pitchFamily="49" charset="-122"/>
                <a:ea typeface="隶书" pitchFamily="49" charset="-122"/>
              </a:rPr>
              <a:t>常见指令类型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886C4A18-66D8-AC40-B7B3-2C344D30F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98638"/>
            <a:ext cx="7772400" cy="21637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3200">
                <a:latin typeface="华文仿宋" panose="02010600040101010101" pitchFamily="2" charset="-122"/>
                <a:ea typeface="华文仿宋" panose="02010600040101010101" pitchFamily="2" charset="-122"/>
              </a:rPr>
              <a:t>数据传送：</a:t>
            </a:r>
            <a:r>
              <a:rPr lang="en-US" altLang="zh-CN" sz="3200">
                <a:latin typeface="华文仿宋" panose="02010600040101010101" pitchFamily="2" charset="-122"/>
                <a:ea typeface="华文仿宋" panose="02010600040101010101" pitchFamily="2" charset="-122"/>
              </a:rPr>
              <a:t>move, load, store</a:t>
            </a:r>
          </a:p>
          <a:p>
            <a:pPr eaLnBrk="1" hangingPunct="1"/>
            <a:r>
              <a:rPr lang="zh-CN" altLang="en-US" sz="3200">
                <a:latin typeface="华文仿宋" panose="02010600040101010101" pitchFamily="2" charset="-122"/>
                <a:ea typeface="华文仿宋" panose="02010600040101010101" pitchFamily="2" charset="-122"/>
              </a:rPr>
              <a:t>算术运算：</a:t>
            </a:r>
            <a:r>
              <a:rPr lang="en-US" altLang="zh-CN" sz="3200">
                <a:latin typeface="华文仿宋" panose="02010600040101010101" pitchFamily="2" charset="-122"/>
                <a:ea typeface="华文仿宋" panose="02010600040101010101" pitchFamily="2" charset="-122"/>
              </a:rPr>
              <a:t>add, sub, mult, div, comp</a:t>
            </a:r>
          </a:p>
          <a:p>
            <a:pPr eaLnBrk="1" hangingPunct="1"/>
            <a:r>
              <a:rPr lang="zh-CN" altLang="en-US" sz="3200">
                <a:latin typeface="华文仿宋" panose="02010600040101010101" pitchFamily="2" charset="-122"/>
                <a:ea typeface="华文仿宋" panose="02010600040101010101" pitchFamily="2" charset="-122"/>
              </a:rPr>
              <a:t>逻辑运算：</a:t>
            </a:r>
            <a:r>
              <a:rPr lang="en-US" altLang="zh-CN" sz="3200">
                <a:latin typeface="华文仿宋" panose="02010600040101010101" pitchFamily="2" charset="-122"/>
                <a:ea typeface="华文仿宋" panose="02010600040101010101" pitchFamily="2" charset="-122"/>
              </a:rPr>
              <a:t>and, or, neg, </a:t>
            </a:r>
            <a:r>
              <a:rPr lang="en-US" altLang="zh-CN" sz="32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shift</a:t>
            </a:r>
          </a:p>
          <a:p>
            <a:pPr eaLnBrk="1" hangingPunct="1"/>
            <a:endParaRPr lang="zh-CN" altLang="en-US" sz="32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6E3BD6-B50F-F543-89F0-78CA87FF6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44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48ED46-9D80-F543-99B1-125176F0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DB6E57-DABB-4E43-9844-5E72038A512F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48BD970D-3240-5A4E-A1AC-3923EE3B4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7525" y="139700"/>
            <a:ext cx="3165475" cy="654050"/>
          </a:xfrm>
          <a:noFill/>
        </p:spPr>
        <p:txBody>
          <a:bodyPr anchor="ctr">
            <a:spAutoFit/>
          </a:bodyPr>
          <a:lstStyle/>
          <a:p>
            <a:pPr algn="l" eaLnBrk="1" hangingPunct="1"/>
            <a:r>
              <a:rPr lang="zh-CN" altLang="en-US" b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移位运算</a:t>
            </a:r>
            <a:r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shift</a:t>
            </a:r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6259" name="Object 3">
            <a:extLst>
              <a:ext uri="{FF2B5EF4-FFF2-40B4-BE49-F238E27FC236}">
                <a16:creationId xmlns:a16="http://schemas.microsoft.com/office/drawing/2014/main" id="{C037DDFF-A352-B840-9E22-9DB0989E40D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164138" y="-58738"/>
          <a:ext cx="3294062" cy="684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6" name="图片" r:id="rId4" imgW="1873250" imgH="3886200" progId="Word.Picture.8">
                  <p:embed/>
                </p:oleObj>
              </mc:Choice>
              <mc:Fallback>
                <p:oleObj name="图片" r:id="rId4" imgW="1873250" imgH="38862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-58738"/>
                        <a:ext cx="3294062" cy="684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>
            <a:extLst>
              <a:ext uri="{FF2B5EF4-FFF2-40B4-BE49-F238E27FC236}">
                <a16:creationId xmlns:a16="http://schemas.microsoft.com/office/drawing/2014/main" id="{E54E4FD1-A62C-6042-B672-C803CC6CE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788" y="2895600"/>
            <a:ext cx="3554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CN" sz="2800" kern="0" dirty="0">
                <a:solidFill>
                  <a:srgbClr val="FF9900"/>
                </a:solidFill>
              </a:rPr>
              <a:t>Data shift operations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EB64E0-D72C-EE4D-86E7-EAD8D3E718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45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B4858A-1D6F-0A43-9366-2DEC5017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9BE8C9-143E-FB46-BE0C-FF5516646E9C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D1F4D9CB-05DD-7E47-8833-68246F2FC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7675" y="44450"/>
            <a:ext cx="3238500" cy="762000"/>
          </a:xfrm>
          <a:noFill/>
        </p:spPr>
        <p:txBody>
          <a:bodyPr anchor="ctr"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指令类型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F725E17-49C1-4B49-900C-26CA162A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092200"/>
            <a:ext cx="7772400" cy="5003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10000"/>
              </a:spcAft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数据传送：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move, load, store</a:t>
            </a:r>
          </a:p>
          <a:p>
            <a:pPr eaLnBrk="1" hangingPunct="1">
              <a:lnSpc>
                <a:spcPct val="100000"/>
              </a:lnSpc>
              <a:spcAft>
                <a:spcPct val="10000"/>
              </a:spcAft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算术运算：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add, sub, mult, div, comp</a:t>
            </a:r>
          </a:p>
          <a:p>
            <a:pPr eaLnBrk="1" hangingPunct="1">
              <a:lnSpc>
                <a:spcPct val="100000"/>
              </a:lnSpc>
              <a:spcAft>
                <a:spcPct val="10000"/>
              </a:spcAft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逻辑运算：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and, or, neg, shift</a:t>
            </a:r>
          </a:p>
          <a:p>
            <a:pPr eaLnBrk="1" hangingPunct="1">
              <a:lnSpc>
                <a:spcPct val="100000"/>
              </a:lnSpc>
              <a:spcAft>
                <a:spcPct val="10000"/>
              </a:spcAft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程序控制：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jump, branch, jsr, ret, int</a:t>
            </a:r>
          </a:p>
          <a:p>
            <a:pPr eaLnBrk="1" hangingPunct="1">
              <a:lnSpc>
                <a:spcPct val="100000"/>
              </a:lnSpc>
              <a:spcAft>
                <a:spcPct val="10000"/>
              </a:spcAft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输入输出：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in, out</a:t>
            </a:r>
          </a:p>
          <a:p>
            <a:pPr eaLnBrk="1" hangingPunct="1">
              <a:lnSpc>
                <a:spcPct val="100000"/>
              </a:lnSpc>
              <a:spcAft>
                <a:spcPct val="10000"/>
              </a:spcAft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堆栈操作：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push, pop</a:t>
            </a:r>
          </a:p>
          <a:p>
            <a:pPr eaLnBrk="1" hangingPunct="1">
              <a:lnSpc>
                <a:spcPct val="100000"/>
              </a:lnSpc>
              <a:spcAft>
                <a:spcPct val="10000"/>
              </a:spcAft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字符串：如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alpha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中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CMPBGE, INSWH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等</a:t>
            </a:r>
          </a:p>
          <a:p>
            <a:pPr eaLnBrk="1" hangingPunct="1">
              <a:lnSpc>
                <a:spcPct val="100000"/>
              </a:lnSpc>
              <a:spcAft>
                <a:spcPct val="10000"/>
              </a:spcAft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多媒体指令：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DSP</a:t>
            </a:r>
          </a:p>
          <a:p>
            <a:pPr eaLnBrk="1" hangingPunct="1">
              <a:lnSpc>
                <a:spcPct val="100000"/>
              </a:lnSpc>
              <a:spcAft>
                <a:spcPct val="10000"/>
              </a:spcAft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系统指令：用于改变计算机系统的工作状态。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407D68-60A3-6948-B4F7-2CD6830C63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46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99716D-D5E6-C14D-95E5-9F5661FC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775FD8-581D-0E45-A7EB-A4D65A3BE5D4}" type="datetime12">
              <a:t>下午6时26分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>
            <a:extLst>
              <a:ext uri="{FF2B5EF4-FFF2-40B4-BE49-F238E27FC236}">
                <a16:creationId xmlns:a16="http://schemas.microsoft.com/office/drawing/2014/main" id="{718563F4-E43E-5345-90B9-BC6E816AE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1196975"/>
            <a:ext cx="7702550" cy="1698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条件转移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vs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无条件转移</a:t>
            </a:r>
          </a:p>
          <a:p>
            <a:pPr eaLnBrk="1" hangingPunct="1"/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相对转移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vs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绝对转移</a:t>
            </a:r>
          </a:p>
          <a:p>
            <a:pPr eaLnBrk="1" hangingPunct="1"/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状态寄存器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SR</a:t>
            </a:r>
          </a:p>
          <a:p>
            <a:pPr eaLnBrk="1" hangingPunct="1"/>
            <a:endParaRPr lang="zh-CN" altLang="en-US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0355" name="Text Box 4">
            <a:extLst>
              <a:ext uri="{FF2B5EF4-FFF2-40B4-BE49-F238E27FC236}">
                <a16:creationId xmlns:a16="http://schemas.microsoft.com/office/drawing/2014/main" id="{0D5C6FE4-FB17-AA49-8C44-A90D8B981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38" y="3114675"/>
            <a:ext cx="2743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6" name="Text Box 5">
            <a:extLst>
              <a:ext uri="{FF2B5EF4-FFF2-40B4-BE49-F238E27FC236}">
                <a16:creationId xmlns:a16="http://schemas.microsoft.com/office/drawing/2014/main" id="{7B416A9E-EFF8-6446-A31B-FB8A4E690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738" y="3114675"/>
            <a:ext cx="45720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kumimoji="0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00357" name="Text Box 6">
            <a:extLst>
              <a:ext uri="{FF2B5EF4-FFF2-40B4-BE49-F238E27FC236}">
                <a16:creationId xmlns:a16="http://schemas.microsoft.com/office/drawing/2014/main" id="{0157CED0-7711-4742-90DA-F17CFB86B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8" y="3114675"/>
            <a:ext cx="45720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kumimoji="0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100358" name="Text Box 7">
            <a:extLst>
              <a:ext uri="{FF2B5EF4-FFF2-40B4-BE49-F238E27FC236}">
                <a16:creationId xmlns:a16="http://schemas.microsoft.com/office/drawing/2014/main" id="{0D1A6947-5B6D-2D48-8270-84B77BC45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3114675"/>
            <a:ext cx="45720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kumimoji="0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100359" name="Text Box 8">
            <a:extLst>
              <a:ext uri="{FF2B5EF4-FFF2-40B4-BE49-F238E27FC236}">
                <a16:creationId xmlns:a16="http://schemas.microsoft.com/office/drawing/2014/main" id="{5F947C10-EAB5-7D47-B173-FD77E8856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38" y="3114675"/>
            <a:ext cx="45720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kumimoji="0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00360" name="Text Box 9">
            <a:extLst>
              <a:ext uri="{FF2B5EF4-FFF2-40B4-BE49-F238E27FC236}">
                <a16:creationId xmlns:a16="http://schemas.microsoft.com/office/drawing/2014/main" id="{7769B922-E610-EE44-8A89-5D5031D21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38" y="3114675"/>
            <a:ext cx="45720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kumimoji="0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100361" name="Rectangle 11">
            <a:extLst>
              <a:ext uri="{FF2B5EF4-FFF2-40B4-BE49-F238E27FC236}">
                <a16:creationId xmlns:a16="http://schemas.microsoft.com/office/drawing/2014/main" id="{423A6AEA-FFD7-9742-9FA8-4C800AE8C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663" y="3863975"/>
            <a:ext cx="5472112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zh-CN" sz="2400" b="1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：符号标志位 </a:t>
            </a:r>
            <a:r>
              <a:rPr lang="en-US" altLang="zh-CN" sz="24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Negative</a:t>
            </a:r>
          </a:p>
          <a:p>
            <a:pPr eaLnBrk="1" hangingPunct="1">
              <a:lnSpc>
                <a:spcPct val="85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zh-CN" sz="2400" b="1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Z</a:t>
            </a:r>
            <a:r>
              <a:rPr lang="zh-CN" altLang="en-US"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：全零标志位 </a:t>
            </a:r>
            <a:r>
              <a:rPr lang="en-US" altLang="zh-CN" sz="24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Zreo</a:t>
            </a:r>
          </a:p>
          <a:p>
            <a:pPr eaLnBrk="1" hangingPunct="1">
              <a:lnSpc>
                <a:spcPct val="85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zh-CN" sz="2400" b="1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V</a:t>
            </a:r>
            <a:r>
              <a:rPr lang="zh-CN" altLang="en-US"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：溢出标志位 </a:t>
            </a:r>
            <a:r>
              <a:rPr lang="en-US" altLang="zh-CN" sz="24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Overflow</a:t>
            </a:r>
          </a:p>
          <a:p>
            <a:pPr eaLnBrk="1" hangingPunct="1">
              <a:lnSpc>
                <a:spcPct val="85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zh-CN" sz="2400" b="1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  <a:r>
              <a:rPr lang="zh-CN" altLang="en-US"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：进位</a:t>
            </a:r>
            <a:r>
              <a:rPr lang="en-US" altLang="zh-CN"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借位标志位 </a:t>
            </a:r>
            <a:r>
              <a:rPr lang="en-US" altLang="zh-CN" sz="24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Carry</a:t>
            </a:r>
          </a:p>
          <a:p>
            <a:pPr eaLnBrk="1" hangingPunct="1">
              <a:lnSpc>
                <a:spcPct val="85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zh-CN" sz="2400" b="1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zh-CN" altLang="en-US"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：奇偶标志位 </a:t>
            </a:r>
            <a:r>
              <a:rPr lang="en-US" altLang="zh-CN" sz="24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Parity</a:t>
            </a:r>
          </a:p>
        </p:txBody>
      </p:sp>
      <p:sp>
        <p:nvSpPr>
          <p:cNvPr id="100363" name="Rectangle 4">
            <a:extLst>
              <a:ext uri="{FF2B5EF4-FFF2-40B4-BE49-F238E27FC236}">
                <a16:creationId xmlns:a16="http://schemas.microsoft.com/office/drawing/2014/main" id="{12C75A20-5132-3541-A384-213B717A1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158750"/>
            <a:ext cx="5203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600" b="1">
                <a:solidFill>
                  <a:schemeClr val="tx1"/>
                </a:solidFill>
                <a:latin typeface="黑体" panose="02010609060101010101" pitchFamily="49" charset="-122"/>
              </a:rPr>
              <a:t>程序流控制</a:t>
            </a:r>
            <a:r>
              <a:rPr lang="en-US" altLang="zh-CN" sz="3600" b="1">
                <a:solidFill>
                  <a:schemeClr val="tx1"/>
                </a:solidFill>
                <a:latin typeface="黑体" panose="02010609060101010101" pitchFamily="49" charset="-122"/>
              </a:rPr>
              <a:t>-</a:t>
            </a:r>
            <a:r>
              <a:rPr lang="zh-CN" altLang="en-US" sz="3600" b="1">
                <a:solidFill>
                  <a:srgbClr val="FF3300"/>
                </a:solidFill>
                <a:latin typeface="黑体" panose="02010609060101010101" pitchFamily="49" charset="-122"/>
              </a:rPr>
              <a:t>转移指令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ED4E02-A683-EB48-87C9-6034CD4E5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47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DE7C93-4764-2745-8917-C9FBC3EC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5F72B0-1BEF-F744-B0D8-583D4E968FC0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>
            <a:extLst>
              <a:ext uri="{FF2B5EF4-FFF2-40B4-BE49-F238E27FC236}">
                <a16:creationId xmlns:a16="http://schemas.microsoft.com/office/drawing/2014/main" id="{BC8B0961-8340-C742-BB7A-DC7526D9F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2188"/>
            <a:ext cx="7918450" cy="5256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10000"/>
              </a:spcAft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功能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sz="28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实现子程序调用</a:t>
            </a:r>
          </a:p>
          <a:p>
            <a:pPr eaLnBrk="1" hangingPunct="1">
              <a:spcAft>
                <a:spcPct val="10000"/>
              </a:spcAft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步骤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将下一条指令的地址(</a:t>
            </a:r>
            <a:r>
              <a:rPr lang="en-US" altLang="zh-CN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PC</a:t>
            </a:r>
            <a:r>
              <a:rPr lang="zh-CN" altLang="en-US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的值)存放在一个临时存储位置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将子程序的起始地址装入</a:t>
            </a:r>
            <a:r>
              <a:rPr lang="en-US" altLang="zh-CN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PC</a:t>
            </a:r>
            <a:r>
              <a:rPr lang="zh-CN" altLang="en-US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</a:t>
            </a:r>
          </a:p>
          <a:p>
            <a:pPr eaLnBrk="1" hangingPunct="1">
              <a:spcAft>
                <a:spcPct val="10000"/>
              </a:spcAft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子程序返回指令 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将存放在临时存储位置的指令地址取出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放回</a:t>
            </a:r>
            <a:r>
              <a:rPr lang="en-US" altLang="zh-CN" sz="2800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PC </a:t>
            </a:r>
            <a:endParaRPr lang="zh-CN" altLang="en-US" sz="2800" b="1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2403" name="Rectangle 4">
            <a:extLst>
              <a:ext uri="{FF2B5EF4-FFF2-40B4-BE49-F238E27FC236}">
                <a16:creationId xmlns:a16="http://schemas.microsoft.com/office/drawing/2014/main" id="{2C256907-7EBC-DF49-B658-2F439EE17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158750"/>
            <a:ext cx="5203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600" b="1">
                <a:solidFill>
                  <a:schemeClr val="tx1"/>
                </a:solidFill>
                <a:latin typeface="黑体" panose="02010609060101010101" pitchFamily="49" charset="-122"/>
              </a:rPr>
              <a:t>程序流控制</a:t>
            </a:r>
            <a:r>
              <a:rPr lang="en-US" altLang="zh-CN" sz="3600" b="1">
                <a:solidFill>
                  <a:schemeClr val="tx1"/>
                </a:solidFill>
                <a:latin typeface="黑体" panose="02010609060101010101" pitchFamily="49" charset="-122"/>
              </a:rPr>
              <a:t>-</a:t>
            </a:r>
            <a:r>
              <a:rPr lang="zh-CN" altLang="en-US" sz="3600" b="1">
                <a:solidFill>
                  <a:srgbClr val="FF3300"/>
                </a:solidFill>
                <a:latin typeface="黑体" panose="02010609060101010101" pitchFamily="49" charset="-122"/>
              </a:rPr>
              <a:t>转移指令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818AF5-6474-A943-9987-27DA543D0C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48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B5CC12-07A6-6C4B-8263-B06E769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4D6430-96F7-9D4C-827C-0C4C9EC9FC56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>
            <a:extLst>
              <a:ext uri="{FF2B5EF4-FFF2-40B4-BE49-F238E27FC236}">
                <a16:creationId xmlns:a16="http://schemas.microsoft.com/office/drawing/2014/main" id="{A2CF3D6C-888E-E448-A617-5FD10D1F1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412875"/>
            <a:ext cx="8172450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复杂指令系统计算机</a:t>
            </a:r>
            <a:r>
              <a:rPr lang="zh-CN" altLang="en-US" sz="24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400" b="1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CISC</a:t>
            </a:r>
            <a:r>
              <a:rPr lang="zh-CN" altLang="en-US" sz="24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endParaRPr lang="zh-CN" altLang="en-US" b="1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en-US" altLang="zh-CN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Complex Instruction Set Computer</a:t>
            </a:r>
            <a:endParaRPr lang="zh-CN" altLang="en-US" b="1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指令系统复杂</a:t>
            </a: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：指令数目大于</a:t>
            </a:r>
            <a:r>
              <a:rPr lang="en-US" altLang="zh-CN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200</a:t>
            </a: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条，寻址方式多，指令格式多。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指令串行执行</a:t>
            </a: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：执行步骤多，需要多个时钟周期。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各种指令都可访问存储器</a:t>
            </a:r>
            <a:r>
              <a:rPr lang="zh-CN" altLang="en-US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有较多专用寄存器。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编译程序难以进行高效的代码优化</a:t>
            </a:r>
            <a:r>
              <a:rPr lang="zh-CN" altLang="en-US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p:sp>
        <p:nvSpPr>
          <p:cNvPr id="104451" name="Rectangle 4">
            <a:extLst>
              <a:ext uri="{FF2B5EF4-FFF2-40B4-BE49-F238E27FC236}">
                <a16:creationId xmlns:a16="http://schemas.microsoft.com/office/drawing/2014/main" id="{B0EF8E1B-43F9-864B-ABFD-58EBBE97D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75" y="128588"/>
            <a:ext cx="6118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40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CISC</a:t>
            </a:r>
            <a:r>
              <a:rPr lang="zh-CN" altLang="en-US" sz="40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40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RISC</a:t>
            </a:r>
            <a:endParaRPr lang="zh-CN" altLang="en-US" sz="4000" b="1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F7188E-0610-CF4A-ACD1-27A19E2D45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49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1F44CE-AA02-EB4F-8B29-B20D40BE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30C2DA-FB4A-BB49-9C4F-CC5CC8834D10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115EFCC-9FF4-E644-8C3C-A45F8550F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9975" y="98425"/>
            <a:ext cx="4319588" cy="654050"/>
          </a:xfrm>
          <a:noFill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数据总线结构</a:t>
            </a:r>
          </a:p>
        </p:txBody>
      </p:sp>
      <p:sp>
        <p:nvSpPr>
          <p:cNvPr id="14339" name="Rectangle 6">
            <a:extLst>
              <a:ext uri="{FF2B5EF4-FFF2-40B4-BE49-F238E27FC236}">
                <a16:creationId xmlns:a16="http://schemas.microsoft.com/office/drawing/2014/main" id="{4EAB2DC2-ACDC-FB44-B1F6-0C80DB08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341438"/>
            <a:ext cx="4248150" cy="4546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在各寄存器以及</a:t>
            </a:r>
            <a:r>
              <a:rPr lang="en-US" altLang="zh-CN"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ALU</a:t>
            </a:r>
            <a:r>
              <a:rPr lang="zh-CN" altLang="en-US"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之间建立一条或几条公共的数据总线，寄存器间的数据传输通过这些总线完成。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一条总线可以连接多个部件，</a:t>
            </a:r>
            <a:r>
              <a:rPr lang="zh-CN" altLang="en-US" sz="24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总线连接方式可以减少线路的数量。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总线上可以有多个部件同时接收数据，但任一时刻只能有一个部件向同一条总线发送数据。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zh-CN" altLang="en-US" sz="24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常用的是</a:t>
            </a:r>
            <a:r>
              <a:rPr lang="zh-CN" altLang="en-US" sz="2400" b="1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单总线结构</a:t>
            </a:r>
            <a:r>
              <a:rPr lang="zh-CN" altLang="en-US"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，即数据通路只用一条总线构成，一次传输一个数据。</a:t>
            </a:r>
          </a:p>
        </p:txBody>
      </p:sp>
      <p:graphicFrame>
        <p:nvGraphicFramePr>
          <p:cNvPr id="14340" name="Object 3">
            <a:extLst>
              <a:ext uri="{FF2B5EF4-FFF2-40B4-BE49-F238E27FC236}">
                <a16:creationId xmlns:a16="http://schemas.microsoft.com/office/drawing/2014/main" id="{628F4348-CBBB-A449-BBC6-D319B1733E04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250825" y="981075"/>
          <a:ext cx="3825875" cy="542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图片" r:id="rId5" imgW="5721350" imgH="8102600" progId="Word.Picture.8">
                  <p:embed/>
                </p:oleObj>
              </mc:Choice>
              <mc:Fallback>
                <p:oleObj name="图片" r:id="rId5" imgW="5721350" imgH="81026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981075"/>
                        <a:ext cx="3825875" cy="542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16BE5B-8EF7-F14A-8893-24A2D59C66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5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B24BB1-926B-4448-B1A2-2ED9C775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88AB86-E73F-B74A-B2C8-5ABECD5C2EA6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3">
            <a:extLst>
              <a:ext uri="{FF2B5EF4-FFF2-40B4-BE49-F238E27FC236}">
                <a16:creationId xmlns:a16="http://schemas.microsoft.com/office/drawing/2014/main" id="{C16E8C5E-0F47-5C46-A6DE-56B941F65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412875"/>
            <a:ext cx="77724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精简指令系统计算机</a:t>
            </a: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b="1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RISC</a:t>
            </a:r>
            <a:r>
              <a:rPr lang="zh-CN" altLang="en-US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en-US" altLang="zh-CN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Reduced Instruction Set Computer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简化</a:t>
            </a: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的指令系统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以</a:t>
            </a: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寄存器</a:t>
            </a:r>
            <a:r>
              <a:rPr lang="en-US" altLang="zh-CN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寄存器方式</a:t>
            </a: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工作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采用</a:t>
            </a: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流水技术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较多的通用寄存器</a:t>
            </a: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以减少访存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采用</a:t>
            </a:r>
            <a:r>
              <a:rPr lang="zh-CN" altLang="en-US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优化编译技术</a:t>
            </a:r>
          </a:p>
        </p:txBody>
      </p:sp>
      <p:sp>
        <p:nvSpPr>
          <p:cNvPr id="106499" name="Rectangle 4">
            <a:extLst>
              <a:ext uri="{FF2B5EF4-FFF2-40B4-BE49-F238E27FC236}">
                <a16:creationId xmlns:a16="http://schemas.microsoft.com/office/drawing/2014/main" id="{FBFB3197-E36A-8E45-BEAF-EB25DFE06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75" y="128588"/>
            <a:ext cx="6118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40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CISC</a:t>
            </a:r>
            <a:r>
              <a:rPr lang="zh-CN" altLang="en-US" sz="40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40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RISC</a:t>
            </a:r>
            <a:endParaRPr lang="zh-CN" altLang="en-US" sz="4000" b="1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930A9-BC29-B043-9149-C88D691B3C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50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95C3FD-B31B-E444-B579-35423870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C860EE-27A2-1348-82DA-BF114713482A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4">
            <a:extLst>
              <a:ext uri="{FF2B5EF4-FFF2-40B4-BE49-F238E27FC236}">
                <a16:creationId xmlns:a16="http://schemas.microsoft.com/office/drawing/2014/main" id="{ADFCCB5D-B42D-7E42-9698-87D7F8D74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75" y="128588"/>
            <a:ext cx="6118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40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CISC</a:t>
            </a:r>
            <a:r>
              <a:rPr lang="zh-CN" altLang="en-US" sz="40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40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RISC</a:t>
            </a:r>
            <a:endParaRPr lang="zh-CN" altLang="en-US" sz="4000" b="1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6" name="Group 49">
            <a:extLst>
              <a:ext uri="{FF2B5EF4-FFF2-40B4-BE49-F238E27FC236}">
                <a16:creationId xmlns:a16="http://schemas.microsoft.com/office/drawing/2014/main" id="{F3E4FEB4-70B9-4F44-A886-8AD081020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680107"/>
              </p:ext>
            </p:extLst>
          </p:nvPr>
        </p:nvGraphicFramePr>
        <p:xfrm>
          <a:off x="304800" y="990600"/>
          <a:ext cx="8686800" cy="56642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725745422"/>
                    </a:ext>
                  </a:extLst>
                </a:gridCol>
                <a:gridCol w="3360738">
                  <a:extLst>
                    <a:ext uri="{9D8B030D-6E8A-4147-A177-3AD203B41FA5}">
                      <a16:colId xmlns:a16="http://schemas.microsoft.com/office/drawing/2014/main" val="3885294253"/>
                    </a:ext>
                  </a:extLst>
                </a:gridCol>
                <a:gridCol w="3268662">
                  <a:extLst>
                    <a:ext uri="{9D8B030D-6E8A-4147-A177-3AD203B41FA5}">
                      <a16:colId xmlns:a16="http://schemas.microsoft.com/office/drawing/2014/main" val="2437933575"/>
                    </a:ext>
                  </a:extLst>
                </a:gridCol>
              </a:tblGrid>
              <a:tr h="1006475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CISC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A4F86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Complex Instruction Set Computer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RISC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A4F86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Reduced Instruction Set Computer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2A4F86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388417"/>
                  </a:ext>
                </a:extLst>
              </a:tr>
              <a:tr h="701675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指令种类和长度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种类多，长度可变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种类少，长度固定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180157"/>
                  </a:ext>
                </a:extLst>
              </a:tr>
              <a:tr h="701675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指令操作数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Mem[addr]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Reg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Imm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Reg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562509"/>
                  </a:ext>
                </a:extLst>
              </a:tr>
              <a:tr h="396875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寻址方式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多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少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50061"/>
                  </a:ext>
                </a:extLst>
              </a:tr>
              <a:tr h="701675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访存指令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无特别限制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只有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Load/Store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指令允许访问存储器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55714"/>
                  </a:ext>
                </a:extLst>
              </a:tr>
              <a:tr h="396875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流水设计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难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容易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49545"/>
                  </a:ext>
                </a:extLst>
              </a:tr>
              <a:tr h="396875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硬件设计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复杂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简单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140653"/>
                  </a:ext>
                </a:extLst>
              </a:tr>
              <a:tr h="396875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编译器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简单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复杂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310887"/>
                  </a:ext>
                </a:extLst>
              </a:tr>
              <a:tr h="965200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典型代表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MCS-51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Intel X86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MIPS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PowerPC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ARM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MPS430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PIC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的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MCU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442088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DBF92DF-0FC5-BD4B-8B3B-473D89823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51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2C2E2C-E677-7B4C-927F-581804D4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2E0BBF-4175-6547-BC07-BB49E790EBF9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">
            <a:extLst>
              <a:ext uri="{FF2B5EF4-FFF2-40B4-BE49-F238E27FC236}">
                <a16:creationId xmlns:a16="http://schemas.microsoft.com/office/drawing/2014/main" id="{8EB912DE-7810-5147-A180-65EE4062E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75" y="128588"/>
            <a:ext cx="6118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40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CISC</a:t>
            </a:r>
            <a:r>
              <a:rPr lang="zh-CN" altLang="en-US" sz="40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40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RISC</a:t>
            </a:r>
            <a:endParaRPr lang="zh-CN" altLang="en-US" sz="4000" b="1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49F54173-D2BA-C144-8197-4822B887C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143000"/>
            <a:ext cx="76295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zh-CN" altLang="en-US" sz="36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采用</a:t>
            </a:r>
            <a:r>
              <a:rPr kumimoji="0" lang="en-US" altLang="zh-CN" sz="36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RISC</a:t>
            </a:r>
            <a:r>
              <a:rPr kumimoji="0" lang="zh-CN" altLang="en-US" sz="36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设计思想的计算机产品</a:t>
            </a:r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6163BF30-63C1-5A40-AD1E-011BE06B6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2362200"/>
            <a:ext cx="6415087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HP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公司的</a:t>
            </a:r>
            <a:r>
              <a:rPr lang="en-US" altLang="zh-CN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Alpha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系列、</a:t>
            </a:r>
            <a:r>
              <a:rPr lang="en-US" altLang="zh-CN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PA-RISC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系列</a:t>
            </a:r>
          </a:p>
          <a:p>
            <a:pPr eaLnBrk="1" hangingPunct="1">
              <a:lnSpc>
                <a:spcPct val="100000"/>
              </a:lnSpc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IBM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Motorola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公司的</a:t>
            </a:r>
            <a:r>
              <a:rPr lang="en-US" altLang="zh-CN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PowerPC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系列</a:t>
            </a:r>
          </a:p>
          <a:p>
            <a:pPr eaLnBrk="1" hangingPunct="1">
              <a:lnSpc>
                <a:spcPct val="100000"/>
              </a:lnSpc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SGI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公司的</a:t>
            </a:r>
            <a:r>
              <a:rPr lang="en-US" altLang="zh-CN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MIPS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系列</a:t>
            </a:r>
          </a:p>
          <a:p>
            <a:pPr eaLnBrk="1" hangingPunct="1">
              <a:lnSpc>
                <a:spcPct val="100000"/>
              </a:lnSpc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>SUN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公司的</a:t>
            </a:r>
            <a:r>
              <a:rPr lang="en-US" altLang="zh-CN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SPARC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系列</a:t>
            </a:r>
          </a:p>
          <a:p>
            <a:pPr eaLnBrk="1" hangingPunct="1">
              <a:lnSpc>
                <a:spcPct val="100000"/>
              </a:lnSpc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嵌入式处理器：</a:t>
            </a:r>
            <a:r>
              <a:rPr lang="en-US" altLang="zh-CN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ARM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系列</a:t>
            </a:r>
          </a:p>
          <a:p>
            <a:pPr eaLnBrk="1" hangingPunct="1">
              <a:lnSpc>
                <a:spcPct val="100000"/>
              </a:lnSpc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endParaRPr lang="zh-CN" altLang="en-US" b="1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330B1F-A045-EA45-9303-A7BFB01940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52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2CEDAF-7258-7B4C-AC3D-BA5B74E6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520AFE-4DE2-4740-875A-A1EBDB5EB21F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070FDB1D-EBEB-2645-B5E1-E7B976156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3863" y="44450"/>
            <a:ext cx="3741737" cy="701675"/>
          </a:xfrm>
          <a:noFill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4000">
                <a:latin typeface="隶书" pitchFamily="49" charset="-122"/>
                <a:ea typeface="隶书" pitchFamily="49" charset="-122"/>
              </a:rPr>
              <a:t>寻址方式</a:t>
            </a:r>
          </a:p>
        </p:txBody>
      </p:sp>
      <p:graphicFrame>
        <p:nvGraphicFramePr>
          <p:cNvPr id="112643" name="Object 3">
            <a:extLst>
              <a:ext uri="{FF2B5EF4-FFF2-40B4-BE49-F238E27FC236}">
                <a16:creationId xmlns:a16="http://schemas.microsoft.com/office/drawing/2014/main" id="{86F2045C-8FCF-AF40-AA70-59C7CF14722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17588" y="1419225"/>
          <a:ext cx="7175500" cy="414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0" name="文档" r:id="rId4" imgW="1708150" imgH="990600" progId="Word.Document.8">
                  <p:embed/>
                </p:oleObj>
              </mc:Choice>
              <mc:Fallback>
                <p:oleObj name="文档" r:id="rId4" imgW="1708150" imgH="9906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1419225"/>
                        <a:ext cx="7175500" cy="414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44" name="Picture 4">
            <a:extLst>
              <a:ext uri="{FF2B5EF4-FFF2-40B4-BE49-F238E27FC236}">
                <a16:creationId xmlns:a16="http://schemas.microsoft.com/office/drawing/2014/main" id="{9C20085C-3702-6B4C-8258-8A39B8514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14300"/>
            <a:ext cx="1295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652764-8EA9-BD48-949B-72D597F483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53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1FE5BA-C6DF-D04E-A1E4-98A2CD41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8F7C36-0F33-9A4C-8E7B-CD24F454D44D}" type="datetime12">
              <a:t>下午6时26分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4">
            <a:extLst>
              <a:ext uri="{FF2B5EF4-FFF2-40B4-BE49-F238E27FC236}">
                <a16:creationId xmlns:a16="http://schemas.microsoft.com/office/drawing/2014/main" id="{FCDDF262-69A8-3E48-919C-DE2C20009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14300"/>
            <a:ext cx="1295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4691" name="Rectangle 2">
            <a:extLst>
              <a:ext uri="{FF2B5EF4-FFF2-40B4-BE49-F238E27FC236}">
                <a16:creationId xmlns:a16="http://schemas.microsoft.com/office/drawing/2014/main" id="{880061DD-A1BF-0B48-8889-1FD80B732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4950" y="44450"/>
            <a:ext cx="3813175" cy="701675"/>
          </a:xfrm>
          <a:noFill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4000">
                <a:latin typeface="隶书" pitchFamily="49" charset="-122"/>
                <a:ea typeface="隶书" pitchFamily="49" charset="-122"/>
              </a:rPr>
              <a:t>数据类型</a:t>
            </a:r>
          </a:p>
        </p:txBody>
      </p:sp>
      <p:graphicFrame>
        <p:nvGraphicFramePr>
          <p:cNvPr id="114692" name="Object 3">
            <a:extLst>
              <a:ext uri="{FF2B5EF4-FFF2-40B4-BE49-F238E27FC236}">
                <a16:creationId xmlns:a16="http://schemas.microsoft.com/office/drawing/2014/main" id="{16EC4669-0480-4D4D-880A-2F7CC2BF91A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39788" y="1270000"/>
          <a:ext cx="8007350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8" name="文档" r:id="rId5" imgW="1752600" imgH="933450" progId="Word.Document.8">
                  <p:embed/>
                </p:oleObj>
              </mc:Choice>
              <mc:Fallback>
                <p:oleObj name="文档" r:id="rId5" imgW="1752600" imgH="93345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270000"/>
                        <a:ext cx="8007350" cy="427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BA22F34-C9E9-3A45-8529-A3F5EC419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54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375EAD-B4CA-B441-9F68-207C8FD8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96B568-B476-6C47-BE35-3C348160EF93}" type="datetime12">
              <a:t>下午6时26分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4">
            <a:extLst>
              <a:ext uri="{FF2B5EF4-FFF2-40B4-BE49-F238E27FC236}">
                <a16:creationId xmlns:a16="http://schemas.microsoft.com/office/drawing/2014/main" id="{189A5F7B-8544-B547-AA85-374F89167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14300"/>
            <a:ext cx="1295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6739" name="Rectangle 2">
            <a:extLst>
              <a:ext uri="{FF2B5EF4-FFF2-40B4-BE49-F238E27FC236}">
                <a16:creationId xmlns:a16="http://schemas.microsoft.com/office/drawing/2014/main" id="{839E2CC4-9DCA-FF4E-9CA4-A70D32999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5300" y="63500"/>
            <a:ext cx="6551613" cy="701675"/>
          </a:xfrm>
          <a:noFill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4000">
                <a:latin typeface="隶书" pitchFamily="49" charset="-122"/>
                <a:ea typeface="隶书" pitchFamily="49" charset="-122"/>
              </a:rPr>
              <a:t>指令类型</a:t>
            </a:r>
            <a:r>
              <a:rPr lang="zh-CN" altLang="en-US" sz="4000">
                <a:solidFill>
                  <a:schemeClr val="tx1"/>
                </a:solidFill>
                <a:ea typeface="隶书" pitchFamily="49" charset="-122"/>
              </a:rPr>
              <a:t>——</a:t>
            </a:r>
            <a:r>
              <a:rPr lang="zh-CN" altLang="en-US" sz="40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数据传输指令</a:t>
            </a:r>
          </a:p>
        </p:txBody>
      </p:sp>
      <p:graphicFrame>
        <p:nvGraphicFramePr>
          <p:cNvPr id="116740" name="Object 4">
            <a:extLst>
              <a:ext uri="{FF2B5EF4-FFF2-40B4-BE49-F238E27FC236}">
                <a16:creationId xmlns:a16="http://schemas.microsoft.com/office/drawing/2014/main" id="{A2F40437-02D1-D146-B853-49AEEE3847E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757363" y="1677988"/>
          <a:ext cx="6227762" cy="361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6" name="文档" r:id="rId5" imgW="1562100" imgH="908050" progId="Word.Document.8">
                  <p:embed/>
                </p:oleObj>
              </mc:Choice>
              <mc:Fallback>
                <p:oleObj name="文档" r:id="rId5" imgW="1562100" imgH="9080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1677988"/>
                        <a:ext cx="6227762" cy="361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83E331-CE38-A148-9A60-F748F8725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55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16A5FC-B03E-844B-9BBF-A0602F2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482A19-0C69-4B4C-A4E2-64E6D6F66852}" type="datetime12">
              <a:t>下午6时26分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4">
            <a:extLst>
              <a:ext uri="{FF2B5EF4-FFF2-40B4-BE49-F238E27FC236}">
                <a16:creationId xmlns:a16="http://schemas.microsoft.com/office/drawing/2014/main" id="{BE227BCB-41EB-184A-B4B5-1862ADE16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14300"/>
            <a:ext cx="1295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8787" name="Rectangle 2">
            <a:extLst>
              <a:ext uri="{FF2B5EF4-FFF2-40B4-BE49-F238E27FC236}">
                <a16:creationId xmlns:a16="http://schemas.microsoft.com/office/drawing/2014/main" id="{EDE5A82F-CCD9-6B4A-AA5A-BD93D46C3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9913" y="115888"/>
            <a:ext cx="6045200" cy="701675"/>
          </a:xfrm>
          <a:noFill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4000">
                <a:latin typeface="隶书" pitchFamily="49" charset="-122"/>
                <a:ea typeface="隶书" pitchFamily="49" charset="-122"/>
              </a:rPr>
              <a:t>指令类型</a:t>
            </a:r>
            <a:r>
              <a:rPr lang="zh-CN" altLang="en-US" sz="4000">
                <a:solidFill>
                  <a:schemeClr val="tx1"/>
                </a:solidFill>
                <a:ea typeface="隶书" pitchFamily="49" charset="-122"/>
              </a:rPr>
              <a:t>——</a:t>
            </a:r>
            <a:r>
              <a:rPr lang="zh-CN" altLang="en-US" sz="40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算术指令</a:t>
            </a:r>
          </a:p>
        </p:txBody>
      </p:sp>
      <p:graphicFrame>
        <p:nvGraphicFramePr>
          <p:cNvPr id="118788" name="Object 3">
            <a:extLst>
              <a:ext uri="{FF2B5EF4-FFF2-40B4-BE49-F238E27FC236}">
                <a16:creationId xmlns:a16="http://schemas.microsoft.com/office/drawing/2014/main" id="{9B10CA61-C28B-964B-80B9-B9858DF9AB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341438"/>
          <a:ext cx="5767388" cy="444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4" name="文档" r:id="rId5" imgW="1905000" imgH="1466850" progId="Word.Document.8">
                  <p:embed/>
                </p:oleObj>
              </mc:Choice>
              <mc:Fallback>
                <p:oleObj name="文档" r:id="rId5" imgW="1905000" imgH="146685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41438"/>
                        <a:ext cx="5767388" cy="444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A8B5AE-4D5A-1746-A5F0-D5992B32D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56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9870D6-4571-1140-AA94-9A06F59E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48E8BB-5749-7D4C-955F-23B5818EB031}" type="datetime12">
              <a:t>下午6时26分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4">
            <a:extLst>
              <a:ext uri="{FF2B5EF4-FFF2-40B4-BE49-F238E27FC236}">
                <a16:creationId xmlns:a16="http://schemas.microsoft.com/office/drawing/2014/main" id="{5CAC57C8-4758-964C-A8C4-B353EA448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14300"/>
            <a:ext cx="1295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20835" name="Rectangle 2">
            <a:extLst>
              <a:ext uri="{FF2B5EF4-FFF2-40B4-BE49-F238E27FC236}">
                <a16:creationId xmlns:a16="http://schemas.microsoft.com/office/drawing/2014/main" id="{D87B5FA3-F4C1-3242-80BB-168521C3D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3863" y="36513"/>
            <a:ext cx="6478587" cy="717550"/>
          </a:xfrm>
          <a:noFill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4000">
                <a:latin typeface="隶书" pitchFamily="49" charset="-122"/>
                <a:ea typeface="隶书" pitchFamily="49" charset="-122"/>
              </a:rPr>
              <a:t>指令类型</a:t>
            </a:r>
            <a:r>
              <a:rPr lang="zh-CN" altLang="en-US" sz="4000">
                <a:solidFill>
                  <a:schemeClr val="tx1"/>
                </a:solidFill>
                <a:ea typeface="隶书" pitchFamily="49" charset="-122"/>
              </a:rPr>
              <a:t>——</a:t>
            </a:r>
            <a:r>
              <a:rPr lang="zh-CN" altLang="en-US" sz="40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程序转移指令</a:t>
            </a:r>
          </a:p>
        </p:txBody>
      </p:sp>
      <p:graphicFrame>
        <p:nvGraphicFramePr>
          <p:cNvPr id="120836" name="Object 3">
            <a:extLst>
              <a:ext uri="{FF2B5EF4-FFF2-40B4-BE49-F238E27FC236}">
                <a16:creationId xmlns:a16="http://schemas.microsoft.com/office/drawing/2014/main" id="{FDCEB921-6FF4-2F48-8CF1-870646CA5A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433513"/>
          <a:ext cx="6189663" cy="350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3" name="文档" r:id="rId5" imgW="1435100" imgH="812800" progId="Word.Document.8">
                  <p:embed/>
                </p:oleObj>
              </mc:Choice>
              <mc:Fallback>
                <p:oleObj name="文档" r:id="rId5" imgW="1435100" imgH="812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33513"/>
                        <a:ext cx="6189663" cy="350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0837" name="Picture 6" descr="Intel Chip - P4M">
            <a:extLst>
              <a:ext uri="{FF2B5EF4-FFF2-40B4-BE49-F238E27FC236}">
                <a16:creationId xmlns:a16="http://schemas.microsoft.com/office/drawing/2014/main" id="{0D9963B4-FE4B-0148-B946-27A94EB62F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8263" y="4859338"/>
            <a:ext cx="3995737" cy="1998662"/>
          </a:xfrm>
          <a:noFill/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1B31D60-5FE4-5E4C-A13E-D61D55E7E6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57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67BD21-CE61-5E4A-8D96-C2666DB7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B346D8-EB85-4D43-92D9-7F10DF0F8DE7}" type="datetime12">
              <a:t>下午6时26分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4">
            <a:extLst>
              <a:ext uri="{FF2B5EF4-FFF2-40B4-BE49-F238E27FC236}">
                <a16:creationId xmlns:a16="http://schemas.microsoft.com/office/drawing/2014/main" id="{D5D99D0D-8091-7543-BC8B-C25EEE651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14300"/>
            <a:ext cx="1295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22883" name="Rectangle 2">
            <a:extLst>
              <a:ext uri="{FF2B5EF4-FFF2-40B4-BE49-F238E27FC236}">
                <a16:creationId xmlns:a16="http://schemas.microsoft.com/office/drawing/2014/main" id="{B8D698B0-7ECF-E646-87CB-4EF8D4B64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05163" y="115888"/>
            <a:ext cx="2590800" cy="701675"/>
          </a:xfrm>
          <a:noFill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4000">
                <a:latin typeface="隶书" pitchFamily="49" charset="-122"/>
                <a:ea typeface="隶书" pitchFamily="49" charset="-122"/>
              </a:rPr>
              <a:t>指令类型</a:t>
            </a:r>
          </a:p>
        </p:txBody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56FA97C0-165A-DC48-A2CB-699A37155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41438"/>
            <a:ext cx="8153400" cy="4144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串操作指令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  <a:p>
            <a:pPr lvl="1" eaLnBrk="1" hangingPunct="1"/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MOVS	       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移动字节、字、双字串	</a:t>
            </a:r>
          </a:p>
          <a:p>
            <a:pPr lvl="1" eaLnBrk="1" hangingPunct="1"/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LODS		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装入字节、字、双字串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支持高级语言指令</a:t>
            </a:r>
          </a:p>
          <a:p>
            <a:pPr lvl="1" eaLnBrk="1" hangingPunct="1"/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ENTER	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建立一个堆栈框架	</a:t>
            </a:r>
          </a:p>
          <a:p>
            <a:pPr lvl="1" eaLnBrk="1" hangingPunct="1"/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LEAVE	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恢复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ENTER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指令的动作	</a:t>
            </a:r>
          </a:p>
          <a:p>
            <a:pPr lvl="1" eaLnBrk="1" hangingPunct="1"/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BOUND	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检查数组的值在上下界之间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65976B-9C49-9345-8106-6DD1DF5CD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58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7B52D2-5DA8-3C4D-AFB5-426E2F59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33693D-DA49-0745-BB63-A489380F47F0}" type="datetime12">
              <a:t>下午6时26分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4">
            <a:extLst>
              <a:ext uri="{FF2B5EF4-FFF2-40B4-BE49-F238E27FC236}">
                <a16:creationId xmlns:a16="http://schemas.microsoft.com/office/drawing/2014/main" id="{6A4D33F3-DB88-1E43-AA4A-8552447C9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14300"/>
            <a:ext cx="1295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24931" name="Rectangle 2">
            <a:extLst>
              <a:ext uri="{FF2B5EF4-FFF2-40B4-BE49-F238E27FC236}">
                <a16:creationId xmlns:a16="http://schemas.microsoft.com/office/drawing/2014/main" id="{43A77A5E-D333-8145-B971-7C7E0CE30D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4588" y="44450"/>
            <a:ext cx="4462462" cy="701675"/>
          </a:xfrm>
          <a:noFill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4000">
                <a:latin typeface="隶书" pitchFamily="49" charset="-122"/>
                <a:ea typeface="隶书" pitchFamily="49" charset="-122"/>
              </a:rPr>
              <a:t>指令数量统计</a:t>
            </a:r>
          </a:p>
        </p:txBody>
      </p:sp>
      <p:graphicFrame>
        <p:nvGraphicFramePr>
          <p:cNvPr id="7" name="Group 56">
            <a:extLst>
              <a:ext uri="{FF2B5EF4-FFF2-40B4-BE49-F238E27FC236}">
                <a16:creationId xmlns:a16="http://schemas.microsoft.com/office/drawing/2014/main" id="{D8CDAFE6-7323-6844-964E-19B6633717F9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1547813" y="1301750"/>
          <a:ext cx="5905500" cy="4362453"/>
        </p:xfrm>
        <a:graphic>
          <a:graphicData uri="http://schemas.openxmlformats.org/drawingml/2006/table">
            <a:tbl>
              <a:tblPr/>
              <a:tblGrid>
                <a:gridCol w="295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CPU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指令数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8086/8087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89/77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I2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190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I386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204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I486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216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Pentium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222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Pentium Pro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230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Pentium MMX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287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Pentium II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291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Pentium III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361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Pentium 4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505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8798FB-AEA8-2148-9811-E2FBA15BF1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59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3BBFC2-4119-6A4B-829A-473A208F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5A2C81-F3E4-1F49-9441-E402732674E1}" type="datetime12">
              <a:t>下午6时26分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C2AB42-10CD-C147-83AB-77F97C17A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2075" y="44450"/>
            <a:ext cx="3884613" cy="755650"/>
          </a:xfrm>
          <a:noFill/>
        </p:spPr>
        <p:txBody>
          <a:bodyPr anchor="ctr"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时间概念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FE09F16-F0F0-764F-9FF0-AB0DAC702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052513"/>
            <a:ext cx="80645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10000"/>
              </a:spcAft>
              <a:buClr>
                <a:schemeClr val="tx2"/>
              </a:buClr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指令周期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spcAft>
                <a:spcPct val="10000"/>
              </a:spcAft>
              <a:buClr>
                <a:schemeClr val="tx2"/>
              </a:buClr>
              <a:buFontTx/>
              <a:buChar char="–"/>
            </a:pP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从一条指令的启动到下一条指令的启动的时间间隔。</a:t>
            </a:r>
          </a:p>
          <a:p>
            <a:pPr eaLnBrk="1" hangingPunct="1">
              <a:lnSpc>
                <a:spcPct val="100000"/>
              </a:lnSpc>
              <a:spcAft>
                <a:spcPct val="10000"/>
              </a:spcAft>
              <a:buClr>
                <a:schemeClr val="tx2"/>
              </a:buClr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机器周期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spcAft>
                <a:spcPct val="10000"/>
              </a:spcAft>
              <a:buClr>
                <a:schemeClr val="tx2"/>
              </a:buClr>
              <a:buFontTx/>
              <a:buChar char="–"/>
            </a:pP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指令周期中包含若干个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基本操作步骤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，如访问存储器和运算等。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每个基本操作的时间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称为</a:t>
            </a:r>
            <a:r>
              <a:rPr lang="zh-CN" altLang="en-US" b="1" u="sng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机器周期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spcAft>
                <a:spcPct val="10000"/>
              </a:spcAft>
              <a:buClr>
                <a:schemeClr val="tx2"/>
              </a:buClr>
              <a:buFontTx/>
              <a:buChar char="–"/>
            </a:pP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机器周期基本上是根据存储器的速度及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执行周期的基本时间确定的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Aft>
                <a:spcPct val="10000"/>
              </a:spcAft>
              <a:buClr>
                <a:schemeClr val="tx2"/>
              </a:buClr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时钟周期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spcAft>
                <a:spcPct val="10000"/>
              </a:spcAft>
              <a:buClr>
                <a:schemeClr val="tx2"/>
              </a:buClr>
              <a:buFontTx/>
              <a:buChar char="–"/>
            </a:pP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是计算机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时钟主频的周期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lvl="1" eaLnBrk="1" hangingPunct="1">
              <a:lnSpc>
                <a:spcPct val="100000"/>
              </a:lnSpc>
              <a:spcAft>
                <a:spcPct val="10000"/>
              </a:spcAft>
              <a:buClr>
                <a:schemeClr val="tx2"/>
              </a:buClr>
              <a:buFontTx/>
              <a:buChar char="–"/>
            </a:pP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一个机器周期可以包含</a:t>
            </a:r>
            <a:r>
              <a:rPr lang="zh-CN" altLang="en-US" b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若干个时钟周期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FE0B47-22B9-8A40-86DD-F959CC7B86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6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CD2B37-337B-B140-AA4D-CE59CC6B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92E10F-ED61-594B-8A72-658098678C43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4">
            <a:extLst>
              <a:ext uri="{FF2B5EF4-FFF2-40B4-BE49-F238E27FC236}">
                <a16:creationId xmlns:a16="http://schemas.microsoft.com/office/drawing/2014/main" id="{46726470-9D15-8C41-8D1F-23E570C7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14300"/>
            <a:ext cx="1295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26979" name="Rectangle 2">
            <a:extLst>
              <a:ext uri="{FF2B5EF4-FFF2-40B4-BE49-F238E27FC236}">
                <a16:creationId xmlns:a16="http://schemas.microsoft.com/office/drawing/2014/main" id="{60A62E13-771F-B249-86D0-713E1849C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4938" y="115888"/>
            <a:ext cx="7488237" cy="641350"/>
          </a:xfrm>
          <a:noFill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>
                <a:latin typeface="Comic Sans MS" panose="030F0902030302020204" pitchFamily="66" charset="0"/>
                <a:ea typeface="隶书" pitchFamily="49" charset="-122"/>
              </a:rPr>
              <a:t>Intel Architecture Processors</a:t>
            </a:r>
          </a:p>
        </p:txBody>
      </p:sp>
      <p:pic>
        <p:nvPicPr>
          <p:cNvPr id="126980" name="Picture 3">
            <a:extLst>
              <a:ext uri="{FF2B5EF4-FFF2-40B4-BE49-F238E27FC236}">
                <a16:creationId xmlns:a16="http://schemas.microsoft.com/office/drawing/2014/main" id="{A4C15D1B-B16B-0E4C-ADC6-41844D073C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196975"/>
            <a:ext cx="8686800" cy="4597400"/>
          </a:xfrm>
          <a:noFill/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D257DE2-D9E3-8A44-B3E9-B336575CCD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60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4BB609-ADEE-4749-A1DF-81707B6E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192834-CD13-744A-9AD3-DCB822BD9689}" type="datetime12">
              <a:t>下午6时26分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25" name="Group 16">
            <a:extLst>
              <a:ext uri="{FF2B5EF4-FFF2-40B4-BE49-F238E27FC236}">
                <a16:creationId xmlns:a16="http://schemas.microsoft.com/office/drawing/2014/main" id="{CDC7A04F-BCF7-0D48-B934-A716C34BCA5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606675"/>
            <a:ext cx="3810000" cy="2335213"/>
            <a:chOff x="1632" y="1344"/>
            <a:chExt cx="2400" cy="1471"/>
          </a:xfrm>
        </p:grpSpPr>
        <p:sp>
          <p:nvSpPr>
            <p:cNvPr id="129029" name="Text Box 8">
              <a:extLst>
                <a:ext uri="{FF2B5EF4-FFF2-40B4-BE49-F238E27FC236}">
                  <a16:creationId xmlns:a16="http://schemas.microsoft.com/office/drawing/2014/main" id="{8381765E-76FF-8A40-B00E-A4B0EFAC0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296"/>
              <a:ext cx="1769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SzPct val="120000"/>
                <a:buBlip>
                  <a:blip r:embed="rId2"/>
                </a:buBlip>
                <a:defRPr kumimoji="1" sz="28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rgbClr val="000066"/>
                </a:buClr>
                <a:buChar char="•"/>
                <a:defRPr kumimoji="1" sz="2400">
                  <a:solidFill>
                    <a:srgbClr val="13398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kumimoji="0" lang="en-US" altLang="zh-CN" sz="4800">
                  <a:solidFill>
                    <a:srgbClr val="FF6699"/>
                  </a:solidFill>
                  <a:latin typeface="Monotype Corsiva" panose="03010101010201010101" pitchFamily="66" charset="0"/>
                  <a:ea typeface="宋体" panose="02010600030101010101" pitchFamily="2" charset="-122"/>
                </a:rPr>
                <a:t>END</a:t>
              </a:r>
            </a:p>
          </p:txBody>
        </p:sp>
        <p:pic>
          <p:nvPicPr>
            <p:cNvPr id="129030" name="Picture 4" descr="dglxasset[1]">
              <a:extLst>
                <a:ext uri="{FF2B5EF4-FFF2-40B4-BE49-F238E27FC236}">
                  <a16:creationId xmlns:a16="http://schemas.microsoft.com/office/drawing/2014/main" id="{6743207A-E514-014E-96C7-4F96BFCD8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1344"/>
              <a:ext cx="2400" cy="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9027" name="Rectangle 2050">
            <a:extLst>
              <a:ext uri="{FF2B5EF4-FFF2-40B4-BE49-F238E27FC236}">
                <a16:creationId xmlns:a16="http://schemas.microsoft.com/office/drawing/2014/main" id="{BBB711F0-73F1-6544-8526-2D7568B2D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66675"/>
            <a:ext cx="66262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2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第二章   </a:t>
            </a:r>
            <a:r>
              <a:rPr lang="en-US" altLang="zh-CN" sz="4000" b="1">
                <a:solidFill>
                  <a:schemeClr val="tx1"/>
                </a:solidFill>
                <a:latin typeface="Comic Sans MS" panose="030F0902030302020204" pitchFamily="66" charset="0"/>
                <a:ea typeface="隶书" pitchFamily="49" charset="-122"/>
              </a:rPr>
              <a:t>CPU</a:t>
            </a:r>
            <a:r>
              <a:rPr lang="zh-CN" altLang="en-US" sz="4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与指令系统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6B0066E-DD94-3242-B8B5-CD488891BD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61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0F969D-5718-DA4C-B6E9-14AB57C8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6961CD-F0FE-D44E-A0C3-A40D7BFAB097}" type="datetime12">
              <a:t>下午6时26分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8526E741-EA9E-EE45-BCD9-A399268EA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41525"/>
            <a:ext cx="3768725" cy="283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采用单总线结构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lvl="1" eaLnBrk="1" hangingPunct="1">
              <a:lnSpc>
                <a:spcPct val="100000"/>
              </a:lnSpc>
              <a:buClr>
                <a:srgbClr val="FF9900"/>
              </a:buClr>
              <a:buFontTx/>
              <a:buChar char="–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R3, R1, R2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PC→MAR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PC+1→PC</a:t>
            </a:r>
            <a:endParaRPr lang="zh-CN" altLang="en-US" sz="240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35" name="Object 5">
            <a:extLst>
              <a:ext uri="{FF2B5EF4-FFF2-40B4-BE49-F238E27FC236}">
                <a16:creationId xmlns:a16="http://schemas.microsoft.com/office/drawing/2014/main" id="{83AE39F3-28FC-2641-93F2-F615429DFAA5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57713" y="1754188"/>
          <a:ext cx="3443287" cy="455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图片" r:id="rId5" imgW="1835150" imgH="2597150" progId="Word.Picture.8">
                  <p:embed/>
                </p:oleObj>
              </mc:Choice>
              <mc:Fallback>
                <p:oleObj name="图片" r:id="rId5" imgW="1835150" imgH="259715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6654"/>
                      <a:stretch>
                        <a:fillRect/>
                      </a:stretch>
                    </p:blipFill>
                    <p:spPr bwMode="auto">
                      <a:xfrm>
                        <a:off x="4557713" y="1754188"/>
                        <a:ext cx="3443287" cy="455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6">
            <a:extLst>
              <a:ext uri="{FF2B5EF4-FFF2-40B4-BE49-F238E27FC236}">
                <a16:creationId xmlns:a16="http://schemas.microsoft.com/office/drawing/2014/main" id="{86E77D23-1943-9447-BD66-8CCF36395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5" y="2820988"/>
            <a:ext cx="1524000" cy="287337"/>
          </a:xfrm>
          <a:prstGeom prst="rect">
            <a:avLst/>
          </a:prstGeom>
          <a:solidFill>
            <a:srgbClr val="99FF99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200" kern="0">
                <a:solidFill>
                  <a:srgbClr val="000000"/>
                </a:solidFill>
              </a:rPr>
              <a:t>PC</a:t>
            </a:r>
            <a:endParaRPr lang="en-US" altLang="zh-CN" kern="0">
              <a:solidFill>
                <a:srgbClr val="000000"/>
              </a:solidFill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D82A3737-65DC-C349-A4C1-C06F5558A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5325" y="2973388"/>
            <a:ext cx="685800" cy="0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triangl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FFD3CE3D-40C0-034D-AED9-827D79046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1125" y="2973388"/>
            <a:ext cx="0" cy="352425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2C1EE7AA-D389-3F45-A9F2-A03DCE21E4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45325" y="3325813"/>
            <a:ext cx="685800" cy="0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triangl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37AF1869-4BF7-134F-B530-A7ED16258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5" y="3201988"/>
            <a:ext cx="1524000" cy="257175"/>
          </a:xfrm>
          <a:prstGeom prst="rect">
            <a:avLst/>
          </a:prstGeom>
          <a:solidFill>
            <a:srgbClr val="99FF99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 kern="0">
                <a:solidFill>
                  <a:srgbClr val="000000"/>
                </a:solidFill>
              </a:rPr>
              <a:t>MAR</a:t>
            </a:r>
            <a:endParaRPr lang="en-US" altLang="zh-CN" sz="1400" kern="0">
              <a:solidFill>
                <a:srgbClr val="000000"/>
              </a:solidFill>
            </a:endParaRPr>
          </a:p>
        </p:txBody>
      </p:sp>
      <p:sp>
        <p:nvSpPr>
          <p:cNvPr id="23" name="Line 11">
            <a:extLst>
              <a:ext uri="{FF2B5EF4-FFF2-40B4-BE49-F238E27FC236}">
                <a16:creationId xmlns:a16="http://schemas.microsoft.com/office/drawing/2014/main" id="{ABC99328-3A50-AF47-AFDF-3B5D0B5180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7925" y="3325813"/>
            <a:ext cx="533400" cy="0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triangl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8442" name="Rectangle 12">
            <a:extLst>
              <a:ext uri="{FF2B5EF4-FFF2-40B4-BE49-F238E27FC236}">
                <a16:creationId xmlns:a16="http://schemas.microsoft.com/office/drawing/2014/main" id="{418C9206-08DD-314B-BDCC-B8597BB73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055688"/>
            <a:ext cx="48244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一、</a:t>
            </a:r>
            <a:r>
              <a:rPr lang="zh-CN" altLang="en-US" sz="3200" b="1" u="sng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运算指令</a:t>
            </a:r>
            <a:r>
              <a:rPr lang="zh-CN" altLang="en-US" sz="32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的执行过程</a:t>
            </a:r>
          </a:p>
        </p:txBody>
      </p:sp>
      <p:sp>
        <p:nvSpPr>
          <p:cNvPr id="18443" name="Rectangle 15">
            <a:extLst>
              <a:ext uri="{FF2B5EF4-FFF2-40B4-BE49-F238E27FC236}">
                <a16:creationId xmlns:a16="http://schemas.microsoft.com/office/drawing/2014/main" id="{AA086ABE-6686-F945-8B11-6BC07388F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0888" y="66675"/>
            <a:ext cx="5399087" cy="717550"/>
          </a:xfrm>
          <a:noFill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>
                <a:solidFill>
                  <a:srgbClr val="0000FF"/>
                </a:solidFill>
                <a:latin typeface="Comic Sans MS" panose="030F0902030302020204" pitchFamily="66" charset="0"/>
                <a:ea typeface="隶书" pitchFamily="49" charset="-122"/>
              </a:rPr>
              <a:t>2.2</a:t>
            </a:r>
            <a:r>
              <a:rPr lang="en-US" altLang="zh-CN" sz="18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000">
                <a:solidFill>
                  <a:srgbClr val="0000FF"/>
                </a:solidFill>
                <a:latin typeface="Comic Sans MS" panose="030F0902030302020204" pitchFamily="66" charset="0"/>
                <a:ea typeface="隶书" pitchFamily="49" charset="-122"/>
              </a:rPr>
              <a:t>指令的执行过程</a:t>
            </a:r>
            <a:endParaRPr lang="zh-CN" altLang="en-US" sz="180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605E2D-E982-204C-9687-2718D1D27A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7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4CD4FD-5CEB-4C43-AE83-15B41B1C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ED9134-C439-574A-A22E-FF32BD3E3B50}" type="datetime12">
              <a:t>下午6时26分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  <p:bldP spid="2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5">
            <a:extLst>
              <a:ext uri="{FF2B5EF4-FFF2-40B4-BE49-F238E27FC236}">
                <a16:creationId xmlns:a16="http://schemas.microsoft.com/office/drawing/2014/main" id="{B2433BC9-7BAF-7248-B93E-146150FBC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0888" y="44450"/>
            <a:ext cx="5399087" cy="762000"/>
          </a:xfrm>
          <a:noFill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Comic Sans MS" panose="030F0902030302020204" pitchFamily="66" charset="0"/>
                <a:ea typeface="隶书" pitchFamily="49" charset="-122"/>
              </a:rPr>
              <a:t>2.2</a:t>
            </a:r>
            <a:r>
              <a:rPr lang="en-US" altLang="zh-CN" sz="180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000">
                <a:solidFill>
                  <a:srgbClr val="000000"/>
                </a:solidFill>
                <a:latin typeface="Comic Sans MS" panose="030F0902030302020204" pitchFamily="66" charset="0"/>
                <a:ea typeface="隶书" pitchFamily="49" charset="-122"/>
              </a:rPr>
              <a:t>指令的执行过程</a:t>
            </a:r>
            <a:endParaRPr lang="zh-CN" altLang="en-US" sz="180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E23DC21-C37A-2648-879E-1315FD833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1824038"/>
            <a:ext cx="3810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单总线结构：</a:t>
            </a:r>
          </a:p>
          <a:p>
            <a:pPr lvl="1" eaLnBrk="1" hangingPunct="1">
              <a:lnSpc>
                <a:spcPct val="100000"/>
              </a:lnSpc>
              <a:buClr>
                <a:srgbClr val="FF9900"/>
              </a:buClr>
              <a:buFontTx/>
              <a:buChar char="–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R3, R1, R2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PC→MAR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PC+1→PC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en-US" altLang="zh-CN" sz="240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DBUS→MDR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MDR→IR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Char char="•"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84" name="Object 5">
            <a:extLst>
              <a:ext uri="{FF2B5EF4-FFF2-40B4-BE49-F238E27FC236}">
                <a16:creationId xmlns:a16="http://schemas.microsoft.com/office/drawing/2014/main" id="{F2EAF483-4C8C-FD4E-B13C-751791CA1061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11700" y="1539875"/>
          <a:ext cx="3389313" cy="448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图片" r:id="rId5" imgW="1835150" imgH="2597150" progId="Word.Picture.8">
                  <p:embed/>
                </p:oleObj>
              </mc:Choice>
              <mc:Fallback>
                <p:oleObj name="图片" r:id="rId5" imgW="1835150" imgH="259715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6654"/>
                      <a:stretch>
                        <a:fillRect/>
                      </a:stretch>
                    </p:blipFill>
                    <p:spPr bwMode="auto">
                      <a:xfrm>
                        <a:off x="4711700" y="1539875"/>
                        <a:ext cx="3389313" cy="448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6">
            <a:extLst>
              <a:ext uri="{FF2B5EF4-FFF2-40B4-BE49-F238E27FC236}">
                <a16:creationId xmlns:a16="http://schemas.microsoft.com/office/drawing/2014/main" id="{1BB0169F-0B66-3A4C-B1B4-16C756FDD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4450" y="3368675"/>
            <a:ext cx="533400" cy="0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triangl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42" name="Text Box 7">
            <a:extLst>
              <a:ext uri="{FF2B5EF4-FFF2-40B4-BE49-F238E27FC236}">
                <a16:creationId xmlns:a16="http://schemas.microsoft.com/office/drawing/2014/main" id="{501EAFBC-E4BC-1741-BC67-FB9B3193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216275"/>
            <a:ext cx="1524000" cy="287338"/>
          </a:xfrm>
          <a:prstGeom prst="rect">
            <a:avLst/>
          </a:prstGeom>
          <a:solidFill>
            <a:srgbClr val="99FF99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200" kern="0">
                <a:solidFill>
                  <a:srgbClr val="000000"/>
                </a:solidFill>
              </a:rPr>
              <a:t>MDR</a:t>
            </a: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151F50FB-46AC-2141-AD6F-7F4E98236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1850" y="3368675"/>
            <a:ext cx="609600" cy="0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triangl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2E1C1C56-2437-BE48-A1DD-02F1297117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1450" y="2363787"/>
            <a:ext cx="0" cy="1004887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454ADF24-1091-6543-AFE9-40CBE7E888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5650" y="2363788"/>
            <a:ext cx="685800" cy="0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triangl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46" name="Text Box 11">
            <a:extLst>
              <a:ext uri="{FF2B5EF4-FFF2-40B4-BE49-F238E27FC236}">
                <a16:creationId xmlns:a16="http://schemas.microsoft.com/office/drawing/2014/main" id="{145F18FB-5769-764D-A8D1-2D3D92D27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225675"/>
            <a:ext cx="1447800" cy="287338"/>
          </a:xfrm>
          <a:prstGeom prst="rect">
            <a:avLst/>
          </a:prstGeom>
          <a:solidFill>
            <a:srgbClr val="99CC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200" kern="0">
                <a:solidFill>
                  <a:srgbClr val="000000"/>
                </a:solidFill>
              </a:rPr>
              <a:t>IR</a:t>
            </a:r>
            <a:endParaRPr lang="en-US" altLang="zh-CN" sz="1000" kern="0">
              <a:solidFill>
                <a:srgbClr val="000000"/>
              </a:solidFill>
            </a:endParaRPr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D75DB055-A50B-DE41-90F5-E85E30C6C4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9850" y="2073275"/>
            <a:ext cx="0" cy="152400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triangl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48" name="Text Box 13">
            <a:extLst>
              <a:ext uri="{FF2B5EF4-FFF2-40B4-BE49-F238E27FC236}">
                <a16:creationId xmlns:a16="http://schemas.microsoft.com/office/drawing/2014/main" id="{2D431A9B-8A42-C04D-A96E-7E08443D4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1778000"/>
            <a:ext cx="1524000" cy="349250"/>
          </a:xfrm>
          <a:prstGeom prst="rect">
            <a:avLst/>
          </a:prstGeom>
          <a:solidFill>
            <a:srgbClr val="FF66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kern="0">
                <a:solidFill>
                  <a:srgbClr val="000000"/>
                </a:solidFill>
              </a:rPr>
              <a:t>指令译码器</a:t>
            </a:r>
          </a:p>
        </p:txBody>
      </p:sp>
      <p:sp>
        <p:nvSpPr>
          <p:cNvPr id="49" name="Line 14">
            <a:extLst>
              <a:ext uri="{FF2B5EF4-FFF2-40B4-BE49-F238E27FC236}">
                <a16:creationId xmlns:a16="http://schemas.microsoft.com/office/drawing/2014/main" id="{04A69EED-D503-094E-ABFC-BED8BFA051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3050" y="1844675"/>
            <a:ext cx="304800" cy="0"/>
          </a:xfrm>
          <a:prstGeom prst="line">
            <a:avLst/>
          </a:prstGeom>
          <a:noFill/>
          <a:ln w="12700" cap="sq">
            <a:solidFill>
              <a:srgbClr val="CC0066"/>
            </a:solidFill>
            <a:round/>
            <a:headEnd type="none" w="sm" len="sm"/>
            <a:tailEnd type="triangl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50" name="Line 15">
            <a:extLst>
              <a:ext uri="{FF2B5EF4-FFF2-40B4-BE49-F238E27FC236}">
                <a16:creationId xmlns:a16="http://schemas.microsoft.com/office/drawing/2014/main" id="{C7A96571-40DB-404C-949D-304BEB2863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3050" y="1920875"/>
            <a:ext cx="304800" cy="0"/>
          </a:xfrm>
          <a:prstGeom prst="line">
            <a:avLst/>
          </a:prstGeom>
          <a:noFill/>
          <a:ln w="12700" cap="sq">
            <a:solidFill>
              <a:srgbClr val="CC0066"/>
            </a:solidFill>
            <a:round/>
            <a:headEnd type="none" w="sm" len="sm"/>
            <a:tailEnd type="triangl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51" name="Line 16">
            <a:extLst>
              <a:ext uri="{FF2B5EF4-FFF2-40B4-BE49-F238E27FC236}">
                <a16:creationId xmlns:a16="http://schemas.microsoft.com/office/drawing/2014/main" id="{79FE8314-D886-BC49-8672-5119C14E06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3050" y="1997075"/>
            <a:ext cx="304800" cy="0"/>
          </a:xfrm>
          <a:prstGeom prst="line">
            <a:avLst/>
          </a:prstGeom>
          <a:noFill/>
          <a:ln w="12700" cap="sq">
            <a:solidFill>
              <a:srgbClr val="CC0066"/>
            </a:solidFill>
            <a:round/>
            <a:headEnd type="none" w="sm" len="sm"/>
            <a:tailEnd type="triangl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52" name="Line 17">
            <a:extLst>
              <a:ext uri="{FF2B5EF4-FFF2-40B4-BE49-F238E27FC236}">
                <a16:creationId xmlns:a16="http://schemas.microsoft.com/office/drawing/2014/main" id="{ABB0D4DD-2B7D-424A-A483-BF5AFCEC5A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3050" y="2073275"/>
            <a:ext cx="304800" cy="0"/>
          </a:xfrm>
          <a:prstGeom prst="line">
            <a:avLst/>
          </a:prstGeom>
          <a:noFill/>
          <a:ln w="12700" cap="sq">
            <a:solidFill>
              <a:srgbClr val="CC0066"/>
            </a:solidFill>
            <a:round/>
            <a:headEnd type="none" w="sm" len="sm"/>
            <a:tailEnd type="triangl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20497" name="Rectangle 22">
            <a:extLst>
              <a:ext uri="{FF2B5EF4-FFF2-40B4-BE49-F238E27FC236}">
                <a16:creationId xmlns:a16="http://schemas.microsoft.com/office/drawing/2014/main" id="{673DD9F1-8F12-C649-A1E4-19CDD9A6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58863"/>
            <a:ext cx="48244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一、运算指令的执行过程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38A317-C551-3C4A-AC78-A1049F1887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8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94093F-8153-984C-9BD8-8A24A760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ED64A7-3D68-CD45-9C37-02FDAA106FF8}" type="datetime12">
              <a:t>下午6时26分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 autoUpdateAnimBg="0"/>
      <p:bldP spid="46" grpId="0" animBg="1" autoUpdateAnimBg="0"/>
      <p:bldP spid="4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5">
            <a:extLst>
              <a:ext uri="{FF2B5EF4-FFF2-40B4-BE49-F238E27FC236}">
                <a16:creationId xmlns:a16="http://schemas.microsoft.com/office/drawing/2014/main" id="{CCEE5E58-47A5-FC40-AD6D-6C7B82474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0888" y="44450"/>
            <a:ext cx="5399087" cy="762000"/>
          </a:xfrm>
          <a:noFill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Comic Sans MS" panose="030F0902030302020204" pitchFamily="66" charset="0"/>
                <a:ea typeface="隶书" pitchFamily="49" charset="-122"/>
              </a:rPr>
              <a:t>2.2</a:t>
            </a:r>
            <a:r>
              <a:rPr lang="en-US" altLang="zh-CN" sz="180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000">
                <a:solidFill>
                  <a:srgbClr val="000000"/>
                </a:solidFill>
                <a:latin typeface="Comic Sans MS" panose="030F0902030302020204" pitchFamily="66" charset="0"/>
                <a:ea typeface="隶书" pitchFamily="49" charset="-122"/>
              </a:rPr>
              <a:t>指令的执行过程</a:t>
            </a:r>
            <a:endParaRPr lang="zh-CN" altLang="en-US" sz="180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F4A0A9D-CBA3-FE43-AA54-2C6707706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6588"/>
            <a:ext cx="3810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单总线结构：</a:t>
            </a:r>
          </a:p>
          <a:p>
            <a:pPr lvl="1" eaLnBrk="1" hangingPunct="1">
              <a:lnSpc>
                <a:spcPct val="100000"/>
              </a:lnSpc>
              <a:buClr>
                <a:srgbClr val="FF9900"/>
              </a:buClr>
              <a:buFontTx/>
              <a:buChar char="–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R3, R1, R2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PC→MAR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PC+1→PC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DBUS→MDR</a:t>
            </a: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MDR→IR</a:t>
            </a:r>
            <a:endParaRPr lang="en-US" altLang="zh-CN" sz="2400">
              <a:solidFill>
                <a:srgbClr val="99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Tx/>
              <a:buNone/>
            </a:pPr>
            <a:r>
              <a:rPr lang="zh-CN" altLang="en-US" sz="240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 </a:t>
            </a:r>
            <a:r>
              <a:rPr lang="en-US" altLang="zh-CN" sz="240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R1→Y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532" name="Object 5">
            <a:extLst>
              <a:ext uri="{FF2B5EF4-FFF2-40B4-BE49-F238E27FC236}">
                <a16:creationId xmlns:a16="http://schemas.microsoft.com/office/drawing/2014/main" id="{FEE2B6D8-36E1-8E48-905D-1F30E7ABA31A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16450" y="1611313"/>
          <a:ext cx="3389313" cy="448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图片" r:id="rId5" imgW="1835150" imgH="2597150" progId="Word.Picture.8">
                  <p:embed/>
                </p:oleObj>
              </mc:Choice>
              <mc:Fallback>
                <p:oleObj name="图片" r:id="rId5" imgW="1835150" imgH="259715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6654"/>
                      <a:stretch>
                        <a:fillRect/>
                      </a:stretch>
                    </p:blipFill>
                    <p:spPr bwMode="auto">
                      <a:xfrm>
                        <a:off x="4616450" y="1611313"/>
                        <a:ext cx="3389313" cy="448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6">
            <a:extLst>
              <a:ext uri="{FF2B5EF4-FFF2-40B4-BE49-F238E27FC236}">
                <a16:creationId xmlns:a16="http://schemas.microsoft.com/office/drawing/2014/main" id="{70A656A1-7A16-5149-9D11-97A7AF8FB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598863"/>
            <a:ext cx="1495425" cy="287337"/>
          </a:xfrm>
          <a:prstGeom prst="rect">
            <a:avLst/>
          </a:prstGeom>
          <a:solidFill>
            <a:srgbClr val="99FF99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200" kern="0">
                <a:solidFill>
                  <a:srgbClr val="000000"/>
                </a:solidFill>
              </a:rPr>
              <a:t>R1</a:t>
            </a:r>
            <a:endParaRPr lang="en-US" altLang="zh-CN" sz="1400" kern="0">
              <a:solidFill>
                <a:srgbClr val="000000"/>
              </a:solidFill>
            </a:endParaRPr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A3A4FB0F-AC06-E74B-B512-533ABECC1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751263"/>
            <a:ext cx="609600" cy="0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triangl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1B5A4C70-B745-DD40-875B-FDEEC2832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751263"/>
            <a:ext cx="0" cy="838200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F4600815-5724-2645-A54B-ACE7621C59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575175"/>
            <a:ext cx="609600" cy="14288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triangl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3C038F12-062E-A84E-990D-04D607DDA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437063"/>
            <a:ext cx="1524000" cy="257175"/>
          </a:xfrm>
          <a:prstGeom prst="rect">
            <a:avLst/>
          </a:prstGeom>
          <a:solidFill>
            <a:srgbClr val="99CC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 kern="0">
                <a:solidFill>
                  <a:srgbClr val="000000"/>
                </a:solidFill>
              </a:rPr>
              <a:t>Y</a:t>
            </a:r>
            <a:endParaRPr lang="en-US" altLang="zh-CN" sz="1400" kern="0">
              <a:solidFill>
                <a:srgbClr val="000000"/>
              </a:solidFill>
            </a:endParaRPr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0541A05E-F119-4040-98B9-31EADC8B3C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0738" y="4665663"/>
            <a:ext cx="0" cy="276225"/>
          </a:xfrm>
          <a:prstGeom prst="line">
            <a:avLst/>
          </a:prstGeom>
          <a:noFill/>
          <a:ln w="28575" cap="sq">
            <a:solidFill>
              <a:srgbClr val="CC0066"/>
            </a:solidFill>
            <a:round/>
            <a:headEnd type="none" w="sm" len="sm"/>
            <a:tailEnd type="triangl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22539" name="Rectangle 16">
            <a:extLst>
              <a:ext uri="{FF2B5EF4-FFF2-40B4-BE49-F238E27FC236}">
                <a16:creationId xmlns:a16="http://schemas.microsoft.com/office/drawing/2014/main" id="{B1B213E2-E532-9E44-BE29-BB07D20D8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58863"/>
            <a:ext cx="48244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一、运算指令的执行过程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6293C6A-0D36-4540-8434-C767614A67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613B8-5452-6046-A64C-385B33DA421F}" type="slidenum">
              <a:rPr lang="en-US" altLang="zh-CN"/>
              <a:pPr>
                <a:defRPr/>
              </a:pPr>
              <a:t>9</a:t>
            </a:fld>
            <a:r>
              <a:rPr lang="en-US" altLang="zh-CN" dirty="0"/>
              <a:t>/61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651FA3-2A3B-D443-BED5-30F4239A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EC3DA4-D600-0147-B90A-9541A710F687}" type="datetime12">
              <a:t>下午6时26分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21" grpId="0" animBg="1" autoUpdateAnimBg="0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11683</TotalTime>
  <Words>4252</Words>
  <Application>Microsoft Macintosh PowerPoint</Application>
  <PresentationFormat>全屏显示(4:3)</PresentationFormat>
  <Paragraphs>692</Paragraphs>
  <Slides>61</Slides>
  <Notes>60</Notes>
  <HiddenSlides>13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61</vt:i4>
      </vt:variant>
    </vt:vector>
  </HeadingPairs>
  <TitlesOfParts>
    <vt:vector size="78" baseType="lpstr">
      <vt:lpstr>黑体</vt:lpstr>
      <vt:lpstr>华文仿宋</vt:lpstr>
      <vt:lpstr>华文新魏</vt:lpstr>
      <vt:lpstr>隶书</vt:lpstr>
      <vt:lpstr>宋体</vt:lpstr>
      <vt:lpstr>FangSong</vt:lpstr>
      <vt:lpstr>Arial</vt:lpstr>
      <vt:lpstr>Comic Sans MS</vt:lpstr>
      <vt:lpstr>Monotype Corsiva</vt:lpstr>
      <vt:lpstr>Monotype Sorts</vt:lpstr>
      <vt:lpstr>Times New Roman</vt:lpstr>
      <vt:lpstr>Webdings</vt:lpstr>
      <vt:lpstr>Wingdings</vt:lpstr>
      <vt:lpstr>1_自定义设计方案</vt:lpstr>
      <vt:lpstr>图片</vt:lpstr>
      <vt:lpstr>Picture</vt:lpstr>
      <vt:lpstr>文档</vt:lpstr>
      <vt:lpstr>PowerPoint 演示文稿</vt:lpstr>
      <vt:lpstr>PowerPoint 演示文稿</vt:lpstr>
      <vt:lpstr>2.1  CPU基本概念</vt:lpstr>
      <vt:lpstr>2.1  CPU基本概念</vt:lpstr>
      <vt:lpstr>数据总线结构</vt:lpstr>
      <vt:lpstr>时间概念</vt:lpstr>
      <vt:lpstr>2.2 指令的执行过程</vt:lpstr>
      <vt:lpstr>2.2 指令的执行过程</vt:lpstr>
      <vt:lpstr>2.2 指令的执行过程</vt:lpstr>
      <vt:lpstr>2.2 指令的执行过程</vt:lpstr>
      <vt:lpstr>2.2 指令的执行过程</vt:lpstr>
      <vt:lpstr>PowerPoint 演示文稿</vt:lpstr>
      <vt:lpstr>PowerPoint 演示文稿</vt:lpstr>
      <vt:lpstr>指令的流水线</vt:lpstr>
      <vt:lpstr>PowerPoint 演示文稿</vt:lpstr>
      <vt:lpstr>时空图-根据流水段来画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addressing modes</vt:lpstr>
      <vt:lpstr>PowerPoint 演示文稿</vt:lpstr>
      <vt:lpstr>5. 间接寻址方式   寄存器间接，如: INC    (R1)   存储器间接，如: INC    (1000)</vt:lpstr>
      <vt:lpstr>6. 相对寻址方式           如: INC   8(PC)</vt:lpstr>
      <vt:lpstr>7. 变址和基址寻址方式  如：INC   8(R1)</vt:lpstr>
      <vt:lpstr>8. 复合寻址方式 如: INC  8(PC+R1)       INC  (R1)(1000)</vt:lpstr>
      <vt:lpstr>各种常见寻址方式的汇编指令表示</vt:lpstr>
      <vt:lpstr>PowerPoint 演示文稿</vt:lpstr>
      <vt:lpstr>常见指令类型</vt:lpstr>
      <vt:lpstr>移位运算shift</vt:lpstr>
      <vt:lpstr>指令类型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寻址方式</vt:lpstr>
      <vt:lpstr>数据类型</vt:lpstr>
      <vt:lpstr>指令类型——数据传输指令</vt:lpstr>
      <vt:lpstr>指令类型——算术指令</vt:lpstr>
      <vt:lpstr>指令类型——程序转移指令</vt:lpstr>
      <vt:lpstr>指令类型</vt:lpstr>
      <vt:lpstr>指令数量统计</vt:lpstr>
      <vt:lpstr>Intel Architecture Processors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zhaozh</cp:lastModifiedBy>
  <cp:revision>2770</cp:revision>
  <cp:lastPrinted>1601-01-01T00:00:00Z</cp:lastPrinted>
  <dcterms:created xsi:type="dcterms:W3CDTF">1601-01-01T00:00:00Z</dcterms:created>
  <dcterms:modified xsi:type="dcterms:W3CDTF">2019-03-07T13:03:11Z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