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1"/>
  </p:notesMasterIdLst>
  <p:handoutMasterIdLst>
    <p:handoutMasterId r:id="rId82"/>
  </p:handoutMasterIdLst>
  <p:sldIdLst>
    <p:sldId id="975" r:id="rId2"/>
    <p:sldId id="869" r:id="rId3"/>
    <p:sldId id="1006" r:id="rId4"/>
    <p:sldId id="1007" r:id="rId5"/>
    <p:sldId id="1008" r:id="rId6"/>
    <p:sldId id="1003" r:id="rId7"/>
    <p:sldId id="1004" r:id="rId8"/>
    <p:sldId id="1005" r:id="rId9"/>
    <p:sldId id="1000" r:id="rId10"/>
    <p:sldId id="1001" r:id="rId11"/>
    <p:sldId id="1002" r:id="rId12"/>
    <p:sldId id="997" r:id="rId13"/>
    <p:sldId id="998" r:id="rId14"/>
    <p:sldId id="999" r:id="rId15"/>
    <p:sldId id="994" r:id="rId16"/>
    <p:sldId id="995" r:id="rId17"/>
    <p:sldId id="996" r:id="rId18"/>
    <p:sldId id="991" r:id="rId19"/>
    <p:sldId id="992" r:id="rId20"/>
    <p:sldId id="993" r:id="rId21"/>
    <p:sldId id="989" r:id="rId22"/>
    <p:sldId id="1031" r:id="rId23"/>
    <p:sldId id="1032" r:id="rId24"/>
    <p:sldId id="1033" r:id="rId25"/>
    <p:sldId id="1034" r:id="rId26"/>
    <p:sldId id="1035" r:id="rId27"/>
    <p:sldId id="1036" r:id="rId28"/>
    <p:sldId id="1037" r:id="rId29"/>
    <p:sldId id="1038" r:id="rId30"/>
    <p:sldId id="1039" r:id="rId31"/>
    <p:sldId id="1040" r:id="rId32"/>
    <p:sldId id="1041" r:id="rId33"/>
    <p:sldId id="1042" r:id="rId34"/>
    <p:sldId id="1043" r:id="rId35"/>
    <p:sldId id="1044" r:id="rId36"/>
    <p:sldId id="1063" r:id="rId37"/>
    <p:sldId id="1045" r:id="rId38"/>
    <p:sldId id="1046" r:id="rId39"/>
    <p:sldId id="1047" r:id="rId40"/>
    <p:sldId id="1048" r:id="rId41"/>
    <p:sldId id="1049" r:id="rId42"/>
    <p:sldId id="1050" r:id="rId43"/>
    <p:sldId id="1051" r:id="rId44"/>
    <p:sldId id="1064" r:id="rId45"/>
    <p:sldId id="1065" r:id="rId46"/>
    <p:sldId id="1052" r:id="rId47"/>
    <p:sldId id="990" r:id="rId48"/>
    <p:sldId id="988" r:id="rId49"/>
    <p:sldId id="1009" r:id="rId50"/>
    <p:sldId id="1010" r:id="rId51"/>
    <p:sldId id="1011" r:id="rId52"/>
    <p:sldId id="1012" r:id="rId53"/>
    <p:sldId id="1013" r:id="rId54"/>
    <p:sldId id="1014" r:id="rId55"/>
    <p:sldId id="1015" r:id="rId56"/>
    <p:sldId id="1016" r:id="rId57"/>
    <p:sldId id="1017" r:id="rId58"/>
    <p:sldId id="1018" r:id="rId59"/>
    <p:sldId id="1019" r:id="rId60"/>
    <p:sldId id="1020" r:id="rId61"/>
    <p:sldId id="1053" r:id="rId62"/>
    <p:sldId id="1066" r:id="rId63"/>
    <p:sldId id="1021" r:id="rId64"/>
    <p:sldId id="1067" r:id="rId65"/>
    <p:sldId id="1070" r:id="rId66"/>
    <p:sldId id="1069" r:id="rId67"/>
    <p:sldId id="1022" r:id="rId68"/>
    <p:sldId id="1071" r:id="rId69"/>
    <p:sldId id="1072" r:id="rId70"/>
    <p:sldId id="1024" r:id="rId71"/>
    <p:sldId id="1025" r:id="rId72"/>
    <p:sldId id="1026" r:id="rId73"/>
    <p:sldId id="1027" r:id="rId74"/>
    <p:sldId id="1028" r:id="rId75"/>
    <p:sldId id="1029" r:id="rId76"/>
    <p:sldId id="1030" r:id="rId77"/>
    <p:sldId id="1054" r:id="rId78"/>
    <p:sldId id="1056" r:id="rId79"/>
    <p:sldId id="987" r:id="rId80"/>
  </p:sldIdLst>
  <p:sldSz cx="9144000" cy="6858000" type="screen4x3"/>
  <p:notesSz cx="10234613" cy="70993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69"/>
    <p:restoredTop sz="93632" autoAdjust="0"/>
  </p:normalViewPr>
  <p:slideViewPr>
    <p:cSldViewPr snapToObjects="1">
      <p:cViewPr varScale="1">
        <p:scale>
          <a:sx n="66" d="100"/>
          <a:sy n="66" d="100"/>
        </p:scale>
        <p:origin x="944" y="176"/>
      </p:cViewPr>
      <p:guideLst>
        <p:guide orient="horz" pos="235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570"/>
    </p:cViewPr>
  </p:sorterViewPr>
  <p:notesViewPr>
    <p:cSldViewPr snapToObjects="1">
      <p:cViewPr varScale="1">
        <p:scale>
          <a:sx n="53" d="100"/>
          <a:sy n="53" d="100"/>
        </p:scale>
        <p:origin x="-1842" y="-108"/>
      </p:cViewPr>
      <p:guideLst>
        <p:guide orient="horz" pos="2236"/>
        <p:guide pos="322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80950FCD-D8D4-CE41-BF39-7D1A768D2A55}"/>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eaLnBrk="1" hangingPunct="1">
              <a:defRPr sz="1300">
                <a:latin typeface="Arial" charset="0"/>
                <a:ea typeface="宋体" pitchFamily="2" charset="-122"/>
                <a:cs typeface="+mn-cs"/>
              </a:defRPr>
            </a:lvl1pPr>
          </a:lstStyle>
          <a:p>
            <a:pPr>
              <a:defRPr/>
            </a:pPr>
            <a:endParaRPr lang="en-US" altLang="zh-CN"/>
          </a:p>
        </p:txBody>
      </p:sp>
      <p:sp>
        <p:nvSpPr>
          <p:cNvPr id="75779" name="Rectangle 3">
            <a:extLst>
              <a:ext uri="{FF2B5EF4-FFF2-40B4-BE49-F238E27FC236}">
                <a16:creationId xmlns:a16="http://schemas.microsoft.com/office/drawing/2014/main" id="{56142DA9-AC8B-C445-8732-A4184A51FF7D}"/>
              </a:ext>
            </a:extLst>
          </p:cNvPr>
          <p:cNvSpPr>
            <a:spLocks noGrp="1" noChangeArrowheads="1"/>
          </p:cNvSpPr>
          <p:nvPr>
            <p:ph type="dt" sz="quarter"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ea typeface="宋体" pitchFamily="2" charset="-122"/>
                <a:cs typeface="+mn-cs"/>
              </a:defRPr>
            </a:lvl1pPr>
          </a:lstStyle>
          <a:p>
            <a:pPr>
              <a:defRPr/>
            </a:pPr>
            <a:endParaRPr lang="en-US" altLang="zh-CN"/>
          </a:p>
        </p:txBody>
      </p:sp>
      <p:sp>
        <p:nvSpPr>
          <p:cNvPr id="75780" name="Rectangle 4">
            <a:extLst>
              <a:ext uri="{FF2B5EF4-FFF2-40B4-BE49-F238E27FC236}">
                <a16:creationId xmlns:a16="http://schemas.microsoft.com/office/drawing/2014/main" id="{CC15CCF7-BC68-334D-A2F6-CDD889A8009B}"/>
              </a:ext>
            </a:extLst>
          </p:cNvPr>
          <p:cNvSpPr>
            <a:spLocks noGrp="1" noChangeArrowheads="1"/>
          </p:cNvSpPr>
          <p:nvPr>
            <p:ph type="ftr" sz="quarter" idx="2"/>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eaLnBrk="1" hangingPunct="1">
              <a:defRPr sz="1300">
                <a:latin typeface="Arial" charset="0"/>
                <a:ea typeface="宋体" pitchFamily="2" charset="-122"/>
                <a:cs typeface="+mn-cs"/>
              </a:defRPr>
            </a:lvl1pPr>
          </a:lstStyle>
          <a:p>
            <a:pPr>
              <a:defRPr/>
            </a:pPr>
            <a:endParaRPr lang="en-US" altLang="zh-CN"/>
          </a:p>
        </p:txBody>
      </p:sp>
      <p:sp>
        <p:nvSpPr>
          <p:cNvPr id="75781" name="Rectangle 5">
            <a:extLst>
              <a:ext uri="{FF2B5EF4-FFF2-40B4-BE49-F238E27FC236}">
                <a16:creationId xmlns:a16="http://schemas.microsoft.com/office/drawing/2014/main" id="{C9174B35-8804-B543-A023-4FC47A60C2F3}"/>
              </a:ext>
            </a:extLst>
          </p:cNvPr>
          <p:cNvSpPr>
            <a:spLocks noGrp="1" noChangeArrowheads="1"/>
          </p:cNvSpPr>
          <p:nvPr>
            <p:ph type="sldNum" sz="quarter" idx="3"/>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ea typeface="宋体" panose="02010600030101010101" pitchFamily="2" charset="-122"/>
              </a:defRPr>
            </a:lvl1pPr>
          </a:lstStyle>
          <a:p>
            <a:pPr>
              <a:defRPr/>
            </a:pPr>
            <a:fld id="{1DBB4F6F-8305-4B12-899B-D96B508C106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753D706-8BE3-B945-9C2C-5BDD594D5103}"/>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eaLnBrk="1" hangingPunct="1">
              <a:defRPr sz="1300">
                <a:latin typeface="Arial" charset="0"/>
                <a:ea typeface="宋体" pitchFamily="2" charset="-122"/>
                <a:cs typeface="+mn-cs"/>
              </a:defRPr>
            </a:lvl1pPr>
          </a:lstStyle>
          <a:p>
            <a:pPr>
              <a:defRPr/>
            </a:pPr>
            <a:endParaRPr lang="en-US" altLang="zh-CN"/>
          </a:p>
        </p:txBody>
      </p:sp>
      <p:sp>
        <p:nvSpPr>
          <p:cNvPr id="5123" name="Rectangle 3">
            <a:extLst>
              <a:ext uri="{FF2B5EF4-FFF2-40B4-BE49-F238E27FC236}">
                <a16:creationId xmlns:a16="http://schemas.microsoft.com/office/drawing/2014/main" id="{B94AF426-2A30-6B44-9778-D8A244CECE6B}"/>
              </a:ext>
            </a:extLst>
          </p:cNvPr>
          <p:cNvSpPr>
            <a:spLocks noGrp="1" noChangeArrowheads="1"/>
          </p:cNvSpPr>
          <p:nvPr>
            <p:ph type="dt"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ea typeface="宋体" pitchFamily="2" charset="-122"/>
                <a:cs typeface="+mn-cs"/>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3341688" y="531813"/>
            <a:ext cx="3551237" cy="2662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EE1ABC47-2D51-D74D-B305-206F4B5AD70B}"/>
              </a:ext>
            </a:extLst>
          </p:cNvPr>
          <p:cNvSpPr>
            <a:spLocks noGrp="1" noChangeArrowheads="1"/>
          </p:cNvSpPr>
          <p:nvPr>
            <p:ph type="body" sz="quarter" idx="3"/>
          </p:nvPr>
        </p:nvSpPr>
        <p:spPr bwMode="auto">
          <a:xfrm>
            <a:off x="1023938" y="3371850"/>
            <a:ext cx="8186737" cy="31956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6" name="Rectangle 6">
            <a:extLst>
              <a:ext uri="{FF2B5EF4-FFF2-40B4-BE49-F238E27FC236}">
                <a16:creationId xmlns:a16="http://schemas.microsoft.com/office/drawing/2014/main" id="{EF819264-A31D-4D4D-ADAE-975B57E3DC7F}"/>
              </a:ext>
            </a:extLst>
          </p:cNvPr>
          <p:cNvSpPr>
            <a:spLocks noGrp="1" noChangeArrowheads="1"/>
          </p:cNvSpPr>
          <p:nvPr>
            <p:ph type="ftr" sz="quarter" idx="4"/>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eaLnBrk="1" hangingPunct="1">
              <a:defRPr sz="1300">
                <a:latin typeface="Arial" charset="0"/>
                <a:ea typeface="宋体" pitchFamily="2" charset="-122"/>
                <a:cs typeface="+mn-cs"/>
              </a:defRPr>
            </a:lvl1pPr>
          </a:lstStyle>
          <a:p>
            <a:pPr>
              <a:defRPr/>
            </a:pPr>
            <a:endParaRPr lang="en-US" altLang="zh-CN"/>
          </a:p>
        </p:txBody>
      </p:sp>
      <p:sp>
        <p:nvSpPr>
          <p:cNvPr id="5127" name="Rectangle 7">
            <a:extLst>
              <a:ext uri="{FF2B5EF4-FFF2-40B4-BE49-F238E27FC236}">
                <a16:creationId xmlns:a16="http://schemas.microsoft.com/office/drawing/2014/main" id="{BBB7C59A-0D96-6943-9219-254BB61F3A0B}"/>
              </a:ext>
            </a:extLst>
          </p:cNvPr>
          <p:cNvSpPr>
            <a:spLocks noGrp="1" noChangeArrowheads="1"/>
          </p:cNvSpPr>
          <p:nvPr>
            <p:ph type="sldNum" sz="quarter" idx="5"/>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ea typeface="宋体" panose="02010600030101010101" pitchFamily="2" charset="-122"/>
              </a:defRPr>
            </a:lvl1pPr>
          </a:lstStyle>
          <a:p>
            <a:pPr>
              <a:defRPr/>
            </a:pPr>
            <a:fld id="{27A6A94E-0DA2-4F30-B3F4-44A84422CA5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F6BEDF4D-ADD0-4CEE-868B-75A538DC750F}" type="slidenum">
              <a:rPr lang="en-US" altLang="zh-CN" sz="1300" smtClean="0">
                <a:ea typeface="宋体" panose="02010600030101010101" pitchFamily="2" charset="-122"/>
              </a:rPr>
              <a:pPr/>
              <a:t>1</a:t>
            </a:fld>
            <a:endParaRPr lang="en-US" altLang="zh-CN" sz="1300">
              <a:ea typeface="宋体" panose="02010600030101010101" pitchFamily="2" charset="-122"/>
            </a:endParaRPr>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solidFill>
                <a:srgbClr val="003399"/>
              </a:solidFill>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C0753482-3D9C-4364-B6FC-F241878B124F}" type="slidenum">
              <a:rPr lang="en-US" altLang="zh-CN" sz="1300" smtClean="0">
                <a:ea typeface="宋体" panose="02010600030101010101" pitchFamily="2" charset="-122"/>
              </a:rPr>
              <a:pPr/>
              <a:t>10</a:t>
            </a:fld>
            <a:endParaRPr lang="en-US" altLang="zh-CN" sz="1300">
              <a:ea typeface="宋体" panose="02010600030101010101" pitchFamily="2" charset="-122"/>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B612EB04-A311-4390-A127-C67F1AFFAC2C}" type="slidenum">
              <a:rPr lang="en-US" altLang="zh-CN" sz="1300" smtClean="0">
                <a:ea typeface="宋体" panose="02010600030101010101" pitchFamily="2" charset="-122"/>
              </a:rPr>
              <a:pPr/>
              <a:t>11</a:t>
            </a:fld>
            <a:endParaRPr lang="en-US" altLang="zh-CN" sz="1300">
              <a:ea typeface="宋体" panose="02010600030101010101" pitchFamily="2" charset="-122"/>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panose="02020603050405020304" pitchFamily="18" charset="0"/>
              </a:rPr>
              <a:t>一、动态</a:t>
            </a:r>
            <a:r>
              <a:rPr lang="zh-CN" altLang="zh-CN">
                <a:latin typeface="Times New Roman" panose="02020603050405020304" pitchFamily="18" charset="0"/>
              </a:rPr>
              <a:t>RAM</a:t>
            </a:r>
            <a:r>
              <a:rPr lang="zh-CN" altLang="en-US">
                <a:latin typeface="Times New Roman" panose="02020603050405020304" pitchFamily="18" charset="0"/>
              </a:rPr>
              <a:t>与静态</a:t>
            </a:r>
            <a:r>
              <a:rPr lang="zh-CN" altLang="zh-CN">
                <a:latin typeface="Times New Roman" panose="02020603050405020304" pitchFamily="18" charset="0"/>
              </a:rPr>
              <a:t>RAM</a:t>
            </a:r>
            <a:r>
              <a:rPr lang="zh-CN" altLang="en-US">
                <a:latin typeface="Times New Roman" panose="02020603050405020304" pitchFamily="18" charset="0"/>
              </a:rPr>
              <a:t>一样，由许多基本存储单元按行和列排列组成矩阵。</a:t>
            </a:r>
          </a:p>
          <a:p>
            <a:pPr eaLnBrk="1" hangingPunct="1"/>
            <a:r>
              <a:rPr kumimoji="0" lang="zh-CN" altLang="en-US">
                <a:latin typeface="Times New Roman" panose="02020603050405020304" pitchFamily="18" charset="0"/>
              </a:rPr>
              <a:t>       动态</a:t>
            </a:r>
            <a:r>
              <a:rPr kumimoji="0" lang="zh-CN" altLang="zh-CN">
                <a:latin typeface="Times New Roman" panose="02020603050405020304" pitchFamily="18" charset="0"/>
              </a:rPr>
              <a:t>RAM</a:t>
            </a:r>
            <a:r>
              <a:rPr kumimoji="0" lang="zh-CN" altLang="en-US">
                <a:latin typeface="Times New Roman" panose="02020603050405020304" pitchFamily="18" charset="0"/>
              </a:rPr>
              <a:t>基本存储单元主要有</a:t>
            </a:r>
            <a:r>
              <a:rPr kumimoji="0" lang="zh-CN" altLang="zh-CN">
                <a:latin typeface="Times New Roman" panose="02020603050405020304" pitchFamily="18" charset="0"/>
              </a:rPr>
              <a:t>4</a:t>
            </a:r>
            <a:r>
              <a:rPr kumimoji="0" lang="zh-CN" altLang="en-US">
                <a:latin typeface="Times New Roman" panose="02020603050405020304" pitchFamily="18" charset="0"/>
              </a:rPr>
              <a:t>管动态</a:t>
            </a:r>
            <a:r>
              <a:rPr kumimoji="0" lang="zh-CN" altLang="zh-CN">
                <a:latin typeface="Times New Roman" panose="02020603050405020304" pitchFamily="18" charset="0"/>
              </a:rPr>
              <a:t>RAM</a:t>
            </a:r>
            <a:r>
              <a:rPr kumimoji="0" lang="zh-CN" altLang="en-US">
                <a:latin typeface="Times New Roman" panose="02020603050405020304" pitchFamily="18" charset="0"/>
              </a:rPr>
              <a:t>、</a:t>
            </a:r>
            <a:r>
              <a:rPr kumimoji="0" lang="zh-CN" altLang="zh-CN">
                <a:latin typeface="Times New Roman" panose="02020603050405020304" pitchFamily="18" charset="0"/>
              </a:rPr>
              <a:t>3</a:t>
            </a:r>
            <a:r>
              <a:rPr kumimoji="0" lang="zh-CN" altLang="en-US">
                <a:latin typeface="Times New Roman" panose="02020603050405020304" pitchFamily="18" charset="0"/>
              </a:rPr>
              <a:t>管动态</a:t>
            </a:r>
            <a:r>
              <a:rPr kumimoji="0" lang="zh-CN" altLang="zh-CN">
                <a:latin typeface="Times New Roman" panose="02020603050405020304" pitchFamily="18" charset="0"/>
              </a:rPr>
              <a:t>RAM</a:t>
            </a:r>
            <a:r>
              <a:rPr kumimoji="0" lang="zh-CN" altLang="en-US">
                <a:latin typeface="Times New Roman" panose="02020603050405020304" pitchFamily="18" charset="0"/>
              </a:rPr>
              <a:t>及单管动态</a:t>
            </a:r>
            <a:r>
              <a:rPr kumimoji="0" lang="zh-CN" altLang="zh-CN">
                <a:latin typeface="Times New Roman" panose="02020603050405020304" pitchFamily="18" charset="0"/>
              </a:rPr>
              <a:t>RAM</a:t>
            </a:r>
            <a:r>
              <a:rPr kumimoji="0" lang="zh-CN" altLang="en-US">
                <a:latin typeface="Times New Roman" panose="02020603050405020304" pitchFamily="18" charset="0"/>
              </a:rPr>
              <a:t>组成，它们各有特点。</a:t>
            </a:r>
          </a:p>
          <a:p>
            <a:pPr eaLnBrk="1" hangingPunct="1"/>
            <a:r>
              <a:rPr kumimoji="0" lang="zh-CN" altLang="en-US">
                <a:latin typeface="Times New Roman" panose="02020603050405020304" pitchFamily="18" charset="0"/>
              </a:rPr>
              <a:t>二、动态</a:t>
            </a:r>
            <a:r>
              <a:rPr kumimoji="0" lang="zh-CN" altLang="zh-CN">
                <a:latin typeface="Times New Roman" panose="02020603050405020304" pitchFamily="18" charset="0"/>
              </a:rPr>
              <a:t>RAM</a:t>
            </a:r>
            <a:r>
              <a:rPr kumimoji="0" lang="zh-CN" altLang="en-US">
                <a:latin typeface="Times New Roman" panose="02020603050405020304" pitchFamily="18" charset="0"/>
              </a:rPr>
              <a:t>是利用电容存储电荷来决定存放信息的。</a:t>
            </a:r>
          </a:p>
          <a:p>
            <a:pPr eaLnBrk="1" hangingPunct="1"/>
            <a:r>
              <a:rPr kumimoji="0" lang="zh-CN" altLang="en-US">
                <a:latin typeface="Times New Roman" panose="02020603050405020304" pitchFamily="18" charset="0"/>
              </a:rPr>
              <a:t>      由于电容会逐渐放电，使信息丢失，所以为了使动态</a:t>
            </a:r>
            <a:r>
              <a:rPr kumimoji="0" lang="en-US" altLang="zh-CN">
                <a:latin typeface="Times New Roman" panose="02020603050405020304" pitchFamily="18" charset="0"/>
              </a:rPr>
              <a:t>RAM</a:t>
            </a:r>
            <a:r>
              <a:rPr kumimoji="0" lang="zh-CN" altLang="en-US">
                <a:latin typeface="Times New Roman" panose="02020603050405020304" pitchFamily="18" charset="0"/>
              </a:rPr>
              <a:t>也能长期保存信息，必须在信息消失之前，使信息能够再生，即使泄放的电荷受到补充，这种操作成为动态</a:t>
            </a:r>
            <a:r>
              <a:rPr kumimoji="0" lang="en-US" altLang="zh-CN">
                <a:latin typeface="Times New Roman" panose="02020603050405020304" pitchFamily="18" charset="0"/>
              </a:rPr>
              <a:t>RAM</a:t>
            </a:r>
            <a:r>
              <a:rPr kumimoji="0" lang="zh-CN" altLang="en-US">
                <a:latin typeface="Times New Roman" panose="02020603050405020304" pitchFamily="18" charset="0"/>
              </a:rPr>
              <a:t>的刷新。</a:t>
            </a:r>
          </a:p>
          <a:p>
            <a:pPr eaLnBrk="1" hangingPunct="1"/>
            <a:r>
              <a:rPr kumimoji="0" lang="zh-CN" altLang="en-US">
                <a:latin typeface="Times New Roman" panose="02020603050405020304" pitchFamily="18" charset="0"/>
              </a:rPr>
              <a:t>      所谓刷新，即把写入到存储单元的数据进行读出，经过读放大器放大之后再写入以保存电荷上的信息。</a:t>
            </a:r>
          </a:p>
          <a:p>
            <a:pPr eaLnBrk="1" hangingPunct="1"/>
            <a:r>
              <a:rPr kumimoji="0" lang="zh-CN" altLang="en-US">
                <a:latin typeface="Times New Roman" panose="02020603050405020304" pitchFamily="18" charset="0"/>
              </a:rPr>
              <a:t>      信息只能保持若干毫秒时间，因此刷新要经常地、周期性地进行，一般应在</a:t>
            </a:r>
            <a:r>
              <a:rPr kumimoji="0" lang="en-US" altLang="zh-CN">
                <a:latin typeface="Times New Roman" panose="02020603050405020304" pitchFamily="18" charset="0"/>
              </a:rPr>
              <a:t>2ms</a:t>
            </a:r>
            <a:r>
              <a:rPr kumimoji="0" lang="zh-CN" altLang="en-US">
                <a:latin typeface="Times New Roman" panose="02020603050405020304" pitchFamily="18" charset="0"/>
              </a:rPr>
              <a:t>左右进行一次。</a:t>
            </a:r>
          </a:p>
          <a:p>
            <a:pPr eaLnBrk="1" hangingPunct="1"/>
            <a:r>
              <a:rPr kumimoji="0" lang="zh-CN" altLang="en-US">
                <a:latin typeface="Times New Roman" panose="02020603050405020304" pitchFamily="18" charset="0"/>
              </a:rPr>
              <a:t>      即：</a:t>
            </a:r>
            <a:r>
              <a:rPr kumimoji="0" lang="zh-CN" altLang="en-US" u="sng">
                <a:latin typeface="Times New Roman" panose="02020603050405020304" pitchFamily="18" charset="0"/>
              </a:rPr>
              <a:t>典型的刷新时间间隔为</a:t>
            </a:r>
            <a:r>
              <a:rPr kumimoji="0" lang="en-US" altLang="zh-CN" u="sng">
                <a:latin typeface="Times New Roman" panose="02020603050405020304" pitchFamily="18" charset="0"/>
              </a:rPr>
              <a:t>2ms</a:t>
            </a:r>
            <a:r>
              <a:rPr kumimoji="0" lang="zh-CN" altLang="en-US">
                <a:latin typeface="Times New Roman" panose="02020603050405020304" pitchFamily="18" charset="0"/>
              </a:rPr>
              <a:t>。</a:t>
            </a:r>
          </a:p>
          <a:p>
            <a:pPr eaLnBrk="1" hangingPunct="1"/>
            <a:r>
              <a:rPr kumimoji="0" lang="zh-CN" altLang="en-US">
                <a:latin typeface="Times New Roman" panose="02020603050405020304" pitchFamily="18" charset="0"/>
              </a:rPr>
              <a:t>      每进行一次读写操作，实际上也进行了刷新，但读</a:t>
            </a:r>
            <a:r>
              <a:rPr kumimoji="0" lang="en-US" altLang="zh-CN">
                <a:latin typeface="Times New Roman" panose="02020603050405020304" pitchFamily="18" charset="0"/>
              </a:rPr>
              <a:t>/</a:t>
            </a:r>
            <a:r>
              <a:rPr kumimoji="0" lang="zh-CN" altLang="en-US">
                <a:latin typeface="Times New Roman" panose="02020603050405020304" pitchFamily="18" charset="0"/>
              </a:rPr>
              <a:t>写操作是随机的，不能保证内存中所有的</a:t>
            </a:r>
            <a:r>
              <a:rPr kumimoji="0" lang="en-US" altLang="zh-CN">
                <a:latin typeface="Times New Roman" panose="02020603050405020304" pitchFamily="18" charset="0"/>
              </a:rPr>
              <a:t>RAM</a:t>
            </a:r>
            <a:r>
              <a:rPr kumimoji="0" lang="zh-CN" altLang="en-US">
                <a:latin typeface="Times New Roman" panose="02020603050405020304" pitchFamily="18" charset="0"/>
              </a:rPr>
              <a:t>单元在</a:t>
            </a:r>
            <a:r>
              <a:rPr kumimoji="0" lang="en-US" altLang="zh-CN">
                <a:latin typeface="Times New Roman" panose="02020603050405020304" pitchFamily="18" charset="0"/>
              </a:rPr>
              <a:t>2ms</a:t>
            </a:r>
            <a:r>
              <a:rPr kumimoji="0" lang="zh-CN" altLang="en-US">
                <a:latin typeface="Times New Roman" panose="02020603050405020304" pitchFamily="18" charset="0"/>
              </a:rPr>
              <a:t>中可以由读</a:t>
            </a:r>
            <a:r>
              <a:rPr kumimoji="0" lang="en-US" altLang="zh-CN">
                <a:latin typeface="Times New Roman" panose="02020603050405020304" pitchFamily="18" charset="0"/>
              </a:rPr>
              <a:t>/</a:t>
            </a:r>
            <a:r>
              <a:rPr kumimoji="0" lang="zh-CN" altLang="en-US">
                <a:latin typeface="Times New Roman" panose="02020603050405020304" pitchFamily="18" charset="0"/>
              </a:rPr>
              <a:t>写操作来刷新，因此要安排存储器刷新周期及刷新控制电路来系统地完成对动态</a:t>
            </a:r>
            <a:r>
              <a:rPr kumimoji="0" lang="en-US" altLang="zh-CN">
                <a:latin typeface="Times New Roman" panose="02020603050405020304" pitchFamily="18" charset="0"/>
              </a:rPr>
              <a:t>RAM</a:t>
            </a:r>
            <a:r>
              <a:rPr kumimoji="0" lang="zh-CN" altLang="en-US">
                <a:latin typeface="Times New Roman" panose="02020603050405020304" pitchFamily="18" charset="0"/>
              </a:rPr>
              <a:t>的刷新。 动态</a:t>
            </a:r>
            <a:r>
              <a:rPr kumimoji="0" lang="en-US" altLang="zh-CN">
                <a:latin typeface="Times New Roman" panose="02020603050405020304" pitchFamily="18" charset="0"/>
              </a:rPr>
              <a:t>RAM</a:t>
            </a:r>
            <a:r>
              <a:rPr kumimoji="0" lang="zh-CN" altLang="en-US">
                <a:latin typeface="Times New Roman" panose="02020603050405020304" pitchFamily="18" charset="0"/>
              </a:rPr>
              <a:t>的刷新是一行一行进行的，每刷新一行的时间称为刷新周期。</a:t>
            </a:r>
          </a:p>
          <a:p>
            <a:pPr eaLnBrk="1" hangingPunct="1"/>
            <a:r>
              <a:rPr kumimoji="0" lang="zh-CN" altLang="en-US">
                <a:latin typeface="Times New Roman" panose="02020603050405020304" pitchFamily="18" charset="0"/>
              </a:rPr>
              <a:t>      刷新方式有集中刷新方式和分散刷新方式两种。</a:t>
            </a:r>
          </a:p>
          <a:p>
            <a:pPr eaLnBrk="1" hangingPunct="1"/>
            <a:r>
              <a:rPr kumimoji="0" lang="zh-CN" altLang="en-US">
                <a:latin typeface="Times New Roman" panose="02020603050405020304" pitchFamily="18" charset="0"/>
              </a:rPr>
              <a:t>三、动态</a:t>
            </a:r>
            <a:r>
              <a:rPr kumimoji="0" lang="en-US" altLang="zh-CN">
                <a:latin typeface="Times New Roman" panose="02020603050405020304" pitchFamily="18" charset="0"/>
              </a:rPr>
              <a:t>RAM</a:t>
            </a:r>
            <a:r>
              <a:rPr kumimoji="0" lang="zh-CN" altLang="en-US">
                <a:latin typeface="Times New Roman" panose="02020603050405020304" pitchFamily="18" charset="0"/>
              </a:rPr>
              <a:t>具有集成度高、成本低、功耗低，特别是维持功耗低的优点，适合于作大容量存储器，但由于刷新，用它构成</a:t>
            </a:r>
            <a:r>
              <a:rPr kumimoji="0" lang="en-US" altLang="zh-CN">
                <a:latin typeface="Times New Roman" panose="02020603050405020304" pitchFamily="18" charset="0"/>
              </a:rPr>
              <a:t>RAM</a:t>
            </a:r>
            <a:r>
              <a:rPr kumimoji="0" lang="zh-CN" altLang="en-US">
                <a:latin typeface="Times New Roman" panose="02020603050405020304" pitchFamily="18" charset="0"/>
              </a:rPr>
              <a:t>时，外围控制电路比较复杂，使用不如静态</a:t>
            </a:r>
            <a:r>
              <a:rPr kumimoji="0" lang="en-US" altLang="zh-CN">
                <a:latin typeface="Times New Roman" panose="02020603050405020304" pitchFamily="18" charset="0"/>
              </a:rPr>
              <a:t>RAM</a:t>
            </a:r>
            <a:r>
              <a:rPr kumimoji="0" lang="zh-CN" altLang="en-US">
                <a:latin typeface="Times New Roman" panose="02020603050405020304" pitchFamily="18" charset="0"/>
              </a:rPr>
              <a:t>方便。</a:t>
            </a:r>
          </a:p>
          <a:p>
            <a:pPr eaLnBrk="1" hangingPunct="1"/>
            <a:r>
              <a:rPr kumimoji="0" lang="zh-CN" altLang="en-US">
                <a:latin typeface="Times New Roman" panose="02020603050405020304" pitchFamily="18" charset="0"/>
              </a:rPr>
              <a:t>       </a:t>
            </a:r>
            <a:r>
              <a:rPr kumimoji="0" lang="en-US" altLang="zh-CN">
                <a:latin typeface="Times New Roman" panose="02020603050405020304" pitchFamily="18" charset="0"/>
              </a:rPr>
              <a:t>DRAM</a:t>
            </a:r>
            <a:r>
              <a:rPr kumimoji="0" lang="zh-CN" altLang="en-US">
                <a:latin typeface="Times New Roman" panose="02020603050405020304" pitchFamily="18" charset="0"/>
              </a:rPr>
              <a:t>控制器是</a:t>
            </a:r>
            <a:r>
              <a:rPr kumimoji="0" lang="en-US" altLang="zh-CN">
                <a:latin typeface="Times New Roman" panose="02020603050405020304" pitchFamily="18" charset="0"/>
              </a:rPr>
              <a:t>CPU</a:t>
            </a:r>
            <a:r>
              <a:rPr kumimoji="0" lang="zh-CN" altLang="en-US">
                <a:latin typeface="Times New Roman" panose="02020603050405020304" pitchFamily="18" charset="0"/>
              </a:rPr>
              <a:t>和</a:t>
            </a:r>
            <a:r>
              <a:rPr kumimoji="0" lang="en-US" altLang="zh-CN">
                <a:latin typeface="Times New Roman" panose="02020603050405020304" pitchFamily="18" charset="0"/>
              </a:rPr>
              <a:t>DRAM</a:t>
            </a:r>
            <a:r>
              <a:rPr kumimoji="0" lang="zh-CN" altLang="en-US">
                <a:latin typeface="Times New Roman" panose="02020603050405020304" pitchFamily="18" charset="0"/>
              </a:rPr>
              <a:t>之间的接口电路，由它把</a:t>
            </a:r>
            <a:r>
              <a:rPr kumimoji="0" lang="en-US" altLang="zh-CN">
                <a:latin typeface="Times New Roman" panose="02020603050405020304" pitchFamily="18" charset="0"/>
              </a:rPr>
              <a:t>CPU</a:t>
            </a:r>
            <a:r>
              <a:rPr kumimoji="0" lang="zh-CN" altLang="en-US">
                <a:latin typeface="Times New Roman" panose="02020603050405020304" pitchFamily="18" charset="0"/>
              </a:rPr>
              <a:t>的信号转换成适合</a:t>
            </a:r>
            <a:r>
              <a:rPr kumimoji="0" lang="en-US" altLang="zh-CN">
                <a:latin typeface="Times New Roman" panose="02020603050405020304" pitchFamily="18" charset="0"/>
              </a:rPr>
              <a:t>DRAM</a:t>
            </a:r>
            <a:r>
              <a:rPr kumimoji="0" lang="zh-CN" altLang="en-US">
                <a:latin typeface="Times New Roman" panose="02020603050405020304" pitchFamily="18" charset="0"/>
              </a:rPr>
              <a:t>芯片的信号，解决</a:t>
            </a:r>
            <a:r>
              <a:rPr kumimoji="0" lang="en-US" altLang="zh-CN">
                <a:latin typeface="Times New Roman" panose="02020603050405020304" pitchFamily="18" charset="0"/>
              </a:rPr>
              <a:t>DRAM</a:t>
            </a:r>
            <a:r>
              <a:rPr kumimoji="0" lang="zh-CN" altLang="en-US">
                <a:latin typeface="Times New Roman" panose="02020603050405020304" pitchFamily="18" charset="0"/>
              </a:rPr>
              <a:t>芯片地址两次打入和刷新控制等问题。</a:t>
            </a:r>
          </a:p>
          <a:p>
            <a:pPr eaLnBrk="1" hangingPunct="1"/>
            <a:r>
              <a:rPr kumimoji="0" lang="zh-CN" altLang="en-US">
                <a:latin typeface="Times New Roman" panose="02020603050405020304" pitchFamily="18" charset="0"/>
              </a:rPr>
              <a:t>       </a:t>
            </a:r>
            <a:r>
              <a:rPr kumimoji="0" lang="en-US" altLang="zh-CN">
                <a:latin typeface="Times New Roman" panose="02020603050405020304" pitchFamily="18" charset="0"/>
              </a:rPr>
              <a:t>DRAM</a:t>
            </a:r>
            <a:r>
              <a:rPr kumimoji="0" lang="zh-CN" altLang="en-US">
                <a:latin typeface="Times New Roman" panose="02020603050405020304" pitchFamily="18" charset="0"/>
              </a:rPr>
              <a:t>包括下列功能电路：</a:t>
            </a:r>
          </a:p>
          <a:p>
            <a:pPr eaLnBrk="1" hangingPunct="1"/>
            <a:r>
              <a:rPr kumimoji="0" lang="zh-CN" altLang="en-US">
                <a:latin typeface="Times New Roman" panose="02020603050405020304" pitchFamily="18" charset="0"/>
              </a:rPr>
              <a:t>（</a:t>
            </a:r>
            <a:r>
              <a:rPr kumimoji="0" lang="en-US" altLang="zh-CN">
                <a:latin typeface="Times New Roman" panose="02020603050405020304" pitchFamily="18" charset="0"/>
              </a:rPr>
              <a:t>1</a:t>
            </a:r>
            <a:r>
              <a:rPr kumimoji="0" lang="zh-CN" altLang="en-US">
                <a:latin typeface="Times New Roman" panose="02020603050405020304" pitchFamily="18" charset="0"/>
              </a:rPr>
              <a:t>）地址多路器</a:t>
            </a:r>
          </a:p>
          <a:p>
            <a:pPr eaLnBrk="1" hangingPunct="1"/>
            <a:r>
              <a:rPr kumimoji="0" lang="zh-CN" altLang="en-US">
                <a:latin typeface="Times New Roman" panose="02020603050405020304" pitchFamily="18" charset="0"/>
              </a:rPr>
              <a:t>        把来自</a:t>
            </a:r>
            <a:r>
              <a:rPr kumimoji="0" lang="en-US" altLang="zh-CN">
                <a:latin typeface="Times New Roman" panose="02020603050405020304" pitchFamily="18" charset="0"/>
              </a:rPr>
              <a:t>CPU</a:t>
            </a:r>
            <a:r>
              <a:rPr kumimoji="0" lang="zh-CN" altLang="en-US">
                <a:latin typeface="Times New Roman" panose="02020603050405020304" pitchFamily="18" charset="0"/>
              </a:rPr>
              <a:t>的地址转换成行地址和列地址，分两次送到</a:t>
            </a:r>
            <a:r>
              <a:rPr kumimoji="0" lang="en-US" altLang="zh-CN">
                <a:latin typeface="Times New Roman" panose="02020603050405020304" pitchFamily="18" charset="0"/>
              </a:rPr>
              <a:t>DRAM</a:t>
            </a:r>
            <a:r>
              <a:rPr kumimoji="0" lang="zh-CN" altLang="en-US">
                <a:latin typeface="Times New Roman" panose="02020603050405020304" pitchFamily="18" charset="0"/>
              </a:rPr>
              <a:t>芯片。</a:t>
            </a:r>
          </a:p>
          <a:p>
            <a:pPr eaLnBrk="1" hangingPunct="1"/>
            <a:r>
              <a:rPr kumimoji="0" lang="zh-CN" altLang="en-US">
                <a:latin typeface="Times New Roman" panose="02020603050405020304" pitchFamily="18" charset="0"/>
              </a:rPr>
              <a:t>        这是因为：为了提高集成度，减少引脚的封装数．</a:t>
            </a:r>
            <a:r>
              <a:rPr kumimoji="0" lang="en-US" altLang="zh-CN">
                <a:latin typeface="Times New Roman" panose="02020603050405020304" pitchFamily="18" charset="0"/>
              </a:rPr>
              <a:t>DRAM</a:t>
            </a:r>
            <a:r>
              <a:rPr kumimoji="0" lang="zh-CN" altLang="en-US">
                <a:latin typeface="Times New Roman" panose="02020603050405020304" pitchFamily="18" charset="0"/>
              </a:rPr>
              <a:t>的地址线分成行地址和列地址两部分，因此，在对存储器进行访问时，总是先由行地址选通信号</a:t>
            </a:r>
            <a:r>
              <a:rPr kumimoji="0" lang="en-US" altLang="zh-CN">
                <a:latin typeface="Times New Roman" panose="02020603050405020304" pitchFamily="18" charset="0"/>
              </a:rPr>
              <a:t>RAS*</a:t>
            </a:r>
            <a:r>
              <a:rPr kumimoji="0" lang="zh-CN" altLang="en-US">
                <a:latin typeface="Times New Roman" panose="02020603050405020304" pitchFamily="18" charset="0"/>
              </a:rPr>
              <a:t>把行地址送入内部设置的行地址锁存器，再由列地址选通信号</a:t>
            </a:r>
            <a:r>
              <a:rPr kumimoji="0" lang="en-US" altLang="zh-CN">
                <a:latin typeface="Times New Roman" panose="02020603050405020304" pitchFamily="18" charset="0"/>
              </a:rPr>
              <a:t>CAS*</a:t>
            </a:r>
            <a:r>
              <a:rPr kumimoji="0" lang="zh-CN" altLang="en-US">
                <a:latin typeface="Times New Roman" panose="02020603050405020304" pitchFamily="18" charset="0"/>
              </a:rPr>
              <a:t>把列地址送入列地址锁存器，并由读</a:t>
            </a:r>
            <a:r>
              <a:rPr kumimoji="0" lang="en-US" altLang="zh-CN">
                <a:latin typeface="Times New Roman" panose="02020603050405020304" pitchFamily="18" charset="0"/>
              </a:rPr>
              <a:t>/</a:t>
            </a:r>
            <a:r>
              <a:rPr kumimoji="0" lang="zh-CN" altLang="en-US">
                <a:latin typeface="Times New Roman" panose="02020603050405020304" pitchFamily="18" charset="0"/>
              </a:rPr>
              <a:t>写信号控制数据的读出或写入。</a:t>
            </a:r>
          </a:p>
          <a:p>
            <a:pPr eaLnBrk="1" hangingPunct="1"/>
            <a:r>
              <a:rPr kumimoji="0" lang="zh-CN" altLang="en-US">
                <a:latin typeface="Times New Roman" panose="02020603050405020304" pitchFamily="18" charset="0"/>
              </a:rPr>
              <a:t>        所以除刷新以外，地址两次打入是</a:t>
            </a:r>
            <a:r>
              <a:rPr kumimoji="0" lang="en-US" altLang="zh-CN">
                <a:latin typeface="Times New Roman" panose="02020603050405020304" pitchFamily="18" charset="0"/>
              </a:rPr>
              <a:t>DRAM</a:t>
            </a:r>
            <a:r>
              <a:rPr kumimoji="0" lang="zh-CN" altLang="en-US">
                <a:latin typeface="Times New Roman" panose="02020603050405020304" pitchFamily="18" charset="0"/>
              </a:rPr>
              <a:t>芯片的另一个特点。</a:t>
            </a:r>
          </a:p>
          <a:p>
            <a:pPr eaLnBrk="1" hangingPunct="1"/>
            <a:r>
              <a:rPr kumimoji="0" lang="zh-CN" altLang="en-US">
                <a:latin typeface="Times New Roman" panose="02020603050405020304" pitchFamily="18" charset="0"/>
              </a:rPr>
              <a:t>（</a:t>
            </a:r>
            <a:r>
              <a:rPr kumimoji="0" lang="en-US" altLang="zh-CN">
                <a:latin typeface="Times New Roman" panose="02020603050405020304" pitchFamily="18" charset="0"/>
              </a:rPr>
              <a:t>2</a:t>
            </a:r>
            <a:r>
              <a:rPr kumimoji="0" lang="zh-CN" altLang="en-US">
                <a:latin typeface="Times New Roman" panose="02020603050405020304" pitchFamily="18" charset="0"/>
              </a:rPr>
              <a:t>）刷新定时器：完成对</a:t>
            </a:r>
            <a:r>
              <a:rPr kumimoji="0" lang="en-US" altLang="zh-CN">
                <a:latin typeface="Times New Roman" panose="02020603050405020304" pitchFamily="18" charset="0"/>
              </a:rPr>
              <a:t>DRAM</a:t>
            </a:r>
            <a:r>
              <a:rPr kumimoji="0" lang="zh-CN" altLang="en-US">
                <a:latin typeface="Times New Roman" panose="02020603050405020304" pitchFamily="18" charset="0"/>
              </a:rPr>
              <a:t>芯片进行定时刷新的功能。</a:t>
            </a:r>
          </a:p>
          <a:p>
            <a:pPr eaLnBrk="1" hangingPunct="1"/>
            <a:r>
              <a:rPr kumimoji="0" lang="zh-CN" altLang="en-US">
                <a:latin typeface="Times New Roman" panose="02020603050405020304" pitchFamily="18" charset="0"/>
              </a:rPr>
              <a:t>（</a:t>
            </a:r>
            <a:r>
              <a:rPr kumimoji="0" lang="en-US" altLang="zh-CN">
                <a:latin typeface="Times New Roman" panose="02020603050405020304" pitchFamily="18" charset="0"/>
              </a:rPr>
              <a:t>3</a:t>
            </a:r>
            <a:r>
              <a:rPr kumimoji="0" lang="zh-CN" altLang="en-US">
                <a:latin typeface="Times New Roman" panose="02020603050405020304" pitchFamily="18" charset="0"/>
              </a:rPr>
              <a:t>）刷新地址计数器</a:t>
            </a:r>
          </a:p>
          <a:p>
            <a:pPr eaLnBrk="1" hangingPunct="1"/>
            <a:r>
              <a:rPr kumimoji="0" lang="zh-CN" altLang="en-US">
                <a:latin typeface="Times New Roman" panose="02020603050405020304" pitchFamily="18" charset="0"/>
              </a:rPr>
              <a:t>（</a:t>
            </a:r>
            <a:r>
              <a:rPr kumimoji="0" lang="en-US" altLang="zh-CN">
                <a:latin typeface="Times New Roman" panose="02020603050405020304" pitchFamily="18" charset="0"/>
              </a:rPr>
              <a:t>4</a:t>
            </a:r>
            <a:r>
              <a:rPr kumimoji="0" lang="zh-CN" altLang="en-US">
                <a:latin typeface="Times New Roman" panose="02020603050405020304" pitchFamily="18" charset="0"/>
              </a:rPr>
              <a:t>）仲裁电路：</a:t>
            </a:r>
            <a:r>
              <a:rPr kumimoji="0" lang="zh-CN" altLang="en-US" u="sng">
                <a:latin typeface="Times New Roman" panose="02020603050405020304" pitchFamily="18" charset="0"/>
              </a:rPr>
              <a:t>来自</a:t>
            </a:r>
            <a:r>
              <a:rPr kumimoji="0" lang="en-US" altLang="zh-CN" u="sng">
                <a:latin typeface="Times New Roman" panose="02020603050405020304" pitchFamily="18" charset="0"/>
              </a:rPr>
              <a:t>CPU</a:t>
            </a:r>
            <a:r>
              <a:rPr kumimoji="0" lang="zh-CN" altLang="en-US">
                <a:latin typeface="Times New Roman" panose="02020603050405020304" pitchFamily="18" charset="0"/>
              </a:rPr>
              <a:t>的访问存储器的请求和</a:t>
            </a:r>
            <a:r>
              <a:rPr kumimoji="0" lang="zh-CN" altLang="en-US" u="sng">
                <a:latin typeface="Times New Roman" panose="02020603050405020304" pitchFamily="18" charset="0"/>
              </a:rPr>
              <a:t>来自刷新定时电路</a:t>
            </a:r>
            <a:r>
              <a:rPr kumimoji="0" lang="zh-CN" altLang="en-US">
                <a:latin typeface="Times New Roman" panose="02020603050405020304" pitchFamily="18" charset="0"/>
              </a:rPr>
              <a:t>的刷新请求同时产生时，由仲裁电路对两者的优先权进行裁定。</a:t>
            </a:r>
          </a:p>
          <a:p>
            <a:pPr eaLnBrk="1" hangingPunct="1"/>
            <a:r>
              <a:rPr kumimoji="0" lang="zh-CN" altLang="en-US">
                <a:latin typeface="Times New Roman" panose="02020603050405020304" pitchFamily="18" charset="0"/>
              </a:rPr>
              <a:t>（</a:t>
            </a:r>
            <a:r>
              <a:rPr kumimoji="0" lang="en-US" altLang="zh-CN">
                <a:latin typeface="Times New Roman" panose="02020603050405020304" pitchFamily="18" charset="0"/>
              </a:rPr>
              <a:t>5</a:t>
            </a:r>
            <a:r>
              <a:rPr kumimoji="0" lang="zh-CN" altLang="en-US">
                <a:latin typeface="Times New Roman" panose="02020603050405020304" pitchFamily="18" charset="0"/>
              </a:rPr>
              <a:t>）定时发生器：提供行地址选通信号</a:t>
            </a:r>
            <a:r>
              <a:rPr kumimoji="0" lang="en-US" altLang="zh-CN">
                <a:latin typeface="Times New Roman" panose="02020603050405020304" pitchFamily="18" charset="0"/>
              </a:rPr>
              <a:t>RAS*</a:t>
            </a:r>
            <a:r>
              <a:rPr kumimoji="0" lang="zh-CN" altLang="en-US">
                <a:latin typeface="Times New Roman" panose="02020603050405020304" pitchFamily="18" charset="0"/>
              </a:rPr>
              <a:t>、列地址选通信号</a:t>
            </a:r>
            <a:r>
              <a:rPr kumimoji="0" lang="en-US" altLang="zh-CN">
                <a:latin typeface="Times New Roman" panose="02020603050405020304" pitchFamily="18" charset="0"/>
              </a:rPr>
              <a:t>CAS*</a:t>
            </a:r>
            <a:r>
              <a:rPr kumimoji="0" lang="zh-CN" altLang="en-US">
                <a:latin typeface="Times New Roman" panose="02020603050405020304" pitchFamily="18" charset="0"/>
              </a:rPr>
              <a:t>和写信号</a:t>
            </a:r>
            <a:r>
              <a:rPr kumimoji="0" lang="en-US" altLang="zh-CN">
                <a:latin typeface="Times New Roman" panose="02020603050405020304" pitchFamily="18" charset="0"/>
              </a:rPr>
              <a:t>WR*</a:t>
            </a:r>
            <a:r>
              <a:rPr kumimoji="0" lang="zh-CN" altLang="en-US">
                <a:latin typeface="Times New Roman" panose="02020603050405020304" pitchFamily="18" charset="0"/>
              </a:rPr>
              <a:t>，供</a:t>
            </a:r>
            <a:r>
              <a:rPr kumimoji="0" lang="en-US" altLang="zh-CN">
                <a:latin typeface="Times New Roman" panose="02020603050405020304" pitchFamily="18" charset="0"/>
              </a:rPr>
              <a:t>DRAM</a:t>
            </a:r>
            <a:r>
              <a:rPr kumimoji="0" lang="zh-CN" altLang="en-US">
                <a:latin typeface="Times New Roman" panose="02020603050405020304" pitchFamily="18" charset="0"/>
              </a:rPr>
              <a:t>芯片使用。</a:t>
            </a:r>
          </a:p>
          <a:p>
            <a:pPr eaLnBrk="1" hangingPunct="1"/>
            <a:endParaRPr kumimoji="0" lang="zh-C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78B18778-7ACB-49AD-8B49-7D923F12A956}" type="slidenum">
              <a:rPr lang="en-US" altLang="zh-CN" sz="1300" smtClean="0">
                <a:ea typeface="宋体" panose="02010600030101010101" pitchFamily="2" charset="-122"/>
              </a:rPr>
              <a:pPr/>
              <a:t>12</a:t>
            </a:fld>
            <a:endParaRPr lang="en-US" altLang="zh-CN" sz="1300">
              <a:ea typeface="宋体" panose="02010600030101010101" pitchFamily="2" charset="-122"/>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Times New Roman" panose="02020603050405020304" pitchFamily="18" charset="0"/>
            </a:endParaRPr>
          </a:p>
          <a:p>
            <a:pPr eaLnBrk="1" hangingPunct="1"/>
            <a:endParaRPr kumimoji="0"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8180C048-6C4E-42A2-9BA4-6A4FD0EB9056}" type="slidenum">
              <a:rPr lang="en-US" altLang="zh-CN" sz="1300" smtClean="0">
                <a:ea typeface="宋体" panose="02010600030101010101" pitchFamily="2" charset="-122"/>
              </a:rPr>
              <a:pPr/>
              <a:t>13</a:t>
            </a:fld>
            <a:endParaRPr lang="en-US" altLang="zh-CN" sz="1300">
              <a:ea typeface="宋体" panose="02010600030101010101" pitchFamily="2" charset="-122"/>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990D21BF-28A0-4FAA-BAF9-CA22E629B558}" type="slidenum">
              <a:rPr lang="en-US" altLang="zh-CN" sz="1300" smtClean="0">
                <a:ea typeface="宋体" panose="02010600030101010101" pitchFamily="2" charset="-122"/>
              </a:rPr>
              <a:pPr/>
              <a:t>14</a:t>
            </a:fld>
            <a:endParaRPr lang="en-US" altLang="zh-CN" sz="1300">
              <a:ea typeface="宋体" panose="02010600030101010101" pitchFamily="2" charset="-122"/>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BE39C87F-AB12-4006-A1D0-E0EE8DA65378}" type="slidenum">
              <a:rPr lang="en-US" altLang="zh-CN" sz="1300" smtClean="0">
                <a:ea typeface="宋体" panose="02010600030101010101" pitchFamily="2" charset="-122"/>
              </a:rPr>
              <a:pPr/>
              <a:t>15</a:t>
            </a:fld>
            <a:endParaRPr lang="en-US" altLang="zh-CN" sz="1300">
              <a:ea typeface="宋体" panose="02010600030101010101" pitchFamily="2" charset="-122"/>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D4675324-1C06-4A5F-B284-8A9D1C1A19B2}" type="slidenum">
              <a:rPr lang="en-US" altLang="zh-CN" sz="1300" smtClean="0">
                <a:ea typeface="宋体" panose="02010600030101010101" pitchFamily="2" charset="-122"/>
              </a:rPr>
              <a:pPr/>
              <a:t>16</a:t>
            </a:fld>
            <a:endParaRPr lang="en-US" altLang="zh-CN" sz="1300">
              <a:ea typeface="宋体" panose="02010600030101010101" pitchFamily="2" charset="-122"/>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9A71C51D-11F4-4CD6-BD44-43A68D98832C}" type="slidenum">
              <a:rPr lang="en-US" altLang="zh-CN" sz="1300" smtClean="0">
                <a:ea typeface="宋体" panose="02010600030101010101" pitchFamily="2" charset="-122"/>
              </a:rPr>
              <a:pPr/>
              <a:t>17</a:t>
            </a:fld>
            <a:endParaRPr lang="en-US" altLang="zh-CN" sz="1300">
              <a:ea typeface="宋体" panose="02010600030101010101" pitchFamily="2" charset="-122"/>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2ED8DE6A-8416-4234-9D83-B1EE54967118}" type="slidenum">
              <a:rPr lang="en-US" altLang="zh-CN" sz="1300" smtClean="0">
                <a:ea typeface="宋体" panose="02010600030101010101" pitchFamily="2" charset="-122"/>
              </a:rPr>
              <a:pPr/>
              <a:t>18</a:t>
            </a:fld>
            <a:endParaRPr lang="en-US" altLang="zh-CN" sz="1300">
              <a:ea typeface="宋体" panose="02010600030101010101" pitchFamily="2" charset="-122"/>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09872B8E-C962-4231-880E-14F72B3752EF}" type="slidenum">
              <a:rPr lang="en-US" altLang="zh-CN" sz="1300" smtClean="0">
                <a:ea typeface="宋体" panose="02010600030101010101" pitchFamily="2" charset="-122"/>
              </a:rPr>
              <a:pPr/>
              <a:t>19</a:t>
            </a:fld>
            <a:endParaRPr lang="en-US" altLang="zh-CN" sz="1300">
              <a:ea typeface="宋体" panose="02010600030101010101" pitchFamily="2" charset="-122"/>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AE728365-18C3-4D3C-A123-482A7E6034EF}" type="slidenum">
              <a:rPr lang="en-US" altLang="zh-CN" sz="1300" smtClean="0">
                <a:ea typeface="宋体" panose="02010600030101010101" pitchFamily="2" charset="-122"/>
              </a:rPr>
              <a:pPr/>
              <a:t>2</a:t>
            </a:fld>
            <a:endParaRPr lang="en-US" altLang="zh-CN" sz="1300">
              <a:ea typeface="宋体" panose="02010600030101010101" pitchFamily="2" charset="-122"/>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1BAED884-3149-46E8-9C8B-B3D1901618C8}" type="slidenum">
              <a:rPr lang="en-US" altLang="zh-CN" sz="1300" smtClean="0">
                <a:ea typeface="宋体" panose="02010600030101010101" pitchFamily="2" charset="-122"/>
              </a:rPr>
              <a:pPr/>
              <a:t>20</a:t>
            </a:fld>
            <a:endParaRPr lang="en-US" altLang="zh-CN" sz="1300">
              <a:ea typeface="宋体" panose="02010600030101010101" pitchFamily="2" charset="-122"/>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9AA83226-14E3-4D38-BAF4-B4E936C9BE9D}" type="slidenum">
              <a:rPr lang="en-US" altLang="zh-CN" sz="1300" smtClean="0">
                <a:ea typeface="宋体" panose="02010600030101010101" pitchFamily="2" charset="-122"/>
              </a:rPr>
              <a:pPr/>
              <a:t>21</a:t>
            </a:fld>
            <a:endParaRPr lang="en-US" altLang="zh-CN" sz="1300">
              <a:ea typeface="宋体" panose="02010600030101010101" pitchFamily="2" charset="-122"/>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076F3274-8271-41FA-86D4-B7D74C2EA1D7}" type="slidenum">
              <a:rPr lang="en-US" altLang="zh-CN" sz="1300" smtClean="0">
                <a:ea typeface="宋体" panose="02010600030101010101" pitchFamily="2" charset="-122"/>
              </a:rPr>
              <a:pPr/>
              <a:t>22</a:t>
            </a:fld>
            <a:endParaRPr lang="en-US" altLang="zh-CN" sz="1300">
              <a:ea typeface="宋体" panose="02010600030101010101" pitchFamily="2" charset="-122"/>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panose="02020603050405020304" pitchFamily="18" charset="0"/>
              </a:rPr>
              <a:t>只读存储器：</a:t>
            </a:r>
            <a:r>
              <a:rPr lang="en-US" altLang="zh-CN">
                <a:latin typeface="Times New Roman" panose="02020603050405020304" pitchFamily="18" charset="0"/>
              </a:rPr>
              <a:t>ROM</a:t>
            </a:r>
            <a:r>
              <a:rPr lang="zh-CN" altLang="en-US">
                <a:latin typeface="Times New Roman" panose="02020603050405020304" pitchFamily="18" charset="0"/>
              </a:rPr>
              <a:t>中的信息一旦写入以后，就不能随意改变，也不会在掉电时丢失，他们在计算机系统中是只供读出的存储器。</a:t>
            </a:r>
          </a:p>
          <a:p>
            <a:pPr eaLnBrk="1" hangingPunct="1"/>
            <a:endParaRPr lang="zh-CN" altLang="en-US">
              <a:latin typeface="Times New Roman" panose="02020603050405020304" pitchFamily="18" charset="0"/>
            </a:endParaRPr>
          </a:p>
          <a:p>
            <a:pPr eaLnBrk="1" hangingPunct="1"/>
            <a:r>
              <a:rPr lang="zh-CN" altLang="en-US">
                <a:latin typeface="Times New Roman" panose="02020603050405020304" pitchFamily="18" charset="0"/>
              </a:rPr>
              <a:t>在计算机系统中，一般既有</a:t>
            </a:r>
            <a:r>
              <a:rPr lang="en-US" altLang="zh-CN">
                <a:latin typeface="Times New Roman" panose="02020603050405020304" pitchFamily="18" charset="0"/>
              </a:rPr>
              <a:t>RAM</a:t>
            </a:r>
            <a:r>
              <a:rPr lang="zh-CN" altLang="en-US">
                <a:latin typeface="Times New Roman" panose="02020603050405020304" pitchFamily="18" charset="0"/>
              </a:rPr>
              <a:t>模块，也有</a:t>
            </a:r>
            <a:r>
              <a:rPr lang="en-US" altLang="zh-CN">
                <a:latin typeface="Times New Roman" panose="02020603050405020304" pitchFamily="18" charset="0"/>
              </a:rPr>
              <a:t>ROM</a:t>
            </a:r>
            <a:r>
              <a:rPr lang="zh-CN" altLang="en-US">
                <a:latin typeface="Times New Roman" panose="02020603050405020304" pitchFamily="18" charset="0"/>
              </a:rPr>
              <a:t>模块。</a:t>
            </a:r>
          </a:p>
          <a:p>
            <a:pPr eaLnBrk="1" hangingPunct="1"/>
            <a:r>
              <a:rPr lang="en-US" altLang="zh-CN">
                <a:latin typeface="Times New Roman" panose="02020603050405020304" pitchFamily="18" charset="0"/>
              </a:rPr>
              <a:t>ROM</a:t>
            </a:r>
            <a:r>
              <a:rPr lang="zh-CN" altLang="en-US">
                <a:latin typeface="Times New Roman" panose="02020603050405020304" pitchFamily="18" charset="0"/>
              </a:rPr>
              <a:t>模块中常常用来存放系统启动程序和参数表，也用来存放常驻内存的监控程序或者操作系统的常驻内存部分，甚至还可以用来存放字库或者某些语言的编译程序及解释程序。</a:t>
            </a:r>
          </a:p>
          <a:p>
            <a:pPr eaLnBrk="1" hangingPunct="1"/>
            <a:r>
              <a:rPr lang="zh-CN" altLang="en-US">
                <a:latin typeface="Times New Roman" panose="02020603050405020304" pitchFamily="18" charset="0"/>
              </a:rPr>
              <a:t>只要接上电源，计算机就可以调用</a:t>
            </a:r>
            <a:r>
              <a:rPr lang="en-US" altLang="zh-CN">
                <a:latin typeface="Times New Roman" panose="02020603050405020304" pitchFamily="18" charset="0"/>
              </a:rPr>
              <a:t>ROM</a:t>
            </a:r>
            <a:r>
              <a:rPr lang="zh-CN" altLang="en-US">
                <a:latin typeface="Times New Roman" panose="02020603050405020304" pitchFamily="18" charset="0"/>
              </a:rPr>
              <a:t>中的程序，即使在程序的运行过程中发生掉电也不会破坏存储器的内容。</a:t>
            </a:r>
          </a:p>
          <a:p>
            <a:pPr eaLnBrk="1" hangingPunct="1"/>
            <a:endParaRPr lang="zh-CN" altLang="en-US">
              <a:latin typeface="Times New Roman" panose="02020603050405020304" pitchFamily="18" charset="0"/>
            </a:endParaRPr>
          </a:p>
          <a:p>
            <a:pPr eaLnBrk="1" hangingPunct="1"/>
            <a:r>
              <a:rPr lang="en-US" altLang="zh-CN">
                <a:latin typeface="Times New Roman" panose="02020603050405020304" pitchFamily="18" charset="0"/>
              </a:rPr>
              <a:t>ROM</a:t>
            </a:r>
            <a:r>
              <a:rPr lang="zh-CN" altLang="en-US">
                <a:latin typeface="Times New Roman" panose="02020603050405020304" pitchFamily="18" charset="0"/>
              </a:rPr>
              <a:t>中信息的写入通常是在脱机状态下或在计算机非正常情况下进行的。</a:t>
            </a:r>
            <a:endParaRPr kumimoji="0" lang="zh-CN"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F88A5A86-0AA2-4A13-B303-16F331068D4C}" type="slidenum">
              <a:rPr lang="en-US" altLang="zh-CN" sz="1300" smtClean="0">
                <a:ea typeface="宋体" panose="02010600030101010101" pitchFamily="2" charset="-122"/>
              </a:rPr>
              <a:pPr/>
              <a:t>23</a:t>
            </a:fld>
            <a:endParaRPr lang="en-US" altLang="zh-CN" sz="1300">
              <a:ea typeface="宋体" panose="02010600030101010101" pitchFamily="2" charset="-122"/>
            </a:endParaRP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2486A8C3-A75C-4375-A9AC-7706704945C0}" type="slidenum">
              <a:rPr lang="en-US" altLang="zh-CN" sz="1300" smtClean="0">
                <a:ea typeface="宋体" panose="02010600030101010101" pitchFamily="2" charset="-122"/>
              </a:rPr>
              <a:pPr/>
              <a:t>24</a:t>
            </a:fld>
            <a:endParaRPr lang="en-US" altLang="zh-CN" sz="1300">
              <a:ea typeface="宋体" panose="02010600030101010101" pitchFamily="2" charset="-122"/>
            </a:endParaRPr>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AE6286E5-8790-4B8B-A8B8-A86BD5145078}" type="slidenum">
              <a:rPr lang="en-US" altLang="zh-CN" sz="1300" smtClean="0">
                <a:ea typeface="宋体" panose="02010600030101010101" pitchFamily="2" charset="-122"/>
              </a:rPr>
              <a:pPr/>
              <a:t>25</a:t>
            </a:fld>
            <a:endParaRPr lang="en-US" altLang="zh-CN" sz="1300">
              <a:ea typeface="宋体" panose="02010600030101010101" pitchFamily="2" charset="-122"/>
            </a:endParaRPr>
          </a:p>
        </p:txBody>
      </p:sp>
      <p:sp>
        <p:nvSpPr>
          <p:cNvPr id="56322" name="Rectangle 2"/>
          <p:cNvSpPr>
            <a:spLocks noGrp="1" noRot="1" noChangeAspect="1" noChangeArrowheads="1" noTextEdit="1"/>
          </p:cNvSpPr>
          <p:nvPr>
            <p:ph type="sldImg"/>
          </p:nvPr>
        </p:nvSpPr>
        <p:spPr>
          <a:ln/>
        </p:spPr>
      </p:sp>
      <p:sp>
        <p:nvSpPr>
          <p:cNvPr id="9219" name="Rectangle 3">
            <a:extLst>
              <a:ext uri="{FF2B5EF4-FFF2-40B4-BE49-F238E27FC236}">
                <a16:creationId xmlns:a16="http://schemas.microsoft.com/office/drawing/2014/main" id="{145DE441-0864-814B-8E4F-77E96A17FF23}"/>
              </a:ext>
            </a:extLst>
          </p:cNvPr>
          <p:cNvSpPr>
            <a:spLocks noGrp="1" noChangeArrowheads="1"/>
          </p:cNvSpPr>
          <p:nvPr>
            <p:ph type="body" idx="1"/>
          </p:nvPr>
        </p:nvSpPr>
        <p:spPr>
          <a:ln/>
          <a:extLst>
            <a:ext uri="{909E8E84-426E-40dd-AFC4-6F175D3DCCD1}"/>
            <a:ext uri="{91240B29-F687-4f45-9708-019B960494DF}"/>
            <a:ext uri="{FAA26D3D-D897-4be2-8F04-BA451C77F1D7}"/>
          </a:extLst>
        </p:spPr>
        <p:txBody>
          <a:bodyPr/>
          <a:lstStyle/>
          <a:p>
            <a:pPr eaLnBrk="1" hangingPunct="1"/>
            <a:r>
              <a:rPr lang="zh-CN" altLang="en-US">
                <a:latin typeface="Times New Roman" panose="02020603050405020304" pitchFamily="18" charset="0"/>
              </a:rPr>
              <a:t>可编程只读存储器的内容可以由用户编写，但只允许编程一次。</a:t>
            </a:r>
          </a:p>
          <a:p>
            <a:pPr eaLnBrk="1" hangingPunct="1"/>
            <a:r>
              <a:rPr kumimoji="0" lang="zh-CN" altLang="en-US">
                <a:effectLst>
                  <a:outerShdw blurRad="38100" dist="38100" dir="2700000" algn="tl">
                    <a:srgbClr val="C0C0C0"/>
                  </a:outerShdw>
                </a:effectLst>
                <a:latin typeface="Times New Roman" panose="02020603050405020304" pitchFamily="18" charset="0"/>
              </a:rPr>
              <a:t>可编程</a:t>
            </a:r>
            <a:r>
              <a:rPr kumimoji="0" lang="en-US" altLang="zh-CN">
                <a:effectLst>
                  <a:outerShdw blurRad="38100" dist="38100" dir="2700000" algn="tl">
                    <a:srgbClr val="C0C0C0"/>
                  </a:outerShdw>
                </a:effectLst>
                <a:latin typeface="Times New Roman" panose="02020603050405020304" pitchFamily="18" charset="0"/>
              </a:rPr>
              <a:t>PROM</a:t>
            </a:r>
            <a:r>
              <a:rPr kumimoji="0" lang="zh-CN" altLang="en-US">
                <a:effectLst>
                  <a:outerShdw blurRad="38100" dist="38100" dir="2700000" algn="tl">
                    <a:srgbClr val="C0C0C0"/>
                  </a:outerShdw>
                </a:effectLst>
                <a:latin typeface="Times New Roman" panose="02020603050405020304" pitchFamily="18" charset="0"/>
              </a:rPr>
              <a:t>在封装出厂前，存储单元中的内容全为“</a:t>
            </a:r>
            <a:r>
              <a:rPr kumimoji="0" lang="en-US" altLang="zh-CN">
                <a:effectLst>
                  <a:outerShdw blurRad="38100" dist="38100" dir="2700000" algn="tl">
                    <a:srgbClr val="C0C0C0"/>
                  </a:outerShdw>
                </a:effectLst>
                <a:latin typeface="Times New Roman" panose="02020603050405020304" pitchFamily="18" charset="0"/>
              </a:rPr>
              <a:t>1”</a:t>
            </a:r>
            <a:r>
              <a:rPr kumimoji="0" lang="zh-CN" altLang="en-US">
                <a:effectLst>
                  <a:outerShdw blurRad="38100" dist="38100" dir="2700000" algn="tl">
                    <a:srgbClr val="C0C0C0"/>
                  </a:outerShdw>
                </a:effectLst>
                <a:latin typeface="Times New Roman" panose="02020603050405020304" pitchFamily="18" charset="0"/>
              </a:rPr>
              <a:t>（或全为“</a:t>
            </a:r>
            <a:r>
              <a:rPr kumimoji="0" lang="en-US" altLang="zh-CN">
                <a:effectLst>
                  <a:outerShdw blurRad="38100" dist="38100" dir="2700000" algn="tl">
                    <a:srgbClr val="C0C0C0"/>
                  </a:outerShdw>
                </a:effectLst>
                <a:latin typeface="Times New Roman" panose="02020603050405020304" pitchFamily="18" charset="0"/>
              </a:rPr>
              <a:t>0”</a:t>
            </a:r>
            <a:r>
              <a:rPr kumimoji="0" lang="zh-CN" altLang="en-US">
                <a:effectLst>
                  <a:outerShdw blurRad="38100" dist="38100" dir="2700000" algn="tl">
                    <a:srgbClr val="C0C0C0"/>
                  </a:outerShdw>
                </a:effectLst>
                <a:latin typeface="Times New Roman" panose="02020603050405020304" pitchFamily="18" charset="0"/>
              </a:rPr>
              <a:t>），用户可根据需要进行一次性编程处理，将某些单元的内容改为“</a:t>
            </a:r>
            <a:r>
              <a:rPr kumimoji="0" lang="en-US" altLang="zh-CN">
                <a:effectLst>
                  <a:outerShdw blurRad="38100" dist="38100" dir="2700000" algn="tl">
                    <a:srgbClr val="C0C0C0"/>
                  </a:outerShdw>
                </a:effectLst>
                <a:latin typeface="Times New Roman" panose="02020603050405020304" pitchFamily="18" charset="0"/>
              </a:rPr>
              <a:t>0”</a:t>
            </a:r>
            <a:r>
              <a:rPr kumimoji="0" lang="zh-CN" altLang="en-US">
                <a:effectLst>
                  <a:outerShdw blurRad="38100" dist="38100" dir="2700000" algn="tl">
                    <a:srgbClr val="C0C0C0"/>
                  </a:outerShdw>
                </a:effectLst>
                <a:latin typeface="Times New Roman" panose="02020603050405020304" pitchFamily="18" charset="0"/>
              </a:rPr>
              <a:t>（或“</a:t>
            </a:r>
            <a:r>
              <a:rPr kumimoji="0" lang="en-US" altLang="zh-CN">
                <a:effectLst>
                  <a:outerShdw blurRad="38100" dist="38100" dir="2700000" algn="tl">
                    <a:srgbClr val="C0C0C0"/>
                  </a:outerShdw>
                </a:effectLst>
                <a:latin typeface="Times New Roman" panose="02020603050405020304" pitchFamily="18" charset="0"/>
              </a:rPr>
              <a:t>1”</a:t>
            </a:r>
            <a:r>
              <a:rPr kumimoji="0" lang="zh-CN" altLang="en-US">
                <a:effectLst>
                  <a:outerShdw blurRad="38100" dist="38100" dir="2700000" algn="tl">
                    <a:srgbClr val="C0C0C0"/>
                  </a:outerShdw>
                </a:effectLst>
                <a:latin typeface="Times New Roman" panose="02020603050405020304" pitchFamily="18" charset="0"/>
              </a:rPr>
              <a:t>）。</a:t>
            </a:r>
            <a:endParaRPr lang="zh-CN" altLang="en-US">
              <a:latin typeface="Times New Roman" panose="02020603050405020304" pitchFamily="18" charset="0"/>
            </a:endParaRPr>
          </a:p>
          <a:p>
            <a:pPr eaLnBrk="1" hangingPunct="1">
              <a:spcBef>
                <a:spcPct val="50000"/>
              </a:spcBef>
            </a:pPr>
            <a:r>
              <a:rPr kumimoji="0" lang="zh-CN" altLang="en-US">
                <a:effectLst>
                  <a:outerShdw blurRad="38100" dist="38100" dir="2700000" algn="tl">
                    <a:srgbClr val="C0C0C0"/>
                  </a:outerShdw>
                </a:effectLst>
                <a:latin typeface="Times New Roman" panose="02020603050405020304" pitchFamily="18" charset="0"/>
              </a:rPr>
              <a:t>图中是</a:t>
            </a:r>
            <a:r>
              <a:rPr kumimoji="0" lang="en-US" altLang="zh-CN">
                <a:effectLst>
                  <a:outerShdw blurRad="38100" dist="38100" dir="2700000" algn="tl">
                    <a:srgbClr val="C0C0C0"/>
                  </a:outerShdw>
                </a:effectLst>
                <a:latin typeface="Times New Roman" panose="02020603050405020304" pitchFamily="18" charset="0"/>
              </a:rPr>
              <a:t>PROM</a:t>
            </a:r>
            <a:r>
              <a:rPr kumimoji="0" lang="zh-CN" altLang="en-US">
                <a:effectLst>
                  <a:outerShdw blurRad="38100" dist="38100" dir="2700000" algn="tl">
                    <a:srgbClr val="C0C0C0"/>
                  </a:outerShdw>
                </a:effectLst>
                <a:latin typeface="Times New Roman" panose="02020603050405020304" pitchFamily="18" charset="0"/>
              </a:rPr>
              <a:t>的一种存储单元，它由三极管和熔丝组成，在存储矩阵的所有存储单元都是这种结构。出厂前，所有存储单元的熔丝都是通的，存储内容全为“</a:t>
            </a:r>
            <a:r>
              <a:rPr kumimoji="0" lang="en-US" altLang="zh-CN">
                <a:effectLst>
                  <a:outerShdw blurRad="38100" dist="38100" dir="2700000" algn="tl">
                    <a:srgbClr val="C0C0C0"/>
                  </a:outerShdw>
                </a:effectLst>
                <a:latin typeface="Times New Roman" panose="02020603050405020304" pitchFamily="18" charset="0"/>
              </a:rPr>
              <a:t>1”</a:t>
            </a:r>
            <a:r>
              <a:rPr kumimoji="0" lang="zh-CN" altLang="en-US">
                <a:effectLst>
                  <a:outerShdw blurRad="38100" dist="38100" dir="2700000" algn="tl">
                    <a:srgbClr val="C0C0C0"/>
                  </a:outerShdw>
                </a:effectLst>
                <a:latin typeface="Times New Roman" panose="02020603050405020304" pitchFamily="18" charset="0"/>
              </a:rPr>
              <a:t>。用户在使用前进行一次性编程，例如，若想使某单元的存储内容为“</a:t>
            </a:r>
            <a:r>
              <a:rPr kumimoji="0" lang="en-US" altLang="zh-CN">
                <a:effectLst>
                  <a:outerShdw blurRad="38100" dist="38100" dir="2700000" algn="tl">
                    <a:srgbClr val="C0C0C0"/>
                  </a:outerShdw>
                </a:effectLst>
                <a:latin typeface="Times New Roman" panose="02020603050405020304" pitchFamily="18" charset="0"/>
              </a:rPr>
              <a:t>0”</a:t>
            </a:r>
            <a:r>
              <a:rPr kumimoji="0" lang="zh-CN" altLang="en-US">
                <a:effectLst>
                  <a:outerShdw blurRad="38100" dist="38100" dir="2700000" algn="tl">
                    <a:srgbClr val="C0C0C0"/>
                  </a:outerShdw>
                </a:effectLst>
                <a:latin typeface="Times New Roman" panose="02020603050405020304" pitchFamily="18" charset="0"/>
              </a:rPr>
              <a:t>，只需选中该单元后，再在</a:t>
            </a:r>
            <a:r>
              <a:rPr kumimoji="0" lang="en-US" altLang="zh-CN" i="1">
                <a:effectLst>
                  <a:outerShdw blurRad="38100" dist="38100" dir="2700000" algn="tl">
                    <a:srgbClr val="C0C0C0"/>
                  </a:outerShdw>
                </a:effectLst>
                <a:latin typeface="Times New Roman" panose="02020603050405020304" pitchFamily="18" charset="0"/>
              </a:rPr>
              <a:t>V</a:t>
            </a:r>
            <a:r>
              <a:rPr kumimoji="0" lang="en-US" altLang="zh-CN">
                <a:effectLst>
                  <a:outerShdw blurRad="38100" dist="38100" dir="2700000" algn="tl">
                    <a:srgbClr val="C0C0C0"/>
                  </a:outerShdw>
                </a:effectLst>
                <a:latin typeface="Times New Roman" panose="02020603050405020304" pitchFamily="18" charset="0"/>
              </a:rPr>
              <a:t>CC</a:t>
            </a:r>
            <a:r>
              <a:rPr kumimoji="0" lang="zh-CN" altLang="en-US">
                <a:effectLst>
                  <a:outerShdw blurRad="38100" dist="38100" dir="2700000" algn="tl">
                    <a:srgbClr val="C0C0C0"/>
                  </a:outerShdw>
                </a:effectLst>
                <a:latin typeface="Times New Roman" panose="02020603050405020304" pitchFamily="18" charset="0"/>
              </a:rPr>
              <a:t>端加上电脉冲，使熔丝通过足够大的电流，把熔丝烧断即可。熔丝一旦烧断将无法接上，也就是一旦写成“</a:t>
            </a:r>
            <a:r>
              <a:rPr kumimoji="0" lang="en-US" altLang="zh-CN">
                <a:effectLst>
                  <a:outerShdw blurRad="38100" dist="38100" dir="2700000" algn="tl">
                    <a:srgbClr val="C0C0C0"/>
                  </a:outerShdw>
                </a:effectLst>
                <a:latin typeface="Times New Roman" panose="02020603050405020304" pitchFamily="18" charset="0"/>
              </a:rPr>
              <a:t>0”</a:t>
            </a:r>
            <a:r>
              <a:rPr kumimoji="0" lang="zh-CN" altLang="en-US">
                <a:effectLst>
                  <a:outerShdw blurRad="38100" dist="38100" dir="2700000" algn="tl">
                    <a:srgbClr val="C0C0C0"/>
                  </a:outerShdw>
                </a:effectLst>
                <a:latin typeface="Times New Roman" panose="02020603050405020304" pitchFamily="18" charset="0"/>
              </a:rPr>
              <a:t>后就无法再重写成“</a:t>
            </a:r>
            <a:r>
              <a:rPr kumimoji="0" lang="en-US" altLang="zh-CN">
                <a:effectLst>
                  <a:outerShdw blurRad="38100" dist="38100" dir="2700000" algn="tl">
                    <a:srgbClr val="C0C0C0"/>
                  </a:outerShdw>
                </a:effectLst>
                <a:latin typeface="Times New Roman" panose="02020603050405020304" pitchFamily="18" charset="0"/>
              </a:rPr>
              <a:t>1”</a:t>
            </a:r>
            <a:r>
              <a:rPr kumimoji="0" lang="zh-CN" altLang="en-US">
                <a:effectLst>
                  <a:outerShdw blurRad="38100" dist="38100" dir="2700000" algn="tl">
                    <a:srgbClr val="C0C0C0"/>
                  </a:outerShdw>
                </a:effectLst>
                <a:latin typeface="Times New Roman" panose="02020603050405020304" pitchFamily="18" charset="0"/>
              </a:rPr>
              <a:t>了。</a:t>
            </a:r>
          </a:p>
          <a:p>
            <a:pPr eaLnBrk="1" hangingPunct="1">
              <a:spcBef>
                <a:spcPct val="50000"/>
              </a:spcBef>
            </a:pPr>
            <a:r>
              <a:rPr kumimoji="0" lang="zh-CN" altLang="en-US">
                <a:effectLst>
                  <a:outerShdw blurRad="38100" dist="38100" dir="2700000" algn="tl">
                    <a:srgbClr val="C0C0C0"/>
                  </a:outerShdw>
                </a:effectLst>
                <a:latin typeface="Times New Roman" panose="02020603050405020304" pitchFamily="18" charset="0"/>
              </a:rPr>
              <a:t>因此，</a:t>
            </a:r>
            <a:r>
              <a:rPr lang="zh-CN" altLang="en-US">
                <a:latin typeface="Times New Roman" panose="02020603050405020304" pitchFamily="18" charset="0"/>
              </a:rPr>
              <a:t>可编程</a:t>
            </a:r>
            <a:r>
              <a:rPr lang="en-US" altLang="zh-CN">
                <a:latin typeface="Times New Roman" panose="02020603050405020304" pitchFamily="18" charset="0"/>
              </a:rPr>
              <a:t>ROM</a:t>
            </a:r>
            <a:r>
              <a:rPr lang="zh-CN" altLang="en-US">
                <a:latin typeface="Times New Roman" panose="02020603050405020304" pitchFamily="18" charset="0"/>
              </a:rPr>
              <a:t>一旦进行了编程，就不能再进行修改了。</a:t>
            </a:r>
          </a:p>
          <a:p>
            <a:pPr eaLnBrk="1" hangingPunct="1"/>
            <a:r>
              <a:rPr kumimoji="0" lang="en-US" altLang="zh-CN">
                <a:latin typeface="Times New Roman" panose="02020603050405020304" pitchFamily="18" charset="0"/>
              </a:rPr>
              <a:t>PROM</a:t>
            </a:r>
            <a:r>
              <a:rPr kumimoji="0" lang="zh-CN" altLang="en-US">
                <a:latin typeface="Times New Roman" panose="02020603050405020304" pitchFamily="18" charset="0"/>
              </a:rPr>
              <a:t>的写入要由专用的电路（大电流、高电压）和程序完成。</a:t>
            </a:r>
          </a:p>
          <a:p>
            <a:pPr eaLnBrk="1" hangingPunct="1"/>
            <a:r>
              <a:rPr kumimoji="0" lang="zh-CN" altLang="en-US">
                <a:latin typeface="Times New Roman" panose="02020603050405020304" pitchFamily="18" charset="0"/>
              </a:rPr>
              <a:t>为了与</a:t>
            </a:r>
            <a:r>
              <a:rPr kumimoji="0" lang="en-US" altLang="zh-CN">
                <a:latin typeface="Times New Roman" panose="02020603050405020304" pitchFamily="18" charset="0"/>
              </a:rPr>
              <a:t>RAM</a:t>
            </a:r>
            <a:r>
              <a:rPr kumimoji="0" lang="zh-CN" altLang="en-US">
                <a:latin typeface="Times New Roman" panose="02020603050405020304" pitchFamily="18" charset="0"/>
              </a:rPr>
              <a:t>的随机写入过程区别，称可编程</a:t>
            </a:r>
            <a:r>
              <a:rPr kumimoji="0" lang="en-US" altLang="zh-CN">
                <a:latin typeface="Times New Roman" panose="02020603050405020304" pitchFamily="18" charset="0"/>
              </a:rPr>
              <a:t>ROM</a:t>
            </a:r>
            <a:r>
              <a:rPr kumimoji="0" lang="zh-CN" altLang="en-US">
                <a:latin typeface="Times New Roman" panose="02020603050405020304" pitchFamily="18" charset="0"/>
              </a:rPr>
              <a:t>的写入过程为编程。</a:t>
            </a:r>
          </a:p>
          <a:p>
            <a:pPr eaLnBrk="1" hangingPunct="1"/>
            <a:endParaRPr lang="zh-CN"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AE1C9D7E-CA04-4DAF-954A-680135012A30}" type="slidenum">
              <a:rPr lang="en-US" altLang="zh-CN" sz="1300" smtClean="0">
                <a:ea typeface="宋体" panose="02010600030101010101" pitchFamily="2" charset="-122"/>
              </a:rPr>
              <a:pPr/>
              <a:t>26</a:t>
            </a:fld>
            <a:endParaRPr lang="en-US" altLang="zh-CN" sz="1300">
              <a:ea typeface="宋体" panose="02010600030101010101" pitchFamily="2" charset="-122"/>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5E8619D-1F72-4235-88B8-BB66F89F530A}" type="slidenum">
              <a:rPr lang="en-US" altLang="zh-CN" sz="1300" smtClean="0">
                <a:ea typeface="宋体" panose="02010600030101010101" pitchFamily="2" charset="-122"/>
              </a:rPr>
              <a:pPr/>
              <a:t>27</a:t>
            </a:fld>
            <a:endParaRPr lang="en-US" altLang="zh-CN" sz="1300">
              <a:ea typeface="宋体" panose="02010600030101010101" pitchFamily="2" charset="-122"/>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panose="02020603050405020304" pitchFamily="18" charset="0"/>
              </a:rPr>
              <a:t>用户对此种</a:t>
            </a:r>
            <a:r>
              <a:rPr lang="en-US" altLang="zh-CN">
                <a:latin typeface="Times New Roman" panose="02020603050405020304" pitchFamily="18" charset="0"/>
              </a:rPr>
              <a:t>ROM</a:t>
            </a:r>
            <a:r>
              <a:rPr lang="zh-CN" altLang="en-US">
                <a:latin typeface="Times New Roman" panose="02020603050405020304" pitchFamily="18" charset="0"/>
              </a:rPr>
              <a:t>，不只可以进行编程，而且可以用特定的设备对它们多次进行擦除和再写入。</a:t>
            </a:r>
          </a:p>
          <a:p>
            <a:pPr eaLnBrk="1" hangingPunct="1"/>
            <a:r>
              <a:rPr kumimoji="0" lang="en-US" altLang="zh-CN">
                <a:latin typeface="Times New Roman" panose="02020603050405020304" pitchFamily="18" charset="0"/>
              </a:rPr>
              <a:t>PROM</a:t>
            </a:r>
            <a:r>
              <a:rPr kumimoji="0" lang="zh-CN" altLang="en-US">
                <a:latin typeface="Times New Roman" panose="02020603050405020304" pitchFamily="18" charset="0"/>
              </a:rPr>
              <a:t>：通过对三极管的熔丝熔断来进行永久性编程的。</a:t>
            </a:r>
          </a:p>
          <a:p>
            <a:pPr eaLnBrk="1" hangingPunct="1"/>
            <a:r>
              <a:rPr kumimoji="0" lang="zh-CN" altLang="en-US">
                <a:latin typeface="Times New Roman" panose="02020603050405020304" pitchFamily="18" charset="0"/>
              </a:rPr>
              <a:t>而在</a:t>
            </a:r>
            <a:r>
              <a:rPr kumimoji="0" lang="en-US" altLang="zh-CN">
                <a:latin typeface="Times New Roman" panose="02020603050405020304" pitchFamily="18" charset="0"/>
              </a:rPr>
              <a:t>EPROM</a:t>
            </a:r>
            <a:r>
              <a:rPr kumimoji="0" lang="zh-CN" altLang="en-US">
                <a:latin typeface="Times New Roman" panose="02020603050405020304" pitchFamily="18" charset="0"/>
              </a:rPr>
              <a:t>中，信息的存储是通过电荷分布来决定的，所以，编程过程就是一个电荷注入过程。</a:t>
            </a:r>
          </a:p>
          <a:p>
            <a:pPr eaLnBrk="1" hangingPunct="1"/>
            <a:r>
              <a:rPr kumimoji="0" lang="zh-CN" altLang="en-US">
                <a:latin typeface="Times New Roman" panose="02020603050405020304" pitchFamily="18" charset="0"/>
              </a:rPr>
              <a:t>编程结束后，尽管撤除了电源，但是，由于绝缘层的包围，注入的电荷无法泄漏，因此，电荷分布能维持不变，可以作为只读存储器长期保存信息。</a:t>
            </a:r>
          </a:p>
          <a:p>
            <a:pPr eaLnBrk="1" hangingPunct="1"/>
            <a:endParaRPr kumimoji="0" lang="zh-CN" altLang="en-US">
              <a:latin typeface="Times New Roman" panose="02020603050405020304" pitchFamily="18" charset="0"/>
            </a:endParaRPr>
          </a:p>
          <a:p>
            <a:pPr eaLnBrk="1" hangingPunct="1"/>
            <a:r>
              <a:rPr kumimoji="0" lang="zh-CN" altLang="en-US">
                <a:latin typeface="Times New Roman" panose="02020603050405020304" pitchFamily="18" charset="0"/>
              </a:rPr>
              <a:t>为了使</a:t>
            </a:r>
            <a:r>
              <a:rPr kumimoji="0" lang="en-US" altLang="zh-CN">
                <a:latin typeface="Times New Roman" panose="02020603050405020304" pitchFamily="18" charset="0"/>
              </a:rPr>
              <a:t>EPROM</a:t>
            </a:r>
            <a:r>
              <a:rPr kumimoji="0" lang="zh-CN" altLang="en-US">
                <a:latin typeface="Times New Roman" panose="02020603050405020304" pitchFamily="18" charset="0"/>
              </a:rPr>
              <a:t>具有可修改性，</a:t>
            </a:r>
            <a:r>
              <a:rPr kumimoji="0" lang="en-US" altLang="zh-CN">
                <a:latin typeface="Times New Roman" panose="02020603050405020304" pitchFamily="18" charset="0"/>
              </a:rPr>
              <a:t>EPROM</a:t>
            </a:r>
            <a:r>
              <a:rPr kumimoji="0" lang="zh-CN" altLang="en-US">
                <a:latin typeface="Times New Roman" panose="02020603050405020304" pitchFamily="18" charset="0"/>
              </a:rPr>
              <a:t>和其他集成电路的包装方法不同。</a:t>
            </a:r>
          </a:p>
          <a:p>
            <a:pPr eaLnBrk="1" hangingPunct="1"/>
            <a:r>
              <a:rPr kumimoji="0" lang="zh-CN" altLang="en-US">
                <a:latin typeface="Times New Roman" panose="02020603050405020304" pitchFamily="18" charset="0"/>
              </a:rPr>
              <a:t>当紫外线照射到电路上，</a:t>
            </a:r>
            <a:r>
              <a:rPr kumimoji="0" lang="en-US" altLang="zh-CN">
                <a:latin typeface="Times New Roman" panose="02020603050405020304" pitchFamily="18" charset="0"/>
              </a:rPr>
              <a:t>EPROM</a:t>
            </a:r>
            <a:r>
              <a:rPr kumimoji="0" lang="zh-CN" altLang="en-US">
                <a:latin typeface="Times New Roman" panose="02020603050405020304" pitchFamily="18" charset="0"/>
              </a:rPr>
              <a:t>内部的电荷分布会被破坏，此时，聚集在各基本存储电路中的电荷会形成光电流泄漏走，使电路恢复为初始状态，从而擦除了写入信息。</a:t>
            </a:r>
          </a:p>
          <a:p>
            <a:pPr eaLnBrk="1" hangingPunct="1"/>
            <a:r>
              <a:rPr kumimoji="0" lang="zh-CN" altLang="en-US">
                <a:latin typeface="Times New Roman" panose="02020603050405020304" pitchFamily="18" charset="0"/>
              </a:rPr>
              <a:t>将</a:t>
            </a:r>
            <a:r>
              <a:rPr kumimoji="0" lang="en-US" altLang="zh-CN">
                <a:latin typeface="Times New Roman" panose="02020603050405020304" pitchFamily="18" charset="0"/>
              </a:rPr>
              <a:t>EPROM</a:t>
            </a:r>
            <a:r>
              <a:rPr kumimoji="0" lang="zh-CN" altLang="en-US">
                <a:latin typeface="Times New Roman" panose="02020603050405020304" pitchFamily="18" charset="0"/>
              </a:rPr>
              <a:t>放在紫外线光源下照射</a:t>
            </a:r>
            <a:r>
              <a:rPr kumimoji="0" lang="en-US" altLang="zh-CN">
                <a:latin typeface="Times New Roman" panose="02020603050405020304" pitchFamily="18" charset="0"/>
              </a:rPr>
              <a:t>30</a:t>
            </a:r>
            <a:r>
              <a:rPr kumimoji="0" lang="zh-CN" altLang="en-US">
                <a:latin typeface="Times New Roman" panose="02020603050405020304" pitchFamily="18" charset="0"/>
              </a:rPr>
              <a:t>分钟（一般为</a:t>
            </a:r>
            <a:r>
              <a:rPr kumimoji="0" lang="en-US" altLang="zh-CN">
                <a:latin typeface="Times New Roman" panose="02020603050405020304" pitchFamily="18" charset="0"/>
              </a:rPr>
              <a:t>10</a:t>
            </a:r>
            <a:r>
              <a:rPr kumimoji="0" lang="zh-CN" altLang="en-US">
                <a:latin typeface="Times New Roman" panose="02020603050405020304" pitchFamily="18" charset="0"/>
              </a:rPr>
              <a:t>～</a:t>
            </a:r>
            <a:r>
              <a:rPr kumimoji="0" lang="en-US" altLang="zh-CN">
                <a:latin typeface="Times New Roman" panose="02020603050405020304" pitchFamily="18" charset="0"/>
              </a:rPr>
              <a:t>50</a:t>
            </a:r>
            <a:r>
              <a:rPr kumimoji="0" lang="zh-CN" altLang="en-US">
                <a:latin typeface="Times New Roman" panose="02020603050405020304" pitchFamily="18" charset="0"/>
              </a:rPr>
              <a:t>分钟，视具体型号而异）后，</a:t>
            </a:r>
            <a:r>
              <a:rPr kumimoji="0" lang="en-US" altLang="zh-CN">
                <a:latin typeface="Times New Roman" panose="02020603050405020304" pitchFamily="18" charset="0"/>
              </a:rPr>
              <a:t>EPROM</a:t>
            </a:r>
            <a:r>
              <a:rPr kumimoji="0" lang="zh-CN" altLang="en-US">
                <a:latin typeface="Times New Roman" panose="02020603050405020304" pitchFamily="18" charset="0"/>
              </a:rPr>
              <a:t>中的内容就被抹除，于是就可以重新对它编程。</a:t>
            </a:r>
          </a:p>
          <a:p>
            <a:pPr eaLnBrk="1" hangingPunct="1"/>
            <a:r>
              <a:rPr kumimoji="0" lang="zh-CN" altLang="en-US">
                <a:latin typeface="Times New Roman" panose="02020603050405020304" pitchFamily="18" charset="0"/>
              </a:rPr>
              <a:t>由于阳光中有紫外光的成分，为了避免这种</a:t>
            </a:r>
            <a:r>
              <a:rPr kumimoji="0" lang="en-US" altLang="zh-CN">
                <a:latin typeface="Times New Roman" panose="02020603050405020304" pitchFamily="18" charset="0"/>
              </a:rPr>
              <a:t>ROM</a:t>
            </a:r>
            <a:r>
              <a:rPr kumimoji="0" lang="zh-CN" altLang="en-US">
                <a:latin typeface="Times New Roman" panose="02020603050405020304" pitchFamily="18" charset="0"/>
              </a:rPr>
              <a:t>的内容在阳光照射下逐渐自动擦除，应用一种不透明的标签贴上，以避免无意识的擦除。</a:t>
            </a:r>
          </a:p>
          <a:p>
            <a:pPr eaLnBrk="1" hangingPunct="1"/>
            <a:r>
              <a:rPr kumimoji="0" lang="en-US" altLang="zh-CN">
                <a:latin typeface="Times New Roman" panose="02020603050405020304" pitchFamily="18" charset="0"/>
              </a:rPr>
              <a:t>EPROM</a:t>
            </a:r>
            <a:r>
              <a:rPr kumimoji="0" lang="zh-CN" altLang="en-US">
                <a:latin typeface="Times New Roman" panose="02020603050405020304" pitchFamily="18" charset="0"/>
              </a:rPr>
              <a:t>在初始状态下，所有的数位均为“</a:t>
            </a:r>
            <a:r>
              <a:rPr kumimoji="0" lang="en-US" altLang="zh-CN">
                <a:latin typeface="Times New Roman" panose="02020603050405020304" pitchFamily="18" charset="0"/>
              </a:rPr>
              <a:t>1”</a:t>
            </a:r>
            <a:r>
              <a:rPr kumimoji="0" lang="zh-CN" altLang="en-US">
                <a:latin typeface="Times New Roman" panose="02020603050405020304" pitchFamily="18" charset="0"/>
              </a:rPr>
              <a:t>，编程时只能将”</a:t>
            </a:r>
            <a:r>
              <a:rPr kumimoji="0" lang="en-US" altLang="zh-CN">
                <a:latin typeface="Times New Roman" panose="02020603050405020304" pitchFamily="18" charset="0"/>
              </a:rPr>
              <a:t>1”</a:t>
            </a:r>
            <a:r>
              <a:rPr kumimoji="0" lang="zh-CN" altLang="en-US">
                <a:latin typeface="Times New Roman" panose="02020603050405020304" pitchFamily="18" charset="0"/>
              </a:rPr>
              <a:t>改变为“</a:t>
            </a:r>
            <a:r>
              <a:rPr kumimoji="0" lang="en-US" altLang="zh-CN">
                <a:latin typeface="Times New Roman" panose="02020603050405020304" pitchFamily="18" charset="0"/>
              </a:rPr>
              <a:t>0”</a:t>
            </a:r>
            <a:r>
              <a:rPr kumimoji="0" lang="zh-CN" altLang="en-US">
                <a:latin typeface="Times New Roman" panose="02020603050405020304" pitchFamily="18" charset="0"/>
              </a:rPr>
              <a:t>，用紫外线关源抹除时，才能将“</a:t>
            </a:r>
            <a:r>
              <a:rPr kumimoji="0" lang="en-US" altLang="zh-CN">
                <a:latin typeface="Times New Roman" panose="02020603050405020304" pitchFamily="18" charset="0"/>
              </a:rPr>
              <a:t>0”</a:t>
            </a:r>
            <a:r>
              <a:rPr kumimoji="0" lang="zh-CN" altLang="en-US">
                <a:latin typeface="Times New Roman" panose="02020603050405020304" pitchFamily="18" charset="0"/>
              </a:rPr>
              <a:t>变为“</a:t>
            </a:r>
            <a:r>
              <a:rPr kumimoji="0" lang="en-US" altLang="zh-CN">
                <a:latin typeface="Times New Roman" panose="02020603050405020304" pitchFamily="18" charset="0"/>
              </a:rPr>
              <a:t>1”</a:t>
            </a:r>
            <a:r>
              <a:rPr kumimoji="0" lang="zh-CN" altLang="en-US">
                <a:latin typeface="Times New Roman" panose="02020603050405020304" pitchFamily="18" charset="0"/>
              </a:rPr>
              <a:t>。</a:t>
            </a:r>
          </a:p>
          <a:p>
            <a:pPr eaLnBrk="1" hangingPunct="1"/>
            <a:endParaRPr kumimoji="0" lang="zh-CN"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CAF27886-5F0D-47E8-A037-4E66E804F546}" type="slidenum">
              <a:rPr lang="en-US" altLang="zh-CN" sz="1300" smtClean="0">
                <a:ea typeface="宋体" panose="02010600030101010101" pitchFamily="2" charset="-122"/>
              </a:rPr>
              <a:pPr/>
              <a:t>28</a:t>
            </a:fld>
            <a:endParaRPr lang="en-US" altLang="zh-CN" sz="1300">
              <a:ea typeface="宋体" panose="02010600030101010101" pitchFamily="2" charset="-122"/>
            </a:endParaRPr>
          </a:p>
        </p:txBody>
      </p:sp>
      <p:sp>
        <p:nvSpPr>
          <p:cNvPr id="62466" name="Rectangle 2"/>
          <p:cNvSpPr>
            <a:spLocks noGrp="1" noRot="1" noChangeAspect="1" noChangeArrowheads="1" noTextEdit="1"/>
          </p:cNvSpPr>
          <p:nvPr>
            <p:ph type="sldImg"/>
          </p:nvPr>
        </p:nvSpPr>
        <p:spPr>
          <a:ln/>
        </p:spPr>
      </p:sp>
      <p:sp>
        <p:nvSpPr>
          <p:cNvPr id="9219" name="Rectangle 3">
            <a:extLst>
              <a:ext uri="{FF2B5EF4-FFF2-40B4-BE49-F238E27FC236}">
                <a16:creationId xmlns:a16="http://schemas.microsoft.com/office/drawing/2014/main" id="{75CBA162-2846-8A41-98A3-87F2239145C8}"/>
              </a:ext>
            </a:extLst>
          </p:cNvPr>
          <p:cNvSpPr>
            <a:spLocks noGrp="1" noChangeArrowheads="1"/>
          </p:cNvSpPr>
          <p:nvPr>
            <p:ph type="body" idx="1"/>
          </p:nvPr>
        </p:nvSpPr>
        <p:spPr>
          <a:ln/>
          <a:extLst>
            <a:ext uri="{909E8E84-426E-40dd-AFC4-6F175D3DCCD1}"/>
            <a:ext uri="{91240B29-F687-4f45-9708-019B960494DF}"/>
            <a:ext uri="{FAA26D3D-D897-4be2-8F04-BA451C77F1D7}"/>
          </a:extLst>
        </p:spPr>
        <p:txBody>
          <a:bodyPr/>
          <a:lstStyle/>
          <a:p>
            <a:pPr eaLnBrk="1" hangingPunct="1"/>
            <a:r>
              <a:rPr lang="en-US" altLang="zh-CN">
                <a:latin typeface="Times New Roman" panose="02020603050405020304" pitchFamily="18" charset="0"/>
              </a:rPr>
              <a:t>EPROM</a:t>
            </a:r>
            <a:r>
              <a:rPr lang="zh-CN" altLang="en-US">
                <a:latin typeface="Times New Roman" panose="02020603050405020304" pitchFamily="18" charset="0"/>
              </a:rPr>
              <a:t>尽管可以擦除后重新进行编程，但擦除时需用紫外线光源，使用起来仍然不太方便。</a:t>
            </a:r>
          </a:p>
          <a:p>
            <a:pPr eaLnBrk="1" hangingPunct="1"/>
            <a:r>
              <a:rPr lang="zh-CN" altLang="en-US">
                <a:latin typeface="Times New Roman" panose="02020603050405020304" pitchFamily="18" charset="0"/>
              </a:rPr>
              <a:t>电可擦除的</a:t>
            </a:r>
            <a:r>
              <a:rPr lang="en-US" altLang="zh-CN">
                <a:latin typeface="Times New Roman" panose="02020603050405020304" pitchFamily="18" charset="0"/>
              </a:rPr>
              <a:t>EROM</a:t>
            </a:r>
            <a:r>
              <a:rPr lang="zh-CN" altLang="en-US">
                <a:latin typeface="Times New Roman" panose="02020603050405020304" pitchFamily="18" charset="0"/>
              </a:rPr>
              <a:t>，简称</a:t>
            </a:r>
            <a:r>
              <a:rPr lang="en-US" altLang="zh-CN">
                <a:latin typeface="Times New Roman" panose="02020603050405020304" pitchFamily="18" charset="0"/>
              </a:rPr>
              <a:t>E</a:t>
            </a:r>
            <a:r>
              <a:rPr lang="en-US" altLang="zh-CN" baseline="30000">
                <a:latin typeface="Times New Roman" panose="02020603050405020304" pitchFamily="18" charset="0"/>
              </a:rPr>
              <a:t>2</a:t>
            </a:r>
            <a:r>
              <a:rPr lang="en-US" altLang="zh-CN">
                <a:latin typeface="Times New Roman" panose="02020603050405020304" pitchFamily="18" charset="0"/>
              </a:rPr>
              <a:t>PROM</a:t>
            </a:r>
            <a:r>
              <a:rPr lang="zh-CN" altLang="en-US">
                <a:latin typeface="Times New Roman" panose="02020603050405020304" pitchFamily="18" charset="0"/>
              </a:rPr>
              <a:t>，是一种用电信号编程，也用电信号进行擦除的</a:t>
            </a:r>
            <a:r>
              <a:rPr lang="en-US" altLang="zh-CN">
                <a:latin typeface="Times New Roman" panose="02020603050405020304" pitchFamily="18" charset="0"/>
              </a:rPr>
              <a:t>EPROM</a:t>
            </a:r>
            <a:r>
              <a:rPr lang="zh-CN" altLang="en-US">
                <a:latin typeface="Times New Roman" panose="02020603050405020304" pitchFamily="18" charset="0"/>
              </a:rPr>
              <a:t>。</a:t>
            </a:r>
          </a:p>
          <a:p>
            <a:pPr eaLnBrk="1" hangingPunct="1"/>
            <a:r>
              <a:rPr lang="zh-CN" altLang="en-US">
                <a:latin typeface="Times New Roman" panose="02020603050405020304" pitchFamily="18" charset="0"/>
              </a:rPr>
              <a:t>这种器件的外形和管脚分布与</a:t>
            </a:r>
            <a:r>
              <a:rPr lang="en-US" altLang="zh-CN">
                <a:latin typeface="Times New Roman" panose="02020603050405020304" pitchFamily="18" charset="0"/>
              </a:rPr>
              <a:t>EPROM</a:t>
            </a:r>
            <a:r>
              <a:rPr lang="zh-CN" altLang="en-US">
                <a:latin typeface="Times New Roman" panose="02020603050405020304" pitchFamily="18" charset="0"/>
              </a:rPr>
              <a:t>极为相似。</a:t>
            </a:r>
          </a:p>
          <a:p>
            <a:pPr eaLnBrk="1" hangingPunct="1"/>
            <a:endParaRPr lang="zh-CN" altLang="en-US">
              <a:latin typeface="Times New Roman" panose="02020603050405020304" pitchFamily="18" charset="0"/>
            </a:endParaRPr>
          </a:p>
          <a:p>
            <a:pPr eaLnBrk="1" hangingPunct="1"/>
            <a:r>
              <a:rPr lang="zh-CN" altLang="en-US">
                <a:latin typeface="Times New Roman" panose="02020603050405020304" pitchFamily="18" charset="0"/>
              </a:rPr>
              <a:t>早期的</a:t>
            </a:r>
            <a:r>
              <a:rPr lang="en-US" altLang="zh-CN">
                <a:latin typeface="Times New Roman" panose="02020603050405020304" pitchFamily="18" charset="0"/>
              </a:rPr>
              <a:t>EEPROM</a:t>
            </a:r>
            <a:r>
              <a:rPr lang="zh-CN" altLang="en-US">
                <a:latin typeface="Times New Roman" panose="02020603050405020304" pitchFamily="18" charset="0"/>
              </a:rPr>
              <a:t>需要靠外置的高压（</a:t>
            </a:r>
            <a:r>
              <a:rPr lang="en-US" altLang="zh-CN">
                <a:latin typeface="Times New Roman" panose="02020603050405020304" pitchFamily="18" charset="0"/>
              </a:rPr>
              <a:t>20V</a:t>
            </a:r>
            <a:r>
              <a:rPr lang="zh-CN" altLang="en-US">
                <a:latin typeface="Times New Roman" panose="02020603050405020304" pitchFamily="18" charset="0"/>
              </a:rPr>
              <a:t>左右）进行编程和擦除。</a:t>
            </a:r>
          </a:p>
          <a:p>
            <a:pPr eaLnBrk="1" hangingPunct="1"/>
            <a:r>
              <a:rPr lang="zh-CN" altLang="en-US">
                <a:latin typeface="Times New Roman" panose="02020603050405020304" pitchFamily="18" charset="0"/>
              </a:rPr>
              <a:t>后期设计的</a:t>
            </a:r>
            <a:r>
              <a:rPr lang="en-US" altLang="zh-CN">
                <a:latin typeface="Times New Roman" panose="02020603050405020304" pitchFamily="18" charset="0"/>
              </a:rPr>
              <a:t>EEPROM</a:t>
            </a:r>
            <a:r>
              <a:rPr lang="zh-CN" altLang="en-US">
                <a:latin typeface="Times New Roman" panose="02020603050405020304" pitchFamily="18" charset="0"/>
              </a:rPr>
              <a:t>将高压源集成在芯片内而使用单一的</a:t>
            </a:r>
            <a:r>
              <a:rPr lang="en-US" altLang="zh-CN">
                <a:latin typeface="Times New Roman" panose="02020603050405020304" pitchFamily="18" charset="0"/>
              </a:rPr>
              <a:t>+5V</a:t>
            </a:r>
            <a:r>
              <a:rPr lang="zh-CN" altLang="en-US">
                <a:latin typeface="Times New Roman" panose="02020603050405020304" pitchFamily="18" charset="0"/>
              </a:rPr>
              <a:t>电源，因而除了可在独立的编程器上擦除和编程外，还可以</a:t>
            </a:r>
            <a:r>
              <a:rPr kumimoji="0" lang="zh-CN" altLang="en-US">
                <a:effectLst>
                  <a:outerShdw blurRad="38100" dist="38100" dir="2700000" algn="tl">
                    <a:srgbClr val="C0C0C0"/>
                  </a:outerShdw>
                </a:effectLst>
                <a:latin typeface="Times New Roman" panose="02020603050405020304" pitchFamily="18" charset="0"/>
              </a:rPr>
              <a:t>在应用系统中进行在线改写，不需单独的擦除操作，可在写入过程中自动擦除，使用非常方便。</a:t>
            </a:r>
            <a:endParaRPr lang="zh-CN" altLang="en-US">
              <a:latin typeface="Times New Roman" panose="02020603050405020304" pitchFamily="18" charset="0"/>
            </a:endParaRPr>
          </a:p>
          <a:p>
            <a:pPr eaLnBrk="1" hangingPunct="1"/>
            <a:endParaRPr lang="zh-CN" altLang="en-US">
              <a:latin typeface="Times New Roman" panose="02020603050405020304" pitchFamily="18" charset="0"/>
            </a:endParaRPr>
          </a:p>
          <a:p>
            <a:pPr eaLnBrk="1" hangingPunct="1"/>
            <a:r>
              <a:rPr lang="zh-CN" altLang="en-US">
                <a:latin typeface="Times New Roman" panose="02020603050405020304" pitchFamily="18" charset="0"/>
              </a:rPr>
              <a:t> </a:t>
            </a:r>
            <a:r>
              <a:rPr lang="en-US" altLang="zh-CN">
                <a:latin typeface="Times New Roman" panose="02020603050405020304" pitchFamily="18" charset="0"/>
              </a:rPr>
              <a:t>EEPROM</a:t>
            </a:r>
            <a:r>
              <a:rPr lang="zh-CN" altLang="en-US">
                <a:latin typeface="Times New Roman" panose="02020603050405020304" pitchFamily="18" charset="0"/>
              </a:rPr>
              <a:t>的读写操作与普通的</a:t>
            </a:r>
            <a:r>
              <a:rPr lang="en-US" altLang="zh-CN">
                <a:latin typeface="Times New Roman" panose="02020603050405020304" pitchFamily="18" charset="0"/>
              </a:rPr>
              <a:t>RAM</a:t>
            </a:r>
            <a:r>
              <a:rPr lang="zh-CN" altLang="en-US">
                <a:latin typeface="Times New Roman" panose="02020603050405020304" pitchFamily="18" charset="0"/>
              </a:rPr>
              <a:t>基本相同，不过编程写入的时间较长，写入一字节大约需要</a:t>
            </a:r>
            <a:r>
              <a:rPr lang="en-US" altLang="zh-CN">
                <a:latin typeface="Times New Roman" panose="02020603050405020304" pitchFamily="18" charset="0"/>
              </a:rPr>
              <a:t>1～5ms</a:t>
            </a:r>
            <a:r>
              <a:rPr lang="zh-CN" altLang="en-US">
                <a:latin typeface="Times New Roman" panose="02020603050405020304" pitchFamily="18" charset="0"/>
              </a:rPr>
              <a:t>时间。这在大量</a:t>
            </a:r>
            <a:r>
              <a:rPr lang="en-US" altLang="zh-CN">
                <a:latin typeface="Times New Roman" panose="02020603050405020304" pitchFamily="18" charset="0"/>
              </a:rPr>
              <a:t>EEPROM</a:t>
            </a:r>
            <a:r>
              <a:rPr lang="zh-CN" altLang="en-US">
                <a:latin typeface="Times New Roman" panose="02020603050405020304" pitchFamily="18" charset="0"/>
              </a:rPr>
              <a:t>单元内容需要改变时，花费时间较多。</a:t>
            </a:r>
            <a:endParaRPr kumimoji="0" lang="zh-CN"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250D5B07-C03F-4768-94AF-AA4748A32672}" type="slidenum">
              <a:rPr lang="en-US" altLang="zh-CN" sz="1300" smtClean="0">
                <a:ea typeface="宋体" panose="02010600030101010101" pitchFamily="2" charset="-122"/>
              </a:rPr>
              <a:pPr/>
              <a:t>29</a:t>
            </a:fld>
            <a:endParaRPr lang="en-US" altLang="zh-CN" sz="1300">
              <a:ea typeface="宋体" panose="02010600030101010101" pitchFamily="2" charset="-122"/>
            </a:endParaRP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9DB54149-DF66-416C-82CD-6DCAD697D512}" type="slidenum">
              <a:rPr lang="en-US" altLang="zh-CN" sz="1300" smtClean="0">
                <a:ea typeface="宋体" panose="02010600030101010101" pitchFamily="2" charset="-122"/>
              </a:rPr>
              <a:pPr/>
              <a:t>3</a:t>
            </a:fld>
            <a:endParaRPr lang="en-US" altLang="zh-CN" sz="1300">
              <a:ea typeface="宋体" panose="02010600030101010101" pitchFamily="2" charset="-122"/>
            </a:endParaRP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Times New Roman" panose="02020603050405020304" pitchFamily="18" charset="0"/>
              </a:rPr>
              <a:t>存储器是计算机</a:t>
            </a:r>
            <a:r>
              <a:rPr kumimoji="0" lang="zh-CN" altLang="en-US" u="sng">
                <a:latin typeface="Times New Roman" panose="02020603050405020304" pitchFamily="18" charset="0"/>
              </a:rPr>
              <a:t>极其重要的组成部分</a:t>
            </a:r>
            <a:r>
              <a:rPr kumimoji="0" lang="zh-CN" altLang="en-US">
                <a:latin typeface="Times New Roman" panose="02020603050405020304" pitchFamily="18" charset="0"/>
              </a:rPr>
              <a:t>，是</a:t>
            </a:r>
            <a:r>
              <a:rPr kumimoji="0" lang="zh-CN" altLang="en-US" u="sng">
                <a:latin typeface="Times New Roman" panose="02020603050405020304" pitchFamily="18" charset="0"/>
              </a:rPr>
              <a:t>用来存储信息的部件</a:t>
            </a:r>
            <a:r>
              <a:rPr kumimoji="0" lang="zh-CN" altLang="en-US">
                <a:latin typeface="Times New Roman" panose="02020603050405020304" pitchFamily="18" charset="0"/>
              </a:rPr>
              <a:t>，是计算机中的</a:t>
            </a:r>
            <a:r>
              <a:rPr kumimoji="0" lang="zh-CN" altLang="en-US" u="sng">
                <a:latin typeface="Times New Roman" panose="02020603050405020304" pitchFamily="18" charset="0"/>
              </a:rPr>
              <a:t>重要硬件资源</a:t>
            </a:r>
            <a:r>
              <a:rPr kumimoji="0" lang="zh-CN" altLang="en-US">
                <a:latin typeface="Times New Roman" panose="02020603050405020304" pitchFamily="18" charset="0"/>
              </a:rPr>
              <a:t>。</a:t>
            </a:r>
          </a:p>
          <a:p>
            <a:pPr eaLnBrk="1" hangingPunct="1"/>
            <a:r>
              <a:rPr lang="zh-CN" altLang="en-US">
                <a:latin typeface="Times New Roman" panose="02020603050405020304" pitchFamily="18" charset="0"/>
              </a:rPr>
              <a:t>信息：程序和数据。</a:t>
            </a:r>
            <a:r>
              <a:rPr lang="en-US" altLang="zh-CN">
                <a:latin typeface="Times New Roman" panose="02020603050405020304" pitchFamily="18" charset="0"/>
              </a:rPr>
              <a:t>CPU</a:t>
            </a:r>
            <a:r>
              <a:rPr lang="zh-CN" altLang="en-US">
                <a:latin typeface="Times New Roman" panose="02020603050405020304" pitchFamily="18" charset="0"/>
              </a:rPr>
              <a:t>工作所需的程序和数据均取自于存储器，而又把要执行的程序及数据处理与计算的结果存储在存储器中。</a:t>
            </a:r>
          </a:p>
          <a:p>
            <a:pPr eaLnBrk="1" hangingPunct="1"/>
            <a:endParaRPr kumimoji="0" lang="zh-CN"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33CEBDB5-CB98-4B36-B4A0-287A5A0E922B}" type="slidenum">
              <a:rPr lang="en-US" altLang="zh-CN" sz="1300" smtClean="0">
                <a:ea typeface="宋体" panose="02010600030101010101" pitchFamily="2" charset="-122"/>
              </a:rPr>
              <a:pPr/>
              <a:t>30</a:t>
            </a:fld>
            <a:endParaRPr lang="en-US" altLang="zh-CN" sz="1300">
              <a:ea typeface="宋体" panose="02010600030101010101" pitchFamily="2" charset="-122"/>
            </a:endParaRPr>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6801B9AB-DBDB-4992-A012-2BCA5CD6CB2A}" type="slidenum">
              <a:rPr lang="en-US" altLang="zh-CN" sz="1300" smtClean="0">
                <a:ea typeface="宋体" panose="02010600030101010101" pitchFamily="2" charset="-122"/>
              </a:rPr>
              <a:pPr/>
              <a:t>31</a:t>
            </a:fld>
            <a:endParaRPr lang="en-US" altLang="zh-CN" sz="1300">
              <a:ea typeface="宋体" panose="02010600030101010101" pitchFamily="2" charset="-122"/>
            </a:endParaRPr>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01F1F3F4-9097-4C7F-A32C-662327B3D193}" type="slidenum">
              <a:rPr lang="en-US" altLang="zh-CN" sz="1300" smtClean="0">
                <a:ea typeface="宋体" panose="02010600030101010101" pitchFamily="2" charset="-122"/>
              </a:rPr>
              <a:pPr/>
              <a:t>32</a:t>
            </a:fld>
            <a:endParaRPr lang="en-US" altLang="zh-CN" sz="1300">
              <a:ea typeface="宋体" panose="02010600030101010101" pitchFamily="2" charset="-122"/>
            </a:endParaRPr>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3C1BD12E-F843-4BD1-97E3-F0765E1559E9}" type="slidenum">
              <a:rPr lang="en-US" altLang="zh-CN" sz="1300" smtClean="0">
                <a:ea typeface="宋体" panose="02010600030101010101" pitchFamily="2" charset="-122"/>
              </a:rPr>
              <a:pPr/>
              <a:t>33</a:t>
            </a:fld>
            <a:endParaRPr lang="en-US" altLang="zh-CN" sz="1300">
              <a:ea typeface="宋体" panose="02010600030101010101" pitchFamily="2" charset="-122"/>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6B5A6B42-5D40-49C5-9552-89005518114B}" type="slidenum">
              <a:rPr lang="en-US" altLang="zh-CN" sz="1300" smtClean="0">
                <a:ea typeface="宋体" panose="02010600030101010101" pitchFamily="2" charset="-122"/>
              </a:rPr>
              <a:pPr/>
              <a:t>34</a:t>
            </a:fld>
            <a:endParaRPr lang="en-US" altLang="zh-CN" sz="1300">
              <a:ea typeface="宋体" panose="02010600030101010101" pitchFamily="2" charset="-122"/>
            </a:endParaRPr>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7DD12524-C67F-4345-99DE-3175E5B64A50}" type="slidenum">
              <a:rPr lang="en-US" altLang="zh-CN" sz="1300" smtClean="0">
                <a:ea typeface="宋体" panose="02010600030101010101" pitchFamily="2" charset="-122"/>
              </a:rPr>
              <a:pPr/>
              <a:t>35</a:t>
            </a:fld>
            <a:endParaRPr lang="en-US" altLang="zh-CN" sz="1300">
              <a:ea typeface="宋体" panose="02010600030101010101" pitchFamily="2" charset="-122"/>
            </a:endParaRPr>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Times New Roman" panose="02020603050405020304" pitchFamily="18" charset="0"/>
              </a:rPr>
              <a:t>1</a:t>
            </a:r>
            <a:r>
              <a:rPr lang="zh-CN" altLang="en-US" dirty="0">
                <a:latin typeface="Times New Roman" panose="02020603050405020304" pitchFamily="18" charset="0"/>
              </a:rPr>
              <a:t>、在</a:t>
            </a:r>
            <a:r>
              <a:rPr lang="en-US" altLang="zh-CN" dirty="0">
                <a:latin typeface="Times New Roman" panose="02020603050405020304" pitchFamily="18" charset="0"/>
              </a:rPr>
              <a:t>CPU</a:t>
            </a:r>
            <a:r>
              <a:rPr lang="zh-CN" altLang="en-US" dirty="0">
                <a:latin typeface="Times New Roman" panose="02020603050405020304" pitchFamily="18" charset="0"/>
              </a:rPr>
              <a:t>对存储器进行读写操作时，首先在地址总线上给出地址信号，然后发出相应的读或写控制信号，最后才能在数据总线上进行数据交换。</a:t>
            </a:r>
          </a:p>
          <a:p>
            <a:pPr eaLnBrk="1" hangingPunct="1"/>
            <a:r>
              <a:rPr lang="en-US" altLang="zh-CN" dirty="0">
                <a:latin typeface="Times New Roman" panose="02020603050405020304" pitchFamily="18" charset="0"/>
              </a:rPr>
              <a:t>2</a:t>
            </a:r>
            <a:r>
              <a:rPr lang="zh-CN" altLang="en-US" dirty="0">
                <a:latin typeface="Times New Roman" panose="02020603050405020304" pitchFamily="18" charset="0"/>
              </a:rPr>
              <a:t>、</a:t>
            </a:r>
            <a:r>
              <a:rPr lang="en-US" altLang="zh-CN" dirty="0">
                <a:latin typeface="Times New Roman" panose="02020603050405020304" pitchFamily="18" charset="0"/>
              </a:rPr>
              <a:t>CPU</a:t>
            </a:r>
            <a:r>
              <a:rPr lang="zh-CN" altLang="en-US" dirty="0">
                <a:latin typeface="Times New Roman" panose="02020603050405020304" pitchFamily="18" charset="0"/>
              </a:rPr>
              <a:t>能否带动总线上包括存储器在内的连接器件。</a:t>
            </a:r>
          </a:p>
          <a:p>
            <a:pPr eaLnBrk="1" hangingPunct="1"/>
            <a:r>
              <a:rPr lang="zh-CN" altLang="en-US" dirty="0">
                <a:latin typeface="Times New Roman" panose="02020603050405020304" pitchFamily="18" charset="0"/>
              </a:rPr>
              <a:t>     </a:t>
            </a:r>
            <a:r>
              <a:rPr lang="en-US" altLang="zh-CN" dirty="0">
                <a:latin typeface="Times New Roman" panose="02020603050405020304" pitchFamily="18" charset="0"/>
              </a:rPr>
              <a:t>CPU</a:t>
            </a:r>
            <a:r>
              <a:rPr lang="zh-CN" altLang="en-US" dirty="0">
                <a:latin typeface="Times New Roman" panose="02020603050405020304" pitchFamily="18" charset="0"/>
              </a:rPr>
              <a:t>的总线驱动能力有限</a:t>
            </a:r>
          </a:p>
          <a:p>
            <a:pPr eaLnBrk="1" hangingPunct="1"/>
            <a:r>
              <a:rPr lang="zh-CN" altLang="en-US" dirty="0">
                <a:latin typeface="Times New Roman" panose="02020603050405020304" pitchFamily="18" charset="0"/>
              </a:rPr>
              <a:t>     在小型系统中，</a:t>
            </a:r>
            <a:r>
              <a:rPr lang="en-US" altLang="zh-CN" dirty="0">
                <a:latin typeface="Times New Roman" panose="02020603050405020304" pitchFamily="18" charset="0"/>
              </a:rPr>
              <a:t>CPU</a:t>
            </a:r>
            <a:r>
              <a:rPr lang="zh-CN" altLang="en-US" dirty="0">
                <a:latin typeface="Times New Roman" panose="02020603050405020304" pitchFamily="18" charset="0"/>
              </a:rPr>
              <a:t>可以直接和存储器芯片相连</a:t>
            </a:r>
            <a:r>
              <a:rPr lang="en-US" altLang="zh-CN" dirty="0">
                <a:latin typeface="Times New Roman" panose="02020603050405020304" pitchFamily="18" charset="0"/>
              </a:rPr>
              <a:t>;</a:t>
            </a:r>
          </a:p>
          <a:p>
            <a:pPr eaLnBrk="1" hangingPunct="1"/>
            <a:r>
              <a:rPr lang="en-US" altLang="zh-CN" dirty="0">
                <a:latin typeface="Times New Roman" panose="02020603050405020304" pitchFamily="18" charset="0"/>
              </a:rPr>
              <a:t>     </a:t>
            </a:r>
            <a:r>
              <a:rPr lang="zh-CN" altLang="en-US" dirty="0">
                <a:latin typeface="Times New Roman" panose="02020603050405020304" pitchFamily="18" charset="0"/>
              </a:rPr>
              <a:t>在较大的系统中，考虑到</a:t>
            </a:r>
            <a:r>
              <a:rPr lang="en-US" altLang="zh-CN" dirty="0">
                <a:latin typeface="Times New Roman" panose="02020603050405020304" pitchFamily="18" charset="0"/>
              </a:rPr>
              <a:t>CPU</a:t>
            </a:r>
            <a:r>
              <a:rPr lang="zh-CN" altLang="en-US" dirty="0">
                <a:latin typeface="Times New Roman" panose="02020603050405020304" pitchFamily="18" charset="0"/>
              </a:rPr>
              <a:t>的驱动能力，必要时应加上数据缓冲器或总线驱动器来驱动存储器负载。</a:t>
            </a:r>
          </a:p>
          <a:p>
            <a:pPr eaLnBrk="1" hangingPunct="1"/>
            <a:r>
              <a:rPr lang="zh-CN" altLang="en-US" dirty="0">
                <a:latin typeface="Times New Roman" panose="02020603050405020304" pitchFamily="18" charset="0"/>
              </a:rPr>
              <a:t>     单向传送的地址和控制总线，可采用三态锁存器和三态单向驱动器等来加以锁存和驱动；</a:t>
            </a:r>
          </a:p>
          <a:p>
            <a:pPr eaLnBrk="1" hangingPunct="1"/>
            <a:r>
              <a:rPr lang="zh-CN" altLang="en-US" dirty="0">
                <a:latin typeface="Times New Roman" panose="02020603050405020304" pitchFamily="18" charset="0"/>
              </a:rPr>
              <a:t>     双向传送的数据总线，可以采用三态双向驱动器来加以驱动。</a:t>
            </a:r>
          </a:p>
          <a:p>
            <a:pPr eaLnBrk="1" hangingPunct="1"/>
            <a:r>
              <a:rPr lang="en-US" altLang="zh-CN" dirty="0">
                <a:latin typeface="Times New Roman" panose="02020603050405020304" pitchFamily="18" charset="0"/>
              </a:rPr>
              <a:t>3</a:t>
            </a:r>
            <a:r>
              <a:rPr lang="zh-CN" altLang="en-US" dirty="0">
                <a:latin typeface="Times New Roman" panose="02020603050405020304" pitchFamily="18" charset="0"/>
              </a:rPr>
              <a:t>、</a:t>
            </a:r>
            <a:r>
              <a:rPr lang="en-US" altLang="zh-CN" dirty="0">
                <a:latin typeface="Times New Roman" panose="02020603050405020304" pitchFamily="18" charset="0"/>
              </a:rPr>
              <a:t>CPU</a:t>
            </a:r>
            <a:r>
              <a:rPr lang="zh-CN" altLang="en-US" dirty="0">
                <a:latin typeface="Times New Roman" panose="02020603050405020304" pitchFamily="18" charset="0"/>
              </a:rPr>
              <a:t>能否与存储器的存取速度相配合</a:t>
            </a:r>
          </a:p>
          <a:p>
            <a:pPr eaLnBrk="1" hangingPunct="1"/>
            <a:r>
              <a:rPr lang="zh-CN" altLang="en-US" dirty="0">
                <a:latin typeface="Times New Roman" panose="02020603050405020304" pitchFamily="18" charset="0"/>
              </a:rPr>
              <a:t>     分析存储器的存取速度是否满足</a:t>
            </a:r>
            <a:r>
              <a:rPr lang="en-US" altLang="zh-CN" dirty="0">
                <a:latin typeface="Times New Roman" panose="02020603050405020304" pitchFamily="18" charset="0"/>
              </a:rPr>
              <a:t>CPU</a:t>
            </a:r>
            <a:r>
              <a:rPr lang="zh-CN" altLang="en-US" dirty="0">
                <a:latin typeface="Times New Roman" panose="02020603050405020304" pitchFamily="18" charset="0"/>
              </a:rPr>
              <a:t>总线时序的要求</a:t>
            </a:r>
          </a:p>
          <a:p>
            <a:pPr eaLnBrk="1" hangingPunct="1"/>
            <a:r>
              <a:rPr lang="zh-CN" altLang="en-US" dirty="0">
                <a:latin typeface="Times New Roman" panose="02020603050405020304" pitchFamily="18" charset="0"/>
              </a:rPr>
              <a:t>     如果不能满足：</a:t>
            </a:r>
          </a:p>
          <a:p>
            <a:pPr lvl="1" eaLnBrk="1" hangingPunct="1"/>
            <a:r>
              <a:rPr lang="zh-CN" altLang="en-US" dirty="0">
                <a:latin typeface="Times New Roman" panose="02020603050405020304" pitchFamily="18" charset="0"/>
              </a:rPr>
              <a:t> （</a:t>
            </a:r>
            <a:r>
              <a:rPr lang="en-US" altLang="zh-CN" dirty="0">
                <a:latin typeface="Times New Roman" panose="02020603050405020304" pitchFamily="18" charset="0"/>
              </a:rPr>
              <a:t>1</a:t>
            </a:r>
            <a:r>
              <a:rPr lang="zh-CN" altLang="en-US" dirty="0">
                <a:latin typeface="Times New Roman" panose="02020603050405020304" pitchFamily="18" charset="0"/>
              </a:rPr>
              <a:t>）考虑更换芯片</a:t>
            </a:r>
          </a:p>
          <a:p>
            <a:pPr lvl="1" eaLnBrk="1" hangingPunct="1"/>
            <a:r>
              <a:rPr lang="zh-CN" altLang="en-US" dirty="0">
                <a:latin typeface="Times New Roman" panose="02020603050405020304" pitchFamily="18" charset="0"/>
              </a:rPr>
              <a:t> （</a:t>
            </a:r>
            <a:r>
              <a:rPr lang="en-US" altLang="zh-CN" dirty="0">
                <a:latin typeface="Times New Roman" panose="02020603050405020304" pitchFamily="18" charset="0"/>
              </a:rPr>
              <a:t>2</a:t>
            </a:r>
            <a:r>
              <a:rPr lang="zh-CN" altLang="en-US" dirty="0">
                <a:latin typeface="Times New Roman" panose="02020603050405020304" pitchFamily="18" charset="0"/>
              </a:rPr>
              <a:t>）总线周期中插入等待状态</a:t>
            </a:r>
            <a:r>
              <a:rPr lang="en-US" altLang="zh-CN" dirty="0">
                <a:latin typeface="Times New Roman" panose="02020603050405020304" pitchFamily="18" charset="0"/>
              </a:rPr>
              <a:t>T</a:t>
            </a:r>
            <a:r>
              <a:rPr lang="en-US" altLang="zh-CN" baseline="-25000" dirty="0">
                <a:latin typeface="Times New Roman" panose="02020603050405020304" pitchFamily="18" charset="0"/>
              </a:rPr>
              <a:t>W</a:t>
            </a:r>
            <a:r>
              <a:rPr lang="zh-CN" altLang="en-US" dirty="0">
                <a:latin typeface="Times New Roman" panose="02020603050405020304" pitchFamily="18" charset="0"/>
              </a:rPr>
              <a:t>。</a:t>
            </a:r>
          </a:p>
          <a:p>
            <a:pPr eaLnBrk="1" hangingPunct="1"/>
            <a:r>
              <a:rPr lang="zh-CN" altLang="en-US" dirty="0">
                <a:solidFill>
                  <a:schemeClr val="folHlink"/>
                </a:solidFill>
                <a:latin typeface="Times New Roman" panose="02020603050405020304" pitchFamily="18" charset="0"/>
              </a:rPr>
              <a:t>切记：时序配合是连接中的难点。</a:t>
            </a:r>
            <a:endParaRPr lang="zh-CN" altLang="en-US" dirty="0">
              <a:latin typeface="Times New Roman" panose="02020603050405020304" pitchFamily="18" charset="0"/>
            </a:endParaRPr>
          </a:p>
          <a:p>
            <a:pPr eaLnBrk="1" hangingPunct="1"/>
            <a:r>
              <a:rPr lang="en-US" altLang="zh-CN" dirty="0">
                <a:latin typeface="Times New Roman" panose="02020603050405020304" pitchFamily="18" charset="0"/>
              </a:rPr>
              <a:t>4</a:t>
            </a:r>
            <a:r>
              <a:rPr lang="zh-CN" altLang="en-US" dirty="0">
                <a:latin typeface="Times New Roman" panose="02020603050405020304" pitchFamily="18" charset="0"/>
              </a:rPr>
              <a:t>、一个存储器系统有多片芯片组成，片选信号由</a:t>
            </a:r>
            <a:r>
              <a:rPr lang="en-US" altLang="zh-CN" dirty="0">
                <a:latin typeface="Times New Roman" panose="02020603050405020304" pitchFamily="18" charset="0"/>
              </a:rPr>
              <a:t>CPU</a:t>
            </a:r>
            <a:r>
              <a:rPr lang="zh-CN" altLang="en-US" dirty="0">
                <a:latin typeface="Times New Roman" panose="02020603050405020304" pitchFamily="18" charset="0"/>
              </a:rPr>
              <a:t>的高位地址译码后取得。应考虑采用何种译码方式，实现存储器的芯片选择。</a:t>
            </a:r>
          </a:p>
          <a:p>
            <a:pPr eaLnBrk="1" hangingPunct="1"/>
            <a:r>
              <a:rPr lang="zh-CN" altLang="en-US" dirty="0">
                <a:latin typeface="Times New Roman" panose="02020603050405020304" pitchFamily="18" charset="0"/>
              </a:rPr>
              <a:t>     每个芯片的片内地址，由</a:t>
            </a:r>
            <a:r>
              <a:rPr lang="en-US" altLang="zh-CN" dirty="0">
                <a:latin typeface="Times New Roman" panose="02020603050405020304" pitchFamily="18" charset="0"/>
              </a:rPr>
              <a:t>CPU</a:t>
            </a:r>
            <a:r>
              <a:rPr lang="zh-CN" altLang="en-US" dirty="0">
                <a:latin typeface="Times New Roman" panose="02020603050405020304" pitchFamily="18" charset="0"/>
              </a:rPr>
              <a:t>的低位地址来选择。</a:t>
            </a:r>
          </a:p>
          <a:p>
            <a:pPr eaLnBrk="1" hangingPunct="1"/>
            <a:r>
              <a:rPr lang="en-US" altLang="zh-CN" dirty="0">
                <a:latin typeface="Times New Roman" panose="02020603050405020304" pitchFamily="18" charset="0"/>
              </a:rPr>
              <a:t>5</a:t>
            </a:r>
            <a:r>
              <a:rPr lang="zh-CN" altLang="en-US" dirty="0">
                <a:latin typeface="Times New Roman" panose="02020603050405020304" pitchFamily="18" charset="0"/>
              </a:rPr>
              <a:t>、控制信号的连接</a:t>
            </a:r>
          </a:p>
          <a:p>
            <a:pPr lvl="1" eaLnBrk="1" hangingPunct="1"/>
            <a:r>
              <a:rPr lang="zh-CN" altLang="en-US" dirty="0">
                <a:latin typeface="Times New Roman" panose="02020603050405020304" pitchFamily="18" charset="0"/>
              </a:rPr>
              <a:t> </a:t>
            </a:r>
            <a:r>
              <a:rPr lang="en-US" altLang="zh-CN" dirty="0">
                <a:latin typeface="Times New Roman" panose="02020603050405020304" pitchFamily="18" charset="0"/>
              </a:rPr>
              <a:t>8086CPU</a:t>
            </a:r>
            <a:r>
              <a:rPr lang="zh-CN" altLang="en-US" dirty="0">
                <a:latin typeface="Times New Roman" panose="02020603050405020304" pitchFamily="18" charset="0"/>
              </a:rPr>
              <a:t>与存储器交换信息时，提供了以下几个控制信号：</a:t>
            </a:r>
            <a:r>
              <a:rPr lang="en-US" altLang="zh-CN" dirty="0">
                <a:latin typeface="Times New Roman" panose="02020603050405020304" pitchFamily="18" charset="0"/>
              </a:rPr>
              <a:t>M/IO*</a:t>
            </a:r>
            <a:r>
              <a:rPr lang="zh-CN" altLang="en-US" dirty="0">
                <a:latin typeface="Times New Roman" panose="02020603050405020304" pitchFamily="18" charset="0"/>
              </a:rPr>
              <a:t>、</a:t>
            </a:r>
            <a:r>
              <a:rPr lang="en-US" altLang="zh-CN" dirty="0">
                <a:latin typeface="Times New Roman" panose="02020603050405020304" pitchFamily="18" charset="0"/>
              </a:rPr>
              <a:t>RD*</a:t>
            </a:r>
            <a:r>
              <a:rPr lang="zh-CN" altLang="en-US" dirty="0">
                <a:latin typeface="Times New Roman" panose="02020603050405020304" pitchFamily="18" charset="0"/>
              </a:rPr>
              <a:t>、</a:t>
            </a:r>
            <a:r>
              <a:rPr lang="en-US" altLang="zh-CN" dirty="0">
                <a:latin typeface="Times New Roman" panose="02020603050405020304" pitchFamily="18" charset="0"/>
              </a:rPr>
              <a:t>WR*</a:t>
            </a:r>
            <a:r>
              <a:rPr lang="zh-CN" altLang="en-US" dirty="0">
                <a:latin typeface="Times New Roman" panose="02020603050405020304" pitchFamily="18" charset="0"/>
              </a:rPr>
              <a:t>、</a:t>
            </a:r>
            <a:r>
              <a:rPr lang="en-US" altLang="zh-CN" dirty="0">
                <a:latin typeface="Times New Roman" panose="02020603050405020304" pitchFamily="18" charset="0"/>
              </a:rPr>
              <a:t>ALE</a:t>
            </a:r>
            <a:r>
              <a:rPr lang="zh-CN" altLang="en-US" dirty="0">
                <a:latin typeface="Times New Roman" panose="02020603050405020304" pitchFamily="18" charset="0"/>
              </a:rPr>
              <a:t>、</a:t>
            </a:r>
            <a:r>
              <a:rPr lang="en-US" altLang="zh-CN" dirty="0">
                <a:latin typeface="Times New Roman" panose="02020603050405020304" pitchFamily="18" charset="0"/>
              </a:rPr>
              <a:t>READY</a:t>
            </a:r>
            <a:r>
              <a:rPr lang="zh-CN" altLang="en-US" dirty="0">
                <a:latin typeface="Times New Roman" panose="02020603050405020304" pitchFamily="18" charset="0"/>
              </a:rPr>
              <a:t>、</a:t>
            </a:r>
            <a:r>
              <a:rPr lang="en-US" altLang="zh-CN" dirty="0">
                <a:latin typeface="Times New Roman" panose="02020603050405020304" pitchFamily="18" charset="0"/>
              </a:rPr>
              <a:t>WAIT*</a:t>
            </a:r>
            <a:r>
              <a:rPr lang="zh-CN" altLang="en-US" dirty="0">
                <a:latin typeface="Times New Roman" panose="02020603050405020304" pitchFamily="18" charset="0"/>
              </a:rPr>
              <a:t>、</a:t>
            </a:r>
            <a:r>
              <a:rPr lang="en-US" altLang="zh-CN" dirty="0">
                <a:latin typeface="Times New Roman" panose="02020603050405020304" pitchFamily="18" charset="0"/>
              </a:rPr>
              <a:t>DT/R*</a:t>
            </a:r>
            <a:r>
              <a:rPr lang="zh-CN" altLang="en-US" dirty="0">
                <a:latin typeface="Times New Roman" panose="02020603050405020304" pitchFamily="18" charset="0"/>
              </a:rPr>
              <a:t>和</a:t>
            </a:r>
            <a:r>
              <a:rPr lang="en-US" altLang="zh-CN" dirty="0">
                <a:latin typeface="Times New Roman" panose="02020603050405020304" pitchFamily="18" charset="0"/>
              </a:rPr>
              <a:t>DEN*</a:t>
            </a:r>
            <a:r>
              <a:rPr lang="zh-CN" altLang="en-US" dirty="0">
                <a:latin typeface="Times New Roman" panose="02020603050405020304" pitchFamily="18" charset="0"/>
              </a:rPr>
              <a:t>，这些信号与存储器要求的控制信号如何连接才能实现所需要的控制功能。</a:t>
            </a:r>
          </a:p>
          <a:p>
            <a:pPr lvl="1" eaLnBrk="1" hangingPunct="1"/>
            <a:endParaRPr lang="zh-CN" altLang="en-US" dirty="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7E1CAD3A-BE82-47B1-B50E-F1FBF8E08D58}" type="slidenum">
              <a:rPr lang="en-US" altLang="zh-CN" sz="1300" smtClean="0">
                <a:ea typeface="宋体" panose="02010600030101010101" pitchFamily="2" charset="-122"/>
              </a:rPr>
              <a:pPr/>
              <a:t>36</a:t>
            </a:fld>
            <a:endParaRPr lang="en-US" altLang="zh-CN" sz="1300">
              <a:ea typeface="宋体" panose="02010600030101010101" pitchFamily="2" charset="-122"/>
            </a:endParaRPr>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Times New Roman" panose="02020603050405020304" pitchFamily="18" charset="0"/>
              </a:rPr>
              <a:t>1</a:t>
            </a:r>
            <a:r>
              <a:rPr lang="zh-CN" altLang="en-US">
                <a:latin typeface="Times New Roman" panose="02020603050405020304" pitchFamily="18" charset="0"/>
              </a:rPr>
              <a:t>、在</a:t>
            </a:r>
            <a:r>
              <a:rPr lang="en-US" altLang="zh-CN">
                <a:latin typeface="Times New Roman" panose="02020603050405020304" pitchFamily="18" charset="0"/>
              </a:rPr>
              <a:t>CPU</a:t>
            </a:r>
            <a:r>
              <a:rPr lang="zh-CN" altLang="en-US">
                <a:latin typeface="Times New Roman" panose="02020603050405020304" pitchFamily="18" charset="0"/>
              </a:rPr>
              <a:t>对存储器进行读写操作时，首先在地址总线上给出地址信号，然后发出相应的读或写控制信号，最后才能在数据总线上进行数据交换。</a:t>
            </a:r>
          </a:p>
          <a:p>
            <a:pPr eaLnBrk="1" hangingPunct="1"/>
            <a:r>
              <a:rPr lang="en-US" altLang="zh-CN">
                <a:latin typeface="Times New Roman" panose="02020603050405020304" pitchFamily="18" charset="0"/>
              </a:rPr>
              <a:t>2</a:t>
            </a:r>
            <a:r>
              <a:rPr lang="zh-CN" altLang="en-US">
                <a:latin typeface="Times New Roman" panose="02020603050405020304" pitchFamily="18" charset="0"/>
              </a:rPr>
              <a:t>、</a:t>
            </a:r>
            <a:r>
              <a:rPr lang="en-US" altLang="zh-CN">
                <a:latin typeface="Times New Roman" panose="02020603050405020304" pitchFamily="18" charset="0"/>
              </a:rPr>
              <a:t>CPU</a:t>
            </a:r>
            <a:r>
              <a:rPr lang="zh-CN" altLang="en-US">
                <a:latin typeface="Times New Roman" panose="02020603050405020304" pitchFamily="18" charset="0"/>
              </a:rPr>
              <a:t>能否带动总线上包括存储器在内的连接器件。</a:t>
            </a:r>
          </a:p>
          <a:p>
            <a:pPr eaLnBrk="1" hangingPunct="1"/>
            <a:r>
              <a:rPr lang="zh-CN" altLang="en-US">
                <a:latin typeface="Times New Roman" panose="02020603050405020304" pitchFamily="18" charset="0"/>
              </a:rPr>
              <a:t>     </a:t>
            </a:r>
            <a:r>
              <a:rPr lang="en-US" altLang="zh-CN">
                <a:latin typeface="Times New Roman" panose="02020603050405020304" pitchFamily="18" charset="0"/>
              </a:rPr>
              <a:t>CPU</a:t>
            </a:r>
            <a:r>
              <a:rPr lang="zh-CN" altLang="en-US">
                <a:latin typeface="Times New Roman" panose="02020603050405020304" pitchFamily="18" charset="0"/>
              </a:rPr>
              <a:t>的总线驱动能力有限</a:t>
            </a:r>
          </a:p>
          <a:p>
            <a:pPr eaLnBrk="1" hangingPunct="1"/>
            <a:r>
              <a:rPr lang="zh-CN" altLang="en-US">
                <a:latin typeface="Times New Roman" panose="02020603050405020304" pitchFamily="18" charset="0"/>
              </a:rPr>
              <a:t>     在小型系统中，</a:t>
            </a:r>
            <a:r>
              <a:rPr lang="en-US" altLang="zh-CN">
                <a:latin typeface="Times New Roman" panose="02020603050405020304" pitchFamily="18" charset="0"/>
              </a:rPr>
              <a:t>CPU</a:t>
            </a:r>
            <a:r>
              <a:rPr lang="zh-CN" altLang="en-US">
                <a:latin typeface="Times New Roman" panose="02020603050405020304" pitchFamily="18" charset="0"/>
              </a:rPr>
              <a:t>可以直接和存储器芯片相连</a:t>
            </a:r>
            <a:r>
              <a:rPr lang="en-US" altLang="zh-CN">
                <a:latin typeface="Times New Roman" panose="02020603050405020304" pitchFamily="18" charset="0"/>
              </a:rPr>
              <a:t>;</a:t>
            </a:r>
          </a:p>
          <a:p>
            <a:pPr eaLnBrk="1" hangingPunct="1"/>
            <a:r>
              <a:rPr lang="en-US" altLang="zh-CN">
                <a:latin typeface="Times New Roman" panose="02020603050405020304" pitchFamily="18" charset="0"/>
              </a:rPr>
              <a:t>     </a:t>
            </a:r>
            <a:r>
              <a:rPr lang="zh-CN" altLang="en-US">
                <a:latin typeface="Times New Roman" panose="02020603050405020304" pitchFamily="18" charset="0"/>
              </a:rPr>
              <a:t>在较大的系统中，考虑到</a:t>
            </a:r>
            <a:r>
              <a:rPr lang="en-US" altLang="zh-CN">
                <a:latin typeface="Times New Roman" panose="02020603050405020304" pitchFamily="18" charset="0"/>
              </a:rPr>
              <a:t>CPU</a:t>
            </a:r>
            <a:r>
              <a:rPr lang="zh-CN" altLang="en-US">
                <a:latin typeface="Times New Roman" panose="02020603050405020304" pitchFamily="18" charset="0"/>
              </a:rPr>
              <a:t>的驱动能力，必要时应加上数据缓冲器或总线驱动器来驱动存储器负载。</a:t>
            </a:r>
          </a:p>
          <a:p>
            <a:pPr eaLnBrk="1" hangingPunct="1"/>
            <a:r>
              <a:rPr lang="zh-CN" altLang="en-US">
                <a:latin typeface="Times New Roman" panose="02020603050405020304" pitchFamily="18" charset="0"/>
              </a:rPr>
              <a:t>     单向传送的地址和控制总线，可采用三态锁存器和三态单向驱动器等来加以锁存和驱动；</a:t>
            </a:r>
          </a:p>
          <a:p>
            <a:pPr eaLnBrk="1" hangingPunct="1"/>
            <a:r>
              <a:rPr lang="zh-CN" altLang="en-US">
                <a:latin typeface="Times New Roman" panose="02020603050405020304" pitchFamily="18" charset="0"/>
              </a:rPr>
              <a:t>     双向传送的数据总线，可以采用三态双向驱动器来加以驱动。</a:t>
            </a:r>
          </a:p>
          <a:p>
            <a:pPr eaLnBrk="1" hangingPunct="1"/>
            <a:r>
              <a:rPr lang="en-US" altLang="zh-CN">
                <a:latin typeface="Times New Roman" panose="02020603050405020304" pitchFamily="18" charset="0"/>
              </a:rPr>
              <a:t>3</a:t>
            </a:r>
            <a:r>
              <a:rPr lang="zh-CN" altLang="en-US">
                <a:latin typeface="Times New Roman" panose="02020603050405020304" pitchFamily="18" charset="0"/>
              </a:rPr>
              <a:t>、</a:t>
            </a:r>
            <a:r>
              <a:rPr lang="en-US" altLang="zh-CN">
                <a:latin typeface="Times New Roman" panose="02020603050405020304" pitchFamily="18" charset="0"/>
              </a:rPr>
              <a:t>CPU</a:t>
            </a:r>
            <a:r>
              <a:rPr lang="zh-CN" altLang="en-US">
                <a:latin typeface="Times New Roman" panose="02020603050405020304" pitchFamily="18" charset="0"/>
              </a:rPr>
              <a:t>能否与存储器的存取速度相配合</a:t>
            </a:r>
          </a:p>
          <a:p>
            <a:pPr eaLnBrk="1" hangingPunct="1"/>
            <a:r>
              <a:rPr lang="zh-CN" altLang="en-US">
                <a:latin typeface="Times New Roman" panose="02020603050405020304" pitchFamily="18" charset="0"/>
              </a:rPr>
              <a:t>     分析存储器的存取速度是否满足</a:t>
            </a:r>
            <a:r>
              <a:rPr lang="en-US" altLang="zh-CN">
                <a:latin typeface="Times New Roman" panose="02020603050405020304" pitchFamily="18" charset="0"/>
              </a:rPr>
              <a:t>CPU</a:t>
            </a:r>
            <a:r>
              <a:rPr lang="zh-CN" altLang="en-US">
                <a:latin typeface="Times New Roman" panose="02020603050405020304" pitchFamily="18" charset="0"/>
              </a:rPr>
              <a:t>总线时序的要求</a:t>
            </a:r>
          </a:p>
          <a:p>
            <a:pPr eaLnBrk="1" hangingPunct="1"/>
            <a:r>
              <a:rPr lang="zh-CN" altLang="en-US">
                <a:latin typeface="Times New Roman" panose="02020603050405020304" pitchFamily="18" charset="0"/>
              </a:rPr>
              <a:t>     如果不能满足：</a:t>
            </a:r>
          </a:p>
          <a:p>
            <a:pPr lvl="1" eaLnBrk="1" hangingPunct="1"/>
            <a:r>
              <a:rPr lang="zh-CN" altLang="en-US">
                <a:latin typeface="Times New Roman" panose="02020603050405020304" pitchFamily="18" charset="0"/>
              </a:rPr>
              <a:t> （</a:t>
            </a:r>
            <a:r>
              <a:rPr lang="en-US" altLang="zh-CN">
                <a:latin typeface="Times New Roman" panose="02020603050405020304" pitchFamily="18" charset="0"/>
              </a:rPr>
              <a:t>1</a:t>
            </a:r>
            <a:r>
              <a:rPr lang="zh-CN" altLang="en-US">
                <a:latin typeface="Times New Roman" panose="02020603050405020304" pitchFamily="18" charset="0"/>
              </a:rPr>
              <a:t>）考虑更换芯片</a:t>
            </a:r>
          </a:p>
          <a:p>
            <a:pPr lvl="1" eaLnBrk="1" hangingPunct="1"/>
            <a:r>
              <a:rPr lang="zh-CN" altLang="en-US">
                <a:latin typeface="Times New Roman" panose="02020603050405020304" pitchFamily="18" charset="0"/>
              </a:rPr>
              <a:t> （</a:t>
            </a:r>
            <a:r>
              <a:rPr lang="en-US" altLang="zh-CN">
                <a:latin typeface="Times New Roman" panose="02020603050405020304" pitchFamily="18" charset="0"/>
              </a:rPr>
              <a:t>2</a:t>
            </a:r>
            <a:r>
              <a:rPr lang="zh-CN" altLang="en-US">
                <a:latin typeface="Times New Roman" panose="02020603050405020304" pitchFamily="18" charset="0"/>
              </a:rPr>
              <a:t>）总线周期中插入等待状态</a:t>
            </a:r>
            <a:r>
              <a:rPr lang="en-US" altLang="zh-CN">
                <a:latin typeface="Times New Roman" panose="02020603050405020304" pitchFamily="18" charset="0"/>
              </a:rPr>
              <a:t>T</a:t>
            </a:r>
            <a:r>
              <a:rPr lang="en-US" altLang="zh-CN" baseline="-25000">
                <a:latin typeface="Times New Roman" panose="02020603050405020304" pitchFamily="18" charset="0"/>
              </a:rPr>
              <a:t>W</a:t>
            </a:r>
            <a:r>
              <a:rPr lang="zh-CN" altLang="en-US">
                <a:latin typeface="Times New Roman" panose="02020603050405020304" pitchFamily="18" charset="0"/>
              </a:rPr>
              <a:t>。</a:t>
            </a:r>
          </a:p>
          <a:p>
            <a:pPr eaLnBrk="1" hangingPunct="1"/>
            <a:r>
              <a:rPr lang="zh-CN" altLang="en-US">
                <a:solidFill>
                  <a:schemeClr val="folHlink"/>
                </a:solidFill>
                <a:latin typeface="Times New Roman" panose="02020603050405020304" pitchFamily="18" charset="0"/>
              </a:rPr>
              <a:t>切记：时序配合是连接中的难点。</a:t>
            </a:r>
            <a:endParaRPr lang="zh-CN" altLang="en-US">
              <a:latin typeface="Times New Roman" panose="02020603050405020304" pitchFamily="18" charset="0"/>
            </a:endParaRPr>
          </a:p>
          <a:p>
            <a:pPr eaLnBrk="1" hangingPunct="1"/>
            <a:r>
              <a:rPr lang="en-US" altLang="zh-CN">
                <a:latin typeface="Times New Roman" panose="02020603050405020304" pitchFamily="18" charset="0"/>
              </a:rPr>
              <a:t>4</a:t>
            </a:r>
            <a:r>
              <a:rPr lang="zh-CN" altLang="en-US">
                <a:latin typeface="Times New Roman" panose="02020603050405020304" pitchFamily="18" charset="0"/>
              </a:rPr>
              <a:t>、一个存储器系统有多片芯片组成，片选信号由</a:t>
            </a:r>
            <a:r>
              <a:rPr lang="en-US" altLang="zh-CN">
                <a:latin typeface="Times New Roman" panose="02020603050405020304" pitchFamily="18" charset="0"/>
              </a:rPr>
              <a:t>CPU</a:t>
            </a:r>
            <a:r>
              <a:rPr lang="zh-CN" altLang="en-US">
                <a:latin typeface="Times New Roman" panose="02020603050405020304" pitchFamily="18" charset="0"/>
              </a:rPr>
              <a:t>的高位地址译码后取得。应考虑采用何种译码方式，实现存储器的芯片选择。</a:t>
            </a:r>
          </a:p>
          <a:p>
            <a:pPr eaLnBrk="1" hangingPunct="1"/>
            <a:r>
              <a:rPr lang="zh-CN" altLang="en-US">
                <a:latin typeface="Times New Roman" panose="02020603050405020304" pitchFamily="18" charset="0"/>
              </a:rPr>
              <a:t>     每个芯片的片内地址，由</a:t>
            </a:r>
            <a:r>
              <a:rPr lang="en-US" altLang="zh-CN">
                <a:latin typeface="Times New Roman" panose="02020603050405020304" pitchFamily="18" charset="0"/>
              </a:rPr>
              <a:t>CPU</a:t>
            </a:r>
            <a:r>
              <a:rPr lang="zh-CN" altLang="en-US">
                <a:latin typeface="Times New Roman" panose="02020603050405020304" pitchFamily="18" charset="0"/>
              </a:rPr>
              <a:t>的低位地址来选择。</a:t>
            </a:r>
          </a:p>
          <a:p>
            <a:pPr eaLnBrk="1" hangingPunct="1"/>
            <a:r>
              <a:rPr lang="en-US" altLang="zh-CN">
                <a:latin typeface="Times New Roman" panose="02020603050405020304" pitchFamily="18" charset="0"/>
              </a:rPr>
              <a:t>5</a:t>
            </a:r>
            <a:r>
              <a:rPr lang="zh-CN" altLang="en-US">
                <a:latin typeface="Times New Roman" panose="02020603050405020304" pitchFamily="18" charset="0"/>
              </a:rPr>
              <a:t>、控制信号的连接</a:t>
            </a:r>
          </a:p>
          <a:p>
            <a:pPr lvl="1" eaLnBrk="1" hangingPunct="1"/>
            <a:r>
              <a:rPr lang="zh-CN" altLang="en-US">
                <a:latin typeface="Times New Roman" panose="02020603050405020304" pitchFamily="18" charset="0"/>
              </a:rPr>
              <a:t> </a:t>
            </a:r>
            <a:r>
              <a:rPr lang="en-US" altLang="zh-CN">
                <a:latin typeface="Times New Roman" panose="02020603050405020304" pitchFamily="18" charset="0"/>
              </a:rPr>
              <a:t>8086CPU</a:t>
            </a:r>
            <a:r>
              <a:rPr lang="zh-CN" altLang="en-US">
                <a:latin typeface="Times New Roman" panose="02020603050405020304" pitchFamily="18" charset="0"/>
              </a:rPr>
              <a:t>与存储器交换信息时，提供了以下几个控制信号：</a:t>
            </a:r>
            <a:r>
              <a:rPr lang="en-US" altLang="zh-CN">
                <a:latin typeface="Times New Roman" panose="02020603050405020304" pitchFamily="18" charset="0"/>
              </a:rPr>
              <a:t>M/IO*</a:t>
            </a:r>
            <a:r>
              <a:rPr lang="zh-CN" altLang="en-US">
                <a:latin typeface="Times New Roman" panose="02020603050405020304" pitchFamily="18" charset="0"/>
              </a:rPr>
              <a:t>、</a:t>
            </a:r>
            <a:r>
              <a:rPr lang="en-US" altLang="zh-CN">
                <a:latin typeface="Times New Roman" panose="02020603050405020304" pitchFamily="18" charset="0"/>
              </a:rPr>
              <a:t>RD*</a:t>
            </a:r>
            <a:r>
              <a:rPr lang="zh-CN" altLang="en-US">
                <a:latin typeface="Times New Roman" panose="02020603050405020304" pitchFamily="18" charset="0"/>
              </a:rPr>
              <a:t>、</a:t>
            </a:r>
            <a:r>
              <a:rPr lang="en-US" altLang="zh-CN">
                <a:latin typeface="Times New Roman" panose="02020603050405020304" pitchFamily="18" charset="0"/>
              </a:rPr>
              <a:t>WR*</a:t>
            </a:r>
            <a:r>
              <a:rPr lang="zh-CN" altLang="en-US">
                <a:latin typeface="Times New Roman" panose="02020603050405020304" pitchFamily="18" charset="0"/>
              </a:rPr>
              <a:t>、</a:t>
            </a:r>
            <a:r>
              <a:rPr lang="en-US" altLang="zh-CN">
                <a:latin typeface="Times New Roman" panose="02020603050405020304" pitchFamily="18" charset="0"/>
              </a:rPr>
              <a:t>ALE</a:t>
            </a:r>
            <a:r>
              <a:rPr lang="zh-CN" altLang="en-US">
                <a:latin typeface="Times New Roman" panose="02020603050405020304" pitchFamily="18" charset="0"/>
              </a:rPr>
              <a:t>、</a:t>
            </a:r>
            <a:r>
              <a:rPr lang="en-US" altLang="zh-CN">
                <a:latin typeface="Times New Roman" panose="02020603050405020304" pitchFamily="18" charset="0"/>
              </a:rPr>
              <a:t>READY</a:t>
            </a:r>
            <a:r>
              <a:rPr lang="zh-CN" altLang="en-US">
                <a:latin typeface="Times New Roman" panose="02020603050405020304" pitchFamily="18" charset="0"/>
              </a:rPr>
              <a:t>、</a:t>
            </a:r>
            <a:r>
              <a:rPr lang="en-US" altLang="zh-CN">
                <a:latin typeface="Times New Roman" panose="02020603050405020304" pitchFamily="18" charset="0"/>
              </a:rPr>
              <a:t>WAIT*</a:t>
            </a:r>
            <a:r>
              <a:rPr lang="zh-CN" altLang="en-US">
                <a:latin typeface="Times New Roman" panose="02020603050405020304" pitchFamily="18" charset="0"/>
              </a:rPr>
              <a:t>、</a:t>
            </a:r>
            <a:r>
              <a:rPr lang="en-US" altLang="zh-CN">
                <a:latin typeface="Times New Roman" panose="02020603050405020304" pitchFamily="18" charset="0"/>
              </a:rPr>
              <a:t>DT/R*</a:t>
            </a:r>
            <a:r>
              <a:rPr lang="zh-CN" altLang="en-US">
                <a:latin typeface="Times New Roman" panose="02020603050405020304" pitchFamily="18" charset="0"/>
              </a:rPr>
              <a:t>和</a:t>
            </a:r>
            <a:r>
              <a:rPr lang="en-US" altLang="zh-CN">
                <a:latin typeface="Times New Roman" panose="02020603050405020304" pitchFamily="18" charset="0"/>
              </a:rPr>
              <a:t>DEN*</a:t>
            </a:r>
            <a:r>
              <a:rPr lang="zh-CN" altLang="en-US">
                <a:latin typeface="Times New Roman" panose="02020603050405020304" pitchFamily="18" charset="0"/>
              </a:rPr>
              <a:t>，这些信号与存储器要求的控制信号如何连接才能实现所需要的控制功能。</a:t>
            </a:r>
          </a:p>
          <a:p>
            <a:pPr lvl="1" eaLnBrk="1" hangingPunct="1"/>
            <a:endParaRPr lang="zh-CN"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CEDF6FF5-F8C7-44DE-8BA1-F22B474ADA29}" type="slidenum">
              <a:rPr lang="en-US" altLang="zh-CN" sz="1300" smtClean="0">
                <a:ea typeface="宋体" panose="02010600030101010101" pitchFamily="2" charset="-122"/>
              </a:rPr>
              <a:pPr/>
              <a:t>37</a:t>
            </a:fld>
            <a:endParaRPr lang="en-US" altLang="zh-CN" sz="1300">
              <a:ea typeface="宋体" panose="02010600030101010101" pitchFamily="2" charset="-122"/>
            </a:endParaRPr>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6264</a:t>
            </a:r>
            <a:r>
              <a:rPr lang="zh-CN" altLang="en-US" dirty="0">
                <a:latin typeface="Times New Roman" panose="02020603050405020304" pitchFamily="18" charset="0"/>
              </a:rPr>
              <a:t>是</a:t>
            </a:r>
            <a:r>
              <a:rPr lang="en-US" altLang="zh-CN" dirty="0">
                <a:latin typeface="Times New Roman" panose="02020603050405020304" pitchFamily="18" charset="0"/>
              </a:rPr>
              <a:t>Intel</a:t>
            </a:r>
            <a:r>
              <a:rPr lang="zh-CN" altLang="en-US" dirty="0">
                <a:latin typeface="Times New Roman" panose="02020603050405020304" pitchFamily="18" charset="0"/>
              </a:rPr>
              <a:t>公司的产品，</a:t>
            </a:r>
            <a:r>
              <a:rPr lang="en-US" altLang="zh-CN" dirty="0">
                <a:latin typeface="Times New Roman" panose="02020603050405020304" pitchFamily="18" charset="0"/>
              </a:rPr>
              <a:t>62</a:t>
            </a:r>
            <a:r>
              <a:rPr lang="zh-CN" altLang="en-US" dirty="0">
                <a:latin typeface="Times New Roman" panose="02020603050405020304" pitchFamily="18" charset="0"/>
              </a:rPr>
              <a:t>是系列号，</a:t>
            </a:r>
            <a:r>
              <a:rPr lang="en-US" altLang="zh-CN" dirty="0">
                <a:latin typeface="Times New Roman" panose="02020603050405020304" pitchFamily="18" charset="0"/>
              </a:rPr>
              <a:t>64</a:t>
            </a:r>
            <a:r>
              <a:rPr lang="zh-CN" altLang="en-US" dirty="0">
                <a:latin typeface="Times New Roman" panose="02020603050405020304" pitchFamily="18" charset="0"/>
              </a:rPr>
              <a:t>是序号，和存储容量有关</a:t>
            </a:r>
          </a:p>
          <a:p>
            <a:pPr eaLnBrk="1" hangingPunct="1"/>
            <a:r>
              <a:rPr lang="zh-CN" altLang="en-US" dirty="0">
                <a:latin typeface="Times New Roman" panose="02020603050405020304" pitchFamily="18" charset="0"/>
              </a:rPr>
              <a:t>     </a:t>
            </a:r>
            <a:r>
              <a:rPr lang="en-US" altLang="zh-CN" dirty="0">
                <a:latin typeface="Times New Roman" panose="02020603050405020304" pitchFamily="18" charset="0"/>
              </a:rPr>
              <a:t>62128</a:t>
            </a:r>
            <a:r>
              <a:rPr lang="zh-CN" altLang="en-US" dirty="0">
                <a:latin typeface="Times New Roman" panose="02020603050405020304" pitchFamily="18" charset="0"/>
              </a:rPr>
              <a:t>（</a:t>
            </a:r>
            <a:r>
              <a:rPr lang="en-US" altLang="zh-CN" dirty="0">
                <a:latin typeface="Times New Roman" panose="02020603050405020304" pitchFamily="18" charset="0"/>
              </a:rPr>
              <a:t>16K*8</a:t>
            </a:r>
            <a:r>
              <a:rPr lang="zh-CN" altLang="en-US" dirty="0">
                <a:latin typeface="Times New Roman" panose="02020603050405020304" pitchFamily="18" charset="0"/>
              </a:rPr>
              <a:t>）、</a:t>
            </a:r>
            <a:r>
              <a:rPr lang="en-US" altLang="zh-CN" dirty="0">
                <a:latin typeface="Times New Roman" panose="02020603050405020304" pitchFamily="18" charset="0"/>
              </a:rPr>
              <a:t>62256</a:t>
            </a:r>
            <a:r>
              <a:rPr lang="zh-CN" altLang="en-US" dirty="0">
                <a:latin typeface="Times New Roman" panose="02020603050405020304" pitchFamily="18" charset="0"/>
              </a:rPr>
              <a:t>（</a:t>
            </a:r>
            <a:r>
              <a:rPr lang="en-US" altLang="zh-CN" dirty="0">
                <a:latin typeface="Times New Roman" panose="02020603050405020304" pitchFamily="18" charset="0"/>
              </a:rPr>
              <a:t>32K*8</a:t>
            </a:r>
            <a:r>
              <a:rPr lang="zh-CN" altLang="en-US" dirty="0">
                <a:latin typeface="Times New Roman" panose="02020603050405020304" pitchFamily="18" charset="0"/>
              </a:rPr>
              <a:t>）</a:t>
            </a:r>
          </a:p>
          <a:p>
            <a:pPr eaLnBrk="1" hangingPunct="1"/>
            <a:r>
              <a:rPr lang="en-US" altLang="zh-CN" dirty="0">
                <a:latin typeface="Times New Roman" panose="02020603050405020304" pitchFamily="18" charset="0"/>
              </a:rPr>
              <a:t>2</a:t>
            </a:r>
            <a:r>
              <a:rPr lang="zh-CN" altLang="en-US" dirty="0">
                <a:latin typeface="Times New Roman" panose="02020603050405020304" pitchFamily="18" charset="0"/>
              </a:rPr>
              <a:t>、</a:t>
            </a:r>
            <a:r>
              <a:rPr lang="en-US" altLang="zh-CN" dirty="0">
                <a:latin typeface="Times New Roman" panose="02020603050405020304" pitchFamily="18" charset="0"/>
              </a:rPr>
              <a:t>2764</a:t>
            </a:r>
            <a:r>
              <a:rPr lang="zh-CN" altLang="en-US" dirty="0">
                <a:latin typeface="Times New Roman" panose="02020603050405020304" pitchFamily="18" charset="0"/>
              </a:rPr>
              <a:t>是</a:t>
            </a:r>
            <a:r>
              <a:rPr lang="en-US" altLang="zh-CN" dirty="0">
                <a:latin typeface="Times New Roman" panose="02020603050405020304" pitchFamily="18" charset="0"/>
              </a:rPr>
              <a:t>Intel</a:t>
            </a:r>
            <a:r>
              <a:rPr lang="zh-CN" altLang="en-US" dirty="0">
                <a:latin typeface="Times New Roman" panose="02020603050405020304" pitchFamily="18" charset="0"/>
              </a:rPr>
              <a:t>公司的产品，</a:t>
            </a:r>
            <a:r>
              <a:rPr lang="en-US" altLang="zh-CN" dirty="0">
                <a:latin typeface="Times New Roman" panose="02020603050405020304" pitchFamily="18" charset="0"/>
              </a:rPr>
              <a:t>UVEPROM</a:t>
            </a:r>
            <a:r>
              <a:rPr lang="zh-CN" altLang="en-US" dirty="0">
                <a:latin typeface="Times New Roman" panose="02020603050405020304" pitchFamily="18" charset="0"/>
              </a:rPr>
              <a:t>，</a:t>
            </a:r>
            <a:r>
              <a:rPr lang="en-US" altLang="zh-CN" dirty="0">
                <a:latin typeface="Times New Roman" panose="02020603050405020304" pitchFamily="18" charset="0"/>
              </a:rPr>
              <a:t>27</a:t>
            </a:r>
            <a:r>
              <a:rPr lang="zh-CN" altLang="en-US" dirty="0">
                <a:latin typeface="Times New Roman" panose="02020603050405020304" pitchFamily="18" charset="0"/>
              </a:rPr>
              <a:t>是系列号，</a:t>
            </a:r>
            <a:r>
              <a:rPr lang="en-US" altLang="zh-CN" dirty="0">
                <a:latin typeface="Times New Roman" panose="02020603050405020304" pitchFamily="18" charset="0"/>
              </a:rPr>
              <a:t>64</a:t>
            </a:r>
            <a:r>
              <a:rPr lang="zh-CN" altLang="en-US" dirty="0">
                <a:latin typeface="Times New Roman" panose="02020603050405020304" pitchFamily="18" charset="0"/>
              </a:rPr>
              <a:t>是序号，和存储容量有关。</a:t>
            </a:r>
          </a:p>
          <a:p>
            <a:pPr eaLnBrk="1" hangingPunct="1"/>
            <a:r>
              <a:rPr lang="zh-CN" altLang="en-US" dirty="0">
                <a:latin typeface="Times New Roman" panose="02020603050405020304" pitchFamily="18" charset="0"/>
              </a:rPr>
              <a:t>     </a:t>
            </a:r>
            <a:r>
              <a:rPr lang="en-US" altLang="zh-CN" dirty="0">
                <a:latin typeface="Times New Roman" panose="02020603050405020304" pitchFamily="18" charset="0"/>
              </a:rPr>
              <a:t>2716</a:t>
            </a:r>
            <a:r>
              <a:rPr lang="zh-CN" altLang="en-US" dirty="0">
                <a:latin typeface="Times New Roman" panose="02020603050405020304" pitchFamily="18" charset="0"/>
              </a:rPr>
              <a:t>（</a:t>
            </a:r>
            <a:r>
              <a:rPr lang="en-US" altLang="zh-CN" dirty="0">
                <a:latin typeface="Times New Roman" panose="02020603050405020304" pitchFamily="18" charset="0"/>
              </a:rPr>
              <a:t>2KB</a:t>
            </a:r>
            <a:r>
              <a:rPr lang="zh-CN" altLang="en-US" dirty="0">
                <a:latin typeface="Times New Roman" panose="02020603050405020304" pitchFamily="18" charset="0"/>
              </a:rPr>
              <a:t>）、</a:t>
            </a:r>
            <a:r>
              <a:rPr lang="en-US" altLang="zh-CN" dirty="0">
                <a:latin typeface="Times New Roman" panose="02020603050405020304" pitchFamily="18" charset="0"/>
              </a:rPr>
              <a:t>2732</a:t>
            </a:r>
            <a:r>
              <a:rPr lang="zh-CN" altLang="en-US" dirty="0">
                <a:latin typeface="Times New Roman" panose="02020603050405020304" pitchFamily="18" charset="0"/>
              </a:rPr>
              <a:t>（</a:t>
            </a:r>
            <a:r>
              <a:rPr lang="en-US" altLang="zh-CN" dirty="0">
                <a:latin typeface="Times New Roman" panose="02020603050405020304" pitchFamily="18" charset="0"/>
              </a:rPr>
              <a:t>4KB</a:t>
            </a:r>
            <a:r>
              <a:rPr lang="zh-CN" altLang="en-US" dirty="0">
                <a:latin typeface="Times New Roman" panose="02020603050405020304" pitchFamily="18" charset="0"/>
              </a:rPr>
              <a:t>）、</a:t>
            </a:r>
            <a:r>
              <a:rPr lang="en-US" altLang="zh-CN" dirty="0">
                <a:latin typeface="Times New Roman" panose="02020603050405020304" pitchFamily="18" charset="0"/>
              </a:rPr>
              <a:t>27128</a:t>
            </a:r>
            <a:r>
              <a:rPr lang="zh-CN" altLang="en-US" dirty="0">
                <a:latin typeface="Times New Roman" panose="02020603050405020304" pitchFamily="18" charset="0"/>
              </a:rPr>
              <a:t>（</a:t>
            </a:r>
            <a:r>
              <a:rPr lang="en-US" altLang="zh-CN" dirty="0">
                <a:latin typeface="Times New Roman" panose="02020603050405020304" pitchFamily="18" charset="0"/>
              </a:rPr>
              <a:t>16KB</a:t>
            </a:r>
            <a:r>
              <a:rPr lang="zh-CN" altLang="en-US" dirty="0">
                <a:latin typeface="Times New Roman" panose="02020603050405020304" pitchFamily="18" charset="0"/>
              </a:rPr>
              <a:t>）、</a:t>
            </a:r>
            <a:r>
              <a:rPr lang="en-US" altLang="zh-CN" dirty="0">
                <a:latin typeface="Times New Roman" panose="02020603050405020304" pitchFamily="18" charset="0"/>
              </a:rPr>
              <a:t>27256</a:t>
            </a:r>
            <a:r>
              <a:rPr lang="zh-CN" altLang="en-US" dirty="0">
                <a:latin typeface="Times New Roman" panose="02020603050405020304" pitchFamily="18" charset="0"/>
              </a:rPr>
              <a:t>（</a:t>
            </a:r>
            <a:r>
              <a:rPr lang="en-US" altLang="zh-CN" dirty="0">
                <a:latin typeface="Times New Roman" panose="02020603050405020304" pitchFamily="18" charset="0"/>
              </a:rPr>
              <a:t>32KB</a:t>
            </a:r>
            <a:r>
              <a:rPr lang="zh-CN" altLang="en-US" dirty="0">
                <a:latin typeface="Times New Roman" panose="02020603050405020304" pitchFamily="18" charset="0"/>
              </a:rPr>
              <a:t>）、</a:t>
            </a:r>
            <a:r>
              <a:rPr lang="en-US" altLang="zh-CN" dirty="0">
                <a:latin typeface="Times New Roman" panose="02020603050405020304" pitchFamily="18" charset="0"/>
              </a:rPr>
              <a:t>27512</a:t>
            </a:r>
            <a:r>
              <a:rPr lang="zh-CN" altLang="en-US" dirty="0">
                <a:latin typeface="Times New Roman" panose="02020603050405020304" pitchFamily="18" charset="0"/>
              </a:rPr>
              <a:t>（</a:t>
            </a:r>
            <a:r>
              <a:rPr lang="en-US" altLang="zh-CN" dirty="0">
                <a:latin typeface="Times New Roman" panose="02020603050405020304" pitchFamily="18" charset="0"/>
              </a:rPr>
              <a:t>64KB</a:t>
            </a:r>
            <a:r>
              <a:rPr lang="zh-CN" altLang="en-US" dirty="0">
                <a:latin typeface="Times New Roman" panose="02020603050405020304" pitchFamily="18" charset="0"/>
              </a:rPr>
              <a:t>）</a:t>
            </a:r>
          </a:p>
          <a:p>
            <a:pPr eaLnBrk="1" hangingPunct="1"/>
            <a:endParaRPr lang="en-US" altLang="zh-CN" dirty="0">
              <a:latin typeface="Times New Roman" panose="02020603050405020304" pitchFamily="18" charset="0"/>
            </a:endParaRPr>
          </a:p>
          <a:p>
            <a:pPr eaLnBrk="1" hangingPunct="1"/>
            <a:endParaRPr kumimoji="0" lang="zh-CN" altLang="en-US" dirty="0">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D03BABEE-C14F-47DC-B51D-4375563AC501}" type="slidenum">
              <a:rPr lang="en-US" altLang="zh-CN" sz="1300" smtClean="0">
                <a:ea typeface="宋体" panose="02010600030101010101" pitchFamily="2" charset="-122"/>
              </a:rPr>
              <a:pPr/>
              <a:t>38</a:t>
            </a:fld>
            <a:endParaRPr lang="en-US" altLang="zh-CN" sz="1300">
              <a:ea typeface="宋体" panose="02010600030101010101" pitchFamily="2" charset="-122"/>
            </a:endParaRPr>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Times New Roman" panose="02020603050405020304" pitchFamily="18" charset="0"/>
              </a:rPr>
              <a:t>1</a:t>
            </a:r>
            <a:r>
              <a:rPr lang="zh-CN" altLang="en-US" dirty="0">
                <a:latin typeface="Times New Roman" panose="02020603050405020304" pitchFamily="18" charset="0"/>
              </a:rPr>
              <a:t>、存储器芯片种类繁多，但具有共同的结构特点，掌握这方面有关知识，对正确选用芯片及设计微型计算机的存储器系统都是必要的。</a:t>
            </a:r>
          </a:p>
          <a:p>
            <a:pPr eaLnBrk="1" hangingPunct="1"/>
            <a:r>
              <a:rPr lang="zh-CN" altLang="en-US" dirty="0">
                <a:latin typeface="Times New Roman" panose="02020603050405020304" pitchFamily="18" charset="0"/>
              </a:rPr>
              <a:t>     存储器芯片有各种标准的</a:t>
            </a:r>
            <a:r>
              <a:rPr lang="en-US" altLang="zh-CN" dirty="0">
                <a:latin typeface="Times New Roman" panose="02020603050405020304" pitchFamily="18" charset="0"/>
              </a:rPr>
              <a:t>IC</a:t>
            </a:r>
            <a:r>
              <a:rPr lang="zh-CN" altLang="en-US" dirty="0">
                <a:latin typeface="Times New Roman" panose="02020603050405020304" pitchFamily="18" charset="0"/>
              </a:rPr>
              <a:t>封装形式，我们介绍的大多都是双列直插式封装，引脚从</a:t>
            </a:r>
            <a:r>
              <a:rPr lang="en-US" altLang="zh-CN" dirty="0">
                <a:latin typeface="Times New Roman" panose="02020603050405020304" pitchFamily="18" charset="0"/>
              </a:rPr>
              <a:t>16</a:t>
            </a:r>
            <a:r>
              <a:rPr lang="zh-CN" altLang="en-US" dirty="0">
                <a:latin typeface="Times New Roman" panose="02020603050405020304" pitchFamily="18" charset="0"/>
              </a:rPr>
              <a:t>脚到</a:t>
            </a:r>
            <a:r>
              <a:rPr lang="en-US" altLang="zh-CN" dirty="0">
                <a:latin typeface="Times New Roman" panose="02020603050405020304" pitchFamily="18" charset="0"/>
              </a:rPr>
              <a:t>28</a:t>
            </a:r>
            <a:r>
              <a:rPr lang="zh-CN" altLang="en-US" dirty="0">
                <a:latin typeface="Times New Roman" panose="02020603050405020304" pitchFamily="18" charset="0"/>
              </a:rPr>
              <a:t>脚不等。</a:t>
            </a:r>
          </a:p>
          <a:p>
            <a:pPr eaLnBrk="1" hangingPunct="1"/>
            <a:r>
              <a:rPr lang="zh-CN" altLang="en-US" dirty="0">
                <a:latin typeface="Times New Roman" panose="02020603050405020304" pitchFamily="18" charset="0"/>
              </a:rPr>
              <a:t>     引脚信号：地址线、数据线、控制线</a:t>
            </a:r>
          </a:p>
          <a:p>
            <a:pPr eaLnBrk="1" hangingPunct="1"/>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）地址信号线根数取决于芯片的存储单元数。</a:t>
            </a:r>
          </a:p>
          <a:p>
            <a:pPr eaLnBrk="1" hangingPunct="1"/>
            <a:r>
              <a:rPr lang="zh-CN" altLang="en-US" dirty="0">
                <a:latin typeface="Times New Roman" panose="02020603050405020304" pitchFamily="18" charset="0"/>
              </a:rPr>
              <a:t>        </a:t>
            </a:r>
            <a:r>
              <a:rPr lang="en-US" altLang="zh-CN" dirty="0">
                <a:latin typeface="Times New Roman" panose="02020603050405020304" pitchFamily="18" charset="0"/>
              </a:rPr>
              <a:t>10</a:t>
            </a:r>
            <a:r>
              <a:rPr lang="zh-CN" altLang="en-US" dirty="0">
                <a:latin typeface="Times New Roman" panose="02020603050405020304" pitchFamily="18" charset="0"/>
              </a:rPr>
              <a:t>根，</a:t>
            </a:r>
            <a:r>
              <a:rPr lang="en-US" altLang="zh-CN" dirty="0">
                <a:latin typeface="Times New Roman" panose="02020603050405020304" pitchFamily="18" charset="0"/>
              </a:rPr>
              <a:t>2</a:t>
            </a:r>
            <a:r>
              <a:rPr lang="en-US" altLang="zh-CN" baseline="30000" dirty="0">
                <a:latin typeface="Times New Roman" panose="02020603050405020304" pitchFamily="18" charset="0"/>
              </a:rPr>
              <a:t>10</a:t>
            </a:r>
            <a:r>
              <a:rPr lang="en-US" altLang="zh-CN" dirty="0">
                <a:latin typeface="Times New Roman" panose="02020603050405020304" pitchFamily="18" charset="0"/>
              </a:rPr>
              <a:t>=1024</a:t>
            </a:r>
          </a:p>
          <a:p>
            <a:pPr eaLnBrk="1" hangingPunct="1"/>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）数据线取决于每个存储单元的位数。</a:t>
            </a:r>
          </a:p>
          <a:p>
            <a:pPr eaLnBrk="1" hangingPunct="1"/>
            <a:r>
              <a:rPr lang="zh-CN" altLang="en-US" dirty="0">
                <a:latin typeface="Times New Roman" panose="02020603050405020304" pitchFamily="18" charset="0"/>
              </a:rPr>
              <a:t>它们一起决定了位存储容量。</a:t>
            </a:r>
            <a:endParaRPr kumimoji="0" lang="zh-CN" altLang="en-US" dirty="0">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C4DA85F2-6360-4467-B6B0-DB6119B28915}" type="slidenum">
              <a:rPr lang="en-US" altLang="zh-CN" sz="1300" smtClean="0">
                <a:ea typeface="宋体" panose="02010600030101010101" pitchFamily="2" charset="-122"/>
              </a:rPr>
              <a:pPr/>
              <a:t>39</a:t>
            </a:fld>
            <a:endParaRPr lang="en-US" altLang="zh-CN" sz="1300">
              <a:ea typeface="宋体" panose="02010600030101010101" pitchFamily="2" charset="-122"/>
            </a:endParaRPr>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panose="02020603050405020304" pitchFamily="18" charset="0"/>
              </a:rPr>
              <a:t>（</a:t>
            </a:r>
            <a:r>
              <a:rPr lang="en-US" altLang="zh-CN">
                <a:latin typeface="Times New Roman" panose="02020603050405020304" pitchFamily="18" charset="0"/>
              </a:rPr>
              <a:t>3</a:t>
            </a:r>
            <a:r>
              <a:rPr lang="zh-CN" altLang="en-US">
                <a:latin typeface="Times New Roman" panose="02020603050405020304" pitchFamily="18" charset="0"/>
              </a:rPr>
              <a:t>）每个芯片都有片选</a:t>
            </a:r>
            <a:r>
              <a:rPr lang="en-US" altLang="zh-CN">
                <a:latin typeface="Times New Roman" panose="02020603050405020304" pitchFamily="18" charset="0"/>
              </a:rPr>
              <a:t>CS*</a:t>
            </a:r>
            <a:r>
              <a:rPr lang="zh-CN" altLang="en-US">
                <a:latin typeface="Times New Roman" panose="02020603050405020304" pitchFamily="18" charset="0"/>
              </a:rPr>
              <a:t>或</a:t>
            </a:r>
            <a:r>
              <a:rPr lang="en-US" altLang="zh-CN">
                <a:latin typeface="Times New Roman" panose="02020603050405020304" pitchFamily="18" charset="0"/>
              </a:rPr>
              <a:t>CE*</a:t>
            </a:r>
            <a:r>
              <a:rPr lang="zh-CN" altLang="en-US">
                <a:latin typeface="Times New Roman" panose="02020603050405020304" pitchFamily="18" charset="0"/>
              </a:rPr>
              <a:t>，低电平有效。</a:t>
            </a:r>
          </a:p>
          <a:p>
            <a:pPr eaLnBrk="1" hangingPunct="1"/>
            <a:r>
              <a:rPr lang="zh-CN" altLang="en-US">
                <a:latin typeface="Times New Roman" panose="02020603050405020304" pitchFamily="18" charset="0"/>
              </a:rPr>
              <a:t>        </a:t>
            </a:r>
            <a:r>
              <a:rPr lang="en-US" altLang="zh-CN">
                <a:latin typeface="Times New Roman" panose="02020603050405020304" pitchFamily="18" charset="0"/>
              </a:rPr>
              <a:t>RAM</a:t>
            </a:r>
            <a:r>
              <a:rPr lang="zh-CN" altLang="en-US">
                <a:latin typeface="Times New Roman" panose="02020603050405020304" pitchFamily="18" charset="0"/>
              </a:rPr>
              <a:t>：读写控制信号，低电平为写（输入），高电平为读（输出）。    </a:t>
            </a:r>
          </a:p>
          <a:p>
            <a:pPr eaLnBrk="1" hangingPunct="1"/>
            <a:endParaRPr kumimoji="0"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AB038B43-72A0-4289-8B57-8FE73C37034A}" type="slidenum">
              <a:rPr lang="en-US" altLang="zh-CN" sz="1300" smtClean="0">
                <a:ea typeface="宋体" panose="02010600030101010101" pitchFamily="2" charset="-122"/>
              </a:rPr>
              <a:pPr/>
              <a:t>4</a:t>
            </a:fld>
            <a:endParaRPr lang="en-US" altLang="zh-CN" sz="1300">
              <a:ea typeface="宋体" panose="02010600030101010101" pitchFamily="2" charset="-122"/>
            </a:endParaRPr>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Times New Roman" panose="02020603050405020304" pitchFamily="18" charset="0"/>
              </a:rPr>
              <a:t>RAM</a:t>
            </a:r>
            <a:r>
              <a:rPr lang="zh-CN" altLang="en-US">
                <a:latin typeface="Times New Roman" panose="02020603050405020304" pitchFamily="18" charset="0"/>
              </a:rPr>
              <a:t>：随机存取存储器</a:t>
            </a:r>
          </a:p>
          <a:p>
            <a:pPr eaLnBrk="1" hangingPunct="1"/>
            <a:r>
              <a:rPr lang="en-US" altLang="zh-CN">
                <a:latin typeface="Times New Roman" panose="02020603050405020304" pitchFamily="18" charset="0"/>
              </a:rPr>
              <a:t>ROM</a:t>
            </a:r>
            <a:r>
              <a:rPr lang="zh-CN" altLang="en-US">
                <a:latin typeface="Times New Roman" panose="02020603050405020304" pitchFamily="18" charset="0"/>
              </a:rPr>
              <a:t>：只读存储器</a:t>
            </a:r>
          </a:p>
          <a:p>
            <a:pPr eaLnBrk="1" hangingPunct="1"/>
            <a:endParaRPr kumimoji="0" lang="zh-CN"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B4A77229-92C9-4AC3-9982-7288E36C35C3}" type="slidenum">
              <a:rPr lang="en-US" altLang="zh-CN" sz="1300" smtClean="0">
                <a:ea typeface="宋体" panose="02010600030101010101" pitchFamily="2" charset="-122"/>
              </a:rPr>
              <a:pPr/>
              <a:t>40</a:t>
            </a:fld>
            <a:endParaRPr lang="en-US" altLang="zh-CN" sz="1300">
              <a:ea typeface="宋体" panose="02010600030101010101" pitchFamily="2" charset="-122"/>
            </a:endParaRPr>
          </a:p>
        </p:txBody>
      </p:sp>
      <p:sp>
        <p:nvSpPr>
          <p:cNvPr id="87042" name="Rectangle 2"/>
          <p:cNvSpPr>
            <a:spLocks noGrp="1" noRot="1" noChangeAspect="1" noChangeArrowheads="1" noTextEdit="1"/>
          </p:cNvSpPr>
          <p:nvPr>
            <p:ph type="sldImg"/>
          </p:nvPr>
        </p:nvSpPr>
        <p:spPr>
          <a:ln/>
        </p:spPr>
      </p:sp>
      <p:sp>
        <p:nvSpPr>
          <p:cNvPr id="9219" name="Rectangle 3">
            <a:extLst>
              <a:ext uri="{FF2B5EF4-FFF2-40B4-BE49-F238E27FC236}">
                <a16:creationId xmlns:a16="http://schemas.microsoft.com/office/drawing/2014/main" id="{C25DB44D-B95F-0345-8AEB-91F33AFBF645}"/>
              </a:ext>
            </a:extLst>
          </p:cNvPr>
          <p:cNvSpPr>
            <a:spLocks noGrp="1" noChangeArrowheads="1"/>
          </p:cNvSpPr>
          <p:nvPr>
            <p:ph type="body" idx="1"/>
          </p:nvPr>
        </p:nvSpPr>
        <p:spPr>
          <a:ln/>
          <a:extLst>
            <a:ext uri="{909E8E84-426E-40dd-AFC4-6F175D3DCCD1}"/>
            <a:ext uri="{91240B29-F687-4f45-9708-019B960494DF}"/>
            <a:ext uri="{FAA26D3D-D897-4be2-8F04-BA451C77F1D7}"/>
          </a:extLst>
        </p:spPr>
        <p:txBody>
          <a:bodyPr/>
          <a:lstStyle/>
          <a:p>
            <a:pPr eaLnBrk="1" hangingPunct="1"/>
            <a:r>
              <a:rPr kumimoji="0" lang="en-US" altLang="zh-CN">
                <a:effectLst>
                  <a:outerShdw blurRad="38100" dist="38100" dir="2700000" algn="tl">
                    <a:srgbClr val="C0C0C0"/>
                  </a:outerShdw>
                </a:effectLst>
                <a:latin typeface="Times New Roman" panose="02020603050405020304" pitchFamily="18" charset="0"/>
              </a:rPr>
              <a:t>1</a:t>
            </a:r>
            <a:r>
              <a:rPr kumimoji="0" lang="zh-CN" altLang="en-US">
                <a:effectLst>
                  <a:outerShdw blurRad="38100" dist="38100" dir="2700000" algn="tl">
                    <a:srgbClr val="C0C0C0"/>
                  </a:outerShdw>
                </a:effectLst>
                <a:latin typeface="Times New Roman" panose="02020603050405020304" pitchFamily="18" charset="0"/>
              </a:rPr>
              <a:t>、对于</a:t>
            </a:r>
            <a:r>
              <a:rPr kumimoji="0" lang="en-US" altLang="zh-CN">
                <a:effectLst>
                  <a:outerShdw blurRad="38100" dist="38100" dir="2700000" algn="tl">
                    <a:srgbClr val="C0C0C0"/>
                  </a:outerShdw>
                </a:effectLst>
                <a:latin typeface="Times New Roman" panose="02020603050405020304" pitchFamily="18" charset="0"/>
              </a:rPr>
              <a:t>ROM</a:t>
            </a:r>
            <a:r>
              <a:rPr kumimoji="0" lang="zh-CN" altLang="en-US">
                <a:effectLst>
                  <a:outerShdw blurRad="38100" dist="38100" dir="2700000" algn="tl">
                    <a:srgbClr val="C0C0C0"/>
                  </a:outerShdw>
                </a:effectLst>
                <a:latin typeface="Times New Roman" panose="02020603050405020304" pitchFamily="18" charset="0"/>
              </a:rPr>
              <a:t>，只有读出控制信号</a:t>
            </a:r>
            <a:r>
              <a:rPr kumimoji="0" lang="en-US" altLang="zh-CN">
                <a:effectLst>
                  <a:outerShdw blurRad="38100" dist="38100" dir="2700000" algn="tl">
                    <a:srgbClr val="C0C0C0"/>
                  </a:outerShdw>
                </a:effectLst>
                <a:latin typeface="Times New Roman" panose="02020603050405020304" pitchFamily="18" charset="0"/>
              </a:rPr>
              <a:t>OE*</a:t>
            </a:r>
            <a:r>
              <a:rPr kumimoji="0" lang="zh-CN" altLang="en-US">
                <a:effectLst>
                  <a:outerShdw blurRad="38100" dist="38100" dir="2700000" algn="tl">
                    <a:srgbClr val="C0C0C0"/>
                  </a:outerShdw>
                </a:effectLst>
                <a:latin typeface="Times New Roman" panose="02020603050405020304" pitchFamily="18" charset="0"/>
              </a:rPr>
              <a:t>。</a:t>
            </a:r>
          </a:p>
          <a:p>
            <a:pPr eaLnBrk="1" hangingPunct="1"/>
            <a:r>
              <a:rPr kumimoji="0" lang="en-US" altLang="zh-CN">
                <a:effectLst>
                  <a:outerShdw blurRad="38100" dist="38100" dir="2700000" algn="tl">
                    <a:srgbClr val="C0C0C0"/>
                  </a:outerShdw>
                </a:effectLst>
                <a:latin typeface="Times New Roman" panose="02020603050405020304" pitchFamily="18" charset="0"/>
              </a:rPr>
              <a:t>2</a:t>
            </a:r>
            <a:r>
              <a:rPr kumimoji="0" lang="zh-CN" altLang="en-US">
                <a:effectLst>
                  <a:outerShdw blurRad="38100" dist="38100" dir="2700000" algn="tl">
                    <a:srgbClr val="C0C0C0"/>
                  </a:outerShdw>
                </a:effectLst>
                <a:latin typeface="Times New Roman" panose="02020603050405020304" pitchFamily="18" charset="0"/>
              </a:rPr>
              <a:t>、编程电压输入：</a:t>
            </a:r>
            <a:r>
              <a:rPr kumimoji="0" lang="en-US" altLang="zh-CN">
                <a:effectLst>
                  <a:outerShdw blurRad="38100" dist="38100" dir="2700000" algn="tl">
                    <a:srgbClr val="C0C0C0"/>
                  </a:outerShdw>
                </a:effectLst>
                <a:latin typeface="Times New Roman" panose="02020603050405020304" pitchFamily="18" charset="0"/>
              </a:rPr>
              <a:t>V</a:t>
            </a:r>
            <a:r>
              <a:rPr kumimoji="0" lang="en-US" altLang="zh-CN" baseline="-25000">
                <a:effectLst>
                  <a:outerShdw blurRad="38100" dist="38100" dir="2700000" algn="tl">
                    <a:srgbClr val="C0C0C0"/>
                  </a:outerShdw>
                </a:effectLst>
                <a:latin typeface="Times New Roman" panose="02020603050405020304" pitchFamily="18" charset="0"/>
              </a:rPr>
              <a:t>PP</a:t>
            </a:r>
            <a:r>
              <a:rPr kumimoji="0" lang="zh-CN" altLang="en-US">
                <a:effectLst>
                  <a:outerShdw blurRad="38100" dist="38100" dir="2700000" algn="tl">
                    <a:srgbClr val="C0C0C0"/>
                  </a:outerShdw>
                </a:effectLst>
                <a:latin typeface="Times New Roman" panose="02020603050405020304" pitchFamily="18" charset="0"/>
              </a:rPr>
              <a:t>，</a:t>
            </a:r>
            <a:r>
              <a:rPr kumimoji="0" lang="en-US" altLang="zh-CN">
                <a:effectLst>
                  <a:outerShdw blurRad="38100" dist="38100" dir="2700000" algn="tl">
                    <a:srgbClr val="C0C0C0"/>
                  </a:outerShdw>
                </a:effectLst>
                <a:latin typeface="Times New Roman" panose="02020603050405020304" pitchFamily="18" charset="0"/>
              </a:rPr>
              <a:t>+12V</a:t>
            </a:r>
          </a:p>
          <a:p>
            <a:pPr eaLnBrk="1" hangingPunct="1"/>
            <a:r>
              <a:rPr kumimoji="0" lang="en-US" altLang="zh-CN">
                <a:effectLst>
                  <a:outerShdw blurRad="38100" dist="38100" dir="2700000" algn="tl">
                    <a:srgbClr val="C0C0C0"/>
                  </a:outerShdw>
                </a:effectLst>
                <a:latin typeface="Times New Roman" panose="02020603050405020304" pitchFamily="18" charset="0"/>
              </a:rPr>
              <a:t>     </a:t>
            </a:r>
            <a:r>
              <a:rPr kumimoji="0" lang="zh-CN" altLang="en-US">
                <a:effectLst>
                  <a:outerShdw blurRad="38100" dist="38100" dir="2700000" algn="tl">
                    <a:srgbClr val="C0C0C0"/>
                  </a:outerShdw>
                </a:effectLst>
                <a:latin typeface="Times New Roman" panose="02020603050405020304" pitchFamily="18" charset="0"/>
              </a:rPr>
              <a:t>编程脉冲输入：</a:t>
            </a:r>
            <a:r>
              <a:rPr kumimoji="0" lang="en-US" altLang="zh-CN">
                <a:effectLst>
                  <a:outerShdw blurRad="38100" dist="38100" dir="2700000" algn="tl">
                    <a:srgbClr val="C0C0C0"/>
                  </a:outerShdw>
                </a:effectLst>
                <a:latin typeface="Times New Roman" panose="02020603050405020304" pitchFamily="18" charset="0"/>
              </a:rPr>
              <a:t>PGM*</a:t>
            </a:r>
            <a:r>
              <a:rPr kumimoji="0" lang="zh-CN" altLang="en-US">
                <a:effectLst>
                  <a:outerShdw blurRad="38100" dist="38100" dir="2700000" algn="tl">
                    <a:srgbClr val="C0C0C0"/>
                  </a:outerShdw>
                </a:effectLst>
                <a:latin typeface="Times New Roman" panose="02020603050405020304" pitchFamily="18" charset="0"/>
              </a:rPr>
              <a:t>，负脉冲</a:t>
            </a:r>
          </a:p>
          <a:p>
            <a:pPr eaLnBrk="1" hangingPunct="1"/>
            <a:endParaRPr kumimoji="0" lang="zh-CN"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D4C72CAF-CE0A-4E88-9968-FE823926E386}" type="slidenum">
              <a:rPr lang="en-US" altLang="zh-CN" sz="1300" smtClean="0">
                <a:ea typeface="宋体" panose="02010600030101010101" pitchFamily="2" charset="-122"/>
              </a:rPr>
              <a:pPr/>
              <a:t>41</a:t>
            </a:fld>
            <a:endParaRPr lang="en-US" altLang="zh-CN" sz="1300">
              <a:ea typeface="宋体" panose="02010600030101010101" pitchFamily="2" charset="-122"/>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AA2D0D2D-0DC7-4295-BC45-3C2E4F64C199}" type="slidenum">
              <a:rPr lang="en-US" altLang="zh-CN" sz="1300" smtClean="0">
                <a:ea typeface="宋体" panose="02010600030101010101" pitchFamily="2" charset="-122"/>
              </a:rPr>
              <a:pPr/>
              <a:t>42</a:t>
            </a:fld>
            <a:endParaRPr lang="en-US" altLang="zh-CN" sz="1300">
              <a:ea typeface="宋体" panose="02010600030101010101" pitchFamily="2" charset="-122"/>
            </a:endParaRPr>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BBA66F86-9A2C-4B6D-A926-36FA1266C34E}" type="slidenum">
              <a:rPr lang="en-US" altLang="zh-CN" sz="1300" smtClean="0">
                <a:ea typeface="宋体" panose="02010600030101010101" pitchFamily="2" charset="-122"/>
              </a:rPr>
              <a:pPr/>
              <a:t>43</a:t>
            </a:fld>
            <a:endParaRPr lang="en-US" altLang="zh-CN" sz="1300">
              <a:ea typeface="宋体" panose="02010600030101010101" pitchFamily="2" charset="-122"/>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Times New Roman" panose="02020603050405020304" pitchFamily="18" charset="0"/>
              </a:rPr>
              <a:t>2114</a:t>
            </a:r>
            <a:r>
              <a:rPr lang="zh-CN" altLang="en-US">
                <a:latin typeface="Times New Roman" panose="02020603050405020304" pitchFamily="18" charset="0"/>
              </a:rPr>
              <a:t>存储器芯片的容量：</a:t>
            </a:r>
            <a:r>
              <a:rPr lang="en-US" altLang="zh-CN">
                <a:latin typeface="Times New Roman" panose="02020603050405020304" pitchFamily="18" charset="0"/>
              </a:rPr>
              <a:t>1024*4</a:t>
            </a:r>
            <a:r>
              <a:rPr lang="zh-CN" altLang="en-US">
                <a:latin typeface="Times New Roman" panose="02020603050405020304" pitchFamily="18" charset="0"/>
              </a:rPr>
              <a:t>，需要两片，组成</a:t>
            </a:r>
            <a:r>
              <a:rPr lang="en-US" altLang="zh-CN">
                <a:latin typeface="Times New Roman" panose="02020603050405020304" pitchFamily="18" charset="0"/>
              </a:rPr>
              <a:t>1024</a:t>
            </a:r>
            <a:r>
              <a:rPr lang="zh-CN" altLang="en-US">
                <a:latin typeface="Times New Roman" panose="02020603050405020304" pitchFamily="18" charset="0"/>
              </a:rPr>
              <a:t>字节</a:t>
            </a:r>
          </a:p>
          <a:p>
            <a:pPr eaLnBrk="1" hangingPunct="1"/>
            <a:r>
              <a:rPr kumimoji="0" lang="zh-CN" altLang="en-US">
                <a:latin typeface="Times New Roman" panose="02020603050405020304" pitchFamily="18" charset="0"/>
              </a:rPr>
              <a:t>只对位数扩展，单元数不变</a:t>
            </a:r>
          </a:p>
          <a:p>
            <a:pPr algn="just" eaLnBrk="1" hangingPunct="1">
              <a:lnSpc>
                <a:spcPct val="110000"/>
              </a:lnSpc>
            </a:pPr>
            <a:r>
              <a:rPr lang="zh-CN" altLang="en-US" sz="1600">
                <a:solidFill>
                  <a:srgbClr val="000000"/>
                </a:solidFill>
                <a:latin typeface="Times New Roman" panose="02020603050405020304" pitchFamily="18" charset="0"/>
              </a:rPr>
              <a:t>位扩展连接</a:t>
            </a:r>
            <a:r>
              <a:rPr lang="zh-CN" altLang="en-US" sz="1600">
                <a:solidFill>
                  <a:schemeClr val="accent2"/>
                </a:solidFill>
                <a:latin typeface="Times New Roman" panose="02020603050405020304" pitchFamily="18" charset="0"/>
              </a:rPr>
              <a:t>方法</a:t>
            </a:r>
            <a:r>
              <a:rPr lang="zh-CN" altLang="en-US" sz="1600">
                <a:solidFill>
                  <a:srgbClr val="000000"/>
                </a:solidFill>
                <a:latin typeface="Times New Roman" panose="02020603050405020304" pitchFamily="18" charset="0"/>
              </a:rPr>
              <a:t>：</a:t>
            </a:r>
          </a:p>
          <a:p>
            <a:pPr algn="just" eaLnBrk="1" hangingPunct="1">
              <a:lnSpc>
                <a:spcPct val="110000"/>
              </a:lnSpc>
            </a:pPr>
            <a:r>
              <a:rPr lang="zh-CN" altLang="en-US">
                <a:solidFill>
                  <a:srgbClr val="000000"/>
                </a:solidFill>
                <a:latin typeface="Times New Roman" panose="02020603050405020304" pitchFamily="18" charset="0"/>
                <a:ea typeface="仿宋_GB2312" pitchFamily="49" charset="-122"/>
              </a:rPr>
              <a:t>（</a:t>
            </a:r>
            <a:r>
              <a:rPr lang="en-US" altLang="zh-CN">
                <a:solidFill>
                  <a:srgbClr val="000000"/>
                </a:solidFill>
                <a:latin typeface="Times New Roman" panose="02020603050405020304" pitchFamily="18" charset="0"/>
                <a:ea typeface="仿宋_GB2312" pitchFamily="49" charset="-122"/>
              </a:rPr>
              <a:t>1</a:t>
            </a:r>
            <a:r>
              <a:rPr lang="zh-CN" altLang="en-US">
                <a:solidFill>
                  <a:srgbClr val="000000"/>
                </a:solidFill>
                <a:latin typeface="Times New Roman" panose="02020603050405020304" pitchFamily="18" charset="0"/>
                <a:ea typeface="仿宋_GB2312" pitchFamily="49" charset="-122"/>
              </a:rPr>
              <a:t>）芯片的地址线全部并联，且与地址总线相应连接；</a:t>
            </a:r>
          </a:p>
          <a:p>
            <a:pPr algn="just" eaLnBrk="1" hangingPunct="1">
              <a:lnSpc>
                <a:spcPct val="110000"/>
              </a:lnSpc>
            </a:pPr>
            <a:r>
              <a:rPr lang="zh-CN" altLang="en-US">
                <a:solidFill>
                  <a:srgbClr val="000000"/>
                </a:solidFill>
                <a:latin typeface="Times New Roman" panose="02020603050405020304" pitchFamily="18" charset="0"/>
                <a:ea typeface="仿宋_GB2312" pitchFamily="49" charset="-122"/>
              </a:rPr>
              <a:t>（</a:t>
            </a:r>
            <a:r>
              <a:rPr lang="en-US" altLang="zh-CN">
                <a:solidFill>
                  <a:srgbClr val="000000"/>
                </a:solidFill>
                <a:latin typeface="Times New Roman" panose="02020603050405020304" pitchFamily="18" charset="0"/>
                <a:ea typeface="仿宋_GB2312" pitchFamily="49" charset="-122"/>
              </a:rPr>
              <a:t>2</a:t>
            </a:r>
            <a:r>
              <a:rPr lang="zh-CN" altLang="en-US">
                <a:solidFill>
                  <a:srgbClr val="000000"/>
                </a:solidFill>
                <a:latin typeface="Times New Roman" panose="02020603050405020304" pitchFamily="18" charset="0"/>
                <a:ea typeface="仿宋_GB2312" pitchFamily="49" charset="-122"/>
              </a:rPr>
              <a:t>）片选信号线并联，连接到地址译码器的输出端；</a:t>
            </a:r>
          </a:p>
          <a:p>
            <a:pPr algn="just" eaLnBrk="1" hangingPunct="1">
              <a:lnSpc>
                <a:spcPct val="110000"/>
              </a:lnSpc>
            </a:pPr>
            <a:r>
              <a:rPr lang="zh-CN" altLang="en-US">
                <a:solidFill>
                  <a:srgbClr val="000000"/>
                </a:solidFill>
                <a:latin typeface="Times New Roman" panose="02020603050405020304" pitchFamily="18" charset="0"/>
                <a:ea typeface="仿宋_GB2312" pitchFamily="49" charset="-122"/>
              </a:rPr>
              <a:t>（</a:t>
            </a:r>
            <a:r>
              <a:rPr lang="en-US" altLang="zh-CN">
                <a:solidFill>
                  <a:srgbClr val="000000"/>
                </a:solidFill>
                <a:latin typeface="Times New Roman" panose="02020603050405020304" pitchFamily="18" charset="0"/>
                <a:ea typeface="仿宋_GB2312" pitchFamily="49" charset="-122"/>
              </a:rPr>
              <a:t>3</a:t>
            </a:r>
            <a:r>
              <a:rPr lang="zh-CN" altLang="en-US">
                <a:solidFill>
                  <a:srgbClr val="000000"/>
                </a:solidFill>
                <a:latin typeface="Times New Roman" panose="02020603050405020304" pitchFamily="18" charset="0"/>
                <a:ea typeface="仿宋_GB2312" pitchFamily="49" charset="-122"/>
              </a:rPr>
              <a:t>）读</a:t>
            </a:r>
            <a:r>
              <a:rPr lang="en-US" altLang="zh-CN">
                <a:solidFill>
                  <a:srgbClr val="000000"/>
                </a:solidFill>
                <a:latin typeface="Times New Roman" panose="02020603050405020304" pitchFamily="18" charset="0"/>
                <a:ea typeface="仿宋_GB2312" pitchFamily="49" charset="-122"/>
              </a:rPr>
              <a:t>/</a:t>
            </a:r>
            <a:r>
              <a:rPr lang="zh-CN" altLang="en-US">
                <a:solidFill>
                  <a:srgbClr val="000000"/>
                </a:solidFill>
                <a:latin typeface="Times New Roman" panose="02020603050405020304" pitchFamily="18" charset="0"/>
                <a:ea typeface="仿宋_GB2312" pitchFamily="49" charset="-122"/>
              </a:rPr>
              <a:t>写控制信号并联，连接到控制总线的存储器读</a:t>
            </a:r>
            <a:r>
              <a:rPr lang="en-US" altLang="zh-CN">
                <a:solidFill>
                  <a:srgbClr val="000000"/>
                </a:solidFill>
                <a:latin typeface="Times New Roman" panose="02020603050405020304" pitchFamily="18" charset="0"/>
                <a:ea typeface="仿宋_GB2312" pitchFamily="49" charset="-122"/>
              </a:rPr>
              <a:t>/</a:t>
            </a:r>
            <a:r>
              <a:rPr lang="zh-CN" altLang="en-US">
                <a:solidFill>
                  <a:srgbClr val="000000"/>
                </a:solidFill>
                <a:latin typeface="Times New Roman" panose="02020603050405020304" pitchFamily="18" charset="0"/>
                <a:ea typeface="仿宋_GB2312" pitchFamily="49" charset="-122"/>
              </a:rPr>
              <a:t>写控制线上；</a:t>
            </a:r>
          </a:p>
          <a:p>
            <a:pPr algn="just" eaLnBrk="1" hangingPunct="1">
              <a:lnSpc>
                <a:spcPct val="110000"/>
              </a:lnSpc>
            </a:pPr>
            <a:r>
              <a:rPr lang="zh-CN" altLang="en-US">
                <a:solidFill>
                  <a:srgbClr val="000000"/>
                </a:solidFill>
                <a:latin typeface="Times New Roman" panose="02020603050405020304" pitchFamily="18" charset="0"/>
                <a:ea typeface="仿宋_GB2312" pitchFamily="49" charset="-122"/>
              </a:rPr>
              <a:t>（</a:t>
            </a:r>
            <a:r>
              <a:rPr lang="en-US" altLang="zh-CN">
                <a:solidFill>
                  <a:srgbClr val="000000"/>
                </a:solidFill>
                <a:latin typeface="Times New Roman" panose="02020603050405020304" pitchFamily="18" charset="0"/>
                <a:ea typeface="仿宋_GB2312" pitchFamily="49" charset="-122"/>
              </a:rPr>
              <a:t>4</a:t>
            </a:r>
            <a:r>
              <a:rPr lang="zh-CN" altLang="en-US">
                <a:solidFill>
                  <a:srgbClr val="000000"/>
                </a:solidFill>
                <a:latin typeface="Times New Roman" panose="02020603050405020304" pitchFamily="18" charset="0"/>
                <a:ea typeface="仿宋_GB2312" pitchFamily="49" charset="-122"/>
              </a:rPr>
              <a:t>）不同芯片的数据线连接到数据总线不同位上。</a:t>
            </a:r>
            <a:endParaRPr kumimoji="0" lang="zh-CN" altLang="en-US">
              <a:latin typeface="Times New Roman" panose="02020603050405020304" pitchFamily="18" charset="0"/>
            </a:endParaRPr>
          </a:p>
          <a:p>
            <a:pPr eaLnBrk="1" hangingPunct="1"/>
            <a:r>
              <a:rPr lang="zh-CN" altLang="en-US">
                <a:latin typeface="Times New Roman" panose="02020603050405020304" pitchFamily="18" charset="0"/>
              </a:rPr>
              <a:t>当</a:t>
            </a:r>
            <a:r>
              <a:rPr lang="en-US" altLang="zh-CN">
                <a:latin typeface="Times New Roman" panose="02020603050405020304" pitchFamily="18" charset="0"/>
              </a:rPr>
              <a:t>CPU</a:t>
            </a:r>
            <a:r>
              <a:rPr lang="zh-CN" altLang="en-US">
                <a:latin typeface="Times New Roman" panose="02020603050405020304" pitchFamily="18" charset="0"/>
              </a:rPr>
              <a:t>发出一组地址信号、片选信号时，这两个片子同时被选中，从而组成了一个完整的存储单元输出。</a:t>
            </a:r>
          </a:p>
          <a:p>
            <a:pPr eaLnBrk="1" hangingPunct="1"/>
            <a:r>
              <a:rPr lang="zh-CN" altLang="en-US">
                <a:latin typeface="Times New Roman" panose="02020603050405020304" pitchFamily="18" charset="0"/>
              </a:rPr>
              <a:t>这些芯片应被看作是一个整体，常被称为“芯片组”。</a:t>
            </a:r>
            <a:endParaRPr kumimoji="0" lang="zh-CN"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002E74BD-291E-44BD-BE51-2E07354189CF}" type="slidenum">
              <a:rPr lang="en-US" altLang="zh-CN" sz="1300" smtClean="0">
                <a:ea typeface="宋体" panose="02010600030101010101" pitchFamily="2" charset="-122"/>
              </a:rPr>
              <a:pPr/>
              <a:t>44</a:t>
            </a:fld>
            <a:endParaRPr lang="en-US" altLang="zh-CN" sz="1300">
              <a:ea typeface="宋体" panose="02010600030101010101" pitchFamily="2" charset="-122"/>
            </a:endParaRPr>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zh-CN">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B892B0E6-F2C2-4418-86C5-3448B8F98033}" type="slidenum">
              <a:rPr lang="en-US" altLang="zh-CN" sz="1300" smtClean="0">
                <a:ea typeface="宋体" panose="02010600030101010101" pitchFamily="2" charset="-122"/>
              </a:rPr>
              <a:pPr/>
              <a:t>45</a:t>
            </a:fld>
            <a:endParaRPr lang="en-US" altLang="zh-CN" sz="1300">
              <a:ea typeface="宋体" panose="02010600030101010101" pitchFamily="2" charset="-122"/>
            </a:endParaRPr>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zh-CN">
              <a:latin typeface="Arial" panose="020B0604020202020204" pitchFamily="34" charset="0"/>
            </a:endParaRPr>
          </a:p>
          <a:p>
            <a:pPr eaLnBrk="1" hangingPunct="1"/>
            <a:r>
              <a:rPr kumimoji="0" lang="en-US" altLang="zh-CN">
                <a:latin typeface="Arial" panose="020B0604020202020204" pitchFamily="34" charset="0"/>
              </a:rPr>
              <a:t>4</a:t>
            </a:r>
            <a:r>
              <a:rPr kumimoji="0" lang="zh-CN" altLang="en-US">
                <a:latin typeface="Arial" panose="020B0604020202020204" pitchFamily="34" charset="0"/>
              </a:rPr>
              <a:t>片</a:t>
            </a:r>
            <a:r>
              <a:rPr kumimoji="0" lang="en-US" altLang="zh-CN">
                <a:latin typeface="Arial" panose="020B0604020202020204" pitchFamily="34" charset="0"/>
              </a:rPr>
              <a:t>2Kx8</a:t>
            </a:r>
            <a:r>
              <a:rPr kumimoji="0" lang="zh-CN" altLang="en-US">
                <a:latin typeface="Arial" panose="020B0604020202020204" pitchFamily="34" charset="0"/>
              </a:rPr>
              <a:t>位的存储器构成一片</a:t>
            </a:r>
            <a:r>
              <a:rPr kumimoji="0" lang="en-US" altLang="zh-CN">
                <a:latin typeface="Arial" panose="020B0604020202020204" pitchFamily="34" charset="0"/>
              </a:rPr>
              <a:t>2Kx32</a:t>
            </a:r>
            <a:r>
              <a:rPr kumimoji="0" lang="zh-CN" altLang="en-US">
                <a:latin typeface="Arial" panose="020B0604020202020204" pitchFamily="34" charset="0"/>
              </a:rPr>
              <a:t>位的存储器</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6C069635-F7B7-42BF-BD70-6CBFD8E26D4C}" type="slidenum">
              <a:rPr lang="en-US" altLang="zh-CN" sz="1300" smtClean="0">
                <a:ea typeface="宋体" panose="02010600030101010101" pitchFamily="2" charset="-122"/>
              </a:rPr>
              <a:pPr/>
              <a:t>46</a:t>
            </a:fld>
            <a:endParaRPr lang="en-US" altLang="zh-CN" sz="1300">
              <a:ea typeface="宋体" panose="02010600030101010101" pitchFamily="2" charset="-122"/>
            </a:endParaRPr>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15650657-4184-413C-8429-C50930C48F93}" type="slidenum">
              <a:rPr lang="en-US" altLang="zh-CN" sz="1300" smtClean="0">
                <a:ea typeface="宋体" panose="02010600030101010101" pitchFamily="2" charset="-122"/>
              </a:rPr>
              <a:pPr/>
              <a:t>47</a:t>
            </a:fld>
            <a:endParaRPr lang="en-US" altLang="zh-CN" sz="1300">
              <a:ea typeface="宋体" panose="02010600030101010101" pitchFamily="2" charset="-122"/>
            </a:endParaRPr>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F046D824-FB81-4D7A-A0C2-906378DA097E}" type="slidenum">
              <a:rPr lang="en-US" altLang="zh-CN" sz="1300" smtClean="0">
                <a:ea typeface="宋体" panose="02010600030101010101" pitchFamily="2" charset="-122"/>
              </a:rPr>
              <a:pPr/>
              <a:t>48</a:t>
            </a:fld>
            <a:endParaRPr lang="en-US" altLang="zh-CN" sz="1300">
              <a:ea typeface="宋体" panose="02010600030101010101" pitchFamily="2" charset="-122"/>
            </a:endParaRPr>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Times New Roman" panose="02020603050405020304" pitchFamily="18" charset="0"/>
              </a:rPr>
              <a:t>1</a:t>
            </a:r>
            <a:r>
              <a:rPr lang="zh-CN" altLang="en-US">
                <a:latin typeface="Times New Roman" panose="02020603050405020304" pitchFamily="18" charset="0"/>
              </a:rPr>
              <a:t>、由于受到工艺条件限制，存储单元数有限。</a:t>
            </a:r>
          </a:p>
          <a:p>
            <a:pPr eaLnBrk="1" hangingPunct="1"/>
            <a:r>
              <a:rPr lang="en-US" altLang="zh-CN">
                <a:latin typeface="Times New Roman" panose="02020603050405020304" pitchFamily="18" charset="0"/>
              </a:rPr>
              <a:t>2</a:t>
            </a:r>
            <a:r>
              <a:rPr lang="zh-CN" altLang="en-US">
                <a:latin typeface="Times New Roman" panose="02020603050405020304" pitchFamily="18" charset="0"/>
              </a:rPr>
              <a:t>、这时候，多个芯片就不应该同时被选中。</a:t>
            </a:r>
          </a:p>
          <a:p>
            <a:pPr eaLnBrk="1" hangingPunct="1"/>
            <a:r>
              <a:rPr lang="zh-CN" altLang="en-US">
                <a:latin typeface="Times New Roman" panose="02020603050405020304" pitchFamily="18" charset="0"/>
              </a:rPr>
              <a:t>     这时候就应按照</a:t>
            </a:r>
            <a:r>
              <a:rPr lang="en-US" altLang="zh-CN">
                <a:latin typeface="Times New Roman" panose="02020603050405020304" pitchFamily="18" charset="0"/>
              </a:rPr>
              <a:t>CPU</a:t>
            </a:r>
            <a:r>
              <a:rPr lang="zh-CN" altLang="en-US">
                <a:latin typeface="Times New Roman" panose="02020603050405020304" pitchFamily="18" charset="0"/>
              </a:rPr>
              <a:t>发出的信号来选中其中的一片，这就是所谓的片选。</a:t>
            </a:r>
          </a:p>
          <a:p>
            <a:pPr eaLnBrk="1" hangingPunct="1"/>
            <a:r>
              <a:rPr lang="zh-CN" altLang="zh-CN">
                <a:latin typeface="Times New Roman" panose="02020603050405020304" pitchFamily="18" charset="0"/>
              </a:rPr>
              <a:t>3</a:t>
            </a:r>
            <a:r>
              <a:rPr lang="zh-CN" altLang="en-US">
                <a:latin typeface="Times New Roman" panose="02020603050405020304" pitchFamily="18" charset="0"/>
              </a:rPr>
              <a:t>、字数的扩展</a:t>
            </a:r>
            <a:endParaRPr kumimoji="0" lang="zh-CN"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524EF0F6-F470-42FB-9CDE-6D53D65B81D6}" type="slidenum">
              <a:rPr lang="en-US" altLang="zh-CN" sz="1300" smtClean="0">
                <a:ea typeface="宋体" panose="02010600030101010101" pitchFamily="2" charset="-122"/>
              </a:rPr>
              <a:pPr/>
              <a:t>49</a:t>
            </a:fld>
            <a:endParaRPr lang="en-US" altLang="zh-CN" sz="1300">
              <a:ea typeface="宋体" panose="02010600030101010101" pitchFamily="2" charset="-122"/>
            </a:endParaRPr>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Times New Roman" panose="02020603050405020304" pitchFamily="18" charset="0"/>
              </a:rPr>
              <a:t>1</a:t>
            </a:r>
            <a:r>
              <a:rPr lang="zh-CN" altLang="en-US">
                <a:latin typeface="Times New Roman" panose="02020603050405020304" pitchFamily="18" charset="0"/>
              </a:rPr>
              <a:t>、只有存储芯片的片选信号</a:t>
            </a:r>
            <a:r>
              <a:rPr lang="en-US" altLang="zh-CN">
                <a:latin typeface="Times New Roman" panose="02020603050405020304" pitchFamily="18" charset="0"/>
              </a:rPr>
              <a:t>CS*</a:t>
            </a:r>
            <a:r>
              <a:rPr lang="zh-CN" altLang="en-US">
                <a:latin typeface="Times New Roman" panose="02020603050405020304" pitchFamily="18" charset="0"/>
              </a:rPr>
              <a:t>有效，才能对该芯片进行操作</a:t>
            </a:r>
          </a:p>
          <a:p>
            <a:pPr algn="just" eaLnBrk="1" hangingPunct="1"/>
            <a:r>
              <a:rPr lang="en-US" altLang="zh-CN" sz="1100">
                <a:solidFill>
                  <a:srgbClr val="000000"/>
                </a:solidFill>
                <a:latin typeface="Times New Roman" panose="02020603050405020304" pitchFamily="18" charset="0"/>
                <a:ea typeface="仿宋_GB2312" pitchFamily="49" charset="-122"/>
              </a:rPr>
              <a:t>2</a:t>
            </a:r>
            <a:r>
              <a:rPr lang="zh-CN" altLang="en-US" sz="1100">
                <a:solidFill>
                  <a:srgbClr val="000000"/>
                </a:solidFill>
                <a:latin typeface="Times New Roman" panose="02020603050405020304" pitchFamily="18" charset="0"/>
                <a:ea typeface="仿宋_GB2312" pitchFamily="49" charset="-122"/>
              </a:rPr>
              <a:t>、</a:t>
            </a:r>
            <a:r>
              <a:rPr lang="zh-CN" altLang="en-US" sz="1500">
                <a:solidFill>
                  <a:srgbClr val="000000"/>
                </a:solidFill>
                <a:latin typeface="Times New Roman" panose="02020603050405020304" pitchFamily="18" charset="0"/>
              </a:rPr>
              <a:t>字扩展的方法：</a:t>
            </a:r>
            <a:endParaRPr lang="zh-CN" altLang="en-US" sz="1100">
              <a:solidFill>
                <a:srgbClr val="000000"/>
              </a:solidFill>
              <a:latin typeface="Times New Roman" panose="02020603050405020304" pitchFamily="18" charset="0"/>
              <a:ea typeface="仿宋_GB2312" pitchFamily="49" charset="-122"/>
            </a:endParaRPr>
          </a:p>
          <a:p>
            <a:pPr algn="just" eaLnBrk="1" hangingPunct="1"/>
            <a:r>
              <a:rPr lang="zh-CN" altLang="en-US" sz="1100">
                <a:solidFill>
                  <a:srgbClr val="000000"/>
                </a:solidFill>
                <a:latin typeface="Times New Roman" panose="02020603050405020304" pitchFamily="18" charset="0"/>
                <a:ea typeface="仿宋_GB2312" pitchFamily="49" charset="-122"/>
              </a:rPr>
              <a:t>（</a:t>
            </a:r>
            <a:r>
              <a:rPr lang="en-US" altLang="zh-CN" sz="1100">
                <a:solidFill>
                  <a:srgbClr val="000000"/>
                </a:solidFill>
                <a:latin typeface="Times New Roman" panose="02020603050405020304" pitchFamily="18" charset="0"/>
                <a:ea typeface="仿宋_GB2312" pitchFamily="49" charset="-122"/>
              </a:rPr>
              <a:t>1</a:t>
            </a:r>
            <a:r>
              <a:rPr lang="zh-CN" altLang="en-US" sz="1100">
                <a:solidFill>
                  <a:srgbClr val="000000"/>
                </a:solidFill>
                <a:latin typeface="Times New Roman" panose="02020603050405020304" pitchFamily="18" charset="0"/>
                <a:ea typeface="仿宋_GB2312" pitchFamily="49" charset="-122"/>
              </a:rPr>
              <a:t>）求出组成存储器模块所需芯片数，然后按下列步骤连接有关信号线。</a:t>
            </a:r>
          </a:p>
          <a:p>
            <a:pPr algn="just" eaLnBrk="1" hangingPunct="1"/>
            <a:r>
              <a:rPr lang="zh-CN" altLang="en-US">
                <a:solidFill>
                  <a:srgbClr val="000000"/>
                </a:solidFill>
                <a:latin typeface="Times New Roman" panose="02020603050405020304" pitchFamily="18" charset="0"/>
                <a:ea typeface="仿宋_GB2312" pitchFamily="49" charset="-122"/>
              </a:rPr>
              <a:t>（</a:t>
            </a:r>
            <a:r>
              <a:rPr lang="en-US" altLang="zh-CN">
                <a:solidFill>
                  <a:srgbClr val="000000"/>
                </a:solidFill>
                <a:latin typeface="Times New Roman" panose="02020603050405020304" pitchFamily="18" charset="0"/>
                <a:ea typeface="仿宋_GB2312" pitchFamily="49" charset="-122"/>
              </a:rPr>
              <a:t>2</a:t>
            </a:r>
            <a:r>
              <a:rPr lang="zh-CN" altLang="en-US">
                <a:solidFill>
                  <a:srgbClr val="000000"/>
                </a:solidFill>
                <a:latin typeface="Times New Roman" panose="02020603050405020304" pitchFamily="18" charset="0"/>
                <a:ea typeface="仿宋_GB2312" pitchFamily="49" charset="-122"/>
              </a:rPr>
              <a:t>）各芯片的数据线并联，接至相应的系统数据总线。</a:t>
            </a:r>
          </a:p>
          <a:p>
            <a:pPr algn="just" eaLnBrk="1" hangingPunct="1"/>
            <a:r>
              <a:rPr lang="zh-CN" altLang="en-US">
                <a:solidFill>
                  <a:srgbClr val="000000"/>
                </a:solidFill>
                <a:latin typeface="Times New Roman" panose="02020603050405020304" pitchFamily="18" charset="0"/>
                <a:ea typeface="仿宋_GB2312" pitchFamily="49" charset="-122"/>
              </a:rPr>
              <a:t>（</a:t>
            </a:r>
            <a:r>
              <a:rPr lang="en-US" altLang="zh-CN">
                <a:solidFill>
                  <a:srgbClr val="000000"/>
                </a:solidFill>
                <a:latin typeface="Times New Roman" panose="02020603050405020304" pitchFamily="18" charset="0"/>
                <a:ea typeface="仿宋_GB2312" pitchFamily="49" charset="-122"/>
              </a:rPr>
              <a:t>3</a:t>
            </a:r>
            <a:r>
              <a:rPr lang="zh-CN" altLang="en-US">
                <a:solidFill>
                  <a:srgbClr val="000000"/>
                </a:solidFill>
                <a:latin typeface="Times New Roman" panose="02020603050405020304" pitchFamily="18" charset="0"/>
                <a:ea typeface="仿宋_GB2312" pitchFamily="49" charset="-122"/>
              </a:rPr>
              <a:t>）芯片的低位地址线并联到地址总线对应位上；</a:t>
            </a:r>
          </a:p>
          <a:p>
            <a:pPr algn="just" eaLnBrk="1" hangingPunct="1"/>
            <a:r>
              <a:rPr lang="zh-CN" altLang="en-US">
                <a:solidFill>
                  <a:srgbClr val="000000"/>
                </a:solidFill>
                <a:latin typeface="Times New Roman" panose="02020603050405020304" pitchFamily="18" charset="0"/>
                <a:ea typeface="仿宋_GB2312" pitchFamily="49" charset="-122"/>
              </a:rPr>
              <a:t>        地 址总线高位接译码器，译码器输出用作各个芯片的片选信号。 </a:t>
            </a:r>
          </a:p>
          <a:p>
            <a:pPr algn="just" eaLnBrk="1" hangingPunct="1"/>
            <a:r>
              <a:rPr lang="zh-CN" altLang="en-US">
                <a:solidFill>
                  <a:srgbClr val="000000"/>
                </a:solidFill>
                <a:latin typeface="Times New Roman" panose="02020603050405020304" pitchFamily="18" charset="0"/>
                <a:ea typeface="仿宋_GB2312" pitchFamily="49" charset="-122"/>
              </a:rPr>
              <a:t>（</a:t>
            </a:r>
            <a:r>
              <a:rPr lang="en-US" altLang="zh-CN">
                <a:solidFill>
                  <a:srgbClr val="000000"/>
                </a:solidFill>
                <a:latin typeface="Times New Roman" panose="02020603050405020304" pitchFamily="18" charset="0"/>
                <a:ea typeface="仿宋_GB2312" pitchFamily="49" charset="-122"/>
              </a:rPr>
              <a:t>4</a:t>
            </a:r>
            <a:r>
              <a:rPr lang="zh-CN" altLang="en-US">
                <a:solidFill>
                  <a:srgbClr val="000000"/>
                </a:solidFill>
                <a:latin typeface="Times New Roman" panose="02020603050405020304" pitchFamily="18" charset="0"/>
                <a:ea typeface="仿宋_GB2312" pitchFamily="49" charset="-122"/>
              </a:rPr>
              <a:t>）读写控制信号并联后与控制总线中相应的信号连接。</a:t>
            </a:r>
            <a:endParaRPr lang="zh-CN" altLang="en-US">
              <a:latin typeface="Times New Roman" panose="02020603050405020304" pitchFamily="18" charset="0"/>
            </a:endParaRPr>
          </a:p>
          <a:p>
            <a:pPr eaLnBrk="1" hangingPunct="1"/>
            <a:endParaRPr lang="en-US" altLang="zh-CN">
              <a:latin typeface="Times New Roman" panose="02020603050405020304" pitchFamily="18" charset="0"/>
            </a:endParaRPr>
          </a:p>
          <a:p>
            <a:pPr eaLnBrk="1" hangingPunct="1"/>
            <a:endParaRPr kumimoji="0"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BB11BFF7-CAD7-481F-B0BD-1A89846934BD}" type="slidenum">
              <a:rPr lang="en-US" altLang="zh-CN" sz="1300" smtClean="0">
                <a:ea typeface="宋体" panose="02010600030101010101" pitchFamily="2" charset="-122"/>
              </a:rPr>
              <a:pPr/>
              <a:t>5</a:t>
            </a:fld>
            <a:endParaRPr lang="en-US" altLang="zh-CN" sz="1300">
              <a:ea typeface="宋体" panose="02010600030101010101" pitchFamily="2" charset="-122"/>
            </a:endParaRPr>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panose="02020603050405020304" pitchFamily="18" charset="0"/>
              </a:rPr>
              <a:t>除采用磁、光原理的外存外，内部存储器主要都是采用半导体存储器。</a:t>
            </a:r>
          </a:p>
          <a:p>
            <a:pPr eaLnBrk="1" hangingPunct="1"/>
            <a:r>
              <a:rPr lang="zh-CN" altLang="en-US">
                <a:latin typeface="Times New Roman" panose="02020603050405020304" pitchFamily="18" charset="0"/>
              </a:rPr>
              <a:t>半导体存储器</a:t>
            </a:r>
            <a:r>
              <a:rPr lang="zh-CN" altLang="en-US" u="sng">
                <a:latin typeface="Times New Roman" panose="02020603050405020304" pitchFamily="18" charset="0"/>
              </a:rPr>
              <a:t>按存储器性质</a:t>
            </a:r>
            <a:r>
              <a:rPr lang="zh-CN" altLang="en-US">
                <a:latin typeface="Times New Roman" panose="02020603050405020304" pitchFamily="18" charset="0"/>
              </a:rPr>
              <a:t>分类：</a:t>
            </a:r>
          </a:p>
          <a:p>
            <a:pPr eaLnBrk="1" hangingPunct="1"/>
            <a:endParaRPr kumimoji="0" lang="zh-CN"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15F4223E-3648-4328-B3FE-3F28157DEB0D}" type="slidenum">
              <a:rPr lang="en-US" altLang="zh-CN" sz="1300" smtClean="0">
                <a:ea typeface="宋体" panose="02010600030101010101" pitchFamily="2" charset="-122"/>
              </a:rPr>
              <a:pPr/>
              <a:t>50</a:t>
            </a:fld>
            <a:endParaRPr lang="en-US" altLang="zh-CN" sz="1300">
              <a:ea typeface="宋体" panose="02010600030101010101" pitchFamily="2" charset="-122"/>
            </a:endParaRP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panose="02020603050405020304" pitchFamily="18" charset="0"/>
              </a:rPr>
              <a:t>高位地址线选法：用一位高位地址去选通一个芯片的方法。</a:t>
            </a:r>
          </a:p>
          <a:p>
            <a:pPr eaLnBrk="1" hangingPunct="1"/>
            <a:endParaRPr kumimoji="0" lang="zh-CN" altLang="en-US">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CB6C9172-8EF4-4144-92CA-935C2919E4C9}" type="slidenum">
              <a:rPr lang="en-US" altLang="zh-CN" sz="1300" smtClean="0">
                <a:ea typeface="宋体" panose="02010600030101010101" pitchFamily="2" charset="-122"/>
              </a:rPr>
              <a:pPr/>
              <a:t>51</a:t>
            </a:fld>
            <a:endParaRPr lang="en-US" altLang="zh-CN" sz="1300">
              <a:ea typeface="宋体" panose="02010600030101010101" pitchFamily="2" charset="-122"/>
            </a:endParaRPr>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solidFill>
                  <a:schemeClr val="folHlink"/>
                </a:solidFill>
                <a:latin typeface="Times New Roman" panose="02020603050405020304" pitchFamily="18" charset="0"/>
              </a:rPr>
              <a:t>哪根高位地址线为低电平就选中哪片芯片，而这些高位地址线当然不允许同时为低电平，而只允许轮流出现高电平。</a:t>
            </a:r>
          </a:p>
          <a:p>
            <a:pPr eaLnBrk="1" hangingPunct="1"/>
            <a:r>
              <a:rPr lang="zh-CN" altLang="en-US">
                <a:solidFill>
                  <a:schemeClr val="folHlink"/>
                </a:solidFill>
                <a:latin typeface="Times New Roman" panose="02020603050405020304" pitchFamily="18" charset="0"/>
              </a:rPr>
              <a:t>切记： </a:t>
            </a:r>
            <a:r>
              <a:rPr lang="en-US" altLang="zh-CN">
                <a:solidFill>
                  <a:schemeClr val="hlink"/>
                </a:solidFill>
                <a:latin typeface="Times New Roman" panose="02020603050405020304" pitchFamily="18" charset="0"/>
              </a:rPr>
              <a:t>A14 A13</a:t>
            </a:r>
            <a:r>
              <a:rPr lang="zh-CN" altLang="en-US">
                <a:solidFill>
                  <a:schemeClr val="hlink"/>
                </a:solidFill>
                <a:latin typeface="Times New Roman" panose="02020603050405020304" pitchFamily="18" charset="0"/>
              </a:rPr>
              <a:t>＝</a:t>
            </a:r>
            <a:r>
              <a:rPr lang="en-US" altLang="zh-CN">
                <a:solidFill>
                  <a:schemeClr val="hlink"/>
                </a:solidFill>
                <a:latin typeface="Times New Roman" panose="02020603050405020304" pitchFamily="18" charset="0"/>
              </a:rPr>
              <a:t>00</a:t>
            </a:r>
            <a:r>
              <a:rPr lang="zh-CN" altLang="en-US">
                <a:solidFill>
                  <a:schemeClr val="folHlink"/>
                </a:solidFill>
                <a:latin typeface="Times New Roman" panose="02020603050405020304" pitchFamily="18" charset="0"/>
              </a:rPr>
              <a:t>的情况不能出现</a:t>
            </a:r>
          </a:p>
          <a:p>
            <a:pPr eaLnBrk="1" hangingPunct="1"/>
            <a:r>
              <a:rPr lang="zh-CN" altLang="en-US">
                <a:solidFill>
                  <a:schemeClr val="hlink"/>
                </a:solidFill>
                <a:latin typeface="Times New Roman" panose="02020603050405020304" pitchFamily="18" charset="0"/>
              </a:rPr>
              <a:t>          </a:t>
            </a:r>
            <a:r>
              <a:rPr lang="en-US" altLang="zh-CN">
                <a:solidFill>
                  <a:schemeClr val="hlink"/>
                </a:solidFill>
                <a:latin typeface="Times New Roman" panose="02020603050405020304" pitchFamily="18" charset="0"/>
              </a:rPr>
              <a:t>00000H</a:t>
            </a:r>
            <a:r>
              <a:rPr lang="zh-CN" altLang="en-US">
                <a:solidFill>
                  <a:schemeClr val="hlink"/>
                </a:solidFill>
                <a:latin typeface="Times New Roman" panose="02020603050405020304" pitchFamily="18" charset="0"/>
              </a:rPr>
              <a:t>～</a:t>
            </a:r>
            <a:r>
              <a:rPr lang="en-US" altLang="zh-CN">
                <a:solidFill>
                  <a:schemeClr val="hlink"/>
                </a:solidFill>
                <a:latin typeface="Times New Roman" panose="02020603050405020304" pitchFamily="18" charset="0"/>
              </a:rPr>
              <a:t>01FFFH</a:t>
            </a:r>
            <a:r>
              <a:rPr lang="zh-CN" altLang="en-US">
                <a:solidFill>
                  <a:schemeClr val="folHlink"/>
                </a:solidFill>
                <a:latin typeface="Times New Roman" panose="02020603050405020304" pitchFamily="18" charset="0"/>
              </a:rPr>
              <a:t>的地址不可使用</a:t>
            </a:r>
          </a:p>
          <a:p>
            <a:pPr eaLnBrk="1" hangingPunct="1"/>
            <a:endParaRPr kumimoji="0" lang="zh-CN"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D741FDEF-0CB6-4978-93E8-CF85D5C22BDE}" type="slidenum">
              <a:rPr lang="en-US" altLang="zh-CN" sz="1300" smtClean="0">
                <a:ea typeface="宋体" panose="02010600030101010101" pitchFamily="2" charset="-122"/>
              </a:rPr>
              <a:pPr/>
              <a:t>52</a:t>
            </a:fld>
            <a:endParaRPr lang="en-US" altLang="zh-CN" sz="1300">
              <a:ea typeface="宋体" panose="02010600030101010101" pitchFamily="2" charset="-122"/>
            </a:endParaRPr>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solidFill>
                  <a:schemeClr val="folHlink"/>
                </a:solidFill>
                <a:latin typeface="Times New Roman" panose="02020603050405020304" pitchFamily="18" charset="0"/>
              </a:rPr>
              <a:t>高位地址参加译码才更好</a:t>
            </a:r>
          </a:p>
          <a:p>
            <a:pPr eaLnBrk="1" hangingPunct="1"/>
            <a:endParaRPr kumimoji="0" lang="zh-CN" altLang="en-US">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A2560898-0162-4E38-AF40-E097D10D60BE}" type="slidenum">
              <a:rPr lang="en-US" altLang="zh-CN" sz="1300" smtClean="0">
                <a:ea typeface="宋体" panose="02010600030101010101" pitchFamily="2" charset="-122"/>
              </a:rPr>
              <a:pPr/>
              <a:t>53</a:t>
            </a:fld>
            <a:endParaRPr lang="en-US" altLang="zh-CN" sz="1300">
              <a:ea typeface="宋体" panose="02010600030101010101" pitchFamily="2" charset="-122"/>
            </a:endParaRPr>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81585CFC-AEE1-459F-9E49-5588703B1C9E}" type="slidenum">
              <a:rPr lang="en-US" altLang="zh-CN" sz="1300" smtClean="0">
                <a:ea typeface="宋体" panose="02010600030101010101" pitchFamily="2" charset="-122"/>
              </a:rPr>
              <a:pPr/>
              <a:t>54</a:t>
            </a:fld>
            <a:endParaRPr lang="en-US" altLang="zh-CN" sz="1300">
              <a:ea typeface="宋体" panose="02010600030101010101" pitchFamily="2" charset="-122"/>
            </a:endParaRP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65FD9009-B4F0-46AA-B5E5-FEBAD97D8185}" type="slidenum">
              <a:rPr lang="en-US" altLang="zh-CN" sz="1300" smtClean="0">
                <a:ea typeface="宋体" panose="02010600030101010101" pitchFamily="2" charset="-122"/>
              </a:rPr>
              <a:pPr/>
              <a:t>55</a:t>
            </a:fld>
            <a:endParaRPr lang="en-US" altLang="zh-CN" sz="1300">
              <a:ea typeface="宋体" panose="02010600030101010101" pitchFamily="2" charset="-122"/>
            </a:endParaRPr>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C892900D-6E37-4BE1-91DE-E4F500E5B04B}" type="slidenum">
              <a:rPr lang="en-US" altLang="zh-CN" sz="1300" smtClean="0">
                <a:ea typeface="宋体" panose="02010600030101010101" pitchFamily="2" charset="-122"/>
              </a:rPr>
              <a:pPr/>
              <a:t>56</a:t>
            </a:fld>
            <a:endParaRPr lang="en-US" altLang="zh-CN" sz="1300">
              <a:ea typeface="宋体" panose="02010600030101010101" pitchFamily="2" charset="-122"/>
            </a:endParaRPr>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6421FEEB-2AD9-4155-A5D0-41D64CB2808E}" type="slidenum">
              <a:rPr lang="en-US" altLang="zh-CN" sz="1300" smtClean="0">
                <a:ea typeface="宋体" panose="02010600030101010101" pitchFamily="2" charset="-122"/>
              </a:rPr>
              <a:pPr/>
              <a:t>57</a:t>
            </a:fld>
            <a:endParaRPr lang="en-US" altLang="zh-CN" sz="1300">
              <a:ea typeface="宋体" panose="02010600030101010101" pitchFamily="2" charset="-122"/>
            </a:endParaRPr>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97FD5F2D-8005-4DE0-ABCD-24B8AA598D6A}" type="slidenum">
              <a:rPr lang="en-US" altLang="zh-CN" sz="1300" smtClean="0">
                <a:ea typeface="宋体" panose="02010600030101010101" pitchFamily="2" charset="-122"/>
              </a:rPr>
              <a:pPr/>
              <a:t>58</a:t>
            </a:fld>
            <a:endParaRPr lang="en-US" altLang="zh-CN" sz="1300">
              <a:ea typeface="宋体" panose="02010600030101010101" pitchFamily="2" charset="-122"/>
            </a:endParaRPr>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06EDD9E5-31FE-499C-A12A-F32927895D0B}" type="slidenum">
              <a:rPr lang="en-US" altLang="zh-CN" sz="1300" smtClean="0">
                <a:ea typeface="宋体" panose="02010600030101010101" pitchFamily="2" charset="-122"/>
              </a:rPr>
              <a:pPr/>
              <a:t>59</a:t>
            </a:fld>
            <a:endParaRPr lang="en-US" altLang="zh-CN" sz="1300">
              <a:ea typeface="宋体" panose="02010600030101010101" pitchFamily="2" charset="-122"/>
            </a:endParaRPr>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611495B0-2596-466A-8368-FB6C76560683}" type="slidenum">
              <a:rPr lang="en-US" altLang="zh-CN" sz="1300" smtClean="0">
                <a:ea typeface="宋体" panose="02010600030101010101" pitchFamily="2" charset="-122"/>
              </a:rPr>
              <a:pPr/>
              <a:t>6</a:t>
            </a:fld>
            <a:endParaRPr lang="en-US" altLang="zh-CN" sz="1300">
              <a:ea typeface="宋体" panose="02010600030101010101" pitchFamily="2"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panose="02020603050405020304" pitchFamily="18" charset="0"/>
              </a:rPr>
              <a:t>静态</a:t>
            </a:r>
            <a:r>
              <a:rPr lang="en-US" altLang="zh-CN">
                <a:latin typeface="Times New Roman" panose="02020603050405020304" pitchFamily="18" charset="0"/>
              </a:rPr>
              <a:t>RAM</a:t>
            </a:r>
            <a:r>
              <a:rPr lang="zh-CN" altLang="en-US">
                <a:latin typeface="Times New Roman" panose="02020603050405020304" pitchFamily="18" charset="0"/>
              </a:rPr>
              <a:t>：</a:t>
            </a:r>
          </a:p>
          <a:p>
            <a:pPr eaLnBrk="1" hangingPunct="1"/>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）工作速度一般比动态</a:t>
            </a:r>
            <a:r>
              <a:rPr lang="en-US" altLang="zh-CN">
                <a:latin typeface="Times New Roman" panose="02020603050405020304" pitchFamily="18" charset="0"/>
              </a:rPr>
              <a:t>RAM</a:t>
            </a:r>
            <a:r>
              <a:rPr lang="zh-CN" altLang="en-US">
                <a:latin typeface="Times New Roman" panose="02020603050405020304" pitchFamily="18" charset="0"/>
              </a:rPr>
              <a:t>速度高；</a:t>
            </a:r>
          </a:p>
          <a:p>
            <a:pPr eaLnBrk="1" hangingPunct="1"/>
            <a:r>
              <a:rPr lang="zh-CN" altLang="en-US">
                <a:latin typeface="Times New Roman" panose="02020603050405020304" pitchFamily="18" charset="0"/>
              </a:rPr>
              <a:t>        访问周期达</a:t>
            </a:r>
            <a:r>
              <a:rPr lang="en-US" altLang="zh-CN">
                <a:latin typeface="Times New Roman" panose="02020603050405020304" pitchFamily="18" charset="0"/>
              </a:rPr>
              <a:t>20</a:t>
            </a:r>
            <a:r>
              <a:rPr lang="zh-CN" altLang="en-US">
                <a:latin typeface="Times New Roman" panose="02020603050405020304" pitchFamily="18" charset="0"/>
              </a:rPr>
              <a:t>～</a:t>
            </a:r>
            <a:r>
              <a:rPr lang="en-US" altLang="zh-CN">
                <a:latin typeface="Times New Roman" panose="02020603050405020304" pitchFamily="18" charset="0"/>
              </a:rPr>
              <a:t>40ns</a:t>
            </a:r>
            <a:r>
              <a:rPr lang="zh-CN" altLang="en-US">
                <a:latin typeface="Times New Roman" panose="02020603050405020304" pitchFamily="18" charset="0"/>
              </a:rPr>
              <a:t>。</a:t>
            </a:r>
          </a:p>
          <a:p>
            <a:pPr eaLnBrk="1" hangingPunct="1"/>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）不断电的情况下，信息可以长时间保存；</a:t>
            </a:r>
          </a:p>
          <a:p>
            <a:pPr eaLnBrk="1" hangingPunct="1"/>
            <a:r>
              <a:rPr lang="zh-CN" altLang="en-US">
                <a:latin typeface="Times New Roman" panose="02020603050405020304" pitchFamily="18" charset="0"/>
              </a:rPr>
              <a:t>（</a:t>
            </a:r>
            <a:r>
              <a:rPr lang="en-US" altLang="zh-CN">
                <a:latin typeface="Times New Roman" panose="02020603050405020304" pitchFamily="18" charset="0"/>
              </a:rPr>
              <a:t>3</a:t>
            </a:r>
            <a:r>
              <a:rPr lang="zh-CN" altLang="en-US">
                <a:latin typeface="Times New Roman" panose="02020603050405020304" pitchFamily="18" charset="0"/>
              </a:rPr>
              <a:t>）功耗大；</a:t>
            </a:r>
          </a:p>
          <a:p>
            <a:pPr eaLnBrk="1" hangingPunct="1"/>
            <a:r>
              <a:rPr lang="zh-CN" altLang="en-US">
                <a:latin typeface="Times New Roman" panose="02020603050405020304" pitchFamily="18" charset="0"/>
              </a:rPr>
              <a:t>（</a:t>
            </a:r>
            <a:r>
              <a:rPr lang="en-US" altLang="zh-CN">
                <a:latin typeface="Times New Roman" panose="02020603050405020304" pitchFamily="18" charset="0"/>
              </a:rPr>
              <a:t>4</a:t>
            </a:r>
            <a:r>
              <a:rPr lang="zh-CN" altLang="en-US">
                <a:latin typeface="Times New Roman" panose="02020603050405020304" pitchFamily="18" charset="0"/>
              </a:rPr>
              <a:t>）集成度低。</a:t>
            </a:r>
          </a:p>
          <a:p>
            <a:pPr eaLnBrk="1" hangingPunct="1"/>
            <a:r>
              <a:rPr kumimoji="0" lang="zh-CN" altLang="en-US">
                <a:latin typeface="Times New Roman" panose="02020603050405020304" pitchFamily="18" charset="0"/>
              </a:rPr>
              <a:t>动态</a:t>
            </a:r>
            <a:r>
              <a:rPr kumimoji="0" lang="en-US" altLang="zh-CN">
                <a:latin typeface="Times New Roman" panose="02020603050405020304" pitchFamily="18" charset="0"/>
              </a:rPr>
              <a:t>RAM</a:t>
            </a:r>
            <a:r>
              <a:rPr kumimoji="0" lang="zh-CN" altLang="en-US">
                <a:latin typeface="Times New Roman" panose="02020603050405020304" pitchFamily="18" charset="0"/>
              </a:rPr>
              <a:t>：</a:t>
            </a:r>
          </a:p>
          <a:p>
            <a:pPr eaLnBrk="1" hangingPunct="1"/>
            <a:r>
              <a:rPr kumimoji="0" lang="zh-CN" altLang="en-US">
                <a:latin typeface="Times New Roman" panose="02020603050405020304" pitchFamily="18" charset="0"/>
              </a:rPr>
              <a:t>（</a:t>
            </a:r>
            <a:r>
              <a:rPr kumimoji="0" lang="en-US" altLang="zh-CN">
                <a:latin typeface="Times New Roman" panose="02020603050405020304" pitchFamily="18" charset="0"/>
              </a:rPr>
              <a:t>1</a:t>
            </a:r>
            <a:r>
              <a:rPr kumimoji="0" lang="zh-CN" altLang="en-US">
                <a:latin typeface="Times New Roman" panose="02020603050405020304" pitchFamily="18" charset="0"/>
              </a:rPr>
              <a:t>）存储的信息不能长时间保留，需要不断刷新。</a:t>
            </a:r>
          </a:p>
          <a:p>
            <a:pPr eaLnBrk="1" hangingPunct="1"/>
            <a:r>
              <a:rPr kumimoji="0" lang="zh-CN" altLang="en-US">
                <a:latin typeface="Times New Roman" panose="02020603050405020304" pitchFamily="18" charset="0"/>
              </a:rPr>
              <a:t>（</a:t>
            </a:r>
            <a:r>
              <a:rPr kumimoji="0" lang="en-US" altLang="zh-CN">
                <a:latin typeface="Times New Roman" panose="02020603050405020304" pitchFamily="18" charset="0"/>
              </a:rPr>
              <a:t>2</a:t>
            </a:r>
            <a:r>
              <a:rPr kumimoji="0" lang="zh-CN" altLang="en-US">
                <a:latin typeface="Times New Roman" panose="02020603050405020304" pitchFamily="18" charset="0"/>
              </a:rPr>
              <a:t>）需要比较复杂的刷新电路。</a:t>
            </a:r>
          </a:p>
          <a:p>
            <a:pPr eaLnBrk="1" hangingPunct="1"/>
            <a:r>
              <a:rPr kumimoji="0" lang="zh-CN" altLang="en-US">
                <a:latin typeface="Times New Roman" panose="02020603050405020304" pitchFamily="18" charset="0"/>
              </a:rPr>
              <a:t>（</a:t>
            </a:r>
            <a:r>
              <a:rPr kumimoji="0" lang="en-US" altLang="zh-CN">
                <a:latin typeface="Times New Roman" panose="02020603050405020304" pitchFamily="18" charset="0"/>
              </a:rPr>
              <a:t>3</a:t>
            </a:r>
            <a:r>
              <a:rPr kumimoji="0" lang="zh-CN" altLang="en-US">
                <a:latin typeface="Times New Roman" panose="02020603050405020304" pitchFamily="18" charset="0"/>
              </a:rPr>
              <a:t>）功耗小；</a:t>
            </a:r>
          </a:p>
          <a:p>
            <a:pPr eaLnBrk="1" hangingPunct="1"/>
            <a:r>
              <a:rPr lang="zh-CN" altLang="en-US">
                <a:latin typeface="Times New Roman" panose="02020603050405020304" pitchFamily="18" charset="0"/>
              </a:rPr>
              <a:t>        同样为一个基本存储电路，动态</a:t>
            </a:r>
            <a:r>
              <a:rPr lang="en-US" altLang="zh-CN">
                <a:latin typeface="Times New Roman" panose="02020603050405020304" pitchFamily="18" charset="0"/>
              </a:rPr>
              <a:t>RAM</a:t>
            </a:r>
            <a:r>
              <a:rPr lang="zh-CN" altLang="en-US">
                <a:latin typeface="Times New Roman" panose="02020603050405020304" pitchFamily="18" charset="0"/>
              </a:rPr>
              <a:t>的功耗要比静态</a:t>
            </a:r>
            <a:r>
              <a:rPr lang="en-US" altLang="zh-CN">
                <a:latin typeface="Times New Roman" panose="02020603050405020304" pitchFamily="18" charset="0"/>
              </a:rPr>
              <a:t>RAM</a:t>
            </a:r>
            <a:r>
              <a:rPr lang="zh-CN" altLang="en-US">
                <a:latin typeface="Times New Roman" panose="02020603050405020304" pitchFamily="18" charset="0"/>
              </a:rPr>
              <a:t>低得多。其主要原因是静态</a:t>
            </a:r>
            <a:r>
              <a:rPr lang="en-US" altLang="zh-CN">
                <a:latin typeface="Times New Roman" panose="02020603050405020304" pitchFamily="18" charset="0"/>
              </a:rPr>
              <a:t>RAM</a:t>
            </a:r>
            <a:r>
              <a:rPr lang="zh-CN" altLang="en-US">
                <a:latin typeface="Times New Roman" panose="02020603050405020304" pitchFamily="18" charset="0"/>
              </a:rPr>
              <a:t>的一个基本存储电路要由</a:t>
            </a:r>
            <a:r>
              <a:rPr lang="en-US" altLang="zh-CN">
                <a:latin typeface="Times New Roman" panose="02020603050405020304" pitchFamily="18" charset="0"/>
              </a:rPr>
              <a:t>6</a:t>
            </a:r>
            <a:r>
              <a:rPr lang="zh-CN" altLang="en-US">
                <a:latin typeface="Times New Roman" panose="02020603050405020304" pitchFamily="18" charset="0"/>
              </a:rPr>
              <a:t>个</a:t>
            </a:r>
            <a:r>
              <a:rPr lang="en-US" altLang="zh-CN">
                <a:latin typeface="Times New Roman" panose="02020603050405020304" pitchFamily="18" charset="0"/>
              </a:rPr>
              <a:t>MOS</a:t>
            </a:r>
            <a:r>
              <a:rPr lang="zh-CN" altLang="en-US">
                <a:latin typeface="Times New Roman" panose="02020603050405020304" pitchFamily="18" charset="0"/>
              </a:rPr>
              <a:t>管组成，而动态 </a:t>
            </a:r>
            <a:r>
              <a:rPr lang="en-US" altLang="zh-CN">
                <a:latin typeface="Times New Roman" panose="02020603050405020304" pitchFamily="18" charset="0"/>
              </a:rPr>
              <a:t>RAM</a:t>
            </a:r>
            <a:r>
              <a:rPr lang="zh-CN" altLang="en-US">
                <a:latin typeface="Times New Roman" panose="02020603050405020304" pitchFamily="18" charset="0"/>
              </a:rPr>
              <a:t>最少可以用</a:t>
            </a:r>
            <a:r>
              <a:rPr lang="en-US" altLang="zh-CN">
                <a:latin typeface="Times New Roman" panose="02020603050405020304" pitchFamily="18" charset="0"/>
              </a:rPr>
              <a:t>1</a:t>
            </a:r>
            <a:r>
              <a:rPr lang="zh-CN" altLang="en-US">
                <a:latin typeface="Times New Roman" panose="02020603050405020304" pitchFamily="18" charset="0"/>
              </a:rPr>
              <a:t>个管子组成。</a:t>
            </a:r>
          </a:p>
          <a:p>
            <a:pPr eaLnBrk="1" hangingPunct="1"/>
            <a:r>
              <a:rPr kumimoji="0" lang="zh-CN" altLang="en-US">
                <a:latin typeface="Times New Roman" panose="02020603050405020304" pitchFamily="18" charset="0"/>
              </a:rPr>
              <a:t>（</a:t>
            </a:r>
            <a:r>
              <a:rPr kumimoji="0" lang="en-US" altLang="zh-CN">
                <a:latin typeface="Times New Roman" panose="02020603050405020304" pitchFamily="18" charset="0"/>
              </a:rPr>
              <a:t>4</a:t>
            </a:r>
            <a:r>
              <a:rPr kumimoji="0" lang="zh-CN" altLang="en-US">
                <a:latin typeface="Times New Roman" panose="02020603050405020304" pitchFamily="18" charset="0"/>
              </a:rPr>
              <a:t>）集成度高；</a:t>
            </a:r>
          </a:p>
          <a:p>
            <a:pPr eaLnBrk="1" hangingPunct="1"/>
            <a:r>
              <a:rPr kumimoji="0" lang="zh-CN" altLang="en-US">
                <a:latin typeface="Times New Roman" panose="02020603050405020304" pitchFamily="18" charset="0"/>
              </a:rPr>
              <a:t>（</a:t>
            </a:r>
            <a:r>
              <a:rPr kumimoji="0" lang="en-US" altLang="zh-CN">
                <a:latin typeface="Times New Roman" panose="02020603050405020304" pitchFamily="18" charset="0"/>
              </a:rPr>
              <a:t>5</a:t>
            </a:r>
            <a:r>
              <a:rPr kumimoji="0" lang="zh-CN" altLang="en-US">
                <a:latin typeface="Times New Roman" panose="02020603050405020304" pitchFamily="18" charset="0"/>
              </a:rPr>
              <a:t>）动态</a:t>
            </a:r>
            <a:r>
              <a:rPr kumimoji="0" lang="en-US" altLang="zh-CN">
                <a:latin typeface="Times New Roman" panose="02020603050405020304" pitchFamily="18" charset="0"/>
              </a:rPr>
              <a:t>RAM</a:t>
            </a:r>
            <a:r>
              <a:rPr kumimoji="0" lang="zh-CN" altLang="en-US">
                <a:latin typeface="Times New Roman" panose="02020603050405020304" pitchFamily="18" charset="0"/>
              </a:rPr>
              <a:t>价格低廉。</a:t>
            </a:r>
          </a:p>
          <a:p>
            <a:pPr eaLnBrk="1" hangingPunct="1"/>
            <a:r>
              <a:rPr kumimoji="0" lang="zh-CN" altLang="en-US">
                <a:latin typeface="Times New Roman" panose="02020603050405020304" pitchFamily="18" charset="0"/>
              </a:rPr>
              <a:t>        如果要建立存储容量比较大时，动态</a:t>
            </a:r>
            <a:r>
              <a:rPr kumimoji="0" lang="en-US" altLang="zh-CN">
                <a:latin typeface="Times New Roman" panose="02020603050405020304" pitchFamily="18" charset="0"/>
              </a:rPr>
              <a:t>RAM</a:t>
            </a:r>
            <a:r>
              <a:rPr kumimoji="0" lang="zh-CN" altLang="en-US">
                <a:latin typeface="Times New Roman" panose="02020603050405020304" pitchFamily="18" charset="0"/>
              </a:rPr>
              <a:t>价格的优点会很显著。</a:t>
            </a:r>
          </a:p>
          <a:p>
            <a:pPr eaLnBrk="1" hangingPunct="1"/>
            <a:r>
              <a:rPr lang="zh-CN" altLang="en-US">
                <a:latin typeface="Times New Roman" panose="02020603050405020304" pitchFamily="18" charset="0"/>
              </a:rPr>
              <a:t>在选择存储器芯片时要考虑的几个因素：</a:t>
            </a:r>
          </a:p>
          <a:p>
            <a:pPr eaLnBrk="1" hangingPunct="1"/>
            <a:r>
              <a:rPr lang="zh-CN" altLang="en-US">
                <a:latin typeface="Times New Roman" panose="02020603050405020304" pitchFamily="18" charset="0"/>
              </a:rPr>
              <a:t>（</a:t>
            </a:r>
            <a:r>
              <a:rPr lang="en-US" altLang="zh-CN">
                <a:latin typeface="Times New Roman" panose="02020603050405020304" pitchFamily="18" charset="0"/>
              </a:rPr>
              <a:t>3</a:t>
            </a:r>
            <a:r>
              <a:rPr lang="zh-CN" altLang="en-US">
                <a:latin typeface="Times New Roman" panose="02020603050405020304" pitchFamily="18" charset="0"/>
              </a:rPr>
              <a:t>）价格</a:t>
            </a:r>
            <a:r>
              <a:rPr lang="en-US" altLang="zh-CN">
                <a:latin typeface="Times New Roman" panose="02020603050405020304" pitchFamily="18" charset="0"/>
              </a:rPr>
              <a:t>/</a:t>
            </a:r>
            <a:r>
              <a:rPr lang="zh-CN" altLang="en-US">
                <a:latin typeface="Times New Roman" panose="02020603050405020304" pitchFamily="18" charset="0"/>
              </a:rPr>
              <a:t>容量：它是衡量存储器的综合指标：性能</a:t>
            </a:r>
            <a:r>
              <a:rPr lang="en-US" altLang="zh-CN">
                <a:latin typeface="Times New Roman" panose="02020603050405020304" pitchFamily="18" charset="0"/>
              </a:rPr>
              <a:t>/</a:t>
            </a:r>
            <a:r>
              <a:rPr lang="zh-CN" altLang="en-US">
                <a:latin typeface="Times New Roman" panose="02020603050405020304" pitchFamily="18" charset="0"/>
              </a:rPr>
              <a:t>价格比。</a:t>
            </a:r>
          </a:p>
          <a:p>
            <a:pPr eaLnBrk="1" hangingPunct="1"/>
            <a:r>
              <a:rPr lang="zh-CN" altLang="en-US">
                <a:latin typeface="Times New Roman" panose="02020603050405020304" pitchFamily="18" charset="0"/>
              </a:rPr>
              <a:t>         一般用每字节成本</a:t>
            </a:r>
            <a:r>
              <a:rPr lang="en-US" altLang="zh-CN">
                <a:latin typeface="Times New Roman" panose="02020603050405020304" pitchFamily="18" charset="0"/>
              </a:rPr>
              <a:t>=</a:t>
            </a:r>
            <a:r>
              <a:rPr lang="zh-CN" altLang="en-US">
                <a:latin typeface="Times New Roman" panose="02020603050405020304" pitchFamily="18" charset="0"/>
              </a:rPr>
              <a:t>价格</a:t>
            </a:r>
            <a:r>
              <a:rPr lang="en-US" altLang="zh-CN">
                <a:latin typeface="Times New Roman" panose="02020603050405020304" pitchFamily="18" charset="0"/>
              </a:rPr>
              <a:t>/</a:t>
            </a:r>
            <a:r>
              <a:rPr lang="zh-CN" altLang="en-US">
                <a:latin typeface="Times New Roman" panose="02020603050405020304" pitchFamily="18" charset="0"/>
              </a:rPr>
              <a:t>容量表示，单位：元</a:t>
            </a:r>
            <a:r>
              <a:rPr lang="en-US" altLang="zh-CN">
                <a:latin typeface="Times New Roman" panose="02020603050405020304" pitchFamily="18" charset="0"/>
              </a:rPr>
              <a:t>/</a:t>
            </a:r>
            <a:r>
              <a:rPr lang="zh-CN" altLang="en-US">
                <a:latin typeface="Times New Roman" panose="02020603050405020304" pitchFamily="18" charset="0"/>
              </a:rPr>
              <a:t>字节。</a:t>
            </a:r>
          </a:p>
          <a:p>
            <a:pPr eaLnBrk="1" hangingPunct="1"/>
            <a:r>
              <a:rPr lang="zh-CN" altLang="en-US">
                <a:latin typeface="Times New Roman" panose="02020603050405020304" pitchFamily="18" charset="0"/>
              </a:rPr>
              <a:t>         其中价格不仅包括存储单元的价格，同时包括存储器系统中所必需的逻辑电路的价格。</a:t>
            </a:r>
          </a:p>
          <a:p>
            <a:pPr eaLnBrk="1" hangingPunct="1"/>
            <a:r>
              <a:rPr lang="zh-CN" altLang="en-US">
                <a:latin typeface="Times New Roman" panose="02020603050405020304" pitchFamily="18" charset="0"/>
              </a:rPr>
              <a:t>         性能</a:t>
            </a:r>
            <a:r>
              <a:rPr lang="en-US" altLang="zh-CN">
                <a:latin typeface="Times New Roman" panose="02020603050405020304" pitchFamily="18" charset="0"/>
              </a:rPr>
              <a:t>/</a:t>
            </a:r>
            <a:r>
              <a:rPr lang="zh-CN" altLang="en-US">
                <a:latin typeface="Times New Roman" panose="02020603050405020304" pitchFamily="18" charset="0"/>
              </a:rPr>
              <a:t>价格比应该越高越好。 </a:t>
            </a:r>
          </a:p>
          <a:p>
            <a:pPr eaLnBrk="1" hangingPunct="1"/>
            <a:endParaRPr lang="zh-CN" altLang="en-US">
              <a:latin typeface="Times New Roman" panose="02020603050405020304" pitchFamily="18" charset="0"/>
            </a:endParaRPr>
          </a:p>
          <a:p>
            <a:pPr eaLnBrk="1" hangingPunct="1"/>
            <a:r>
              <a:rPr lang="zh-CN" altLang="en-US">
                <a:latin typeface="Times New Roman" panose="02020603050405020304" pitchFamily="18" charset="0"/>
              </a:rPr>
              <a:t>静态</a:t>
            </a:r>
            <a:r>
              <a:rPr lang="en-US" altLang="zh-CN">
                <a:latin typeface="Times New Roman" panose="02020603050405020304" pitchFamily="18" charset="0"/>
              </a:rPr>
              <a:t>RAM</a:t>
            </a:r>
            <a:r>
              <a:rPr lang="zh-CN" altLang="en-US">
                <a:latin typeface="Times New Roman" panose="02020603050405020304" pitchFamily="18" charset="0"/>
              </a:rPr>
              <a:t>适合在小容量存储器中使用。</a:t>
            </a:r>
          </a:p>
          <a:p>
            <a:pPr eaLnBrk="1" hangingPunct="1"/>
            <a:endParaRPr kumimoji="0" lang="zh-CN" altLang="en-US">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413749B1-0F72-45E0-B5EE-3B73AF334F42}" type="slidenum">
              <a:rPr lang="en-US" altLang="zh-CN" sz="1300" smtClean="0">
                <a:ea typeface="宋体" panose="02010600030101010101" pitchFamily="2" charset="-122"/>
              </a:rPr>
              <a:pPr/>
              <a:t>60</a:t>
            </a:fld>
            <a:endParaRPr lang="en-US" altLang="zh-CN" sz="1300">
              <a:ea typeface="宋体" panose="02010600030101010101" pitchFamily="2" charset="-122"/>
            </a:endParaRPr>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6F501961-FF5D-4E94-A53C-20412BBE5122}" type="slidenum">
              <a:rPr lang="en-US" altLang="zh-CN" sz="1300" smtClean="0">
                <a:ea typeface="宋体" panose="02010600030101010101" pitchFamily="2" charset="-122"/>
              </a:rPr>
              <a:pPr/>
              <a:t>61</a:t>
            </a:fld>
            <a:endParaRPr lang="en-US" altLang="zh-CN" sz="1300">
              <a:ea typeface="宋体" panose="02010600030101010101" pitchFamily="2" charset="-122"/>
            </a:endParaRPr>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2EBD1C1E-A29A-4C7E-ACB3-BA883A09D045}" type="slidenum">
              <a:rPr lang="en-US" altLang="zh-CN" sz="1300" smtClean="0">
                <a:ea typeface="宋体" panose="02010600030101010101" pitchFamily="2" charset="-122"/>
              </a:rPr>
              <a:pPr/>
              <a:t>62</a:t>
            </a:fld>
            <a:endParaRPr lang="en-US" altLang="zh-CN" sz="1300">
              <a:ea typeface="宋体" panose="02010600030101010101" pitchFamily="2" charset="-122"/>
            </a:endParaRPr>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CN" altLang="en-US">
                <a:solidFill>
                  <a:srgbClr val="CC0000"/>
                </a:solidFill>
                <a:latin typeface="Times New Roman" panose="02020603050405020304" pitchFamily="18" charset="0"/>
              </a:rPr>
              <a:t>存储器字、位扩展步骤：</a:t>
            </a:r>
          </a:p>
          <a:p>
            <a:pPr algn="just" eaLnBrk="1" hangingPunct="1"/>
            <a:r>
              <a:rPr lang="zh-CN" altLang="en-US">
                <a:solidFill>
                  <a:srgbClr val="000000"/>
                </a:solidFill>
                <a:latin typeface="Times New Roman" panose="02020603050405020304" pitchFamily="18" charset="0"/>
                <a:ea typeface="仿宋_GB2312" pitchFamily="49" charset="-122"/>
              </a:rPr>
              <a:t>（</a:t>
            </a:r>
            <a:r>
              <a:rPr lang="en-US" altLang="zh-CN">
                <a:solidFill>
                  <a:srgbClr val="000000"/>
                </a:solidFill>
                <a:latin typeface="Times New Roman" panose="02020603050405020304" pitchFamily="18" charset="0"/>
                <a:ea typeface="仿宋_GB2312" pitchFamily="49" charset="-122"/>
              </a:rPr>
              <a:t>1</a:t>
            </a:r>
            <a:r>
              <a:rPr lang="zh-CN" altLang="en-US">
                <a:solidFill>
                  <a:srgbClr val="000000"/>
                </a:solidFill>
                <a:latin typeface="Times New Roman" panose="02020603050405020304" pitchFamily="18" charset="0"/>
                <a:ea typeface="仿宋_GB2312" pitchFamily="49" charset="-122"/>
              </a:rPr>
              <a:t>）选择合适的芯片；</a:t>
            </a:r>
          </a:p>
          <a:p>
            <a:pPr algn="just" eaLnBrk="1" hangingPunct="1"/>
            <a:r>
              <a:rPr lang="zh-CN" altLang="en-US">
                <a:solidFill>
                  <a:srgbClr val="000000"/>
                </a:solidFill>
                <a:latin typeface="Times New Roman" panose="02020603050405020304" pitchFamily="18" charset="0"/>
                <a:ea typeface="仿宋_GB2312" pitchFamily="49" charset="-122"/>
              </a:rPr>
              <a:t>（</a:t>
            </a:r>
            <a:r>
              <a:rPr lang="en-US" altLang="zh-CN">
                <a:solidFill>
                  <a:srgbClr val="000000"/>
                </a:solidFill>
                <a:latin typeface="Times New Roman" panose="02020603050405020304" pitchFamily="18" charset="0"/>
                <a:ea typeface="仿宋_GB2312" pitchFamily="49" charset="-122"/>
              </a:rPr>
              <a:t>2</a:t>
            </a:r>
            <a:r>
              <a:rPr lang="zh-CN" altLang="en-US">
                <a:solidFill>
                  <a:srgbClr val="000000"/>
                </a:solidFill>
                <a:latin typeface="Times New Roman" panose="02020603050405020304" pitchFamily="18" charset="0"/>
                <a:ea typeface="仿宋_GB2312" pitchFamily="49" charset="-122"/>
              </a:rPr>
              <a:t>）根据要求将芯片“多片并联”进行位扩展，设计出满足字长要求的“存储模块”；</a:t>
            </a:r>
          </a:p>
          <a:p>
            <a:pPr algn="just" eaLnBrk="1" hangingPunct="1"/>
            <a:r>
              <a:rPr lang="zh-CN" altLang="en-US">
                <a:solidFill>
                  <a:srgbClr val="000000"/>
                </a:solidFill>
                <a:latin typeface="Times New Roman" panose="02020603050405020304" pitchFamily="18" charset="0"/>
                <a:ea typeface="仿宋_GB2312" pitchFamily="49" charset="-122"/>
              </a:rPr>
              <a:t>（</a:t>
            </a:r>
            <a:r>
              <a:rPr lang="en-US" altLang="zh-CN">
                <a:solidFill>
                  <a:srgbClr val="000000"/>
                </a:solidFill>
                <a:latin typeface="Times New Roman" panose="02020603050405020304" pitchFamily="18" charset="0"/>
                <a:ea typeface="仿宋_GB2312" pitchFamily="49" charset="-122"/>
              </a:rPr>
              <a:t>3</a:t>
            </a:r>
            <a:r>
              <a:rPr lang="zh-CN" altLang="en-US">
                <a:solidFill>
                  <a:srgbClr val="000000"/>
                </a:solidFill>
                <a:latin typeface="Times New Roman" panose="02020603050405020304" pitchFamily="18" charset="0"/>
                <a:ea typeface="仿宋_GB2312" pitchFamily="49" charset="-122"/>
              </a:rPr>
              <a:t>）对“存储模块”进行字扩展，构成符合要求的存储器。</a:t>
            </a:r>
            <a:endParaRPr lang="en-US" altLang="zh-CN">
              <a:solidFill>
                <a:srgbClr val="000000"/>
              </a:solidFill>
              <a:latin typeface="Times New Roman" panose="02020603050405020304" pitchFamily="18" charset="0"/>
              <a:ea typeface="仿宋_GB2312" pitchFamily="49" charset="-122"/>
            </a:endParaRPr>
          </a:p>
          <a:p>
            <a:pPr algn="just" eaLnBrk="1" hangingPunct="1"/>
            <a:endParaRPr lang="en-US" altLang="zh-CN">
              <a:solidFill>
                <a:srgbClr val="000000"/>
              </a:solidFill>
              <a:latin typeface="Times New Roman" panose="02020603050405020304" pitchFamily="18" charset="0"/>
              <a:ea typeface="仿宋_GB2312" pitchFamily="49"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538061D3-D8E4-413A-B4BC-95A6B76C3DA3}" type="slidenum">
              <a:rPr lang="en-US" altLang="zh-CN" sz="1300" smtClean="0">
                <a:ea typeface="宋体" panose="02010600030101010101" pitchFamily="2" charset="-122"/>
              </a:rPr>
              <a:pPr/>
              <a:t>63</a:t>
            </a:fld>
            <a:endParaRPr lang="en-US" altLang="zh-CN" sz="1300">
              <a:ea typeface="宋体" panose="02010600030101010101" pitchFamily="2" charset="-122"/>
            </a:endParaRPr>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CN" altLang="en-US">
                <a:solidFill>
                  <a:srgbClr val="CC0000"/>
                </a:solidFill>
                <a:latin typeface="Times New Roman" panose="02020603050405020304" pitchFamily="18" charset="0"/>
              </a:rPr>
              <a:t>存储器字、位扩展步骤：</a:t>
            </a:r>
          </a:p>
          <a:p>
            <a:pPr algn="just" eaLnBrk="1" hangingPunct="1"/>
            <a:r>
              <a:rPr lang="zh-CN" altLang="en-US">
                <a:solidFill>
                  <a:srgbClr val="000000"/>
                </a:solidFill>
                <a:latin typeface="Times New Roman" panose="02020603050405020304" pitchFamily="18" charset="0"/>
                <a:ea typeface="仿宋_GB2312" pitchFamily="49" charset="-122"/>
              </a:rPr>
              <a:t>（</a:t>
            </a:r>
            <a:r>
              <a:rPr lang="en-US" altLang="zh-CN">
                <a:solidFill>
                  <a:srgbClr val="000000"/>
                </a:solidFill>
                <a:latin typeface="Times New Roman" panose="02020603050405020304" pitchFamily="18" charset="0"/>
                <a:ea typeface="仿宋_GB2312" pitchFamily="49" charset="-122"/>
              </a:rPr>
              <a:t>1</a:t>
            </a:r>
            <a:r>
              <a:rPr lang="zh-CN" altLang="en-US">
                <a:solidFill>
                  <a:srgbClr val="000000"/>
                </a:solidFill>
                <a:latin typeface="Times New Roman" panose="02020603050405020304" pitchFamily="18" charset="0"/>
                <a:ea typeface="仿宋_GB2312" pitchFamily="49" charset="-122"/>
              </a:rPr>
              <a:t>）选择合适的芯片；</a:t>
            </a:r>
          </a:p>
          <a:p>
            <a:pPr algn="just" eaLnBrk="1" hangingPunct="1"/>
            <a:r>
              <a:rPr lang="zh-CN" altLang="en-US">
                <a:solidFill>
                  <a:srgbClr val="000000"/>
                </a:solidFill>
                <a:latin typeface="Times New Roman" panose="02020603050405020304" pitchFamily="18" charset="0"/>
                <a:ea typeface="仿宋_GB2312" pitchFamily="49" charset="-122"/>
              </a:rPr>
              <a:t>（</a:t>
            </a:r>
            <a:r>
              <a:rPr lang="en-US" altLang="zh-CN">
                <a:solidFill>
                  <a:srgbClr val="000000"/>
                </a:solidFill>
                <a:latin typeface="Times New Roman" panose="02020603050405020304" pitchFamily="18" charset="0"/>
                <a:ea typeface="仿宋_GB2312" pitchFamily="49" charset="-122"/>
              </a:rPr>
              <a:t>2</a:t>
            </a:r>
            <a:r>
              <a:rPr lang="zh-CN" altLang="en-US">
                <a:solidFill>
                  <a:srgbClr val="000000"/>
                </a:solidFill>
                <a:latin typeface="Times New Roman" panose="02020603050405020304" pitchFamily="18" charset="0"/>
                <a:ea typeface="仿宋_GB2312" pitchFamily="49" charset="-122"/>
              </a:rPr>
              <a:t>）根据要求将芯片“多片并联”进行位扩展，设计出满足字长要求的“存储模块”；</a:t>
            </a:r>
          </a:p>
          <a:p>
            <a:pPr algn="just" eaLnBrk="1" hangingPunct="1"/>
            <a:r>
              <a:rPr lang="zh-CN" altLang="en-US">
                <a:solidFill>
                  <a:srgbClr val="000000"/>
                </a:solidFill>
                <a:latin typeface="Times New Roman" panose="02020603050405020304" pitchFamily="18" charset="0"/>
                <a:ea typeface="仿宋_GB2312" pitchFamily="49" charset="-122"/>
              </a:rPr>
              <a:t>（</a:t>
            </a:r>
            <a:r>
              <a:rPr lang="en-US" altLang="zh-CN">
                <a:solidFill>
                  <a:srgbClr val="000000"/>
                </a:solidFill>
                <a:latin typeface="Times New Roman" panose="02020603050405020304" pitchFamily="18" charset="0"/>
                <a:ea typeface="仿宋_GB2312" pitchFamily="49" charset="-122"/>
              </a:rPr>
              <a:t>3</a:t>
            </a:r>
            <a:r>
              <a:rPr lang="zh-CN" altLang="en-US">
                <a:solidFill>
                  <a:srgbClr val="000000"/>
                </a:solidFill>
                <a:latin typeface="Times New Roman" panose="02020603050405020304" pitchFamily="18" charset="0"/>
                <a:ea typeface="仿宋_GB2312" pitchFamily="49" charset="-122"/>
              </a:rPr>
              <a:t>）对“存储模块”进行字扩展，构成符合要求的存储器。</a:t>
            </a:r>
            <a:endParaRPr lang="en-US" altLang="zh-CN">
              <a:solidFill>
                <a:srgbClr val="000000"/>
              </a:solidFill>
              <a:latin typeface="Times New Roman" panose="02020603050405020304" pitchFamily="18" charset="0"/>
              <a:ea typeface="仿宋_GB2312" pitchFamily="49" charset="-122"/>
            </a:endParaRPr>
          </a:p>
          <a:p>
            <a:pPr algn="just" eaLnBrk="1" hangingPunct="1"/>
            <a:endParaRPr lang="en-US" altLang="zh-CN">
              <a:solidFill>
                <a:srgbClr val="000000"/>
              </a:solidFill>
              <a:latin typeface="Times New Roman" panose="02020603050405020304" pitchFamily="18" charset="0"/>
              <a:ea typeface="仿宋_GB2312" pitchFamily="49"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7187DB6F-CF5D-4DAB-AE3A-5D04A215F931}" type="slidenum">
              <a:rPr lang="en-US" altLang="zh-CN" sz="1300" smtClean="0">
                <a:ea typeface="宋体" panose="02010600030101010101" pitchFamily="2" charset="-122"/>
              </a:rPr>
              <a:pPr/>
              <a:t>64</a:t>
            </a:fld>
            <a:endParaRPr lang="en-US" altLang="zh-CN" sz="1300">
              <a:ea typeface="宋体" panose="02010600030101010101" pitchFamily="2" charset="-122"/>
            </a:endParaRPr>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en-US" altLang="zh-CN">
              <a:solidFill>
                <a:srgbClr val="000000"/>
              </a:solidFill>
              <a:latin typeface="Times New Roman" panose="02020603050405020304" pitchFamily="18" charset="0"/>
              <a:ea typeface="仿宋_GB2312" pitchFamily="49"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83243A20-BCAA-4D88-A473-9AABB641CE5E}" type="slidenum">
              <a:rPr lang="en-US" altLang="zh-CN" sz="1300" smtClean="0">
                <a:ea typeface="宋体" panose="02010600030101010101" pitchFamily="2" charset="-122"/>
              </a:rPr>
              <a:pPr/>
              <a:t>65</a:t>
            </a:fld>
            <a:endParaRPr lang="en-US" altLang="zh-CN" sz="1300">
              <a:ea typeface="宋体" panose="02010600030101010101" pitchFamily="2" charset="-122"/>
            </a:endParaRPr>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kumimoji="0" lang="en-US" altLang="zh-CN">
              <a:latin typeface="Arial" panose="020B0604020202020204" pitchFamily="34" charset="0"/>
            </a:endParaRPr>
          </a:p>
          <a:p>
            <a:pPr algn="just" eaLnBrk="1" hangingPunct="1"/>
            <a:r>
              <a:rPr kumimoji="0" lang="en-US" altLang="zh-CN">
                <a:latin typeface="Arial" panose="020B0604020202020204" pitchFamily="34" charset="0"/>
              </a:rPr>
              <a:t>4</a:t>
            </a:r>
            <a:r>
              <a:rPr kumimoji="0" lang="zh-CN" altLang="en-US">
                <a:latin typeface="Arial" panose="020B0604020202020204" pitchFamily="34" charset="0"/>
              </a:rPr>
              <a:t>片</a:t>
            </a:r>
            <a:r>
              <a:rPr kumimoji="0" lang="en-US" altLang="zh-CN">
                <a:latin typeface="Arial" panose="020B0604020202020204" pitchFamily="34" charset="0"/>
              </a:rPr>
              <a:t>2Kx8</a:t>
            </a:r>
            <a:r>
              <a:rPr kumimoji="0" lang="zh-CN" altLang="en-US">
                <a:latin typeface="Arial" panose="020B0604020202020204" pitchFamily="34" charset="0"/>
              </a:rPr>
              <a:t>位的存储器构成一片</a:t>
            </a:r>
            <a:r>
              <a:rPr kumimoji="0" lang="en-US" altLang="zh-CN">
                <a:latin typeface="Arial" panose="020B0604020202020204" pitchFamily="34" charset="0"/>
              </a:rPr>
              <a:t>8Kx8</a:t>
            </a:r>
            <a:r>
              <a:rPr kumimoji="0" lang="zh-CN" altLang="en-US">
                <a:latin typeface="Arial" panose="020B0604020202020204" pitchFamily="34" charset="0"/>
              </a:rPr>
              <a:t>位的存储器</a:t>
            </a:r>
          </a:p>
          <a:p>
            <a:pPr algn="just" eaLnBrk="1" hangingPunct="1"/>
            <a:endParaRPr lang="en-US" altLang="zh-CN">
              <a:solidFill>
                <a:srgbClr val="000000"/>
              </a:solidFill>
              <a:latin typeface="Times New Roman" panose="02020603050405020304" pitchFamily="18" charset="0"/>
              <a:ea typeface="仿宋_GB2312" pitchFamily="49"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39238086-B634-42D0-9176-3B962A5E3A54}" type="slidenum">
              <a:rPr lang="en-US" altLang="zh-CN" sz="1300" smtClean="0">
                <a:ea typeface="宋体" panose="02010600030101010101" pitchFamily="2" charset="-122"/>
              </a:rPr>
              <a:pPr/>
              <a:t>66</a:t>
            </a:fld>
            <a:endParaRPr lang="en-US" altLang="zh-CN" sz="1300">
              <a:ea typeface="宋体" panose="02010600030101010101" pitchFamily="2" charset="-122"/>
            </a:endParaRPr>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en-US" altLang="zh-CN">
              <a:solidFill>
                <a:srgbClr val="000000"/>
              </a:solidFill>
              <a:latin typeface="Times New Roman" panose="02020603050405020304" pitchFamily="18" charset="0"/>
              <a:ea typeface="仿宋_GB2312" pitchFamily="49"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1CC6C5C1-91DB-4574-86D2-9D7AFD4AD039}" type="slidenum">
              <a:rPr lang="en-US" altLang="zh-CN" sz="1300" smtClean="0">
                <a:ea typeface="宋体" panose="02010600030101010101" pitchFamily="2" charset="-122"/>
              </a:rPr>
              <a:pPr/>
              <a:t>67</a:t>
            </a:fld>
            <a:endParaRPr lang="en-US" altLang="zh-CN" sz="1300">
              <a:ea typeface="宋体" panose="02010600030101010101" pitchFamily="2" charset="-122"/>
            </a:endParaRPr>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0B17A99C-B43B-4186-87EB-972615ECD3F1}" type="slidenum">
              <a:rPr lang="en-US" altLang="zh-CN" sz="1300" smtClean="0">
                <a:ea typeface="宋体" panose="02010600030101010101" pitchFamily="2" charset="-122"/>
              </a:rPr>
              <a:pPr/>
              <a:t>68</a:t>
            </a:fld>
            <a:endParaRPr lang="en-US" altLang="zh-CN" sz="1300">
              <a:ea typeface="宋体" panose="02010600030101010101" pitchFamily="2" charset="-122"/>
            </a:endParaRPr>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kumimoji="0" lang="en-US" altLang="zh-CN">
              <a:latin typeface="Arial" panose="020B0604020202020204" pitchFamily="34" charset="0"/>
            </a:endParaRPr>
          </a:p>
          <a:p>
            <a:pPr algn="just" eaLnBrk="1" hangingPunct="1"/>
            <a:r>
              <a:rPr kumimoji="0" lang="en-US" altLang="zh-CN">
                <a:latin typeface="Arial" panose="020B0604020202020204" pitchFamily="34" charset="0"/>
              </a:rPr>
              <a:t>4</a:t>
            </a:r>
            <a:r>
              <a:rPr kumimoji="0" lang="zh-CN" altLang="en-US">
                <a:latin typeface="Arial" panose="020B0604020202020204" pitchFamily="34" charset="0"/>
              </a:rPr>
              <a:t>片</a:t>
            </a:r>
            <a:r>
              <a:rPr kumimoji="0" lang="en-US" altLang="zh-CN">
                <a:latin typeface="Arial" panose="020B0604020202020204" pitchFamily="34" charset="0"/>
              </a:rPr>
              <a:t>2Kx8</a:t>
            </a:r>
            <a:r>
              <a:rPr kumimoji="0" lang="zh-CN" altLang="en-US">
                <a:latin typeface="Arial" panose="020B0604020202020204" pitchFamily="34" charset="0"/>
              </a:rPr>
              <a:t>位的存储器构成一片</a:t>
            </a:r>
            <a:r>
              <a:rPr kumimoji="0" lang="en-US" altLang="zh-CN">
                <a:latin typeface="Arial" panose="020B0604020202020204" pitchFamily="34" charset="0"/>
              </a:rPr>
              <a:t>8Kx8</a:t>
            </a:r>
            <a:r>
              <a:rPr kumimoji="0" lang="zh-CN" altLang="en-US">
                <a:latin typeface="Arial" panose="020B0604020202020204" pitchFamily="34" charset="0"/>
              </a:rPr>
              <a:t>位的存储器</a:t>
            </a:r>
          </a:p>
          <a:p>
            <a:pPr algn="just" eaLnBrk="1" hangingPunct="1"/>
            <a:endParaRPr lang="en-US" altLang="zh-CN">
              <a:solidFill>
                <a:srgbClr val="000000"/>
              </a:solidFill>
              <a:latin typeface="Times New Roman" panose="02020603050405020304" pitchFamily="18" charset="0"/>
              <a:ea typeface="仿宋_GB2312" pitchFamily="49"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00736DE3-C244-4C97-97F7-CAEC6AEAA9F9}" type="slidenum">
              <a:rPr lang="en-US" altLang="zh-CN" sz="1300" smtClean="0">
                <a:ea typeface="宋体" panose="02010600030101010101" pitchFamily="2" charset="-122"/>
              </a:rPr>
              <a:pPr/>
              <a:t>69</a:t>
            </a:fld>
            <a:endParaRPr lang="en-US" altLang="zh-CN" sz="1300">
              <a:ea typeface="宋体" panose="02010600030101010101" pitchFamily="2" charset="-122"/>
            </a:endParaRPr>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kumimoji="0" lang="en-US" altLang="zh-CN">
              <a:latin typeface="Arial" panose="020B0604020202020204" pitchFamily="34" charset="0"/>
            </a:endParaRPr>
          </a:p>
          <a:p>
            <a:pPr algn="just" eaLnBrk="1" hangingPunct="1"/>
            <a:endParaRPr lang="en-US" altLang="zh-CN">
              <a:solidFill>
                <a:srgbClr val="000000"/>
              </a:solidFill>
              <a:latin typeface="Times New Roman" panose="02020603050405020304" pitchFamily="18" charset="0"/>
              <a:ea typeface="仿宋_GB2312" pitchFamily="49"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2250E589-9DAB-4556-BB69-6DE4ECD96BFE}" type="slidenum">
              <a:rPr lang="en-US" altLang="zh-CN" sz="1300" smtClean="0">
                <a:ea typeface="宋体" panose="02010600030101010101" pitchFamily="2" charset="-122"/>
              </a:rPr>
              <a:pPr/>
              <a:t>7</a:t>
            </a:fld>
            <a:endParaRPr lang="en-US" altLang="zh-CN" sz="1300">
              <a:ea typeface="宋体" panose="02010600030101010101" pitchFamily="2" charset="-122"/>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zh-CN" altLang="en-US" sz="800">
                <a:latin typeface="Times New Roman" panose="02020603050405020304" pitchFamily="18" charset="0"/>
              </a:rPr>
              <a:t>一、</a:t>
            </a:r>
            <a:r>
              <a:rPr lang="en-US" altLang="zh-CN" sz="800">
                <a:latin typeface="Times New Roman" panose="02020603050405020304" pitchFamily="18" charset="0"/>
              </a:rPr>
              <a:t>RAM</a:t>
            </a:r>
            <a:r>
              <a:rPr lang="zh-CN" altLang="en-US" sz="800">
                <a:latin typeface="Times New Roman" panose="02020603050405020304" pitchFamily="18" charset="0"/>
              </a:rPr>
              <a:t>用</a:t>
            </a:r>
            <a:r>
              <a:rPr lang="en-US" altLang="zh-CN" sz="800">
                <a:latin typeface="Times New Roman" panose="02020603050405020304" pitchFamily="18" charset="0"/>
              </a:rPr>
              <a:t>MOS</a:t>
            </a:r>
            <a:r>
              <a:rPr lang="zh-CN" altLang="en-US" sz="800">
                <a:latin typeface="Times New Roman" panose="02020603050405020304" pitchFamily="18" charset="0"/>
              </a:rPr>
              <a:t>触发器作为基本记忆元件。</a:t>
            </a:r>
          </a:p>
          <a:p>
            <a:pPr eaLnBrk="1" hangingPunct="1">
              <a:lnSpc>
                <a:spcPct val="80000"/>
              </a:lnSpc>
            </a:pPr>
            <a:r>
              <a:rPr lang="zh-CN" altLang="en-US" sz="800">
                <a:latin typeface="Times New Roman" panose="02020603050405020304" pitchFamily="18" charset="0"/>
              </a:rPr>
              <a:t>     这是因为：</a:t>
            </a:r>
            <a:r>
              <a:rPr lang="en-US" altLang="zh-CN" sz="800">
                <a:latin typeface="Times New Roman" panose="02020603050405020304" pitchFamily="18" charset="0"/>
              </a:rPr>
              <a:t>MOS</a:t>
            </a:r>
            <a:r>
              <a:rPr lang="zh-CN" altLang="en-US" sz="800">
                <a:latin typeface="Times New Roman" panose="02020603050405020304" pitchFamily="18" charset="0"/>
              </a:rPr>
              <a:t>器件较双极型器件容量大、集成度高、功耗较低、价格便宜而得到广泛应用。</a:t>
            </a:r>
          </a:p>
          <a:p>
            <a:pPr eaLnBrk="1" hangingPunct="1">
              <a:lnSpc>
                <a:spcPct val="80000"/>
              </a:lnSpc>
            </a:pPr>
            <a:r>
              <a:rPr lang="zh-CN" altLang="en-US" sz="800">
                <a:latin typeface="Times New Roman" panose="02020603050405020304" pitchFamily="18" charset="0"/>
              </a:rPr>
              <a:t>     静态</a:t>
            </a:r>
            <a:r>
              <a:rPr lang="en-US" altLang="zh-CN" sz="800">
                <a:latin typeface="Times New Roman" panose="02020603050405020304" pitchFamily="18" charset="0"/>
              </a:rPr>
              <a:t>RAM</a:t>
            </a:r>
            <a:r>
              <a:rPr lang="zh-CN" altLang="en-US" sz="800">
                <a:latin typeface="Times New Roman" panose="02020603050405020304" pitchFamily="18" charset="0"/>
              </a:rPr>
              <a:t>的基本存储电路通常由</a:t>
            </a:r>
            <a:r>
              <a:rPr lang="en-US" altLang="zh-CN" sz="800">
                <a:latin typeface="Times New Roman" panose="02020603050405020304" pitchFamily="18" charset="0"/>
              </a:rPr>
              <a:t>6</a:t>
            </a:r>
            <a:r>
              <a:rPr lang="zh-CN" altLang="en-US" sz="800">
                <a:latin typeface="Times New Roman" panose="02020603050405020304" pitchFamily="18" charset="0"/>
              </a:rPr>
              <a:t>个</a:t>
            </a:r>
            <a:r>
              <a:rPr lang="en-US" altLang="zh-CN" sz="800">
                <a:latin typeface="Times New Roman" panose="02020603050405020304" pitchFamily="18" charset="0"/>
              </a:rPr>
              <a:t>MOS</a:t>
            </a:r>
            <a:r>
              <a:rPr lang="zh-CN" altLang="en-US" sz="800">
                <a:latin typeface="Times New Roman" panose="02020603050405020304" pitchFamily="18" charset="0"/>
              </a:rPr>
              <a:t>管子构成。</a:t>
            </a:r>
          </a:p>
          <a:p>
            <a:pPr eaLnBrk="1" hangingPunct="1">
              <a:lnSpc>
                <a:spcPct val="80000"/>
              </a:lnSpc>
            </a:pPr>
            <a:r>
              <a:rPr lang="zh-CN" altLang="en-US" sz="800">
                <a:latin typeface="Times New Roman" panose="02020603050405020304" pitchFamily="18" charset="0"/>
              </a:rPr>
              <a:t>     最基本存储单元：对应</a:t>
            </a:r>
            <a:r>
              <a:rPr lang="en-US" altLang="zh-CN" sz="800">
                <a:latin typeface="Times New Roman" panose="02020603050405020304" pitchFamily="18" charset="0"/>
              </a:rPr>
              <a:t>1</a:t>
            </a:r>
            <a:r>
              <a:rPr lang="zh-CN" altLang="en-US" sz="800">
                <a:latin typeface="Times New Roman" panose="02020603050405020304" pitchFamily="18" charset="0"/>
              </a:rPr>
              <a:t>个二进制数位。</a:t>
            </a:r>
          </a:p>
          <a:p>
            <a:pPr eaLnBrk="1" hangingPunct="1">
              <a:lnSpc>
                <a:spcPct val="80000"/>
              </a:lnSpc>
            </a:pPr>
            <a:r>
              <a:rPr lang="zh-CN" altLang="en-US" sz="800">
                <a:latin typeface="Times New Roman" panose="02020603050405020304" pitchFamily="18" charset="0"/>
              </a:rPr>
              <a:t>     双稳态触发器：电路具有两个稳定状态“</a:t>
            </a:r>
            <a:r>
              <a:rPr lang="en-US" altLang="zh-CN" sz="800">
                <a:latin typeface="Times New Roman" panose="02020603050405020304" pitchFamily="18" charset="0"/>
              </a:rPr>
              <a:t>0”</a:t>
            </a:r>
            <a:r>
              <a:rPr lang="zh-CN" altLang="en-US" sz="800">
                <a:latin typeface="Times New Roman" panose="02020603050405020304" pitchFamily="18" charset="0"/>
              </a:rPr>
              <a:t>和“</a:t>
            </a:r>
            <a:r>
              <a:rPr lang="en-US" altLang="zh-CN" sz="800">
                <a:latin typeface="Times New Roman" panose="02020603050405020304" pitchFamily="18" charset="0"/>
              </a:rPr>
              <a:t>1”</a:t>
            </a:r>
            <a:r>
              <a:rPr lang="zh-CN" altLang="en-US" sz="800">
                <a:latin typeface="Times New Roman" panose="02020603050405020304" pitchFamily="18" charset="0"/>
              </a:rPr>
              <a:t>，静态</a:t>
            </a:r>
            <a:r>
              <a:rPr lang="en-US" altLang="zh-CN" sz="800">
                <a:latin typeface="Times New Roman" panose="02020603050405020304" pitchFamily="18" charset="0"/>
              </a:rPr>
              <a:t>RAM</a:t>
            </a:r>
            <a:r>
              <a:rPr lang="zh-CN" altLang="en-US" sz="800">
                <a:latin typeface="Times New Roman" panose="02020603050405020304" pitchFamily="18" charset="0"/>
              </a:rPr>
              <a:t>保存信息的特点是和双稳态触发器的稳态特点密切相关的。</a:t>
            </a:r>
          </a:p>
          <a:p>
            <a:pPr eaLnBrk="1" hangingPunct="1">
              <a:lnSpc>
                <a:spcPct val="80000"/>
              </a:lnSpc>
            </a:pPr>
            <a:r>
              <a:rPr lang="zh-CN" altLang="en-US" sz="800">
                <a:latin typeface="Times New Roman" panose="02020603050405020304" pitchFamily="18" charset="0"/>
              </a:rPr>
              <a:t>     只要不掉电，“</a:t>
            </a:r>
            <a:r>
              <a:rPr lang="en-US" altLang="zh-CN" sz="800">
                <a:latin typeface="Times New Roman" panose="02020603050405020304" pitchFamily="18" charset="0"/>
              </a:rPr>
              <a:t>0”</a:t>
            </a:r>
            <a:r>
              <a:rPr lang="zh-CN" altLang="en-US" sz="800">
                <a:latin typeface="Times New Roman" panose="02020603050405020304" pitchFamily="18" charset="0"/>
              </a:rPr>
              <a:t>和“</a:t>
            </a:r>
            <a:r>
              <a:rPr lang="en-US" altLang="zh-CN" sz="800">
                <a:latin typeface="Times New Roman" panose="02020603050405020304" pitchFamily="18" charset="0"/>
              </a:rPr>
              <a:t>1”</a:t>
            </a:r>
            <a:r>
              <a:rPr lang="zh-CN" altLang="en-US" sz="800">
                <a:latin typeface="Times New Roman" panose="02020603050405020304" pitchFamily="18" charset="0"/>
              </a:rPr>
              <a:t>状态能一直保持。</a:t>
            </a:r>
          </a:p>
          <a:p>
            <a:pPr eaLnBrk="1" hangingPunct="1">
              <a:lnSpc>
                <a:spcPct val="80000"/>
              </a:lnSpc>
            </a:pPr>
            <a:r>
              <a:rPr lang="zh-CN" altLang="en-US" sz="800">
                <a:latin typeface="Times New Roman" panose="02020603050405020304" pitchFamily="18" charset="0"/>
              </a:rPr>
              <a:t>二、存储器芯片的结构：</a:t>
            </a:r>
            <a:endParaRPr lang="zh-CN" altLang="en-US" sz="900">
              <a:latin typeface="Times New Roman" panose="02020603050405020304" pitchFamily="18" charset="0"/>
            </a:endParaRPr>
          </a:p>
          <a:p>
            <a:pPr eaLnBrk="1" hangingPunct="1">
              <a:lnSpc>
                <a:spcPct val="80000"/>
              </a:lnSpc>
            </a:pPr>
            <a:r>
              <a:rPr lang="en-US" altLang="zh-CN" sz="900">
                <a:latin typeface="Times New Roman" panose="02020603050405020304" pitchFamily="18" charset="0"/>
              </a:rPr>
              <a:t>1</a:t>
            </a:r>
            <a:r>
              <a:rPr lang="zh-CN" altLang="en-US" sz="900">
                <a:latin typeface="Times New Roman" panose="02020603050405020304" pitchFamily="18" charset="0"/>
              </a:rPr>
              <a:t>、存储矩阵（存储体）：</a:t>
            </a:r>
            <a:r>
              <a:rPr lang="zh-CN" altLang="en-US" sz="800">
                <a:latin typeface="Times New Roman" panose="02020603050405020304" pitchFamily="18" charset="0"/>
              </a:rPr>
              <a:t>存储器芯片的主要部分，用来存储信息，由许多基本存储单元组成。</a:t>
            </a:r>
          </a:p>
          <a:p>
            <a:pPr eaLnBrk="1" hangingPunct="1">
              <a:lnSpc>
                <a:spcPct val="80000"/>
              </a:lnSpc>
            </a:pPr>
            <a:r>
              <a:rPr lang="zh-CN" altLang="en-US" sz="800">
                <a:latin typeface="Times New Roman" panose="02020603050405020304" pitchFamily="18" charset="0"/>
              </a:rPr>
              <a:t>     在利用存储器件组成内存时，总是按照矩阵形式来排列的。</a:t>
            </a:r>
          </a:p>
          <a:p>
            <a:pPr eaLnBrk="1" hangingPunct="1">
              <a:lnSpc>
                <a:spcPct val="80000"/>
              </a:lnSpc>
            </a:pPr>
            <a:r>
              <a:rPr lang="zh-CN" altLang="en-US" sz="800">
                <a:latin typeface="Times New Roman" panose="02020603050405020304" pitchFamily="18" charset="0"/>
              </a:rPr>
              <a:t>（</a:t>
            </a:r>
            <a:r>
              <a:rPr lang="en-US" altLang="zh-CN" sz="800">
                <a:latin typeface="Times New Roman" panose="02020603050405020304" pitchFamily="18" charset="0"/>
              </a:rPr>
              <a:t>1</a:t>
            </a:r>
            <a:r>
              <a:rPr lang="zh-CN" altLang="en-US" sz="800">
                <a:latin typeface="Times New Roman" panose="02020603050405020304" pitchFamily="18" charset="0"/>
              </a:rPr>
              <a:t>） 一个基本存储单元存放一位二进制信息，一块存储器芯片中的基本存储单元电路按字结构或位结构的方式排列成矩阵。</a:t>
            </a:r>
          </a:p>
          <a:p>
            <a:pPr eaLnBrk="1" hangingPunct="1">
              <a:lnSpc>
                <a:spcPct val="80000"/>
              </a:lnSpc>
            </a:pPr>
            <a:r>
              <a:rPr lang="zh-CN" altLang="en-US" sz="800">
                <a:latin typeface="Times New Roman" panose="02020603050405020304" pitchFamily="18" charset="0"/>
              </a:rPr>
              <a:t>         每个存储单元具有一个唯一的地址，</a:t>
            </a:r>
            <a:r>
              <a:rPr kumimoji="0" lang="zh-CN" altLang="en-US" sz="800">
                <a:latin typeface="Times New Roman" panose="02020603050405020304" pitchFamily="18" charset="0"/>
              </a:rPr>
              <a:t>可</a:t>
            </a:r>
            <a:r>
              <a:rPr lang="zh-CN" altLang="en-US" sz="800">
                <a:latin typeface="Times New Roman" panose="02020603050405020304" pitchFamily="18" charset="0"/>
              </a:rPr>
              <a:t>存储</a:t>
            </a:r>
            <a:r>
              <a:rPr lang="en-US" altLang="zh-CN" sz="800">
                <a:latin typeface="Times New Roman" panose="02020603050405020304" pitchFamily="18" charset="0"/>
              </a:rPr>
              <a:t>1</a:t>
            </a:r>
            <a:r>
              <a:rPr lang="zh-CN" altLang="en-US" sz="800">
                <a:latin typeface="Times New Roman" panose="02020603050405020304" pitchFamily="18" charset="0"/>
              </a:rPr>
              <a:t>位（位结构）或多位（字结构）二进制数据。</a:t>
            </a:r>
          </a:p>
          <a:p>
            <a:pPr eaLnBrk="1" hangingPunct="1">
              <a:lnSpc>
                <a:spcPct val="80000"/>
              </a:lnSpc>
            </a:pPr>
            <a:r>
              <a:rPr lang="zh-CN" altLang="en-US" sz="800">
                <a:latin typeface="Times New Roman" panose="02020603050405020304" pitchFamily="18" charset="0"/>
              </a:rPr>
              <a:t>         存储容量与地址、数据线个数有关：</a:t>
            </a:r>
          </a:p>
          <a:p>
            <a:pPr eaLnBrk="1" hangingPunct="1">
              <a:lnSpc>
                <a:spcPct val="80000"/>
              </a:lnSpc>
            </a:pPr>
            <a:r>
              <a:rPr lang="zh-CN" altLang="en-US" sz="800">
                <a:latin typeface="Times New Roman" panose="02020603050405020304" pitchFamily="18" charset="0"/>
              </a:rPr>
              <a:t>         芯片的存储容量＝</a:t>
            </a:r>
            <a:r>
              <a:rPr lang="en-US" altLang="zh-CN" sz="800">
                <a:latin typeface="Times New Roman" panose="02020603050405020304" pitchFamily="18" charset="0"/>
              </a:rPr>
              <a:t>2</a:t>
            </a:r>
            <a:r>
              <a:rPr lang="en-US" altLang="zh-CN" sz="800" baseline="30000">
                <a:solidFill>
                  <a:schemeClr val="hlink"/>
                </a:solidFill>
                <a:latin typeface="Times New Roman" panose="02020603050405020304" pitchFamily="18" charset="0"/>
              </a:rPr>
              <a:t>M</a:t>
            </a:r>
            <a:r>
              <a:rPr lang="en-US" altLang="zh-CN" sz="800">
                <a:latin typeface="Times New Roman" panose="02020603050405020304" pitchFamily="18" charset="0"/>
              </a:rPr>
              <a:t>×</a:t>
            </a:r>
            <a:r>
              <a:rPr lang="en-US" altLang="zh-CN" sz="800">
                <a:solidFill>
                  <a:srgbClr val="663300"/>
                </a:solidFill>
                <a:latin typeface="Times New Roman" panose="02020603050405020304" pitchFamily="18" charset="0"/>
              </a:rPr>
              <a:t>N</a:t>
            </a:r>
            <a:r>
              <a:rPr lang="zh-CN" altLang="en-US" sz="800">
                <a:latin typeface="Times New Roman" panose="02020603050405020304" pitchFamily="18" charset="0"/>
              </a:rPr>
              <a:t>＝存储单元数</a:t>
            </a:r>
            <a:r>
              <a:rPr lang="en-US" altLang="zh-CN" sz="800">
                <a:latin typeface="Times New Roman" panose="02020603050405020304" pitchFamily="18" charset="0"/>
              </a:rPr>
              <a:t>×</a:t>
            </a:r>
            <a:r>
              <a:rPr lang="zh-CN" altLang="en-US" sz="800">
                <a:latin typeface="Times New Roman" panose="02020603050405020304" pitchFamily="18" charset="0"/>
              </a:rPr>
              <a:t>存储单元的位数</a:t>
            </a:r>
          </a:p>
          <a:p>
            <a:pPr eaLnBrk="1" hangingPunct="1">
              <a:lnSpc>
                <a:spcPct val="80000"/>
              </a:lnSpc>
            </a:pPr>
            <a:r>
              <a:rPr lang="zh-CN" altLang="en-US" sz="800">
                <a:latin typeface="Times New Roman" panose="02020603050405020304" pitchFamily="18" charset="0"/>
              </a:rPr>
              <a:t>         </a:t>
            </a:r>
            <a:r>
              <a:rPr lang="en-US" altLang="zh-CN" sz="800">
                <a:solidFill>
                  <a:schemeClr val="hlink"/>
                </a:solidFill>
                <a:latin typeface="Times New Roman" panose="02020603050405020304" pitchFamily="18" charset="0"/>
              </a:rPr>
              <a:t>M</a:t>
            </a:r>
            <a:r>
              <a:rPr lang="zh-CN" altLang="en-US" sz="800">
                <a:latin typeface="Times New Roman" panose="02020603050405020304" pitchFamily="18" charset="0"/>
              </a:rPr>
              <a:t>：芯片的</a:t>
            </a:r>
            <a:r>
              <a:rPr lang="zh-CN" altLang="en-US" sz="800">
                <a:solidFill>
                  <a:schemeClr val="hlink"/>
                </a:solidFill>
                <a:latin typeface="Times New Roman" panose="02020603050405020304" pitchFamily="18" charset="0"/>
              </a:rPr>
              <a:t>地址线根数</a:t>
            </a:r>
          </a:p>
          <a:p>
            <a:pPr eaLnBrk="1" hangingPunct="1">
              <a:lnSpc>
                <a:spcPct val="80000"/>
              </a:lnSpc>
            </a:pPr>
            <a:r>
              <a:rPr lang="zh-CN" altLang="en-US" sz="800">
                <a:latin typeface="Times New Roman" panose="02020603050405020304" pitchFamily="18" charset="0"/>
              </a:rPr>
              <a:t>    </a:t>
            </a:r>
            <a:r>
              <a:rPr lang="zh-CN" altLang="en-US" sz="800">
                <a:solidFill>
                  <a:srgbClr val="663300"/>
                </a:solidFill>
                <a:latin typeface="Times New Roman" panose="02020603050405020304" pitchFamily="18" charset="0"/>
              </a:rPr>
              <a:t>     </a:t>
            </a:r>
            <a:r>
              <a:rPr lang="en-US" altLang="zh-CN" sz="800">
                <a:solidFill>
                  <a:srgbClr val="663300"/>
                </a:solidFill>
                <a:latin typeface="Times New Roman" panose="02020603050405020304" pitchFamily="18" charset="0"/>
              </a:rPr>
              <a:t>N</a:t>
            </a:r>
            <a:r>
              <a:rPr lang="zh-CN" altLang="en-US" sz="800">
                <a:latin typeface="Times New Roman" panose="02020603050405020304" pitchFamily="18" charset="0"/>
              </a:rPr>
              <a:t>：芯片的</a:t>
            </a:r>
            <a:r>
              <a:rPr lang="zh-CN" altLang="en-US" sz="800">
                <a:solidFill>
                  <a:srgbClr val="663300"/>
                </a:solidFill>
                <a:latin typeface="Times New Roman" panose="02020603050405020304" pitchFamily="18" charset="0"/>
              </a:rPr>
              <a:t>数据线根数</a:t>
            </a:r>
            <a:endParaRPr lang="zh-CN" altLang="en-US" sz="800">
              <a:latin typeface="Times New Roman" panose="02020603050405020304" pitchFamily="18" charset="0"/>
            </a:endParaRPr>
          </a:p>
          <a:p>
            <a:pPr eaLnBrk="1" hangingPunct="1">
              <a:lnSpc>
                <a:spcPct val="80000"/>
              </a:lnSpc>
            </a:pPr>
            <a:r>
              <a:rPr lang="zh-CN" altLang="en-US" sz="800">
                <a:latin typeface="Times New Roman" panose="02020603050405020304" pitchFamily="18" charset="0"/>
              </a:rPr>
              <a:t>（</a:t>
            </a:r>
            <a:r>
              <a:rPr lang="en-US" altLang="zh-CN" sz="800">
                <a:latin typeface="Times New Roman" panose="02020603050405020304" pitchFamily="18" charset="0"/>
              </a:rPr>
              <a:t>2</a:t>
            </a:r>
            <a:r>
              <a:rPr lang="zh-CN" altLang="en-US" sz="800">
                <a:latin typeface="Times New Roman" panose="02020603050405020304" pitchFamily="18" charset="0"/>
              </a:rPr>
              <a:t>）按字结构方式排列时，读</a:t>
            </a:r>
            <a:r>
              <a:rPr lang="en-US" altLang="zh-CN" sz="800">
                <a:latin typeface="Times New Roman" panose="02020603050405020304" pitchFamily="18" charset="0"/>
              </a:rPr>
              <a:t>/</a:t>
            </a:r>
            <a:r>
              <a:rPr lang="zh-CN" altLang="en-US" sz="800">
                <a:latin typeface="Times New Roman" panose="02020603050405020304" pitchFamily="18" charset="0"/>
              </a:rPr>
              <a:t>写一个字节的</a:t>
            </a:r>
            <a:r>
              <a:rPr lang="en-US" altLang="zh-CN" sz="800">
                <a:latin typeface="Times New Roman" panose="02020603050405020304" pitchFamily="18" charset="0"/>
              </a:rPr>
              <a:t>8</a:t>
            </a:r>
            <a:r>
              <a:rPr lang="zh-CN" altLang="en-US" sz="800">
                <a:latin typeface="Times New Roman" panose="02020603050405020304" pitchFamily="18" charset="0"/>
              </a:rPr>
              <a:t>位制作在一块芯片上，若选中则</a:t>
            </a:r>
            <a:r>
              <a:rPr lang="en-US" altLang="zh-CN" sz="800">
                <a:latin typeface="Times New Roman" panose="02020603050405020304" pitchFamily="18" charset="0"/>
              </a:rPr>
              <a:t>8</a:t>
            </a:r>
            <a:r>
              <a:rPr lang="zh-CN" altLang="en-US" sz="800">
                <a:latin typeface="Times New Roman" panose="02020603050405020304" pitchFamily="18" charset="0"/>
              </a:rPr>
              <a:t>位信息从一个芯片中同时读出。</a:t>
            </a:r>
          </a:p>
          <a:p>
            <a:pPr eaLnBrk="1" hangingPunct="1">
              <a:lnSpc>
                <a:spcPct val="80000"/>
              </a:lnSpc>
            </a:pPr>
            <a:r>
              <a:rPr lang="zh-CN" altLang="en-US" sz="800">
                <a:latin typeface="Times New Roman" panose="02020603050405020304" pitchFamily="18" charset="0"/>
              </a:rPr>
              <a:t>        但芯片封装时引线较多。例如</a:t>
            </a:r>
            <a:r>
              <a:rPr lang="en-US" altLang="zh-CN" sz="800">
                <a:latin typeface="Times New Roman" panose="02020603050405020304" pitchFamily="18" charset="0"/>
              </a:rPr>
              <a:t>1K</a:t>
            </a:r>
            <a:r>
              <a:rPr lang="zh-CN" altLang="en-US" sz="800">
                <a:latin typeface="Times New Roman" panose="02020603050405020304" pitchFamily="18" charset="0"/>
              </a:rPr>
              <a:t>的存储器芯片由</a:t>
            </a:r>
            <a:r>
              <a:rPr lang="en-US" altLang="zh-CN" sz="800">
                <a:latin typeface="Times New Roman" panose="02020603050405020304" pitchFamily="18" charset="0"/>
              </a:rPr>
              <a:t>128×8</a:t>
            </a:r>
            <a:r>
              <a:rPr lang="zh-CN" altLang="en-US" sz="800">
                <a:latin typeface="Times New Roman" panose="02020603050405020304" pitchFamily="18" charset="0"/>
              </a:rPr>
              <a:t>组成，访问它要</a:t>
            </a:r>
            <a:r>
              <a:rPr lang="en-US" altLang="zh-CN" sz="800">
                <a:latin typeface="Times New Roman" panose="02020603050405020304" pitchFamily="18" charset="0"/>
              </a:rPr>
              <a:t>7</a:t>
            </a:r>
            <a:r>
              <a:rPr lang="zh-CN" altLang="en-US" sz="800">
                <a:latin typeface="Times New Roman" panose="02020603050405020304" pitchFamily="18" charset="0"/>
              </a:rPr>
              <a:t>根地址线和</a:t>
            </a:r>
            <a:r>
              <a:rPr lang="en-US" altLang="zh-CN" sz="800">
                <a:latin typeface="Times New Roman" panose="02020603050405020304" pitchFamily="18" charset="0"/>
              </a:rPr>
              <a:t>8</a:t>
            </a:r>
            <a:r>
              <a:rPr lang="zh-CN" altLang="en-US" sz="800">
                <a:latin typeface="Times New Roman" panose="02020603050405020304" pitchFamily="18" charset="0"/>
              </a:rPr>
              <a:t>根数据线。</a:t>
            </a:r>
          </a:p>
          <a:p>
            <a:pPr eaLnBrk="1" hangingPunct="1">
              <a:lnSpc>
                <a:spcPct val="80000"/>
              </a:lnSpc>
            </a:pPr>
            <a:r>
              <a:rPr lang="zh-CN" altLang="en-US" sz="800">
                <a:latin typeface="Times New Roman" panose="02020603050405020304" pitchFamily="18" charset="0"/>
              </a:rPr>
              <a:t>（</a:t>
            </a:r>
            <a:r>
              <a:rPr lang="en-US" altLang="zh-CN" sz="800">
                <a:latin typeface="Times New Roman" panose="02020603050405020304" pitchFamily="18" charset="0"/>
              </a:rPr>
              <a:t>3</a:t>
            </a:r>
            <a:r>
              <a:rPr lang="zh-CN" altLang="en-US" sz="800">
                <a:latin typeface="Times New Roman" panose="02020603050405020304" pitchFamily="18" charset="0"/>
              </a:rPr>
              <a:t>）位结构是</a:t>
            </a:r>
            <a:r>
              <a:rPr lang="en-US" altLang="zh-CN" sz="800">
                <a:latin typeface="Times New Roman" panose="02020603050405020304" pitchFamily="18" charset="0"/>
              </a:rPr>
              <a:t>1</a:t>
            </a:r>
            <a:r>
              <a:rPr lang="zh-CN" altLang="en-US" sz="800">
                <a:latin typeface="Times New Roman" panose="02020603050405020304" pitchFamily="18" charset="0"/>
              </a:rPr>
              <a:t>个芯片内的基本单元作不同字的同一位，片内按矩阵排列，</a:t>
            </a:r>
            <a:r>
              <a:rPr lang="en-US" altLang="zh-CN" sz="800">
                <a:latin typeface="Times New Roman" panose="02020603050405020304" pitchFamily="18" charset="0"/>
              </a:rPr>
              <a:t>8</a:t>
            </a:r>
            <a:r>
              <a:rPr lang="zh-CN" altLang="en-US" sz="800">
                <a:latin typeface="Times New Roman" panose="02020603050405020304" pitchFamily="18" charset="0"/>
              </a:rPr>
              <a:t>位由</a:t>
            </a:r>
            <a:r>
              <a:rPr lang="en-US" altLang="zh-CN" sz="800">
                <a:latin typeface="Times New Roman" panose="02020603050405020304" pitchFamily="18" charset="0"/>
              </a:rPr>
              <a:t>8</a:t>
            </a:r>
            <a:r>
              <a:rPr lang="zh-CN" altLang="en-US" sz="800">
                <a:latin typeface="Times New Roman" panose="02020603050405020304" pitchFamily="18" charset="0"/>
              </a:rPr>
              <a:t>块芯片组成。</a:t>
            </a:r>
          </a:p>
          <a:p>
            <a:pPr eaLnBrk="1" hangingPunct="1">
              <a:lnSpc>
                <a:spcPct val="80000"/>
              </a:lnSpc>
            </a:pPr>
            <a:r>
              <a:rPr lang="zh-CN" altLang="en-US" sz="800">
                <a:latin typeface="Times New Roman" panose="02020603050405020304" pitchFamily="18" charset="0"/>
              </a:rPr>
              <a:t>        优点是芯片封装时引线较少，例如</a:t>
            </a:r>
            <a:r>
              <a:rPr lang="en-US" altLang="zh-CN" sz="800">
                <a:latin typeface="Times New Roman" panose="02020603050405020304" pitchFamily="18" charset="0"/>
              </a:rPr>
              <a:t>1K</a:t>
            </a:r>
            <a:r>
              <a:rPr lang="zh-CN" altLang="en-US" sz="800">
                <a:latin typeface="Times New Roman" panose="02020603050405020304" pitchFamily="18" charset="0"/>
              </a:rPr>
              <a:t>存储器芯片由</a:t>
            </a:r>
            <a:r>
              <a:rPr lang="en-US" altLang="zh-CN" sz="800">
                <a:latin typeface="Times New Roman" panose="02020603050405020304" pitchFamily="18" charset="0"/>
              </a:rPr>
              <a:t>1024x1</a:t>
            </a:r>
            <a:r>
              <a:rPr lang="zh-CN" altLang="en-US" sz="800">
                <a:latin typeface="Times New Roman" panose="02020603050405020304" pitchFamily="18" charset="0"/>
              </a:rPr>
              <a:t>组成，访问它要</a:t>
            </a:r>
            <a:r>
              <a:rPr lang="en-US" altLang="zh-CN" sz="800">
                <a:latin typeface="Times New Roman" panose="02020603050405020304" pitchFamily="18" charset="0"/>
              </a:rPr>
              <a:t>10</a:t>
            </a:r>
            <a:r>
              <a:rPr lang="zh-CN" altLang="en-US" sz="800">
                <a:latin typeface="Times New Roman" panose="02020603050405020304" pitchFamily="18" charset="0"/>
              </a:rPr>
              <a:t>根地址线和</a:t>
            </a:r>
            <a:r>
              <a:rPr lang="en-US" altLang="zh-CN" sz="800">
                <a:latin typeface="Times New Roman" panose="02020603050405020304" pitchFamily="18" charset="0"/>
              </a:rPr>
              <a:t>1</a:t>
            </a:r>
            <a:r>
              <a:rPr lang="zh-CN" altLang="en-US" sz="800">
                <a:latin typeface="Times New Roman" panose="02020603050405020304" pitchFamily="18" charset="0"/>
              </a:rPr>
              <a:t>根数据线，但使用芯片为</a:t>
            </a:r>
            <a:r>
              <a:rPr lang="en-US" altLang="zh-CN" sz="800">
                <a:latin typeface="Times New Roman" panose="02020603050405020304" pitchFamily="18" charset="0"/>
              </a:rPr>
              <a:t>8</a:t>
            </a:r>
            <a:r>
              <a:rPr lang="zh-CN" altLang="en-US" sz="800">
                <a:latin typeface="Times New Roman" panose="02020603050405020304" pitchFamily="18" charset="0"/>
              </a:rPr>
              <a:t>块。封装引线数减少，成品合格率就会提高。</a:t>
            </a:r>
          </a:p>
          <a:p>
            <a:pPr eaLnBrk="1" hangingPunct="1">
              <a:lnSpc>
                <a:spcPct val="80000"/>
              </a:lnSpc>
            </a:pPr>
            <a:r>
              <a:rPr lang="en-US" altLang="zh-CN" sz="800">
                <a:latin typeface="Times New Roman" panose="02020603050405020304" pitchFamily="18" charset="0"/>
              </a:rPr>
              <a:t>2</a:t>
            </a:r>
            <a:r>
              <a:rPr lang="zh-CN" altLang="en-US" sz="800">
                <a:latin typeface="Times New Roman" panose="02020603050405020304" pitchFamily="18" charset="0"/>
              </a:rPr>
              <a:t>、地址译码器：根据输入的地址编码来选中芯片内某个特定的存储单元。</a:t>
            </a:r>
          </a:p>
          <a:p>
            <a:pPr eaLnBrk="1" hangingPunct="1">
              <a:lnSpc>
                <a:spcPct val="80000"/>
              </a:lnSpc>
            </a:pPr>
            <a:r>
              <a:rPr lang="zh-CN" altLang="en-US" sz="800">
                <a:latin typeface="Times New Roman" panose="02020603050405020304" pitchFamily="18" charset="0"/>
              </a:rPr>
              <a:t>     通常有线性译码和复合译码两种方式，一般采用复合译码。</a:t>
            </a:r>
          </a:p>
          <a:p>
            <a:pPr eaLnBrk="1" hangingPunct="1">
              <a:lnSpc>
                <a:spcPct val="80000"/>
              </a:lnSpc>
            </a:pPr>
            <a:r>
              <a:rPr lang="zh-CN" altLang="en-US" sz="800">
                <a:latin typeface="Times New Roman" panose="02020603050405020304" pitchFamily="18" charset="0"/>
              </a:rPr>
              <a:t>     例：图中的存储矩阵由</a:t>
            </a:r>
            <a:r>
              <a:rPr lang="en-US" altLang="zh-CN" sz="800">
                <a:latin typeface="Times New Roman" panose="02020603050405020304" pitchFamily="18" charset="0"/>
              </a:rPr>
              <a:t>1024</a:t>
            </a:r>
            <a:r>
              <a:rPr lang="zh-CN" altLang="en-US" sz="800">
                <a:latin typeface="Times New Roman" panose="02020603050405020304" pitchFamily="18" charset="0"/>
              </a:rPr>
              <a:t>个存储单元组成，即该芯片的容量是</a:t>
            </a:r>
            <a:r>
              <a:rPr lang="en-US" altLang="zh-CN" sz="800">
                <a:latin typeface="Times New Roman" panose="02020603050405020304" pitchFamily="18" charset="0"/>
              </a:rPr>
              <a:t>1K</a:t>
            </a:r>
            <a:r>
              <a:rPr lang="zh-CN" altLang="en-US" sz="800">
                <a:latin typeface="Times New Roman" panose="02020603050405020304" pitchFamily="18" charset="0"/>
              </a:rPr>
              <a:t>单元。每个存储单元用来存放</a:t>
            </a:r>
            <a:r>
              <a:rPr lang="en-US" altLang="zh-CN" sz="800">
                <a:latin typeface="Times New Roman" panose="02020603050405020304" pitchFamily="18" charset="0"/>
              </a:rPr>
              <a:t>1</a:t>
            </a:r>
            <a:r>
              <a:rPr lang="zh-CN" altLang="en-US" sz="800">
                <a:latin typeface="Times New Roman" panose="02020603050405020304" pitchFamily="18" charset="0"/>
              </a:rPr>
              <a:t>位二进制代码。每个存储单元都有相应的地址，</a:t>
            </a:r>
            <a:r>
              <a:rPr lang="en-US" altLang="zh-CN" sz="800">
                <a:latin typeface="Times New Roman" panose="02020603050405020304" pitchFamily="18" charset="0"/>
              </a:rPr>
              <a:t>1K</a:t>
            </a:r>
            <a:r>
              <a:rPr lang="zh-CN" altLang="en-US" sz="800">
                <a:latin typeface="Times New Roman" panose="02020603050405020304" pitchFamily="18" charset="0"/>
              </a:rPr>
              <a:t>容量的存储器单元地址从</a:t>
            </a:r>
            <a:r>
              <a:rPr lang="en-US" altLang="zh-CN" sz="800">
                <a:latin typeface="Times New Roman" panose="02020603050405020304" pitchFamily="18" charset="0"/>
              </a:rPr>
              <a:t>000H</a:t>
            </a:r>
            <a:r>
              <a:rPr lang="zh-CN" altLang="en-US" sz="800">
                <a:latin typeface="Times New Roman" panose="02020603050405020304" pitchFamily="18" charset="0"/>
              </a:rPr>
              <a:t>～</a:t>
            </a:r>
            <a:r>
              <a:rPr lang="en-US" altLang="zh-CN" sz="800">
                <a:latin typeface="Times New Roman" panose="02020603050405020304" pitchFamily="18" charset="0"/>
              </a:rPr>
              <a:t>3FFH</a:t>
            </a:r>
            <a:r>
              <a:rPr lang="zh-CN" altLang="en-US" sz="800">
                <a:latin typeface="Times New Roman" panose="02020603050405020304" pitchFamily="18" charset="0"/>
              </a:rPr>
              <a:t>。对存储矩阵中一个单元读出信息或写入信息必须按地址进行。 </a:t>
            </a:r>
          </a:p>
          <a:p>
            <a:pPr eaLnBrk="1" hangingPunct="1">
              <a:lnSpc>
                <a:spcPct val="80000"/>
              </a:lnSpc>
            </a:pPr>
            <a:r>
              <a:rPr lang="zh-CN" altLang="en-US" sz="800">
                <a:latin typeface="Times New Roman" panose="02020603050405020304" pitchFamily="18" charset="0"/>
              </a:rPr>
              <a:t>      如</a:t>
            </a:r>
            <a:r>
              <a:rPr lang="en-US" altLang="zh-CN" sz="800">
                <a:latin typeface="Times New Roman" panose="02020603050405020304" pitchFamily="18" charset="0"/>
              </a:rPr>
              <a:t>l024×1</a:t>
            </a:r>
            <a:r>
              <a:rPr lang="zh-CN" altLang="en-US" sz="800">
                <a:latin typeface="Times New Roman" panose="02020603050405020304" pitchFamily="18" charset="0"/>
              </a:rPr>
              <a:t>的位结构芯片排列成</a:t>
            </a:r>
            <a:r>
              <a:rPr lang="en-US" altLang="zh-CN" sz="800">
                <a:latin typeface="Times New Roman" panose="02020603050405020304" pitchFamily="18" charset="0"/>
              </a:rPr>
              <a:t>32×32</a:t>
            </a:r>
            <a:r>
              <a:rPr lang="zh-CN" altLang="en-US" sz="800">
                <a:latin typeface="Times New Roman" panose="02020603050405020304" pitchFamily="18" charset="0"/>
              </a:rPr>
              <a:t>矩阵，</a:t>
            </a:r>
            <a:r>
              <a:rPr lang="en-US" altLang="zh-CN" sz="800">
                <a:latin typeface="Times New Roman" panose="02020603050405020304" pitchFamily="18" charset="0"/>
              </a:rPr>
              <a:t>A0～A4</a:t>
            </a:r>
            <a:r>
              <a:rPr lang="zh-CN" altLang="en-US" sz="800">
                <a:latin typeface="Times New Roman" panose="02020603050405020304" pitchFamily="18" charset="0"/>
              </a:rPr>
              <a:t>达到</a:t>
            </a:r>
            <a:r>
              <a:rPr lang="en-US" altLang="zh-CN" sz="800">
                <a:latin typeface="Times New Roman" panose="02020603050405020304" pitchFamily="18" charset="0"/>
              </a:rPr>
              <a:t>X</a:t>
            </a:r>
            <a:r>
              <a:rPr lang="zh-CN" altLang="en-US" sz="800">
                <a:latin typeface="Times New Roman" panose="02020603050405020304" pitchFamily="18" charset="0"/>
              </a:rPr>
              <a:t>译码器（行译码），</a:t>
            </a:r>
            <a:r>
              <a:rPr lang="en-US" altLang="zh-CN" sz="800">
                <a:latin typeface="Times New Roman" panose="02020603050405020304" pitchFamily="18" charset="0"/>
              </a:rPr>
              <a:t>A5</a:t>
            </a:r>
            <a:r>
              <a:rPr lang="zh-CN" altLang="en-US" sz="800">
                <a:latin typeface="Times New Roman" panose="02020603050405020304" pitchFamily="18" charset="0"/>
              </a:rPr>
              <a:t>～</a:t>
            </a:r>
            <a:r>
              <a:rPr lang="en-US" altLang="zh-CN" sz="800">
                <a:latin typeface="Times New Roman" panose="02020603050405020304" pitchFamily="18" charset="0"/>
              </a:rPr>
              <a:t>A9</a:t>
            </a:r>
            <a:r>
              <a:rPr lang="zh-CN" altLang="en-US" sz="800">
                <a:latin typeface="Times New Roman" panose="02020603050405020304" pitchFamily="18" charset="0"/>
              </a:rPr>
              <a:t>送到</a:t>
            </a:r>
            <a:r>
              <a:rPr lang="en-US" altLang="zh-CN" sz="800">
                <a:latin typeface="Times New Roman" panose="02020603050405020304" pitchFamily="18" charset="0"/>
              </a:rPr>
              <a:t>Y</a:t>
            </a:r>
            <a:r>
              <a:rPr lang="zh-CN" altLang="en-US" sz="800">
                <a:latin typeface="Times New Roman" panose="02020603050405020304" pitchFamily="18" charset="0"/>
              </a:rPr>
              <a:t>译码器（列译码）。</a:t>
            </a:r>
            <a:r>
              <a:rPr lang="en-US" altLang="zh-CN" sz="800">
                <a:latin typeface="Times New Roman" panose="02020603050405020304" pitchFamily="18" charset="0"/>
              </a:rPr>
              <a:t>X</a:t>
            </a:r>
            <a:r>
              <a:rPr lang="zh-CN" altLang="en-US" sz="800">
                <a:latin typeface="Times New Roman" panose="02020603050405020304" pitchFamily="18" charset="0"/>
              </a:rPr>
              <a:t>和</a:t>
            </a:r>
            <a:r>
              <a:rPr lang="en-US" altLang="zh-CN" sz="800">
                <a:latin typeface="Times New Roman" panose="02020603050405020304" pitchFamily="18" charset="0"/>
              </a:rPr>
              <a:t>Y</a:t>
            </a:r>
            <a:r>
              <a:rPr lang="zh-CN" altLang="en-US" sz="800">
                <a:latin typeface="Times New Roman" panose="02020603050405020304" pitchFamily="18" charset="0"/>
              </a:rPr>
              <a:t>译码器各输出</a:t>
            </a:r>
            <a:r>
              <a:rPr lang="en-US" altLang="zh-CN" sz="800">
                <a:latin typeface="Times New Roman" panose="02020603050405020304" pitchFamily="18" charset="0"/>
              </a:rPr>
              <a:t>32</a:t>
            </a:r>
            <a:r>
              <a:rPr lang="zh-CN" altLang="en-US" sz="800">
                <a:latin typeface="Times New Roman" panose="02020603050405020304" pitchFamily="18" charset="0"/>
              </a:rPr>
              <a:t>根线，由</a:t>
            </a:r>
            <a:r>
              <a:rPr lang="en-US" altLang="zh-CN" sz="800">
                <a:latin typeface="Times New Roman" panose="02020603050405020304" pitchFamily="18" charset="0"/>
              </a:rPr>
              <a:t>X</a:t>
            </a:r>
            <a:r>
              <a:rPr lang="zh-CN" altLang="en-US" sz="800">
                <a:latin typeface="Times New Roman" panose="02020603050405020304" pitchFamily="18" charset="0"/>
              </a:rPr>
              <a:t>和</a:t>
            </a:r>
            <a:r>
              <a:rPr lang="en-US" altLang="zh-CN" sz="800">
                <a:latin typeface="Times New Roman" panose="02020603050405020304" pitchFamily="18" charset="0"/>
              </a:rPr>
              <a:t>Y</a:t>
            </a:r>
            <a:r>
              <a:rPr lang="zh-CN" altLang="en-US" sz="800">
                <a:latin typeface="Times New Roman" panose="02020603050405020304" pitchFamily="18" charset="0"/>
              </a:rPr>
              <a:t>方向同时选中的单元为所访问的存储单元。</a:t>
            </a:r>
          </a:p>
          <a:p>
            <a:pPr eaLnBrk="1" hangingPunct="1">
              <a:lnSpc>
                <a:spcPct val="80000"/>
              </a:lnSpc>
            </a:pPr>
            <a:r>
              <a:rPr lang="zh-CN" altLang="en-US" sz="800">
                <a:latin typeface="Times New Roman" panose="02020603050405020304" pitchFamily="18" charset="0"/>
              </a:rPr>
              <a:t>      这就是复合译码（双译码结构），双译码可简化芯片设计，是主要采用的译码结构。</a:t>
            </a:r>
          </a:p>
          <a:p>
            <a:pPr eaLnBrk="1" hangingPunct="1">
              <a:lnSpc>
                <a:spcPct val="80000"/>
              </a:lnSpc>
            </a:pPr>
            <a:r>
              <a:rPr lang="zh-CN" altLang="en-US" sz="800">
                <a:latin typeface="Times New Roman" panose="02020603050405020304" pitchFamily="18" charset="0"/>
              </a:rPr>
              <a:t>      若采用线性译码器（单译码结构），</a:t>
            </a:r>
            <a:r>
              <a:rPr lang="en-US" altLang="zh-CN" sz="800">
                <a:latin typeface="Times New Roman" panose="02020603050405020304" pitchFamily="18" charset="0"/>
              </a:rPr>
              <a:t>10</a:t>
            </a:r>
            <a:r>
              <a:rPr lang="zh-CN" altLang="en-US" sz="800">
                <a:latin typeface="Times New Roman" panose="02020603050405020304" pitchFamily="18" charset="0"/>
              </a:rPr>
              <a:t>根地址线输入到地址译码器后，有</a:t>
            </a:r>
            <a:r>
              <a:rPr lang="en-US" altLang="zh-CN" sz="800">
                <a:latin typeface="Times New Roman" panose="02020603050405020304" pitchFamily="18" charset="0"/>
              </a:rPr>
              <a:t>l024</a:t>
            </a:r>
            <a:r>
              <a:rPr lang="zh-CN" altLang="en-US" sz="800">
                <a:latin typeface="Times New Roman" panose="02020603050405020304" pitchFamily="18" charset="0"/>
              </a:rPr>
              <a:t>根输出线来选择存储单元，结构复杂化了。</a:t>
            </a:r>
          </a:p>
          <a:p>
            <a:pPr eaLnBrk="1" hangingPunct="1">
              <a:lnSpc>
                <a:spcPct val="80000"/>
              </a:lnSpc>
            </a:pPr>
            <a:r>
              <a:rPr lang="en-US" altLang="zh-CN" sz="800">
                <a:latin typeface="Times New Roman" panose="02020603050405020304" pitchFamily="18" charset="0"/>
              </a:rPr>
              <a:t>3</a:t>
            </a:r>
            <a:r>
              <a:rPr lang="zh-CN" altLang="en-US" sz="800">
                <a:latin typeface="Times New Roman" panose="02020603050405020304" pitchFamily="18" charset="0"/>
              </a:rPr>
              <a:t>、控制逻辑：片选和读写控制逻辑</a:t>
            </a:r>
          </a:p>
          <a:p>
            <a:pPr eaLnBrk="1" hangingPunct="1">
              <a:lnSpc>
                <a:spcPct val="80000"/>
              </a:lnSpc>
            </a:pPr>
            <a:r>
              <a:rPr lang="zh-CN" altLang="en-US" sz="800">
                <a:latin typeface="Times New Roman" panose="02020603050405020304" pitchFamily="18" charset="0"/>
              </a:rPr>
              <a:t>（</a:t>
            </a:r>
            <a:r>
              <a:rPr lang="en-US" altLang="zh-CN" sz="800">
                <a:latin typeface="Times New Roman" panose="02020603050405020304" pitchFamily="18" charset="0"/>
              </a:rPr>
              <a:t>1</a:t>
            </a:r>
            <a:r>
              <a:rPr lang="zh-CN" altLang="en-US" sz="800">
                <a:latin typeface="Times New Roman" panose="02020603050405020304" pitchFamily="18" charset="0"/>
              </a:rPr>
              <a:t>）</a:t>
            </a:r>
            <a:r>
              <a:rPr lang="en-US" altLang="zh-CN" sz="800">
                <a:latin typeface="Times New Roman" panose="02020603050405020304" pitchFamily="18" charset="0"/>
              </a:rPr>
              <a:t>CPU</a:t>
            </a:r>
            <a:r>
              <a:rPr lang="zh-CN" altLang="en-US" sz="800">
                <a:latin typeface="Times New Roman" panose="02020603050405020304" pitchFamily="18" charset="0"/>
              </a:rPr>
              <a:t>读</a:t>
            </a:r>
            <a:r>
              <a:rPr lang="en-US" altLang="zh-CN" sz="800">
                <a:latin typeface="Times New Roman" panose="02020603050405020304" pitchFamily="18" charset="0"/>
              </a:rPr>
              <a:t>/</a:t>
            </a:r>
            <a:r>
              <a:rPr lang="zh-CN" altLang="en-US" sz="800">
                <a:latin typeface="Times New Roman" panose="02020603050405020304" pitchFamily="18" charset="0"/>
              </a:rPr>
              <a:t>写一个存储单元时，先将地址送到地址总线，高位地址经译码后产生片选信号选中芯片，低位地址送到存储器，由地址译码器译码选中所需要的片内存储单元，最后在读</a:t>
            </a:r>
            <a:r>
              <a:rPr lang="en-US" altLang="zh-CN" sz="800">
                <a:latin typeface="Times New Roman" panose="02020603050405020304" pitchFamily="18" charset="0"/>
              </a:rPr>
              <a:t>/</a:t>
            </a:r>
            <a:r>
              <a:rPr lang="zh-CN" altLang="en-US" sz="800">
                <a:latin typeface="Times New Roman" panose="02020603050405020304" pitchFamily="18" charset="0"/>
              </a:rPr>
              <a:t>写信号控制下将存储单元内容读出或写入。</a:t>
            </a:r>
          </a:p>
          <a:p>
            <a:pPr eaLnBrk="1" hangingPunct="1">
              <a:lnSpc>
                <a:spcPct val="80000"/>
              </a:lnSpc>
            </a:pPr>
            <a:r>
              <a:rPr lang="zh-CN" altLang="en-US" sz="800">
                <a:latin typeface="Times New Roman" panose="02020603050405020304" pitchFamily="18" charset="0"/>
              </a:rPr>
              <a:t>        片选信号为</a:t>
            </a:r>
            <a:r>
              <a:rPr lang="en-US" altLang="zh-CN" sz="800">
                <a:latin typeface="Times New Roman" panose="02020603050405020304" pitchFamily="18" charset="0"/>
              </a:rPr>
              <a:t>CS*</a:t>
            </a:r>
            <a:r>
              <a:rPr lang="zh-CN" altLang="en-US" sz="800">
                <a:latin typeface="Times New Roman" panose="02020603050405020304" pitchFamily="18" charset="0"/>
              </a:rPr>
              <a:t>或</a:t>
            </a:r>
            <a:r>
              <a:rPr lang="en-US" altLang="zh-CN" sz="800">
                <a:latin typeface="Times New Roman" panose="02020603050405020304" pitchFamily="18" charset="0"/>
              </a:rPr>
              <a:t>CE*</a:t>
            </a:r>
            <a:r>
              <a:rPr lang="zh-CN" altLang="en-US" sz="800">
                <a:latin typeface="Times New Roman" panose="02020603050405020304" pitchFamily="18" charset="0"/>
              </a:rPr>
              <a:t>：有效时，可以对存储器芯片进行读</a:t>
            </a:r>
            <a:r>
              <a:rPr lang="en-US" altLang="zh-CN" sz="800">
                <a:latin typeface="Times New Roman" panose="02020603050405020304" pitchFamily="18" charset="0"/>
              </a:rPr>
              <a:t>/</a:t>
            </a:r>
            <a:r>
              <a:rPr lang="zh-CN" altLang="en-US" sz="800">
                <a:latin typeface="Times New Roman" panose="02020603050405020304" pitchFamily="18" charset="0"/>
              </a:rPr>
              <a:t>写操作。</a:t>
            </a:r>
          </a:p>
          <a:p>
            <a:pPr eaLnBrk="1" hangingPunct="1">
              <a:lnSpc>
                <a:spcPct val="80000"/>
              </a:lnSpc>
            </a:pPr>
            <a:r>
              <a:rPr lang="zh-CN" altLang="en-US" sz="800">
                <a:latin typeface="Times New Roman" panose="02020603050405020304" pitchFamily="18" charset="0"/>
              </a:rPr>
              <a:t>（</a:t>
            </a:r>
            <a:r>
              <a:rPr lang="en-US" altLang="zh-CN" sz="800">
                <a:latin typeface="Times New Roman" panose="02020603050405020304" pitchFamily="18" charset="0"/>
              </a:rPr>
              <a:t>2</a:t>
            </a:r>
            <a:r>
              <a:rPr lang="zh-CN" altLang="en-US" sz="800">
                <a:latin typeface="Times New Roman" panose="02020603050405020304" pitchFamily="18" charset="0"/>
              </a:rPr>
              <a:t>）读允许：输出允许</a:t>
            </a:r>
            <a:r>
              <a:rPr lang="en-US" altLang="zh-CN" sz="800">
                <a:latin typeface="Times New Roman" panose="02020603050405020304" pitchFamily="18" charset="0"/>
              </a:rPr>
              <a:t>OE*</a:t>
            </a:r>
            <a:r>
              <a:rPr lang="zh-CN" altLang="en-US" sz="800">
                <a:latin typeface="Times New Roman" panose="02020603050405020304" pitchFamily="18" charset="0"/>
              </a:rPr>
              <a:t>，控制读操作。有效时，芯片内数据输出。</a:t>
            </a:r>
          </a:p>
          <a:p>
            <a:pPr marL="773113" lvl="1" indent="-296863" eaLnBrk="1" hangingPunct="1">
              <a:lnSpc>
                <a:spcPct val="80000"/>
              </a:lnSpc>
            </a:pPr>
            <a:r>
              <a:rPr lang="zh-CN" altLang="en-US" sz="800">
                <a:latin typeface="Times New Roman" panose="02020603050405020304" pitchFamily="18" charset="0"/>
              </a:rPr>
              <a:t>     该控制端对应系统的读控制线。</a:t>
            </a:r>
          </a:p>
          <a:p>
            <a:pPr eaLnBrk="1" hangingPunct="1">
              <a:lnSpc>
                <a:spcPct val="80000"/>
              </a:lnSpc>
            </a:pPr>
            <a:r>
              <a:rPr lang="zh-CN" altLang="en-US" sz="800">
                <a:latin typeface="Times New Roman" panose="02020603050405020304" pitchFamily="18" charset="0"/>
              </a:rPr>
              <a:t>（</a:t>
            </a:r>
            <a:r>
              <a:rPr lang="en-US" altLang="zh-CN" sz="800">
                <a:latin typeface="Times New Roman" panose="02020603050405020304" pitchFamily="18" charset="0"/>
              </a:rPr>
              <a:t>3</a:t>
            </a:r>
            <a:r>
              <a:rPr lang="zh-CN" altLang="en-US" sz="800">
                <a:latin typeface="Times New Roman" panose="02020603050405020304" pitchFamily="18" charset="0"/>
              </a:rPr>
              <a:t>）写</a:t>
            </a:r>
            <a:r>
              <a:rPr lang="en-US" altLang="zh-CN" sz="800">
                <a:latin typeface="Times New Roman" panose="02020603050405020304" pitchFamily="18" charset="0"/>
              </a:rPr>
              <a:t>WE*</a:t>
            </a:r>
            <a:r>
              <a:rPr lang="zh-CN" altLang="en-US" sz="800">
                <a:latin typeface="Times New Roman" panose="02020603050405020304" pitchFamily="18" charset="0"/>
              </a:rPr>
              <a:t>：控制写操作。有效时，数据进入芯片中。</a:t>
            </a:r>
          </a:p>
          <a:p>
            <a:pPr marL="773113" lvl="1" indent="-296863" eaLnBrk="1" hangingPunct="1">
              <a:lnSpc>
                <a:spcPct val="80000"/>
              </a:lnSpc>
            </a:pPr>
            <a:r>
              <a:rPr lang="zh-CN" altLang="en-US" sz="800">
                <a:latin typeface="Times New Roman" panose="02020603050405020304" pitchFamily="18" charset="0"/>
              </a:rPr>
              <a:t>     该控制端对应系统的写控制线</a:t>
            </a:r>
          </a:p>
          <a:p>
            <a:pPr eaLnBrk="1" hangingPunct="1">
              <a:lnSpc>
                <a:spcPct val="80000"/>
              </a:lnSpc>
            </a:pPr>
            <a:endParaRPr lang="zh-CN" altLang="zh-CN" sz="800">
              <a:latin typeface="Times New Roman" panose="02020603050405020304" pitchFamily="18" charset="0"/>
            </a:endParaRPr>
          </a:p>
          <a:p>
            <a:pPr eaLnBrk="1" hangingPunct="1"/>
            <a:endParaRPr kumimoji="0" lang="zh-CN" altLang="en-US">
              <a:latin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6043C96A-4A12-4A00-AEE6-895DFC7CE95D}" type="slidenum">
              <a:rPr lang="en-US" altLang="zh-CN" sz="1300" smtClean="0">
                <a:ea typeface="宋体" panose="02010600030101010101" pitchFamily="2" charset="-122"/>
              </a:rPr>
              <a:pPr/>
              <a:t>70</a:t>
            </a:fld>
            <a:endParaRPr lang="en-US" altLang="zh-CN" sz="1300">
              <a:ea typeface="宋体" panose="02010600030101010101" pitchFamily="2" charset="-122"/>
            </a:endParaRPr>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1ADD912-C280-4A63-B433-66298FCC13B4}" type="slidenum">
              <a:rPr lang="en-US" altLang="zh-CN" sz="1300" smtClean="0">
                <a:ea typeface="宋体" panose="02010600030101010101" pitchFamily="2" charset="-122"/>
              </a:rPr>
              <a:pPr/>
              <a:t>71</a:t>
            </a:fld>
            <a:endParaRPr lang="en-US" altLang="zh-CN" sz="1300">
              <a:ea typeface="宋体" panose="02010600030101010101" pitchFamily="2" charset="-122"/>
            </a:endParaRPr>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0D881669-C8BF-42AC-94B7-519345869EF9}" type="slidenum">
              <a:rPr lang="en-US" altLang="zh-CN" sz="1300" smtClean="0">
                <a:ea typeface="宋体" panose="02010600030101010101" pitchFamily="2" charset="-122"/>
              </a:rPr>
              <a:pPr/>
              <a:t>72</a:t>
            </a:fld>
            <a:endParaRPr lang="en-US" altLang="zh-CN" sz="1300">
              <a:ea typeface="宋体" panose="02010600030101010101" pitchFamily="2" charset="-122"/>
            </a:endParaRPr>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0A68107A-F20C-4112-B02E-01F01A19B597}" type="slidenum">
              <a:rPr lang="en-US" altLang="zh-CN" sz="1300" smtClean="0">
                <a:ea typeface="宋体" panose="02010600030101010101" pitchFamily="2" charset="-122"/>
              </a:rPr>
              <a:pPr/>
              <a:t>73</a:t>
            </a:fld>
            <a:endParaRPr lang="en-US" altLang="zh-CN" sz="1300">
              <a:ea typeface="宋体" panose="02010600030101010101" pitchFamily="2" charset="-122"/>
            </a:endParaRPr>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9E7C1671-C708-4C99-B233-C3866F441C67}" type="slidenum">
              <a:rPr lang="en-US" altLang="zh-CN" sz="1300" smtClean="0">
                <a:ea typeface="宋体" panose="02010600030101010101" pitchFamily="2" charset="-122"/>
              </a:rPr>
              <a:pPr/>
              <a:t>74</a:t>
            </a:fld>
            <a:endParaRPr lang="en-US" altLang="zh-CN" sz="1300">
              <a:ea typeface="宋体" panose="02010600030101010101" pitchFamily="2" charset="-122"/>
            </a:endParaRPr>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A421E78A-6E86-469F-AAB0-3C49914A76B0}" type="slidenum">
              <a:rPr lang="en-US" altLang="zh-CN" sz="1300" smtClean="0">
                <a:ea typeface="宋体" panose="02010600030101010101" pitchFamily="2" charset="-122"/>
              </a:rPr>
              <a:pPr/>
              <a:t>75</a:t>
            </a:fld>
            <a:endParaRPr lang="en-US" altLang="zh-CN" sz="1300">
              <a:ea typeface="宋体" panose="02010600030101010101" pitchFamily="2" charset="-122"/>
            </a:endParaRPr>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F1791ED1-4902-4B69-A4BB-9ADB990E3DCD}" type="slidenum">
              <a:rPr lang="en-US" altLang="zh-CN" sz="1300" smtClean="0">
                <a:ea typeface="宋体" panose="02010600030101010101" pitchFamily="2" charset="-122"/>
              </a:rPr>
              <a:pPr/>
              <a:t>76</a:t>
            </a:fld>
            <a:endParaRPr lang="en-US" altLang="zh-CN" sz="1300">
              <a:ea typeface="宋体" panose="02010600030101010101" pitchFamily="2" charset="-122"/>
            </a:endParaRPr>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F149464-1B2A-4059-B146-8DBBD0A8BA9E}" type="slidenum">
              <a:rPr lang="en-US" altLang="zh-CN" sz="1300" smtClean="0">
                <a:ea typeface="宋体" panose="02010600030101010101" pitchFamily="2" charset="-122"/>
              </a:rPr>
              <a:pPr/>
              <a:t>77</a:t>
            </a:fld>
            <a:endParaRPr lang="en-US" altLang="zh-CN" sz="1300">
              <a:ea typeface="宋体" panose="02010600030101010101" pitchFamily="2" charset="-122"/>
            </a:endParaRPr>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1672FE71-332E-419B-8A08-61349AC5D33E}" type="slidenum">
              <a:rPr lang="en-US" altLang="zh-CN" sz="1300" smtClean="0">
                <a:ea typeface="宋体" panose="02010600030101010101" pitchFamily="2" charset="-122"/>
              </a:rPr>
              <a:pPr/>
              <a:t>78</a:t>
            </a:fld>
            <a:endParaRPr lang="en-US" altLang="zh-CN" sz="1300">
              <a:ea typeface="宋体" panose="02010600030101010101" pitchFamily="2" charset="-122"/>
            </a:endParaRPr>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8B38FC50-92A8-4E43-98ED-108537448D4A}" type="slidenum">
              <a:rPr lang="en-US" altLang="zh-CN" sz="1300" smtClean="0">
                <a:ea typeface="宋体" panose="02010600030101010101" pitchFamily="2" charset="-122"/>
              </a:rPr>
              <a:pPr/>
              <a:t>8</a:t>
            </a:fld>
            <a:endParaRPr lang="en-US" altLang="zh-CN" sz="1300">
              <a:ea typeface="宋体" panose="02010600030101010101" pitchFamily="2" charset="-122"/>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zh-CN" altLang="en-US" sz="800">
                <a:latin typeface="Times New Roman" panose="02020603050405020304" pitchFamily="18" charset="0"/>
              </a:rPr>
              <a:t>二、存储器芯片的结构：</a:t>
            </a:r>
            <a:endParaRPr lang="zh-CN" altLang="en-US" sz="900">
              <a:latin typeface="Times New Roman" panose="02020603050405020304" pitchFamily="18" charset="0"/>
            </a:endParaRPr>
          </a:p>
          <a:p>
            <a:pPr eaLnBrk="1" hangingPunct="1">
              <a:lnSpc>
                <a:spcPct val="80000"/>
              </a:lnSpc>
            </a:pPr>
            <a:r>
              <a:rPr lang="en-US" altLang="zh-CN" sz="900">
                <a:latin typeface="Times New Roman" panose="02020603050405020304" pitchFamily="18" charset="0"/>
              </a:rPr>
              <a:t>1</a:t>
            </a:r>
            <a:r>
              <a:rPr lang="zh-CN" altLang="en-US" sz="900">
                <a:latin typeface="Times New Roman" panose="02020603050405020304" pitchFamily="18" charset="0"/>
              </a:rPr>
              <a:t>、存储矩阵（存储体）：</a:t>
            </a:r>
            <a:r>
              <a:rPr lang="zh-CN" altLang="en-US" sz="800">
                <a:latin typeface="Times New Roman" panose="02020603050405020304" pitchFamily="18" charset="0"/>
              </a:rPr>
              <a:t>存储器芯片的主要部分，用来存储信息，由许多基本存储单元组成。</a:t>
            </a:r>
          </a:p>
          <a:p>
            <a:pPr eaLnBrk="1" hangingPunct="1">
              <a:lnSpc>
                <a:spcPct val="80000"/>
              </a:lnSpc>
            </a:pPr>
            <a:r>
              <a:rPr lang="zh-CN" altLang="en-US" sz="800">
                <a:latin typeface="Times New Roman" panose="02020603050405020304" pitchFamily="18" charset="0"/>
              </a:rPr>
              <a:t>     在利用存储器件组成内存时，总是按照矩阵形式来排列的。</a:t>
            </a:r>
          </a:p>
          <a:p>
            <a:pPr eaLnBrk="1" hangingPunct="1">
              <a:lnSpc>
                <a:spcPct val="80000"/>
              </a:lnSpc>
            </a:pPr>
            <a:r>
              <a:rPr lang="zh-CN" altLang="en-US" sz="800">
                <a:latin typeface="Times New Roman" panose="02020603050405020304" pitchFamily="18" charset="0"/>
              </a:rPr>
              <a:t>（</a:t>
            </a:r>
            <a:r>
              <a:rPr lang="en-US" altLang="zh-CN" sz="800">
                <a:latin typeface="Times New Roman" panose="02020603050405020304" pitchFamily="18" charset="0"/>
              </a:rPr>
              <a:t>1</a:t>
            </a:r>
            <a:r>
              <a:rPr lang="zh-CN" altLang="en-US" sz="800">
                <a:latin typeface="Times New Roman" panose="02020603050405020304" pitchFamily="18" charset="0"/>
              </a:rPr>
              <a:t>） 一个基本存储单元存放一位二进制信息，一块存储器芯片中的基本存储单元电路按字结构或位结构的方式排列成矩阵。</a:t>
            </a:r>
          </a:p>
          <a:p>
            <a:pPr eaLnBrk="1" hangingPunct="1">
              <a:lnSpc>
                <a:spcPct val="80000"/>
              </a:lnSpc>
            </a:pPr>
            <a:r>
              <a:rPr lang="zh-CN" altLang="en-US" sz="800">
                <a:latin typeface="Times New Roman" panose="02020603050405020304" pitchFamily="18" charset="0"/>
              </a:rPr>
              <a:t>         每个存储单元具有一个唯一的地址，</a:t>
            </a:r>
            <a:r>
              <a:rPr kumimoji="0" lang="zh-CN" altLang="en-US" sz="800">
                <a:latin typeface="Times New Roman" panose="02020603050405020304" pitchFamily="18" charset="0"/>
              </a:rPr>
              <a:t>可</a:t>
            </a:r>
            <a:r>
              <a:rPr lang="zh-CN" altLang="en-US" sz="800">
                <a:latin typeface="Times New Roman" panose="02020603050405020304" pitchFamily="18" charset="0"/>
              </a:rPr>
              <a:t>存储</a:t>
            </a:r>
            <a:r>
              <a:rPr lang="en-US" altLang="zh-CN" sz="800">
                <a:latin typeface="Times New Roman" panose="02020603050405020304" pitchFamily="18" charset="0"/>
              </a:rPr>
              <a:t>1</a:t>
            </a:r>
            <a:r>
              <a:rPr lang="zh-CN" altLang="en-US" sz="800">
                <a:latin typeface="Times New Roman" panose="02020603050405020304" pitchFamily="18" charset="0"/>
              </a:rPr>
              <a:t>位（位结构）或多位（字结构）二进制数据。</a:t>
            </a:r>
          </a:p>
          <a:p>
            <a:pPr eaLnBrk="1" hangingPunct="1">
              <a:lnSpc>
                <a:spcPct val="80000"/>
              </a:lnSpc>
            </a:pPr>
            <a:r>
              <a:rPr lang="zh-CN" altLang="en-US" sz="800">
                <a:latin typeface="Times New Roman" panose="02020603050405020304" pitchFamily="18" charset="0"/>
              </a:rPr>
              <a:t>         存储容量与地址、数据线个数有关：</a:t>
            </a:r>
          </a:p>
          <a:p>
            <a:pPr eaLnBrk="1" hangingPunct="1">
              <a:lnSpc>
                <a:spcPct val="80000"/>
              </a:lnSpc>
            </a:pPr>
            <a:r>
              <a:rPr lang="zh-CN" altLang="en-US" sz="800">
                <a:latin typeface="Times New Roman" panose="02020603050405020304" pitchFamily="18" charset="0"/>
              </a:rPr>
              <a:t>         芯片的存储容量＝</a:t>
            </a:r>
            <a:r>
              <a:rPr lang="en-US" altLang="zh-CN" sz="800">
                <a:latin typeface="Times New Roman" panose="02020603050405020304" pitchFamily="18" charset="0"/>
              </a:rPr>
              <a:t>2</a:t>
            </a:r>
            <a:r>
              <a:rPr lang="en-US" altLang="zh-CN" sz="800" baseline="30000">
                <a:solidFill>
                  <a:schemeClr val="hlink"/>
                </a:solidFill>
                <a:latin typeface="Times New Roman" panose="02020603050405020304" pitchFamily="18" charset="0"/>
              </a:rPr>
              <a:t>M</a:t>
            </a:r>
            <a:r>
              <a:rPr lang="en-US" altLang="zh-CN" sz="800">
                <a:latin typeface="Times New Roman" panose="02020603050405020304" pitchFamily="18" charset="0"/>
              </a:rPr>
              <a:t>×</a:t>
            </a:r>
            <a:r>
              <a:rPr lang="en-US" altLang="zh-CN" sz="800">
                <a:solidFill>
                  <a:srgbClr val="663300"/>
                </a:solidFill>
                <a:latin typeface="Times New Roman" panose="02020603050405020304" pitchFamily="18" charset="0"/>
              </a:rPr>
              <a:t>N</a:t>
            </a:r>
            <a:r>
              <a:rPr lang="zh-CN" altLang="en-US" sz="800">
                <a:latin typeface="Times New Roman" panose="02020603050405020304" pitchFamily="18" charset="0"/>
              </a:rPr>
              <a:t>＝存储单元数</a:t>
            </a:r>
            <a:r>
              <a:rPr lang="en-US" altLang="zh-CN" sz="800">
                <a:latin typeface="Times New Roman" panose="02020603050405020304" pitchFamily="18" charset="0"/>
              </a:rPr>
              <a:t>×</a:t>
            </a:r>
            <a:r>
              <a:rPr lang="zh-CN" altLang="en-US" sz="800">
                <a:latin typeface="Times New Roman" panose="02020603050405020304" pitchFamily="18" charset="0"/>
              </a:rPr>
              <a:t>存储单元的位数</a:t>
            </a:r>
          </a:p>
          <a:p>
            <a:pPr eaLnBrk="1" hangingPunct="1">
              <a:lnSpc>
                <a:spcPct val="80000"/>
              </a:lnSpc>
            </a:pPr>
            <a:r>
              <a:rPr lang="zh-CN" altLang="en-US" sz="800">
                <a:latin typeface="Times New Roman" panose="02020603050405020304" pitchFamily="18" charset="0"/>
              </a:rPr>
              <a:t>         </a:t>
            </a:r>
            <a:r>
              <a:rPr lang="en-US" altLang="zh-CN" sz="800">
                <a:solidFill>
                  <a:schemeClr val="hlink"/>
                </a:solidFill>
                <a:latin typeface="Times New Roman" panose="02020603050405020304" pitchFamily="18" charset="0"/>
              </a:rPr>
              <a:t>M</a:t>
            </a:r>
            <a:r>
              <a:rPr lang="zh-CN" altLang="en-US" sz="800">
                <a:latin typeface="Times New Roman" panose="02020603050405020304" pitchFamily="18" charset="0"/>
              </a:rPr>
              <a:t>：芯片的</a:t>
            </a:r>
            <a:r>
              <a:rPr lang="zh-CN" altLang="en-US" sz="800">
                <a:solidFill>
                  <a:schemeClr val="hlink"/>
                </a:solidFill>
                <a:latin typeface="Times New Roman" panose="02020603050405020304" pitchFamily="18" charset="0"/>
              </a:rPr>
              <a:t>地址线根数</a:t>
            </a:r>
          </a:p>
          <a:p>
            <a:pPr eaLnBrk="1" hangingPunct="1">
              <a:lnSpc>
                <a:spcPct val="80000"/>
              </a:lnSpc>
            </a:pPr>
            <a:r>
              <a:rPr lang="zh-CN" altLang="en-US" sz="800">
                <a:latin typeface="Times New Roman" panose="02020603050405020304" pitchFamily="18" charset="0"/>
              </a:rPr>
              <a:t>    </a:t>
            </a:r>
            <a:r>
              <a:rPr lang="zh-CN" altLang="en-US" sz="800">
                <a:solidFill>
                  <a:srgbClr val="663300"/>
                </a:solidFill>
                <a:latin typeface="Times New Roman" panose="02020603050405020304" pitchFamily="18" charset="0"/>
              </a:rPr>
              <a:t>     </a:t>
            </a:r>
            <a:r>
              <a:rPr lang="en-US" altLang="zh-CN" sz="800">
                <a:solidFill>
                  <a:srgbClr val="663300"/>
                </a:solidFill>
                <a:latin typeface="Times New Roman" panose="02020603050405020304" pitchFamily="18" charset="0"/>
              </a:rPr>
              <a:t>N</a:t>
            </a:r>
            <a:r>
              <a:rPr lang="zh-CN" altLang="en-US" sz="800">
                <a:latin typeface="Times New Roman" panose="02020603050405020304" pitchFamily="18" charset="0"/>
              </a:rPr>
              <a:t>：芯片的</a:t>
            </a:r>
            <a:r>
              <a:rPr lang="zh-CN" altLang="en-US" sz="800">
                <a:solidFill>
                  <a:srgbClr val="663300"/>
                </a:solidFill>
                <a:latin typeface="Times New Roman" panose="02020603050405020304" pitchFamily="18" charset="0"/>
              </a:rPr>
              <a:t>数据线根数</a:t>
            </a:r>
            <a:endParaRPr lang="zh-CN" altLang="en-US" sz="800">
              <a:latin typeface="Times New Roman" panose="02020603050405020304" pitchFamily="18" charset="0"/>
            </a:endParaRPr>
          </a:p>
          <a:p>
            <a:pPr eaLnBrk="1" hangingPunct="1">
              <a:lnSpc>
                <a:spcPct val="80000"/>
              </a:lnSpc>
            </a:pPr>
            <a:r>
              <a:rPr lang="zh-CN" altLang="en-US" sz="800">
                <a:latin typeface="Times New Roman" panose="02020603050405020304" pitchFamily="18" charset="0"/>
              </a:rPr>
              <a:t>（</a:t>
            </a:r>
            <a:r>
              <a:rPr lang="en-US" altLang="zh-CN" sz="800">
                <a:latin typeface="Times New Roman" panose="02020603050405020304" pitchFamily="18" charset="0"/>
              </a:rPr>
              <a:t>2</a:t>
            </a:r>
            <a:r>
              <a:rPr lang="zh-CN" altLang="en-US" sz="800">
                <a:latin typeface="Times New Roman" panose="02020603050405020304" pitchFamily="18" charset="0"/>
              </a:rPr>
              <a:t>）按字结构方式排列时，读</a:t>
            </a:r>
            <a:r>
              <a:rPr lang="en-US" altLang="zh-CN" sz="800">
                <a:latin typeface="Times New Roman" panose="02020603050405020304" pitchFamily="18" charset="0"/>
              </a:rPr>
              <a:t>/</a:t>
            </a:r>
            <a:r>
              <a:rPr lang="zh-CN" altLang="en-US" sz="800">
                <a:latin typeface="Times New Roman" panose="02020603050405020304" pitchFamily="18" charset="0"/>
              </a:rPr>
              <a:t>写一个字节的</a:t>
            </a:r>
            <a:r>
              <a:rPr lang="en-US" altLang="zh-CN" sz="800">
                <a:latin typeface="Times New Roman" panose="02020603050405020304" pitchFamily="18" charset="0"/>
              </a:rPr>
              <a:t>8</a:t>
            </a:r>
            <a:r>
              <a:rPr lang="zh-CN" altLang="en-US" sz="800">
                <a:latin typeface="Times New Roman" panose="02020603050405020304" pitchFamily="18" charset="0"/>
              </a:rPr>
              <a:t>位制作在一块芯片上，若选中则</a:t>
            </a:r>
            <a:r>
              <a:rPr lang="en-US" altLang="zh-CN" sz="800">
                <a:latin typeface="Times New Roman" panose="02020603050405020304" pitchFamily="18" charset="0"/>
              </a:rPr>
              <a:t>8</a:t>
            </a:r>
            <a:r>
              <a:rPr lang="zh-CN" altLang="en-US" sz="800">
                <a:latin typeface="Times New Roman" panose="02020603050405020304" pitchFamily="18" charset="0"/>
              </a:rPr>
              <a:t>位信息从一个芯片中同时读出。</a:t>
            </a:r>
          </a:p>
          <a:p>
            <a:pPr eaLnBrk="1" hangingPunct="1">
              <a:lnSpc>
                <a:spcPct val="80000"/>
              </a:lnSpc>
            </a:pPr>
            <a:r>
              <a:rPr lang="zh-CN" altLang="en-US" sz="800">
                <a:latin typeface="Times New Roman" panose="02020603050405020304" pitchFamily="18" charset="0"/>
              </a:rPr>
              <a:t>        但芯片封装时引线较多。例如</a:t>
            </a:r>
            <a:r>
              <a:rPr lang="en-US" altLang="zh-CN" sz="800">
                <a:latin typeface="Times New Roman" panose="02020603050405020304" pitchFamily="18" charset="0"/>
              </a:rPr>
              <a:t>1K</a:t>
            </a:r>
            <a:r>
              <a:rPr lang="zh-CN" altLang="en-US" sz="800">
                <a:latin typeface="Times New Roman" panose="02020603050405020304" pitchFamily="18" charset="0"/>
              </a:rPr>
              <a:t>的存储器芯片由</a:t>
            </a:r>
            <a:r>
              <a:rPr lang="en-US" altLang="zh-CN" sz="800">
                <a:latin typeface="Times New Roman" panose="02020603050405020304" pitchFamily="18" charset="0"/>
              </a:rPr>
              <a:t>128×8</a:t>
            </a:r>
            <a:r>
              <a:rPr lang="zh-CN" altLang="en-US" sz="800">
                <a:latin typeface="Times New Roman" panose="02020603050405020304" pitchFamily="18" charset="0"/>
              </a:rPr>
              <a:t>组成，访问它要</a:t>
            </a:r>
            <a:r>
              <a:rPr lang="en-US" altLang="zh-CN" sz="800">
                <a:latin typeface="Times New Roman" panose="02020603050405020304" pitchFamily="18" charset="0"/>
              </a:rPr>
              <a:t>7</a:t>
            </a:r>
            <a:r>
              <a:rPr lang="zh-CN" altLang="en-US" sz="800">
                <a:latin typeface="Times New Roman" panose="02020603050405020304" pitchFamily="18" charset="0"/>
              </a:rPr>
              <a:t>根地址线和</a:t>
            </a:r>
            <a:r>
              <a:rPr lang="en-US" altLang="zh-CN" sz="800">
                <a:latin typeface="Times New Roman" panose="02020603050405020304" pitchFamily="18" charset="0"/>
              </a:rPr>
              <a:t>8</a:t>
            </a:r>
            <a:r>
              <a:rPr lang="zh-CN" altLang="en-US" sz="800">
                <a:latin typeface="Times New Roman" panose="02020603050405020304" pitchFamily="18" charset="0"/>
              </a:rPr>
              <a:t>根数据线。</a:t>
            </a:r>
          </a:p>
          <a:p>
            <a:pPr eaLnBrk="1" hangingPunct="1">
              <a:lnSpc>
                <a:spcPct val="80000"/>
              </a:lnSpc>
            </a:pPr>
            <a:r>
              <a:rPr lang="zh-CN" altLang="en-US" sz="800">
                <a:latin typeface="Times New Roman" panose="02020603050405020304" pitchFamily="18" charset="0"/>
              </a:rPr>
              <a:t>（</a:t>
            </a:r>
            <a:r>
              <a:rPr lang="en-US" altLang="zh-CN" sz="800">
                <a:latin typeface="Times New Roman" panose="02020603050405020304" pitchFamily="18" charset="0"/>
              </a:rPr>
              <a:t>3</a:t>
            </a:r>
            <a:r>
              <a:rPr lang="zh-CN" altLang="en-US" sz="800">
                <a:latin typeface="Times New Roman" panose="02020603050405020304" pitchFamily="18" charset="0"/>
              </a:rPr>
              <a:t>）位结构是</a:t>
            </a:r>
            <a:r>
              <a:rPr lang="en-US" altLang="zh-CN" sz="800">
                <a:latin typeface="Times New Roman" panose="02020603050405020304" pitchFamily="18" charset="0"/>
              </a:rPr>
              <a:t>1</a:t>
            </a:r>
            <a:r>
              <a:rPr lang="zh-CN" altLang="en-US" sz="800">
                <a:latin typeface="Times New Roman" panose="02020603050405020304" pitchFamily="18" charset="0"/>
              </a:rPr>
              <a:t>个芯片内的基本单元作不同字的同一位，片内按矩阵排列，</a:t>
            </a:r>
            <a:r>
              <a:rPr lang="en-US" altLang="zh-CN" sz="800">
                <a:latin typeface="Times New Roman" panose="02020603050405020304" pitchFamily="18" charset="0"/>
              </a:rPr>
              <a:t>8</a:t>
            </a:r>
            <a:r>
              <a:rPr lang="zh-CN" altLang="en-US" sz="800">
                <a:latin typeface="Times New Roman" panose="02020603050405020304" pitchFamily="18" charset="0"/>
              </a:rPr>
              <a:t>位由</a:t>
            </a:r>
            <a:r>
              <a:rPr lang="en-US" altLang="zh-CN" sz="800">
                <a:latin typeface="Times New Roman" panose="02020603050405020304" pitchFamily="18" charset="0"/>
              </a:rPr>
              <a:t>8</a:t>
            </a:r>
            <a:r>
              <a:rPr lang="zh-CN" altLang="en-US" sz="800">
                <a:latin typeface="Times New Roman" panose="02020603050405020304" pitchFamily="18" charset="0"/>
              </a:rPr>
              <a:t>块芯片组成。</a:t>
            </a:r>
          </a:p>
          <a:p>
            <a:pPr eaLnBrk="1" hangingPunct="1">
              <a:lnSpc>
                <a:spcPct val="80000"/>
              </a:lnSpc>
            </a:pPr>
            <a:r>
              <a:rPr lang="zh-CN" altLang="en-US" sz="800">
                <a:latin typeface="Times New Roman" panose="02020603050405020304" pitchFamily="18" charset="0"/>
              </a:rPr>
              <a:t>        优点是芯片封装时引线较少，例如</a:t>
            </a:r>
            <a:r>
              <a:rPr lang="en-US" altLang="zh-CN" sz="800">
                <a:latin typeface="Times New Roman" panose="02020603050405020304" pitchFamily="18" charset="0"/>
              </a:rPr>
              <a:t>1K</a:t>
            </a:r>
            <a:r>
              <a:rPr lang="zh-CN" altLang="en-US" sz="800">
                <a:latin typeface="Times New Roman" panose="02020603050405020304" pitchFamily="18" charset="0"/>
              </a:rPr>
              <a:t>存储器芯片由</a:t>
            </a:r>
            <a:r>
              <a:rPr lang="en-US" altLang="zh-CN" sz="800">
                <a:latin typeface="Times New Roman" panose="02020603050405020304" pitchFamily="18" charset="0"/>
              </a:rPr>
              <a:t>1024x1</a:t>
            </a:r>
            <a:r>
              <a:rPr lang="zh-CN" altLang="en-US" sz="800">
                <a:latin typeface="Times New Roman" panose="02020603050405020304" pitchFamily="18" charset="0"/>
              </a:rPr>
              <a:t>组成，访问它要</a:t>
            </a:r>
            <a:r>
              <a:rPr lang="en-US" altLang="zh-CN" sz="800">
                <a:latin typeface="Times New Roman" panose="02020603050405020304" pitchFamily="18" charset="0"/>
              </a:rPr>
              <a:t>10</a:t>
            </a:r>
            <a:r>
              <a:rPr lang="zh-CN" altLang="en-US" sz="800">
                <a:latin typeface="Times New Roman" panose="02020603050405020304" pitchFamily="18" charset="0"/>
              </a:rPr>
              <a:t>根地址线和</a:t>
            </a:r>
            <a:r>
              <a:rPr lang="en-US" altLang="zh-CN" sz="800">
                <a:latin typeface="Times New Roman" panose="02020603050405020304" pitchFamily="18" charset="0"/>
              </a:rPr>
              <a:t>1</a:t>
            </a:r>
            <a:r>
              <a:rPr lang="zh-CN" altLang="en-US" sz="800">
                <a:latin typeface="Times New Roman" panose="02020603050405020304" pitchFamily="18" charset="0"/>
              </a:rPr>
              <a:t>根数据线，但使用芯片为</a:t>
            </a:r>
            <a:r>
              <a:rPr lang="en-US" altLang="zh-CN" sz="800">
                <a:latin typeface="Times New Roman" panose="02020603050405020304" pitchFamily="18" charset="0"/>
              </a:rPr>
              <a:t>8</a:t>
            </a:r>
            <a:r>
              <a:rPr lang="zh-CN" altLang="en-US" sz="800">
                <a:latin typeface="Times New Roman" panose="02020603050405020304" pitchFamily="18" charset="0"/>
              </a:rPr>
              <a:t>块。封装引线数减少，成品合格率就会提高。</a:t>
            </a:r>
          </a:p>
          <a:p>
            <a:pPr eaLnBrk="1" hangingPunct="1">
              <a:lnSpc>
                <a:spcPct val="80000"/>
              </a:lnSpc>
            </a:pPr>
            <a:r>
              <a:rPr lang="en-US" altLang="zh-CN" sz="800">
                <a:latin typeface="Times New Roman" panose="02020603050405020304" pitchFamily="18" charset="0"/>
              </a:rPr>
              <a:t>2</a:t>
            </a:r>
            <a:r>
              <a:rPr lang="zh-CN" altLang="en-US" sz="800">
                <a:latin typeface="Times New Roman" panose="02020603050405020304" pitchFamily="18" charset="0"/>
              </a:rPr>
              <a:t>、地址译码器：根据输入的地址编码来选中芯片内某个特定的存储单元。</a:t>
            </a:r>
          </a:p>
          <a:p>
            <a:pPr eaLnBrk="1" hangingPunct="1">
              <a:lnSpc>
                <a:spcPct val="80000"/>
              </a:lnSpc>
            </a:pPr>
            <a:r>
              <a:rPr lang="zh-CN" altLang="en-US" sz="800">
                <a:latin typeface="Times New Roman" panose="02020603050405020304" pitchFamily="18" charset="0"/>
              </a:rPr>
              <a:t>     通常有线性译码和复合译码两种方式，一般采用复合译码。</a:t>
            </a:r>
          </a:p>
          <a:p>
            <a:pPr eaLnBrk="1" hangingPunct="1">
              <a:lnSpc>
                <a:spcPct val="80000"/>
              </a:lnSpc>
            </a:pPr>
            <a:r>
              <a:rPr lang="zh-CN" altLang="en-US" sz="800">
                <a:latin typeface="Times New Roman" panose="02020603050405020304" pitchFamily="18" charset="0"/>
              </a:rPr>
              <a:t>     例：图中的存储矩阵由</a:t>
            </a:r>
            <a:r>
              <a:rPr lang="en-US" altLang="zh-CN" sz="800">
                <a:latin typeface="Times New Roman" panose="02020603050405020304" pitchFamily="18" charset="0"/>
              </a:rPr>
              <a:t>1024</a:t>
            </a:r>
            <a:r>
              <a:rPr lang="zh-CN" altLang="en-US" sz="800">
                <a:latin typeface="Times New Roman" panose="02020603050405020304" pitchFamily="18" charset="0"/>
              </a:rPr>
              <a:t>个存储单元组成，即该芯片的容量是</a:t>
            </a:r>
            <a:r>
              <a:rPr lang="en-US" altLang="zh-CN" sz="800">
                <a:latin typeface="Times New Roman" panose="02020603050405020304" pitchFamily="18" charset="0"/>
              </a:rPr>
              <a:t>1K</a:t>
            </a:r>
            <a:r>
              <a:rPr lang="zh-CN" altLang="en-US" sz="800">
                <a:latin typeface="Times New Roman" panose="02020603050405020304" pitchFamily="18" charset="0"/>
              </a:rPr>
              <a:t>单元。每个存储单元用来存放</a:t>
            </a:r>
            <a:r>
              <a:rPr lang="en-US" altLang="zh-CN" sz="800">
                <a:latin typeface="Times New Roman" panose="02020603050405020304" pitchFamily="18" charset="0"/>
              </a:rPr>
              <a:t>1</a:t>
            </a:r>
            <a:r>
              <a:rPr lang="zh-CN" altLang="en-US" sz="800">
                <a:latin typeface="Times New Roman" panose="02020603050405020304" pitchFamily="18" charset="0"/>
              </a:rPr>
              <a:t>位二进制代码。每个存储单元都有相应的地址，</a:t>
            </a:r>
            <a:r>
              <a:rPr lang="en-US" altLang="zh-CN" sz="800">
                <a:latin typeface="Times New Roman" panose="02020603050405020304" pitchFamily="18" charset="0"/>
              </a:rPr>
              <a:t>1K</a:t>
            </a:r>
            <a:r>
              <a:rPr lang="zh-CN" altLang="en-US" sz="800">
                <a:latin typeface="Times New Roman" panose="02020603050405020304" pitchFamily="18" charset="0"/>
              </a:rPr>
              <a:t>容量的存储器单元地址从</a:t>
            </a:r>
            <a:r>
              <a:rPr lang="en-US" altLang="zh-CN" sz="800">
                <a:latin typeface="Times New Roman" panose="02020603050405020304" pitchFamily="18" charset="0"/>
              </a:rPr>
              <a:t>000H</a:t>
            </a:r>
            <a:r>
              <a:rPr lang="zh-CN" altLang="en-US" sz="800">
                <a:latin typeface="Times New Roman" panose="02020603050405020304" pitchFamily="18" charset="0"/>
              </a:rPr>
              <a:t>～</a:t>
            </a:r>
            <a:r>
              <a:rPr lang="en-US" altLang="zh-CN" sz="800">
                <a:latin typeface="Times New Roman" panose="02020603050405020304" pitchFamily="18" charset="0"/>
              </a:rPr>
              <a:t>3FFH</a:t>
            </a:r>
            <a:r>
              <a:rPr lang="zh-CN" altLang="en-US" sz="800">
                <a:latin typeface="Times New Roman" panose="02020603050405020304" pitchFamily="18" charset="0"/>
              </a:rPr>
              <a:t>。对存储矩阵中一个单元读出信息或写入信息必须按地址进行。 </a:t>
            </a:r>
          </a:p>
          <a:p>
            <a:pPr eaLnBrk="1" hangingPunct="1">
              <a:lnSpc>
                <a:spcPct val="80000"/>
              </a:lnSpc>
            </a:pPr>
            <a:r>
              <a:rPr lang="zh-CN" altLang="en-US" sz="800">
                <a:latin typeface="Times New Roman" panose="02020603050405020304" pitchFamily="18" charset="0"/>
              </a:rPr>
              <a:t>      如</a:t>
            </a:r>
            <a:r>
              <a:rPr lang="en-US" altLang="zh-CN" sz="800">
                <a:latin typeface="Times New Roman" panose="02020603050405020304" pitchFamily="18" charset="0"/>
              </a:rPr>
              <a:t>l024×1</a:t>
            </a:r>
            <a:r>
              <a:rPr lang="zh-CN" altLang="en-US" sz="800">
                <a:latin typeface="Times New Roman" panose="02020603050405020304" pitchFamily="18" charset="0"/>
              </a:rPr>
              <a:t>的位结构芯片排列成</a:t>
            </a:r>
            <a:r>
              <a:rPr lang="en-US" altLang="zh-CN" sz="800">
                <a:latin typeface="Times New Roman" panose="02020603050405020304" pitchFamily="18" charset="0"/>
              </a:rPr>
              <a:t>32×32</a:t>
            </a:r>
            <a:r>
              <a:rPr lang="zh-CN" altLang="en-US" sz="800">
                <a:latin typeface="Times New Roman" panose="02020603050405020304" pitchFamily="18" charset="0"/>
              </a:rPr>
              <a:t>矩阵，</a:t>
            </a:r>
            <a:r>
              <a:rPr lang="en-US" altLang="zh-CN" sz="800">
                <a:latin typeface="Times New Roman" panose="02020603050405020304" pitchFamily="18" charset="0"/>
              </a:rPr>
              <a:t>A0～A4</a:t>
            </a:r>
            <a:r>
              <a:rPr lang="zh-CN" altLang="en-US" sz="800">
                <a:latin typeface="Times New Roman" panose="02020603050405020304" pitchFamily="18" charset="0"/>
              </a:rPr>
              <a:t>达到</a:t>
            </a:r>
            <a:r>
              <a:rPr lang="en-US" altLang="zh-CN" sz="800">
                <a:latin typeface="Times New Roman" panose="02020603050405020304" pitchFamily="18" charset="0"/>
              </a:rPr>
              <a:t>X</a:t>
            </a:r>
            <a:r>
              <a:rPr lang="zh-CN" altLang="en-US" sz="800">
                <a:latin typeface="Times New Roman" panose="02020603050405020304" pitchFamily="18" charset="0"/>
              </a:rPr>
              <a:t>译码器（行译码），</a:t>
            </a:r>
            <a:r>
              <a:rPr lang="en-US" altLang="zh-CN" sz="800">
                <a:latin typeface="Times New Roman" panose="02020603050405020304" pitchFamily="18" charset="0"/>
              </a:rPr>
              <a:t>A5</a:t>
            </a:r>
            <a:r>
              <a:rPr lang="zh-CN" altLang="en-US" sz="800">
                <a:latin typeface="Times New Roman" panose="02020603050405020304" pitchFamily="18" charset="0"/>
              </a:rPr>
              <a:t>～</a:t>
            </a:r>
            <a:r>
              <a:rPr lang="en-US" altLang="zh-CN" sz="800">
                <a:latin typeface="Times New Roman" panose="02020603050405020304" pitchFamily="18" charset="0"/>
              </a:rPr>
              <a:t>A9</a:t>
            </a:r>
            <a:r>
              <a:rPr lang="zh-CN" altLang="en-US" sz="800">
                <a:latin typeface="Times New Roman" panose="02020603050405020304" pitchFamily="18" charset="0"/>
              </a:rPr>
              <a:t>送到</a:t>
            </a:r>
            <a:r>
              <a:rPr lang="en-US" altLang="zh-CN" sz="800">
                <a:latin typeface="Times New Roman" panose="02020603050405020304" pitchFamily="18" charset="0"/>
              </a:rPr>
              <a:t>Y</a:t>
            </a:r>
            <a:r>
              <a:rPr lang="zh-CN" altLang="en-US" sz="800">
                <a:latin typeface="Times New Roman" panose="02020603050405020304" pitchFamily="18" charset="0"/>
              </a:rPr>
              <a:t>译码器（列译码）。</a:t>
            </a:r>
            <a:r>
              <a:rPr lang="en-US" altLang="zh-CN" sz="800">
                <a:latin typeface="Times New Roman" panose="02020603050405020304" pitchFamily="18" charset="0"/>
              </a:rPr>
              <a:t>X</a:t>
            </a:r>
            <a:r>
              <a:rPr lang="zh-CN" altLang="en-US" sz="800">
                <a:latin typeface="Times New Roman" panose="02020603050405020304" pitchFamily="18" charset="0"/>
              </a:rPr>
              <a:t>和</a:t>
            </a:r>
            <a:r>
              <a:rPr lang="en-US" altLang="zh-CN" sz="800">
                <a:latin typeface="Times New Roman" panose="02020603050405020304" pitchFamily="18" charset="0"/>
              </a:rPr>
              <a:t>Y</a:t>
            </a:r>
            <a:r>
              <a:rPr lang="zh-CN" altLang="en-US" sz="800">
                <a:latin typeface="Times New Roman" panose="02020603050405020304" pitchFamily="18" charset="0"/>
              </a:rPr>
              <a:t>译码器各输出</a:t>
            </a:r>
            <a:r>
              <a:rPr lang="en-US" altLang="zh-CN" sz="800">
                <a:latin typeface="Times New Roman" panose="02020603050405020304" pitchFamily="18" charset="0"/>
              </a:rPr>
              <a:t>32</a:t>
            </a:r>
            <a:r>
              <a:rPr lang="zh-CN" altLang="en-US" sz="800">
                <a:latin typeface="Times New Roman" panose="02020603050405020304" pitchFamily="18" charset="0"/>
              </a:rPr>
              <a:t>根线，由</a:t>
            </a:r>
            <a:r>
              <a:rPr lang="en-US" altLang="zh-CN" sz="800">
                <a:latin typeface="Times New Roman" panose="02020603050405020304" pitchFamily="18" charset="0"/>
              </a:rPr>
              <a:t>X</a:t>
            </a:r>
            <a:r>
              <a:rPr lang="zh-CN" altLang="en-US" sz="800">
                <a:latin typeface="Times New Roman" panose="02020603050405020304" pitchFamily="18" charset="0"/>
              </a:rPr>
              <a:t>和</a:t>
            </a:r>
            <a:r>
              <a:rPr lang="en-US" altLang="zh-CN" sz="800">
                <a:latin typeface="Times New Roman" panose="02020603050405020304" pitchFamily="18" charset="0"/>
              </a:rPr>
              <a:t>Y</a:t>
            </a:r>
            <a:r>
              <a:rPr lang="zh-CN" altLang="en-US" sz="800">
                <a:latin typeface="Times New Roman" panose="02020603050405020304" pitchFamily="18" charset="0"/>
              </a:rPr>
              <a:t>方向同时选中的单元为所访问的存储单元。</a:t>
            </a:r>
          </a:p>
          <a:p>
            <a:pPr eaLnBrk="1" hangingPunct="1">
              <a:lnSpc>
                <a:spcPct val="80000"/>
              </a:lnSpc>
            </a:pPr>
            <a:r>
              <a:rPr lang="zh-CN" altLang="en-US" sz="800">
                <a:latin typeface="Times New Roman" panose="02020603050405020304" pitchFamily="18" charset="0"/>
              </a:rPr>
              <a:t>      这就是复合译码（双译码结构），双译码可简化芯片设计，是主要采用的译码结构。</a:t>
            </a:r>
          </a:p>
          <a:p>
            <a:pPr eaLnBrk="1" hangingPunct="1">
              <a:lnSpc>
                <a:spcPct val="80000"/>
              </a:lnSpc>
            </a:pPr>
            <a:r>
              <a:rPr lang="zh-CN" altLang="en-US" sz="800">
                <a:latin typeface="Times New Roman" panose="02020603050405020304" pitchFamily="18" charset="0"/>
              </a:rPr>
              <a:t>      若采用线性译码器（单译码结构），</a:t>
            </a:r>
            <a:r>
              <a:rPr lang="en-US" altLang="zh-CN" sz="800">
                <a:latin typeface="Times New Roman" panose="02020603050405020304" pitchFamily="18" charset="0"/>
              </a:rPr>
              <a:t>10</a:t>
            </a:r>
            <a:r>
              <a:rPr lang="zh-CN" altLang="en-US" sz="800">
                <a:latin typeface="Times New Roman" panose="02020603050405020304" pitchFamily="18" charset="0"/>
              </a:rPr>
              <a:t>根地址线输入到地址译码器后，有</a:t>
            </a:r>
            <a:r>
              <a:rPr lang="en-US" altLang="zh-CN" sz="800">
                <a:latin typeface="Times New Roman" panose="02020603050405020304" pitchFamily="18" charset="0"/>
              </a:rPr>
              <a:t>l024</a:t>
            </a:r>
            <a:r>
              <a:rPr lang="zh-CN" altLang="en-US" sz="800">
                <a:latin typeface="Times New Roman" panose="02020603050405020304" pitchFamily="18" charset="0"/>
              </a:rPr>
              <a:t>根输出线来选择存储单元，结构复杂化了。</a:t>
            </a:r>
          </a:p>
          <a:p>
            <a:pPr eaLnBrk="1" hangingPunct="1">
              <a:lnSpc>
                <a:spcPct val="80000"/>
              </a:lnSpc>
            </a:pPr>
            <a:r>
              <a:rPr lang="en-US" altLang="zh-CN" sz="800">
                <a:latin typeface="Times New Roman" panose="02020603050405020304" pitchFamily="18" charset="0"/>
              </a:rPr>
              <a:t>3</a:t>
            </a:r>
            <a:r>
              <a:rPr lang="zh-CN" altLang="en-US" sz="800">
                <a:latin typeface="Times New Roman" panose="02020603050405020304" pitchFamily="18" charset="0"/>
              </a:rPr>
              <a:t>、控制逻辑：片选和读写控制逻辑</a:t>
            </a:r>
          </a:p>
          <a:p>
            <a:pPr eaLnBrk="1" hangingPunct="1">
              <a:lnSpc>
                <a:spcPct val="80000"/>
              </a:lnSpc>
            </a:pPr>
            <a:r>
              <a:rPr lang="zh-CN" altLang="en-US" sz="800">
                <a:latin typeface="Times New Roman" panose="02020603050405020304" pitchFamily="18" charset="0"/>
              </a:rPr>
              <a:t>（</a:t>
            </a:r>
            <a:r>
              <a:rPr lang="en-US" altLang="zh-CN" sz="800">
                <a:latin typeface="Times New Roman" panose="02020603050405020304" pitchFamily="18" charset="0"/>
              </a:rPr>
              <a:t>1</a:t>
            </a:r>
            <a:r>
              <a:rPr lang="zh-CN" altLang="en-US" sz="800">
                <a:latin typeface="Times New Roman" panose="02020603050405020304" pitchFamily="18" charset="0"/>
              </a:rPr>
              <a:t>）</a:t>
            </a:r>
            <a:r>
              <a:rPr lang="en-US" altLang="zh-CN" sz="800">
                <a:latin typeface="Times New Roman" panose="02020603050405020304" pitchFamily="18" charset="0"/>
              </a:rPr>
              <a:t>CPU</a:t>
            </a:r>
            <a:r>
              <a:rPr lang="zh-CN" altLang="en-US" sz="800">
                <a:latin typeface="Times New Roman" panose="02020603050405020304" pitchFamily="18" charset="0"/>
              </a:rPr>
              <a:t>读</a:t>
            </a:r>
            <a:r>
              <a:rPr lang="en-US" altLang="zh-CN" sz="800">
                <a:latin typeface="Times New Roman" panose="02020603050405020304" pitchFamily="18" charset="0"/>
              </a:rPr>
              <a:t>/</a:t>
            </a:r>
            <a:r>
              <a:rPr lang="zh-CN" altLang="en-US" sz="800">
                <a:latin typeface="Times New Roman" panose="02020603050405020304" pitchFamily="18" charset="0"/>
              </a:rPr>
              <a:t>写一个存储单元时，先将地址送到地址总线，高位地址经译码后产生片选信号选中芯片，低位地址送到存储器，由地址译码器译码选中所需要的片内存储单元，最后在读</a:t>
            </a:r>
            <a:r>
              <a:rPr lang="en-US" altLang="zh-CN" sz="800">
                <a:latin typeface="Times New Roman" panose="02020603050405020304" pitchFamily="18" charset="0"/>
              </a:rPr>
              <a:t>/</a:t>
            </a:r>
            <a:r>
              <a:rPr lang="zh-CN" altLang="en-US" sz="800">
                <a:latin typeface="Times New Roman" panose="02020603050405020304" pitchFamily="18" charset="0"/>
              </a:rPr>
              <a:t>写信号控制下将存储单元内容读出或写入。</a:t>
            </a:r>
          </a:p>
          <a:p>
            <a:pPr eaLnBrk="1" hangingPunct="1">
              <a:lnSpc>
                <a:spcPct val="80000"/>
              </a:lnSpc>
            </a:pPr>
            <a:r>
              <a:rPr lang="zh-CN" altLang="en-US" sz="800">
                <a:latin typeface="Times New Roman" panose="02020603050405020304" pitchFamily="18" charset="0"/>
              </a:rPr>
              <a:t>        片选信号为</a:t>
            </a:r>
            <a:r>
              <a:rPr lang="en-US" altLang="zh-CN" sz="800">
                <a:latin typeface="Times New Roman" panose="02020603050405020304" pitchFamily="18" charset="0"/>
              </a:rPr>
              <a:t>CS*</a:t>
            </a:r>
            <a:r>
              <a:rPr lang="zh-CN" altLang="en-US" sz="800">
                <a:latin typeface="Times New Roman" panose="02020603050405020304" pitchFamily="18" charset="0"/>
              </a:rPr>
              <a:t>或</a:t>
            </a:r>
            <a:r>
              <a:rPr lang="en-US" altLang="zh-CN" sz="800">
                <a:latin typeface="Times New Roman" panose="02020603050405020304" pitchFamily="18" charset="0"/>
              </a:rPr>
              <a:t>CE*</a:t>
            </a:r>
            <a:r>
              <a:rPr lang="zh-CN" altLang="en-US" sz="800">
                <a:latin typeface="Times New Roman" panose="02020603050405020304" pitchFamily="18" charset="0"/>
              </a:rPr>
              <a:t>：有效时，可以对存储器芯片进行读</a:t>
            </a:r>
            <a:r>
              <a:rPr lang="en-US" altLang="zh-CN" sz="800">
                <a:latin typeface="Times New Roman" panose="02020603050405020304" pitchFamily="18" charset="0"/>
              </a:rPr>
              <a:t>/</a:t>
            </a:r>
            <a:r>
              <a:rPr lang="zh-CN" altLang="en-US" sz="800">
                <a:latin typeface="Times New Roman" panose="02020603050405020304" pitchFamily="18" charset="0"/>
              </a:rPr>
              <a:t>写操作。</a:t>
            </a:r>
          </a:p>
          <a:p>
            <a:pPr eaLnBrk="1" hangingPunct="1">
              <a:lnSpc>
                <a:spcPct val="80000"/>
              </a:lnSpc>
            </a:pPr>
            <a:r>
              <a:rPr lang="zh-CN" altLang="en-US" sz="800">
                <a:latin typeface="Times New Roman" panose="02020603050405020304" pitchFamily="18" charset="0"/>
              </a:rPr>
              <a:t>（</a:t>
            </a:r>
            <a:r>
              <a:rPr lang="en-US" altLang="zh-CN" sz="800">
                <a:latin typeface="Times New Roman" panose="02020603050405020304" pitchFamily="18" charset="0"/>
              </a:rPr>
              <a:t>2</a:t>
            </a:r>
            <a:r>
              <a:rPr lang="zh-CN" altLang="en-US" sz="800">
                <a:latin typeface="Times New Roman" panose="02020603050405020304" pitchFamily="18" charset="0"/>
              </a:rPr>
              <a:t>）读允许：输出允许</a:t>
            </a:r>
            <a:r>
              <a:rPr lang="en-US" altLang="zh-CN" sz="800">
                <a:latin typeface="Times New Roman" panose="02020603050405020304" pitchFamily="18" charset="0"/>
              </a:rPr>
              <a:t>OE*</a:t>
            </a:r>
            <a:r>
              <a:rPr lang="zh-CN" altLang="en-US" sz="800">
                <a:latin typeface="Times New Roman" panose="02020603050405020304" pitchFamily="18" charset="0"/>
              </a:rPr>
              <a:t>，控制读操作。有效时，芯片内数据输出。</a:t>
            </a:r>
          </a:p>
          <a:p>
            <a:pPr marL="773113" lvl="1" indent="-296863" eaLnBrk="1" hangingPunct="1">
              <a:lnSpc>
                <a:spcPct val="80000"/>
              </a:lnSpc>
            </a:pPr>
            <a:r>
              <a:rPr lang="zh-CN" altLang="en-US" sz="800">
                <a:latin typeface="Times New Roman" panose="02020603050405020304" pitchFamily="18" charset="0"/>
              </a:rPr>
              <a:t>     该控制端对应系统的读控制线。</a:t>
            </a:r>
          </a:p>
          <a:p>
            <a:pPr eaLnBrk="1" hangingPunct="1">
              <a:lnSpc>
                <a:spcPct val="80000"/>
              </a:lnSpc>
            </a:pPr>
            <a:r>
              <a:rPr lang="zh-CN" altLang="en-US" sz="800">
                <a:latin typeface="Times New Roman" panose="02020603050405020304" pitchFamily="18" charset="0"/>
              </a:rPr>
              <a:t>（</a:t>
            </a:r>
            <a:r>
              <a:rPr lang="en-US" altLang="zh-CN" sz="800">
                <a:latin typeface="Times New Roman" panose="02020603050405020304" pitchFamily="18" charset="0"/>
              </a:rPr>
              <a:t>3</a:t>
            </a:r>
            <a:r>
              <a:rPr lang="zh-CN" altLang="en-US" sz="800">
                <a:latin typeface="Times New Roman" panose="02020603050405020304" pitchFamily="18" charset="0"/>
              </a:rPr>
              <a:t>）写</a:t>
            </a:r>
            <a:r>
              <a:rPr lang="en-US" altLang="zh-CN" sz="800">
                <a:latin typeface="Times New Roman" panose="02020603050405020304" pitchFamily="18" charset="0"/>
              </a:rPr>
              <a:t>WE*</a:t>
            </a:r>
            <a:r>
              <a:rPr lang="zh-CN" altLang="en-US" sz="800">
                <a:latin typeface="Times New Roman" panose="02020603050405020304" pitchFamily="18" charset="0"/>
              </a:rPr>
              <a:t>：控制写操作。有效时，数据进入芯片中。</a:t>
            </a:r>
          </a:p>
          <a:p>
            <a:pPr marL="773113" lvl="1" indent="-296863" eaLnBrk="1" hangingPunct="1">
              <a:lnSpc>
                <a:spcPct val="80000"/>
              </a:lnSpc>
            </a:pPr>
            <a:r>
              <a:rPr lang="zh-CN" altLang="en-US" sz="800">
                <a:latin typeface="Times New Roman" panose="02020603050405020304" pitchFamily="18" charset="0"/>
              </a:rPr>
              <a:t>     该控制端对应系统的写控制线</a:t>
            </a:r>
          </a:p>
          <a:p>
            <a:pPr eaLnBrk="1" hangingPunct="1">
              <a:lnSpc>
                <a:spcPct val="80000"/>
              </a:lnSpc>
            </a:pPr>
            <a:endParaRPr lang="zh-CN" altLang="zh-CN" sz="800">
              <a:latin typeface="Times New Roman" panose="02020603050405020304" pitchFamily="18" charset="0"/>
            </a:endParaRPr>
          </a:p>
          <a:p>
            <a:pPr eaLnBrk="1" hangingPunct="1">
              <a:lnSpc>
                <a:spcPct val="80000"/>
              </a:lnSpc>
            </a:pPr>
            <a:endParaRPr lang="zh-CN" altLang="en-US">
              <a:latin typeface="Times New Roman" panose="02020603050405020304" pitchFamily="18" charset="0"/>
            </a:endParaRPr>
          </a:p>
          <a:p>
            <a:pPr eaLnBrk="1" hangingPunct="1"/>
            <a:endParaRPr kumimoji="0"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BD14276F-B865-4967-AC9F-C062CF0EACDA}" type="slidenum">
              <a:rPr lang="en-US" altLang="zh-CN" sz="1300" smtClean="0">
                <a:ea typeface="宋体" panose="02010600030101010101" pitchFamily="2" charset="-122"/>
              </a:rPr>
              <a:pPr/>
              <a:t>9</a:t>
            </a:fld>
            <a:endParaRPr lang="en-US" altLang="zh-CN" sz="1300">
              <a:ea typeface="宋体" panose="02010600030101010101" pitchFamily="2" charset="-122"/>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zh-CN" altLang="en-US" sz="800" dirty="0">
                <a:latin typeface="Times New Roman" panose="02020603050405020304" pitchFamily="18" charset="0"/>
              </a:rPr>
              <a:t>二、存储器芯片的结构：</a:t>
            </a:r>
            <a:endParaRPr lang="zh-CN" altLang="en-US" sz="900" dirty="0">
              <a:latin typeface="Times New Roman" panose="02020603050405020304" pitchFamily="18" charset="0"/>
            </a:endParaRPr>
          </a:p>
          <a:p>
            <a:pPr eaLnBrk="1" hangingPunct="1">
              <a:lnSpc>
                <a:spcPct val="80000"/>
              </a:lnSpc>
            </a:pPr>
            <a:r>
              <a:rPr lang="en-US" altLang="zh-CN" sz="900" dirty="0">
                <a:latin typeface="Times New Roman" panose="02020603050405020304" pitchFamily="18" charset="0"/>
              </a:rPr>
              <a:t>1</a:t>
            </a:r>
            <a:r>
              <a:rPr lang="zh-CN" altLang="en-US" sz="900" dirty="0">
                <a:latin typeface="Times New Roman" panose="02020603050405020304" pitchFamily="18" charset="0"/>
              </a:rPr>
              <a:t>、存储矩阵（存储体）：</a:t>
            </a:r>
            <a:r>
              <a:rPr lang="zh-CN" altLang="en-US" sz="800" dirty="0">
                <a:latin typeface="Times New Roman" panose="02020603050405020304" pitchFamily="18" charset="0"/>
              </a:rPr>
              <a:t>存储器芯片的主要部分，用来存储信息，由许多基本存储单元组成。</a:t>
            </a:r>
          </a:p>
          <a:p>
            <a:pPr eaLnBrk="1" hangingPunct="1">
              <a:lnSpc>
                <a:spcPct val="80000"/>
              </a:lnSpc>
            </a:pPr>
            <a:r>
              <a:rPr lang="zh-CN" altLang="en-US" sz="800" dirty="0">
                <a:latin typeface="Times New Roman" panose="02020603050405020304" pitchFamily="18" charset="0"/>
              </a:rPr>
              <a:t>     在利用存储器件组成内存时，总是按照矩阵形式来排列的。</a:t>
            </a:r>
          </a:p>
          <a:p>
            <a:pPr eaLnBrk="1" hangingPunct="1">
              <a:lnSpc>
                <a:spcPct val="80000"/>
              </a:lnSpc>
            </a:pPr>
            <a:r>
              <a:rPr lang="zh-CN" altLang="en-US" sz="800" dirty="0">
                <a:latin typeface="Times New Roman" panose="02020603050405020304" pitchFamily="18" charset="0"/>
              </a:rPr>
              <a:t>（</a:t>
            </a:r>
            <a:r>
              <a:rPr lang="en-US" altLang="zh-CN" sz="800" dirty="0">
                <a:latin typeface="Times New Roman" panose="02020603050405020304" pitchFamily="18" charset="0"/>
              </a:rPr>
              <a:t>1</a:t>
            </a:r>
            <a:r>
              <a:rPr lang="zh-CN" altLang="en-US" sz="800" dirty="0">
                <a:latin typeface="Times New Roman" panose="02020603050405020304" pitchFamily="18" charset="0"/>
              </a:rPr>
              <a:t>） 一个基本存储单元存放一位二进制信息，一块存储器芯片中的基本存储单元电路按字结构或位结构的方式排列成矩阵。</a:t>
            </a:r>
          </a:p>
          <a:p>
            <a:pPr eaLnBrk="1" hangingPunct="1">
              <a:lnSpc>
                <a:spcPct val="80000"/>
              </a:lnSpc>
            </a:pPr>
            <a:r>
              <a:rPr lang="zh-CN" altLang="en-US" sz="800" dirty="0">
                <a:latin typeface="Times New Roman" panose="02020603050405020304" pitchFamily="18" charset="0"/>
              </a:rPr>
              <a:t>         每个存储单元具有一个唯一的地址，</a:t>
            </a:r>
            <a:r>
              <a:rPr kumimoji="0" lang="zh-CN" altLang="en-US" sz="800" dirty="0">
                <a:latin typeface="Times New Roman" panose="02020603050405020304" pitchFamily="18" charset="0"/>
              </a:rPr>
              <a:t>可</a:t>
            </a:r>
            <a:r>
              <a:rPr lang="zh-CN" altLang="en-US" sz="800" dirty="0">
                <a:latin typeface="Times New Roman" panose="02020603050405020304" pitchFamily="18" charset="0"/>
              </a:rPr>
              <a:t>存储</a:t>
            </a:r>
            <a:r>
              <a:rPr lang="en-US" altLang="zh-CN" sz="800" dirty="0">
                <a:latin typeface="Times New Roman" panose="02020603050405020304" pitchFamily="18" charset="0"/>
              </a:rPr>
              <a:t>1</a:t>
            </a:r>
            <a:r>
              <a:rPr lang="zh-CN" altLang="en-US" sz="800" dirty="0">
                <a:latin typeface="Times New Roman" panose="02020603050405020304" pitchFamily="18" charset="0"/>
              </a:rPr>
              <a:t>位（位结构）或多位（字结构）二进制数据。</a:t>
            </a:r>
          </a:p>
          <a:p>
            <a:pPr eaLnBrk="1" hangingPunct="1">
              <a:lnSpc>
                <a:spcPct val="80000"/>
              </a:lnSpc>
            </a:pPr>
            <a:r>
              <a:rPr lang="zh-CN" altLang="en-US" sz="800" dirty="0">
                <a:latin typeface="Times New Roman" panose="02020603050405020304" pitchFamily="18" charset="0"/>
              </a:rPr>
              <a:t>         存储容量与地址、数据线个数有关：</a:t>
            </a:r>
          </a:p>
          <a:p>
            <a:pPr eaLnBrk="1" hangingPunct="1">
              <a:lnSpc>
                <a:spcPct val="80000"/>
              </a:lnSpc>
            </a:pPr>
            <a:r>
              <a:rPr lang="zh-CN" altLang="en-US" sz="800" dirty="0">
                <a:latin typeface="Times New Roman" panose="02020603050405020304" pitchFamily="18" charset="0"/>
              </a:rPr>
              <a:t>         芯片的存储容量＝</a:t>
            </a:r>
            <a:r>
              <a:rPr lang="en-US" altLang="zh-CN" sz="800" dirty="0">
                <a:latin typeface="Times New Roman" panose="02020603050405020304" pitchFamily="18" charset="0"/>
              </a:rPr>
              <a:t>2</a:t>
            </a:r>
            <a:r>
              <a:rPr lang="en-US" altLang="zh-CN" sz="800" baseline="30000" dirty="0">
                <a:solidFill>
                  <a:schemeClr val="hlink"/>
                </a:solidFill>
                <a:latin typeface="Times New Roman" panose="02020603050405020304" pitchFamily="18" charset="0"/>
              </a:rPr>
              <a:t>M</a:t>
            </a:r>
            <a:r>
              <a:rPr lang="en-US" altLang="zh-CN" sz="800" dirty="0">
                <a:latin typeface="Times New Roman" panose="02020603050405020304" pitchFamily="18" charset="0"/>
              </a:rPr>
              <a:t>×</a:t>
            </a:r>
            <a:r>
              <a:rPr lang="en-US" altLang="zh-CN" sz="800" dirty="0">
                <a:solidFill>
                  <a:srgbClr val="663300"/>
                </a:solidFill>
                <a:latin typeface="Times New Roman" panose="02020603050405020304" pitchFamily="18" charset="0"/>
              </a:rPr>
              <a:t>N</a:t>
            </a:r>
            <a:r>
              <a:rPr lang="zh-CN" altLang="en-US" sz="800" dirty="0">
                <a:latin typeface="Times New Roman" panose="02020603050405020304" pitchFamily="18" charset="0"/>
              </a:rPr>
              <a:t>＝存储单元数</a:t>
            </a:r>
            <a:r>
              <a:rPr lang="en-US" altLang="zh-CN" sz="800" dirty="0">
                <a:latin typeface="Times New Roman" panose="02020603050405020304" pitchFamily="18" charset="0"/>
              </a:rPr>
              <a:t>×</a:t>
            </a:r>
            <a:r>
              <a:rPr lang="zh-CN" altLang="en-US" sz="800" dirty="0">
                <a:latin typeface="Times New Roman" panose="02020603050405020304" pitchFamily="18" charset="0"/>
              </a:rPr>
              <a:t>存储单元的位数</a:t>
            </a:r>
          </a:p>
          <a:p>
            <a:pPr eaLnBrk="1" hangingPunct="1">
              <a:lnSpc>
                <a:spcPct val="80000"/>
              </a:lnSpc>
            </a:pPr>
            <a:r>
              <a:rPr lang="zh-CN" altLang="en-US" sz="800" dirty="0">
                <a:latin typeface="Times New Roman" panose="02020603050405020304" pitchFamily="18" charset="0"/>
              </a:rPr>
              <a:t>         </a:t>
            </a:r>
            <a:r>
              <a:rPr lang="en-US" altLang="zh-CN" sz="800" dirty="0">
                <a:solidFill>
                  <a:schemeClr val="hlink"/>
                </a:solidFill>
                <a:latin typeface="Times New Roman" panose="02020603050405020304" pitchFamily="18" charset="0"/>
              </a:rPr>
              <a:t>M</a:t>
            </a:r>
            <a:r>
              <a:rPr lang="zh-CN" altLang="en-US" sz="800" dirty="0">
                <a:latin typeface="Times New Roman" panose="02020603050405020304" pitchFamily="18" charset="0"/>
              </a:rPr>
              <a:t>：芯片的</a:t>
            </a:r>
            <a:r>
              <a:rPr lang="zh-CN" altLang="en-US" sz="800" dirty="0">
                <a:solidFill>
                  <a:schemeClr val="hlink"/>
                </a:solidFill>
                <a:latin typeface="Times New Roman" panose="02020603050405020304" pitchFamily="18" charset="0"/>
              </a:rPr>
              <a:t>地址线根数</a:t>
            </a:r>
          </a:p>
          <a:p>
            <a:pPr eaLnBrk="1" hangingPunct="1">
              <a:lnSpc>
                <a:spcPct val="80000"/>
              </a:lnSpc>
            </a:pPr>
            <a:r>
              <a:rPr lang="zh-CN" altLang="en-US" sz="800" dirty="0">
                <a:latin typeface="Times New Roman" panose="02020603050405020304" pitchFamily="18" charset="0"/>
              </a:rPr>
              <a:t>    </a:t>
            </a:r>
            <a:r>
              <a:rPr lang="zh-CN" altLang="en-US" sz="800" dirty="0">
                <a:solidFill>
                  <a:srgbClr val="663300"/>
                </a:solidFill>
                <a:latin typeface="Times New Roman" panose="02020603050405020304" pitchFamily="18" charset="0"/>
              </a:rPr>
              <a:t>     </a:t>
            </a:r>
            <a:r>
              <a:rPr lang="en-US" altLang="zh-CN" sz="800" dirty="0">
                <a:solidFill>
                  <a:srgbClr val="663300"/>
                </a:solidFill>
                <a:latin typeface="Times New Roman" panose="02020603050405020304" pitchFamily="18" charset="0"/>
              </a:rPr>
              <a:t>N</a:t>
            </a:r>
            <a:r>
              <a:rPr lang="zh-CN" altLang="en-US" sz="800" dirty="0">
                <a:latin typeface="Times New Roman" panose="02020603050405020304" pitchFamily="18" charset="0"/>
              </a:rPr>
              <a:t>：芯片的</a:t>
            </a:r>
            <a:r>
              <a:rPr lang="zh-CN" altLang="en-US" sz="800" dirty="0">
                <a:solidFill>
                  <a:srgbClr val="663300"/>
                </a:solidFill>
                <a:latin typeface="Times New Roman" panose="02020603050405020304" pitchFamily="18" charset="0"/>
              </a:rPr>
              <a:t>数据线根数</a:t>
            </a:r>
            <a:endParaRPr lang="zh-CN" altLang="en-US" sz="800" dirty="0">
              <a:latin typeface="Times New Roman" panose="02020603050405020304" pitchFamily="18" charset="0"/>
            </a:endParaRPr>
          </a:p>
          <a:p>
            <a:pPr eaLnBrk="1" hangingPunct="1">
              <a:lnSpc>
                <a:spcPct val="80000"/>
              </a:lnSpc>
            </a:pPr>
            <a:r>
              <a:rPr lang="zh-CN" altLang="en-US" sz="800" dirty="0">
                <a:latin typeface="Times New Roman" panose="02020603050405020304" pitchFamily="18" charset="0"/>
              </a:rPr>
              <a:t>（</a:t>
            </a:r>
            <a:r>
              <a:rPr lang="en-US" altLang="zh-CN" sz="800" dirty="0">
                <a:latin typeface="Times New Roman" panose="02020603050405020304" pitchFamily="18" charset="0"/>
              </a:rPr>
              <a:t>2</a:t>
            </a:r>
            <a:r>
              <a:rPr lang="zh-CN" altLang="en-US" sz="800" dirty="0">
                <a:latin typeface="Times New Roman" panose="02020603050405020304" pitchFamily="18" charset="0"/>
              </a:rPr>
              <a:t>）按字结构方式排列时，读</a:t>
            </a:r>
            <a:r>
              <a:rPr lang="en-US" altLang="zh-CN" sz="800" dirty="0">
                <a:latin typeface="Times New Roman" panose="02020603050405020304" pitchFamily="18" charset="0"/>
              </a:rPr>
              <a:t>/</a:t>
            </a:r>
            <a:r>
              <a:rPr lang="zh-CN" altLang="en-US" sz="800" dirty="0">
                <a:latin typeface="Times New Roman" panose="02020603050405020304" pitchFamily="18" charset="0"/>
              </a:rPr>
              <a:t>写一个字节的</a:t>
            </a:r>
            <a:r>
              <a:rPr lang="en-US" altLang="zh-CN" sz="800" dirty="0">
                <a:latin typeface="Times New Roman" panose="02020603050405020304" pitchFamily="18" charset="0"/>
              </a:rPr>
              <a:t>8</a:t>
            </a:r>
            <a:r>
              <a:rPr lang="zh-CN" altLang="en-US" sz="800" dirty="0">
                <a:latin typeface="Times New Roman" panose="02020603050405020304" pitchFamily="18" charset="0"/>
              </a:rPr>
              <a:t>位制作在一块芯片上，若选中则</a:t>
            </a:r>
            <a:r>
              <a:rPr lang="en-US" altLang="zh-CN" sz="800" dirty="0">
                <a:latin typeface="Times New Roman" panose="02020603050405020304" pitchFamily="18" charset="0"/>
              </a:rPr>
              <a:t>8</a:t>
            </a:r>
            <a:r>
              <a:rPr lang="zh-CN" altLang="en-US" sz="800" dirty="0">
                <a:latin typeface="Times New Roman" panose="02020603050405020304" pitchFamily="18" charset="0"/>
              </a:rPr>
              <a:t>位信息从一个芯片中同时读出。</a:t>
            </a:r>
          </a:p>
          <a:p>
            <a:pPr eaLnBrk="1" hangingPunct="1">
              <a:lnSpc>
                <a:spcPct val="80000"/>
              </a:lnSpc>
            </a:pPr>
            <a:r>
              <a:rPr lang="zh-CN" altLang="en-US" sz="800" dirty="0">
                <a:latin typeface="Times New Roman" panose="02020603050405020304" pitchFamily="18" charset="0"/>
              </a:rPr>
              <a:t>        但芯片封装时引线较多。例如</a:t>
            </a:r>
            <a:r>
              <a:rPr lang="en-US" altLang="zh-CN" sz="800" dirty="0">
                <a:latin typeface="Times New Roman" panose="02020603050405020304" pitchFamily="18" charset="0"/>
              </a:rPr>
              <a:t>1K</a:t>
            </a:r>
            <a:r>
              <a:rPr lang="zh-CN" altLang="en-US" sz="800" dirty="0">
                <a:latin typeface="Times New Roman" panose="02020603050405020304" pitchFamily="18" charset="0"/>
              </a:rPr>
              <a:t>的存储器芯片由</a:t>
            </a:r>
            <a:r>
              <a:rPr lang="en-US" altLang="zh-CN" sz="800" dirty="0">
                <a:latin typeface="Times New Roman" panose="02020603050405020304" pitchFamily="18" charset="0"/>
              </a:rPr>
              <a:t>128×8</a:t>
            </a:r>
            <a:r>
              <a:rPr lang="zh-CN" altLang="en-US" sz="800" dirty="0">
                <a:latin typeface="Times New Roman" panose="02020603050405020304" pitchFamily="18" charset="0"/>
              </a:rPr>
              <a:t>组成，访问它要</a:t>
            </a:r>
            <a:r>
              <a:rPr lang="en-US" altLang="zh-CN" sz="800" dirty="0">
                <a:latin typeface="Times New Roman" panose="02020603050405020304" pitchFamily="18" charset="0"/>
              </a:rPr>
              <a:t>7</a:t>
            </a:r>
            <a:r>
              <a:rPr lang="zh-CN" altLang="en-US" sz="800" dirty="0">
                <a:latin typeface="Times New Roman" panose="02020603050405020304" pitchFamily="18" charset="0"/>
              </a:rPr>
              <a:t>根地址线和</a:t>
            </a:r>
            <a:r>
              <a:rPr lang="en-US" altLang="zh-CN" sz="800" dirty="0">
                <a:latin typeface="Times New Roman" panose="02020603050405020304" pitchFamily="18" charset="0"/>
              </a:rPr>
              <a:t>8</a:t>
            </a:r>
            <a:r>
              <a:rPr lang="zh-CN" altLang="en-US" sz="800" dirty="0">
                <a:latin typeface="Times New Roman" panose="02020603050405020304" pitchFamily="18" charset="0"/>
              </a:rPr>
              <a:t>根数据线。</a:t>
            </a:r>
          </a:p>
          <a:p>
            <a:pPr eaLnBrk="1" hangingPunct="1">
              <a:lnSpc>
                <a:spcPct val="80000"/>
              </a:lnSpc>
            </a:pPr>
            <a:r>
              <a:rPr lang="zh-CN" altLang="en-US" sz="800" dirty="0">
                <a:latin typeface="Times New Roman" panose="02020603050405020304" pitchFamily="18" charset="0"/>
              </a:rPr>
              <a:t>（</a:t>
            </a:r>
            <a:r>
              <a:rPr lang="en-US" altLang="zh-CN" sz="800" dirty="0">
                <a:latin typeface="Times New Roman" panose="02020603050405020304" pitchFamily="18" charset="0"/>
              </a:rPr>
              <a:t>3</a:t>
            </a:r>
            <a:r>
              <a:rPr lang="zh-CN" altLang="en-US" sz="800" dirty="0">
                <a:latin typeface="Times New Roman" panose="02020603050405020304" pitchFamily="18" charset="0"/>
              </a:rPr>
              <a:t>）位结构是</a:t>
            </a:r>
            <a:r>
              <a:rPr lang="en-US" altLang="zh-CN" sz="800" dirty="0">
                <a:latin typeface="Times New Roman" panose="02020603050405020304" pitchFamily="18" charset="0"/>
              </a:rPr>
              <a:t>1</a:t>
            </a:r>
            <a:r>
              <a:rPr lang="zh-CN" altLang="en-US" sz="800" dirty="0">
                <a:latin typeface="Times New Roman" panose="02020603050405020304" pitchFamily="18" charset="0"/>
              </a:rPr>
              <a:t>个芯片内的基本单元作不同字的同一位，片内按矩阵排列，</a:t>
            </a:r>
            <a:r>
              <a:rPr lang="en-US" altLang="zh-CN" sz="800" dirty="0">
                <a:latin typeface="Times New Roman" panose="02020603050405020304" pitchFamily="18" charset="0"/>
              </a:rPr>
              <a:t>8</a:t>
            </a:r>
            <a:r>
              <a:rPr lang="zh-CN" altLang="en-US" sz="800" dirty="0">
                <a:latin typeface="Times New Roman" panose="02020603050405020304" pitchFamily="18" charset="0"/>
              </a:rPr>
              <a:t>位由</a:t>
            </a:r>
            <a:r>
              <a:rPr lang="en-US" altLang="zh-CN" sz="800" dirty="0">
                <a:latin typeface="Times New Roman" panose="02020603050405020304" pitchFamily="18" charset="0"/>
              </a:rPr>
              <a:t>8</a:t>
            </a:r>
            <a:r>
              <a:rPr lang="zh-CN" altLang="en-US" sz="800" dirty="0">
                <a:latin typeface="Times New Roman" panose="02020603050405020304" pitchFamily="18" charset="0"/>
              </a:rPr>
              <a:t>块芯片组成。</a:t>
            </a:r>
          </a:p>
          <a:p>
            <a:pPr eaLnBrk="1" hangingPunct="1">
              <a:lnSpc>
                <a:spcPct val="80000"/>
              </a:lnSpc>
            </a:pPr>
            <a:r>
              <a:rPr lang="zh-CN" altLang="en-US" sz="800" dirty="0">
                <a:latin typeface="Times New Roman" panose="02020603050405020304" pitchFamily="18" charset="0"/>
              </a:rPr>
              <a:t>        优点是芯片封装时引线较少，例如</a:t>
            </a:r>
            <a:r>
              <a:rPr lang="en-US" altLang="zh-CN" sz="800" dirty="0">
                <a:latin typeface="Times New Roman" panose="02020603050405020304" pitchFamily="18" charset="0"/>
              </a:rPr>
              <a:t>1K</a:t>
            </a:r>
            <a:r>
              <a:rPr lang="zh-CN" altLang="en-US" sz="800" dirty="0">
                <a:latin typeface="Times New Roman" panose="02020603050405020304" pitchFamily="18" charset="0"/>
              </a:rPr>
              <a:t>存储器芯片由</a:t>
            </a:r>
            <a:r>
              <a:rPr lang="en-US" altLang="zh-CN" sz="800" dirty="0">
                <a:latin typeface="Times New Roman" panose="02020603050405020304" pitchFamily="18" charset="0"/>
              </a:rPr>
              <a:t>1024x1</a:t>
            </a:r>
            <a:r>
              <a:rPr lang="zh-CN" altLang="en-US" sz="800" dirty="0">
                <a:latin typeface="Times New Roman" panose="02020603050405020304" pitchFamily="18" charset="0"/>
              </a:rPr>
              <a:t>组成，访问它要</a:t>
            </a:r>
            <a:r>
              <a:rPr lang="en-US" altLang="zh-CN" sz="800" dirty="0">
                <a:latin typeface="Times New Roman" panose="02020603050405020304" pitchFamily="18" charset="0"/>
              </a:rPr>
              <a:t>10</a:t>
            </a:r>
            <a:r>
              <a:rPr lang="zh-CN" altLang="en-US" sz="800" dirty="0">
                <a:latin typeface="Times New Roman" panose="02020603050405020304" pitchFamily="18" charset="0"/>
              </a:rPr>
              <a:t>根地址线和</a:t>
            </a:r>
            <a:r>
              <a:rPr lang="en-US" altLang="zh-CN" sz="800" dirty="0">
                <a:latin typeface="Times New Roman" panose="02020603050405020304" pitchFamily="18" charset="0"/>
              </a:rPr>
              <a:t>1</a:t>
            </a:r>
            <a:r>
              <a:rPr lang="zh-CN" altLang="en-US" sz="800" dirty="0">
                <a:latin typeface="Times New Roman" panose="02020603050405020304" pitchFamily="18" charset="0"/>
              </a:rPr>
              <a:t>根数据线，但使用芯片为</a:t>
            </a:r>
            <a:r>
              <a:rPr lang="en-US" altLang="zh-CN" sz="800" dirty="0">
                <a:latin typeface="Times New Roman" panose="02020603050405020304" pitchFamily="18" charset="0"/>
              </a:rPr>
              <a:t>8</a:t>
            </a:r>
            <a:r>
              <a:rPr lang="zh-CN" altLang="en-US" sz="800" dirty="0">
                <a:latin typeface="Times New Roman" panose="02020603050405020304" pitchFamily="18" charset="0"/>
              </a:rPr>
              <a:t>块。封装引线数减少，成品合格率就会提高。</a:t>
            </a:r>
          </a:p>
          <a:p>
            <a:pPr eaLnBrk="1" hangingPunct="1">
              <a:lnSpc>
                <a:spcPct val="80000"/>
              </a:lnSpc>
            </a:pPr>
            <a:r>
              <a:rPr lang="en-US" altLang="zh-CN" sz="800" dirty="0">
                <a:latin typeface="Times New Roman" panose="02020603050405020304" pitchFamily="18" charset="0"/>
              </a:rPr>
              <a:t>2</a:t>
            </a:r>
            <a:r>
              <a:rPr lang="zh-CN" altLang="en-US" sz="800" dirty="0">
                <a:latin typeface="Times New Roman" panose="02020603050405020304" pitchFamily="18" charset="0"/>
              </a:rPr>
              <a:t>、地址译码器：根据输入的地址编码来选中芯片内某个特定的存储单元。</a:t>
            </a:r>
          </a:p>
          <a:p>
            <a:pPr eaLnBrk="1" hangingPunct="1">
              <a:lnSpc>
                <a:spcPct val="80000"/>
              </a:lnSpc>
            </a:pPr>
            <a:r>
              <a:rPr lang="zh-CN" altLang="en-US" sz="800" dirty="0">
                <a:latin typeface="Times New Roman" panose="02020603050405020304" pitchFamily="18" charset="0"/>
              </a:rPr>
              <a:t>     通常有线性译码和复合译码两种方式，一般采用复合译码。</a:t>
            </a:r>
          </a:p>
          <a:p>
            <a:pPr eaLnBrk="1" hangingPunct="1">
              <a:lnSpc>
                <a:spcPct val="80000"/>
              </a:lnSpc>
            </a:pPr>
            <a:r>
              <a:rPr lang="zh-CN" altLang="en-US" sz="800" dirty="0">
                <a:latin typeface="Times New Roman" panose="02020603050405020304" pitchFamily="18" charset="0"/>
              </a:rPr>
              <a:t>     例：图中的存储矩阵由</a:t>
            </a:r>
            <a:r>
              <a:rPr lang="en-US" altLang="zh-CN" sz="800" dirty="0">
                <a:latin typeface="Times New Roman" panose="02020603050405020304" pitchFamily="18" charset="0"/>
              </a:rPr>
              <a:t>1024</a:t>
            </a:r>
            <a:r>
              <a:rPr lang="zh-CN" altLang="en-US" sz="800" dirty="0">
                <a:latin typeface="Times New Roman" panose="02020603050405020304" pitchFamily="18" charset="0"/>
              </a:rPr>
              <a:t>个存储单元组成，即该芯片的容量是</a:t>
            </a:r>
            <a:r>
              <a:rPr lang="en-US" altLang="zh-CN" sz="800" dirty="0">
                <a:latin typeface="Times New Roman" panose="02020603050405020304" pitchFamily="18" charset="0"/>
              </a:rPr>
              <a:t>1K</a:t>
            </a:r>
            <a:r>
              <a:rPr lang="zh-CN" altLang="en-US" sz="800" dirty="0">
                <a:latin typeface="Times New Roman" panose="02020603050405020304" pitchFamily="18" charset="0"/>
              </a:rPr>
              <a:t>单元。每个存储单元用来存放</a:t>
            </a:r>
            <a:r>
              <a:rPr lang="en-US" altLang="zh-CN" sz="800" dirty="0">
                <a:latin typeface="Times New Roman" panose="02020603050405020304" pitchFamily="18" charset="0"/>
              </a:rPr>
              <a:t>1</a:t>
            </a:r>
            <a:r>
              <a:rPr lang="zh-CN" altLang="en-US" sz="800" dirty="0">
                <a:latin typeface="Times New Roman" panose="02020603050405020304" pitchFamily="18" charset="0"/>
              </a:rPr>
              <a:t>位二进制代码。每个存储单元都有相应的地址，</a:t>
            </a:r>
            <a:r>
              <a:rPr lang="en-US" altLang="zh-CN" sz="800" dirty="0">
                <a:latin typeface="Times New Roman" panose="02020603050405020304" pitchFamily="18" charset="0"/>
              </a:rPr>
              <a:t>1K</a:t>
            </a:r>
            <a:r>
              <a:rPr lang="zh-CN" altLang="en-US" sz="800" dirty="0">
                <a:latin typeface="Times New Roman" panose="02020603050405020304" pitchFamily="18" charset="0"/>
              </a:rPr>
              <a:t>容量的存储器单元地址从</a:t>
            </a:r>
            <a:r>
              <a:rPr lang="en-US" altLang="zh-CN" sz="800" dirty="0">
                <a:latin typeface="Times New Roman" panose="02020603050405020304" pitchFamily="18" charset="0"/>
              </a:rPr>
              <a:t>000H</a:t>
            </a:r>
            <a:r>
              <a:rPr lang="zh-CN" altLang="en-US" sz="800" dirty="0">
                <a:latin typeface="Times New Roman" panose="02020603050405020304" pitchFamily="18" charset="0"/>
              </a:rPr>
              <a:t>～</a:t>
            </a:r>
            <a:r>
              <a:rPr lang="en-US" altLang="zh-CN" sz="800" dirty="0">
                <a:latin typeface="Times New Roman" panose="02020603050405020304" pitchFamily="18" charset="0"/>
              </a:rPr>
              <a:t>3FFH</a:t>
            </a:r>
            <a:r>
              <a:rPr lang="zh-CN" altLang="en-US" sz="800" dirty="0">
                <a:latin typeface="Times New Roman" panose="02020603050405020304" pitchFamily="18" charset="0"/>
              </a:rPr>
              <a:t>。对存储矩阵中一个单元读出信息或写入信息必须按地址进行。 </a:t>
            </a:r>
          </a:p>
          <a:p>
            <a:pPr eaLnBrk="1" hangingPunct="1">
              <a:lnSpc>
                <a:spcPct val="80000"/>
              </a:lnSpc>
            </a:pPr>
            <a:r>
              <a:rPr lang="zh-CN" altLang="en-US" sz="800" dirty="0">
                <a:latin typeface="Times New Roman" panose="02020603050405020304" pitchFamily="18" charset="0"/>
              </a:rPr>
              <a:t>      如</a:t>
            </a:r>
            <a:r>
              <a:rPr lang="en-US" altLang="zh-CN" sz="800" dirty="0">
                <a:latin typeface="Times New Roman" panose="02020603050405020304" pitchFamily="18" charset="0"/>
              </a:rPr>
              <a:t>l024×1</a:t>
            </a:r>
            <a:r>
              <a:rPr lang="zh-CN" altLang="en-US" sz="800" dirty="0">
                <a:latin typeface="Times New Roman" panose="02020603050405020304" pitchFamily="18" charset="0"/>
              </a:rPr>
              <a:t>的位结构芯片排列成</a:t>
            </a:r>
            <a:r>
              <a:rPr lang="en-US" altLang="zh-CN" sz="800" dirty="0">
                <a:latin typeface="Times New Roman" panose="02020603050405020304" pitchFamily="18" charset="0"/>
              </a:rPr>
              <a:t>32×32</a:t>
            </a:r>
            <a:r>
              <a:rPr lang="zh-CN" altLang="en-US" sz="800" dirty="0">
                <a:latin typeface="Times New Roman" panose="02020603050405020304" pitchFamily="18" charset="0"/>
              </a:rPr>
              <a:t>矩阵，</a:t>
            </a:r>
            <a:r>
              <a:rPr lang="en-US" altLang="zh-CN" sz="800" dirty="0">
                <a:latin typeface="Times New Roman" panose="02020603050405020304" pitchFamily="18" charset="0"/>
              </a:rPr>
              <a:t>A0～A4</a:t>
            </a:r>
            <a:r>
              <a:rPr lang="zh-CN" altLang="en-US" sz="800" dirty="0">
                <a:latin typeface="Times New Roman" panose="02020603050405020304" pitchFamily="18" charset="0"/>
              </a:rPr>
              <a:t>达到</a:t>
            </a:r>
            <a:r>
              <a:rPr lang="en-US" altLang="zh-CN" sz="800" dirty="0">
                <a:latin typeface="Times New Roman" panose="02020603050405020304" pitchFamily="18" charset="0"/>
              </a:rPr>
              <a:t>X</a:t>
            </a:r>
            <a:r>
              <a:rPr lang="zh-CN" altLang="en-US" sz="800" dirty="0">
                <a:latin typeface="Times New Roman" panose="02020603050405020304" pitchFamily="18" charset="0"/>
              </a:rPr>
              <a:t>译码器（行译码），</a:t>
            </a:r>
            <a:r>
              <a:rPr lang="en-US" altLang="zh-CN" sz="800" dirty="0">
                <a:latin typeface="Times New Roman" panose="02020603050405020304" pitchFamily="18" charset="0"/>
              </a:rPr>
              <a:t>A5</a:t>
            </a:r>
            <a:r>
              <a:rPr lang="zh-CN" altLang="en-US" sz="800" dirty="0">
                <a:latin typeface="Times New Roman" panose="02020603050405020304" pitchFamily="18" charset="0"/>
              </a:rPr>
              <a:t>～</a:t>
            </a:r>
            <a:r>
              <a:rPr lang="en-US" altLang="zh-CN" sz="800" dirty="0">
                <a:latin typeface="Times New Roman" panose="02020603050405020304" pitchFamily="18" charset="0"/>
              </a:rPr>
              <a:t>A9</a:t>
            </a:r>
            <a:r>
              <a:rPr lang="zh-CN" altLang="en-US" sz="800" dirty="0">
                <a:latin typeface="Times New Roman" panose="02020603050405020304" pitchFamily="18" charset="0"/>
              </a:rPr>
              <a:t>送到</a:t>
            </a:r>
            <a:r>
              <a:rPr lang="en-US" altLang="zh-CN" sz="800" dirty="0">
                <a:latin typeface="Times New Roman" panose="02020603050405020304" pitchFamily="18" charset="0"/>
              </a:rPr>
              <a:t>Y</a:t>
            </a:r>
            <a:r>
              <a:rPr lang="zh-CN" altLang="en-US" sz="800" dirty="0">
                <a:latin typeface="Times New Roman" panose="02020603050405020304" pitchFamily="18" charset="0"/>
              </a:rPr>
              <a:t>译码器（列译码）。</a:t>
            </a:r>
            <a:r>
              <a:rPr lang="en-US" altLang="zh-CN" sz="800" dirty="0">
                <a:latin typeface="Times New Roman" panose="02020603050405020304" pitchFamily="18" charset="0"/>
              </a:rPr>
              <a:t>X</a:t>
            </a:r>
            <a:r>
              <a:rPr lang="zh-CN" altLang="en-US" sz="800" dirty="0">
                <a:latin typeface="Times New Roman" panose="02020603050405020304" pitchFamily="18" charset="0"/>
              </a:rPr>
              <a:t>和</a:t>
            </a:r>
            <a:r>
              <a:rPr lang="en-US" altLang="zh-CN" sz="800" dirty="0">
                <a:latin typeface="Times New Roman" panose="02020603050405020304" pitchFamily="18" charset="0"/>
              </a:rPr>
              <a:t>Y</a:t>
            </a:r>
            <a:r>
              <a:rPr lang="zh-CN" altLang="en-US" sz="800" dirty="0">
                <a:latin typeface="Times New Roman" panose="02020603050405020304" pitchFamily="18" charset="0"/>
              </a:rPr>
              <a:t>译码器各输出</a:t>
            </a:r>
            <a:r>
              <a:rPr lang="en-US" altLang="zh-CN" sz="800" dirty="0">
                <a:latin typeface="Times New Roman" panose="02020603050405020304" pitchFamily="18" charset="0"/>
              </a:rPr>
              <a:t>32</a:t>
            </a:r>
            <a:r>
              <a:rPr lang="zh-CN" altLang="en-US" sz="800" dirty="0">
                <a:latin typeface="Times New Roman" panose="02020603050405020304" pitchFamily="18" charset="0"/>
              </a:rPr>
              <a:t>根线，由</a:t>
            </a:r>
            <a:r>
              <a:rPr lang="en-US" altLang="zh-CN" sz="800" dirty="0">
                <a:latin typeface="Times New Roman" panose="02020603050405020304" pitchFamily="18" charset="0"/>
              </a:rPr>
              <a:t>X</a:t>
            </a:r>
            <a:r>
              <a:rPr lang="zh-CN" altLang="en-US" sz="800" dirty="0">
                <a:latin typeface="Times New Roman" panose="02020603050405020304" pitchFamily="18" charset="0"/>
              </a:rPr>
              <a:t>和</a:t>
            </a:r>
            <a:r>
              <a:rPr lang="en-US" altLang="zh-CN" sz="800" dirty="0">
                <a:latin typeface="Times New Roman" panose="02020603050405020304" pitchFamily="18" charset="0"/>
              </a:rPr>
              <a:t>Y</a:t>
            </a:r>
            <a:r>
              <a:rPr lang="zh-CN" altLang="en-US" sz="800" dirty="0">
                <a:latin typeface="Times New Roman" panose="02020603050405020304" pitchFamily="18" charset="0"/>
              </a:rPr>
              <a:t>方向同时选中的单元为所访问的存储单元。</a:t>
            </a:r>
          </a:p>
          <a:p>
            <a:pPr eaLnBrk="1" hangingPunct="1">
              <a:lnSpc>
                <a:spcPct val="80000"/>
              </a:lnSpc>
            </a:pPr>
            <a:r>
              <a:rPr lang="zh-CN" altLang="en-US" sz="800" dirty="0">
                <a:latin typeface="Times New Roman" panose="02020603050405020304" pitchFamily="18" charset="0"/>
              </a:rPr>
              <a:t>      这就是复合译码（双译码结构），双译码可简化芯片设计，是主要采用的译码结构。</a:t>
            </a:r>
          </a:p>
          <a:p>
            <a:pPr eaLnBrk="1" hangingPunct="1">
              <a:lnSpc>
                <a:spcPct val="80000"/>
              </a:lnSpc>
            </a:pPr>
            <a:r>
              <a:rPr lang="zh-CN" altLang="en-US" sz="800" dirty="0">
                <a:latin typeface="Times New Roman" panose="02020603050405020304" pitchFamily="18" charset="0"/>
              </a:rPr>
              <a:t>      若采用线性译码器（单译码结构），</a:t>
            </a:r>
            <a:r>
              <a:rPr lang="en-US" altLang="zh-CN" sz="800" dirty="0">
                <a:latin typeface="Times New Roman" panose="02020603050405020304" pitchFamily="18" charset="0"/>
              </a:rPr>
              <a:t>10</a:t>
            </a:r>
            <a:r>
              <a:rPr lang="zh-CN" altLang="en-US" sz="800" dirty="0">
                <a:latin typeface="Times New Roman" panose="02020603050405020304" pitchFamily="18" charset="0"/>
              </a:rPr>
              <a:t>根地址线输入到地址译码器后，有</a:t>
            </a:r>
            <a:r>
              <a:rPr lang="en-US" altLang="zh-CN" sz="800" dirty="0">
                <a:latin typeface="Times New Roman" panose="02020603050405020304" pitchFamily="18" charset="0"/>
              </a:rPr>
              <a:t>l024</a:t>
            </a:r>
            <a:r>
              <a:rPr lang="zh-CN" altLang="en-US" sz="800" dirty="0">
                <a:latin typeface="Times New Roman" panose="02020603050405020304" pitchFamily="18" charset="0"/>
              </a:rPr>
              <a:t>根输出线来选择存储单元，结构复杂化了。</a:t>
            </a:r>
          </a:p>
          <a:p>
            <a:pPr eaLnBrk="1" hangingPunct="1">
              <a:lnSpc>
                <a:spcPct val="80000"/>
              </a:lnSpc>
            </a:pPr>
            <a:r>
              <a:rPr lang="en-US" altLang="zh-CN" sz="800" dirty="0">
                <a:latin typeface="Times New Roman" panose="02020603050405020304" pitchFamily="18" charset="0"/>
              </a:rPr>
              <a:t>3</a:t>
            </a:r>
            <a:r>
              <a:rPr lang="zh-CN" altLang="en-US" sz="800" dirty="0">
                <a:latin typeface="Times New Roman" panose="02020603050405020304" pitchFamily="18" charset="0"/>
              </a:rPr>
              <a:t>、控制逻辑：片选和读写控制逻辑</a:t>
            </a:r>
          </a:p>
          <a:p>
            <a:pPr eaLnBrk="1" hangingPunct="1">
              <a:lnSpc>
                <a:spcPct val="80000"/>
              </a:lnSpc>
            </a:pPr>
            <a:r>
              <a:rPr lang="zh-CN" altLang="en-US" sz="800" dirty="0">
                <a:latin typeface="Times New Roman" panose="02020603050405020304" pitchFamily="18" charset="0"/>
              </a:rPr>
              <a:t>（</a:t>
            </a:r>
            <a:r>
              <a:rPr lang="en-US" altLang="zh-CN" sz="800" dirty="0">
                <a:latin typeface="Times New Roman" panose="02020603050405020304" pitchFamily="18" charset="0"/>
              </a:rPr>
              <a:t>1</a:t>
            </a:r>
            <a:r>
              <a:rPr lang="zh-CN" altLang="en-US" sz="800" dirty="0">
                <a:latin typeface="Times New Roman" panose="02020603050405020304" pitchFamily="18" charset="0"/>
              </a:rPr>
              <a:t>）</a:t>
            </a:r>
            <a:r>
              <a:rPr lang="en-US" altLang="zh-CN" sz="800" dirty="0">
                <a:latin typeface="Times New Roman" panose="02020603050405020304" pitchFamily="18" charset="0"/>
              </a:rPr>
              <a:t>CPU</a:t>
            </a:r>
            <a:r>
              <a:rPr lang="zh-CN" altLang="en-US" sz="800" dirty="0">
                <a:latin typeface="Times New Roman" panose="02020603050405020304" pitchFamily="18" charset="0"/>
              </a:rPr>
              <a:t>读</a:t>
            </a:r>
            <a:r>
              <a:rPr lang="en-US" altLang="zh-CN" sz="800" dirty="0">
                <a:latin typeface="Times New Roman" panose="02020603050405020304" pitchFamily="18" charset="0"/>
              </a:rPr>
              <a:t>/</a:t>
            </a:r>
            <a:r>
              <a:rPr lang="zh-CN" altLang="en-US" sz="800" dirty="0">
                <a:latin typeface="Times New Roman" panose="02020603050405020304" pitchFamily="18" charset="0"/>
              </a:rPr>
              <a:t>写一个存储单元时，先将地址送到地址总线，高位地址经译码后产生片选信号选中芯片，低位地址送到存储器，由地址译码器译码选中所需要的片内存储单元，最后在读</a:t>
            </a:r>
            <a:r>
              <a:rPr lang="en-US" altLang="zh-CN" sz="800" dirty="0">
                <a:latin typeface="Times New Roman" panose="02020603050405020304" pitchFamily="18" charset="0"/>
              </a:rPr>
              <a:t>/</a:t>
            </a:r>
            <a:r>
              <a:rPr lang="zh-CN" altLang="en-US" sz="800" dirty="0">
                <a:latin typeface="Times New Roman" panose="02020603050405020304" pitchFamily="18" charset="0"/>
              </a:rPr>
              <a:t>写信号控制下将存储单元内容读出或写入。</a:t>
            </a:r>
          </a:p>
          <a:p>
            <a:pPr eaLnBrk="1" hangingPunct="1">
              <a:lnSpc>
                <a:spcPct val="80000"/>
              </a:lnSpc>
            </a:pPr>
            <a:r>
              <a:rPr lang="zh-CN" altLang="en-US" sz="800" dirty="0">
                <a:latin typeface="Times New Roman" panose="02020603050405020304" pitchFamily="18" charset="0"/>
              </a:rPr>
              <a:t>        片选信号为</a:t>
            </a:r>
            <a:r>
              <a:rPr lang="en-US" altLang="zh-CN" sz="800" dirty="0">
                <a:latin typeface="Times New Roman" panose="02020603050405020304" pitchFamily="18" charset="0"/>
              </a:rPr>
              <a:t>CS*</a:t>
            </a:r>
            <a:r>
              <a:rPr lang="zh-CN" altLang="en-US" sz="800" dirty="0">
                <a:latin typeface="Times New Roman" panose="02020603050405020304" pitchFamily="18" charset="0"/>
              </a:rPr>
              <a:t>或</a:t>
            </a:r>
            <a:r>
              <a:rPr lang="en-US" altLang="zh-CN" sz="800" dirty="0">
                <a:latin typeface="Times New Roman" panose="02020603050405020304" pitchFamily="18" charset="0"/>
              </a:rPr>
              <a:t>CE*</a:t>
            </a:r>
            <a:r>
              <a:rPr lang="zh-CN" altLang="en-US" sz="800" dirty="0">
                <a:latin typeface="Times New Roman" panose="02020603050405020304" pitchFamily="18" charset="0"/>
              </a:rPr>
              <a:t>：有效时，可以对存储器芯片进行读</a:t>
            </a:r>
            <a:r>
              <a:rPr lang="en-US" altLang="zh-CN" sz="800" dirty="0">
                <a:latin typeface="Times New Roman" panose="02020603050405020304" pitchFamily="18" charset="0"/>
              </a:rPr>
              <a:t>/</a:t>
            </a:r>
            <a:r>
              <a:rPr lang="zh-CN" altLang="en-US" sz="800" dirty="0">
                <a:latin typeface="Times New Roman" panose="02020603050405020304" pitchFamily="18" charset="0"/>
              </a:rPr>
              <a:t>写操作。</a:t>
            </a:r>
          </a:p>
          <a:p>
            <a:pPr eaLnBrk="1" hangingPunct="1">
              <a:lnSpc>
                <a:spcPct val="80000"/>
              </a:lnSpc>
            </a:pPr>
            <a:r>
              <a:rPr lang="zh-CN" altLang="en-US" sz="800" dirty="0">
                <a:latin typeface="Times New Roman" panose="02020603050405020304" pitchFamily="18" charset="0"/>
              </a:rPr>
              <a:t>（</a:t>
            </a:r>
            <a:r>
              <a:rPr lang="en-US" altLang="zh-CN" sz="800" dirty="0">
                <a:latin typeface="Times New Roman" panose="02020603050405020304" pitchFamily="18" charset="0"/>
              </a:rPr>
              <a:t>2</a:t>
            </a:r>
            <a:r>
              <a:rPr lang="zh-CN" altLang="en-US" sz="800" dirty="0">
                <a:latin typeface="Times New Roman" panose="02020603050405020304" pitchFamily="18" charset="0"/>
              </a:rPr>
              <a:t>）读允许：输出允许</a:t>
            </a:r>
            <a:r>
              <a:rPr lang="en-US" altLang="zh-CN" sz="800" dirty="0">
                <a:latin typeface="Times New Roman" panose="02020603050405020304" pitchFamily="18" charset="0"/>
              </a:rPr>
              <a:t>OE*</a:t>
            </a:r>
            <a:r>
              <a:rPr lang="zh-CN" altLang="en-US" sz="800" dirty="0">
                <a:latin typeface="Times New Roman" panose="02020603050405020304" pitchFamily="18" charset="0"/>
              </a:rPr>
              <a:t>，控制读操作。有效时，芯片内数据输出。</a:t>
            </a:r>
          </a:p>
          <a:p>
            <a:pPr marL="773113" lvl="1" indent="-296863" eaLnBrk="1" hangingPunct="1">
              <a:lnSpc>
                <a:spcPct val="80000"/>
              </a:lnSpc>
            </a:pPr>
            <a:r>
              <a:rPr lang="zh-CN" altLang="en-US" sz="800" dirty="0">
                <a:latin typeface="Times New Roman" panose="02020603050405020304" pitchFamily="18" charset="0"/>
              </a:rPr>
              <a:t>     该控制端对应系统的读控制线。</a:t>
            </a:r>
          </a:p>
          <a:p>
            <a:pPr eaLnBrk="1" hangingPunct="1">
              <a:lnSpc>
                <a:spcPct val="80000"/>
              </a:lnSpc>
            </a:pPr>
            <a:r>
              <a:rPr lang="zh-CN" altLang="en-US" sz="800" dirty="0">
                <a:latin typeface="Times New Roman" panose="02020603050405020304" pitchFamily="18" charset="0"/>
              </a:rPr>
              <a:t>（</a:t>
            </a:r>
            <a:r>
              <a:rPr lang="en-US" altLang="zh-CN" sz="800" dirty="0">
                <a:latin typeface="Times New Roman" panose="02020603050405020304" pitchFamily="18" charset="0"/>
              </a:rPr>
              <a:t>3</a:t>
            </a:r>
            <a:r>
              <a:rPr lang="zh-CN" altLang="en-US" sz="800" dirty="0">
                <a:latin typeface="Times New Roman" panose="02020603050405020304" pitchFamily="18" charset="0"/>
              </a:rPr>
              <a:t>）写</a:t>
            </a:r>
            <a:r>
              <a:rPr lang="en-US" altLang="zh-CN" sz="800" dirty="0">
                <a:latin typeface="Times New Roman" panose="02020603050405020304" pitchFamily="18" charset="0"/>
              </a:rPr>
              <a:t>WE*</a:t>
            </a:r>
            <a:r>
              <a:rPr lang="zh-CN" altLang="en-US" sz="800" dirty="0">
                <a:latin typeface="Times New Roman" panose="02020603050405020304" pitchFamily="18" charset="0"/>
              </a:rPr>
              <a:t>：控制写操作。有效时，数据进入芯片中。</a:t>
            </a:r>
          </a:p>
          <a:p>
            <a:pPr marL="773113" lvl="1" indent="-296863" eaLnBrk="1" hangingPunct="1">
              <a:lnSpc>
                <a:spcPct val="80000"/>
              </a:lnSpc>
            </a:pPr>
            <a:r>
              <a:rPr lang="zh-CN" altLang="en-US" sz="800" dirty="0">
                <a:latin typeface="Times New Roman" panose="02020603050405020304" pitchFamily="18" charset="0"/>
              </a:rPr>
              <a:t>     该控制端对应系统的写控制线</a:t>
            </a:r>
          </a:p>
          <a:p>
            <a:pPr eaLnBrk="1" hangingPunct="1">
              <a:lnSpc>
                <a:spcPct val="80000"/>
              </a:lnSpc>
            </a:pPr>
            <a:endParaRPr lang="zh-CN" altLang="zh-CN" sz="800" dirty="0">
              <a:latin typeface="Times New Roman" panose="02020603050405020304" pitchFamily="18" charset="0"/>
            </a:endParaRPr>
          </a:p>
          <a:p>
            <a:pPr eaLnBrk="1" hangingPunct="1">
              <a:lnSpc>
                <a:spcPct val="80000"/>
              </a:lnSpc>
            </a:pPr>
            <a:endParaRPr lang="zh-CN" altLang="en-US" dirty="0">
              <a:latin typeface="Times New Roman" panose="02020603050405020304" pitchFamily="18" charset="0"/>
            </a:endParaRPr>
          </a:p>
          <a:p>
            <a:endParaRPr lang="zh-CN" altLang="en-US" dirty="0">
              <a:latin typeface="Times New Roman" panose="02020603050405020304" pitchFamily="18" charset="0"/>
            </a:endParaRPr>
          </a:p>
          <a:p>
            <a:pPr eaLnBrk="1" hangingPunct="1"/>
            <a:endParaRPr kumimoji="0" lang="zh-CN"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2" name="Picture 21" descr="图片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2" descr="图片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3" descr="图片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4" descr="图片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5" descr="图片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2"/>
          <p:cNvGrpSpPr>
            <a:grpSpLocks/>
          </p:cNvGrpSpPr>
          <p:nvPr userDrawn="1"/>
        </p:nvGrpSpPr>
        <p:grpSpPr bwMode="auto">
          <a:xfrm>
            <a:off x="290513" y="1096963"/>
            <a:ext cx="8602662" cy="28575"/>
            <a:chOff x="181" y="391"/>
            <a:chExt cx="5419" cy="18"/>
          </a:xfrm>
        </p:grpSpPr>
        <p:sp>
          <p:nvSpPr>
            <p:cNvPr id="8" name="Rectangle 13">
              <a:extLst>
                <a:ext uri="{FF2B5EF4-FFF2-40B4-BE49-F238E27FC236}">
                  <a16:creationId xmlns:a16="http://schemas.microsoft.com/office/drawing/2014/main" id="{632FCB54-5ECA-8043-89E4-1DDC3411A6F2}"/>
                </a:ext>
              </a:extLst>
            </p:cNvPr>
            <p:cNvSpPr>
              <a:spLocks noChangeArrowheads="1"/>
            </p:cNvSpPr>
            <p:nvPr userDrawn="1"/>
          </p:nvSpPr>
          <p:spPr bwMode="auto">
            <a:xfrm>
              <a:off x="181" y="391"/>
              <a:ext cx="2720" cy="18"/>
            </a:xfrm>
            <a:prstGeom prst="rect">
              <a:avLst/>
            </a:prstGeom>
            <a:gradFill rotWithShape="1">
              <a:gsLst>
                <a:gs pos="0">
                  <a:srgbClr val="FFFFFF"/>
                </a:gs>
                <a:gs pos="100000">
                  <a:srgbClr val="FF33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algn="ctr" eaLnBrk="1" hangingPunct="1">
                <a:defRPr/>
              </a:pPr>
              <a:endParaRPr kumimoji="0" lang="zh-CN" altLang="en-US"/>
            </a:p>
          </p:txBody>
        </p:sp>
        <p:sp>
          <p:nvSpPr>
            <p:cNvPr id="9" name="Rectangle 14">
              <a:extLst>
                <a:ext uri="{FF2B5EF4-FFF2-40B4-BE49-F238E27FC236}">
                  <a16:creationId xmlns:a16="http://schemas.microsoft.com/office/drawing/2014/main" id="{69B76D05-BD6F-3A49-ABC1-CD747BC02D19}"/>
                </a:ext>
              </a:extLst>
            </p:cNvPr>
            <p:cNvSpPr>
              <a:spLocks noChangeArrowheads="1"/>
            </p:cNvSpPr>
            <p:nvPr userDrawn="1"/>
          </p:nvSpPr>
          <p:spPr bwMode="auto">
            <a:xfrm flipH="1">
              <a:off x="2880" y="391"/>
              <a:ext cx="2720" cy="18"/>
            </a:xfrm>
            <a:prstGeom prst="rect">
              <a:avLst/>
            </a:prstGeom>
            <a:gradFill rotWithShape="1">
              <a:gsLst>
                <a:gs pos="0">
                  <a:srgbClr val="FFFFFF"/>
                </a:gs>
                <a:gs pos="100000">
                  <a:srgbClr val="FF3300">
                    <a:alpha val="96999"/>
                  </a:srgbClr>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algn="ctr" eaLnBrk="1" hangingPunct="1">
                <a:defRPr/>
              </a:pPr>
              <a:endParaRPr kumimoji="0" lang="zh-CN" altLang="en-US"/>
            </a:p>
          </p:txBody>
        </p:sp>
      </p:grpSp>
      <p:grpSp>
        <p:nvGrpSpPr>
          <p:cNvPr id="10" name="Group 2"/>
          <p:cNvGrpSpPr>
            <a:grpSpLocks/>
          </p:cNvGrpSpPr>
          <p:nvPr userDrawn="1"/>
        </p:nvGrpSpPr>
        <p:grpSpPr bwMode="auto">
          <a:xfrm>
            <a:off x="323850" y="2362200"/>
            <a:ext cx="8602663" cy="28575"/>
            <a:chOff x="181" y="391"/>
            <a:chExt cx="5419" cy="18"/>
          </a:xfrm>
        </p:grpSpPr>
        <p:sp>
          <p:nvSpPr>
            <p:cNvPr id="11" name="Rectangle 3">
              <a:extLst>
                <a:ext uri="{FF2B5EF4-FFF2-40B4-BE49-F238E27FC236}">
                  <a16:creationId xmlns:a16="http://schemas.microsoft.com/office/drawing/2014/main" id="{DF1E2DA5-37BB-724B-A5DB-7946EC6537F6}"/>
                </a:ext>
              </a:extLst>
            </p:cNvPr>
            <p:cNvSpPr>
              <a:spLocks noChangeArrowheads="1"/>
            </p:cNvSpPr>
            <p:nvPr/>
          </p:nvSpPr>
          <p:spPr bwMode="auto">
            <a:xfrm>
              <a:off x="181" y="391"/>
              <a:ext cx="2720" cy="18"/>
            </a:xfrm>
            <a:prstGeom prst="rect">
              <a:avLst/>
            </a:prstGeom>
            <a:gradFill rotWithShape="1">
              <a:gsLst>
                <a:gs pos="0">
                  <a:srgbClr val="FFFFFF"/>
                </a:gs>
                <a:gs pos="100000">
                  <a:srgbClr val="FF33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algn="ctr" eaLnBrk="1" hangingPunct="1">
                <a:defRPr/>
              </a:pPr>
              <a:endParaRPr lang="zh-CN" altLang="en-US"/>
            </a:p>
          </p:txBody>
        </p:sp>
        <p:sp>
          <p:nvSpPr>
            <p:cNvPr id="12" name="Rectangle 4">
              <a:extLst>
                <a:ext uri="{FF2B5EF4-FFF2-40B4-BE49-F238E27FC236}">
                  <a16:creationId xmlns:a16="http://schemas.microsoft.com/office/drawing/2014/main" id="{7D87285E-FABF-1847-A1A9-3C2AE601D370}"/>
                </a:ext>
              </a:extLst>
            </p:cNvPr>
            <p:cNvSpPr>
              <a:spLocks noChangeArrowheads="1"/>
            </p:cNvSpPr>
            <p:nvPr/>
          </p:nvSpPr>
          <p:spPr bwMode="auto">
            <a:xfrm flipH="1">
              <a:off x="2880" y="391"/>
              <a:ext cx="2720" cy="18"/>
            </a:xfrm>
            <a:prstGeom prst="rect">
              <a:avLst/>
            </a:prstGeom>
            <a:gradFill rotWithShape="1">
              <a:gsLst>
                <a:gs pos="0">
                  <a:srgbClr val="FFFFFF"/>
                </a:gs>
                <a:gs pos="100000">
                  <a:srgbClr val="FF3300">
                    <a:alpha val="96999"/>
                  </a:srgbClr>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algn="ctr" eaLnBrk="1" hangingPunct="1">
                <a:defRPr/>
              </a:pPr>
              <a:endParaRPr lang="zh-CN" altLang="en-US"/>
            </a:p>
          </p:txBody>
        </p:sp>
      </p:grpSp>
      <p:sp>
        <p:nvSpPr>
          <p:cNvPr id="13" name="Rectangle 15">
            <a:extLst>
              <a:ext uri="{FF2B5EF4-FFF2-40B4-BE49-F238E27FC236}">
                <a16:creationId xmlns:a16="http://schemas.microsoft.com/office/drawing/2014/main" id="{A1AFB1DA-00FE-F94C-AF24-9B7BB93DD5DE}"/>
              </a:ext>
            </a:extLst>
          </p:cNvPr>
          <p:cNvSpPr>
            <a:spLocks noChangeArrowheads="1"/>
          </p:cNvSpPr>
          <p:nvPr userDrawn="1"/>
        </p:nvSpPr>
        <p:spPr bwMode="auto">
          <a:xfrm>
            <a:off x="1660525" y="1412875"/>
            <a:ext cx="63119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type="none" w="med" len="lg"/>
              </a14:hiddenLine>
            </a:ext>
          </a:extLst>
        </p:spPr>
        <p:txBody>
          <a:bodyPr anchor="ctr" anchorCtr="1">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eaLnBrk="1" hangingPunct="1"/>
            <a:r>
              <a:rPr kumimoji="1" lang="zh-CN" altLang="en-US" sz="4800" b="1">
                <a:latin typeface="Webdings" panose="05030102010509060703" pitchFamily="18" charset="2"/>
                <a:ea typeface="隶书" panose="02010509060101010101" pitchFamily="49" charset="-122"/>
              </a:rPr>
              <a:t>嵌入式系统原理与实验</a:t>
            </a:r>
          </a:p>
        </p:txBody>
      </p:sp>
      <p:pic>
        <p:nvPicPr>
          <p:cNvPr id="14" name="Picture 7" descr="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229350" y="3933825"/>
            <a:ext cx="29146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4">
            <a:extLst>
              <a:ext uri="{FF2B5EF4-FFF2-40B4-BE49-F238E27FC236}">
                <a16:creationId xmlns:a16="http://schemas.microsoft.com/office/drawing/2014/main" id="{ABAC6FC4-83BA-2E4F-8A0C-46CEC0802EEA}"/>
              </a:ext>
            </a:extLst>
          </p:cNvPr>
          <p:cNvSpPr>
            <a:spLocks noChangeArrowheads="1"/>
          </p:cNvSpPr>
          <p:nvPr userDrawn="1"/>
        </p:nvSpPr>
        <p:spPr bwMode="auto">
          <a:xfrm>
            <a:off x="2667000" y="3762375"/>
            <a:ext cx="4781550" cy="1800225"/>
          </a:xfrm>
          <a:prstGeom prst="rect">
            <a:avLst/>
          </a:prstGeom>
          <a:noFill/>
          <a:ln w="28575">
            <a:noFill/>
            <a:miter lim="800000"/>
            <a:headEnd/>
            <a:tailEnd type="none" w="med" len="lg"/>
          </a:ln>
          <a:effectLst/>
        </p:spPr>
        <p:txBody>
          <a:bodyPr>
            <a:spAutoFit/>
          </a:bodyP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eaLnBrk="1" hangingPunct="1">
              <a:defRPr/>
            </a:pPr>
            <a:r>
              <a:rPr kumimoji="0" lang="zh-CN" altLang="en-U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课程号码</a:t>
            </a:r>
            <a:r>
              <a:rPr kumimoji="0" lang="zh-Hans" altLang="en-U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a:t>
            </a:r>
            <a:r>
              <a:rPr kumimoji="0" lang="en-US" altLang="zh-CN"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EE21</a:t>
            </a:r>
            <a:r>
              <a:rPr kumimoji="0" lang="en-US" altLang="zh-Han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3</a:t>
            </a:r>
            <a:br>
              <a:rPr kumimoji="0" lang="en-US" altLang="zh-CN"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br>
            <a:r>
              <a:rPr kumimoji="0" lang="zh-CN" altLang="en-U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教学年级</a:t>
            </a:r>
            <a:r>
              <a:rPr kumimoji="0" lang="zh-Hans" altLang="en-U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a:t>
            </a:r>
            <a:r>
              <a:rPr kumimoji="0" lang="zh-CN" altLang="en-U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二年级</a:t>
            </a:r>
            <a:br>
              <a:rPr kumimoji="0" lang="zh-CN" altLang="en-U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br>
            <a:r>
              <a:rPr kumimoji="0" lang="zh-CN" altLang="en-U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授课教师：赵忠华</a:t>
            </a:r>
          </a:p>
          <a:p>
            <a:pPr eaLnBrk="1" hangingPunct="1">
              <a:defRPr/>
            </a:pPr>
            <a:r>
              <a:rPr kumimoji="0" lang="zh-CN" altLang="en-U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上课教室</a:t>
            </a:r>
            <a:r>
              <a:rPr kumimoji="0" lang="zh-Hans" altLang="en-U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a:t>
            </a:r>
            <a:r>
              <a:rPr kumimoji="0" lang="zh-CN" altLang="en-U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东中院</a:t>
            </a:r>
            <a:r>
              <a:rPr kumimoji="0" lang="en-US" altLang="zh-CN"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4-</a:t>
            </a:r>
            <a:r>
              <a:rPr kumimoji="0" lang="en-US" altLang="zh-Han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3</a:t>
            </a:r>
            <a:r>
              <a:rPr kumimoji="0" lang="en-US" altLang="zh-CN"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06</a:t>
            </a:r>
          </a:p>
        </p:txBody>
      </p:sp>
    </p:spTree>
    <p:extLst>
      <p:ext uri="{BB962C8B-B14F-4D97-AF65-F5344CB8AC3E}">
        <p14:creationId xmlns:p14="http://schemas.microsoft.com/office/powerpoint/2010/main" val="1497600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4761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48352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a:t>单击此处编辑母版标题样式</a:t>
            </a:r>
          </a:p>
        </p:txBody>
      </p:sp>
      <p:sp>
        <p:nvSpPr>
          <p:cNvPr id="3" name="文本占位符 2"/>
          <p:cNvSpPr>
            <a:spLocks noGrp="1"/>
          </p:cNvSpPr>
          <p:nvPr>
            <p:ph type="body" sz="half" idx="1"/>
          </p:nvPr>
        </p:nvSpPr>
        <p:spPr>
          <a:xfrm>
            <a:off x="431800" y="1268413"/>
            <a:ext cx="40386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2800" y="1268413"/>
            <a:ext cx="40386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67380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zh-CN" altLang="en-US" dirty="0"/>
              <a:t>单击此处编辑母版文本样式</a:t>
            </a:r>
          </a:p>
          <a:p>
            <a:pPr lvl="1"/>
            <a:r>
              <a:rPr lang="zh-CN" altLang="en-US" dirty="0"/>
              <a:t>第二级</a:t>
            </a:r>
          </a:p>
        </p:txBody>
      </p:sp>
      <p:sp>
        <p:nvSpPr>
          <p:cNvPr id="4" name="Rectangle 5">
            <a:extLst>
              <a:ext uri="{FF2B5EF4-FFF2-40B4-BE49-F238E27FC236}">
                <a16:creationId xmlns:a16="http://schemas.microsoft.com/office/drawing/2014/main" id="{439B721C-6032-AF45-92F8-0439988EB997}"/>
              </a:ext>
            </a:extLst>
          </p:cNvPr>
          <p:cNvSpPr>
            <a:spLocks noGrp="1" noChangeArrowheads="1"/>
          </p:cNvSpPr>
          <p:nvPr>
            <p:ph type="dt" sz="half" idx="10"/>
          </p:nvPr>
        </p:nvSpPr>
        <p:spPr bwMode="auto">
          <a:xfrm>
            <a:off x="304800" y="6400800"/>
            <a:ext cx="1905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eaLnBrk="1" hangingPunct="1">
              <a:defRPr sz="1600">
                <a:solidFill>
                  <a:srgbClr val="000000"/>
                </a:solidFill>
                <a:cs typeface="Arial" panose="020B0604020202020204" pitchFamily="34" charset="0"/>
              </a:defRPr>
            </a:lvl1pPr>
          </a:lstStyle>
          <a:p>
            <a:pPr>
              <a:defRPr/>
            </a:pPr>
            <a:fld id="{8A281B64-BC11-45B1-B0E1-828CB5D0E883}" type="datetime12">
              <a:rPr lang="zh-CN" altLang="en-US"/>
              <a:pPr>
                <a:defRPr/>
              </a:pPr>
              <a:t>下午8时24分</a:t>
            </a:fld>
            <a:endParaRPr lang="en-US" altLang="zh-CN"/>
          </a:p>
        </p:txBody>
      </p:sp>
      <p:sp>
        <p:nvSpPr>
          <p:cNvPr id="5" name="Rectangle 7">
            <a:extLst>
              <a:ext uri="{FF2B5EF4-FFF2-40B4-BE49-F238E27FC236}">
                <a16:creationId xmlns:a16="http://schemas.microsoft.com/office/drawing/2014/main" id="{5B625739-26F8-1C46-84D4-BAE7D49AE57A}"/>
              </a:ext>
            </a:extLst>
          </p:cNvPr>
          <p:cNvSpPr>
            <a:spLocks noGrp="1" noChangeArrowheads="1"/>
          </p:cNvSpPr>
          <p:nvPr>
            <p:ph type="sldNum" sz="quarter" idx="11"/>
          </p:nvPr>
        </p:nvSpPr>
        <p:spPr bwMode="auto">
          <a:xfrm>
            <a:off x="7010400" y="6400800"/>
            <a:ext cx="1905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r" eaLnBrk="1" hangingPunct="1">
              <a:defRPr sz="1600">
                <a:solidFill>
                  <a:srgbClr val="000000"/>
                </a:solidFill>
              </a:defRPr>
            </a:lvl1pPr>
          </a:lstStyle>
          <a:p>
            <a:pPr>
              <a:defRPr/>
            </a:pPr>
            <a:fld id="{7BEC2EA8-384E-48BA-9CDB-B5ABC64353C5}" type="slidenum">
              <a:rPr lang="en-US" altLang="zh-CN"/>
              <a:pPr>
                <a:defRPr/>
              </a:pPr>
              <a:t>‹#›</a:t>
            </a:fld>
            <a:r>
              <a:rPr lang="en-US" altLang="zh-CN"/>
              <a:t>/</a:t>
            </a:r>
            <a:r>
              <a:rPr lang="zh-CN" altLang="zh-CN"/>
              <a:t>7</a:t>
            </a:r>
            <a:r>
              <a:rPr lang="en-US" altLang="zh-CN"/>
              <a:t>9</a:t>
            </a:r>
          </a:p>
        </p:txBody>
      </p:sp>
    </p:spTree>
    <p:extLst>
      <p:ext uri="{BB962C8B-B14F-4D97-AF65-F5344CB8AC3E}">
        <p14:creationId xmlns:p14="http://schemas.microsoft.com/office/powerpoint/2010/main" val="3239206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274122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6562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52693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39549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125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6053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78348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4"/>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a:t>单击此处编辑母版标题样式</a:t>
            </a:r>
          </a:p>
        </p:txBody>
      </p:sp>
      <p:sp>
        <p:nvSpPr>
          <p:cNvPr id="1027" name="Rectangle 5"/>
          <p:cNvSpPr>
            <a:spLocks noGrp="1" noChangeArrowheads="1"/>
          </p:cNvSpPr>
          <p:nvPr>
            <p:ph type="body" idx="1"/>
          </p:nvPr>
        </p:nvSpPr>
        <p:spPr bwMode="auto">
          <a:xfrm>
            <a:off x="431800"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p:txBody>
      </p:sp>
      <p:grpSp>
        <p:nvGrpSpPr>
          <p:cNvPr id="1028" name="Group 1048"/>
          <p:cNvGrpSpPr>
            <a:grpSpLocks/>
          </p:cNvGrpSpPr>
          <p:nvPr userDrawn="1"/>
        </p:nvGrpSpPr>
        <p:grpSpPr bwMode="auto">
          <a:xfrm>
            <a:off x="468313" y="803275"/>
            <a:ext cx="8636000" cy="33338"/>
            <a:chOff x="295" y="778"/>
            <a:chExt cx="5440" cy="21"/>
          </a:xfrm>
        </p:grpSpPr>
        <p:sp>
          <p:nvSpPr>
            <p:cNvPr id="1032" name="Rectangle 1045">
              <a:extLst>
                <a:ext uri="{FF2B5EF4-FFF2-40B4-BE49-F238E27FC236}">
                  <a16:creationId xmlns:a16="http://schemas.microsoft.com/office/drawing/2014/main" id="{A5598289-7D58-7D4E-AC68-59F7D1259637}"/>
                </a:ext>
              </a:extLst>
            </p:cNvPr>
            <p:cNvSpPr>
              <a:spLocks noChangeArrowheads="1"/>
            </p:cNvSpPr>
            <p:nvPr userDrawn="1"/>
          </p:nvSpPr>
          <p:spPr bwMode="auto">
            <a:xfrm>
              <a:off x="295" y="778"/>
              <a:ext cx="2720" cy="21"/>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algn="ctr" eaLnBrk="1" hangingPunct="1">
                <a:defRPr/>
              </a:pPr>
              <a:endParaRPr kumimoji="0" lang="zh-CN" altLang="en-US"/>
            </a:p>
          </p:txBody>
        </p:sp>
        <p:sp>
          <p:nvSpPr>
            <p:cNvPr id="1033" name="Rectangle 1047">
              <a:extLst>
                <a:ext uri="{FF2B5EF4-FFF2-40B4-BE49-F238E27FC236}">
                  <a16:creationId xmlns:a16="http://schemas.microsoft.com/office/drawing/2014/main" id="{CA52E62F-F6A7-7848-BB9F-EF2865F52F73}"/>
                </a:ext>
              </a:extLst>
            </p:cNvPr>
            <p:cNvSpPr>
              <a:spLocks noChangeArrowheads="1"/>
            </p:cNvSpPr>
            <p:nvPr userDrawn="1"/>
          </p:nvSpPr>
          <p:spPr bwMode="auto">
            <a:xfrm flipH="1">
              <a:off x="3015" y="778"/>
              <a:ext cx="2720" cy="21"/>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algn="ctr" eaLnBrk="1" hangingPunct="1">
                <a:defRPr/>
              </a:pPr>
              <a:endParaRPr kumimoji="0" lang="zh-CN" altLang="en-US"/>
            </a:p>
          </p:txBody>
        </p:sp>
      </p:grpSp>
      <p:grpSp>
        <p:nvGrpSpPr>
          <p:cNvPr id="1029" name="Group 1048"/>
          <p:cNvGrpSpPr>
            <a:grpSpLocks/>
          </p:cNvGrpSpPr>
          <p:nvPr userDrawn="1"/>
        </p:nvGrpSpPr>
        <p:grpSpPr bwMode="auto">
          <a:xfrm>
            <a:off x="381000" y="6443663"/>
            <a:ext cx="8636000" cy="33337"/>
            <a:chOff x="295" y="778"/>
            <a:chExt cx="5440" cy="21"/>
          </a:xfrm>
        </p:grpSpPr>
        <p:sp>
          <p:nvSpPr>
            <p:cNvPr id="1030" name="Rectangle 1045">
              <a:extLst>
                <a:ext uri="{FF2B5EF4-FFF2-40B4-BE49-F238E27FC236}">
                  <a16:creationId xmlns:a16="http://schemas.microsoft.com/office/drawing/2014/main" id="{7D1D9DE8-D6B4-5247-AAC1-FD3C22C8988E}"/>
                </a:ext>
              </a:extLst>
            </p:cNvPr>
            <p:cNvSpPr>
              <a:spLocks noChangeArrowheads="1"/>
            </p:cNvSpPr>
            <p:nvPr userDrawn="1"/>
          </p:nvSpPr>
          <p:spPr bwMode="auto">
            <a:xfrm>
              <a:off x="295" y="778"/>
              <a:ext cx="2720" cy="21"/>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algn="ctr" eaLnBrk="1" hangingPunct="1">
                <a:defRPr/>
              </a:pPr>
              <a:endParaRPr kumimoji="0" lang="zh-CN" altLang="en-US"/>
            </a:p>
          </p:txBody>
        </p:sp>
        <p:sp>
          <p:nvSpPr>
            <p:cNvPr id="1031" name="Rectangle 1047">
              <a:extLst>
                <a:ext uri="{FF2B5EF4-FFF2-40B4-BE49-F238E27FC236}">
                  <a16:creationId xmlns:a16="http://schemas.microsoft.com/office/drawing/2014/main" id="{456ECCAB-DB82-7F43-A48D-1AAAD10A26DD}"/>
                </a:ext>
              </a:extLst>
            </p:cNvPr>
            <p:cNvSpPr>
              <a:spLocks noChangeArrowheads="1"/>
            </p:cNvSpPr>
            <p:nvPr userDrawn="1"/>
          </p:nvSpPr>
          <p:spPr bwMode="auto">
            <a:xfrm flipH="1">
              <a:off x="3015" y="778"/>
              <a:ext cx="2720" cy="21"/>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algn="ctr" eaLnBrk="1" hangingPunct="1">
                <a:defRPr/>
              </a:pPr>
              <a:endParaRPr kumimoji="0" lang="zh-CN" altLang="en-US"/>
            </a:p>
          </p:txBody>
        </p:sp>
      </p:grpSp>
    </p:spTree>
  </p:cSld>
  <p:clrMap bg1="lt1" tx1="dk1" bg2="lt2" tx2="dk2" accent1="accent1" accent2="accent2" accent3="accent3" accent4="accent4" accent5="accent5" accent6="accent6" hlink="hlink" folHlink="folHlink"/>
  <p:sldLayoutIdLst>
    <p:sldLayoutId id="2147483998" r:id="rId1"/>
    <p:sldLayoutId id="2147483999"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hf hdr="0" ftr="0"/>
  <p:txStyles>
    <p:titleStyle>
      <a:lvl1pPr algn="ctr" rtl="0" eaLnBrk="0" fontAlgn="base" hangingPunct="0">
        <a:spcBef>
          <a:spcPct val="0"/>
        </a:spcBef>
        <a:spcAft>
          <a:spcPct val="0"/>
        </a:spcAft>
        <a:defRPr sz="3600" b="1">
          <a:solidFill>
            <a:srgbClr val="922706"/>
          </a:solidFill>
          <a:latin typeface="+mj-lt"/>
          <a:ea typeface="+mj-ea"/>
          <a:cs typeface="华文新魏" charset="0"/>
        </a:defRPr>
      </a:lvl1pPr>
      <a:lvl2pPr algn="ctr" rtl="0" eaLnBrk="0" fontAlgn="base" hangingPunct="0">
        <a:spcBef>
          <a:spcPct val="0"/>
        </a:spcBef>
        <a:spcAft>
          <a:spcPct val="0"/>
        </a:spcAft>
        <a:defRPr sz="3600" b="1">
          <a:solidFill>
            <a:srgbClr val="922706"/>
          </a:solidFill>
          <a:latin typeface="Arial" charset="0"/>
          <a:ea typeface="华文新魏" pitchFamily="2" charset="-122"/>
          <a:cs typeface="华文新魏" charset="0"/>
        </a:defRPr>
      </a:lvl2pPr>
      <a:lvl3pPr algn="ctr" rtl="0" eaLnBrk="0" fontAlgn="base" hangingPunct="0">
        <a:spcBef>
          <a:spcPct val="0"/>
        </a:spcBef>
        <a:spcAft>
          <a:spcPct val="0"/>
        </a:spcAft>
        <a:defRPr sz="3600" b="1">
          <a:solidFill>
            <a:srgbClr val="922706"/>
          </a:solidFill>
          <a:latin typeface="Arial" charset="0"/>
          <a:ea typeface="华文新魏" pitchFamily="2" charset="-122"/>
          <a:cs typeface="华文新魏" charset="0"/>
        </a:defRPr>
      </a:lvl3pPr>
      <a:lvl4pPr algn="ctr" rtl="0" eaLnBrk="0" fontAlgn="base" hangingPunct="0">
        <a:spcBef>
          <a:spcPct val="0"/>
        </a:spcBef>
        <a:spcAft>
          <a:spcPct val="0"/>
        </a:spcAft>
        <a:defRPr sz="3600" b="1">
          <a:solidFill>
            <a:srgbClr val="922706"/>
          </a:solidFill>
          <a:latin typeface="Arial" charset="0"/>
          <a:ea typeface="华文新魏" pitchFamily="2" charset="-122"/>
          <a:cs typeface="华文新魏" charset="0"/>
        </a:defRPr>
      </a:lvl4pPr>
      <a:lvl5pPr algn="ctr" rtl="0" eaLnBrk="0" fontAlgn="base" hangingPunct="0">
        <a:spcBef>
          <a:spcPct val="0"/>
        </a:spcBef>
        <a:spcAft>
          <a:spcPct val="0"/>
        </a:spcAft>
        <a:defRPr sz="3600" b="1">
          <a:solidFill>
            <a:srgbClr val="922706"/>
          </a:solidFill>
          <a:latin typeface="Arial" charset="0"/>
          <a:ea typeface="华文新魏" pitchFamily="2" charset="-122"/>
          <a:cs typeface="华文新魏" charset="0"/>
        </a:defRPr>
      </a:lvl5pPr>
      <a:lvl6pPr marL="457200" algn="ctr" rtl="0" fontAlgn="base">
        <a:spcBef>
          <a:spcPct val="0"/>
        </a:spcBef>
        <a:spcAft>
          <a:spcPct val="0"/>
        </a:spcAft>
        <a:defRPr sz="3600" b="1">
          <a:solidFill>
            <a:srgbClr val="922706"/>
          </a:solidFill>
          <a:latin typeface="Arial" charset="0"/>
          <a:ea typeface="华文新魏" pitchFamily="2" charset="-122"/>
        </a:defRPr>
      </a:lvl6pPr>
      <a:lvl7pPr marL="914400" algn="ctr" rtl="0" fontAlgn="base">
        <a:spcBef>
          <a:spcPct val="0"/>
        </a:spcBef>
        <a:spcAft>
          <a:spcPct val="0"/>
        </a:spcAft>
        <a:defRPr sz="3600" b="1">
          <a:solidFill>
            <a:srgbClr val="922706"/>
          </a:solidFill>
          <a:latin typeface="Arial" charset="0"/>
          <a:ea typeface="华文新魏" pitchFamily="2" charset="-122"/>
        </a:defRPr>
      </a:lvl7pPr>
      <a:lvl8pPr marL="1371600" algn="ctr" rtl="0" fontAlgn="base">
        <a:spcBef>
          <a:spcPct val="0"/>
        </a:spcBef>
        <a:spcAft>
          <a:spcPct val="0"/>
        </a:spcAft>
        <a:defRPr sz="3600" b="1">
          <a:solidFill>
            <a:srgbClr val="922706"/>
          </a:solidFill>
          <a:latin typeface="Arial" charset="0"/>
          <a:ea typeface="华文新魏" pitchFamily="2" charset="-122"/>
        </a:defRPr>
      </a:lvl8pPr>
      <a:lvl9pPr marL="1828800" algn="ctr" rtl="0" fontAlgn="base">
        <a:spcBef>
          <a:spcPct val="0"/>
        </a:spcBef>
        <a:spcAft>
          <a:spcPct val="0"/>
        </a:spcAft>
        <a:defRPr sz="3600" b="1">
          <a:solidFill>
            <a:srgbClr val="922706"/>
          </a:solidFill>
          <a:latin typeface="Arial"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5"/>
        </a:buBlip>
        <a:defRPr kumimoji="1" sz="2800">
          <a:solidFill>
            <a:srgbClr val="000000"/>
          </a:solidFill>
          <a:latin typeface="+mn-lt"/>
          <a:ea typeface="+mn-ea"/>
          <a:cs typeface="黑体" charset="0"/>
        </a:defRPr>
      </a:lvl1pPr>
      <a:lvl2pPr marL="914400" indent="-285750" algn="l" rtl="0" eaLnBrk="0" fontAlgn="base" hangingPunct="0">
        <a:lnSpc>
          <a:spcPct val="110000"/>
        </a:lnSpc>
        <a:spcBef>
          <a:spcPct val="20000"/>
        </a:spcBef>
        <a:spcAft>
          <a:spcPct val="0"/>
        </a:spcAft>
        <a:buClr>
          <a:srgbClr val="000066"/>
        </a:buClr>
        <a:buChar char="•"/>
        <a:defRPr kumimoji="1" sz="2400">
          <a:solidFill>
            <a:srgbClr val="133984"/>
          </a:solidFill>
          <a:latin typeface="+mn-lt"/>
          <a:ea typeface="+mn-ea"/>
          <a:cs typeface="黑体" charset="0"/>
        </a:defRPr>
      </a:lvl2pPr>
      <a:lvl3pPr marL="1322388" indent="-228600" algn="l" rtl="0" eaLnBrk="0" fontAlgn="base" hangingPunct="0">
        <a:spcBef>
          <a:spcPct val="20000"/>
        </a:spcBef>
        <a:spcAft>
          <a:spcPct val="0"/>
        </a:spcAft>
        <a:buChar char="•"/>
        <a:defRPr kumimoji="1" sz="2400">
          <a:solidFill>
            <a:schemeClr val="tx1"/>
          </a:solidFill>
          <a:latin typeface="+mn-lt"/>
          <a:ea typeface="宋体" pitchFamily="2" charset="-122"/>
          <a:cs typeface="宋体" charset="0"/>
        </a:defRPr>
      </a:lvl3pPr>
      <a:lvl4pPr marL="1730375" indent="-228600" algn="l" rtl="0" eaLnBrk="0" fontAlgn="base" hangingPunct="0">
        <a:spcBef>
          <a:spcPct val="20000"/>
        </a:spcBef>
        <a:spcAft>
          <a:spcPct val="0"/>
        </a:spcAft>
        <a:buChar char="–"/>
        <a:defRPr kumimoji="1" sz="2000">
          <a:solidFill>
            <a:schemeClr val="tx1"/>
          </a:solidFill>
          <a:latin typeface="+mn-lt"/>
          <a:ea typeface="宋体" pitchFamily="2" charset="-122"/>
        </a:defRPr>
      </a:lvl4pPr>
      <a:lvl5pPr marL="2138363" indent="-228600" algn="l" rtl="0" eaLnBrk="0" fontAlgn="base" hangingPunct="0">
        <a:spcBef>
          <a:spcPct val="20000"/>
        </a:spcBef>
        <a:spcAft>
          <a:spcPct val="0"/>
        </a:spcAft>
        <a:buChar char="»"/>
        <a:defRPr kumimoji="1" sz="2000">
          <a:solidFill>
            <a:schemeClr val="tx1"/>
          </a:solidFill>
          <a:latin typeface="+mn-lt"/>
          <a:ea typeface="宋体" pitchFamily="2" charset="-122"/>
        </a:defRPr>
      </a:lvl5pPr>
      <a:lvl6pPr marL="2595563" indent="-228600" algn="l" rtl="0" fontAlgn="base">
        <a:spcBef>
          <a:spcPct val="20000"/>
        </a:spcBef>
        <a:spcAft>
          <a:spcPct val="0"/>
        </a:spcAft>
        <a:buChar char="»"/>
        <a:defRPr sz="2000">
          <a:solidFill>
            <a:schemeClr val="tx1"/>
          </a:solidFill>
          <a:latin typeface="+mn-lt"/>
          <a:ea typeface="宋体" pitchFamily="2" charset="-122"/>
        </a:defRPr>
      </a:lvl6pPr>
      <a:lvl7pPr marL="3052763" indent="-228600" algn="l" rtl="0" fontAlgn="base">
        <a:spcBef>
          <a:spcPct val="20000"/>
        </a:spcBef>
        <a:spcAft>
          <a:spcPct val="0"/>
        </a:spcAft>
        <a:buChar char="»"/>
        <a:defRPr sz="2000">
          <a:solidFill>
            <a:schemeClr val="tx1"/>
          </a:solidFill>
          <a:latin typeface="+mn-lt"/>
          <a:ea typeface="宋体" pitchFamily="2" charset="-122"/>
        </a:defRPr>
      </a:lvl7pPr>
      <a:lvl8pPr marL="3509963" indent="-228600" algn="l" rtl="0" fontAlgn="base">
        <a:spcBef>
          <a:spcPct val="20000"/>
        </a:spcBef>
        <a:spcAft>
          <a:spcPct val="0"/>
        </a:spcAft>
        <a:buChar char="»"/>
        <a:defRPr sz="2000">
          <a:solidFill>
            <a:schemeClr val="tx1"/>
          </a:solidFill>
          <a:latin typeface="+mn-lt"/>
          <a:ea typeface="宋体" pitchFamily="2" charset="-122"/>
        </a:defRPr>
      </a:lvl8pPr>
      <a:lvl9pPr marL="3967163"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10.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4.bin"/><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emf"/><Relationship Id="rId5" Type="http://schemas.openxmlformats.org/officeDocument/2006/relationships/oleObject" Target="../embeddings/oleObject5.bin"/><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6.bin"/><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7.bin"/><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0.emf"/><Relationship Id="rId5" Type="http://schemas.openxmlformats.org/officeDocument/2006/relationships/oleObject" Target="../embeddings/oleObject8.bin"/><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9.bin"/><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10.bin"/><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3.wmf"/><Relationship Id="rId5" Type="http://schemas.openxmlformats.org/officeDocument/2006/relationships/oleObject" Target="../embeddings/oleObject11.bin"/><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5.emf"/><Relationship Id="rId5" Type="http://schemas.openxmlformats.org/officeDocument/2006/relationships/oleObject" Target="../embeddings/oleObject12.bin"/><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6.wmf"/><Relationship Id="rId5" Type="http://schemas.openxmlformats.org/officeDocument/2006/relationships/oleObject" Target="../embeddings/oleObject13.bin"/><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9.wmf"/><Relationship Id="rId5" Type="http://schemas.openxmlformats.org/officeDocument/2006/relationships/oleObject" Target="../embeddings/oleObject14.bin"/><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2.wmf"/><Relationship Id="rId5" Type="http://schemas.openxmlformats.org/officeDocument/2006/relationships/oleObject" Target="../embeddings/oleObject15.bin"/><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3.wmf"/><Relationship Id="rId5" Type="http://schemas.openxmlformats.org/officeDocument/2006/relationships/oleObject" Target="../embeddings/oleObject16.bin"/><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39.jpe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8.emf"/><Relationship Id="rId5" Type="http://schemas.openxmlformats.org/officeDocument/2006/relationships/oleObject" Target="../embeddings/oleObject17.bin"/><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42.gif"/><Relationship Id="rId5" Type="http://schemas.openxmlformats.org/officeDocument/2006/relationships/image" Target="../media/image41.png"/><Relationship Id="rId4" Type="http://schemas.openxmlformats.org/officeDocument/2006/relationships/image" Target="../media/image40.jpe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3.wmf"/><Relationship Id="rId5" Type="http://schemas.openxmlformats.org/officeDocument/2006/relationships/oleObject" Target="../embeddings/oleObject18.bin"/><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19.bin"/><Relationship Id="rId5" Type="http://schemas.openxmlformats.org/officeDocument/2006/relationships/image" Target="../media/image46.png"/><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7.wmf"/><Relationship Id="rId5" Type="http://schemas.openxmlformats.org/officeDocument/2006/relationships/oleObject" Target="../embeddings/oleObject20.bin"/><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7.wmf"/><Relationship Id="rId5" Type="http://schemas.openxmlformats.org/officeDocument/2006/relationships/oleObject" Target="../embeddings/oleObject21.bin"/><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9.wmf"/><Relationship Id="rId5" Type="http://schemas.openxmlformats.org/officeDocument/2006/relationships/oleObject" Target="../embeddings/oleObject22.bin"/><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notesSlide" Target="../notesSlides/notesSlide71.xml"/><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2.wmf"/><Relationship Id="rId5" Type="http://schemas.openxmlformats.org/officeDocument/2006/relationships/oleObject" Target="../embeddings/oleObject23.bin"/><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4.wmf"/><Relationship Id="rId5" Type="http://schemas.openxmlformats.org/officeDocument/2006/relationships/oleObject" Target="../embeddings/oleObject25.bin"/><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55.wmf"/><Relationship Id="rId5" Type="http://schemas.openxmlformats.org/officeDocument/2006/relationships/oleObject" Target="../embeddings/oleObject26.bin"/><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56.wmf"/><Relationship Id="rId5" Type="http://schemas.openxmlformats.org/officeDocument/2006/relationships/oleObject" Target="../embeddings/oleObject27.bin"/><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57.emf"/><Relationship Id="rId5" Type="http://schemas.openxmlformats.org/officeDocument/2006/relationships/oleObject" Target="../embeddings/oleObject28.bin"/><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F9E9D33D-6A8C-4847-9C14-28E5C255F3AF}"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标题 1">
            <a:extLst>
              <a:ext uri="{FF2B5EF4-FFF2-40B4-BE49-F238E27FC236}">
                <a16:creationId xmlns:a16="http://schemas.microsoft.com/office/drawing/2014/main" id="{B34B224E-99EA-974D-AD73-A67B6E7051D7}"/>
              </a:ext>
            </a:extLst>
          </p:cNvPr>
          <p:cNvSpPr>
            <a:spLocks noGrp="1"/>
          </p:cNvSpPr>
          <p:nvPr>
            <p:ph type="title"/>
          </p:nvPr>
        </p:nvSpPr>
        <p:spPr>
          <a:xfrm>
            <a:off x="2827338" y="76200"/>
            <a:ext cx="4564062" cy="685800"/>
          </a:xfrm>
        </p:spPr>
        <p:txBody>
          <a:bodyPr/>
          <a:lstStyle/>
          <a:p>
            <a:pPr eaLnBrk="1" hangingPunct="1"/>
            <a:r>
              <a:rPr lang="en-US" altLang="zh-CN">
                <a:effectLst>
                  <a:outerShdw blurRad="38100" dist="38100" dir="2700000" algn="tl">
                    <a:srgbClr val="C0C0C0"/>
                  </a:outerShdw>
                </a:effectLst>
                <a:ea typeface="黑体" panose="02010609060101010101" pitchFamily="49" charset="-122"/>
              </a:rPr>
              <a:t>SRAM</a:t>
            </a:r>
            <a:r>
              <a:rPr lang="zh-CN" altLang="en-US">
                <a:effectLst>
                  <a:outerShdw blurRad="38100" dist="38100" dir="2700000" algn="tl">
                    <a:srgbClr val="C0C0C0"/>
                  </a:outerShdw>
                </a:effectLst>
                <a:ea typeface="黑体" panose="02010609060101010101" pitchFamily="49" charset="-122"/>
              </a:rPr>
              <a:t>时序</a:t>
            </a:r>
          </a:p>
        </p:txBody>
      </p:sp>
      <p:sp>
        <p:nvSpPr>
          <p:cNvPr id="6" name="内容占位符 3">
            <a:extLst>
              <a:ext uri="{FF2B5EF4-FFF2-40B4-BE49-F238E27FC236}">
                <a16:creationId xmlns:a16="http://schemas.microsoft.com/office/drawing/2014/main" id="{F678433C-B93A-8D45-91FF-6F0DCE33F41A}"/>
              </a:ext>
            </a:extLst>
          </p:cNvPr>
          <p:cNvSpPr>
            <a:spLocks noGrp="1"/>
          </p:cNvSpPr>
          <p:nvPr>
            <p:ph idx="1"/>
          </p:nvPr>
        </p:nvSpPr>
        <p:spPr>
          <a:xfrm>
            <a:off x="914400" y="990600"/>
            <a:ext cx="7772400" cy="5357813"/>
          </a:xfrm>
        </p:spPr>
        <p:txBody>
          <a:bodyPr/>
          <a:lstStyle/>
          <a:p>
            <a:pPr eaLnBrk="1" hangingPunct="1"/>
            <a:r>
              <a:rPr lang="zh-CN" altLang="en-US" sz="2400">
                <a:solidFill>
                  <a:srgbClr val="0000FF"/>
                </a:solidFill>
                <a:latin typeface="楷体_GB2312" pitchFamily="49" charset="-122"/>
                <a:ea typeface="楷体_GB2312" pitchFamily="49" charset="-122"/>
              </a:rPr>
              <a:t>读周期</a:t>
            </a:r>
            <a:r>
              <a:rPr lang="zh-CN" altLang="en-US" sz="2400">
                <a:latin typeface="楷体_GB2312" pitchFamily="49" charset="-122"/>
                <a:ea typeface="楷体_GB2312" pitchFamily="49" charset="-122"/>
              </a:rPr>
              <a:t>：</a:t>
            </a:r>
          </a:p>
          <a:p>
            <a:pPr lvl="1" eaLnBrk="1" hangingPunct="1"/>
            <a:r>
              <a:rPr lang="zh-CN" altLang="en-US">
                <a:latin typeface="楷体_GB2312" pitchFamily="49" charset="-122"/>
                <a:ea typeface="楷体_GB2312" pitchFamily="49" charset="-122"/>
              </a:rPr>
              <a:t>地址有效</a:t>
            </a:r>
            <a:r>
              <a:rPr lang="zh-CN" altLang="en-US">
                <a:latin typeface="楷体_GB2312" pitchFamily="49" charset="-122"/>
                <a:ea typeface="楷体_GB2312" pitchFamily="49" charset="-122"/>
                <a:sym typeface="Symbol" panose="05050102010706020507" pitchFamily="18" charset="2"/>
              </a:rPr>
              <a:t></a:t>
            </a:r>
            <a:r>
              <a:rPr lang="en-US" altLang="zh-CN">
                <a:latin typeface="楷体_GB2312" pitchFamily="49" charset="-122"/>
                <a:ea typeface="楷体_GB2312" pitchFamily="49" charset="-122"/>
              </a:rPr>
              <a:t>CS</a:t>
            </a:r>
            <a:r>
              <a:rPr lang="zh-CN" altLang="en-US">
                <a:latin typeface="楷体_GB2312" pitchFamily="49" charset="-122"/>
                <a:ea typeface="楷体_GB2312" pitchFamily="49" charset="-122"/>
              </a:rPr>
              <a:t>有效</a:t>
            </a:r>
            <a:r>
              <a:rPr lang="zh-CN" altLang="en-US">
                <a:latin typeface="楷体_GB2312" pitchFamily="49" charset="-122"/>
                <a:ea typeface="楷体_GB2312" pitchFamily="49" charset="-122"/>
                <a:sym typeface="Symbol" panose="05050102010706020507" pitchFamily="18" charset="2"/>
              </a:rPr>
              <a:t></a:t>
            </a:r>
            <a:r>
              <a:rPr lang="zh-CN" altLang="en-US">
                <a:latin typeface="楷体_GB2312" pitchFamily="49" charset="-122"/>
                <a:ea typeface="楷体_GB2312" pitchFamily="49" charset="-122"/>
              </a:rPr>
              <a:t>数据输出</a:t>
            </a:r>
            <a:r>
              <a:rPr lang="zh-CN" altLang="en-US">
                <a:latin typeface="楷体_GB2312" pitchFamily="49" charset="-122"/>
                <a:ea typeface="楷体_GB2312" pitchFamily="49" charset="-122"/>
                <a:sym typeface="Symbol" panose="05050102010706020507" pitchFamily="18" charset="2"/>
              </a:rPr>
              <a:t></a:t>
            </a:r>
            <a:r>
              <a:rPr lang="en-US" altLang="zh-CN">
                <a:latin typeface="楷体_GB2312" pitchFamily="49" charset="-122"/>
                <a:ea typeface="楷体_GB2312" pitchFamily="49" charset="-122"/>
              </a:rPr>
              <a:t>CS</a:t>
            </a:r>
            <a:r>
              <a:rPr lang="zh-CN" altLang="en-US">
                <a:latin typeface="楷体_GB2312" pitchFamily="49" charset="-122"/>
                <a:ea typeface="楷体_GB2312" pitchFamily="49" charset="-122"/>
              </a:rPr>
              <a:t>复位</a:t>
            </a:r>
            <a:r>
              <a:rPr lang="zh-CN" altLang="en-US">
                <a:latin typeface="楷体_GB2312" pitchFamily="49" charset="-122"/>
                <a:ea typeface="楷体_GB2312" pitchFamily="49" charset="-122"/>
                <a:sym typeface="Symbol" panose="05050102010706020507" pitchFamily="18" charset="2"/>
              </a:rPr>
              <a:t></a:t>
            </a:r>
            <a:r>
              <a:rPr lang="zh-CN" altLang="en-US">
                <a:latin typeface="楷体_GB2312" pitchFamily="49" charset="-122"/>
                <a:ea typeface="楷体_GB2312" pitchFamily="49" charset="-122"/>
              </a:rPr>
              <a:t>地址撤销</a:t>
            </a:r>
          </a:p>
          <a:p>
            <a:pPr eaLnBrk="1" hangingPunct="1">
              <a:buFontTx/>
              <a:buNone/>
            </a:pPr>
            <a:endParaRPr lang="zh-CN" altLang="en-US" sz="2400">
              <a:latin typeface="楷体_GB2312" pitchFamily="49" charset="-122"/>
              <a:ea typeface="楷体_GB2312" pitchFamily="49" charset="-122"/>
            </a:endParaRPr>
          </a:p>
          <a:p>
            <a:pPr eaLnBrk="1" hangingPunct="1"/>
            <a:r>
              <a:rPr lang="zh-CN" altLang="en-US" sz="2400">
                <a:solidFill>
                  <a:srgbClr val="0000FF"/>
                </a:solidFill>
                <a:latin typeface="楷体_GB2312" pitchFamily="49" charset="-122"/>
                <a:ea typeface="楷体_GB2312" pitchFamily="49" charset="-122"/>
              </a:rPr>
              <a:t>写周期</a:t>
            </a:r>
            <a:r>
              <a:rPr lang="zh-CN" altLang="en-US" sz="2400">
                <a:latin typeface="楷体_GB2312" pitchFamily="49" charset="-122"/>
                <a:ea typeface="楷体_GB2312" pitchFamily="49" charset="-122"/>
              </a:rPr>
              <a:t>：</a:t>
            </a:r>
          </a:p>
          <a:p>
            <a:pPr lvl="1" eaLnBrk="1" hangingPunct="1"/>
            <a:r>
              <a:rPr lang="zh-CN" altLang="en-US">
                <a:latin typeface="楷体_GB2312" pitchFamily="49" charset="-122"/>
                <a:ea typeface="楷体_GB2312" pitchFamily="49" charset="-122"/>
              </a:rPr>
              <a:t>地址有效</a:t>
            </a:r>
            <a:r>
              <a:rPr lang="zh-CN" altLang="en-US">
                <a:latin typeface="楷体_GB2312" pitchFamily="49" charset="-122"/>
                <a:ea typeface="楷体_GB2312" pitchFamily="49" charset="-122"/>
                <a:sym typeface="Symbol" panose="05050102010706020507" pitchFamily="18" charset="2"/>
              </a:rPr>
              <a:t></a:t>
            </a:r>
            <a:r>
              <a:rPr lang="en-US" altLang="zh-CN">
                <a:latin typeface="楷体_GB2312" pitchFamily="49" charset="-122"/>
                <a:ea typeface="楷体_GB2312" pitchFamily="49" charset="-122"/>
              </a:rPr>
              <a:t>CS</a:t>
            </a:r>
            <a:r>
              <a:rPr lang="zh-CN" altLang="en-US">
                <a:latin typeface="楷体_GB2312" pitchFamily="49" charset="-122"/>
                <a:ea typeface="楷体_GB2312" pitchFamily="49" charset="-122"/>
              </a:rPr>
              <a:t>有效</a:t>
            </a:r>
            <a:r>
              <a:rPr lang="zh-CN" altLang="en-US">
                <a:latin typeface="楷体_GB2312" pitchFamily="49" charset="-122"/>
                <a:ea typeface="楷体_GB2312" pitchFamily="49" charset="-122"/>
                <a:sym typeface="Symbol" panose="05050102010706020507" pitchFamily="18" charset="2"/>
              </a:rPr>
              <a:t></a:t>
            </a:r>
            <a:r>
              <a:rPr lang="zh-CN" altLang="en-US">
                <a:latin typeface="楷体_GB2312" pitchFamily="49" charset="-122"/>
                <a:ea typeface="楷体_GB2312" pitchFamily="49" charset="-122"/>
              </a:rPr>
              <a:t>数据有效</a:t>
            </a:r>
            <a:r>
              <a:rPr lang="zh-CN" altLang="en-US">
                <a:latin typeface="楷体_GB2312" pitchFamily="49" charset="-122"/>
                <a:ea typeface="楷体_GB2312" pitchFamily="49" charset="-122"/>
                <a:sym typeface="Symbol" panose="05050102010706020507" pitchFamily="18" charset="2"/>
              </a:rPr>
              <a:t></a:t>
            </a:r>
            <a:r>
              <a:rPr lang="en-US" altLang="zh-CN">
                <a:latin typeface="楷体_GB2312" pitchFamily="49" charset="-122"/>
                <a:ea typeface="楷体_GB2312" pitchFamily="49" charset="-122"/>
              </a:rPr>
              <a:t>CS</a:t>
            </a:r>
            <a:r>
              <a:rPr lang="zh-CN" altLang="en-US">
                <a:latin typeface="楷体_GB2312" pitchFamily="49" charset="-122"/>
                <a:ea typeface="楷体_GB2312" pitchFamily="49" charset="-122"/>
              </a:rPr>
              <a:t>复位（数据输入）</a:t>
            </a:r>
            <a:r>
              <a:rPr lang="zh-CN" altLang="en-US">
                <a:latin typeface="楷体_GB2312" pitchFamily="49" charset="-122"/>
                <a:ea typeface="楷体_GB2312" pitchFamily="49" charset="-122"/>
                <a:sym typeface="Symbol" panose="05050102010706020507" pitchFamily="18" charset="2"/>
              </a:rPr>
              <a:t></a:t>
            </a:r>
            <a:r>
              <a:rPr lang="zh-CN" altLang="en-US">
                <a:latin typeface="楷体_GB2312" pitchFamily="49" charset="-122"/>
                <a:ea typeface="楷体_GB2312" pitchFamily="49" charset="-122"/>
              </a:rPr>
              <a:t>地址撤销</a:t>
            </a:r>
          </a:p>
          <a:p>
            <a:pPr eaLnBrk="1" hangingPunct="1"/>
            <a:endParaRPr lang="zh-CN" altLang="en-US" sz="2400">
              <a:ea typeface="楷体_GB2312" pitchFamily="49" charset="-122"/>
            </a:endParaRPr>
          </a:p>
        </p:txBody>
      </p:sp>
      <p:graphicFrame>
        <p:nvGraphicFramePr>
          <p:cNvPr id="24580" name="Object 4"/>
          <p:cNvGraphicFramePr>
            <a:graphicFrameLocks noChangeAspect="1"/>
          </p:cNvGraphicFramePr>
          <p:nvPr/>
        </p:nvGraphicFramePr>
        <p:xfrm>
          <a:off x="3143250" y="1847850"/>
          <a:ext cx="3643313" cy="1546225"/>
        </p:xfrm>
        <a:graphic>
          <a:graphicData uri="http://schemas.openxmlformats.org/presentationml/2006/ole">
            <mc:AlternateContent xmlns:mc="http://schemas.openxmlformats.org/markup-compatibility/2006">
              <mc:Choice xmlns:v="urn:schemas-microsoft-com:vml" Requires="v">
                <p:oleObj spid="_x0000_s24597" name="图片" r:id="rId5" imgW="0" imgH="0" progId="Word.Picture.8">
                  <p:embed/>
                </p:oleObj>
              </mc:Choice>
              <mc:Fallback>
                <p:oleObj name="图片" r:id="rId5" imgW="0" imgH="0"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0" y="1847850"/>
                        <a:ext cx="3643313" cy="154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4581" name="Object 5"/>
          <p:cNvGraphicFramePr>
            <a:graphicFrameLocks noChangeAspect="1"/>
          </p:cNvGraphicFramePr>
          <p:nvPr/>
        </p:nvGraphicFramePr>
        <p:xfrm>
          <a:off x="3000375" y="4011613"/>
          <a:ext cx="4048125" cy="2336800"/>
        </p:xfrm>
        <a:graphic>
          <a:graphicData uri="http://schemas.openxmlformats.org/presentationml/2006/ole">
            <mc:AlternateContent xmlns:mc="http://schemas.openxmlformats.org/markup-compatibility/2006">
              <mc:Choice xmlns:v="urn:schemas-microsoft-com:vml" Requires="v">
                <p:oleObj spid="_x0000_s24598" name="图片" r:id="rId7" imgW="0" imgH="0" progId="Word.Picture.8">
                  <p:embed/>
                </p:oleObj>
              </mc:Choice>
              <mc:Fallback>
                <p:oleObj name="图片" r:id="rId7" imgW="0" imgH="0" progId="Word.Picture.8">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b="14920"/>
                      <a:stretch>
                        <a:fillRect/>
                      </a:stretch>
                    </p:blipFill>
                    <p:spPr bwMode="auto">
                      <a:xfrm>
                        <a:off x="3000375" y="4011613"/>
                        <a:ext cx="4048125" cy="233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4582"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7043D29A-6D05-4F1B-87AD-AA9523EBCB6B}" type="slidenum">
              <a:rPr kumimoji="0" lang="en-US" altLang="zh-CN" sz="1600" smtClean="0"/>
              <a:pPr>
                <a:lnSpc>
                  <a:spcPct val="100000"/>
                </a:lnSpc>
                <a:spcBef>
                  <a:spcPct val="0"/>
                </a:spcBef>
                <a:buSzTx/>
                <a:buFontTx/>
                <a:buNone/>
              </a:pPr>
              <a:t>10</a:t>
            </a:fld>
            <a:r>
              <a:rPr kumimoji="0" lang="en-US" altLang="zh-CN" sz="1600"/>
              <a:t>/</a:t>
            </a:r>
            <a:r>
              <a:rPr kumimoji="0" lang="zh-CN" altLang="zh-CN" sz="1600"/>
              <a:t>7</a:t>
            </a:r>
            <a:r>
              <a:rPr kumimoji="0" lang="en-US" altLang="zh-CN" sz="1600"/>
              <a:t>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48E8E787-E0B7-4F8A-AA69-AB29ACF166E4}"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71898067-52A6-594D-BE60-DD84A254B33E}"/>
              </a:ext>
            </a:extLst>
          </p:cNvPr>
          <p:cNvSpPr>
            <a:spLocks noGrp="1" noChangeArrowheads="1"/>
          </p:cNvSpPr>
          <p:nvPr>
            <p:ph type="title" idx="4294967295"/>
          </p:nvPr>
        </p:nvSpPr>
        <p:spPr>
          <a:xfrm>
            <a:off x="2895600" y="84138"/>
            <a:ext cx="4648200" cy="754062"/>
          </a:xfrm>
        </p:spPr>
        <p:txBody>
          <a:bodyPr/>
          <a:lstStyle/>
          <a:p>
            <a:pPr eaLnBrk="1" hangingPunct="1"/>
            <a:r>
              <a:rPr lang="en-US" altLang="zh-CN">
                <a:effectLst>
                  <a:outerShdw blurRad="38100" dist="38100" dir="2700000" algn="tl">
                    <a:srgbClr val="C0C0C0"/>
                  </a:outerShdw>
                </a:effectLst>
                <a:ea typeface="黑体" panose="02010609060101010101" pitchFamily="49" charset="-122"/>
              </a:rPr>
              <a:t>DRAM</a:t>
            </a:r>
            <a:r>
              <a:rPr lang="zh-CN" altLang="en-US">
                <a:effectLst>
                  <a:outerShdw blurRad="38100" dist="38100" dir="2700000" algn="tl">
                    <a:srgbClr val="C0C0C0"/>
                  </a:outerShdw>
                </a:effectLst>
                <a:ea typeface="黑体" panose="02010609060101010101" pitchFamily="49" charset="-122"/>
              </a:rPr>
              <a:t>的构成</a:t>
            </a:r>
          </a:p>
        </p:txBody>
      </p:sp>
      <p:sp>
        <p:nvSpPr>
          <p:cNvPr id="26627" name="Rectangle 3"/>
          <p:cNvSpPr txBox="1">
            <a:spLocks noChangeArrowheads="1"/>
          </p:cNvSpPr>
          <p:nvPr/>
        </p:nvSpPr>
        <p:spPr bwMode="auto">
          <a:xfrm>
            <a:off x="714375" y="914400"/>
            <a:ext cx="78898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91440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433513" indent="-1778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lang="zh-CN" altLang="en-US" sz="2400" b="1" dirty="0">
                <a:latin typeface="华文仿宋" panose="02010600040101010101" pitchFamily="2" charset="-122"/>
                <a:ea typeface="华文仿宋" panose="02010600040101010101" pitchFamily="2" charset="-122"/>
              </a:rPr>
              <a:t>最基本存储单元：</a:t>
            </a:r>
            <a:r>
              <a:rPr lang="en-US" altLang="zh-CN" sz="2400" b="1" dirty="0">
                <a:latin typeface="华文仿宋" panose="02010600040101010101" pitchFamily="2" charset="-122"/>
                <a:ea typeface="华文仿宋" panose="02010600040101010101" pitchFamily="2" charset="-122"/>
              </a:rPr>
              <a:t>4</a:t>
            </a:r>
            <a:r>
              <a:rPr lang="zh-CN" altLang="en-US" sz="2400" b="1" dirty="0">
                <a:latin typeface="华文仿宋" panose="02010600040101010101" pitchFamily="2" charset="-122"/>
                <a:ea typeface="华文仿宋" panose="02010600040101010101" pitchFamily="2" charset="-122"/>
              </a:rPr>
              <a:t>管、</a:t>
            </a:r>
            <a:r>
              <a:rPr lang="en-US" altLang="zh-CN" sz="2400" b="1" dirty="0">
                <a:latin typeface="华文仿宋" panose="02010600040101010101" pitchFamily="2" charset="-122"/>
                <a:ea typeface="华文仿宋" panose="02010600040101010101" pitchFamily="2" charset="-122"/>
              </a:rPr>
              <a:t>3</a:t>
            </a:r>
            <a:r>
              <a:rPr lang="zh-CN" altLang="en-US" sz="2400" b="1" dirty="0">
                <a:latin typeface="华文仿宋" panose="02010600040101010101" pitchFamily="2" charset="-122"/>
                <a:ea typeface="华文仿宋" panose="02010600040101010101" pitchFamily="2" charset="-122"/>
              </a:rPr>
              <a:t>管或单管结构</a:t>
            </a:r>
          </a:p>
          <a:p>
            <a:pPr eaLnBrk="1" hangingPunct="1">
              <a:lnSpc>
                <a:spcPct val="85000"/>
              </a:lnSpc>
            </a:pPr>
            <a:r>
              <a:rPr lang="zh-CN" altLang="en-US" sz="2400" b="1" dirty="0">
                <a:latin typeface="华文仿宋" panose="02010600040101010101" pitchFamily="2" charset="-122"/>
                <a:ea typeface="华文仿宋" panose="02010600040101010101" pitchFamily="2" charset="-122"/>
              </a:rPr>
              <a:t>需要配置刷新逻辑电路</a:t>
            </a:r>
          </a:p>
          <a:p>
            <a:pPr lvl="1" eaLnBrk="1" hangingPunct="1">
              <a:lnSpc>
                <a:spcPct val="85000"/>
              </a:lnSpc>
            </a:pPr>
            <a:r>
              <a:rPr lang="zh-CN" altLang="en-US" b="1" dirty="0">
                <a:latin typeface="华文仿宋" panose="02010600040101010101" pitchFamily="2" charset="-122"/>
                <a:ea typeface="华文仿宋" panose="02010600040101010101" pitchFamily="2" charset="-122"/>
              </a:rPr>
              <a:t>原因：利用电容存储电荷</a:t>
            </a:r>
          </a:p>
          <a:p>
            <a:pPr lvl="1" eaLnBrk="1" hangingPunct="1">
              <a:lnSpc>
                <a:spcPct val="85000"/>
              </a:lnSpc>
            </a:pPr>
            <a:r>
              <a:rPr lang="zh-CN" altLang="en-US" b="1" dirty="0">
                <a:latin typeface="华文仿宋" panose="02010600040101010101" pitchFamily="2" charset="-122"/>
                <a:ea typeface="华文仿宋" panose="02010600040101010101" pitchFamily="2" charset="-122"/>
              </a:rPr>
              <a:t>刷新：刷新周期、集中刷新、分布刷新</a:t>
            </a:r>
          </a:p>
          <a:p>
            <a:pPr eaLnBrk="1" hangingPunct="1">
              <a:lnSpc>
                <a:spcPct val="85000"/>
              </a:lnSpc>
            </a:pPr>
            <a:r>
              <a:rPr lang="en-US" altLang="zh-CN" sz="2400" b="1" dirty="0">
                <a:latin typeface="华文仿宋" panose="02010600040101010101" pitchFamily="2" charset="-122"/>
                <a:ea typeface="华文仿宋" panose="02010600040101010101" pitchFamily="2" charset="-122"/>
              </a:rPr>
              <a:t>DRAM</a:t>
            </a:r>
            <a:r>
              <a:rPr lang="zh-CN" altLang="en-US" sz="2400" b="1" dirty="0">
                <a:latin typeface="华文仿宋" panose="02010600040101010101" pitchFamily="2" charset="-122"/>
                <a:ea typeface="华文仿宋" panose="02010600040101010101" pitchFamily="2" charset="-122"/>
              </a:rPr>
              <a:t>控制器</a:t>
            </a:r>
          </a:p>
          <a:p>
            <a:pPr lvl="1" eaLnBrk="1" hangingPunct="1">
              <a:lnSpc>
                <a:spcPct val="85000"/>
              </a:lnSpc>
            </a:pPr>
            <a:r>
              <a:rPr lang="zh-CN" altLang="en-US" b="1" dirty="0">
                <a:latin typeface="华文仿宋" panose="02010600040101010101" pitchFamily="2" charset="-122"/>
                <a:ea typeface="华文仿宋" panose="02010600040101010101" pitchFamily="2" charset="-122"/>
              </a:rPr>
              <a:t>地址多路器</a:t>
            </a:r>
          </a:p>
          <a:p>
            <a:pPr lvl="2" eaLnBrk="1" hangingPunct="1">
              <a:lnSpc>
                <a:spcPct val="85000"/>
              </a:lnSpc>
            </a:pPr>
            <a:r>
              <a:rPr lang="zh-CN" altLang="en-US" b="1" dirty="0">
                <a:latin typeface="华文仿宋" panose="02010600040101010101" pitchFamily="2" charset="-122"/>
                <a:ea typeface="华文仿宋" panose="02010600040101010101" pitchFamily="2" charset="-122"/>
              </a:rPr>
              <a:t>行地址、列地址</a:t>
            </a:r>
          </a:p>
          <a:p>
            <a:pPr lvl="2" eaLnBrk="1" hangingPunct="1">
              <a:lnSpc>
                <a:spcPct val="85000"/>
              </a:lnSpc>
            </a:pPr>
            <a:r>
              <a:rPr lang="en-US" altLang="zh-CN" b="1" dirty="0">
                <a:latin typeface="华文仿宋" panose="02010600040101010101" pitchFamily="2" charset="-122"/>
                <a:ea typeface="华文仿宋" panose="02010600040101010101" pitchFamily="2" charset="-122"/>
              </a:rPr>
              <a:t>CPU</a:t>
            </a:r>
            <a:r>
              <a:rPr lang="zh-CN" altLang="en-US" b="1" dirty="0">
                <a:latin typeface="华文仿宋" panose="02010600040101010101" pitchFamily="2" charset="-122"/>
                <a:ea typeface="华文仿宋" panose="02010600040101010101" pitchFamily="2" charset="-122"/>
              </a:rPr>
              <a:t>的地址分两次发送到</a:t>
            </a:r>
            <a:r>
              <a:rPr lang="en-US" altLang="zh-CN" b="1" dirty="0">
                <a:latin typeface="华文仿宋" panose="02010600040101010101" pitchFamily="2" charset="-122"/>
                <a:ea typeface="华文仿宋" panose="02010600040101010101" pitchFamily="2" charset="-122"/>
              </a:rPr>
              <a:t>DRAM</a:t>
            </a:r>
            <a:r>
              <a:rPr lang="zh-CN" altLang="en-US" b="1" dirty="0">
                <a:latin typeface="华文仿宋" panose="02010600040101010101" pitchFamily="2" charset="-122"/>
                <a:ea typeface="华文仿宋" panose="02010600040101010101" pitchFamily="2" charset="-122"/>
              </a:rPr>
              <a:t>芯片</a:t>
            </a:r>
          </a:p>
          <a:p>
            <a:pPr lvl="1" eaLnBrk="1" hangingPunct="1">
              <a:lnSpc>
                <a:spcPct val="85000"/>
              </a:lnSpc>
            </a:pPr>
            <a:r>
              <a:rPr lang="zh-CN" altLang="en-US" b="1" dirty="0">
                <a:latin typeface="华文仿宋" panose="02010600040101010101" pitchFamily="2" charset="-122"/>
                <a:ea typeface="华文仿宋" panose="02010600040101010101" pitchFamily="2" charset="-122"/>
              </a:rPr>
              <a:t>刷新定时器</a:t>
            </a:r>
          </a:p>
          <a:p>
            <a:pPr lvl="2" eaLnBrk="1" hangingPunct="1">
              <a:lnSpc>
                <a:spcPct val="85000"/>
              </a:lnSpc>
            </a:pPr>
            <a:r>
              <a:rPr lang="zh-CN" altLang="en-US" b="1" dirty="0">
                <a:latin typeface="华文仿宋" panose="02010600040101010101" pitchFamily="2" charset="-122"/>
                <a:ea typeface="华文仿宋" panose="02010600040101010101" pitchFamily="2" charset="-122"/>
              </a:rPr>
              <a:t>根据时间要求进行定时刷新</a:t>
            </a:r>
          </a:p>
          <a:p>
            <a:pPr lvl="1" eaLnBrk="1" hangingPunct="1">
              <a:lnSpc>
                <a:spcPct val="85000"/>
              </a:lnSpc>
            </a:pPr>
            <a:r>
              <a:rPr lang="zh-CN" altLang="en-US" b="1" dirty="0">
                <a:latin typeface="华文仿宋" panose="02010600040101010101" pitchFamily="2" charset="-122"/>
                <a:ea typeface="华文仿宋" panose="02010600040101010101" pitchFamily="2" charset="-122"/>
              </a:rPr>
              <a:t>刷新地址计数器</a:t>
            </a:r>
          </a:p>
          <a:p>
            <a:pPr lvl="1" eaLnBrk="1" hangingPunct="1">
              <a:lnSpc>
                <a:spcPct val="85000"/>
              </a:lnSpc>
            </a:pPr>
            <a:r>
              <a:rPr lang="zh-CN" altLang="en-US" b="1" dirty="0">
                <a:latin typeface="华文仿宋" panose="02010600040101010101" pitchFamily="2" charset="-122"/>
                <a:ea typeface="华文仿宋" panose="02010600040101010101" pitchFamily="2" charset="-122"/>
              </a:rPr>
              <a:t>仲裁电路</a:t>
            </a:r>
          </a:p>
          <a:p>
            <a:pPr lvl="2" eaLnBrk="1" hangingPunct="1">
              <a:lnSpc>
                <a:spcPct val="85000"/>
              </a:lnSpc>
            </a:pPr>
            <a:r>
              <a:rPr lang="zh-CN" altLang="en-US" b="1" dirty="0">
                <a:latin typeface="华文仿宋" panose="02010600040101010101" pitchFamily="2" charset="-122"/>
                <a:ea typeface="华文仿宋" panose="02010600040101010101" pitchFamily="2" charset="-122"/>
              </a:rPr>
              <a:t>来自</a:t>
            </a:r>
            <a:r>
              <a:rPr lang="en-US" altLang="zh-CN" b="1" dirty="0">
                <a:latin typeface="华文仿宋" panose="02010600040101010101" pitchFamily="2" charset="-122"/>
                <a:ea typeface="华文仿宋" panose="02010600040101010101" pitchFamily="2" charset="-122"/>
              </a:rPr>
              <a:t>CPU</a:t>
            </a:r>
            <a:r>
              <a:rPr lang="zh-CN" altLang="en-US" b="1" dirty="0">
                <a:latin typeface="华文仿宋" panose="02010600040101010101" pitchFamily="2" charset="-122"/>
                <a:ea typeface="华文仿宋" panose="02010600040101010101" pitchFamily="2" charset="-122"/>
              </a:rPr>
              <a:t>的访问请求和刷新请求同时产生时进行优先级裁定</a:t>
            </a:r>
          </a:p>
          <a:p>
            <a:pPr lvl="1" eaLnBrk="1" hangingPunct="1">
              <a:lnSpc>
                <a:spcPct val="85000"/>
              </a:lnSpc>
            </a:pPr>
            <a:r>
              <a:rPr lang="zh-CN" altLang="en-US" b="1" dirty="0">
                <a:latin typeface="华文仿宋" panose="02010600040101010101" pitchFamily="2" charset="-122"/>
                <a:ea typeface="华文仿宋" panose="02010600040101010101" pitchFamily="2" charset="-122"/>
              </a:rPr>
              <a:t>定时发生器</a:t>
            </a:r>
          </a:p>
        </p:txBody>
      </p:sp>
      <p:sp>
        <p:nvSpPr>
          <p:cNvPr id="26628"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E639CFA1-888B-4E1D-BFBC-AA7A6F350447}" type="slidenum">
              <a:rPr kumimoji="0" lang="en-US" altLang="zh-CN" sz="1600" smtClean="0"/>
              <a:pPr>
                <a:lnSpc>
                  <a:spcPct val="100000"/>
                </a:lnSpc>
                <a:spcBef>
                  <a:spcPct val="0"/>
                </a:spcBef>
                <a:buSzTx/>
                <a:buFontTx/>
                <a:buNone/>
              </a:pPr>
              <a:t>11</a:t>
            </a:fld>
            <a:r>
              <a:rPr kumimoji="0" lang="en-US" altLang="zh-CN" sz="1600"/>
              <a:t>/</a:t>
            </a:r>
            <a:r>
              <a:rPr kumimoji="0" lang="zh-CN" altLang="zh-CN" sz="1600"/>
              <a:t>7</a:t>
            </a:r>
            <a:r>
              <a:rPr kumimoji="0" lang="en-US" altLang="zh-CN" sz="1600"/>
              <a:t>9</a:t>
            </a:r>
          </a:p>
        </p:txBody>
      </p:sp>
      <p:pic>
        <p:nvPicPr>
          <p:cNvPr id="2" name="图片 1">
            <a:extLst>
              <a:ext uri="{FF2B5EF4-FFF2-40B4-BE49-F238E27FC236}">
                <a16:creationId xmlns:a16="http://schemas.microsoft.com/office/drawing/2014/main" id="{33725622-0221-A54B-9430-B9A3ED2F4031}"/>
              </a:ext>
            </a:extLst>
          </p:cNvPr>
          <p:cNvPicPr>
            <a:picLocks noChangeAspect="1"/>
          </p:cNvPicPr>
          <p:nvPr/>
        </p:nvPicPr>
        <p:blipFill>
          <a:blip r:embed="rId4"/>
          <a:stretch>
            <a:fillRect/>
          </a:stretch>
        </p:blipFill>
        <p:spPr>
          <a:xfrm>
            <a:off x="6019800" y="4013200"/>
            <a:ext cx="2571750" cy="1473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EFAC9A4F-16AE-4DB4-AFB8-C16CF61BDDE0}" type="datetime12">
              <a:rPr kumimoji="0" lang="zh-CN" altLang="en-US" sz="1600" smtClean="0"/>
              <a:pPr>
                <a:lnSpc>
                  <a:spcPct val="100000"/>
                </a:lnSpc>
                <a:spcBef>
                  <a:spcPct val="0"/>
                </a:spcBef>
                <a:buSzTx/>
                <a:buFontTx/>
                <a:buNone/>
              </a:pPr>
              <a:t>下午8时24分</a:t>
            </a:fld>
            <a:endParaRPr kumimoji="0" lang="en-US" altLang="zh-CN" sz="1600"/>
          </a:p>
        </p:txBody>
      </p:sp>
      <p:sp>
        <p:nvSpPr>
          <p:cNvPr id="28674" name="Rectangle 2"/>
          <p:cNvSpPr>
            <a:spLocks noGrp="1" noChangeArrowheads="1"/>
          </p:cNvSpPr>
          <p:nvPr>
            <p:ph type="title"/>
          </p:nvPr>
        </p:nvSpPr>
        <p:spPr>
          <a:xfrm>
            <a:off x="2827338" y="76200"/>
            <a:ext cx="4945062" cy="622300"/>
          </a:xfrm>
        </p:spPr>
        <p:txBody>
          <a:bodyPr tIns="45720" anchorCtr="0"/>
          <a:lstStyle/>
          <a:p>
            <a:r>
              <a:rPr lang="en-US" altLang="zh-CN">
                <a:ea typeface="黑体" panose="02010609060101010101" pitchFamily="49" charset="-122"/>
              </a:rPr>
              <a:t>DRAM</a:t>
            </a:r>
            <a:r>
              <a:rPr lang="zh-CN" altLang="en-US">
                <a:ea typeface="黑体" panose="02010609060101010101" pitchFamily="49" charset="-122"/>
              </a:rPr>
              <a:t>控制器逻辑</a:t>
            </a:r>
          </a:p>
        </p:txBody>
      </p:sp>
      <p:pic>
        <p:nvPicPr>
          <p:cNvPr id="2867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295400"/>
            <a:ext cx="8610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2B571C32-FCBC-4354-A039-1790CD1DC31C}" type="slidenum">
              <a:rPr kumimoji="0" lang="en-US" altLang="zh-CN" sz="1600" smtClean="0"/>
              <a:pPr>
                <a:lnSpc>
                  <a:spcPct val="100000"/>
                </a:lnSpc>
                <a:spcBef>
                  <a:spcPct val="0"/>
                </a:spcBef>
                <a:buSzTx/>
                <a:buFontTx/>
                <a:buNone/>
              </a:pPr>
              <a:t>12</a:t>
            </a:fld>
            <a:r>
              <a:rPr kumimoji="0" lang="en-US" altLang="zh-CN" sz="1600"/>
              <a:t>/</a:t>
            </a:r>
            <a:r>
              <a:rPr kumimoji="0" lang="zh-CN" altLang="zh-CN" sz="1600"/>
              <a:t>7</a:t>
            </a:r>
            <a:r>
              <a:rPr kumimoji="0" lang="en-US" altLang="zh-CN" sz="1600"/>
              <a:t>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8C81F528-663D-435B-8487-EA8AF8D7ABCD}"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9FE0256B-FBD6-B747-8D44-B5B71BF7D429}"/>
              </a:ext>
            </a:extLst>
          </p:cNvPr>
          <p:cNvSpPr>
            <a:spLocks noGrp="1" noChangeArrowheads="1"/>
          </p:cNvSpPr>
          <p:nvPr>
            <p:ph type="title"/>
          </p:nvPr>
        </p:nvSpPr>
        <p:spPr>
          <a:xfrm>
            <a:off x="2446338" y="76200"/>
            <a:ext cx="5630862" cy="762000"/>
          </a:xfrm>
        </p:spPr>
        <p:txBody>
          <a:bodyPr/>
          <a:lstStyle/>
          <a:p>
            <a:pPr eaLnBrk="1" hangingPunct="1"/>
            <a:r>
              <a:rPr lang="en-US" altLang="zh-CN">
                <a:effectLst>
                  <a:outerShdw blurRad="38100" dist="38100" dir="2700000" algn="tl">
                    <a:srgbClr val="C0C0C0"/>
                  </a:outerShdw>
                </a:effectLst>
                <a:ea typeface="黑体" panose="02010609060101010101" pitchFamily="49" charset="-122"/>
              </a:rPr>
              <a:t>DRAM</a:t>
            </a:r>
            <a:r>
              <a:rPr lang="zh-CN" altLang="en-US">
                <a:effectLst>
                  <a:outerShdw blurRad="38100" dist="38100" dir="2700000" algn="tl">
                    <a:srgbClr val="C0C0C0"/>
                  </a:outerShdw>
                </a:effectLst>
                <a:ea typeface="黑体" panose="02010609060101010101" pitchFamily="49" charset="-122"/>
              </a:rPr>
              <a:t>存储器芯片结构</a:t>
            </a:r>
          </a:p>
        </p:txBody>
      </p:sp>
      <p:graphicFrame>
        <p:nvGraphicFramePr>
          <p:cNvPr id="30723" name="Object 2051"/>
          <p:cNvGraphicFramePr>
            <a:graphicFrameLocks noChangeAspect="1"/>
          </p:cNvGraphicFramePr>
          <p:nvPr/>
        </p:nvGraphicFramePr>
        <p:xfrm>
          <a:off x="1643063" y="1311275"/>
          <a:ext cx="6400800" cy="5057775"/>
        </p:xfrm>
        <a:graphic>
          <a:graphicData uri="http://schemas.openxmlformats.org/presentationml/2006/ole">
            <mc:AlternateContent xmlns:mc="http://schemas.openxmlformats.org/markup-compatibility/2006">
              <mc:Choice xmlns:v="urn:schemas-microsoft-com:vml" Requires="v">
                <p:oleObj spid="_x0000_s30732" name="图片" r:id="rId5" imgW="0" imgH="0" progId="Word.Picture.8">
                  <p:embed/>
                </p:oleObj>
              </mc:Choice>
              <mc:Fallback>
                <p:oleObj name="图片" r:id="rId5" imgW="0" imgH="0" progId="Word.Picture.8">
                  <p:embed/>
                  <p:pic>
                    <p:nvPicPr>
                      <p:cNvPr id="0" name="Object 20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063" y="1311275"/>
                        <a:ext cx="64008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4"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7DF8B3D6-0607-49D1-B63E-7003EAB9358A}" type="slidenum">
              <a:rPr kumimoji="0" lang="en-US" altLang="zh-CN" sz="1600" smtClean="0"/>
              <a:pPr>
                <a:lnSpc>
                  <a:spcPct val="100000"/>
                </a:lnSpc>
                <a:spcBef>
                  <a:spcPct val="0"/>
                </a:spcBef>
                <a:buSzTx/>
                <a:buFontTx/>
                <a:buNone/>
              </a:pPr>
              <a:t>13</a:t>
            </a:fld>
            <a:r>
              <a:rPr kumimoji="0" lang="en-US" altLang="zh-CN" sz="1600"/>
              <a:t>/</a:t>
            </a:r>
            <a:r>
              <a:rPr kumimoji="0" lang="zh-CN" altLang="zh-CN" sz="1600"/>
              <a:t>7</a:t>
            </a:r>
            <a:r>
              <a:rPr kumimoji="0" lang="en-US" altLang="zh-CN" sz="1600"/>
              <a:t>9</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487F321C-46FE-472D-A6B7-9B12EEBA884A}" type="datetime12">
              <a:rPr kumimoji="0" lang="zh-CN" altLang="en-US" sz="1600" smtClean="0"/>
              <a:pPr>
                <a:lnSpc>
                  <a:spcPct val="100000"/>
                </a:lnSpc>
                <a:spcBef>
                  <a:spcPct val="0"/>
                </a:spcBef>
                <a:buSzTx/>
                <a:buFontTx/>
                <a:buNone/>
              </a:pPr>
              <a:t>下午8时24分</a:t>
            </a:fld>
            <a:endParaRPr kumimoji="0" lang="en-US" altLang="zh-CN" sz="1600"/>
          </a:p>
        </p:txBody>
      </p:sp>
      <p:sp>
        <p:nvSpPr>
          <p:cNvPr id="9" name="标题 1">
            <a:extLst>
              <a:ext uri="{FF2B5EF4-FFF2-40B4-BE49-F238E27FC236}">
                <a16:creationId xmlns:a16="http://schemas.microsoft.com/office/drawing/2014/main" id="{907C47B7-E23C-234B-8CF8-FD925E6F66CD}"/>
              </a:ext>
            </a:extLst>
          </p:cNvPr>
          <p:cNvSpPr>
            <a:spLocks noGrp="1"/>
          </p:cNvSpPr>
          <p:nvPr>
            <p:ph type="title"/>
          </p:nvPr>
        </p:nvSpPr>
        <p:spPr>
          <a:xfrm>
            <a:off x="2522538" y="76200"/>
            <a:ext cx="5478462" cy="762000"/>
          </a:xfrm>
        </p:spPr>
        <p:txBody>
          <a:bodyPr/>
          <a:lstStyle/>
          <a:p>
            <a:pPr eaLnBrk="1" hangingPunct="1">
              <a:defRPr/>
            </a:pPr>
            <a:r>
              <a:rPr lang="en-US" altLang="zh-CN" dirty="0">
                <a:cs typeface="+mj-cs"/>
              </a:rPr>
              <a:t>RAM</a:t>
            </a:r>
            <a:r>
              <a:rPr lang="zh-CN" altLang="en-US" dirty="0">
                <a:cs typeface="+mj-cs"/>
              </a:rPr>
              <a:t>芯片的引脚信号</a:t>
            </a:r>
          </a:p>
        </p:txBody>
      </p:sp>
      <p:graphicFrame>
        <p:nvGraphicFramePr>
          <p:cNvPr id="32771" name="Object 4"/>
          <p:cNvGraphicFramePr>
            <a:graphicFrameLocks noChangeAspect="1"/>
          </p:cNvGraphicFramePr>
          <p:nvPr/>
        </p:nvGraphicFramePr>
        <p:xfrm>
          <a:off x="228600" y="1752600"/>
          <a:ext cx="8786813" cy="3884613"/>
        </p:xfrm>
        <a:graphic>
          <a:graphicData uri="http://schemas.openxmlformats.org/presentationml/2006/ole">
            <mc:AlternateContent xmlns:mc="http://schemas.openxmlformats.org/markup-compatibility/2006">
              <mc:Choice xmlns:v="urn:schemas-microsoft-com:vml" Requires="v">
                <p:oleObj spid="_x0000_s32780" name="文档" r:id="rId5" imgW="0" imgH="0" progId="Word.Document.8">
                  <p:embed/>
                </p:oleObj>
              </mc:Choice>
              <mc:Fallback>
                <p:oleObj name="文档" r:id="rId5" imgW="0" imgH="0"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1752600"/>
                        <a:ext cx="8786813" cy="3884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2772"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C3BDD158-91B5-4A4D-B038-D69F65D518C9}" type="slidenum">
              <a:rPr kumimoji="0" lang="en-US" altLang="zh-CN" sz="1600" smtClean="0"/>
              <a:pPr>
                <a:lnSpc>
                  <a:spcPct val="100000"/>
                </a:lnSpc>
                <a:spcBef>
                  <a:spcPct val="0"/>
                </a:spcBef>
                <a:buSzTx/>
                <a:buFontTx/>
                <a:buNone/>
              </a:pPr>
              <a:t>14</a:t>
            </a:fld>
            <a:r>
              <a:rPr kumimoji="0" lang="en-US" altLang="zh-CN" sz="1600"/>
              <a:t>/</a:t>
            </a:r>
            <a:r>
              <a:rPr kumimoji="0" lang="zh-CN" altLang="zh-CN" sz="1600"/>
              <a:t>7</a:t>
            </a:r>
            <a:r>
              <a:rPr kumimoji="0" lang="en-US" altLang="zh-CN" sz="1600"/>
              <a:t>9</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E4B2C794-5536-4B66-80B7-5FDB688211FA}"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标题 1">
            <a:extLst>
              <a:ext uri="{FF2B5EF4-FFF2-40B4-BE49-F238E27FC236}">
                <a16:creationId xmlns:a16="http://schemas.microsoft.com/office/drawing/2014/main" id="{2076A2FF-DF34-DF42-8D1C-3244DE645708}"/>
              </a:ext>
            </a:extLst>
          </p:cNvPr>
          <p:cNvSpPr>
            <a:spLocks noGrp="1"/>
          </p:cNvSpPr>
          <p:nvPr>
            <p:ph type="title" idx="4294967295"/>
          </p:nvPr>
        </p:nvSpPr>
        <p:spPr>
          <a:xfrm>
            <a:off x="2674938" y="76200"/>
            <a:ext cx="5021262" cy="762000"/>
          </a:xfrm>
        </p:spPr>
        <p:txBody>
          <a:bodyPr/>
          <a:lstStyle/>
          <a:p>
            <a:pPr eaLnBrk="1" hangingPunct="1"/>
            <a:r>
              <a:rPr lang="en-US" altLang="zh-CN">
                <a:effectLst>
                  <a:outerShdw blurRad="38100" dist="38100" dir="2700000" algn="tl">
                    <a:srgbClr val="C0C0C0"/>
                  </a:outerShdw>
                </a:effectLst>
                <a:ea typeface="黑体" panose="02010609060101010101" pitchFamily="49" charset="-122"/>
              </a:rPr>
              <a:t>DRAM</a:t>
            </a:r>
            <a:r>
              <a:rPr lang="zh-CN" altLang="en-US">
                <a:effectLst>
                  <a:outerShdw blurRad="38100" dist="38100" dir="2700000" algn="tl">
                    <a:srgbClr val="C0C0C0"/>
                  </a:outerShdw>
                </a:effectLst>
                <a:ea typeface="黑体" panose="02010609060101010101" pitchFamily="49" charset="-122"/>
              </a:rPr>
              <a:t>时序（一）</a:t>
            </a:r>
          </a:p>
        </p:txBody>
      </p:sp>
      <p:sp>
        <p:nvSpPr>
          <p:cNvPr id="34819" name="Rectangle 3"/>
          <p:cNvSpPr txBox="1">
            <a:spLocks noChangeArrowheads="1"/>
          </p:cNvSpPr>
          <p:nvPr/>
        </p:nvSpPr>
        <p:spPr bwMode="auto">
          <a:xfrm>
            <a:off x="611188" y="1295400"/>
            <a:ext cx="7772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1143000" indent="-38100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buSzTx/>
              <a:buFont typeface="Wingdings" panose="05000000000000000000" pitchFamily="2" charset="2"/>
              <a:buChar char="v"/>
            </a:pPr>
            <a:r>
              <a:rPr lang="zh-CN" altLang="en-US" sz="2400" b="1">
                <a:solidFill>
                  <a:srgbClr val="0000FF"/>
                </a:solidFill>
                <a:latin typeface="华文仿宋" panose="02010600040101010101" pitchFamily="2" charset="-122"/>
                <a:ea typeface="华文仿宋" panose="02010600040101010101" pitchFamily="2" charset="-122"/>
              </a:rPr>
              <a:t>读周期：</a:t>
            </a:r>
          </a:p>
          <a:p>
            <a:pPr lvl="1" eaLnBrk="1" hangingPunct="1">
              <a:lnSpc>
                <a:spcPct val="100000"/>
              </a:lnSpc>
              <a:buClrTx/>
              <a:buFontTx/>
              <a:buNone/>
            </a:pPr>
            <a:r>
              <a:rPr lang="zh-CN" altLang="en-US" b="1">
                <a:solidFill>
                  <a:schemeClr val="tx1"/>
                </a:solidFill>
                <a:latin typeface="华文仿宋" panose="02010600040101010101" pitchFamily="2" charset="-122"/>
                <a:ea typeface="华文仿宋" panose="02010600040101010101" pitchFamily="2" charset="-122"/>
              </a:rPr>
              <a:t>行地址有效</a:t>
            </a:r>
            <a:r>
              <a:rPr lang="zh-CN" altLang="en-US"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zh-CN" altLang="en-US" b="1">
                <a:solidFill>
                  <a:schemeClr val="tx1"/>
                </a:solidFill>
                <a:latin typeface="华文仿宋" panose="02010600040101010101" pitchFamily="2" charset="-122"/>
                <a:ea typeface="华文仿宋" panose="02010600040101010101" pitchFamily="2" charset="-122"/>
              </a:rPr>
              <a:t>行地址选通</a:t>
            </a:r>
            <a:r>
              <a:rPr lang="zh-CN" altLang="en-US"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zh-CN" altLang="en-US" b="1">
                <a:solidFill>
                  <a:schemeClr val="tx1"/>
                </a:solidFill>
                <a:latin typeface="华文仿宋" panose="02010600040101010101" pitchFamily="2" charset="-122"/>
                <a:ea typeface="华文仿宋" panose="02010600040101010101" pitchFamily="2" charset="-122"/>
              </a:rPr>
              <a:t>列地址有效</a:t>
            </a:r>
            <a:r>
              <a:rPr lang="zh-CN" altLang="en-US"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zh-CN" altLang="en-US" b="1">
                <a:solidFill>
                  <a:schemeClr val="tx1"/>
                </a:solidFill>
                <a:latin typeface="华文仿宋" panose="02010600040101010101" pitchFamily="2" charset="-122"/>
                <a:ea typeface="华文仿宋" panose="02010600040101010101" pitchFamily="2" charset="-122"/>
              </a:rPr>
              <a:t>列地址选通</a:t>
            </a:r>
            <a:r>
              <a:rPr lang="zh-CN" altLang="en-US"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zh-CN" altLang="en-US" b="1">
                <a:solidFill>
                  <a:schemeClr val="tx1"/>
                </a:solidFill>
                <a:latin typeface="华文仿宋" panose="02010600040101010101" pitchFamily="2" charset="-122"/>
                <a:ea typeface="华文仿宋" panose="02010600040101010101" pitchFamily="2" charset="-122"/>
              </a:rPr>
              <a:t>数据输出</a:t>
            </a:r>
            <a:r>
              <a:rPr lang="zh-CN" altLang="en-US"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zh-CN" altLang="en-US" b="1">
                <a:solidFill>
                  <a:schemeClr val="tx1"/>
                </a:solidFill>
                <a:latin typeface="华文仿宋" panose="02010600040101010101" pitchFamily="2" charset="-122"/>
                <a:ea typeface="华文仿宋" panose="02010600040101010101" pitchFamily="2" charset="-122"/>
              </a:rPr>
              <a:t>行选通、列选通及地址撤销</a:t>
            </a:r>
          </a:p>
          <a:p>
            <a:pPr eaLnBrk="1" hangingPunct="1">
              <a:lnSpc>
                <a:spcPct val="100000"/>
              </a:lnSpc>
              <a:buSzTx/>
              <a:buFont typeface="Wingdings" panose="05000000000000000000" pitchFamily="2" charset="2"/>
              <a:buChar char="v"/>
            </a:pPr>
            <a:endParaRPr lang="zh-CN" altLang="en-US" sz="2400" b="1">
              <a:solidFill>
                <a:schemeClr val="tx1"/>
              </a:solidFill>
              <a:latin typeface="华文仿宋" panose="02010600040101010101" pitchFamily="2" charset="-122"/>
              <a:ea typeface="华文仿宋" panose="02010600040101010101" pitchFamily="2" charset="-122"/>
            </a:endParaRPr>
          </a:p>
        </p:txBody>
      </p:sp>
      <p:graphicFrame>
        <p:nvGraphicFramePr>
          <p:cNvPr id="34820" name="Object 4"/>
          <p:cNvGraphicFramePr>
            <a:graphicFrameLocks noChangeAspect="1"/>
          </p:cNvGraphicFramePr>
          <p:nvPr/>
        </p:nvGraphicFramePr>
        <p:xfrm>
          <a:off x="1897063" y="2695575"/>
          <a:ext cx="6181725" cy="3552825"/>
        </p:xfrm>
        <a:graphic>
          <a:graphicData uri="http://schemas.openxmlformats.org/presentationml/2006/ole">
            <mc:AlternateContent xmlns:mc="http://schemas.openxmlformats.org/markup-compatibility/2006">
              <mc:Choice xmlns:v="urn:schemas-microsoft-com:vml" Requires="v">
                <p:oleObj spid="_x0000_s34829" name="图片" r:id="rId5" imgW="0" imgH="0" progId="Word.Picture.8">
                  <p:embed/>
                </p:oleObj>
              </mc:Choice>
              <mc:Fallback>
                <p:oleObj name="图片" r:id="rId5" imgW="0" imgH="0"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7063" y="2695575"/>
                        <a:ext cx="6181725"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4821"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C4144054-1033-4AA2-9F2F-BC8C603AB6CF}" type="slidenum">
              <a:rPr kumimoji="0" lang="en-US" altLang="zh-CN" sz="1600" smtClean="0"/>
              <a:pPr>
                <a:lnSpc>
                  <a:spcPct val="100000"/>
                </a:lnSpc>
                <a:spcBef>
                  <a:spcPct val="0"/>
                </a:spcBef>
                <a:buSzTx/>
                <a:buFontTx/>
                <a:buNone/>
              </a:pPr>
              <a:t>15</a:t>
            </a:fld>
            <a:r>
              <a:rPr kumimoji="0" lang="en-US" altLang="zh-CN" sz="1600"/>
              <a:t>/</a:t>
            </a:r>
            <a:r>
              <a:rPr kumimoji="0" lang="zh-CN" altLang="zh-CN" sz="1600"/>
              <a:t>7</a:t>
            </a:r>
            <a:r>
              <a:rPr kumimoji="0" lang="en-US" altLang="zh-CN" sz="1600"/>
              <a:t>9</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F7073F10-7866-47A7-AC35-D98AF45C95AC}"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标题 2">
            <a:extLst>
              <a:ext uri="{FF2B5EF4-FFF2-40B4-BE49-F238E27FC236}">
                <a16:creationId xmlns:a16="http://schemas.microsoft.com/office/drawing/2014/main" id="{336CFEC6-2A15-8749-8D3E-817295181D53}"/>
              </a:ext>
            </a:extLst>
          </p:cNvPr>
          <p:cNvSpPr>
            <a:spLocks noGrp="1"/>
          </p:cNvSpPr>
          <p:nvPr>
            <p:ph type="title"/>
          </p:nvPr>
        </p:nvSpPr>
        <p:spPr>
          <a:xfrm>
            <a:off x="2708275" y="76200"/>
            <a:ext cx="5216525" cy="806450"/>
          </a:xfrm>
        </p:spPr>
        <p:txBody>
          <a:bodyPr/>
          <a:lstStyle/>
          <a:p>
            <a:pPr eaLnBrk="1" hangingPunct="1"/>
            <a:r>
              <a:rPr lang="en-US" altLang="zh-CN">
                <a:effectLst>
                  <a:outerShdw blurRad="38100" dist="38100" dir="2700000" algn="tl">
                    <a:srgbClr val="C0C0C0"/>
                  </a:outerShdw>
                </a:effectLst>
                <a:ea typeface="黑体" panose="02010609060101010101" pitchFamily="49" charset="-122"/>
              </a:rPr>
              <a:t>DRAM</a:t>
            </a:r>
            <a:r>
              <a:rPr lang="zh-CN" altLang="en-US">
                <a:effectLst>
                  <a:outerShdw blurRad="38100" dist="38100" dir="2700000" algn="tl">
                    <a:srgbClr val="C0C0C0"/>
                  </a:outerShdw>
                </a:effectLst>
                <a:ea typeface="黑体" panose="02010609060101010101" pitchFamily="49" charset="-122"/>
              </a:rPr>
              <a:t>时序（二）</a:t>
            </a:r>
          </a:p>
        </p:txBody>
      </p:sp>
      <p:sp>
        <p:nvSpPr>
          <p:cNvPr id="36867" name="Rectangle 3"/>
          <p:cNvSpPr txBox="1">
            <a:spLocks noChangeArrowheads="1"/>
          </p:cNvSpPr>
          <p:nvPr/>
        </p:nvSpPr>
        <p:spPr bwMode="auto">
          <a:xfrm>
            <a:off x="1066800" y="990600"/>
            <a:ext cx="7772400"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892175">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buSzTx/>
              <a:buFont typeface="Wingdings" panose="05000000000000000000" pitchFamily="2" charset="2"/>
              <a:buChar char="v"/>
            </a:pPr>
            <a:r>
              <a:rPr lang="zh-CN" altLang="en-US" sz="2400" b="1">
                <a:solidFill>
                  <a:srgbClr val="0000FF"/>
                </a:solidFill>
                <a:latin typeface="华文仿宋" panose="02010600040101010101" pitchFamily="2" charset="-122"/>
                <a:ea typeface="华文仿宋" panose="02010600040101010101" pitchFamily="2" charset="-122"/>
              </a:rPr>
              <a:t>写周期：</a:t>
            </a:r>
          </a:p>
          <a:p>
            <a:pPr lvl="1" eaLnBrk="1" hangingPunct="1">
              <a:lnSpc>
                <a:spcPct val="100000"/>
              </a:lnSpc>
              <a:buClrTx/>
              <a:buFontTx/>
              <a:buNone/>
            </a:pPr>
            <a:r>
              <a:rPr lang="zh-CN" altLang="en-US" b="1">
                <a:solidFill>
                  <a:schemeClr val="tx1"/>
                </a:solidFill>
                <a:latin typeface="华文仿宋" panose="02010600040101010101" pitchFamily="2" charset="-122"/>
                <a:ea typeface="华文仿宋" panose="02010600040101010101" pitchFamily="2" charset="-122"/>
              </a:rPr>
              <a:t>行地址有效</a:t>
            </a:r>
            <a:r>
              <a:rPr lang="zh-CN" altLang="en-US"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zh-CN" altLang="en-US" b="1">
                <a:solidFill>
                  <a:schemeClr val="tx1"/>
                </a:solidFill>
                <a:latin typeface="华文仿宋" panose="02010600040101010101" pitchFamily="2" charset="-122"/>
                <a:ea typeface="华文仿宋" panose="02010600040101010101" pitchFamily="2" charset="-122"/>
              </a:rPr>
              <a:t>行地址选通</a:t>
            </a:r>
            <a:r>
              <a:rPr lang="zh-CN" altLang="en-US"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zh-CN" altLang="en-US" b="1">
                <a:solidFill>
                  <a:schemeClr val="tx1"/>
                </a:solidFill>
                <a:latin typeface="华文仿宋" panose="02010600040101010101" pitchFamily="2" charset="-122"/>
                <a:ea typeface="华文仿宋" panose="02010600040101010101" pitchFamily="2" charset="-122"/>
              </a:rPr>
              <a:t>列地址、数据有效</a:t>
            </a:r>
            <a:r>
              <a:rPr lang="zh-CN" altLang="en-US"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zh-CN" altLang="en-US" b="1">
                <a:solidFill>
                  <a:schemeClr val="tx1"/>
                </a:solidFill>
                <a:latin typeface="华文仿宋" panose="02010600040101010101" pitchFamily="2" charset="-122"/>
                <a:ea typeface="华文仿宋" panose="02010600040101010101" pitchFamily="2" charset="-122"/>
              </a:rPr>
              <a:t>列地址选通</a:t>
            </a:r>
            <a:r>
              <a:rPr lang="zh-CN" altLang="en-US"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zh-CN" altLang="en-US" b="1">
                <a:solidFill>
                  <a:schemeClr val="tx1"/>
                </a:solidFill>
                <a:latin typeface="华文仿宋" panose="02010600040101010101" pitchFamily="2" charset="-122"/>
                <a:ea typeface="华文仿宋" panose="02010600040101010101" pitchFamily="2" charset="-122"/>
              </a:rPr>
              <a:t>数据输入</a:t>
            </a:r>
            <a:r>
              <a:rPr lang="zh-CN" altLang="en-US"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zh-CN" altLang="en-US" b="1">
                <a:solidFill>
                  <a:schemeClr val="tx1"/>
                </a:solidFill>
                <a:latin typeface="华文仿宋" panose="02010600040101010101" pitchFamily="2" charset="-122"/>
                <a:ea typeface="华文仿宋" panose="02010600040101010101" pitchFamily="2" charset="-122"/>
              </a:rPr>
              <a:t>行选通、列选通及地址撤销</a:t>
            </a:r>
          </a:p>
          <a:p>
            <a:pPr eaLnBrk="1" hangingPunct="1">
              <a:lnSpc>
                <a:spcPct val="100000"/>
              </a:lnSpc>
              <a:buSzTx/>
              <a:buFont typeface="Wingdings" panose="05000000000000000000" pitchFamily="2" charset="2"/>
              <a:buChar char="v"/>
            </a:pPr>
            <a:endParaRPr lang="zh-CN" altLang="en-US" sz="2400" b="1">
              <a:solidFill>
                <a:schemeClr val="tx1"/>
              </a:solidFill>
              <a:latin typeface="华文仿宋" panose="02010600040101010101" pitchFamily="2" charset="-122"/>
              <a:ea typeface="华文仿宋" panose="02010600040101010101" pitchFamily="2" charset="-122"/>
            </a:endParaRPr>
          </a:p>
        </p:txBody>
      </p:sp>
      <p:graphicFrame>
        <p:nvGraphicFramePr>
          <p:cNvPr id="36868" name="Object 4"/>
          <p:cNvGraphicFramePr>
            <a:graphicFrameLocks noChangeAspect="1"/>
          </p:cNvGraphicFramePr>
          <p:nvPr/>
        </p:nvGraphicFramePr>
        <p:xfrm>
          <a:off x="2286000" y="2500313"/>
          <a:ext cx="5943600" cy="3651250"/>
        </p:xfrm>
        <a:graphic>
          <a:graphicData uri="http://schemas.openxmlformats.org/presentationml/2006/ole">
            <mc:AlternateContent xmlns:mc="http://schemas.openxmlformats.org/markup-compatibility/2006">
              <mc:Choice xmlns:v="urn:schemas-microsoft-com:vml" Requires="v">
                <p:oleObj spid="_x0000_s36877" name="图片" r:id="rId5" imgW="0" imgH="0" progId="Word.Picture.8">
                  <p:embed/>
                </p:oleObj>
              </mc:Choice>
              <mc:Fallback>
                <p:oleObj name="图片" r:id="rId5" imgW="0" imgH="0"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b="9303"/>
                      <a:stretch>
                        <a:fillRect/>
                      </a:stretch>
                    </p:blipFill>
                    <p:spPr bwMode="auto">
                      <a:xfrm>
                        <a:off x="2286000" y="2500313"/>
                        <a:ext cx="5943600" cy="36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6869"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FFD75542-C8C8-48AC-B1B2-A7C90675147A}" type="slidenum">
              <a:rPr kumimoji="0" lang="en-US" altLang="zh-CN" sz="1600" smtClean="0"/>
              <a:pPr>
                <a:lnSpc>
                  <a:spcPct val="100000"/>
                </a:lnSpc>
                <a:spcBef>
                  <a:spcPct val="0"/>
                </a:spcBef>
                <a:buSzTx/>
                <a:buFontTx/>
                <a:buNone/>
              </a:pPr>
              <a:t>16</a:t>
            </a:fld>
            <a:r>
              <a:rPr kumimoji="0" lang="en-US" altLang="zh-CN" sz="1600"/>
              <a:t>/</a:t>
            </a:r>
            <a:r>
              <a:rPr kumimoji="0" lang="zh-CN" altLang="zh-CN" sz="1600"/>
              <a:t>7</a:t>
            </a:r>
            <a:r>
              <a:rPr kumimoji="0" lang="en-US" altLang="zh-CN" sz="1600"/>
              <a:t>9</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E897EDF5-E592-4687-BD00-3D4C4FC28E32}"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标题 1">
            <a:extLst>
              <a:ext uri="{FF2B5EF4-FFF2-40B4-BE49-F238E27FC236}">
                <a16:creationId xmlns:a16="http://schemas.microsoft.com/office/drawing/2014/main" id="{BB3FC3B0-594D-0849-BCF8-AF1C4C408806}"/>
              </a:ext>
            </a:extLst>
          </p:cNvPr>
          <p:cNvSpPr>
            <a:spLocks noGrp="1"/>
          </p:cNvSpPr>
          <p:nvPr>
            <p:ph type="title"/>
          </p:nvPr>
        </p:nvSpPr>
        <p:spPr>
          <a:xfrm>
            <a:off x="2773363" y="107950"/>
            <a:ext cx="5075237" cy="654050"/>
          </a:xfrm>
        </p:spPr>
        <p:txBody>
          <a:bodyPr/>
          <a:lstStyle/>
          <a:p>
            <a:pPr eaLnBrk="1" hangingPunct="1"/>
            <a:r>
              <a:rPr lang="en-US" altLang="zh-CN">
                <a:effectLst>
                  <a:outerShdw blurRad="38100" dist="38100" dir="2700000" algn="tl">
                    <a:srgbClr val="C0C0C0"/>
                  </a:outerShdw>
                </a:effectLst>
                <a:ea typeface="黑体" panose="02010609060101010101" pitchFamily="49" charset="-122"/>
              </a:rPr>
              <a:t>DRAM</a:t>
            </a:r>
            <a:r>
              <a:rPr lang="zh-CN" altLang="en-US">
                <a:effectLst>
                  <a:outerShdw blurRad="38100" dist="38100" dir="2700000" algn="tl">
                    <a:srgbClr val="C0C0C0"/>
                  </a:outerShdw>
                </a:effectLst>
                <a:ea typeface="黑体" panose="02010609060101010101" pitchFamily="49" charset="-122"/>
              </a:rPr>
              <a:t>时序（三）</a:t>
            </a:r>
          </a:p>
        </p:txBody>
      </p:sp>
      <p:sp>
        <p:nvSpPr>
          <p:cNvPr id="38915" name="Rectangle 3"/>
          <p:cNvSpPr txBox="1">
            <a:spLocks noChangeArrowheads="1"/>
          </p:cNvSpPr>
          <p:nvPr/>
        </p:nvSpPr>
        <p:spPr bwMode="auto">
          <a:xfrm>
            <a:off x="838200" y="990600"/>
            <a:ext cx="7772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114300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buSzTx/>
              <a:buFont typeface="Wingdings" panose="05000000000000000000" pitchFamily="2" charset="2"/>
              <a:buChar char="v"/>
            </a:pPr>
            <a:r>
              <a:rPr lang="zh-CN" altLang="en-US" sz="2400" b="1">
                <a:solidFill>
                  <a:srgbClr val="0000FF"/>
                </a:solidFill>
                <a:latin typeface="华文仿宋" panose="02010600040101010101" pitchFamily="2" charset="-122"/>
                <a:ea typeface="华文仿宋" panose="02010600040101010101" pitchFamily="2" charset="-122"/>
              </a:rPr>
              <a:t>刷新周期：</a:t>
            </a:r>
          </a:p>
          <a:p>
            <a:pPr lvl="1" eaLnBrk="1" hangingPunct="1">
              <a:lnSpc>
                <a:spcPct val="100000"/>
              </a:lnSpc>
              <a:buClrTx/>
              <a:buFontTx/>
              <a:buNone/>
            </a:pPr>
            <a:r>
              <a:rPr lang="en-US" altLang="zh-CN" b="1">
                <a:solidFill>
                  <a:schemeClr val="tx1"/>
                </a:solidFill>
                <a:latin typeface="华文仿宋" panose="02010600040101010101" pitchFamily="2" charset="-122"/>
                <a:ea typeface="华文仿宋" panose="02010600040101010101" pitchFamily="2" charset="-122"/>
              </a:rPr>
              <a:t>RAS only：</a:t>
            </a:r>
            <a:r>
              <a:rPr lang="zh-CN" altLang="en-US" b="1">
                <a:solidFill>
                  <a:schemeClr val="tx1"/>
                </a:solidFill>
                <a:latin typeface="华文仿宋" panose="02010600040101010101" pitchFamily="2" charset="-122"/>
                <a:ea typeface="华文仿宋" panose="02010600040101010101" pitchFamily="2" charset="-122"/>
              </a:rPr>
              <a:t>刷新行地址有效</a:t>
            </a:r>
            <a:r>
              <a:rPr lang="zh-CN" altLang="en-US"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en-US" altLang="zh-CN" b="1">
                <a:solidFill>
                  <a:schemeClr val="tx1"/>
                </a:solidFill>
                <a:latin typeface="华文仿宋" panose="02010600040101010101" pitchFamily="2" charset="-122"/>
                <a:ea typeface="华文仿宋" panose="02010600040101010101" pitchFamily="2" charset="-122"/>
              </a:rPr>
              <a:t>RAS</a:t>
            </a:r>
            <a:r>
              <a:rPr lang="zh-CN" altLang="en-US" b="1">
                <a:solidFill>
                  <a:schemeClr val="tx1"/>
                </a:solidFill>
                <a:latin typeface="华文仿宋" panose="02010600040101010101" pitchFamily="2" charset="-122"/>
                <a:ea typeface="华文仿宋" panose="02010600040101010101" pitchFamily="2" charset="-122"/>
              </a:rPr>
              <a:t>有效</a:t>
            </a:r>
            <a:r>
              <a:rPr lang="zh-CN" altLang="en-US"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zh-CN" altLang="en-US" b="1">
                <a:solidFill>
                  <a:schemeClr val="tx1"/>
                </a:solidFill>
                <a:latin typeface="华文仿宋" panose="02010600040101010101" pitchFamily="2" charset="-122"/>
                <a:ea typeface="华文仿宋" panose="02010600040101010101" pitchFamily="2" charset="-122"/>
              </a:rPr>
              <a:t>刷新行地址和</a:t>
            </a:r>
            <a:r>
              <a:rPr lang="en-US" altLang="zh-CN" b="1">
                <a:solidFill>
                  <a:schemeClr val="tx1"/>
                </a:solidFill>
                <a:latin typeface="华文仿宋" panose="02010600040101010101" pitchFamily="2" charset="-122"/>
                <a:ea typeface="华文仿宋" panose="02010600040101010101" pitchFamily="2" charset="-122"/>
              </a:rPr>
              <a:t>RAS</a:t>
            </a:r>
            <a:r>
              <a:rPr lang="zh-CN" altLang="en-US" b="1">
                <a:solidFill>
                  <a:schemeClr val="tx1"/>
                </a:solidFill>
                <a:latin typeface="华文仿宋" panose="02010600040101010101" pitchFamily="2" charset="-122"/>
                <a:ea typeface="华文仿宋" panose="02010600040101010101" pitchFamily="2" charset="-122"/>
              </a:rPr>
              <a:t>撤销</a:t>
            </a:r>
          </a:p>
          <a:p>
            <a:pPr lvl="1" eaLnBrk="1" hangingPunct="1">
              <a:lnSpc>
                <a:spcPct val="100000"/>
              </a:lnSpc>
              <a:buClrTx/>
              <a:buFontTx/>
              <a:buNone/>
            </a:pPr>
            <a:r>
              <a:rPr lang="en-US" altLang="zh-CN" b="1">
                <a:solidFill>
                  <a:schemeClr val="tx1"/>
                </a:solidFill>
                <a:latin typeface="华文仿宋" panose="02010600040101010101" pitchFamily="2" charset="-122"/>
                <a:ea typeface="华文仿宋" panose="02010600040101010101" pitchFamily="2" charset="-122"/>
              </a:rPr>
              <a:t>CAS befor RAS：CAS</a:t>
            </a:r>
            <a:r>
              <a:rPr lang="zh-CN" altLang="en-US" b="1">
                <a:solidFill>
                  <a:schemeClr val="tx1"/>
                </a:solidFill>
                <a:latin typeface="华文仿宋" panose="02010600040101010101" pitchFamily="2" charset="-122"/>
                <a:ea typeface="华文仿宋" panose="02010600040101010101" pitchFamily="2" charset="-122"/>
              </a:rPr>
              <a:t>有效</a:t>
            </a:r>
            <a:r>
              <a:rPr lang="zh-CN" altLang="en-US"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en-US" altLang="zh-CN" b="1">
                <a:solidFill>
                  <a:schemeClr val="tx1"/>
                </a:solidFill>
                <a:latin typeface="华文仿宋" panose="02010600040101010101" pitchFamily="2" charset="-122"/>
                <a:ea typeface="华文仿宋" panose="02010600040101010101" pitchFamily="2" charset="-122"/>
              </a:rPr>
              <a:t>RAS</a:t>
            </a:r>
            <a:r>
              <a:rPr lang="zh-CN" altLang="en-US" b="1">
                <a:solidFill>
                  <a:schemeClr val="tx1"/>
                </a:solidFill>
                <a:latin typeface="华文仿宋" panose="02010600040101010101" pitchFamily="2" charset="-122"/>
                <a:ea typeface="华文仿宋" panose="02010600040101010101" pitchFamily="2" charset="-122"/>
              </a:rPr>
              <a:t>有效</a:t>
            </a:r>
            <a:r>
              <a:rPr lang="zh-CN" altLang="en-US"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en-US" altLang="zh-CN" b="1">
                <a:solidFill>
                  <a:schemeClr val="tx1"/>
                </a:solidFill>
                <a:latin typeface="华文仿宋" panose="02010600040101010101" pitchFamily="2" charset="-122"/>
                <a:ea typeface="华文仿宋" panose="02010600040101010101" pitchFamily="2" charset="-122"/>
              </a:rPr>
              <a:t>CAS</a:t>
            </a:r>
            <a:r>
              <a:rPr lang="zh-CN" altLang="en-US" b="1">
                <a:solidFill>
                  <a:schemeClr val="tx1"/>
                </a:solidFill>
                <a:latin typeface="华文仿宋" panose="02010600040101010101" pitchFamily="2" charset="-122"/>
                <a:ea typeface="华文仿宋" panose="02010600040101010101" pitchFamily="2" charset="-122"/>
              </a:rPr>
              <a:t>撤销</a:t>
            </a:r>
            <a:r>
              <a:rPr lang="zh-CN" altLang="en-US"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en-US" altLang="zh-CN" b="1">
                <a:solidFill>
                  <a:schemeClr val="tx1"/>
                </a:solidFill>
                <a:latin typeface="华文仿宋" panose="02010600040101010101" pitchFamily="2" charset="-122"/>
                <a:ea typeface="华文仿宋" panose="02010600040101010101" pitchFamily="2" charset="-122"/>
              </a:rPr>
              <a:t>RAS</a:t>
            </a:r>
            <a:r>
              <a:rPr lang="zh-CN" altLang="en-US" b="1">
                <a:solidFill>
                  <a:schemeClr val="tx1"/>
                </a:solidFill>
                <a:latin typeface="华文仿宋" panose="02010600040101010101" pitchFamily="2" charset="-122"/>
                <a:ea typeface="华文仿宋" panose="02010600040101010101" pitchFamily="2" charset="-122"/>
              </a:rPr>
              <a:t>撤销</a:t>
            </a:r>
          </a:p>
          <a:p>
            <a:pPr lvl="1" eaLnBrk="1" hangingPunct="1">
              <a:lnSpc>
                <a:spcPct val="100000"/>
              </a:lnSpc>
              <a:buClrTx/>
              <a:buFontTx/>
              <a:buNone/>
            </a:pPr>
            <a:r>
              <a:rPr lang="en-US" altLang="zh-CN" b="1">
                <a:solidFill>
                  <a:schemeClr val="tx1"/>
                </a:solidFill>
                <a:latin typeface="华文仿宋" panose="02010600040101010101" pitchFamily="2" charset="-122"/>
                <a:ea typeface="华文仿宋" panose="02010600040101010101" pitchFamily="2" charset="-122"/>
              </a:rPr>
              <a:t>hidden：（</a:t>
            </a:r>
            <a:r>
              <a:rPr lang="zh-CN" altLang="en-US" b="1">
                <a:solidFill>
                  <a:schemeClr val="tx1"/>
                </a:solidFill>
                <a:latin typeface="华文仿宋" panose="02010600040101010101" pitchFamily="2" charset="-122"/>
                <a:ea typeface="华文仿宋" panose="02010600040101010101" pitchFamily="2" charset="-122"/>
              </a:rPr>
              <a:t>在访存周期中）</a:t>
            </a:r>
            <a:r>
              <a:rPr lang="en-US" altLang="zh-CN" b="1">
                <a:solidFill>
                  <a:schemeClr val="tx1"/>
                </a:solidFill>
                <a:latin typeface="华文仿宋" panose="02010600040101010101" pitchFamily="2" charset="-122"/>
                <a:ea typeface="华文仿宋" panose="02010600040101010101" pitchFamily="2" charset="-122"/>
              </a:rPr>
              <a:t>RAS</a:t>
            </a:r>
            <a:r>
              <a:rPr lang="zh-CN" altLang="en-US" b="1">
                <a:solidFill>
                  <a:schemeClr val="tx1"/>
                </a:solidFill>
                <a:latin typeface="华文仿宋" panose="02010600040101010101" pitchFamily="2" charset="-122"/>
                <a:ea typeface="华文仿宋" panose="02010600040101010101" pitchFamily="2" charset="-122"/>
              </a:rPr>
              <a:t>撤销</a:t>
            </a:r>
            <a:r>
              <a:rPr lang="zh-CN" altLang="en-US"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en-US" altLang="zh-CN" b="1">
                <a:solidFill>
                  <a:schemeClr val="tx1"/>
                </a:solidFill>
                <a:latin typeface="华文仿宋" panose="02010600040101010101" pitchFamily="2" charset="-122"/>
                <a:ea typeface="华文仿宋" panose="02010600040101010101" pitchFamily="2" charset="-122"/>
              </a:rPr>
              <a:t>RAS</a:t>
            </a:r>
            <a:r>
              <a:rPr lang="zh-CN" altLang="en-US" b="1">
                <a:solidFill>
                  <a:schemeClr val="tx1"/>
                </a:solidFill>
                <a:latin typeface="华文仿宋" panose="02010600040101010101" pitchFamily="2" charset="-122"/>
                <a:ea typeface="华文仿宋" panose="02010600040101010101" pitchFamily="2" charset="-122"/>
              </a:rPr>
              <a:t>有效</a:t>
            </a:r>
          </a:p>
          <a:p>
            <a:pPr eaLnBrk="1" hangingPunct="1">
              <a:lnSpc>
                <a:spcPct val="100000"/>
              </a:lnSpc>
              <a:buSzTx/>
              <a:buFont typeface="Wingdings" panose="05000000000000000000" pitchFamily="2" charset="2"/>
              <a:buChar char="v"/>
            </a:pPr>
            <a:endParaRPr lang="zh-CN" altLang="en-US" sz="2400" b="1">
              <a:solidFill>
                <a:schemeClr val="tx1"/>
              </a:solidFill>
              <a:latin typeface="华文仿宋" panose="02010600040101010101" pitchFamily="2" charset="-122"/>
              <a:ea typeface="华文仿宋" panose="02010600040101010101" pitchFamily="2" charset="-122"/>
            </a:endParaRPr>
          </a:p>
        </p:txBody>
      </p:sp>
      <p:graphicFrame>
        <p:nvGraphicFramePr>
          <p:cNvPr id="38916" name="Object 4"/>
          <p:cNvGraphicFramePr>
            <a:graphicFrameLocks noChangeAspect="1"/>
          </p:cNvGraphicFramePr>
          <p:nvPr/>
        </p:nvGraphicFramePr>
        <p:xfrm>
          <a:off x="1981200" y="3284538"/>
          <a:ext cx="5692775" cy="3040062"/>
        </p:xfrm>
        <a:graphic>
          <a:graphicData uri="http://schemas.openxmlformats.org/presentationml/2006/ole">
            <mc:AlternateContent xmlns:mc="http://schemas.openxmlformats.org/markup-compatibility/2006">
              <mc:Choice xmlns:v="urn:schemas-microsoft-com:vml" Requires="v">
                <p:oleObj spid="_x0000_s38925" name="文档" r:id="rId5" imgW="0" imgH="0" progId="Word.Document.8">
                  <p:embed/>
                </p:oleObj>
              </mc:Choice>
              <mc:Fallback>
                <p:oleObj name="文档" r:id="rId5" imgW="0" imgH="0"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284538"/>
                        <a:ext cx="5692775" cy="304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8917"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41B30CE2-F4DD-4039-85D0-845C7BD126A9}" type="slidenum">
              <a:rPr kumimoji="0" lang="en-US" altLang="zh-CN" sz="1600" smtClean="0"/>
              <a:pPr>
                <a:lnSpc>
                  <a:spcPct val="100000"/>
                </a:lnSpc>
                <a:spcBef>
                  <a:spcPct val="0"/>
                </a:spcBef>
                <a:buSzTx/>
                <a:buFontTx/>
                <a:buNone/>
              </a:pPr>
              <a:t>17</a:t>
            </a:fld>
            <a:r>
              <a:rPr kumimoji="0" lang="en-US" altLang="zh-CN" sz="1600"/>
              <a:t>/</a:t>
            </a:r>
            <a:r>
              <a:rPr kumimoji="0" lang="zh-CN" altLang="zh-CN" sz="1600"/>
              <a:t>7</a:t>
            </a:r>
            <a:r>
              <a:rPr kumimoji="0" lang="en-US" altLang="zh-CN" sz="1600"/>
              <a:t>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D3641A8F-183E-4F41-AE63-E8D8D8781B76}"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标题 1">
            <a:extLst>
              <a:ext uri="{FF2B5EF4-FFF2-40B4-BE49-F238E27FC236}">
                <a16:creationId xmlns:a16="http://schemas.microsoft.com/office/drawing/2014/main" id="{B6FF5731-9AB5-C84E-BD59-8FC7118FD45E}"/>
              </a:ext>
            </a:extLst>
          </p:cNvPr>
          <p:cNvSpPr>
            <a:spLocks noGrp="1"/>
          </p:cNvSpPr>
          <p:nvPr>
            <p:ph type="title"/>
          </p:nvPr>
        </p:nvSpPr>
        <p:spPr>
          <a:xfrm>
            <a:off x="2903538" y="76200"/>
            <a:ext cx="4716462" cy="725488"/>
          </a:xfrm>
        </p:spPr>
        <p:txBody>
          <a:bodyPr/>
          <a:lstStyle/>
          <a:p>
            <a:pPr eaLnBrk="1" hangingPunct="1"/>
            <a:r>
              <a:rPr lang="en-US" altLang="zh-CN">
                <a:effectLst>
                  <a:outerShdw blurRad="38100" dist="38100" dir="2700000" algn="tl">
                    <a:srgbClr val="C0C0C0"/>
                  </a:outerShdw>
                </a:effectLst>
                <a:ea typeface="黑体" panose="02010609060101010101" pitchFamily="49" charset="-122"/>
              </a:rPr>
              <a:t>DRAM</a:t>
            </a:r>
            <a:r>
              <a:rPr lang="zh-CN" altLang="en-US">
                <a:effectLst>
                  <a:outerShdw blurRad="38100" dist="38100" dir="2700000" algn="tl">
                    <a:srgbClr val="C0C0C0"/>
                  </a:outerShdw>
                </a:effectLst>
                <a:ea typeface="黑体" panose="02010609060101010101" pitchFamily="49" charset="-122"/>
              </a:rPr>
              <a:t>时序（四）</a:t>
            </a:r>
          </a:p>
        </p:txBody>
      </p:sp>
      <p:sp>
        <p:nvSpPr>
          <p:cNvPr id="40963" name="Rectangle 3"/>
          <p:cNvSpPr txBox="1">
            <a:spLocks noChangeArrowheads="1"/>
          </p:cNvSpPr>
          <p:nvPr/>
        </p:nvSpPr>
        <p:spPr bwMode="auto">
          <a:xfrm>
            <a:off x="762000" y="914400"/>
            <a:ext cx="7772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114300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buSzTx/>
              <a:buFont typeface="Wingdings" panose="05000000000000000000" pitchFamily="2" charset="2"/>
              <a:buChar char="v"/>
            </a:pPr>
            <a:r>
              <a:rPr lang="zh-CN" altLang="en-US" sz="2400" b="1">
                <a:solidFill>
                  <a:srgbClr val="0000FF"/>
                </a:solidFill>
                <a:latin typeface="华文仿宋" panose="02010600040101010101" pitchFamily="2" charset="-122"/>
                <a:ea typeface="华文仿宋" panose="02010600040101010101" pitchFamily="2" charset="-122"/>
              </a:rPr>
              <a:t>刷新周期：</a:t>
            </a:r>
          </a:p>
          <a:p>
            <a:pPr lvl="1" eaLnBrk="1" hangingPunct="1">
              <a:lnSpc>
                <a:spcPct val="100000"/>
              </a:lnSpc>
              <a:buClrTx/>
              <a:buFontTx/>
              <a:buNone/>
            </a:pPr>
            <a:r>
              <a:rPr lang="en-US" altLang="zh-CN" b="1">
                <a:solidFill>
                  <a:schemeClr val="tx1"/>
                </a:solidFill>
                <a:latin typeface="华文仿宋" panose="02010600040101010101" pitchFamily="2" charset="-122"/>
                <a:ea typeface="华文仿宋" panose="02010600040101010101" pitchFamily="2" charset="-122"/>
              </a:rPr>
              <a:t>RAS only：</a:t>
            </a:r>
            <a:r>
              <a:rPr lang="zh-CN" altLang="en-US" b="1">
                <a:solidFill>
                  <a:schemeClr val="tx1"/>
                </a:solidFill>
                <a:latin typeface="华文仿宋" panose="02010600040101010101" pitchFamily="2" charset="-122"/>
                <a:ea typeface="华文仿宋" panose="02010600040101010101" pitchFamily="2" charset="-122"/>
              </a:rPr>
              <a:t>刷新行地址有效</a:t>
            </a:r>
            <a:r>
              <a:rPr lang="zh-CN" altLang="en-US"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en-US" altLang="zh-CN" b="1">
                <a:solidFill>
                  <a:schemeClr val="tx1"/>
                </a:solidFill>
                <a:latin typeface="华文仿宋" panose="02010600040101010101" pitchFamily="2" charset="-122"/>
                <a:ea typeface="华文仿宋" panose="02010600040101010101" pitchFamily="2" charset="-122"/>
              </a:rPr>
              <a:t>RAS</a:t>
            </a:r>
            <a:r>
              <a:rPr lang="zh-CN" altLang="en-US" b="1">
                <a:solidFill>
                  <a:schemeClr val="tx1"/>
                </a:solidFill>
                <a:latin typeface="华文仿宋" panose="02010600040101010101" pitchFamily="2" charset="-122"/>
                <a:ea typeface="华文仿宋" panose="02010600040101010101" pitchFamily="2" charset="-122"/>
              </a:rPr>
              <a:t>有效</a:t>
            </a:r>
            <a:r>
              <a:rPr lang="zh-CN" altLang="en-US"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zh-CN" altLang="en-US" b="1">
                <a:solidFill>
                  <a:schemeClr val="tx1"/>
                </a:solidFill>
                <a:latin typeface="华文仿宋" panose="02010600040101010101" pitchFamily="2" charset="-122"/>
                <a:ea typeface="华文仿宋" panose="02010600040101010101" pitchFamily="2" charset="-122"/>
              </a:rPr>
              <a:t>刷新行地址和</a:t>
            </a:r>
            <a:r>
              <a:rPr lang="en-US" altLang="zh-CN" b="1">
                <a:solidFill>
                  <a:schemeClr val="tx1"/>
                </a:solidFill>
                <a:latin typeface="华文仿宋" panose="02010600040101010101" pitchFamily="2" charset="-122"/>
                <a:ea typeface="华文仿宋" panose="02010600040101010101" pitchFamily="2" charset="-122"/>
              </a:rPr>
              <a:t>RAS</a:t>
            </a:r>
            <a:r>
              <a:rPr lang="zh-CN" altLang="en-US" b="1">
                <a:solidFill>
                  <a:schemeClr val="tx1"/>
                </a:solidFill>
                <a:latin typeface="华文仿宋" panose="02010600040101010101" pitchFamily="2" charset="-122"/>
                <a:ea typeface="华文仿宋" panose="02010600040101010101" pitchFamily="2" charset="-122"/>
              </a:rPr>
              <a:t>撤销</a:t>
            </a:r>
          </a:p>
          <a:p>
            <a:pPr lvl="1" eaLnBrk="1" hangingPunct="1">
              <a:lnSpc>
                <a:spcPct val="100000"/>
              </a:lnSpc>
              <a:buClrTx/>
              <a:buFontTx/>
              <a:buNone/>
            </a:pPr>
            <a:r>
              <a:rPr lang="en-US" altLang="zh-CN" b="1">
                <a:solidFill>
                  <a:schemeClr val="tx1"/>
                </a:solidFill>
                <a:latin typeface="华文仿宋" panose="02010600040101010101" pitchFamily="2" charset="-122"/>
                <a:ea typeface="华文仿宋" panose="02010600040101010101" pitchFamily="2" charset="-122"/>
              </a:rPr>
              <a:t>CAS befor RAS：CAS</a:t>
            </a:r>
            <a:r>
              <a:rPr lang="zh-CN" altLang="en-US" b="1">
                <a:solidFill>
                  <a:schemeClr val="tx1"/>
                </a:solidFill>
                <a:latin typeface="华文仿宋" panose="02010600040101010101" pitchFamily="2" charset="-122"/>
                <a:ea typeface="华文仿宋" panose="02010600040101010101" pitchFamily="2" charset="-122"/>
              </a:rPr>
              <a:t>有效</a:t>
            </a:r>
            <a:r>
              <a:rPr lang="zh-CN" altLang="en-US"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en-US" altLang="zh-CN" b="1">
                <a:solidFill>
                  <a:schemeClr val="tx1"/>
                </a:solidFill>
                <a:latin typeface="华文仿宋" panose="02010600040101010101" pitchFamily="2" charset="-122"/>
                <a:ea typeface="华文仿宋" panose="02010600040101010101" pitchFamily="2" charset="-122"/>
              </a:rPr>
              <a:t>RAS</a:t>
            </a:r>
            <a:r>
              <a:rPr lang="zh-CN" altLang="en-US" b="1">
                <a:solidFill>
                  <a:schemeClr val="tx1"/>
                </a:solidFill>
                <a:latin typeface="华文仿宋" panose="02010600040101010101" pitchFamily="2" charset="-122"/>
                <a:ea typeface="华文仿宋" panose="02010600040101010101" pitchFamily="2" charset="-122"/>
              </a:rPr>
              <a:t>有效</a:t>
            </a:r>
            <a:r>
              <a:rPr lang="zh-CN" altLang="en-US"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en-US" altLang="zh-CN" b="1">
                <a:solidFill>
                  <a:schemeClr val="tx1"/>
                </a:solidFill>
                <a:latin typeface="华文仿宋" panose="02010600040101010101" pitchFamily="2" charset="-122"/>
                <a:ea typeface="华文仿宋" panose="02010600040101010101" pitchFamily="2" charset="-122"/>
              </a:rPr>
              <a:t>CAS</a:t>
            </a:r>
            <a:r>
              <a:rPr lang="zh-CN" altLang="en-US" b="1">
                <a:solidFill>
                  <a:schemeClr val="tx1"/>
                </a:solidFill>
                <a:latin typeface="华文仿宋" panose="02010600040101010101" pitchFamily="2" charset="-122"/>
                <a:ea typeface="华文仿宋" panose="02010600040101010101" pitchFamily="2" charset="-122"/>
              </a:rPr>
              <a:t>撤销</a:t>
            </a:r>
            <a:r>
              <a:rPr lang="zh-CN" altLang="en-US"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en-US" altLang="zh-CN" b="1">
                <a:solidFill>
                  <a:schemeClr val="tx1"/>
                </a:solidFill>
                <a:latin typeface="华文仿宋" panose="02010600040101010101" pitchFamily="2" charset="-122"/>
                <a:ea typeface="华文仿宋" panose="02010600040101010101" pitchFamily="2" charset="-122"/>
              </a:rPr>
              <a:t>RAS</a:t>
            </a:r>
            <a:r>
              <a:rPr lang="zh-CN" altLang="en-US" b="1">
                <a:solidFill>
                  <a:schemeClr val="tx1"/>
                </a:solidFill>
                <a:latin typeface="华文仿宋" panose="02010600040101010101" pitchFamily="2" charset="-122"/>
                <a:ea typeface="华文仿宋" panose="02010600040101010101" pitchFamily="2" charset="-122"/>
              </a:rPr>
              <a:t>撤销</a:t>
            </a:r>
          </a:p>
          <a:p>
            <a:pPr lvl="1" eaLnBrk="1" hangingPunct="1">
              <a:lnSpc>
                <a:spcPct val="100000"/>
              </a:lnSpc>
              <a:buClrTx/>
              <a:buFontTx/>
              <a:buNone/>
            </a:pPr>
            <a:r>
              <a:rPr lang="en-US" altLang="zh-CN" b="1">
                <a:solidFill>
                  <a:schemeClr val="tx1"/>
                </a:solidFill>
                <a:latin typeface="华文仿宋" panose="02010600040101010101" pitchFamily="2" charset="-122"/>
                <a:ea typeface="华文仿宋" panose="02010600040101010101" pitchFamily="2" charset="-122"/>
              </a:rPr>
              <a:t>hidden：（</a:t>
            </a:r>
            <a:r>
              <a:rPr lang="zh-CN" altLang="en-US" b="1">
                <a:solidFill>
                  <a:schemeClr val="tx1"/>
                </a:solidFill>
                <a:latin typeface="华文仿宋" panose="02010600040101010101" pitchFamily="2" charset="-122"/>
                <a:ea typeface="华文仿宋" panose="02010600040101010101" pitchFamily="2" charset="-122"/>
              </a:rPr>
              <a:t>在访存周期中）</a:t>
            </a:r>
            <a:r>
              <a:rPr lang="en-US" altLang="zh-CN" b="1">
                <a:solidFill>
                  <a:schemeClr val="tx1"/>
                </a:solidFill>
                <a:latin typeface="华文仿宋" panose="02010600040101010101" pitchFamily="2" charset="-122"/>
                <a:ea typeface="华文仿宋" panose="02010600040101010101" pitchFamily="2" charset="-122"/>
              </a:rPr>
              <a:t>RAS</a:t>
            </a:r>
            <a:r>
              <a:rPr lang="zh-CN" altLang="en-US" b="1">
                <a:solidFill>
                  <a:schemeClr val="tx1"/>
                </a:solidFill>
                <a:latin typeface="华文仿宋" panose="02010600040101010101" pitchFamily="2" charset="-122"/>
                <a:ea typeface="华文仿宋" panose="02010600040101010101" pitchFamily="2" charset="-122"/>
              </a:rPr>
              <a:t>撤销</a:t>
            </a:r>
            <a:r>
              <a:rPr lang="zh-CN" altLang="en-US"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en-US" altLang="zh-CN" b="1">
                <a:solidFill>
                  <a:schemeClr val="tx1"/>
                </a:solidFill>
                <a:latin typeface="华文仿宋" panose="02010600040101010101" pitchFamily="2" charset="-122"/>
                <a:ea typeface="华文仿宋" panose="02010600040101010101" pitchFamily="2" charset="-122"/>
              </a:rPr>
              <a:t>RAS</a:t>
            </a:r>
            <a:r>
              <a:rPr lang="zh-CN" altLang="en-US" b="1">
                <a:solidFill>
                  <a:schemeClr val="tx1"/>
                </a:solidFill>
                <a:latin typeface="华文仿宋" panose="02010600040101010101" pitchFamily="2" charset="-122"/>
                <a:ea typeface="华文仿宋" panose="02010600040101010101" pitchFamily="2" charset="-122"/>
              </a:rPr>
              <a:t>有效</a:t>
            </a:r>
          </a:p>
          <a:p>
            <a:pPr eaLnBrk="1" hangingPunct="1">
              <a:lnSpc>
                <a:spcPct val="100000"/>
              </a:lnSpc>
              <a:buSzTx/>
              <a:buFont typeface="Wingdings" panose="05000000000000000000" pitchFamily="2" charset="2"/>
              <a:buChar char="v"/>
            </a:pPr>
            <a:endParaRPr lang="zh-CN" altLang="en-US" sz="2400" b="1">
              <a:solidFill>
                <a:schemeClr val="tx1"/>
              </a:solidFill>
              <a:latin typeface="华文仿宋" panose="02010600040101010101" pitchFamily="2" charset="-122"/>
              <a:ea typeface="华文仿宋" panose="02010600040101010101" pitchFamily="2" charset="-122"/>
            </a:endParaRPr>
          </a:p>
        </p:txBody>
      </p:sp>
      <p:graphicFrame>
        <p:nvGraphicFramePr>
          <p:cNvPr id="40964" name="Object 4"/>
          <p:cNvGraphicFramePr>
            <a:graphicFrameLocks noChangeAspect="1"/>
          </p:cNvGraphicFramePr>
          <p:nvPr/>
        </p:nvGraphicFramePr>
        <p:xfrm>
          <a:off x="1600200" y="3124200"/>
          <a:ext cx="6934200" cy="3343275"/>
        </p:xfrm>
        <a:graphic>
          <a:graphicData uri="http://schemas.openxmlformats.org/presentationml/2006/ole">
            <mc:AlternateContent xmlns:mc="http://schemas.openxmlformats.org/markup-compatibility/2006">
              <mc:Choice xmlns:v="urn:schemas-microsoft-com:vml" Requires="v">
                <p:oleObj spid="_x0000_s40973" name="文档" r:id="rId5" imgW="0" imgH="0" progId="Word.Document.8">
                  <p:embed/>
                </p:oleObj>
              </mc:Choice>
              <mc:Fallback>
                <p:oleObj name="文档" r:id="rId5" imgW="0" imgH="0"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124200"/>
                        <a:ext cx="6934200"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0965"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C968E6EB-2B53-41C4-9228-5E9146611555}" type="slidenum">
              <a:rPr kumimoji="0" lang="en-US" altLang="zh-CN" sz="1600" smtClean="0"/>
              <a:pPr>
                <a:lnSpc>
                  <a:spcPct val="100000"/>
                </a:lnSpc>
                <a:spcBef>
                  <a:spcPct val="0"/>
                </a:spcBef>
                <a:buSzTx/>
                <a:buFontTx/>
                <a:buNone/>
              </a:pPr>
              <a:t>18</a:t>
            </a:fld>
            <a:r>
              <a:rPr kumimoji="0" lang="en-US" altLang="zh-CN" sz="1600"/>
              <a:t>/</a:t>
            </a:r>
            <a:r>
              <a:rPr kumimoji="0" lang="zh-CN" altLang="zh-CN" sz="1600"/>
              <a:t>7</a:t>
            </a:r>
            <a:r>
              <a:rPr kumimoji="0" lang="en-US" altLang="zh-CN" sz="1600"/>
              <a:t>9</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E536B32D-72D1-4CE5-9247-FF63362EF529}"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标题 1">
            <a:extLst>
              <a:ext uri="{FF2B5EF4-FFF2-40B4-BE49-F238E27FC236}">
                <a16:creationId xmlns:a16="http://schemas.microsoft.com/office/drawing/2014/main" id="{3229E677-AADD-5640-8D3D-6CFCBA6F9356}"/>
              </a:ext>
            </a:extLst>
          </p:cNvPr>
          <p:cNvSpPr>
            <a:spLocks noGrp="1"/>
          </p:cNvSpPr>
          <p:nvPr>
            <p:ph type="title"/>
          </p:nvPr>
        </p:nvSpPr>
        <p:spPr>
          <a:xfrm>
            <a:off x="2827338" y="76200"/>
            <a:ext cx="4792662" cy="725488"/>
          </a:xfrm>
        </p:spPr>
        <p:txBody>
          <a:bodyPr/>
          <a:lstStyle/>
          <a:p>
            <a:pPr eaLnBrk="1" hangingPunct="1"/>
            <a:r>
              <a:rPr lang="en-US" altLang="zh-CN">
                <a:effectLst>
                  <a:outerShdw blurRad="38100" dist="38100" dir="2700000" algn="tl">
                    <a:srgbClr val="C0C0C0"/>
                  </a:outerShdw>
                </a:effectLst>
                <a:ea typeface="黑体" panose="02010609060101010101" pitchFamily="49" charset="-122"/>
              </a:rPr>
              <a:t>DRAM</a:t>
            </a:r>
            <a:r>
              <a:rPr lang="zh-CN" altLang="en-US">
                <a:effectLst>
                  <a:outerShdw blurRad="38100" dist="38100" dir="2700000" algn="tl">
                    <a:srgbClr val="C0C0C0"/>
                  </a:outerShdw>
                </a:effectLst>
                <a:ea typeface="黑体" panose="02010609060101010101" pitchFamily="49" charset="-122"/>
              </a:rPr>
              <a:t>时序（五）</a:t>
            </a:r>
          </a:p>
        </p:txBody>
      </p:sp>
      <p:sp>
        <p:nvSpPr>
          <p:cNvPr id="43011" name="Rectangle 3"/>
          <p:cNvSpPr txBox="1">
            <a:spLocks noChangeArrowheads="1"/>
          </p:cNvSpPr>
          <p:nvPr/>
        </p:nvSpPr>
        <p:spPr bwMode="auto">
          <a:xfrm>
            <a:off x="990600" y="1012825"/>
            <a:ext cx="7772400"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574675">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buSzTx/>
              <a:buFont typeface="Wingdings" panose="05000000000000000000" pitchFamily="2" charset="2"/>
              <a:buChar char="v"/>
            </a:pPr>
            <a:r>
              <a:rPr lang="zh-CN" altLang="en-US" sz="2400" b="1">
                <a:solidFill>
                  <a:srgbClr val="0000FF"/>
                </a:solidFill>
                <a:latin typeface="华文仿宋" panose="02010600040101010101" pitchFamily="2" charset="-122"/>
                <a:ea typeface="华文仿宋" panose="02010600040101010101" pitchFamily="2" charset="-122"/>
              </a:rPr>
              <a:t>刷新周期：</a:t>
            </a:r>
          </a:p>
          <a:p>
            <a:pPr lvl="1" eaLnBrk="1" hangingPunct="1">
              <a:lnSpc>
                <a:spcPct val="100000"/>
              </a:lnSpc>
              <a:buClrTx/>
              <a:buFontTx/>
              <a:buNone/>
            </a:pPr>
            <a:r>
              <a:rPr lang="en-US" altLang="zh-CN" b="1">
                <a:solidFill>
                  <a:schemeClr val="tx1"/>
                </a:solidFill>
                <a:latin typeface="华文仿宋" panose="02010600040101010101" pitchFamily="2" charset="-122"/>
                <a:ea typeface="华文仿宋" panose="02010600040101010101" pitchFamily="2" charset="-122"/>
              </a:rPr>
              <a:t>RAS only</a:t>
            </a:r>
            <a:r>
              <a:rPr lang="en-US" altLang="zh-CN" sz="2000" b="1">
                <a:solidFill>
                  <a:schemeClr val="tx1"/>
                </a:solidFill>
                <a:latin typeface="华文仿宋" panose="02010600040101010101" pitchFamily="2" charset="-122"/>
                <a:ea typeface="华文仿宋" panose="02010600040101010101" pitchFamily="2" charset="-122"/>
              </a:rPr>
              <a:t>：</a:t>
            </a:r>
            <a:r>
              <a:rPr lang="zh-CN" altLang="en-US" sz="2000" b="1">
                <a:solidFill>
                  <a:schemeClr val="tx1"/>
                </a:solidFill>
                <a:latin typeface="华文仿宋" panose="02010600040101010101" pitchFamily="2" charset="-122"/>
                <a:ea typeface="华文仿宋" panose="02010600040101010101" pitchFamily="2" charset="-122"/>
              </a:rPr>
              <a:t>刷新行地址有效</a:t>
            </a:r>
            <a:r>
              <a:rPr lang="zh-CN" altLang="en-US" sz="2000"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en-US" altLang="zh-CN" sz="2000" b="1">
                <a:solidFill>
                  <a:schemeClr val="tx1"/>
                </a:solidFill>
                <a:latin typeface="华文仿宋" panose="02010600040101010101" pitchFamily="2" charset="-122"/>
                <a:ea typeface="华文仿宋" panose="02010600040101010101" pitchFamily="2" charset="-122"/>
              </a:rPr>
              <a:t>RAS</a:t>
            </a:r>
            <a:r>
              <a:rPr lang="zh-CN" altLang="en-US" sz="2000" b="1">
                <a:solidFill>
                  <a:schemeClr val="tx1"/>
                </a:solidFill>
                <a:latin typeface="华文仿宋" panose="02010600040101010101" pitchFamily="2" charset="-122"/>
                <a:ea typeface="华文仿宋" panose="02010600040101010101" pitchFamily="2" charset="-122"/>
              </a:rPr>
              <a:t>有效</a:t>
            </a:r>
            <a:r>
              <a:rPr lang="zh-CN" altLang="en-US" sz="2000"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zh-CN" altLang="en-US" sz="2000" b="1">
                <a:solidFill>
                  <a:schemeClr val="tx1"/>
                </a:solidFill>
                <a:latin typeface="华文仿宋" panose="02010600040101010101" pitchFamily="2" charset="-122"/>
                <a:ea typeface="华文仿宋" panose="02010600040101010101" pitchFamily="2" charset="-122"/>
              </a:rPr>
              <a:t>刷新行地址和</a:t>
            </a:r>
            <a:r>
              <a:rPr lang="en-US" altLang="zh-CN" sz="2000" b="1">
                <a:solidFill>
                  <a:schemeClr val="tx1"/>
                </a:solidFill>
                <a:latin typeface="华文仿宋" panose="02010600040101010101" pitchFamily="2" charset="-122"/>
                <a:ea typeface="华文仿宋" panose="02010600040101010101" pitchFamily="2" charset="-122"/>
              </a:rPr>
              <a:t>RAS</a:t>
            </a:r>
            <a:r>
              <a:rPr lang="zh-CN" altLang="en-US" sz="2000" b="1">
                <a:solidFill>
                  <a:schemeClr val="tx1"/>
                </a:solidFill>
                <a:latin typeface="华文仿宋" panose="02010600040101010101" pitchFamily="2" charset="-122"/>
                <a:ea typeface="华文仿宋" panose="02010600040101010101" pitchFamily="2" charset="-122"/>
              </a:rPr>
              <a:t>撤销</a:t>
            </a:r>
          </a:p>
          <a:p>
            <a:pPr lvl="1" eaLnBrk="1" hangingPunct="1">
              <a:lnSpc>
                <a:spcPct val="100000"/>
              </a:lnSpc>
              <a:buClrTx/>
              <a:buFontTx/>
              <a:buNone/>
            </a:pPr>
            <a:r>
              <a:rPr lang="en-US" altLang="zh-CN" b="1">
                <a:solidFill>
                  <a:schemeClr val="tx1"/>
                </a:solidFill>
                <a:latin typeface="华文仿宋" panose="02010600040101010101" pitchFamily="2" charset="-122"/>
                <a:ea typeface="华文仿宋" panose="02010600040101010101" pitchFamily="2" charset="-122"/>
              </a:rPr>
              <a:t>CAS befor RAS</a:t>
            </a:r>
            <a:r>
              <a:rPr lang="en-US" altLang="zh-CN" sz="2000" b="1">
                <a:solidFill>
                  <a:schemeClr val="tx1"/>
                </a:solidFill>
                <a:latin typeface="华文仿宋" panose="02010600040101010101" pitchFamily="2" charset="-122"/>
                <a:ea typeface="华文仿宋" panose="02010600040101010101" pitchFamily="2" charset="-122"/>
              </a:rPr>
              <a:t>：CAS</a:t>
            </a:r>
            <a:r>
              <a:rPr lang="zh-CN" altLang="en-US" sz="2000" b="1">
                <a:solidFill>
                  <a:schemeClr val="tx1"/>
                </a:solidFill>
                <a:latin typeface="华文仿宋" panose="02010600040101010101" pitchFamily="2" charset="-122"/>
                <a:ea typeface="华文仿宋" panose="02010600040101010101" pitchFamily="2" charset="-122"/>
              </a:rPr>
              <a:t>有效</a:t>
            </a:r>
            <a:r>
              <a:rPr lang="zh-CN" altLang="en-US" sz="2000"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en-US" altLang="zh-CN" sz="2000" b="1">
                <a:solidFill>
                  <a:schemeClr val="tx1"/>
                </a:solidFill>
                <a:latin typeface="华文仿宋" panose="02010600040101010101" pitchFamily="2" charset="-122"/>
                <a:ea typeface="华文仿宋" panose="02010600040101010101" pitchFamily="2" charset="-122"/>
              </a:rPr>
              <a:t>RAS</a:t>
            </a:r>
            <a:r>
              <a:rPr lang="zh-CN" altLang="en-US" sz="2000" b="1">
                <a:solidFill>
                  <a:schemeClr val="tx1"/>
                </a:solidFill>
                <a:latin typeface="华文仿宋" panose="02010600040101010101" pitchFamily="2" charset="-122"/>
                <a:ea typeface="华文仿宋" panose="02010600040101010101" pitchFamily="2" charset="-122"/>
              </a:rPr>
              <a:t>有效</a:t>
            </a:r>
            <a:r>
              <a:rPr lang="zh-CN" altLang="en-US" sz="2000"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en-US" altLang="zh-CN" sz="2000" b="1">
                <a:solidFill>
                  <a:schemeClr val="tx1"/>
                </a:solidFill>
                <a:latin typeface="华文仿宋" panose="02010600040101010101" pitchFamily="2" charset="-122"/>
                <a:ea typeface="华文仿宋" panose="02010600040101010101" pitchFamily="2" charset="-122"/>
              </a:rPr>
              <a:t>CAS</a:t>
            </a:r>
            <a:r>
              <a:rPr lang="zh-CN" altLang="en-US" sz="2000" b="1">
                <a:solidFill>
                  <a:schemeClr val="tx1"/>
                </a:solidFill>
                <a:latin typeface="华文仿宋" panose="02010600040101010101" pitchFamily="2" charset="-122"/>
                <a:ea typeface="华文仿宋" panose="02010600040101010101" pitchFamily="2" charset="-122"/>
              </a:rPr>
              <a:t>撤销</a:t>
            </a:r>
            <a:r>
              <a:rPr lang="zh-CN" altLang="en-US" sz="2000"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en-US" altLang="zh-CN" sz="2000" b="1">
                <a:solidFill>
                  <a:schemeClr val="tx1"/>
                </a:solidFill>
                <a:latin typeface="华文仿宋" panose="02010600040101010101" pitchFamily="2" charset="-122"/>
                <a:ea typeface="华文仿宋" panose="02010600040101010101" pitchFamily="2" charset="-122"/>
              </a:rPr>
              <a:t>RAS</a:t>
            </a:r>
            <a:r>
              <a:rPr lang="zh-CN" altLang="en-US" sz="2000" b="1">
                <a:solidFill>
                  <a:schemeClr val="tx1"/>
                </a:solidFill>
                <a:latin typeface="华文仿宋" panose="02010600040101010101" pitchFamily="2" charset="-122"/>
                <a:ea typeface="华文仿宋" panose="02010600040101010101" pitchFamily="2" charset="-122"/>
              </a:rPr>
              <a:t>撤销</a:t>
            </a:r>
          </a:p>
          <a:p>
            <a:pPr lvl="1" eaLnBrk="1" hangingPunct="1">
              <a:lnSpc>
                <a:spcPct val="100000"/>
              </a:lnSpc>
              <a:buClrTx/>
              <a:buFontTx/>
              <a:buNone/>
            </a:pPr>
            <a:r>
              <a:rPr lang="en-US" altLang="zh-CN" b="1">
                <a:solidFill>
                  <a:schemeClr val="tx1"/>
                </a:solidFill>
                <a:latin typeface="华文仿宋" panose="02010600040101010101" pitchFamily="2" charset="-122"/>
                <a:ea typeface="华文仿宋" panose="02010600040101010101" pitchFamily="2" charset="-122"/>
              </a:rPr>
              <a:t>hidden：</a:t>
            </a:r>
            <a:r>
              <a:rPr lang="en-US" altLang="zh-CN" sz="2000" b="1">
                <a:solidFill>
                  <a:schemeClr val="tx1"/>
                </a:solidFill>
                <a:latin typeface="华文仿宋" panose="02010600040101010101" pitchFamily="2" charset="-122"/>
                <a:ea typeface="华文仿宋" panose="02010600040101010101" pitchFamily="2" charset="-122"/>
              </a:rPr>
              <a:t>（</a:t>
            </a:r>
            <a:r>
              <a:rPr lang="zh-CN" altLang="en-US" sz="2000" b="1">
                <a:solidFill>
                  <a:schemeClr val="tx1"/>
                </a:solidFill>
                <a:latin typeface="华文仿宋" panose="02010600040101010101" pitchFamily="2" charset="-122"/>
                <a:ea typeface="华文仿宋" panose="02010600040101010101" pitchFamily="2" charset="-122"/>
              </a:rPr>
              <a:t>在访存周期中）</a:t>
            </a:r>
            <a:r>
              <a:rPr lang="en-US" altLang="zh-CN" sz="2000" b="1">
                <a:solidFill>
                  <a:schemeClr val="tx1"/>
                </a:solidFill>
                <a:latin typeface="华文仿宋" panose="02010600040101010101" pitchFamily="2" charset="-122"/>
                <a:ea typeface="华文仿宋" panose="02010600040101010101" pitchFamily="2" charset="-122"/>
              </a:rPr>
              <a:t>RAS</a:t>
            </a:r>
            <a:r>
              <a:rPr lang="zh-CN" altLang="en-US" sz="2000" b="1">
                <a:solidFill>
                  <a:schemeClr val="tx1"/>
                </a:solidFill>
                <a:latin typeface="华文仿宋" panose="02010600040101010101" pitchFamily="2" charset="-122"/>
                <a:ea typeface="华文仿宋" panose="02010600040101010101" pitchFamily="2" charset="-122"/>
              </a:rPr>
              <a:t>撤销</a:t>
            </a:r>
            <a:r>
              <a:rPr lang="zh-CN" altLang="en-US" sz="2000" b="1">
                <a:solidFill>
                  <a:schemeClr val="tx1"/>
                </a:solidFill>
                <a:latin typeface="华文仿宋" panose="02010600040101010101" pitchFamily="2" charset="-122"/>
                <a:ea typeface="华文仿宋" panose="02010600040101010101" pitchFamily="2" charset="-122"/>
                <a:sym typeface="Symbol" panose="05050102010706020507" pitchFamily="18" charset="2"/>
              </a:rPr>
              <a:t></a:t>
            </a:r>
            <a:r>
              <a:rPr lang="en-US" altLang="zh-CN" sz="2000" b="1">
                <a:solidFill>
                  <a:schemeClr val="tx1"/>
                </a:solidFill>
                <a:latin typeface="华文仿宋" panose="02010600040101010101" pitchFamily="2" charset="-122"/>
                <a:ea typeface="华文仿宋" panose="02010600040101010101" pitchFamily="2" charset="-122"/>
              </a:rPr>
              <a:t>RAS</a:t>
            </a:r>
            <a:r>
              <a:rPr lang="zh-CN" altLang="en-US" sz="2000" b="1">
                <a:solidFill>
                  <a:schemeClr val="tx1"/>
                </a:solidFill>
                <a:latin typeface="华文仿宋" panose="02010600040101010101" pitchFamily="2" charset="-122"/>
                <a:ea typeface="华文仿宋" panose="02010600040101010101" pitchFamily="2" charset="-122"/>
              </a:rPr>
              <a:t>有效</a:t>
            </a:r>
          </a:p>
        </p:txBody>
      </p:sp>
      <p:graphicFrame>
        <p:nvGraphicFramePr>
          <p:cNvPr id="43012" name="Object 4"/>
          <p:cNvGraphicFramePr>
            <a:graphicFrameLocks noChangeAspect="1"/>
          </p:cNvGraphicFramePr>
          <p:nvPr/>
        </p:nvGraphicFramePr>
        <p:xfrm>
          <a:off x="2286000" y="3227388"/>
          <a:ext cx="5040313" cy="3097212"/>
        </p:xfrm>
        <a:graphic>
          <a:graphicData uri="http://schemas.openxmlformats.org/presentationml/2006/ole">
            <mc:AlternateContent xmlns:mc="http://schemas.openxmlformats.org/markup-compatibility/2006">
              <mc:Choice xmlns:v="urn:schemas-microsoft-com:vml" Requires="v">
                <p:oleObj spid="_x0000_s43021" name="文档" r:id="rId5" imgW="0" imgH="0" progId="Word.Document.8">
                  <p:embed/>
                </p:oleObj>
              </mc:Choice>
              <mc:Fallback>
                <p:oleObj name="文档" r:id="rId5" imgW="0" imgH="0"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b="20998"/>
                      <a:stretch>
                        <a:fillRect/>
                      </a:stretch>
                    </p:blipFill>
                    <p:spPr bwMode="auto">
                      <a:xfrm>
                        <a:off x="2286000" y="3227388"/>
                        <a:ext cx="5040313" cy="309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3013"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5A880672-3702-4FBC-9BA4-7E19AA95AE27}" type="slidenum">
              <a:rPr kumimoji="0" lang="en-US" altLang="zh-CN" sz="1600" smtClean="0"/>
              <a:pPr>
                <a:lnSpc>
                  <a:spcPct val="100000"/>
                </a:lnSpc>
                <a:spcBef>
                  <a:spcPct val="0"/>
                </a:spcBef>
                <a:buSzTx/>
                <a:buFontTx/>
                <a:buNone/>
              </a:pPr>
              <a:t>19</a:t>
            </a:fld>
            <a:r>
              <a:rPr kumimoji="0" lang="en-US" altLang="zh-CN" sz="1600"/>
              <a:t>/</a:t>
            </a:r>
            <a:r>
              <a:rPr kumimoji="0" lang="zh-CN" altLang="zh-CN" sz="1600"/>
              <a:t>7</a:t>
            </a:r>
            <a:r>
              <a:rPr kumimoji="0" lang="en-US" altLang="zh-CN" sz="1600"/>
              <a:t>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158C641A-906F-411C-A0C7-B788B016D3E1}" type="datetime12">
              <a:rPr kumimoji="0" lang="zh-CN" altLang="en-US" sz="1600" smtClean="0"/>
              <a:pPr>
                <a:lnSpc>
                  <a:spcPct val="100000"/>
                </a:lnSpc>
                <a:spcBef>
                  <a:spcPct val="0"/>
                </a:spcBef>
                <a:buSzTx/>
                <a:buFontTx/>
                <a:buNone/>
              </a:pPr>
              <a:t>下午8时24分</a:t>
            </a:fld>
            <a:endParaRPr kumimoji="0" lang="en-US" altLang="zh-CN" sz="1600"/>
          </a:p>
        </p:txBody>
      </p:sp>
      <p:sp>
        <p:nvSpPr>
          <p:cNvPr id="10" name="Rectangle 3">
            <a:extLst>
              <a:ext uri="{FF2B5EF4-FFF2-40B4-BE49-F238E27FC236}">
                <a16:creationId xmlns:a16="http://schemas.microsoft.com/office/drawing/2014/main" id="{37A4A0D3-E00B-D043-A956-D423565857A2}"/>
              </a:ext>
            </a:extLst>
          </p:cNvPr>
          <p:cNvSpPr>
            <a:spLocks noGrp="1" noChangeArrowheads="1"/>
          </p:cNvSpPr>
          <p:nvPr>
            <p:ph type="title"/>
          </p:nvPr>
        </p:nvSpPr>
        <p:spPr>
          <a:xfrm>
            <a:off x="2411413" y="76200"/>
            <a:ext cx="5208587" cy="685800"/>
          </a:xfrm>
        </p:spPr>
        <p:txBody>
          <a:bodyPr/>
          <a:lstStyle/>
          <a:p>
            <a:pPr eaLnBrk="1" hangingPunct="1"/>
            <a:r>
              <a:rPr lang="zh-CN" altLang="en-US">
                <a:effectLst>
                  <a:outerShdw blurRad="38100" dist="38100" dir="2700000" algn="tl">
                    <a:srgbClr val="C0C0C0"/>
                  </a:outerShdw>
                </a:effectLst>
                <a:latin typeface="黑体" panose="02010609060101010101" pitchFamily="49" charset="-122"/>
                <a:ea typeface="黑体" panose="02010609060101010101" pitchFamily="49" charset="-122"/>
              </a:rPr>
              <a:t>第三章  存储系统</a:t>
            </a:r>
          </a:p>
        </p:txBody>
      </p:sp>
      <p:sp>
        <p:nvSpPr>
          <p:cNvPr id="11" name="Rectangle 8">
            <a:extLst>
              <a:ext uri="{FF2B5EF4-FFF2-40B4-BE49-F238E27FC236}">
                <a16:creationId xmlns:a16="http://schemas.microsoft.com/office/drawing/2014/main" id="{C9CD5270-6610-A54C-8EBD-4B0CCEEA2C3E}"/>
              </a:ext>
            </a:extLst>
          </p:cNvPr>
          <p:cNvSpPr>
            <a:spLocks noGrp="1" noChangeArrowheads="1"/>
          </p:cNvSpPr>
          <p:nvPr>
            <p:ph idx="1"/>
          </p:nvPr>
        </p:nvSpPr>
        <p:spPr>
          <a:xfrm>
            <a:off x="889000" y="1344613"/>
            <a:ext cx="7188200" cy="3074987"/>
          </a:xfrm>
        </p:spPr>
        <p:txBody>
          <a:bodyPr/>
          <a:lstStyle/>
          <a:p>
            <a:pPr eaLnBrk="1" hangingPunct="1">
              <a:lnSpc>
                <a:spcPct val="120000"/>
              </a:lnSpc>
            </a:pPr>
            <a:r>
              <a:rPr lang="en-US" altLang="zh-CN" b="1">
                <a:effectLst>
                  <a:outerShdw blurRad="38100" dist="38100" dir="2700000" algn="tl">
                    <a:srgbClr val="C0C0C0"/>
                  </a:outerShdw>
                </a:effectLst>
                <a:ea typeface="宋体" panose="02010600030101010101" pitchFamily="2" charset="-122"/>
              </a:rPr>
              <a:t>3.1  </a:t>
            </a:r>
            <a:r>
              <a:rPr lang="zh-CN" altLang="en-US" b="1">
                <a:effectLst>
                  <a:outerShdw blurRad="38100" dist="38100" dir="2700000" algn="tl">
                    <a:srgbClr val="C0C0C0"/>
                  </a:outerShdw>
                </a:effectLst>
                <a:ea typeface="宋体" panose="02010600030101010101" pitchFamily="2" charset="-122"/>
              </a:rPr>
              <a:t>存储器分类</a:t>
            </a:r>
          </a:p>
          <a:p>
            <a:pPr eaLnBrk="1" hangingPunct="1">
              <a:lnSpc>
                <a:spcPct val="120000"/>
              </a:lnSpc>
            </a:pPr>
            <a:r>
              <a:rPr lang="en-US" altLang="zh-CN" b="1">
                <a:effectLst>
                  <a:outerShdw blurRad="38100" dist="38100" dir="2700000" algn="tl">
                    <a:srgbClr val="C0C0C0"/>
                  </a:outerShdw>
                </a:effectLst>
                <a:ea typeface="宋体" panose="02010600030101010101" pitchFamily="2" charset="-122"/>
              </a:rPr>
              <a:t>3.2  </a:t>
            </a:r>
            <a:r>
              <a:rPr lang="zh-CN" altLang="en-US" b="1">
                <a:effectLst>
                  <a:outerShdw blurRad="38100" dist="38100" dir="2700000" algn="tl">
                    <a:srgbClr val="C0C0C0"/>
                  </a:outerShdw>
                </a:effectLst>
                <a:ea typeface="宋体" panose="02010600030101010101" pitchFamily="2" charset="-122"/>
              </a:rPr>
              <a:t>随机存取存储器</a:t>
            </a:r>
            <a:r>
              <a:rPr lang="en-US" altLang="zh-CN" b="1">
                <a:effectLst>
                  <a:outerShdw blurRad="38100" dist="38100" dir="2700000" algn="tl">
                    <a:srgbClr val="C0C0C0"/>
                  </a:outerShdw>
                </a:effectLst>
                <a:ea typeface="宋体" panose="02010600030101010101" pitchFamily="2" charset="-122"/>
              </a:rPr>
              <a:t>RAM</a:t>
            </a:r>
          </a:p>
          <a:p>
            <a:pPr eaLnBrk="1" hangingPunct="1">
              <a:lnSpc>
                <a:spcPct val="120000"/>
              </a:lnSpc>
            </a:pPr>
            <a:r>
              <a:rPr lang="en-US" altLang="zh-CN" b="1">
                <a:effectLst>
                  <a:outerShdw blurRad="38100" dist="38100" dir="2700000" algn="tl">
                    <a:srgbClr val="C0C0C0"/>
                  </a:outerShdw>
                </a:effectLst>
                <a:ea typeface="宋体" panose="02010600030101010101" pitchFamily="2" charset="-122"/>
              </a:rPr>
              <a:t>3.3  </a:t>
            </a:r>
            <a:r>
              <a:rPr lang="zh-CN" altLang="en-US" b="1">
                <a:effectLst>
                  <a:outerShdw blurRad="38100" dist="38100" dir="2700000" algn="tl">
                    <a:srgbClr val="C0C0C0"/>
                  </a:outerShdw>
                </a:effectLst>
                <a:ea typeface="宋体" panose="02010600030101010101" pitchFamily="2" charset="-122"/>
              </a:rPr>
              <a:t>只读存储器</a:t>
            </a:r>
            <a:r>
              <a:rPr lang="en-US" altLang="zh-CN" b="1">
                <a:effectLst>
                  <a:outerShdw blurRad="38100" dist="38100" dir="2700000" algn="tl">
                    <a:srgbClr val="C0C0C0"/>
                  </a:outerShdw>
                </a:effectLst>
                <a:ea typeface="宋体" panose="02010600030101010101" pitchFamily="2" charset="-122"/>
              </a:rPr>
              <a:t>ROM</a:t>
            </a:r>
          </a:p>
          <a:p>
            <a:pPr eaLnBrk="1" hangingPunct="1">
              <a:lnSpc>
                <a:spcPct val="120000"/>
              </a:lnSpc>
            </a:pPr>
            <a:r>
              <a:rPr lang="en-US" altLang="zh-CN" b="1">
                <a:effectLst>
                  <a:outerShdw blurRad="38100" dist="38100" dir="2700000" algn="tl">
                    <a:srgbClr val="C0C0C0"/>
                  </a:outerShdw>
                </a:effectLst>
                <a:ea typeface="宋体" panose="02010600030101010101" pitchFamily="2" charset="-122"/>
              </a:rPr>
              <a:t>3.4  </a:t>
            </a:r>
            <a:r>
              <a:rPr lang="zh-CN" altLang="en-US" b="1">
                <a:effectLst>
                  <a:outerShdw blurRad="38100" dist="38100" dir="2700000" algn="tl">
                    <a:srgbClr val="C0C0C0"/>
                  </a:outerShdw>
                </a:effectLst>
                <a:ea typeface="宋体" panose="02010600030101010101" pitchFamily="2" charset="-122"/>
              </a:rPr>
              <a:t>存储系统的构成</a:t>
            </a:r>
          </a:p>
          <a:p>
            <a:pPr eaLnBrk="1" hangingPunct="1"/>
            <a:endParaRPr lang="en-US" altLang="zh-CN" b="1">
              <a:effectLst>
                <a:outerShdw blurRad="38100" dist="38100" dir="2700000" algn="tl">
                  <a:srgbClr val="C0C0C0"/>
                </a:outerShdw>
              </a:effectLst>
              <a:ea typeface="宋体" panose="02010600030101010101" pitchFamily="2" charset="-122"/>
            </a:endParaRPr>
          </a:p>
        </p:txBody>
      </p:sp>
      <p:sp>
        <p:nvSpPr>
          <p:cNvPr id="8196" name="幻灯片编号占位符 1"/>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D6B017D6-957C-4958-AD6D-BADCFD7B2F49}" type="slidenum">
              <a:rPr kumimoji="0" lang="en-US" altLang="zh-CN" sz="1600" smtClean="0"/>
              <a:pPr>
                <a:lnSpc>
                  <a:spcPct val="100000"/>
                </a:lnSpc>
                <a:spcBef>
                  <a:spcPct val="0"/>
                </a:spcBef>
                <a:buSzTx/>
                <a:buFontTx/>
                <a:buNone/>
              </a:pPr>
              <a:t>2</a:t>
            </a:fld>
            <a:r>
              <a:rPr kumimoji="0" lang="en-US" altLang="zh-CN" sz="1600"/>
              <a:t>/</a:t>
            </a:r>
            <a:r>
              <a:rPr kumimoji="0" lang="zh-CN" altLang="zh-CN" sz="1600"/>
              <a:t>7</a:t>
            </a:r>
            <a:r>
              <a:rPr kumimoji="0" lang="en-US" altLang="zh-CN" sz="1600"/>
              <a:t>9</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132D0EBD-9672-4C43-8055-336F81EC71D2}" type="datetime12">
              <a:rPr kumimoji="0" lang="zh-CN" altLang="en-US" sz="1600" smtClean="0"/>
              <a:pPr>
                <a:lnSpc>
                  <a:spcPct val="100000"/>
                </a:lnSpc>
                <a:spcBef>
                  <a:spcPct val="0"/>
                </a:spcBef>
                <a:buSzTx/>
                <a:buFontTx/>
                <a:buNone/>
              </a:pPr>
              <a:t>下午8时24分</a:t>
            </a:fld>
            <a:endParaRPr kumimoji="0" lang="en-US" altLang="zh-CN" sz="1600"/>
          </a:p>
        </p:txBody>
      </p:sp>
      <p:sp>
        <p:nvSpPr>
          <p:cNvPr id="7" name="标题 1">
            <a:extLst>
              <a:ext uri="{FF2B5EF4-FFF2-40B4-BE49-F238E27FC236}">
                <a16:creationId xmlns:a16="http://schemas.microsoft.com/office/drawing/2014/main" id="{ADFBE337-E27C-1F4F-B8A4-0F402D467095}"/>
              </a:ext>
            </a:extLst>
          </p:cNvPr>
          <p:cNvSpPr>
            <a:spLocks noGrp="1"/>
          </p:cNvSpPr>
          <p:nvPr>
            <p:ph type="title"/>
          </p:nvPr>
        </p:nvSpPr>
        <p:spPr>
          <a:xfrm>
            <a:off x="2895600" y="84138"/>
            <a:ext cx="4724400" cy="677862"/>
          </a:xfrm>
        </p:spPr>
        <p:txBody>
          <a:bodyPr/>
          <a:lstStyle/>
          <a:p>
            <a:r>
              <a:rPr lang="en-US" altLang="zh-CN">
                <a:effectLst>
                  <a:outerShdw blurRad="38100" dist="38100" dir="2700000" algn="tl">
                    <a:srgbClr val="C0C0C0"/>
                  </a:outerShdw>
                </a:effectLst>
                <a:ea typeface="黑体" panose="02010609060101010101" pitchFamily="49" charset="-122"/>
              </a:rPr>
              <a:t>DRAM</a:t>
            </a:r>
            <a:r>
              <a:rPr lang="zh-CN" altLang="en-US">
                <a:effectLst>
                  <a:outerShdw blurRad="38100" dist="38100" dir="2700000" algn="tl">
                    <a:srgbClr val="C0C0C0"/>
                  </a:outerShdw>
                </a:effectLst>
                <a:ea typeface="黑体" panose="02010609060101010101" pitchFamily="49" charset="-122"/>
              </a:rPr>
              <a:t>接口电路</a:t>
            </a:r>
          </a:p>
        </p:txBody>
      </p:sp>
      <p:graphicFrame>
        <p:nvGraphicFramePr>
          <p:cNvPr id="45059" name="Object 2"/>
          <p:cNvGraphicFramePr>
            <a:graphicFrameLocks noChangeAspect="1"/>
          </p:cNvGraphicFramePr>
          <p:nvPr/>
        </p:nvGraphicFramePr>
        <p:xfrm>
          <a:off x="1476375" y="1295400"/>
          <a:ext cx="6696075" cy="4991100"/>
        </p:xfrm>
        <a:graphic>
          <a:graphicData uri="http://schemas.openxmlformats.org/presentationml/2006/ole">
            <mc:AlternateContent xmlns:mc="http://schemas.openxmlformats.org/markup-compatibility/2006">
              <mc:Choice xmlns:v="urn:schemas-microsoft-com:vml" Requires="v">
                <p:oleObj spid="_x0000_s45068" name="图片" r:id="rId5" imgW="0" imgH="0" progId="Word.Picture.8">
                  <p:embed/>
                </p:oleObj>
              </mc:Choice>
              <mc:Fallback>
                <p:oleObj name="图片" r:id="rId5" imgW="0" imgH="0" progId="Word.Picture.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1295400"/>
                        <a:ext cx="669607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0"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D1CA084B-A0E2-4E88-8B78-8DB5441095B0}" type="slidenum">
              <a:rPr kumimoji="0" lang="en-US" altLang="zh-CN" sz="1600" smtClean="0"/>
              <a:pPr>
                <a:lnSpc>
                  <a:spcPct val="100000"/>
                </a:lnSpc>
                <a:spcBef>
                  <a:spcPct val="0"/>
                </a:spcBef>
                <a:buSzTx/>
                <a:buFontTx/>
                <a:buNone/>
              </a:pPr>
              <a:t>20</a:t>
            </a:fld>
            <a:r>
              <a:rPr kumimoji="0" lang="en-US" altLang="zh-CN" sz="1600"/>
              <a:t>/</a:t>
            </a:r>
            <a:r>
              <a:rPr kumimoji="0" lang="zh-CN" altLang="zh-CN" sz="1600"/>
              <a:t>7</a:t>
            </a:r>
            <a:r>
              <a:rPr kumimoji="0" lang="en-US" altLang="zh-CN" sz="1600"/>
              <a:t>9</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23CBC3CC-1B1A-4589-B382-95E0B0D71B9B}"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标题 1">
            <a:extLst>
              <a:ext uri="{FF2B5EF4-FFF2-40B4-BE49-F238E27FC236}">
                <a16:creationId xmlns:a16="http://schemas.microsoft.com/office/drawing/2014/main" id="{D1D33145-E9CE-A045-BF15-F1FD076303F2}"/>
              </a:ext>
            </a:extLst>
          </p:cNvPr>
          <p:cNvSpPr>
            <a:spLocks noGrp="1"/>
          </p:cNvSpPr>
          <p:nvPr>
            <p:ph type="title"/>
          </p:nvPr>
        </p:nvSpPr>
        <p:spPr>
          <a:xfrm>
            <a:off x="2695575" y="76200"/>
            <a:ext cx="4314825" cy="685800"/>
          </a:xfrm>
        </p:spPr>
        <p:txBody>
          <a:bodyPr/>
          <a:lstStyle/>
          <a:p>
            <a:r>
              <a:rPr lang="en-US" altLang="zh-CN">
                <a:effectLst>
                  <a:outerShdw blurRad="38100" dist="38100" dir="2700000" algn="tl">
                    <a:srgbClr val="C0C0C0"/>
                  </a:outerShdw>
                </a:effectLst>
                <a:ea typeface="黑体" panose="02010609060101010101" pitchFamily="49" charset="-122"/>
              </a:rPr>
              <a:t>RAM</a:t>
            </a:r>
            <a:r>
              <a:rPr lang="zh-CN" altLang="en-US">
                <a:effectLst>
                  <a:outerShdw blurRad="38100" dist="38100" dir="2700000" algn="tl">
                    <a:srgbClr val="C0C0C0"/>
                  </a:outerShdw>
                </a:effectLst>
                <a:ea typeface="黑体" panose="02010609060101010101" pitchFamily="49" charset="-122"/>
              </a:rPr>
              <a:t>芯片技术</a:t>
            </a:r>
          </a:p>
        </p:txBody>
      </p:sp>
      <p:sp>
        <p:nvSpPr>
          <p:cNvPr id="47107" name="内容占位符 3"/>
          <p:cNvSpPr>
            <a:spLocks noGrp="1" noChangeArrowheads="1"/>
          </p:cNvSpPr>
          <p:nvPr>
            <p:ph idx="1"/>
          </p:nvPr>
        </p:nvSpPr>
        <p:spPr>
          <a:xfrm>
            <a:off x="914400" y="1447800"/>
            <a:ext cx="7772400" cy="4395788"/>
          </a:xfrm>
        </p:spPr>
        <p:txBody>
          <a:bodyPr/>
          <a:lstStyle/>
          <a:p>
            <a:r>
              <a:rPr lang="zh-CN" altLang="en-US" b="1">
                <a:latin typeface="华文仿宋" panose="02010600040101010101" pitchFamily="2" charset="-122"/>
                <a:ea typeface="华文仿宋" panose="02010600040101010101" pitchFamily="2" charset="-122"/>
              </a:rPr>
              <a:t>快速页式</a:t>
            </a:r>
            <a:r>
              <a:rPr lang="en-US" altLang="zh-CN" b="1">
                <a:latin typeface="华文仿宋" panose="02010600040101010101" pitchFamily="2" charset="-122"/>
                <a:ea typeface="华文仿宋" panose="02010600040101010101" pitchFamily="2" charset="-122"/>
              </a:rPr>
              <a:t>DRAM</a:t>
            </a:r>
            <a:r>
              <a:rPr lang="zh-CN" altLang="en-US" b="1">
                <a:latin typeface="华文仿宋" panose="02010600040101010101" pitchFamily="2" charset="-122"/>
                <a:ea typeface="华文仿宋" panose="02010600040101010101" pitchFamily="2" charset="-122"/>
              </a:rPr>
              <a:t>（页：单元行）</a:t>
            </a:r>
          </a:p>
          <a:p>
            <a:r>
              <a:rPr lang="en-US" altLang="zh-CN" b="1">
                <a:latin typeface="华文仿宋" panose="02010600040101010101" pitchFamily="2" charset="-122"/>
                <a:ea typeface="华文仿宋" panose="02010600040101010101" pitchFamily="2" charset="-122"/>
              </a:rPr>
              <a:t>EDO DRAM</a:t>
            </a:r>
          </a:p>
          <a:p>
            <a:r>
              <a:rPr lang="en-US" altLang="zh-CN" b="1">
                <a:latin typeface="华文仿宋" panose="02010600040101010101" pitchFamily="2" charset="-122"/>
                <a:ea typeface="华文仿宋" panose="02010600040101010101" pitchFamily="2" charset="-122"/>
              </a:rPr>
              <a:t>EDRAM</a:t>
            </a:r>
          </a:p>
          <a:p>
            <a:pPr lvl="1"/>
            <a:r>
              <a:rPr lang="zh-CN" altLang="en-US" b="1">
                <a:latin typeface="华文仿宋" panose="02010600040101010101" pitchFamily="2" charset="-122"/>
                <a:ea typeface="华文仿宋" panose="02010600040101010101" pitchFamily="2" charset="-122"/>
              </a:rPr>
              <a:t>缓存型</a:t>
            </a:r>
          </a:p>
          <a:p>
            <a:pPr lvl="1"/>
            <a:r>
              <a:rPr lang="zh-CN" altLang="en-US" b="1">
                <a:latin typeface="华文仿宋" panose="02010600040101010101" pitchFamily="2" charset="-122"/>
                <a:ea typeface="华文仿宋" panose="02010600040101010101" pitchFamily="2" charset="-122"/>
              </a:rPr>
              <a:t>四位元型</a:t>
            </a:r>
          </a:p>
          <a:p>
            <a:r>
              <a:rPr lang="en-US" altLang="zh-CN" b="1">
                <a:latin typeface="华文仿宋" panose="02010600040101010101" pitchFamily="2" charset="-122"/>
                <a:ea typeface="华文仿宋" panose="02010600040101010101" pitchFamily="2" charset="-122"/>
              </a:rPr>
              <a:t>SDRAM</a:t>
            </a:r>
            <a:r>
              <a:rPr lang="en-US" altLang="zh-CN" sz="2400" b="1">
                <a:latin typeface="华文仿宋" panose="02010600040101010101" pitchFamily="2" charset="-122"/>
                <a:ea typeface="华文仿宋" panose="02010600040101010101" pitchFamily="2" charset="-122"/>
              </a:rPr>
              <a:t>——</a:t>
            </a:r>
            <a:r>
              <a:rPr lang="zh-CN" altLang="en-US" sz="2400" b="1">
                <a:latin typeface="华文仿宋" panose="02010600040101010101" pitchFamily="2" charset="-122"/>
                <a:ea typeface="华文仿宋" panose="02010600040101010101" pitchFamily="2" charset="-122"/>
              </a:rPr>
              <a:t>采用统一时钟，重叠访问</a:t>
            </a:r>
          </a:p>
          <a:p>
            <a:r>
              <a:rPr lang="en-US" altLang="zh-CN" b="1">
                <a:latin typeface="华文仿宋" panose="02010600040101010101" pitchFamily="2" charset="-122"/>
                <a:ea typeface="华文仿宋" panose="02010600040101010101" pitchFamily="2" charset="-122"/>
              </a:rPr>
              <a:t>Rambus DRAM</a:t>
            </a:r>
          </a:p>
          <a:p>
            <a:pPr lvl="1">
              <a:buFont typeface="Wingdings" panose="05000000000000000000" pitchFamily="2" charset="2"/>
              <a:buNone/>
            </a:pPr>
            <a:r>
              <a:rPr lang="en-US" altLang="zh-CN" b="1">
                <a:latin typeface="华文仿宋" panose="02010600040101010101" pitchFamily="2" charset="-122"/>
                <a:ea typeface="华文仿宋" panose="02010600040101010101" pitchFamily="2" charset="-122"/>
              </a:rPr>
              <a:t>——</a:t>
            </a:r>
            <a:r>
              <a:rPr lang="zh-CN" altLang="en-US" b="1">
                <a:latin typeface="华文仿宋" panose="02010600040101010101" pitchFamily="2" charset="-122"/>
                <a:ea typeface="华文仿宋" panose="02010600040101010101" pitchFamily="2" charset="-122"/>
              </a:rPr>
              <a:t>采用新的接口，用消息传递的异步通信协议</a:t>
            </a:r>
          </a:p>
          <a:p>
            <a:endParaRPr lang="zh-CN" altLang="en-US" b="1">
              <a:latin typeface="华文仿宋" panose="02010600040101010101" pitchFamily="2" charset="-122"/>
              <a:ea typeface="华文仿宋" panose="02010600040101010101" pitchFamily="2" charset="-122"/>
            </a:endParaRPr>
          </a:p>
        </p:txBody>
      </p:sp>
      <p:pic>
        <p:nvPicPr>
          <p:cNvPr id="47108" name="Picture 4" descr="0302440002a_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838200"/>
            <a:ext cx="20574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ABFDD6D8-9A49-4216-B6D3-381B27662D75}" type="slidenum">
              <a:rPr kumimoji="0" lang="en-US" altLang="zh-CN" sz="1600" smtClean="0"/>
              <a:pPr>
                <a:lnSpc>
                  <a:spcPct val="100000"/>
                </a:lnSpc>
                <a:spcBef>
                  <a:spcPct val="0"/>
                </a:spcBef>
                <a:buSzTx/>
                <a:buFontTx/>
                <a:buNone/>
              </a:pPr>
              <a:t>21</a:t>
            </a:fld>
            <a:r>
              <a:rPr kumimoji="0" lang="en-US" altLang="zh-CN" sz="1600"/>
              <a:t>/</a:t>
            </a:r>
            <a:r>
              <a:rPr kumimoji="0" lang="zh-CN" altLang="zh-CN" sz="1600"/>
              <a:t>7</a:t>
            </a:r>
            <a:r>
              <a:rPr kumimoji="0" lang="en-US" altLang="zh-CN" sz="1600"/>
              <a:t>9</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A6A00E1C-D340-419A-980A-87D6BCB83D35}"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76386569-6F70-CB43-9E52-70C4C06CFBAC}"/>
              </a:ext>
            </a:extLst>
          </p:cNvPr>
          <p:cNvSpPr>
            <a:spLocks noGrp="1" noChangeArrowheads="1"/>
          </p:cNvSpPr>
          <p:nvPr>
            <p:ph type="title"/>
          </p:nvPr>
        </p:nvSpPr>
        <p:spPr>
          <a:xfrm>
            <a:off x="2465388" y="0"/>
            <a:ext cx="5154612" cy="762000"/>
          </a:xfrm>
        </p:spPr>
        <p:txBody>
          <a:bodyPr/>
          <a:lstStyle/>
          <a:p>
            <a:pPr eaLnBrk="1" hangingPunct="1"/>
            <a:r>
              <a:rPr lang="en-US" altLang="zh-CN">
                <a:effectLst>
                  <a:outerShdw blurRad="38100" dist="38100" dir="2700000" algn="tl">
                    <a:srgbClr val="C0C0C0"/>
                  </a:outerShdw>
                </a:effectLst>
                <a:ea typeface="黑体" panose="02010609060101010101" pitchFamily="49" charset="-122"/>
              </a:rPr>
              <a:t>3.3  </a:t>
            </a:r>
            <a:r>
              <a:rPr lang="zh-CN" altLang="en-US">
                <a:effectLst>
                  <a:outerShdw blurRad="38100" dist="38100" dir="2700000" algn="tl">
                    <a:srgbClr val="C0C0C0"/>
                  </a:outerShdw>
                </a:effectLst>
                <a:ea typeface="黑体" panose="02010609060101010101" pitchFamily="49" charset="-122"/>
              </a:rPr>
              <a:t>只读存储器</a:t>
            </a:r>
          </a:p>
        </p:txBody>
      </p:sp>
      <p:sp>
        <p:nvSpPr>
          <p:cNvPr id="49155" name="Rectangle 3"/>
          <p:cNvSpPr txBox="1">
            <a:spLocks noChangeArrowheads="1"/>
          </p:cNvSpPr>
          <p:nvPr/>
        </p:nvSpPr>
        <p:spPr bwMode="auto">
          <a:xfrm>
            <a:off x="755650" y="1143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91440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400" b="1">
                <a:latin typeface="华文仿宋" panose="02010600040101010101" pitchFamily="2" charset="-122"/>
                <a:ea typeface="华文仿宋" panose="02010600040101010101" pitchFamily="2" charset="-122"/>
              </a:rPr>
              <a:t>ROM</a:t>
            </a:r>
            <a:r>
              <a:rPr lang="zh-CN" altLang="en-US" sz="2400" b="1">
                <a:latin typeface="华文仿宋" panose="02010600040101010101" pitchFamily="2" charset="-122"/>
                <a:ea typeface="华文仿宋" panose="02010600040101010101" pitchFamily="2" charset="-122"/>
              </a:rPr>
              <a:t>可分为几类</a:t>
            </a:r>
            <a:r>
              <a:rPr lang="en-US" altLang="zh-CN" sz="2400" b="1">
                <a:latin typeface="华文仿宋" panose="02010600040101010101" pitchFamily="2" charset="-122"/>
                <a:ea typeface="华文仿宋" panose="02010600040101010101" pitchFamily="2" charset="-122"/>
              </a:rPr>
              <a:t>:</a:t>
            </a:r>
          </a:p>
          <a:p>
            <a:pPr lvl="1" eaLnBrk="1" hangingPunct="1">
              <a:lnSpc>
                <a:spcPct val="125000"/>
              </a:lnSpc>
            </a:pPr>
            <a:r>
              <a:rPr lang="zh-CN" altLang="en-US" b="1">
                <a:solidFill>
                  <a:srgbClr val="000000"/>
                </a:solidFill>
                <a:latin typeface="华文仿宋" panose="02010600040101010101" pitchFamily="2" charset="-122"/>
                <a:ea typeface="华文仿宋" panose="02010600040101010101" pitchFamily="2" charset="-122"/>
              </a:rPr>
              <a:t>掩膜型</a:t>
            </a:r>
            <a:r>
              <a:rPr lang="en-US" altLang="zh-CN" b="1">
                <a:solidFill>
                  <a:srgbClr val="000000"/>
                </a:solidFill>
                <a:latin typeface="华文仿宋" panose="02010600040101010101" pitchFamily="2" charset="-122"/>
                <a:ea typeface="华文仿宋" panose="02010600040101010101" pitchFamily="2" charset="-122"/>
              </a:rPr>
              <a:t>ROM</a:t>
            </a:r>
            <a:r>
              <a:rPr lang="zh-CN" altLang="en-US" b="1">
                <a:solidFill>
                  <a:srgbClr val="000000"/>
                </a:solidFill>
                <a:latin typeface="华文仿宋" panose="02010600040101010101" pitchFamily="2" charset="-122"/>
                <a:ea typeface="华文仿宋" panose="02010600040101010101" pitchFamily="2" charset="-122"/>
              </a:rPr>
              <a:t>：信息制作在芯片中，不可更改</a:t>
            </a:r>
            <a:endParaRPr lang="en-US" altLang="zh-CN" b="1">
              <a:solidFill>
                <a:srgbClr val="000000"/>
              </a:solidFill>
              <a:latin typeface="华文仿宋" panose="02010600040101010101" pitchFamily="2" charset="-122"/>
              <a:ea typeface="华文仿宋" panose="02010600040101010101" pitchFamily="2" charset="-122"/>
            </a:endParaRPr>
          </a:p>
          <a:p>
            <a:pPr lvl="1" eaLnBrk="1" hangingPunct="1">
              <a:lnSpc>
                <a:spcPct val="125000"/>
              </a:lnSpc>
            </a:pPr>
            <a:r>
              <a:rPr lang="en-US" altLang="zh-CN" b="1">
                <a:solidFill>
                  <a:srgbClr val="000000"/>
                </a:solidFill>
                <a:latin typeface="华文仿宋" panose="02010600040101010101" pitchFamily="2" charset="-122"/>
                <a:ea typeface="华文仿宋" panose="02010600040101010101" pitchFamily="2" charset="-122"/>
              </a:rPr>
              <a:t>PROM</a:t>
            </a:r>
            <a:r>
              <a:rPr lang="zh-CN" altLang="en-US" b="1">
                <a:solidFill>
                  <a:srgbClr val="000000"/>
                </a:solidFill>
                <a:latin typeface="华文仿宋" panose="02010600040101010101" pitchFamily="2" charset="-122"/>
                <a:ea typeface="华文仿宋" panose="02010600040101010101" pitchFamily="2" charset="-122"/>
              </a:rPr>
              <a:t>：设计的程序固化到</a:t>
            </a:r>
            <a:r>
              <a:rPr lang="en-US" altLang="zh-CN" b="1">
                <a:solidFill>
                  <a:srgbClr val="000000"/>
                </a:solidFill>
                <a:latin typeface="华文仿宋" panose="02010600040101010101" pitchFamily="2" charset="-122"/>
                <a:ea typeface="华文仿宋" panose="02010600040101010101" pitchFamily="2" charset="-122"/>
              </a:rPr>
              <a:t>ROM</a:t>
            </a:r>
            <a:r>
              <a:rPr lang="zh-CN" altLang="en-US" b="1">
                <a:solidFill>
                  <a:srgbClr val="000000"/>
                </a:solidFill>
                <a:latin typeface="华文仿宋" panose="02010600040101010101" pitchFamily="2" charset="-122"/>
                <a:ea typeface="华文仿宋" panose="02010600040101010101" pitchFamily="2" charset="-122"/>
              </a:rPr>
              <a:t>后不可更改</a:t>
            </a:r>
            <a:endParaRPr lang="en-US" altLang="zh-CN" b="1">
              <a:solidFill>
                <a:srgbClr val="000000"/>
              </a:solidFill>
              <a:latin typeface="华文仿宋" panose="02010600040101010101" pitchFamily="2" charset="-122"/>
              <a:ea typeface="华文仿宋" panose="02010600040101010101" pitchFamily="2" charset="-122"/>
            </a:endParaRPr>
          </a:p>
          <a:p>
            <a:pPr lvl="1" eaLnBrk="1" hangingPunct="1">
              <a:lnSpc>
                <a:spcPct val="125000"/>
              </a:lnSpc>
            </a:pPr>
            <a:r>
              <a:rPr lang="en-US" altLang="zh-CN" b="1">
                <a:solidFill>
                  <a:srgbClr val="000000"/>
                </a:solidFill>
                <a:latin typeface="华文仿宋" panose="02010600040101010101" pitchFamily="2" charset="-122"/>
                <a:ea typeface="华文仿宋" panose="02010600040101010101" pitchFamily="2" charset="-122"/>
              </a:rPr>
              <a:t>EPROM</a:t>
            </a:r>
            <a:r>
              <a:rPr lang="zh-CN" altLang="en-US" b="1">
                <a:solidFill>
                  <a:srgbClr val="000000"/>
                </a:solidFill>
                <a:latin typeface="华文仿宋" panose="02010600040101010101" pitchFamily="2" charset="-122"/>
                <a:ea typeface="华文仿宋" panose="02010600040101010101" pitchFamily="2" charset="-122"/>
              </a:rPr>
              <a:t>：用户可用特定设备将内容写入，之后可用紫外光擦除，再重新写入；平时使用过程中只作为可读存储器</a:t>
            </a:r>
            <a:endParaRPr lang="en-US" altLang="zh-CN" b="1">
              <a:solidFill>
                <a:srgbClr val="000000"/>
              </a:solidFill>
              <a:latin typeface="华文仿宋" panose="02010600040101010101" pitchFamily="2" charset="-122"/>
              <a:ea typeface="华文仿宋" panose="02010600040101010101" pitchFamily="2" charset="-122"/>
            </a:endParaRPr>
          </a:p>
          <a:p>
            <a:pPr lvl="1" eaLnBrk="1" hangingPunct="1">
              <a:lnSpc>
                <a:spcPct val="125000"/>
              </a:lnSpc>
            </a:pPr>
            <a:r>
              <a:rPr lang="en-US" altLang="zh-CN" b="1">
                <a:solidFill>
                  <a:srgbClr val="000000"/>
                </a:solidFill>
                <a:latin typeface="华文仿宋" panose="02010600040101010101" pitchFamily="2" charset="-122"/>
                <a:ea typeface="华文仿宋" panose="02010600040101010101" pitchFamily="2" charset="-122"/>
              </a:rPr>
              <a:t>EEPROM</a:t>
            </a:r>
            <a:r>
              <a:rPr lang="zh-CN" altLang="en-US" b="1">
                <a:solidFill>
                  <a:srgbClr val="000000"/>
                </a:solidFill>
                <a:latin typeface="华文仿宋" panose="02010600040101010101" pitchFamily="2" charset="-122"/>
                <a:ea typeface="华文仿宋" panose="02010600040101010101" pitchFamily="2" charset="-122"/>
              </a:rPr>
              <a:t>：采用加电方法在线进行擦除和编程；平时使用过程中只作为可读存储器</a:t>
            </a:r>
            <a:endParaRPr lang="en-US" altLang="zh-CN" b="1">
              <a:solidFill>
                <a:srgbClr val="000000"/>
              </a:solidFill>
              <a:latin typeface="华文仿宋" panose="02010600040101010101" pitchFamily="2" charset="-122"/>
              <a:ea typeface="华文仿宋" panose="02010600040101010101" pitchFamily="2" charset="-122"/>
            </a:endParaRPr>
          </a:p>
        </p:txBody>
      </p:sp>
      <p:sp>
        <p:nvSpPr>
          <p:cNvPr id="49156"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79A60AB6-1E12-42DC-B867-522CFBC3361D}" type="slidenum">
              <a:rPr kumimoji="0" lang="en-US" altLang="zh-CN" sz="1600" smtClean="0"/>
              <a:pPr>
                <a:lnSpc>
                  <a:spcPct val="100000"/>
                </a:lnSpc>
                <a:spcBef>
                  <a:spcPct val="0"/>
                </a:spcBef>
                <a:buSzTx/>
                <a:buFontTx/>
                <a:buNone/>
              </a:pPr>
              <a:t>22</a:t>
            </a:fld>
            <a:r>
              <a:rPr kumimoji="0" lang="en-US" altLang="zh-CN" sz="1600"/>
              <a:t>/</a:t>
            </a:r>
            <a:r>
              <a:rPr kumimoji="0" lang="zh-CN" altLang="zh-CN" sz="1600"/>
              <a:t>7</a:t>
            </a:r>
            <a:r>
              <a:rPr kumimoji="0" lang="en-US" altLang="zh-CN" sz="1600"/>
              <a:t>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B86254DD-2422-44B4-9D68-BB50853FB1EF}" type="datetime12">
              <a:rPr kumimoji="0" lang="zh-CN" altLang="en-US" sz="1600" smtClean="0"/>
              <a:pPr>
                <a:lnSpc>
                  <a:spcPct val="100000"/>
                </a:lnSpc>
                <a:spcBef>
                  <a:spcPct val="0"/>
                </a:spcBef>
                <a:buSzTx/>
                <a:buFontTx/>
                <a:buNone/>
              </a:pPr>
              <a:t>下午8时24分</a:t>
            </a:fld>
            <a:endParaRPr kumimoji="0" lang="en-US" altLang="zh-CN" sz="1600"/>
          </a:p>
        </p:txBody>
      </p:sp>
      <p:sp>
        <p:nvSpPr>
          <p:cNvPr id="8" name="Rectangle 2">
            <a:extLst>
              <a:ext uri="{FF2B5EF4-FFF2-40B4-BE49-F238E27FC236}">
                <a16:creationId xmlns:a16="http://schemas.microsoft.com/office/drawing/2014/main" id="{459A8F21-9786-3843-B4EE-B28646298E22}"/>
              </a:ext>
            </a:extLst>
          </p:cNvPr>
          <p:cNvSpPr>
            <a:spLocks noGrp="1" noChangeArrowheads="1"/>
          </p:cNvSpPr>
          <p:nvPr>
            <p:ph type="title"/>
          </p:nvPr>
        </p:nvSpPr>
        <p:spPr>
          <a:xfrm>
            <a:off x="2303463" y="0"/>
            <a:ext cx="5697537" cy="831850"/>
          </a:xfrm>
        </p:spPr>
        <p:txBody>
          <a:bodyPr/>
          <a:lstStyle/>
          <a:p>
            <a:pPr eaLnBrk="1" hangingPunct="1">
              <a:defRPr/>
            </a:pPr>
            <a:r>
              <a:rPr lang="zh-CN" altLang="en-US" sz="4000">
                <a:effectLst>
                  <a:outerShdw blurRad="38100" dist="38100" dir="2700000" algn="tl">
                    <a:srgbClr val="C0C0C0"/>
                  </a:outerShdw>
                </a:effectLst>
                <a:ea typeface="黑体" panose="02010609060101010101" pitchFamily="49" charset="-122"/>
              </a:rPr>
              <a:t>掩膜型</a:t>
            </a:r>
            <a:r>
              <a:rPr lang="en-US" altLang="zh-CN" sz="4000">
                <a:effectLst>
                  <a:outerShdw blurRad="38100" dist="38100" dir="2700000" algn="tl">
                    <a:srgbClr val="C0C0C0"/>
                  </a:outerShdw>
                </a:effectLst>
                <a:ea typeface="黑体" panose="02010609060101010101" pitchFamily="49" charset="-122"/>
              </a:rPr>
              <a:t>ROM</a:t>
            </a:r>
          </a:p>
        </p:txBody>
      </p:sp>
      <p:sp>
        <p:nvSpPr>
          <p:cNvPr id="51203" name="Rectangle 3"/>
          <p:cNvSpPr txBox="1">
            <a:spLocks noChangeArrowheads="1"/>
          </p:cNvSpPr>
          <p:nvPr/>
        </p:nvSpPr>
        <p:spPr bwMode="auto">
          <a:xfrm>
            <a:off x="684213" y="990600"/>
            <a:ext cx="80645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tx1"/>
              </a:buClr>
              <a:buSzPct val="80000"/>
              <a:buFont typeface="Wingdings" panose="05000000000000000000" pitchFamily="2" charset="2"/>
              <a:buChar char="v"/>
            </a:pPr>
            <a:r>
              <a:rPr lang="en-US" altLang="zh-CN" sz="2400" b="1">
                <a:solidFill>
                  <a:schemeClr val="tx1"/>
                </a:solidFill>
                <a:latin typeface="华文仿宋" panose="02010600040101010101" pitchFamily="2" charset="-122"/>
                <a:ea typeface="华文仿宋" panose="02010600040101010101" pitchFamily="2" charset="-122"/>
              </a:rPr>
              <a:t>ROM</a:t>
            </a:r>
            <a:r>
              <a:rPr lang="zh-CN" altLang="en-US" sz="2400" b="1">
                <a:solidFill>
                  <a:schemeClr val="tx1"/>
                </a:solidFill>
                <a:latin typeface="华文仿宋" panose="02010600040101010101" pitchFamily="2" charset="-122"/>
                <a:ea typeface="华文仿宋" panose="02010600040101010101" pitchFamily="2" charset="-122"/>
              </a:rPr>
              <a:t>信息由厂家根据用户指定数据对芯片图形掩膜进行两次光刻后形成</a:t>
            </a:r>
          </a:p>
          <a:p>
            <a:pPr eaLnBrk="1" hangingPunct="1">
              <a:lnSpc>
                <a:spcPct val="120000"/>
              </a:lnSpc>
              <a:buClr>
                <a:schemeClr val="tx1"/>
              </a:buClr>
              <a:buSzPct val="80000"/>
              <a:buFont typeface="Wingdings" panose="05000000000000000000" pitchFamily="2" charset="2"/>
              <a:buChar char="v"/>
            </a:pPr>
            <a:r>
              <a:rPr lang="zh-CN" altLang="en-US" sz="2400" b="1">
                <a:solidFill>
                  <a:schemeClr val="tx1"/>
                </a:solidFill>
                <a:latin typeface="华文仿宋" panose="02010600040101010101" pitchFamily="2" charset="-122"/>
                <a:ea typeface="华文仿宋" panose="02010600040101010101" pitchFamily="2" charset="-122"/>
              </a:rPr>
              <a:t>用户对此类芯片无法修改</a:t>
            </a:r>
          </a:p>
        </p:txBody>
      </p:sp>
      <p:graphicFrame>
        <p:nvGraphicFramePr>
          <p:cNvPr id="51204" name="Object 4"/>
          <p:cNvGraphicFramePr>
            <a:graphicFrameLocks noChangeAspect="1"/>
          </p:cNvGraphicFramePr>
          <p:nvPr/>
        </p:nvGraphicFramePr>
        <p:xfrm>
          <a:off x="1928813" y="2514600"/>
          <a:ext cx="6072187" cy="3827463"/>
        </p:xfrm>
        <a:graphic>
          <a:graphicData uri="http://schemas.openxmlformats.org/presentationml/2006/ole">
            <mc:AlternateContent xmlns:mc="http://schemas.openxmlformats.org/markup-compatibility/2006">
              <mc:Choice xmlns:v="urn:schemas-microsoft-com:vml" Requires="v">
                <p:oleObj spid="_x0000_s51213" name="文档" r:id="rId5" imgW="0" imgH="0" progId="Word.Document.8">
                  <p:embed/>
                </p:oleObj>
              </mc:Choice>
              <mc:Fallback>
                <p:oleObj name="文档" r:id="rId5" imgW="0" imgH="0"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8813" y="2514600"/>
                        <a:ext cx="6072187" cy="382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5"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3219DBF3-CC05-4ADC-9EEB-5893291917D2}" type="slidenum">
              <a:rPr kumimoji="0" lang="en-US" altLang="zh-CN" sz="1600" smtClean="0"/>
              <a:pPr>
                <a:lnSpc>
                  <a:spcPct val="100000"/>
                </a:lnSpc>
                <a:spcBef>
                  <a:spcPct val="0"/>
                </a:spcBef>
                <a:buSzTx/>
                <a:buFontTx/>
                <a:buNone/>
              </a:pPr>
              <a:t>23</a:t>
            </a:fld>
            <a:r>
              <a:rPr kumimoji="0" lang="en-US" altLang="zh-CN" sz="1600"/>
              <a:t>/</a:t>
            </a:r>
            <a:r>
              <a:rPr kumimoji="0" lang="zh-CN" altLang="zh-CN" sz="1600"/>
              <a:t>7</a:t>
            </a:r>
            <a:r>
              <a:rPr kumimoji="0" lang="en-US" altLang="zh-CN" sz="1600"/>
              <a:t>9</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3BD2A652-89BA-4721-A40E-AF21D21E2DE4}"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标题 1">
            <a:extLst>
              <a:ext uri="{FF2B5EF4-FFF2-40B4-BE49-F238E27FC236}">
                <a16:creationId xmlns:a16="http://schemas.microsoft.com/office/drawing/2014/main" id="{8E9A0D01-583A-5941-9613-32D9BD510066}"/>
              </a:ext>
            </a:extLst>
          </p:cNvPr>
          <p:cNvSpPr>
            <a:spLocks noGrp="1"/>
          </p:cNvSpPr>
          <p:nvPr>
            <p:ph type="title"/>
          </p:nvPr>
        </p:nvSpPr>
        <p:spPr>
          <a:xfrm>
            <a:off x="2598738" y="11113"/>
            <a:ext cx="5707062" cy="906462"/>
          </a:xfrm>
        </p:spPr>
        <p:txBody>
          <a:bodyPr/>
          <a:lstStyle/>
          <a:p>
            <a:r>
              <a:rPr lang="en-US" altLang="zh-CN" sz="4000">
                <a:effectLst>
                  <a:outerShdw blurRad="38100" dist="38100" dir="2700000" algn="tl">
                    <a:srgbClr val="C0C0C0"/>
                  </a:outerShdw>
                </a:effectLst>
                <a:ea typeface="黑体" panose="02010609060101010101" pitchFamily="49" charset="-122"/>
              </a:rPr>
              <a:t>ROM</a:t>
            </a:r>
            <a:r>
              <a:rPr lang="zh-CN" altLang="en-US" sz="4000">
                <a:effectLst>
                  <a:outerShdw blurRad="38100" dist="38100" dir="2700000" algn="tl">
                    <a:srgbClr val="C0C0C0"/>
                  </a:outerShdw>
                </a:effectLst>
                <a:ea typeface="黑体" panose="02010609060101010101" pitchFamily="49" charset="-122"/>
              </a:rPr>
              <a:t>存储器芯片结构</a:t>
            </a:r>
          </a:p>
        </p:txBody>
      </p:sp>
      <p:graphicFrame>
        <p:nvGraphicFramePr>
          <p:cNvPr id="53251" name="Object 3"/>
          <p:cNvGraphicFramePr>
            <a:graphicFrameLocks noChangeAspect="1"/>
          </p:cNvGraphicFramePr>
          <p:nvPr/>
        </p:nvGraphicFramePr>
        <p:xfrm>
          <a:off x="1828800" y="1981200"/>
          <a:ext cx="6019800" cy="4114800"/>
        </p:xfrm>
        <a:graphic>
          <a:graphicData uri="http://schemas.openxmlformats.org/presentationml/2006/ole">
            <mc:AlternateContent xmlns:mc="http://schemas.openxmlformats.org/markup-compatibility/2006">
              <mc:Choice xmlns:v="urn:schemas-microsoft-com:vml" Requires="v">
                <p:oleObj spid="_x0000_s53260" name="图片" r:id="rId5" imgW="0" imgH="0" progId="Word.Picture.8">
                  <p:embed/>
                </p:oleObj>
              </mc:Choice>
              <mc:Fallback>
                <p:oleObj name="图片" r:id="rId5" imgW="0" imgH="0" progId="Word.Picture.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1981200"/>
                        <a:ext cx="6019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2"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223729F0-C083-4851-BDE9-9CC1F7A4063D}" type="slidenum">
              <a:rPr kumimoji="0" lang="en-US" altLang="zh-CN" sz="1600" smtClean="0"/>
              <a:pPr>
                <a:lnSpc>
                  <a:spcPct val="100000"/>
                </a:lnSpc>
                <a:spcBef>
                  <a:spcPct val="0"/>
                </a:spcBef>
                <a:buSzTx/>
                <a:buFontTx/>
                <a:buNone/>
              </a:pPr>
              <a:t>24</a:t>
            </a:fld>
            <a:r>
              <a:rPr kumimoji="0" lang="en-US" altLang="zh-CN" sz="1600"/>
              <a:t>/</a:t>
            </a:r>
            <a:r>
              <a:rPr kumimoji="0" lang="zh-CN" altLang="zh-CN" sz="1600"/>
              <a:t>7</a:t>
            </a:r>
            <a:r>
              <a:rPr kumimoji="0" lang="en-US" altLang="zh-CN" sz="1600"/>
              <a:t>9</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9D6C5146-1221-4534-A23A-ED116A78E1D8}"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AD9CA330-5D0E-634E-AF62-33FC2C6440A7}"/>
              </a:ext>
            </a:extLst>
          </p:cNvPr>
          <p:cNvSpPr>
            <a:spLocks noGrp="1" noChangeArrowheads="1"/>
          </p:cNvSpPr>
          <p:nvPr>
            <p:ph type="title"/>
          </p:nvPr>
        </p:nvSpPr>
        <p:spPr>
          <a:xfrm>
            <a:off x="1714500" y="82550"/>
            <a:ext cx="7124700" cy="831850"/>
          </a:xfrm>
        </p:spPr>
        <p:txBody>
          <a:bodyPr/>
          <a:lstStyle/>
          <a:p>
            <a:pPr eaLnBrk="1" hangingPunct="1">
              <a:defRPr/>
            </a:pPr>
            <a:r>
              <a:rPr lang="en-US" altLang="zh-CN" sz="4000">
                <a:effectLst>
                  <a:outerShdw blurRad="38100" dist="38100" dir="2700000" algn="tl">
                    <a:srgbClr val="C0C0C0"/>
                  </a:outerShdw>
                </a:effectLst>
                <a:ea typeface="黑体" panose="02010609060101010101" pitchFamily="49" charset="-122"/>
              </a:rPr>
              <a:t>PROM (Programmable ROM)</a:t>
            </a:r>
          </a:p>
        </p:txBody>
      </p:sp>
      <p:sp>
        <p:nvSpPr>
          <p:cNvPr id="55299" name="Rectangle 3"/>
          <p:cNvSpPr txBox="1">
            <a:spLocks noChangeArrowheads="1"/>
          </p:cNvSpPr>
          <p:nvPr/>
        </p:nvSpPr>
        <p:spPr bwMode="auto">
          <a:xfrm>
            <a:off x="684213" y="1700213"/>
            <a:ext cx="4608512" cy="294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a:ea typeface="楷体_GB2312" pitchFamily="49" charset="-122"/>
              </a:rPr>
              <a:t>可编程只读存储器</a:t>
            </a:r>
          </a:p>
          <a:p>
            <a:pPr eaLnBrk="1" hangingPunct="1">
              <a:lnSpc>
                <a:spcPct val="120000"/>
              </a:lnSpc>
            </a:pPr>
            <a:r>
              <a:rPr lang="zh-CN" altLang="en-US">
                <a:ea typeface="楷体_GB2312" pitchFamily="49" charset="-122"/>
              </a:rPr>
              <a:t>通过烧断微小的镍</a:t>
            </a:r>
            <a:r>
              <a:rPr lang="en-US" altLang="zh-CN">
                <a:ea typeface="楷体_GB2312" pitchFamily="49" charset="-122"/>
              </a:rPr>
              <a:t>-</a:t>
            </a:r>
            <a:r>
              <a:rPr lang="zh-CN" altLang="en-US">
                <a:ea typeface="楷体_GB2312" pitchFamily="49" charset="-122"/>
              </a:rPr>
              <a:t>铬丝或硅氧化物熔丝来实现，一旦编程后不能被擦除</a:t>
            </a:r>
          </a:p>
        </p:txBody>
      </p:sp>
      <p:pic>
        <p:nvPicPr>
          <p:cNvPr id="55300" name="Picture 6" descr="图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1447800"/>
            <a:ext cx="2273300" cy="3775075"/>
          </a:xfrm>
          <a:prstGeom prst="rect">
            <a:avLst/>
          </a:prstGeom>
          <a:noFill/>
          <a:ln w="57150" cmpd="thinThick">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55301" name="Picture 1028" descr="EasyPRO1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648200"/>
            <a:ext cx="2514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DD500CAD-C7A0-4C23-A470-A67F4F40F826}" type="slidenum">
              <a:rPr kumimoji="0" lang="en-US" altLang="zh-CN" sz="1600" smtClean="0"/>
              <a:pPr>
                <a:lnSpc>
                  <a:spcPct val="100000"/>
                </a:lnSpc>
                <a:spcBef>
                  <a:spcPct val="0"/>
                </a:spcBef>
                <a:buSzTx/>
                <a:buFontTx/>
                <a:buNone/>
              </a:pPr>
              <a:t>25</a:t>
            </a:fld>
            <a:r>
              <a:rPr kumimoji="0" lang="en-US" altLang="zh-CN" sz="1600"/>
              <a:t>/</a:t>
            </a:r>
            <a:r>
              <a:rPr kumimoji="0" lang="zh-CN" altLang="zh-CN" sz="1600"/>
              <a:t>7</a:t>
            </a:r>
            <a:r>
              <a:rPr kumimoji="0" lang="en-US" altLang="zh-CN" sz="1600"/>
              <a:t>9</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2A54F175-CC96-467F-83EA-1389C4867BD8}"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标题 1">
            <a:extLst>
              <a:ext uri="{FF2B5EF4-FFF2-40B4-BE49-F238E27FC236}">
                <a16:creationId xmlns:a16="http://schemas.microsoft.com/office/drawing/2014/main" id="{6144EDB5-2AE8-5F47-B18F-4C28A9559CB3}"/>
              </a:ext>
            </a:extLst>
          </p:cNvPr>
          <p:cNvSpPr>
            <a:spLocks noGrp="1"/>
          </p:cNvSpPr>
          <p:nvPr>
            <p:ph type="title"/>
          </p:nvPr>
        </p:nvSpPr>
        <p:spPr>
          <a:xfrm>
            <a:off x="2446338" y="76200"/>
            <a:ext cx="6088062" cy="725488"/>
          </a:xfrm>
        </p:spPr>
        <p:txBody>
          <a:bodyPr/>
          <a:lstStyle/>
          <a:p>
            <a:pPr>
              <a:defRPr/>
            </a:pPr>
            <a:r>
              <a:rPr lang="zh-CN" altLang="en-US" sz="4000">
                <a:effectLst>
                  <a:outerShdw blurRad="38100" dist="38100" dir="2700000" algn="tl">
                    <a:srgbClr val="C0C0C0"/>
                  </a:outerShdw>
                </a:effectLst>
                <a:ea typeface="黑体" panose="02010609060101010101" pitchFamily="49" charset="-122"/>
              </a:rPr>
              <a:t>可擦写</a:t>
            </a:r>
            <a:r>
              <a:rPr lang="en-US" altLang="zh-CN" sz="4000">
                <a:effectLst>
                  <a:outerShdw blurRad="38100" dist="38100" dir="2700000" algn="tl">
                    <a:srgbClr val="C0C0C0"/>
                  </a:outerShdw>
                </a:effectLst>
                <a:ea typeface="黑体" panose="02010609060101010101" pitchFamily="49" charset="-122"/>
              </a:rPr>
              <a:t>ROM——EPROM</a:t>
            </a:r>
            <a:endParaRPr lang="zh-CN" altLang="en-US" sz="4000">
              <a:effectLst>
                <a:outerShdw blurRad="38100" dist="38100" dir="2700000" algn="tl">
                  <a:srgbClr val="C0C0C0"/>
                </a:outerShdw>
              </a:effectLst>
              <a:ea typeface="黑体" panose="02010609060101010101" pitchFamily="49" charset="-122"/>
            </a:endParaRPr>
          </a:p>
        </p:txBody>
      </p:sp>
      <p:graphicFrame>
        <p:nvGraphicFramePr>
          <p:cNvPr id="57347" name="Object 2"/>
          <p:cNvGraphicFramePr>
            <a:graphicFrameLocks noChangeAspect="1"/>
          </p:cNvGraphicFramePr>
          <p:nvPr/>
        </p:nvGraphicFramePr>
        <p:xfrm>
          <a:off x="685800" y="990600"/>
          <a:ext cx="7772400" cy="2636838"/>
        </p:xfrm>
        <a:graphic>
          <a:graphicData uri="http://schemas.openxmlformats.org/presentationml/2006/ole">
            <mc:AlternateContent xmlns:mc="http://schemas.openxmlformats.org/markup-compatibility/2006">
              <mc:Choice xmlns:v="urn:schemas-microsoft-com:vml" Requires="v">
                <p:oleObj spid="_x0000_s57357" name="图片" r:id="rId5" imgW="0" imgH="0" progId="Word.Picture.8">
                  <p:embed/>
                </p:oleObj>
              </mc:Choice>
              <mc:Fallback>
                <p:oleObj name="图片" r:id="rId5" imgW="0" imgH="0" progId="Word.Picture.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990600"/>
                        <a:ext cx="7772400" cy="2636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57348" name="Picture 1031"/>
          <p:cNvPicPr>
            <a:picLocks noChangeAspect="1" noChangeArrowheads="1"/>
          </p:cNvPicPr>
          <p:nvPr/>
        </p:nvPicPr>
        <p:blipFill>
          <a:blip r:embed="rId7">
            <a:extLst>
              <a:ext uri="{28A0092B-C50C-407E-A947-70E740481C1C}">
                <a14:useLocalDpi xmlns:a14="http://schemas.microsoft.com/office/drawing/2010/main" val="0"/>
              </a:ext>
            </a:extLst>
          </a:blip>
          <a:srcRect l="3795" t="24104" r="27322" b="14462"/>
          <a:stretch>
            <a:fillRect/>
          </a:stretch>
        </p:blipFill>
        <p:spPr bwMode="auto">
          <a:xfrm>
            <a:off x="2743200" y="3648075"/>
            <a:ext cx="3921125"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919FAE15-870D-4FE4-81D6-F3A46DB2FC7D}" type="slidenum">
              <a:rPr kumimoji="0" lang="en-US" altLang="zh-CN" sz="1600" smtClean="0"/>
              <a:pPr>
                <a:lnSpc>
                  <a:spcPct val="100000"/>
                </a:lnSpc>
                <a:spcBef>
                  <a:spcPct val="0"/>
                </a:spcBef>
                <a:buSzTx/>
                <a:buFontTx/>
                <a:buNone/>
              </a:pPr>
              <a:t>26</a:t>
            </a:fld>
            <a:r>
              <a:rPr kumimoji="0" lang="en-US" altLang="zh-CN" sz="1600"/>
              <a:t>/</a:t>
            </a:r>
            <a:r>
              <a:rPr kumimoji="0" lang="zh-CN" altLang="zh-CN" sz="1600"/>
              <a:t>7</a:t>
            </a:r>
            <a:r>
              <a:rPr kumimoji="0" lang="en-US" altLang="zh-CN" sz="1600"/>
              <a:t>9</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34031159-B834-41AF-9336-36A1B5934422}"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A82735D9-93E0-2548-8652-B40804F222AC}"/>
              </a:ext>
            </a:extLst>
          </p:cNvPr>
          <p:cNvSpPr>
            <a:spLocks noGrp="1" noChangeArrowheads="1"/>
          </p:cNvSpPr>
          <p:nvPr>
            <p:ph type="title"/>
          </p:nvPr>
        </p:nvSpPr>
        <p:spPr>
          <a:xfrm>
            <a:off x="2851150" y="47625"/>
            <a:ext cx="4184650" cy="906463"/>
          </a:xfrm>
        </p:spPr>
        <p:txBody>
          <a:bodyPr/>
          <a:lstStyle/>
          <a:p>
            <a:pPr eaLnBrk="1" hangingPunct="1">
              <a:defRPr/>
            </a:pPr>
            <a:r>
              <a:rPr lang="en-US" altLang="zh-CN" sz="4000">
                <a:effectLst>
                  <a:outerShdw blurRad="38100" dist="38100" dir="2700000" algn="tl">
                    <a:srgbClr val="C0C0C0"/>
                  </a:outerShdw>
                </a:effectLst>
                <a:ea typeface="黑体" panose="02010609060101010101" pitchFamily="49" charset="-122"/>
              </a:rPr>
              <a:t>EPROM</a:t>
            </a:r>
          </a:p>
        </p:txBody>
      </p:sp>
      <p:sp>
        <p:nvSpPr>
          <p:cNvPr id="59395" name="Rectangle 3"/>
          <p:cNvSpPr txBox="1">
            <a:spLocks noChangeArrowheads="1"/>
          </p:cNvSpPr>
          <p:nvPr/>
        </p:nvSpPr>
        <p:spPr bwMode="auto">
          <a:xfrm>
            <a:off x="395288" y="1981200"/>
            <a:ext cx="8208962"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a:ea typeface="楷体_GB2312" pitchFamily="49" charset="-122"/>
              </a:rPr>
              <a:t>可擦除可编程只读存储器</a:t>
            </a:r>
          </a:p>
          <a:p>
            <a:pPr eaLnBrk="1" hangingPunct="1">
              <a:lnSpc>
                <a:spcPct val="120000"/>
              </a:lnSpc>
            </a:pPr>
            <a:r>
              <a:rPr lang="zh-CN" altLang="en-US">
                <a:ea typeface="楷体_GB2312" pitchFamily="49" charset="-122"/>
              </a:rPr>
              <a:t>顶部开有一个圆形的石英窗口，用于紫外线透过擦除原有信息</a:t>
            </a:r>
          </a:p>
          <a:p>
            <a:pPr eaLnBrk="1" hangingPunct="1">
              <a:lnSpc>
                <a:spcPct val="120000"/>
              </a:lnSpc>
            </a:pPr>
            <a:r>
              <a:rPr lang="zh-CN" altLang="en-US">
                <a:ea typeface="楷体_GB2312" pitchFamily="49" charset="-122"/>
              </a:rPr>
              <a:t>一般使用专门的编程器（烧写器）进行编程</a:t>
            </a:r>
          </a:p>
          <a:p>
            <a:pPr eaLnBrk="1" hangingPunct="1">
              <a:lnSpc>
                <a:spcPct val="120000"/>
              </a:lnSpc>
            </a:pPr>
            <a:r>
              <a:rPr lang="zh-CN" altLang="en-US">
                <a:ea typeface="楷体_GB2312" pitchFamily="49" charset="-122"/>
              </a:rPr>
              <a:t>编程后，应该贴上不透光封条</a:t>
            </a:r>
          </a:p>
          <a:p>
            <a:pPr eaLnBrk="1" hangingPunct="1">
              <a:lnSpc>
                <a:spcPct val="120000"/>
              </a:lnSpc>
            </a:pPr>
            <a:r>
              <a:rPr lang="zh-CN" altLang="en-US">
                <a:ea typeface="楷体_GB2312" pitchFamily="49" charset="-122"/>
              </a:rPr>
              <a:t>出厂未编程前，每个基本存储单元都是信息</a:t>
            </a:r>
            <a:r>
              <a:rPr lang="en-US" altLang="zh-CN">
                <a:ea typeface="楷体_GB2312" pitchFamily="49" charset="-122"/>
              </a:rPr>
              <a:t>1</a:t>
            </a:r>
            <a:r>
              <a:rPr lang="zh-CN" altLang="en-US">
                <a:ea typeface="楷体_GB2312" pitchFamily="49" charset="-122"/>
              </a:rPr>
              <a:t>，编程就是将某些单元写入信息</a:t>
            </a:r>
            <a:r>
              <a:rPr lang="en-US" altLang="zh-CN">
                <a:ea typeface="楷体_GB2312" pitchFamily="49" charset="-122"/>
              </a:rPr>
              <a:t>0</a:t>
            </a:r>
          </a:p>
        </p:txBody>
      </p:sp>
      <p:pic>
        <p:nvPicPr>
          <p:cNvPr id="59396" name="Picture 4" descr="eprom270c2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919163"/>
            <a:ext cx="3203575"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EE7951F6-2B20-4F93-8DA6-20DBF7C126AF}" type="slidenum">
              <a:rPr kumimoji="0" lang="en-US" altLang="zh-CN" sz="1600" smtClean="0"/>
              <a:pPr>
                <a:lnSpc>
                  <a:spcPct val="100000"/>
                </a:lnSpc>
                <a:spcBef>
                  <a:spcPct val="0"/>
                </a:spcBef>
                <a:buSzTx/>
                <a:buFontTx/>
                <a:buNone/>
              </a:pPr>
              <a:t>27</a:t>
            </a:fld>
            <a:r>
              <a:rPr kumimoji="0" lang="en-US" altLang="zh-CN" sz="1600"/>
              <a:t>/</a:t>
            </a:r>
            <a:r>
              <a:rPr kumimoji="0" lang="zh-CN" altLang="zh-CN" sz="1600"/>
              <a:t>7</a:t>
            </a:r>
            <a:r>
              <a:rPr kumimoji="0" lang="en-US" altLang="zh-CN" sz="1600"/>
              <a:t>9</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E1D1C396-B2E8-457C-ABB0-D45677740980}"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055CAA09-B278-8146-8D9F-2C0D72FEFED4}"/>
              </a:ext>
            </a:extLst>
          </p:cNvPr>
          <p:cNvSpPr>
            <a:spLocks noGrp="1" noChangeArrowheads="1"/>
          </p:cNvSpPr>
          <p:nvPr>
            <p:ph type="title"/>
          </p:nvPr>
        </p:nvSpPr>
        <p:spPr>
          <a:xfrm>
            <a:off x="2627313" y="0"/>
            <a:ext cx="5145087" cy="863600"/>
          </a:xfrm>
        </p:spPr>
        <p:txBody>
          <a:bodyPr/>
          <a:lstStyle/>
          <a:p>
            <a:pPr eaLnBrk="1" hangingPunct="1">
              <a:defRPr/>
            </a:pPr>
            <a:r>
              <a:rPr lang="en-US" altLang="zh-CN" sz="4000">
                <a:effectLst>
                  <a:outerShdw blurRad="38100" dist="38100" dir="2700000" algn="tl">
                    <a:srgbClr val="C0C0C0"/>
                  </a:outerShdw>
                </a:effectLst>
                <a:ea typeface="黑体" panose="02010609060101010101" pitchFamily="49" charset="-122"/>
              </a:rPr>
              <a:t>EEPROM/E</a:t>
            </a:r>
            <a:r>
              <a:rPr lang="en-US" altLang="zh-CN" sz="4000" baseline="30000">
                <a:effectLst>
                  <a:outerShdw blurRad="38100" dist="38100" dir="2700000" algn="tl">
                    <a:srgbClr val="C0C0C0"/>
                  </a:outerShdw>
                </a:effectLst>
                <a:ea typeface="黑体" panose="02010609060101010101" pitchFamily="49" charset="-122"/>
              </a:rPr>
              <a:t>2</a:t>
            </a:r>
            <a:r>
              <a:rPr lang="en-US" altLang="zh-CN" sz="4000">
                <a:effectLst>
                  <a:outerShdw blurRad="38100" dist="38100" dir="2700000" algn="tl">
                    <a:srgbClr val="C0C0C0"/>
                  </a:outerShdw>
                </a:effectLst>
                <a:ea typeface="黑体" panose="02010609060101010101" pitchFamily="49" charset="-122"/>
              </a:rPr>
              <a:t>PROM</a:t>
            </a:r>
          </a:p>
        </p:txBody>
      </p:sp>
      <p:sp>
        <p:nvSpPr>
          <p:cNvPr id="61443" name="Rectangle 3"/>
          <p:cNvSpPr txBox="1">
            <a:spLocks noChangeArrowheads="1"/>
          </p:cNvSpPr>
          <p:nvPr/>
        </p:nvSpPr>
        <p:spPr bwMode="auto">
          <a:xfrm>
            <a:off x="611188" y="1143000"/>
            <a:ext cx="7993062"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a:ea typeface="楷体_GB2312" pitchFamily="49" charset="-122"/>
              </a:rPr>
              <a:t>电可擦除可编程只读存储器</a:t>
            </a:r>
          </a:p>
          <a:p>
            <a:pPr eaLnBrk="1" hangingPunct="1">
              <a:lnSpc>
                <a:spcPct val="120000"/>
              </a:lnSpc>
            </a:pPr>
            <a:r>
              <a:rPr lang="zh-CN" altLang="en-US">
                <a:ea typeface="楷体_GB2312" pitchFamily="49" charset="-122"/>
              </a:rPr>
              <a:t>在系统中是电可擦除的，擦写的电压比读入电压要高，通常为</a:t>
            </a:r>
            <a:r>
              <a:rPr lang="en-US" altLang="zh-CN">
                <a:ea typeface="楷体_GB2312" pitchFamily="49" charset="-122"/>
              </a:rPr>
              <a:t>12V</a:t>
            </a:r>
            <a:r>
              <a:rPr lang="zh-CN" altLang="en-US">
                <a:ea typeface="楷体_GB2312" pitchFamily="49" charset="-122"/>
              </a:rPr>
              <a:t>，擦写速度在毫秒量级，但仍比普通的</a:t>
            </a:r>
            <a:r>
              <a:rPr lang="en-US" altLang="zh-CN">
                <a:ea typeface="楷体_GB2312" pitchFamily="49" charset="-122"/>
              </a:rPr>
              <a:t>RAM</a:t>
            </a:r>
            <a:r>
              <a:rPr lang="zh-CN" altLang="en-US">
                <a:ea typeface="楷体_GB2312" pitchFamily="49" charset="-122"/>
              </a:rPr>
              <a:t>慢很多</a:t>
            </a:r>
          </a:p>
          <a:p>
            <a:pPr eaLnBrk="1" hangingPunct="1">
              <a:lnSpc>
                <a:spcPct val="120000"/>
              </a:lnSpc>
            </a:pPr>
            <a:r>
              <a:rPr lang="zh-CN" altLang="en-US">
                <a:ea typeface="楷体_GB2312" pitchFamily="49" charset="-122"/>
              </a:rPr>
              <a:t>不同厂家的</a:t>
            </a:r>
            <a:r>
              <a:rPr lang="en-US" altLang="zh-CN">
                <a:ea typeface="楷体_GB2312" pitchFamily="49" charset="-122"/>
              </a:rPr>
              <a:t>EEPROM</a:t>
            </a:r>
            <a:r>
              <a:rPr lang="zh-CN" altLang="en-US">
                <a:ea typeface="楷体_GB2312" pitchFamily="49" charset="-122"/>
              </a:rPr>
              <a:t>时序会有不同，要选择相应的</a:t>
            </a:r>
            <a:r>
              <a:rPr lang="en-US" altLang="zh-CN">
                <a:ea typeface="楷体_GB2312" pitchFamily="49" charset="-122"/>
              </a:rPr>
              <a:t>EEPROM</a:t>
            </a:r>
            <a:r>
              <a:rPr lang="zh-CN" altLang="en-US">
                <a:ea typeface="楷体_GB2312" pitchFamily="49" charset="-122"/>
              </a:rPr>
              <a:t>才能与芯片配合</a:t>
            </a:r>
          </a:p>
        </p:txBody>
      </p:sp>
      <p:sp>
        <p:nvSpPr>
          <p:cNvPr id="61444"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39CB3F86-BA14-4546-80E1-722DBD783F45}" type="slidenum">
              <a:rPr kumimoji="0" lang="en-US" altLang="zh-CN" sz="1600" smtClean="0"/>
              <a:pPr>
                <a:lnSpc>
                  <a:spcPct val="100000"/>
                </a:lnSpc>
                <a:spcBef>
                  <a:spcPct val="0"/>
                </a:spcBef>
                <a:buSzTx/>
                <a:buFontTx/>
                <a:buNone/>
              </a:pPr>
              <a:t>28</a:t>
            </a:fld>
            <a:r>
              <a:rPr kumimoji="0" lang="en-US" altLang="zh-CN" sz="1600"/>
              <a:t>/</a:t>
            </a:r>
            <a:r>
              <a:rPr kumimoji="0" lang="zh-CN" altLang="zh-CN" sz="1600"/>
              <a:t>7</a:t>
            </a:r>
            <a:r>
              <a:rPr kumimoji="0" lang="en-US" altLang="zh-CN" sz="1600"/>
              <a:t>9</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8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6266BB08-F382-4510-BC1D-51533CA38061}"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标题 1">
            <a:extLst>
              <a:ext uri="{FF2B5EF4-FFF2-40B4-BE49-F238E27FC236}">
                <a16:creationId xmlns:a16="http://schemas.microsoft.com/office/drawing/2014/main" id="{2280CDFA-88D2-5544-B204-AED6B500CECD}"/>
              </a:ext>
            </a:extLst>
          </p:cNvPr>
          <p:cNvSpPr>
            <a:spLocks noGrp="1"/>
          </p:cNvSpPr>
          <p:nvPr>
            <p:ph type="title"/>
          </p:nvPr>
        </p:nvSpPr>
        <p:spPr>
          <a:xfrm>
            <a:off x="1760538" y="160338"/>
            <a:ext cx="7307262" cy="906462"/>
          </a:xfrm>
        </p:spPr>
        <p:txBody>
          <a:bodyPr/>
          <a:lstStyle/>
          <a:p>
            <a:r>
              <a:rPr lang="zh-CN" altLang="en-US" sz="2800">
                <a:effectLst>
                  <a:outerShdw blurRad="38100" dist="38100" dir="2700000" algn="tl">
                    <a:srgbClr val="C0C0C0"/>
                  </a:outerShdw>
                </a:effectLst>
                <a:ea typeface="黑体" panose="02010609060101010101" pitchFamily="49" charset="-122"/>
              </a:rPr>
              <a:t>电可擦写</a:t>
            </a:r>
            <a:r>
              <a:rPr lang="en-US" altLang="zh-CN" sz="2800">
                <a:effectLst>
                  <a:outerShdw blurRad="38100" dist="38100" dir="2700000" algn="tl">
                    <a:srgbClr val="C0C0C0"/>
                  </a:outerShdw>
                </a:effectLst>
                <a:ea typeface="黑体" panose="02010609060101010101" pitchFamily="49" charset="-122"/>
              </a:rPr>
              <a:t>ROM——EEPROM</a:t>
            </a:r>
            <a:r>
              <a:rPr lang="zh-CN" altLang="en-US" sz="2800">
                <a:effectLst>
                  <a:outerShdw blurRad="38100" dist="38100" dir="2700000" algn="tl">
                    <a:srgbClr val="C0C0C0"/>
                  </a:outerShdw>
                </a:effectLst>
                <a:ea typeface="黑体" panose="02010609060101010101" pitchFamily="49" charset="-122"/>
              </a:rPr>
              <a:t>及</a:t>
            </a:r>
            <a:r>
              <a:rPr lang="en-US" altLang="zh-CN" sz="2800">
                <a:effectLst>
                  <a:outerShdw blurRad="38100" dist="38100" dir="2700000" algn="tl">
                    <a:srgbClr val="C0C0C0"/>
                  </a:outerShdw>
                </a:effectLst>
                <a:ea typeface="黑体" panose="02010609060101010101" pitchFamily="49" charset="-122"/>
              </a:rPr>
              <a:t>Flash</a:t>
            </a:r>
            <a:r>
              <a:rPr lang="zh-CN" altLang="en-US" sz="2800">
                <a:effectLst>
                  <a:outerShdw blurRad="38100" dist="38100" dir="2700000" algn="tl">
                    <a:srgbClr val="C0C0C0"/>
                  </a:outerShdw>
                </a:effectLst>
                <a:ea typeface="黑体" panose="02010609060101010101" pitchFamily="49" charset="-122"/>
              </a:rPr>
              <a:t>存储器</a:t>
            </a:r>
          </a:p>
        </p:txBody>
      </p:sp>
      <p:graphicFrame>
        <p:nvGraphicFramePr>
          <p:cNvPr id="63491" name="Object 2"/>
          <p:cNvGraphicFramePr>
            <a:graphicFrameLocks noChangeAspect="1"/>
          </p:cNvGraphicFramePr>
          <p:nvPr/>
        </p:nvGraphicFramePr>
        <p:xfrm>
          <a:off x="1676400" y="2057400"/>
          <a:ext cx="6151563" cy="3148013"/>
        </p:xfrm>
        <a:graphic>
          <a:graphicData uri="http://schemas.openxmlformats.org/presentationml/2006/ole">
            <mc:AlternateContent xmlns:mc="http://schemas.openxmlformats.org/markup-compatibility/2006">
              <mc:Choice xmlns:v="urn:schemas-microsoft-com:vml" Requires="v">
                <p:oleObj spid="_x0000_s63500" name="图片" r:id="rId5" imgW="0" imgH="0" progId="Word.Picture.8">
                  <p:embed/>
                </p:oleObj>
              </mc:Choice>
              <mc:Fallback>
                <p:oleObj name="图片" r:id="rId5" imgW="0" imgH="0" progId="Word.Picture.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2057400"/>
                        <a:ext cx="6151563" cy="3148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3492"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63B1A57D-F1A6-4B98-9B75-1F84973566E2}" type="slidenum">
              <a:rPr kumimoji="0" lang="en-US" altLang="zh-CN" sz="1600" smtClean="0"/>
              <a:pPr>
                <a:lnSpc>
                  <a:spcPct val="100000"/>
                </a:lnSpc>
                <a:spcBef>
                  <a:spcPct val="0"/>
                </a:spcBef>
                <a:buSzTx/>
                <a:buFontTx/>
                <a:buNone/>
              </a:pPr>
              <a:t>29</a:t>
            </a:fld>
            <a:r>
              <a:rPr kumimoji="0" lang="en-US" altLang="zh-CN" sz="1600"/>
              <a:t>/</a:t>
            </a:r>
            <a:r>
              <a:rPr kumimoji="0" lang="zh-CN" altLang="zh-CN" sz="1600"/>
              <a:t>7</a:t>
            </a:r>
            <a:r>
              <a:rPr kumimoji="0" lang="en-US" altLang="zh-CN" sz="1600"/>
              <a:t>9</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1AE0ED04-B286-4555-8D25-67BEA83BAC0F}"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241F12D2-70C1-A545-AD24-15946ECCC194}"/>
              </a:ext>
            </a:extLst>
          </p:cNvPr>
          <p:cNvSpPr>
            <a:spLocks noGrp="1" noChangeArrowheads="1"/>
          </p:cNvSpPr>
          <p:nvPr>
            <p:ph type="title"/>
          </p:nvPr>
        </p:nvSpPr>
        <p:spPr>
          <a:xfrm>
            <a:off x="2584450" y="76200"/>
            <a:ext cx="4730750" cy="685800"/>
          </a:xfrm>
        </p:spPr>
        <p:txBody>
          <a:bodyPr/>
          <a:lstStyle/>
          <a:p>
            <a:pPr eaLnBrk="1" hangingPunct="1"/>
            <a:r>
              <a:rPr lang="zh-CN" altLang="en-US">
                <a:effectLst>
                  <a:outerShdw blurRad="38100" dist="38100" dir="2700000" algn="tl">
                    <a:srgbClr val="C0C0C0"/>
                  </a:outerShdw>
                </a:effectLst>
                <a:latin typeface="黑体" panose="02010609060101010101" pitchFamily="49" charset="-122"/>
                <a:ea typeface="黑体" panose="02010609060101010101" pitchFamily="49" charset="-122"/>
              </a:rPr>
              <a:t>存储器概述</a:t>
            </a:r>
          </a:p>
        </p:txBody>
      </p:sp>
      <p:sp>
        <p:nvSpPr>
          <p:cNvPr id="10243" name="Rectangle 3"/>
          <p:cNvSpPr>
            <a:spLocks noGrp="1" noChangeArrowheads="1"/>
          </p:cNvSpPr>
          <p:nvPr>
            <p:ph idx="1"/>
          </p:nvPr>
        </p:nvSpPr>
        <p:spPr/>
        <p:txBody>
          <a:bodyPr/>
          <a:lstStyle/>
          <a:p>
            <a:pPr eaLnBrk="1" hangingPunct="1">
              <a:spcBef>
                <a:spcPct val="50000"/>
              </a:spcBef>
            </a:pPr>
            <a:r>
              <a:rPr lang="zh-CN" altLang="en-US">
                <a:ea typeface="楷体_GB2312" pitchFamily="49" charset="-122"/>
              </a:rPr>
              <a:t>存储器是计算机系统中用来存储信息的部件，它是计算机中的重要硬件资源。</a:t>
            </a:r>
          </a:p>
          <a:p>
            <a:pPr eaLnBrk="1" hangingPunct="1">
              <a:spcBef>
                <a:spcPct val="50000"/>
              </a:spcBef>
            </a:pPr>
            <a:r>
              <a:rPr lang="zh-CN" altLang="en-US">
                <a:ea typeface="楷体_GB2312" pitchFamily="49" charset="-122"/>
              </a:rPr>
              <a:t>从存储程序式的冯</a:t>
            </a:r>
            <a:r>
              <a:rPr lang="en-US" altLang="zh-CN">
                <a:ea typeface="楷体_GB2312" pitchFamily="49" charset="-122"/>
              </a:rPr>
              <a:t>·</a:t>
            </a:r>
            <a:r>
              <a:rPr lang="zh-CN" altLang="en-US">
                <a:ea typeface="楷体_GB2312" pitchFamily="49" charset="-122"/>
              </a:rPr>
              <a:t>诺依曼经典结构而言，没有存储器，就无法构成现代计算机。 </a:t>
            </a:r>
          </a:p>
        </p:txBody>
      </p:sp>
      <p:sp>
        <p:nvSpPr>
          <p:cNvPr id="10244"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2CF2E628-F72B-4D26-9E65-BCEAB5CD35B3}" type="slidenum">
              <a:rPr kumimoji="0" lang="en-US" altLang="zh-CN" sz="1600" smtClean="0"/>
              <a:pPr>
                <a:lnSpc>
                  <a:spcPct val="100000"/>
                </a:lnSpc>
                <a:spcBef>
                  <a:spcPct val="0"/>
                </a:spcBef>
                <a:buSzTx/>
                <a:buFontTx/>
                <a:buNone/>
              </a:pPr>
              <a:t>3</a:t>
            </a:fld>
            <a:r>
              <a:rPr kumimoji="0" lang="en-US" altLang="zh-CN" sz="1600"/>
              <a:t>/</a:t>
            </a:r>
            <a:r>
              <a:rPr kumimoji="0" lang="zh-CN" altLang="zh-CN" sz="1600"/>
              <a:t>7</a:t>
            </a:r>
            <a:r>
              <a:rPr kumimoji="0" lang="en-US" altLang="zh-CN" sz="1600"/>
              <a:t>9</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887238BA-C40D-4C1C-9DF8-98F92837956B}"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标题 1">
            <a:extLst>
              <a:ext uri="{FF2B5EF4-FFF2-40B4-BE49-F238E27FC236}">
                <a16:creationId xmlns:a16="http://schemas.microsoft.com/office/drawing/2014/main" id="{E9C663DD-DE6F-8E49-9448-359276F2E646}"/>
              </a:ext>
            </a:extLst>
          </p:cNvPr>
          <p:cNvSpPr>
            <a:spLocks noGrp="1"/>
          </p:cNvSpPr>
          <p:nvPr>
            <p:ph type="title"/>
          </p:nvPr>
        </p:nvSpPr>
        <p:spPr>
          <a:xfrm>
            <a:off x="1744663" y="180975"/>
            <a:ext cx="7170737" cy="733425"/>
          </a:xfrm>
        </p:spPr>
        <p:txBody>
          <a:bodyPr/>
          <a:lstStyle/>
          <a:p>
            <a:r>
              <a:rPr lang="en-US" altLang="zh-CN" sz="2800">
                <a:effectLst>
                  <a:outerShdw blurRad="38100" dist="38100" dir="2700000" algn="tl">
                    <a:srgbClr val="C0C0C0"/>
                  </a:outerShdw>
                </a:effectLst>
                <a:ea typeface="黑体" panose="02010609060101010101" pitchFamily="49" charset="-122"/>
              </a:rPr>
              <a:t>MOS</a:t>
            </a:r>
            <a:r>
              <a:rPr lang="zh-CN" altLang="en-US" sz="2800">
                <a:effectLst>
                  <a:outerShdw blurRad="38100" dist="38100" dir="2700000" algn="tl">
                    <a:srgbClr val="C0C0C0"/>
                  </a:outerShdw>
                </a:effectLst>
                <a:ea typeface="黑体" panose="02010609060101010101" pitchFamily="49" charset="-122"/>
              </a:rPr>
              <a:t>晶体管与</a:t>
            </a:r>
            <a:r>
              <a:rPr lang="en-US" altLang="zh-CN" sz="2800">
                <a:effectLst>
                  <a:outerShdw blurRad="38100" dist="38100" dir="2700000" algn="tl">
                    <a:srgbClr val="C0C0C0"/>
                  </a:outerShdw>
                </a:effectLst>
                <a:ea typeface="黑体" panose="02010609060101010101" pitchFamily="49" charset="-122"/>
              </a:rPr>
              <a:t>EPROM</a:t>
            </a:r>
            <a:r>
              <a:rPr lang="zh-CN" altLang="en-US" sz="2800">
                <a:effectLst>
                  <a:outerShdw blurRad="38100" dist="38100" dir="2700000" algn="tl">
                    <a:srgbClr val="C0C0C0"/>
                  </a:outerShdw>
                </a:effectLst>
                <a:ea typeface="黑体" panose="02010609060101010101" pitchFamily="49" charset="-122"/>
              </a:rPr>
              <a:t>单元的两种工作状态</a:t>
            </a:r>
          </a:p>
        </p:txBody>
      </p:sp>
      <p:graphicFrame>
        <p:nvGraphicFramePr>
          <p:cNvPr id="65539" name="Object 2"/>
          <p:cNvGraphicFramePr>
            <a:graphicFrameLocks noChangeAspect="1"/>
          </p:cNvGraphicFramePr>
          <p:nvPr/>
        </p:nvGraphicFramePr>
        <p:xfrm>
          <a:off x="1295400" y="1524000"/>
          <a:ext cx="6950075" cy="4552950"/>
        </p:xfrm>
        <a:graphic>
          <a:graphicData uri="http://schemas.openxmlformats.org/presentationml/2006/ole">
            <mc:AlternateContent xmlns:mc="http://schemas.openxmlformats.org/markup-compatibility/2006">
              <mc:Choice xmlns:v="urn:schemas-microsoft-com:vml" Requires="v">
                <p:oleObj spid="_x0000_s65548" name="图片" r:id="rId5" imgW="0" imgH="0" progId="Word.Picture.8">
                  <p:embed/>
                </p:oleObj>
              </mc:Choice>
              <mc:Fallback>
                <p:oleObj name="图片" r:id="rId5" imgW="0" imgH="0" progId="Word.Picture.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524000"/>
                        <a:ext cx="6950075" cy="455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5540"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73946098-8FD9-4096-9EEA-6277B7CD93CD}" type="slidenum">
              <a:rPr kumimoji="0" lang="en-US" altLang="zh-CN" sz="1600" smtClean="0"/>
              <a:pPr>
                <a:lnSpc>
                  <a:spcPct val="100000"/>
                </a:lnSpc>
                <a:spcBef>
                  <a:spcPct val="0"/>
                </a:spcBef>
                <a:buSzTx/>
                <a:buFontTx/>
                <a:buNone/>
              </a:pPr>
              <a:t>30</a:t>
            </a:fld>
            <a:r>
              <a:rPr kumimoji="0" lang="en-US" altLang="zh-CN" sz="1600"/>
              <a:t>/</a:t>
            </a:r>
            <a:r>
              <a:rPr kumimoji="0" lang="zh-CN" altLang="zh-CN" sz="1600"/>
              <a:t>7</a:t>
            </a:r>
            <a:r>
              <a:rPr kumimoji="0" lang="en-US" altLang="zh-CN" sz="1600"/>
              <a:t>9</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8B63F61D-B840-457A-A1B8-E45B5C7C2DC6}"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标题 1">
            <a:extLst>
              <a:ext uri="{FF2B5EF4-FFF2-40B4-BE49-F238E27FC236}">
                <a16:creationId xmlns:a16="http://schemas.microsoft.com/office/drawing/2014/main" id="{42ED11B4-A055-BE41-B2C9-59DCAC33CDF9}"/>
              </a:ext>
            </a:extLst>
          </p:cNvPr>
          <p:cNvSpPr>
            <a:spLocks noGrp="1"/>
          </p:cNvSpPr>
          <p:nvPr>
            <p:ph type="title"/>
          </p:nvPr>
        </p:nvSpPr>
        <p:spPr>
          <a:xfrm>
            <a:off x="2411413" y="76200"/>
            <a:ext cx="5437187" cy="685800"/>
          </a:xfrm>
        </p:spPr>
        <p:txBody>
          <a:bodyPr/>
          <a:lstStyle/>
          <a:p>
            <a:r>
              <a:rPr lang="en-US" altLang="zh-CN" sz="4000">
                <a:effectLst>
                  <a:outerShdw blurRad="38100" dist="38100" dir="2700000" algn="tl">
                    <a:srgbClr val="C0C0C0"/>
                  </a:outerShdw>
                </a:effectLst>
                <a:ea typeface="黑体" panose="02010609060101010101" pitchFamily="49" charset="-122"/>
              </a:rPr>
              <a:t>Flash</a:t>
            </a:r>
            <a:r>
              <a:rPr lang="zh-CN" altLang="en-US" sz="4000">
                <a:effectLst>
                  <a:outerShdw blurRad="38100" dist="38100" dir="2700000" algn="tl">
                    <a:srgbClr val="C0C0C0"/>
                  </a:outerShdw>
                </a:effectLst>
                <a:ea typeface="黑体" panose="02010609060101010101" pitchFamily="49" charset="-122"/>
              </a:rPr>
              <a:t>存储器</a:t>
            </a:r>
          </a:p>
        </p:txBody>
      </p:sp>
      <p:sp>
        <p:nvSpPr>
          <p:cNvPr id="67587" name="内容占位符 4"/>
          <p:cNvSpPr>
            <a:spLocks noGrp="1" noChangeArrowheads="1"/>
          </p:cNvSpPr>
          <p:nvPr>
            <p:ph sz="half" idx="1"/>
          </p:nvPr>
        </p:nvSpPr>
        <p:spPr>
          <a:xfrm>
            <a:off x="214313" y="990600"/>
            <a:ext cx="4286250" cy="2505075"/>
          </a:xfrm>
        </p:spPr>
        <p:txBody>
          <a:bodyPr/>
          <a:lstStyle/>
          <a:p>
            <a:r>
              <a:rPr lang="en-US" altLang="zh-CN" sz="2400">
                <a:ea typeface="楷体_GB2312" pitchFamily="49" charset="-122"/>
              </a:rPr>
              <a:t>1 transister per cell</a:t>
            </a:r>
          </a:p>
          <a:p>
            <a:r>
              <a:rPr lang="en-US" altLang="zh-CN" sz="2400">
                <a:ea typeface="楷体_GB2312" pitchFamily="49" charset="-122"/>
              </a:rPr>
              <a:t>NOR type </a:t>
            </a:r>
          </a:p>
          <a:p>
            <a:pPr lvl="1"/>
            <a:r>
              <a:rPr lang="en-US" altLang="zh-CN" sz="2000">
                <a:ea typeface="幼圆" panose="02010509060101010101" pitchFamily="49" charset="-122"/>
              </a:rPr>
              <a:t>Word read</a:t>
            </a:r>
          </a:p>
          <a:p>
            <a:pPr lvl="1"/>
            <a:r>
              <a:rPr lang="en-US" altLang="zh-CN" sz="2000">
                <a:ea typeface="幼圆" panose="02010509060101010101" pitchFamily="49" charset="-122"/>
              </a:rPr>
              <a:t>Word program</a:t>
            </a:r>
            <a:r>
              <a:rPr lang="zh-CN" altLang="en-US" sz="2000">
                <a:ea typeface="幼圆" panose="02010509060101010101" pitchFamily="49" charset="-122"/>
              </a:rPr>
              <a:t>（</a:t>
            </a:r>
            <a:r>
              <a:rPr lang="en-US" altLang="zh-CN" sz="2000">
                <a:ea typeface="幼圆" panose="02010509060101010101" pitchFamily="49" charset="-122"/>
              </a:rPr>
              <a:t>10us</a:t>
            </a:r>
            <a:r>
              <a:rPr lang="zh-CN" altLang="en-US" sz="2000">
                <a:ea typeface="幼圆" panose="02010509060101010101" pitchFamily="49" charset="-122"/>
              </a:rPr>
              <a:t>）</a:t>
            </a:r>
          </a:p>
          <a:p>
            <a:pPr lvl="1"/>
            <a:r>
              <a:rPr lang="en-US" altLang="zh-CN" sz="2000">
                <a:ea typeface="幼圆" panose="02010509060101010101" pitchFamily="49" charset="-122"/>
              </a:rPr>
              <a:t>Block erase </a:t>
            </a:r>
            <a:r>
              <a:rPr lang="zh-CN" altLang="en-US" sz="2000">
                <a:ea typeface="幼圆" panose="02010509060101010101" pitchFamily="49" charset="-122"/>
              </a:rPr>
              <a:t>（</a:t>
            </a:r>
            <a:r>
              <a:rPr lang="en-US" altLang="zh-CN" sz="2000">
                <a:ea typeface="幼圆" panose="02010509060101010101" pitchFamily="49" charset="-122"/>
              </a:rPr>
              <a:t>0.5s</a:t>
            </a:r>
            <a:r>
              <a:rPr lang="zh-CN" altLang="en-US" sz="2000">
                <a:ea typeface="幼圆" panose="02010509060101010101" pitchFamily="49" charset="-122"/>
              </a:rPr>
              <a:t>）</a:t>
            </a:r>
          </a:p>
          <a:p>
            <a:endParaRPr lang="zh-CN" altLang="en-US">
              <a:ea typeface="楷体_GB2312" pitchFamily="49" charset="-122"/>
            </a:endParaRPr>
          </a:p>
        </p:txBody>
      </p:sp>
      <p:sp>
        <p:nvSpPr>
          <p:cNvPr id="67588" name="内容占位符 5"/>
          <p:cNvSpPr txBox="1">
            <a:spLocks/>
          </p:cNvSpPr>
          <p:nvPr/>
        </p:nvSpPr>
        <p:spPr bwMode="auto">
          <a:xfrm>
            <a:off x="4572000" y="990600"/>
            <a:ext cx="4429125"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91440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r>
              <a:rPr lang="en-US" altLang="zh-CN" sz="2400">
                <a:ea typeface="楷体_GB2312" pitchFamily="49" charset="-122"/>
              </a:rPr>
              <a:t>NAND type</a:t>
            </a:r>
          </a:p>
          <a:p>
            <a:pPr lvl="1"/>
            <a:r>
              <a:rPr lang="en-US" altLang="zh-CN" sz="2000">
                <a:ea typeface="幼圆" panose="02010509060101010101" pitchFamily="49" charset="-122"/>
              </a:rPr>
              <a:t>Page read </a:t>
            </a:r>
            <a:r>
              <a:rPr lang="zh-CN" altLang="en-US" sz="2000">
                <a:ea typeface="幼圆" panose="02010509060101010101" pitchFamily="49" charset="-122"/>
              </a:rPr>
              <a:t>（</a:t>
            </a:r>
            <a:r>
              <a:rPr lang="en-US" altLang="zh-CN" sz="2000">
                <a:ea typeface="幼圆" panose="02010509060101010101" pitchFamily="49" charset="-122"/>
              </a:rPr>
              <a:t>10us</a:t>
            </a:r>
            <a:r>
              <a:rPr lang="zh-CN" altLang="en-US" sz="2000">
                <a:ea typeface="幼圆" panose="02010509060101010101" pitchFamily="49" charset="-122"/>
              </a:rPr>
              <a:t>）</a:t>
            </a:r>
          </a:p>
          <a:p>
            <a:pPr lvl="1"/>
            <a:r>
              <a:rPr lang="en-US" altLang="zh-CN" sz="2000">
                <a:ea typeface="幼圆" panose="02010509060101010101" pitchFamily="49" charset="-122"/>
              </a:rPr>
              <a:t>Page program </a:t>
            </a:r>
            <a:r>
              <a:rPr lang="zh-CN" altLang="en-US" sz="2000">
                <a:ea typeface="幼圆" panose="02010509060101010101" pitchFamily="49" charset="-122"/>
              </a:rPr>
              <a:t>（</a:t>
            </a:r>
            <a:r>
              <a:rPr lang="en-US" altLang="zh-CN" sz="2000">
                <a:ea typeface="幼圆" panose="02010509060101010101" pitchFamily="49" charset="-122"/>
              </a:rPr>
              <a:t>200us</a:t>
            </a:r>
            <a:r>
              <a:rPr lang="zh-CN" altLang="en-US" sz="2000">
                <a:ea typeface="幼圆" panose="02010509060101010101" pitchFamily="49" charset="-122"/>
              </a:rPr>
              <a:t>）</a:t>
            </a:r>
          </a:p>
          <a:p>
            <a:pPr lvl="1"/>
            <a:r>
              <a:rPr lang="en-US" altLang="zh-CN" sz="2000">
                <a:ea typeface="幼圆" panose="02010509060101010101" pitchFamily="49" charset="-122"/>
              </a:rPr>
              <a:t>Block erase </a:t>
            </a:r>
            <a:r>
              <a:rPr lang="zh-CN" altLang="en-US" sz="2000">
                <a:ea typeface="幼圆" panose="02010509060101010101" pitchFamily="49" charset="-122"/>
              </a:rPr>
              <a:t>（</a:t>
            </a:r>
            <a:r>
              <a:rPr lang="en-US" altLang="zh-CN" sz="2000">
                <a:ea typeface="幼圆" panose="02010509060101010101" pitchFamily="49" charset="-122"/>
              </a:rPr>
              <a:t>2ms</a:t>
            </a:r>
            <a:r>
              <a:rPr lang="zh-CN" altLang="en-US" sz="2000">
                <a:ea typeface="幼圆" panose="02010509060101010101" pitchFamily="49" charset="-122"/>
              </a:rPr>
              <a:t>）</a:t>
            </a:r>
          </a:p>
          <a:p>
            <a:endParaRPr lang="zh-CN" altLang="en-US">
              <a:ea typeface="楷体_GB2312" pitchFamily="49" charset="-122"/>
            </a:endParaRPr>
          </a:p>
        </p:txBody>
      </p:sp>
      <p:pic>
        <p:nvPicPr>
          <p:cNvPr id="67589" name="Picture 6" descr="Img_FlashStructure_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725" y="3352800"/>
            <a:ext cx="7127875"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0"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CCA8721C-79D3-43CE-8C7B-58B9910E9A02}" type="slidenum">
              <a:rPr kumimoji="0" lang="en-US" altLang="zh-CN" sz="1600" smtClean="0"/>
              <a:pPr>
                <a:lnSpc>
                  <a:spcPct val="100000"/>
                </a:lnSpc>
                <a:spcBef>
                  <a:spcPct val="0"/>
                </a:spcBef>
                <a:buSzTx/>
                <a:buFontTx/>
                <a:buNone/>
              </a:pPr>
              <a:t>31</a:t>
            </a:fld>
            <a:r>
              <a:rPr kumimoji="0" lang="en-US" altLang="zh-CN" sz="1600"/>
              <a:t>/</a:t>
            </a:r>
            <a:r>
              <a:rPr kumimoji="0" lang="zh-CN" altLang="zh-CN" sz="1600"/>
              <a:t>7</a:t>
            </a:r>
            <a:r>
              <a:rPr kumimoji="0" lang="en-US" altLang="zh-CN" sz="1600"/>
              <a:t>9</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1CE751DB-912B-4D01-9B8D-35852076FB5B}"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标题 1">
            <a:extLst>
              <a:ext uri="{FF2B5EF4-FFF2-40B4-BE49-F238E27FC236}">
                <a16:creationId xmlns:a16="http://schemas.microsoft.com/office/drawing/2014/main" id="{39E31D04-FA7F-BB47-8B4E-9729567CC026}"/>
              </a:ext>
            </a:extLst>
          </p:cNvPr>
          <p:cNvSpPr>
            <a:spLocks noGrp="1"/>
          </p:cNvSpPr>
          <p:nvPr>
            <p:ph type="title"/>
          </p:nvPr>
        </p:nvSpPr>
        <p:spPr>
          <a:xfrm>
            <a:off x="2065338" y="0"/>
            <a:ext cx="6697662" cy="906463"/>
          </a:xfrm>
        </p:spPr>
        <p:txBody>
          <a:bodyPr/>
          <a:lstStyle/>
          <a:p>
            <a:pPr>
              <a:defRPr/>
            </a:pPr>
            <a:r>
              <a:rPr lang="en-US" altLang="zh-CN" sz="4000" dirty="0">
                <a:effectLst>
                  <a:outerShdw blurRad="38100" dist="38100" dir="2700000" algn="tl">
                    <a:srgbClr val="DDDDDD"/>
                  </a:outerShdw>
                </a:effectLst>
                <a:ea typeface="黑体" charset="0"/>
              </a:rPr>
              <a:t>NOR and NAND type Flash</a:t>
            </a:r>
            <a:endParaRPr lang="zh-CN" altLang="en-US" sz="4000" dirty="0">
              <a:effectLst>
                <a:outerShdw blurRad="38100" dist="38100" dir="2700000" algn="tl">
                  <a:srgbClr val="DDDDDD"/>
                </a:outerShdw>
              </a:effectLst>
              <a:ea typeface="黑体" charset="0"/>
            </a:endParaRPr>
          </a:p>
        </p:txBody>
      </p:sp>
      <p:pic>
        <p:nvPicPr>
          <p:cNvPr id="69635" name="Picture 4" descr="Img_FlashStructure_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1295400"/>
            <a:ext cx="8027987" cy="494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380DFA63-594F-4421-8DFC-37F170347FB8}" type="slidenum">
              <a:rPr kumimoji="0" lang="en-US" altLang="zh-CN" sz="1600" smtClean="0"/>
              <a:pPr>
                <a:lnSpc>
                  <a:spcPct val="100000"/>
                </a:lnSpc>
                <a:spcBef>
                  <a:spcPct val="0"/>
                </a:spcBef>
                <a:buSzTx/>
                <a:buFontTx/>
                <a:buNone/>
              </a:pPr>
              <a:t>32</a:t>
            </a:fld>
            <a:r>
              <a:rPr kumimoji="0" lang="en-US" altLang="zh-CN" sz="1600"/>
              <a:t>/</a:t>
            </a:r>
            <a:r>
              <a:rPr kumimoji="0" lang="zh-CN" altLang="zh-CN" sz="1600"/>
              <a:t>7</a:t>
            </a:r>
            <a:r>
              <a:rPr kumimoji="0" lang="en-US" altLang="zh-CN" sz="1600"/>
              <a:t>9</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93906070-DA09-449B-87D2-8C092B0F9AAC}"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标题 1">
            <a:extLst>
              <a:ext uri="{FF2B5EF4-FFF2-40B4-BE49-F238E27FC236}">
                <a16:creationId xmlns:a16="http://schemas.microsoft.com/office/drawing/2014/main" id="{C8498F7C-E5C1-F94E-881B-BBA2D2616807}"/>
              </a:ext>
            </a:extLst>
          </p:cNvPr>
          <p:cNvSpPr>
            <a:spLocks noGrp="1"/>
          </p:cNvSpPr>
          <p:nvPr>
            <p:ph type="title"/>
          </p:nvPr>
        </p:nvSpPr>
        <p:spPr>
          <a:xfrm>
            <a:off x="2647950" y="0"/>
            <a:ext cx="5124450" cy="762000"/>
          </a:xfrm>
        </p:spPr>
        <p:txBody>
          <a:bodyPr/>
          <a:lstStyle/>
          <a:p>
            <a:r>
              <a:rPr lang="en-US" altLang="zh-CN" sz="4000">
                <a:effectLst>
                  <a:outerShdw blurRad="38100" dist="38100" dir="2700000" algn="tl">
                    <a:srgbClr val="C0C0C0"/>
                  </a:outerShdw>
                </a:effectLst>
                <a:ea typeface="黑体" panose="02010609060101010101" pitchFamily="49" charset="-122"/>
              </a:rPr>
              <a:t>Flash</a:t>
            </a:r>
            <a:r>
              <a:rPr lang="zh-CN" altLang="en-US" sz="4000">
                <a:effectLst>
                  <a:outerShdw blurRad="38100" dist="38100" dir="2700000" algn="tl">
                    <a:srgbClr val="C0C0C0"/>
                  </a:outerShdw>
                </a:effectLst>
                <a:ea typeface="黑体" panose="02010609060101010101" pitchFamily="49" charset="-122"/>
              </a:rPr>
              <a:t>芯片结构</a:t>
            </a:r>
          </a:p>
        </p:txBody>
      </p:sp>
      <p:pic>
        <p:nvPicPr>
          <p:cNvPr id="7168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1371600"/>
            <a:ext cx="6019800"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12C86542-0540-4646-9F4B-57AF603A6883}" type="slidenum">
              <a:rPr kumimoji="0" lang="en-US" altLang="zh-CN" sz="1600" smtClean="0"/>
              <a:pPr>
                <a:lnSpc>
                  <a:spcPct val="100000"/>
                </a:lnSpc>
                <a:spcBef>
                  <a:spcPct val="0"/>
                </a:spcBef>
                <a:buSzTx/>
                <a:buFontTx/>
                <a:buNone/>
              </a:pPr>
              <a:t>33</a:t>
            </a:fld>
            <a:r>
              <a:rPr kumimoji="0" lang="en-US" altLang="zh-CN" sz="1600"/>
              <a:t>/</a:t>
            </a:r>
            <a:r>
              <a:rPr kumimoji="0" lang="zh-CN" altLang="zh-CN" sz="1600"/>
              <a:t>7</a:t>
            </a:r>
            <a:r>
              <a:rPr kumimoji="0" lang="en-US" altLang="zh-CN" sz="1600"/>
              <a:t>9</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2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BCBA0A10-9AE4-4E26-A4D3-FAA4DE8B9F27}"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标题 1">
            <a:extLst>
              <a:ext uri="{FF2B5EF4-FFF2-40B4-BE49-F238E27FC236}">
                <a16:creationId xmlns:a16="http://schemas.microsoft.com/office/drawing/2014/main" id="{A453C7C1-7E6F-F541-89C4-806B652FF234}"/>
              </a:ext>
            </a:extLst>
          </p:cNvPr>
          <p:cNvSpPr>
            <a:spLocks noGrp="1"/>
          </p:cNvSpPr>
          <p:nvPr>
            <p:ph type="title"/>
          </p:nvPr>
        </p:nvSpPr>
        <p:spPr>
          <a:xfrm>
            <a:off x="2514600" y="33338"/>
            <a:ext cx="4648200" cy="728662"/>
          </a:xfrm>
        </p:spPr>
        <p:txBody>
          <a:bodyPr/>
          <a:lstStyle/>
          <a:p>
            <a:pPr>
              <a:defRPr/>
            </a:pPr>
            <a:r>
              <a:rPr lang="en-US" altLang="zh-CN" sz="4000" dirty="0">
                <a:effectLst>
                  <a:outerShdw blurRad="38100" dist="38100" dir="2700000" algn="tl">
                    <a:srgbClr val="DDDDDD"/>
                  </a:outerShdw>
                </a:effectLst>
                <a:ea typeface="黑体" charset="0"/>
              </a:rPr>
              <a:t>NVRAM</a:t>
            </a:r>
            <a:endParaRPr lang="zh-CN" altLang="en-US" sz="4000" dirty="0">
              <a:effectLst>
                <a:outerShdw blurRad="38100" dist="38100" dir="2700000" algn="tl">
                  <a:srgbClr val="DDDDDD"/>
                </a:outerShdw>
              </a:effectLst>
              <a:ea typeface="黑体" charset="0"/>
            </a:endParaRPr>
          </a:p>
        </p:txBody>
      </p:sp>
      <p:pic>
        <p:nvPicPr>
          <p:cNvPr id="7373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295400"/>
            <a:ext cx="6481763"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65128DB8-0985-4832-9735-9EAF478CDE9C}" type="slidenum">
              <a:rPr kumimoji="0" lang="en-US" altLang="zh-CN" sz="1600" smtClean="0"/>
              <a:pPr>
                <a:lnSpc>
                  <a:spcPct val="100000"/>
                </a:lnSpc>
                <a:spcBef>
                  <a:spcPct val="0"/>
                </a:spcBef>
                <a:buSzTx/>
                <a:buFontTx/>
                <a:buNone/>
              </a:pPr>
              <a:t>34</a:t>
            </a:fld>
            <a:r>
              <a:rPr kumimoji="0" lang="en-US" altLang="zh-CN" sz="1600"/>
              <a:t>/</a:t>
            </a:r>
            <a:r>
              <a:rPr kumimoji="0" lang="zh-CN" altLang="zh-CN" sz="1600"/>
              <a:t>7</a:t>
            </a:r>
            <a:r>
              <a:rPr kumimoji="0" lang="en-US" altLang="zh-CN" sz="1600"/>
              <a:t>9</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860226C2-93E9-4BB6-8061-ED739DEF03F3}"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53E56BD8-D36E-174F-8135-7CA0CE53C5B8}"/>
              </a:ext>
            </a:extLst>
          </p:cNvPr>
          <p:cNvSpPr>
            <a:spLocks noGrp="1" noChangeArrowheads="1"/>
          </p:cNvSpPr>
          <p:nvPr>
            <p:ph type="title"/>
          </p:nvPr>
        </p:nvSpPr>
        <p:spPr>
          <a:xfrm>
            <a:off x="2293938" y="76200"/>
            <a:ext cx="6240462" cy="762000"/>
          </a:xfrm>
        </p:spPr>
        <p:txBody>
          <a:bodyPr/>
          <a:lstStyle/>
          <a:p>
            <a:pPr eaLnBrk="1" hangingPunct="1"/>
            <a:r>
              <a:rPr lang="en-US" altLang="zh-CN" sz="4000">
                <a:effectLst>
                  <a:outerShdw blurRad="38100" dist="38100" dir="2700000" algn="tl">
                    <a:srgbClr val="C0C0C0"/>
                  </a:outerShdw>
                </a:effectLst>
                <a:ea typeface="黑体" panose="02010609060101010101" pitchFamily="49" charset="-122"/>
              </a:rPr>
              <a:t>3.4  </a:t>
            </a:r>
            <a:r>
              <a:rPr lang="zh-CN" altLang="en-US" sz="4000">
                <a:effectLst>
                  <a:outerShdw blurRad="38100" dist="38100" dir="2700000" algn="tl">
                    <a:srgbClr val="C0C0C0"/>
                  </a:outerShdw>
                </a:effectLst>
                <a:ea typeface="黑体" panose="02010609060101010101" pitchFamily="49" charset="-122"/>
              </a:rPr>
              <a:t>存储系统的构成</a:t>
            </a:r>
          </a:p>
        </p:txBody>
      </p:sp>
      <p:graphicFrame>
        <p:nvGraphicFramePr>
          <p:cNvPr id="75779" name="Object 1030"/>
          <p:cNvGraphicFramePr>
            <a:graphicFrameLocks noGrp="1" noChangeAspect="1"/>
          </p:cNvGraphicFramePr>
          <p:nvPr>
            <p:ph idx="1"/>
          </p:nvPr>
        </p:nvGraphicFramePr>
        <p:xfrm>
          <a:off x="1752600" y="1143000"/>
          <a:ext cx="6545263" cy="4589463"/>
        </p:xfrm>
        <a:graphic>
          <a:graphicData uri="http://schemas.openxmlformats.org/presentationml/2006/ole">
            <mc:AlternateContent xmlns:mc="http://schemas.openxmlformats.org/markup-compatibility/2006">
              <mc:Choice xmlns:v="urn:schemas-microsoft-com:vml" Requires="v">
                <p:oleObj spid="_x0000_s75789" name="文档" r:id="rId5" imgW="0" imgH="0" progId="Word.Document.8">
                  <p:embed/>
                </p:oleObj>
              </mc:Choice>
              <mc:Fallback>
                <p:oleObj name="文档" r:id="rId5" imgW="0" imgH="0" progId="Word.Document.8">
                  <p:embed/>
                  <p:pic>
                    <p:nvPicPr>
                      <p:cNvPr id="0" name="Object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143000"/>
                        <a:ext cx="6545263" cy="458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5780" name="Picture 1026" descr="0302440002a_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5106988"/>
            <a:ext cx="2133600"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CF5FDB03-CA6F-479C-8E5B-E67CD8C731F3}" type="slidenum">
              <a:rPr kumimoji="0" lang="en-US" altLang="zh-CN" sz="1600" smtClean="0"/>
              <a:pPr>
                <a:lnSpc>
                  <a:spcPct val="100000"/>
                </a:lnSpc>
                <a:spcBef>
                  <a:spcPct val="0"/>
                </a:spcBef>
                <a:buSzTx/>
                <a:buFontTx/>
                <a:buNone/>
              </a:pPr>
              <a:t>35</a:t>
            </a:fld>
            <a:r>
              <a:rPr kumimoji="0" lang="en-US" altLang="zh-CN" sz="1600"/>
              <a:t>/</a:t>
            </a:r>
            <a:r>
              <a:rPr kumimoji="0" lang="zh-CN" altLang="zh-CN" sz="1600"/>
              <a:t>7</a:t>
            </a:r>
            <a:r>
              <a:rPr kumimoji="0" lang="en-US" altLang="zh-CN" sz="1600"/>
              <a:t>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wipe(up)">
                                      <p:cBhvr>
                                        <p:cTn id="7" dur="1000"/>
                                        <p:tgtEl>
                                          <p:spTgt spid="75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CE04F181-66BA-4117-80FF-345C7B4A1564}"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D9860E3E-83D0-6F4D-AC7F-4F3419D0A9FB}"/>
              </a:ext>
            </a:extLst>
          </p:cNvPr>
          <p:cNvSpPr>
            <a:spLocks noGrp="1" noChangeArrowheads="1"/>
          </p:cNvSpPr>
          <p:nvPr>
            <p:ph type="title"/>
          </p:nvPr>
        </p:nvSpPr>
        <p:spPr>
          <a:xfrm>
            <a:off x="2293938" y="76200"/>
            <a:ext cx="6240462" cy="762000"/>
          </a:xfrm>
        </p:spPr>
        <p:txBody>
          <a:bodyPr/>
          <a:lstStyle/>
          <a:p>
            <a:pPr eaLnBrk="1" hangingPunct="1"/>
            <a:r>
              <a:rPr lang="en-US" altLang="zh-CN" sz="4000">
                <a:effectLst>
                  <a:outerShdw blurRad="38100" dist="38100" dir="2700000" algn="tl">
                    <a:srgbClr val="C0C0C0"/>
                  </a:outerShdw>
                </a:effectLst>
                <a:ea typeface="黑体" panose="02010609060101010101" pitchFamily="49" charset="-122"/>
              </a:rPr>
              <a:t>3.4  </a:t>
            </a:r>
            <a:r>
              <a:rPr lang="zh-CN" altLang="en-US" sz="4000">
                <a:effectLst>
                  <a:outerShdw blurRad="38100" dist="38100" dir="2700000" algn="tl">
                    <a:srgbClr val="C0C0C0"/>
                  </a:outerShdw>
                </a:effectLst>
                <a:ea typeface="黑体" panose="02010609060101010101" pitchFamily="49" charset="-122"/>
              </a:rPr>
              <a:t>存储系统的构成</a:t>
            </a:r>
          </a:p>
        </p:txBody>
      </p:sp>
      <p:sp>
        <p:nvSpPr>
          <p:cNvPr id="77827" name="Rectangle 3"/>
          <p:cNvSpPr txBox="1">
            <a:spLocks noChangeArrowheads="1"/>
          </p:cNvSpPr>
          <p:nvPr/>
        </p:nvSpPr>
        <p:spPr bwMode="auto">
          <a:xfrm>
            <a:off x="468313" y="1066800"/>
            <a:ext cx="8493125"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91440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a:ea typeface="楷体_GB2312" pitchFamily="49" charset="-122"/>
              </a:rPr>
              <a:t>存储系统的构成主要包括三个部分</a:t>
            </a:r>
            <a:r>
              <a:rPr lang="en-US" altLang="zh-CN">
                <a:ea typeface="楷体_GB2312" pitchFamily="49" charset="-122"/>
              </a:rPr>
              <a:t>:</a:t>
            </a:r>
          </a:p>
          <a:p>
            <a:pPr lvl="1" eaLnBrk="1" hangingPunct="1">
              <a:lnSpc>
                <a:spcPct val="120000"/>
              </a:lnSpc>
              <a:buFont typeface="Wingdings" panose="05000000000000000000" pitchFamily="2" charset="2"/>
              <a:buNone/>
            </a:pPr>
            <a:r>
              <a:rPr lang="en-US" altLang="zh-CN">
                <a:solidFill>
                  <a:srgbClr val="000000"/>
                </a:solidFill>
                <a:ea typeface="幼圆" panose="02010509060101010101" pitchFamily="49" charset="-122"/>
              </a:rPr>
              <a:t>1.</a:t>
            </a:r>
            <a:r>
              <a:rPr lang="zh-CN" altLang="en-US">
                <a:solidFill>
                  <a:srgbClr val="000000"/>
                </a:solidFill>
                <a:ea typeface="幼圆" panose="02010509060101010101" pitchFamily="49" charset="-122"/>
              </a:rPr>
              <a:t>地址线  </a:t>
            </a:r>
            <a:r>
              <a:rPr lang="en-US" altLang="zh-CN">
                <a:solidFill>
                  <a:srgbClr val="000000"/>
                </a:solidFill>
                <a:ea typeface="幼圆" panose="02010509060101010101" pitchFamily="49" charset="-122"/>
              </a:rPr>
              <a:t>2.</a:t>
            </a:r>
            <a:r>
              <a:rPr lang="zh-CN" altLang="en-US">
                <a:solidFill>
                  <a:srgbClr val="000000"/>
                </a:solidFill>
                <a:ea typeface="幼圆" panose="02010509060101010101" pitchFamily="49" charset="-122"/>
              </a:rPr>
              <a:t>数据线  </a:t>
            </a:r>
            <a:r>
              <a:rPr lang="en-US" altLang="zh-CN">
                <a:solidFill>
                  <a:srgbClr val="000000"/>
                </a:solidFill>
                <a:ea typeface="幼圆" panose="02010509060101010101" pitchFamily="49" charset="-122"/>
              </a:rPr>
              <a:t>3.</a:t>
            </a:r>
            <a:r>
              <a:rPr lang="zh-CN" altLang="en-US">
                <a:solidFill>
                  <a:srgbClr val="000000"/>
                </a:solidFill>
                <a:ea typeface="幼圆" panose="02010509060101010101" pitchFamily="49" charset="-122"/>
              </a:rPr>
              <a:t>控制线</a:t>
            </a:r>
          </a:p>
          <a:p>
            <a:pPr eaLnBrk="1" hangingPunct="1">
              <a:lnSpc>
                <a:spcPct val="120000"/>
              </a:lnSpc>
            </a:pPr>
            <a:r>
              <a:rPr lang="zh-CN" altLang="en-US">
                <a:ea typeface="楷体_GB2312" pitchFamily="49" charset="-122"/>
              </a:rPr>
              <a:t>连接中需要考虑的问题</a:t>
            </a:r>
            <a:r>
              <a:rPr lang="en-US" altLang="zh-CN">
                <a:ea typeface="楷体_GB2312" pitchFamily="49" charset="-122"/>
              </a:rPr>
              <a:t>:</a:t>
            </a:r>
          </a:p>
          <a:p>
            <a:pPr lvl="1" eaLnBrk="1" hangingPunct="1">
              <a:lnSpc>
                <a:spcPct val="120000"/>
              </a:lnSpc>
            </a:pPr>
            <a:r>
              <a:rPr lang="en-US" altLang="zh-CN">
                <a:solidFill>
                  <a:srgbClr val="000000"/>
                </a:solidFill>
                <a:ea typeface="幼圆" panose="02010509060101010101" pitchFamily="49" charset="-122"/>
              </a:rPr>
              <a:t>CPU</a:t>
            </a:r>
            <a:r>
              <a:rPr lang="zh-CN" altLang="en-US">
                <a:solidFill>
                  <a:srgbClr val="000000"/>
                </a:solidFill>
                <a:ea typeface="幼圆" panose="02010509060101010101" pitchFamily="49" charset="-122"/>
              </a:rPr>
              <a:t>的总线负载能力</a:t>
            </a:r>
          </a:p>
          <a:p>
            <a:pPr lvl="1" eaLnBrk="1" hangingPunct="1">
              <a:lnSpc>
                <a:spcPct val="120000"/>
              </a:lnSpc>
            </a:pPr>
            <a:r>
              <a:rPr lang="en-US" altLang="zh-CN">
                <a:solidFill>
                  <a:srgbClr val="000000"/>
                </a:solidFill>
                <a:ea typeface="幼圆" panose="02010509060101010101" pitchFamily="49" charset="-122"/>
              </a:rPr>
              <a:t>CPU</a:t>
            </a:r>
            <a:r>
              <a:rPr lang="zh-CN" altLang="en-US">
                <a:solidFill>
                  <a:srgbClr val="000000"/>
                </a:solidFill>
                <a:ea typeface="幼圆" panose="02010509060101010101" pitchFamily="49" charset="-122"/>
              </a:rPr>
              <a:t>的时序和存储器存取速度之间的配合</a:t>
            </a:r>
          </a:p>
          <a:p>
            <a:pPr lvl="1" eaLnBrk="1" hangingPunct="1">
              <a:lnSpc>
                <a:spcPct val="120000"/>
              </a:lnSpc>
            </a:pPr>
            <a:r>
              <a:rPr lang="zh-CN" altLang="en-US">
                <a:solidFill>
                  <a:srgbClr val="000000"/>
                </a:solidFill>
                <a:ea typeface="幼圆" panose="02010509060101010101" pitchFamily="49" charset="-122"/>
              </a:rPr>
              <a:t>存储器的地址分配和片选</a:t>
            </a:r>
          </a:p>
          <a:p>
            <a:pPr lvl="1" eaLnBrk="1" hangingPunct="1">
              <a:lnSpc>
                <a:spcPct val="120000"/>
              </a:lnSpc>
            </a:pPr>
            <a:r>
              <a:rPr lang="zh-CN" altLang="en-US">
                <a:solidFill>
                  <a:srgbClr val="000000"/>
                </a:solidFill>
                <a:ea typeface="幼圆" panose="02010509060101010101" pitchFamily="49" charset="-122"/>
              </a:rPr>
              <a:t>控制信号的连接</a:t>
            </a:r>
          </a:p>
        </p:txBody>
      </p:sp>
      <p:grpSp>
        <p:nvGrpSpPr>
          <p:cNvPr id="77828" name="Group 8"/>
          <p:cNvGrpSpPr>
            <a:grpSpLocks/>
          </p:cNvGrpSpPr>
          <p:nvPr/>
        </p:nvGrpSpPr>
        <p:grpSpPr bwMode="auto">
          <a:xfrm>
            <a:off x="388938" y="5157788"/>
            <a:ext cx="6704012" cy="1301750"/>
            <a:chOff x="204" y="3500"/>
            <a:chExt cx="4223" cy="820"/>
          </a:xfrm>
        </p:grpSpPr>
        <p:grpSp>
          <p:nvGrpSpPr>
            <p:cNvPr id="77830" name="Group 4"/>
            <p:cNvGrpSpPr>
              <a:grpSpLocks/>
            </p:cNvGrpSpPr>
            <p:nvPr/>
          </p:nvGrpSpPr>
          <p:grpSpPr bwMode="auto">
            <a:xfrm>
              <a:off x="204" y="3500"/>
              <a:ext cx="4223" cy="820"/>
              <a:chOff x="707" y="2360"/>
              <a:chExt cx="4223" cy="820"/>
            </a:xfrm>
          </p:grpSpPr>
          <p:pic>
            <p:nvPicPr>
              <p:cNvPr id="77832" name="Picture 5" descr="8088CP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 y="2360"/>
                <a:ext cx="1108"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3" name="Picture 6" descr="RAM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9" y="2430"/>
                <a:ext cx="1571"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7831" name="Picture 7" descr="1"/>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1247" y="3748"/>
              <a:ext cx="1623"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829"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3A5F1C06-E7E2-4D7F-A8C2-5E436C4278D2}" type="slidenum">
              <a:rPr kumimoji="0" lang="en-US" altLang="zh-CN" sz="1600" smtClean="0"/>
              <a:pPr>
                <a:lnSpc>
                  <a:spcPct val="100000"/>
                </a:lnSpc>
                <a:spcBef>
                  <a:spcPct val="0"/>
                </a:spcBef>
                <a:buSzTx/>
                <a:buFontTx/>
                <a:buNone/>
              </a:pPr>
              <a:t>36</a:t>
            </a:fld>
            <a:r>
              <a:rPr kumimoji="0" lang="en-US" altLang="zh-CN" sz="1600"/>
              <a:t>/</a:t>
            </a:r>
            <a:r>
              <a:rPr kumimoji="0" lang="zh-CN" altLang="zh-CN" sz="1600"/>
              <a:t>7</a:t>
            </a:r>
            <a:r>
              <a:rPr kumimoji="0" lang="en-US" altLang="zh-CN" sz="1600"/>
              <a:t>9</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E9F02D81-DABB-407C-8BC5-B8CFF7246BCE}"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D83EDF56-750F-3142-B710-A991A6DB59FB}"/>
              </a:ext>
            </a:extLst>
          </p:cNvPr>
          <p:cNvSpPr>
            <a:spLocks noGrp="1" noChangeArrowheads="1"/>
          </p:cNvSpPr>
          <p:nvPr>
            <p:ph type="title"/>
          </p:nvPr>
        </p:nvSpPr>
        <p:spPr>
          <a:xfrm>
            <a:off x="2522538" y="76200"/>
            <a:ext cx="5326062" cy="685800"/>
          </a:xfrm>
        </p:spPr>
        <p:txBody>
          <a:bodyPr/>
          <a:lstStyle/>
          <a:p>
            <a:pPr eaLnBrk="1" hangingPunct="1"/>
            <a:r>
              <a:rPr lang="zh-CN" altLang="en-US" sz="4000">
                <a:effectLst>
                  <a:outerShdw blurRad="38100" dist="38100" dir="2700000" algn="tl">
                    <a:srgbClr val="C0C0C0"/>
                  </a:outerShdw>
                </a:effectLst>
                <a:ea typeface="黑体" panose="02010609060101010101" pitchFamily="49" charset="-122"/>
              </a:rPr>
              <a:t>常用存储器芯片</a:t>
            </a:r>
          </a:p>
        </p:txBody>
      </p:sp>
      <p:graphicFrame>
        <p:nvGraphicFramePr>
          <p:cNvPr id="6" name="Group 92"/>
          <p:cNvGraphicFramePr>
            <a:graphicFrameLocks noGrp="1"/>
          </p:cNvGraphicFramePr>
          <p:nvPr>
            <p:ph idx="1"/>
          </p:nvPr>
        </p:nvGraphicFramePr>
        <p:xfrm>
          <a:off x="827088" y="1773238"/>
          <a:ext cx="7632700" cy="3602638"/>
        </p:xfrm>
        <a:graphic>
          <a:graphicData uri="http://schemas.openxmlformats.org/drawingml/2006/table">
            <a:tbl>
              <a:tblPr/>
              <a:tblGrid>
                <a:gridCol w="1943100">
                  <a:extLst>
                    <a:ext uri="{9D8B030D-6E8A-4147-A177-3AD203B41FA5}">
                      <a16:colId xmlns:a16="http://schemas.microsoft.com/office/drawing/2014/main" val="1166446455"/>
                    </a:ext>
                  </a:extLst>
                </a:gridCol>
                <a:gridCol w="5689600">
                  <a:extLst>
                    <a:ext uri="{9D8B030D-6E8A-4147-A177-3AD203B41FA5}">
                      <a16:colId xmlns:a16="http://schemas.microsoft.com/office/drawing/2014/main" val="3660051384"/>
                    </a:ext>
                  </a:extLst>
                </a:gridCol>
              </a:tblGrid>
              <a:tr h="792163">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rPr>
                        <a:t>类型</a:t>
                      </a:r>
                    </a:p>
                  </a:txBody>
                  <a:tcPr marT="45702" marB="457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rPr>
                        <a:t>型号</a:t>
                      </a:r>
                    </a:p>
                  </a:txBody>
                  <a:tcPr marT="45702" marB="457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13857831"/>
                  </a:ext>
                </a:extLst>
              </a:tr>
              <a:tr h="863600">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rPr>
                        <a:t>静态</a:t>
                      </a: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RAM</a:t>
                      </a:r>
                    </a:p>
                  </a:txBody>
                  <a:tcPr marT="45702" marB="457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2114 *  (1K×4)</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 </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6116 (2K×8)</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 </a:t>
                      </a: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62</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64* (8K×8)</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   </a:t>
                      </a: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62</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128</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62</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256</a:t>
                      </a:r>
                    </a:p>
                  </a:txBody>
                  <a:tcPr marT="45702" marB="457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78407828"/>
                  </a:ext>
                </a:extLst>
              </a:tr>
              <a:tr h="576263">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rPr>
                        <a:t>动态</a:t>
                      </a: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RAM</a:t>
                      </a:r>
                    </a:p>
                  </a:txBody>
                  <a:tcPr marT="45702" marB="457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21</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64* (64K×1) </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41256* (256K×1)</a:t>
                      </a:r>
                    </a:p>
                  </a:txBody>
                  <a:tcPr marT="45702" marB="457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68667155"/>
                  </a:ext>
                </a:extLst>
              </a:tr>
              <a:tr h="822325">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EPROM</a:t>
                      </a:r>
                    </a:p>
                  </a:txBody>
                  <a:tcPr marT="45702" marB="457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27</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64* (8K×8)</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 </a:t>
                      </a: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cs typeface="Times New Roman" panose="02020603050405020304" pitchFamily="18" charset="0"/>
                        </a:rPr>
                        <a:t>27</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rPr>
                        <a:t>16</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27</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32</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27</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128</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 </a:t>
                      </a: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27</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256</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27</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512</a:t>
                      </a:r>
                    </a:p>
                  </a:txBody>
                  <a:tcPr marT="45702" marB="457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27156011"/>
                  </a:ext>
                </a:extLst>
              </a:tr>
              <a:tr h="547688">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EEPROM</a:t>
                      </a:r>
                    </a:p>
                  </a:txBody>
                  <a:tcPr marT="45702" marB="457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2815*</a:t>
                      </a:r>
                    </a:p>
                  </a:txBody>
                  <a:tcPr marT="45702" marB="457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47891007"/>
                  </a:ext>
                </a:extLst>
              </a:tr>
            </a:tbl>
          </a:graphicData>
        </a:graphic>
      </p:graphicFrame>
      <p:sp>
        <p:nvSpPr>
          <p:cNvPr id="79895"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A0A9F563-F367-44D8-9E9C-452141C725E7}" type="slidenum">
              <a:rPr kumimoji="0" lang="en-US" altLang="zh-CN" sz="1600" smtClean="0"/>
              <a:pPr>
                <a:lnSpc>
                  <a:spcPct val="100000"/>
                </a:lnSpc>
                <a:spcBef>
                  <a:spcPct val="0"/>
                </a:spcBef>
                <a:buSzTx/>
                <a:buFontTx/>
                <a:buNone/>
              </a:pPr>
              <a:t>37</a:t>
            </a:fld>
            <a:r>
              <a:rPr kumimoji="0" lang="en-US" altLang="zh-CN" sz="1600"/>
              <a:t>/</a:t>
            </a:r>
            <a:r>
              <a:rPr kumimoji="0" lang="zh-CN" altLang="zh-CN" sz="1600"/>
              <a:t>7</a:t>
            </a:r>
            <a:r>
              <a:rPr kumimoji="0" lang="en-US" altLang="zh-CN" sz="1600"/>
              <a:t>9</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2C15E2FA-2B7E-4879-A1D4-DAE528FFCE8C}"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69C6AFA4-823E-CF4C-9060-D345383CCF07}"/>
              </a:ext>
            </a:extLst>
          </p:cNvPr>
          <p:cNvSpPr>
            <a:spLocks noGrp="1" noChangeArrowheads="1"/>
          </p:cNvSpPr>
          <p:nvPr>
            <p:ph type="title"/>
          </p:nvPr>
        </p:nvSpPr>
        <p:spPr>
          <a:xfrm>
            <a:off x="2600325" y="76200"/>
            <a:ext cx="4867275" cy="730250"/>
          </a:xfrm>
        </p:spPr>
        <p:txBody>
          <a:bodyPr/>
          <a:lstStyle/>
          <a:p>
            <a:pPr eaLnBrk="1" hangingPunct="1">
              <a:defRPr/>
            </a:pPr>
            <a:r>
              <a:rPr lang="en-US" altLang="zh-CN">
                <a:effectLst>
                  <a:outerShdw blurRad="38100" dist="38100" dir="2700000" algn="tl">
                    <a:srgbClr val="C0C0C0"/>
                  </a:outerShdw>
                </a:effectLst>
                <a:ea typeface="黑体" panose="02010609060101010101" pitchFamily="49" charset="-122"/>
              </a:rPr>
              <a:t>SRAM</a:t>
            </a:r>
            <a:r>
              <a:rPr lang="zh-CN" altLang="en-US">
                <a:effectLst>
                  <a:outerShdw blurRad="38100" dist="38100" dir="2700000" algn="tl">
                    <a:srgbClr val="C0C0C0"/>
                  </a:outerShdw>
                </a:effectLst>
                <a:ea typeface="黑体" panose="02010609060101010101" pitchFamily="49" charset="-122"/>
              </a:rPr>
              <a:t>芯片</a:t>
            </a:r>
            <a:r>
              <a:rPr lang="en-US" altLang="zh-CN">
                <a:effectLst>
                  <a:outerShdw blurRad="38100" dist="38100" dir="2700000" algn="tl">
                    <a:srgbClr val="C0C0C0"/>
                  </a:outerShdw>
                </a:effectLst>
                <a:ea typeface="黑体" panose="02010609060101010101" pitchFamily="49" charset="-122"/>
              </a:rPr>
              <a:t>2114</a:t>
            </a:r>
          </a:p>
        </p:txBody>
      </p:sp>
      <p:grpSp>
        <p:nvGrpSpPr>
          <p:cNvPr id="81923" name="Group 4"/>
          <p:cNvGrpSpPr>
            <a:grpSpLocks/>
          </p:cNvGrpSpPr>
          <p:nvPr/>
        </p:nvGrpSpPr>
        <p:grpSpPr bwMode="auto">
          <a:xfrm>
            <a:off x="468313" y="1447800"/>
            <a:ext cx="3516312" cy="4724400"/>
            <a:chOff x="3352" y="442"/>
            <a:chExt cx="2215" cy="2976"/>
          </a:xfrm>
        </p:grpSpPr>
        <p:sp>
          <p:nvSpPr>
            <p:cNvPr id="81926" name="Rectangle 5"/>
            <p:cNvSpPr>
              <a:spLocks noChangeArrowheads="1"/>
            </p:cNvSpPr>
            <p:nvPr/>
          </p:nvSpPr>
          <p:spPr bwMode="auto">
            <a:xfrm>
              <a:off x="4032" y="442"/>
              <a:ext cx="786" cy="2768"/>
            </a:xfrm>
            <a:prstGeom prst="rect">
              <a:avLst/>
            </a:prstGeom>
            <a:solidFill>
              <a:srgbClr val="A6ADC0"/>
            </a:solidFill>
            <a:ln w="28575">
              <a:solidFill>
                <a:schemeClr val="tx1"/>
              </a:solidFill>
              <a:miter lim="800000"/>
              <a:headEnd/>
              <a:tailEnd/>
            </a:ln>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grpSp>
          <p:nvGrpSpPr>
            <p:cNvPr id="81927" name="Group 6"/>
            <p:cNvGrpSpPr>
              <a:grpSpLocks/>
            </p:cNvGrpSpPr>
            <p:nvPr/>
          </p:nvGrpSpPr>
          <p:grpSpPr bwMode="auto">
            <a:xfrm>
              <a:off x="4288" y="442"/>
              <a:ext cx="263" cy="158"/>
              <a:chOff x="0" y="0"/>
              <a:chExt cx="19999" cy="20000"/>
            </a:xfrm>
          </p:grpSpPr>
          <p:sp>
            <p:nvSpPr>
              <p:cNvPr id="81952" name="Arc 7"/>
              <p:cNvSpPr>
                <a:spLocks/>
              </p:cNvSpPr>
              <p:nvPr/>
            </p:nvSpPr>
            <p:spPr bwMode="auto">
              <a:xfrm flipH="1" flipV="1">
                <a:off x="0" y="0"/>
                <a:ext cx="10039" cy="20000"/>
              </a:xfrm>
              <a:custGeom>
                <a:avLst/>
                <a:gdLst>
                  <a:gd name="T0" fmla="*/ 0 w 21600"/>
                  <a:gd name="T1" fmla="*/ 0 h 21600"/>
                  <a:gd name="T2" fmla="*/ 0 w 21600"/>
                  <a:gd name="T3" fmla="*/ 1579 h 21600"/>
                  <a:gd name="T4" fmla="*/ 0 w 21600"/>
                  <a:gd name="T5" fmla="*/ 157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66FFFF"/>
              </a:solidFill>
              <a:ln w="28575">
                <a:solidFill>
                  <a:schemeClr val="tx1"/>
                </a:solidFill>
                <a:round/>
                <a:headEnd/>
                <a:tailEnd/>
              </a:ln>
            </p:spPr>
            <p:txBody>
              <a:bodyPr/>
              <a:lstStyle/>
              <a:p>
                <a:endParaRPr lang="zh-CN" altLang="en-US"/>
              </a:p>
            </p:txBody>
          </p:sp>
          <p:sp>
            <p:nvSpPr>
              <p:cNvPr id="81953" name="Arc 8"/>
              <p:cNvSpPr>
                <a:spLocks/>
              </p:cNvSpPr>
              <p:nvPr/>
            </p:nvSpPr>
            <p:spPr bwMode="auto">
              <a:xfrm flipV="1">
                <a:off x="9944" y="0"/>
                <a:ext cx="10055" cy="20000"/>
              </a:xfrm>
              <a:custGeom>
                <a:avLst/>
                <a:gdLst>
                  <a:gd name="T0" fmla="*/ 0 w 21600"/>
                  <a:gd name="T1" fmla="*/ 0 h 21600"/>
                  <a:gd name="T2" fmla="*/ 0 w 21600"/>
                  <a:gd name="T3" fmla="*/ 1579 h 21600"/>
                  <a:gd name="T4" fmla="*/ 0 w 21600"/>
                  <a:gd name="T5" fmla="*/ 157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66FFFF"/>
              </a:solidFill>
              <a:ln w="28575">
                <a:solidFill>
                  <a:schemeClr val="tx1"/>
                </a:solidFill>
                <a:round/>
                <a:headEnd/>
                <a:tailEnd/>
              </a:ln>
            </p:spPr>
            <p:txBody>
              <a:bodyPr/>
              <a:lstStyle/>
              <a:p>
                <a:endParaRPr lang="zh-CN" altLang="en-US"/>
              </a:p>
            </p:txBody>
          </p:sp>
        </p:grpSp>
        <p:sp>
          <p:nvSpPr>
            <p:cNvPr id="81928" name="Rectangle 9"/>
            <p:cNvSpPr>
              <a:spLocks noChangeArrowheads="1"/>
            </p:cNvSpPr>
            <p:nvPr/>
          </p:nvSpPr>
          <p:spPr bwMode="auto">
            <a:xfrm>
              <a:off x="4109" y="496"/>
              <a:ext cx="228" cy="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1</a:t>
              </a:r>
            </a:p>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2</a:t>
              </a:r>
            </a:p>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3</a:t>
              </a:r>
            </a:p>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4</a:t>
              </a:r>
            </a:p>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5</a:t>
              </a:r>
            </a:p>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6</a:t>
              </a:r>
            </a:p>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7</a:t>
              </a:r>
            </a:p>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8</a:t>
              </a:r>
            </a:p>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9</a:t>
              </a:r>
            </a:p>
            <a:p>
              <a:pPr algn="just">
                <a:lnSpc>
                  <a:spcPct val="100000"/>
                </a:lnSpc>
                <a:spcBef>
                  <a:spcPct val="30000"/>
                </a:spcBef>
                <a:buSzTx/>
                <a:buFontTx/>
                <a:buNone/>
              </a:pPr>
              <a:endParaRPr kumimoji="0" lang="en-US" altLang="zh-CN" sz="2400">
                <a:solidFill>
                  <a:schemeClr val="tx1"/>
                </a:solidFill>
                <a:latin typeface="Times New Roman" panose="02020603050405020304" pitchFamily="18" charset="0"/>
                <a:ea typeface="宋体" panose="02010600030101010101" pitchFamily="2" charset="-122"/>
              </a:endParaRPr>
            </a:p>
          </p:txBody>
        </p:sp>
        <p:sp>
          <p:nvSpPr>
            <p:cNvPr id="81929" name="Rectangle 10"/>
            <p:cNvSpPr>
              <a:spLocks noChangeArrowheads="1"/>
            </p:cNvSpPr>
            <p:nvPr/>
          </p:nvSpPr>
          <p:spPr bwMode="auto">
            <a:xfrm>
              <a:off x="4587" y="550"/>
              <a:ext cx="213" cy="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18</a:t>
              </a:r>
            </a:p>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1716</a:t>
              </a:r>
            </a:p>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15</a:t>
              </a:r>
            </a:p>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14</a:t>
              </a:r>
            </a:p>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13</a:t>
              </a:r>
            </a:p>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12</a:t>
              </a:r>
            </a:p>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11</a:t>
              </a:r>
            </a:p>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10</a:t>
              </a:r>
            </a:p>
            <a:p>
              <a:pPr algn="just">
                <a:lnSpc>
                  <a:spcPct val="100000"/>
                </a:lnSpc>
                <a:spcBef>
                  <a:spcPct val="0"/>
                </a:spcBef>
                <a:spcAft>
                  <a:spcPts val="75"/>
                </a:spcAft>
                <a:buSzTx/>
                <a:buFontTx/>
                <a:buNone/>
              </a:pPr>
              <a:endParaRPr kumimoji="0" lang="en-US" altLang="zh-CN" sz="2400">
                <a:solidFill>
                  <a:schemeClr val="tx1"/>
                </a:solidFill>
                <a:latin typeface="Times New Roman" panose="02020603050405020304" pitchFamily="18" charset="0"/>
                <a:ea typeface="宋体" panose="02010600030101010101" pitchFamily="2" charset="-122"/>
              </a:endParaRPr>
            </a:p>
          </p:txBody>
        </p:sp>
        <p:sp>
          <p:nvSpPr>
            <p:cNvPr id="81930" name="Rectangle 11"/>
            <p:cNvSpPr>
              <a:spLocks noChangeArrowheads="1"/>
            </p:cNvSpPr>
            <p:nvPr/>
          </p:nvSpPr>
          <p:spPr bwMode="auto">
            <a:xfrm>
              <a:off x="5028" y="514"/>
              <a:ext cx="539" cy="2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Vcc</a:t>
              </a:r>
            </a:p>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7</a:t>
              </a:r>
              <a:endParaRPr kumimoji="0" lang="en-US" altLang="zh-CN" sz="2400">
                <a:solidFill>
                  <a:schemeClr val="tx1"/>
                </a:solidFill>
                <a:latin typeface="Times New Roman" panose="02020603050405020304" pitchFamily="18" charset="0"/>
                <a:ea typeface="宋体" panose="02010600030101010101" pitchFamily="2" charset="-122"/>
              </a:endParaRPr>
            </a:p>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8</a:t>
              </a:r>
              <a:endParaRPr kumimoji="0" lang="en-US" altLang="zh-CN" sz="2400">
                <a:solidFill>
                  <a:schemeClr val="tx1"/>
                </a:solidFill>
                <a:latin typeface="Times New Roman" panose="02020603050405020304" pitchFamily="18" charset="0"/>
                <a:ea typeface="宋体" panose="02010600030101010101" pitchFamily="2" charset="-122"/>
              </a:endParaRPr>
            </a:p>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9</a:t>
              </a:r>
              <a:endParaRPr kumimoji="0" lang="en-US" altLang="zh-CN" sz="2400">
                <a:solidFill>
                  <a:schemeClr val="tx1"/>
                </a:solidFill>
                <a:latin typeface="Times New Roman" panose="02020603050405020304" pitchFamily="18" charset="0"/>
                <a:ea typeface="宋体" panose="02010600030101010101" pitchFamily="2" charset="-122"/>
              </a:endParaRPr>
            </a:p>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I/O</a:t>
              </a:r>
              <a:r>
                <a:rPr kumimoji="0" lang="en-US" altLang="zh-CN" sz="2400" baseline="-25000">
                  <a:solidFill>
                    <a:schemeClr val="tx1"/>
                  </a:solidFill>
                  <a:latin typeface="Times New Roman" panose="02020603050405020304" pitchFamily="18" charset="0"/>
                  <a:ea typeface="宋体" panose="02010600030101010101" pitchFamily="2" charset="-122"/>
                </a:rPr>
                <a:t>1</a:t>
              </a:r>
              <a:endParaRPr kumimoji="0" lang="en-US" altLang="zh-CN" sz="2400">
                <a:solidFill>
                  <a:schemeClr val="tx1"/>
                </a:solidFill>
                <a:latin typeface="Times New Roman" panose="02020603050405020304" pitchFamily="18" charset="0"/>
                <a:ea typeface="宋体" panose="02010600030101010101" pitchFamily="2" charset="-122"/>
              </a:endParaRPr>
            </a:p>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I/O</a:t>
              </a:r>
              <a:r>
                <a:rPr kumimoji="0" lang="en-US" altLang="zh-CN" sz="2400" baseline="-25000">
                  <a:solidFill>
                    <a:schemeClr val="tx1"/>
                  </a:solidFill>
                  <a:latin typeface="Times New Roman" panose="02020603050405020304" pitchFamily="18" charset="0"/>
                  <a:ea typeface="宋体" panose="02010600030101010101" pitchFamily="2" charset="-122"/>
                </a:rPr>
                <a:t>2</a:t>
              </a:r>
              <a:endParaRPr kumimoji="0" lang="en-US" altLang="zh-CN" sz="2400">
                <a:solidFill>
                  <a:schemeClr val="tx1"/>
                </a:solidFill>
                <a:latin typeface="Times New Roman" panose="02020603050405020304" pitchFamily="18" charset="0"/>
                <a:ea typeface="宋体" panose="02010600030101010101" pitchFamily="2" charset="-122"/>
              </a:endParaRPr>
            </a:p>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I/O</a:t>
              </a:r>
              <a:r>
                <a:rPr kumimoji="0" lang="en-US" altLang="zh-CN" sz="2400" baseline="-25000">
                  <a:solidFill>
                    <a:schemeClr val="tx1"/>
                  </a:solidFill>
                  <a:latin typeface="Times New Roman" panose="02020603050405020304" pitchFamily="18" charset="0"/>
                  <a:ea typeface="宋体" panose="02010600030101010101" pitchFamily="2" charset="-122"/>
                </a:rPr>
                <a:t>3</a:t>
              </a:r>
              <a:endParaRPr kumimoji="0" lang="en-US" altLang="zh-CN" sz="2400">
                <a:solidFill>
                  <a:schemeClr val="tx1"/>
                </a:solidFill>
                <a:latin typeface="Times New Roman" panose="02020603050405020304" pitchFamily="18" charset="0"/>
                <a:ea typeface="宋体" panose="02010600030101010101" pitchFamily="2" charset="-122"/>
              </a:endParaRPr>
            </a:p>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I/O</a:t>
              </a:r>
              <a:r>
                <a:rPr kumimoji="0" lang="en-US" altLang="zh-CN" sz="2400" baseline="-25000">
                  <a:solidFill>
                    <a:schemeClr val="tx1"/>
                  </a:solidFill>
                  <a:latin typeface="Times New Roman" panose="02020603050405020304" pitchFamily="18" charset="0"/>
                  <a:ea typeface="宋体" panose="02010600030101010101" pitchFamily="2" charset="-122"/>
                </a:rPr>
                <a:t>4</a:t>
              </a:r>
              <a:endParaRPr kumimoji="0" lang="en-US" altLang="zh-CN" sz="2400">
                <a:solidFill>
                  <a:schemeClr val="tx1"/>
                </a:solidFill>
                <a:latin typeface="Times New Roman" panose="02020603050405020304" pitchFamily="18" charset="0"/>
                <a:ea typeface="宋体" panose="02010600030101010101" pitchFamily="2" charset="-122"/>
              </a:endParaRPr>
            </a:p>
            <a:p>
              <a:pPr algn="just">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WE*</a:t>
              </a:r>
            </a:p>
          </p:txBody>
        </p:sp>
        <p:sp>
          <p:nvSpPr>
            <p:cNvPr id="81931" name="Rectangle 12"/>
            <p:cNvSpPr>
              <a:spLocks noChangeArrowheads="1"/>
            </p:cNvSpPr>
            <p:nvPr/>
          </p:nvSpPr>
          <p:spPr bwMode="auto">
            <a:xfrm>
              <a:off x="3352" y="496"/>
              <a:ext cx="484" cy="2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r">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6</a:t>
              </a:r>
            </a:p>
            <a:p>
              <a:pPr algn="r">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5</a:t>
              </a:r>
            </a:p>
            <a:p>
              <a:pPr algn="r">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4</a:t>
              </a:r>
            </a:p>
            <a:p>
              <a:pPr algn="r">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3</a:t>
              </a:r>
            </a:p>
            <a:p>
              <a:pPr algn="r">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0</a:t>
              </a:r>
            </a:p>
            <a:p>
              <a:pPr algn="r">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1</a:t>
              </a:r>
            </a:p>
            <a:p>
              <a:pPr algn="r">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2</a:t>
              </a:r>
            </a:p>
            <a:p>
              <a:pPr algn="r">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CS*</a:t>
              </a:r>
            </a:p>
            <a:p>
              <a:pPr algn="r">
                <a:lnSpc>
                  <a:spcPct val="100000"/>
                </a:lnSpc>
                <a:spcBef>
                  <a:spcPct val="3000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GND</a:t>
              </a:r>
            </a:p>
          </p:txBody>
        </p:sp>
        <p:grpSp>
          <p:nvGrpSpPr>
            <p:cNvPr id="81932" name="Group 13"/>
            <p:cNvGrpSpPr>
              <a:grpSpLocks/>
            </p:cNvGrpSpPr>
            <p:nvPr/>
          </p:nvGrpSpPr>
          <p:grpSpPr bwMode="auto">
            <a:xfrm>
              <a:off x="3860" y="639"/>
              <a:ext cx="167" cy="2371"/>
              <a:chOff x="0" y="0"/>
              <a:chExt cx="20000" cy="20812"/>
            </a:xfrm>
          </p:grpSpPr>
          <p:sp>
            <p:nvSpPr>
              <p:cNvPr id="81943" name="Line 14"/>
              <p:cNvSpPr>
                <a:spLocks noChangeShapeType="1"/>
              </p:cNvSpPr>
              <p:nvPr/>
            </p:nvSpPr>
            <p:spPr bwMode="auto">
              <a:xfrm>
                <a:off x="0" y="0"/>
                <a:ext cx="19739" cy="12"/>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1944" name="Line 15"/>
              <p:cNvSpPr>
                <a:spLocks noChangeShapeType="1"/>
              </p:cNvSpPr>
              <p:nvPr/>
            </p:nvSpPr>
            <p:spPr bwMode="auto">
              <a:xfrm>
                <a:off x="149" y="2574"/>
                <a:ext cx="19739" cy="1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1945" name="Line 16"/>
              <p:cNvSpPr>
                <a:spLocks noChangeShapeType="1"/>
              </p:cNvSpPr>
              <p:nvPr/>
            </p:nvSpPr>
            <p:spPr bwMode="auto">
              <a:xfrm>
                <a:off x="149" y="5150"/>
                <a:ext cx="19739" cy="1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1946" name="Line 17"/>
              <p:cNvSpPr>
                <a:spLocks noChangeShapeType="1"/>
              </p:cNvSpPr>
              <p:nvPr/>
            </p:nvSpPr>
            <p:spPr bwMode="auto">
              <a:xfrm>
                <a:off x="149" y="7725"/>
                <a:ext cx="19739" cy="13"/>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1947" name="Line 18"/>
              <p:cNvSpPr>
                <a:spLocks noChangeShapeType="1"/>
              </p:cNvSpPr>
              <p:nvPr/>
            </p:nvSpPr>
            <p:spPr bwMode="auto">
              <a:xfrm>
                <a:off x="149" y="10300"/>
                <a:ext cx="19739" cy="1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1948" name="Line 19"/>
              <p:cNvSpPr>
                <a:spLocks noChangeShapeType="1"/>
              </p:cNvSpPr>
              <p:nvPr/>
            </p:nvSpPr>
            <p:spPr bwMode="auto">
              <a:xfrm>
                <a:off x="149" y="12876"/>
                <a:ext cx="19739" cy="12"/>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1949" name="Line 20"/>
              <p:cNvSpPr>
                <a:spLocks noChangeShapeType="1"/>
              </p:cNvSpPr>
              <p:nvPr/>
            </p:nvSpPr>
            <p:spPr bwMode="auto">
              <a:xfrm>
                <a:off x="149" y="15450"/>
                <a:ext cx="19739" cy="1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1950" name="Line 21"/>
              <p:cNvSpPr>
                <a:spLocks noChangeShapeType="1"/>
              </p:cNvSpPr>
              <p:nvPr/>
            </p:nvSpPr>
            <p:spPr bwMode="auto">
              <a:xfrm>
                <a:off x="149" y="18224"/>
                <a:ext cx="19739" cy="1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1951" name="Line 22"/>
              <p:cNvSpPr>
                <a:spLocks noChangeShapeType="1"/>
              </p:cNvSpPr>
              <p:nvPr/>
            </p:nvSpPr>
            <p:spPr bwMode="auto">
              <a:xfrm>
                <a:off x="261" y="20800"/>
                <a:ext cx="19739" cy="12"/>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81933" name="Group 23"/>
            <p:cNvGrpSpPr>
              <a:grpSpLocks/>
            </p:cNvGrpSpPr>
            <p:nvPr/>
          </p:nvGrpSpPr>
          <p:grpSpPr bwMode="auto">
            <a:xfrm>
              <a:off x="4821" y="639"/>
              <a:ext cx="167" cy="2371"/>
              <a:chOff x="0" y="0"/>
              <a:chExt cx="20000" cy="20812"/>
            </a:xfrm>
          </p:grpSpPr>
          <p:sp>
            <p:nvSpPr>
              <p:cNvPr id="81934" name="Line 24"/>
              <p:cNvSpPr>
                <a:spLocks noChangeShapeType="1"/>
              </p:cNvSpPr>
              <p:nvPr/>
            </p:nvSpPr>
            <p:spPr bwMode="auto">
              <a:xfrm>
                <a:off x="0" y="0"/>
                <a:ext cx="19752" cy="12"/>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1935" name="Line 25"/>
              <p:cNvSpPr>
                <a:spLocks noChangeShapeType="1"/>
              </p:cNvSpPr>
              <p:nvPr/>
            </p:nvSpPr>
            <p:spPr bwMode="auto">
              <a:xfrm>
                <a:off x="99" y="2574"/>
                <a:ext cx="19752" cy="1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1936" name="Line 26"/>
              <p:cNvSpPr>
                <a:spLocks noChangeShapeType="1"/>
              </p:cNvSpPr>
              <p:nvPr/>
            </p:nvSpPr>
            <p:spPr bwMode="auto">
              <a:xfrm>
                <a:off x="99" y="5150"/>
                <a:ext cx="19752" cy="1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1937" name="Line 27"/>
              <p:cNvSpPr>
                <a:spLocks noChangeShapeType="1"/>
              </p:cNvSpPr>
              <p:nvPr/>
            </p:nvSpPr>
            <p:spPr bwMode="auto">
              <a:xfrm>
                <a:off x="99" y="7725"/>
                <a:ext cx="19752" cy="13"/>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1938" name="Line 28"/>
              <p:cNvSpPr>
                <a:spLocks noChangeShapeType="1"/>
              </p:cNvSpPr>
              <p:nvPr/>
            </p:nvSpPr>
            <p:spPr bwMode="auto">
              <a:xfrm>
                <a:off x="99" y="10300"/>
                <a:ext cx="19752" cy="1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1939" name="Line 29"/>
              <p:cNvSpPr>
                <a:spLocks noChangeShapeType="1"/>
              </p:cNvSpPr>
              <p:nvPr/>
            </p:nvSpPr>
            <p:spPr bwMode="auto">
              <a:xfrm>
                <a:off x="99" y="12876"/>
                <a:ext cx="19752" cy="12"/>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1940" name="Line 30"/>
              <p:cNvSpPr>
                <a:spLocks noChangeShapeType="1"/>
              </p:cNvSpPr>
              <p:nvPr/>
            </p:nvSpPr>
            <p:spPr bwMode="auto">
              <a:xfrm>
                <a:off x="99" y="15450"/>
                <a:ext cx="19752" cy="1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1941" name="Line 31"/>
              <p:cNvSpPr>
                <a:spLocks noChangeShapeType="1"/>
              </p:cNvSpPr>
              <p:nvPr/>
            </p:nvSpPr>
            <p:spPr bwMode="auto">
              <a:xfrm>
                <a:off x="99" y="18224"/>
                <a:ext cx="19752" cy="1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1942" name="Line 32"/>
              <p:cNvSpPr>
                <a:spLocks noChangeShapeType="1"/>
              </p:cNvSpPr>
              <p:nvPr/>
            </p:nvSpPr>
            <p:spPr bwMode="auto">
              <a:xfrm>
                <a:off x="248" y="20800"/>
                <a:ext cx="19752" cy="12"/>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sp>
        <p:nvSpPr>
          <p:cNvPr id="81924" name="Rectangle 35"/>
          <p:cNvSpPr txBox="1">
            <a:spLocks noChangeArrowheads="1"/>
          </p:cNvSpPr>
          <p:nvPr/>
        </p:nvSpPr>
        <p:spPr bwMode="auto">
          <a:xfrm>
            <a:off x="3995738" y="1828800"/>
            <a:ext cx="4699000" cy="3335338"/>
          </a:xfrm>
          <a:prstGeom prst="rect">
            <a:avLst/>
          </a:prstGeom>
          <a:noFill/>
          <a:ln w="76200" cmpd="tri">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49263" indent="-449263">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91440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r>
              <a:rPr lang="zh-CN" altLang="en-US">
                <a:ea typeface="楷体_GB2312" pitchFamily="49" charset="-122"/>
              </a:rPr>
              <a:t>存储容量为</a:t>
            </a:r>
            <a:r>
              <a:rPr lang="en-US" altLang="zh-CN">
                <a:ea typeface="楷体_GB2312" pitchFamily="49" charset="-122"/>
              </a:rPr>
              <a:t>1024×4</a:t>
            </a:r>
          </a:p>
          <a:p>
            <a:pPr eaLnBrk="1" hangingPunct="1"/>
            <a:r>
              <a:rPr lang="en-US" altLang="zh-CN">
                <a:ea typeface="楷体_GB2312" pitchFamily="49" charset="-122"/>
              </a:rPr>
              <a:t>18</a:t>
            </a:r>
            <a:r>
              <a:rPr lang="zh-CN" altLang="en-US">
                <a:ea typeface="楷体_GB2312" pitchFamily="49" charset="-122"/>
              </a:rPr>
              <a:t>个引脚：</a:t>
            </a:r>
          </a:p>
          <a:p>
            <a:pPr lvl="1" eaLnBrk="1" hangingPunct="1"/>
            <a:r>
              <a:rPr lang="en-US" altLang="zh-CN">
                <a:solidFill>
                  <a:srgbClr val="000000"/>
                </a:solidFill>
                <a:ea typeface="幼圆" panose="02010509060101010101" pitchFamily="49" charset="-122"/>
              </a:rPr>
              <a:t>10</a:t>
            </a:r>
            <a:r>
              <a:rPr lang="zh-CN" altLang="en-US">
                <a:solidFill>
                  <a:srgbClr val="000000"/>
                </a:solidFill>
                <a:ea typeface="幼圆" panose="02010509060101010101" pitchFamily="49" charset="-122"/>
              </a:rPr>
              <a:t>根地址线</a:t>
            </a:r>
            <a:r>
              <a:rPr lang="en-US" altLang="zh-CN">
                <a:solidFill>
                  <a:srgbClr val="000000"/>
                </a:solidFill>
                <a:ea typeface="幼圆" panose="02010509060101010101" pitchFamily="49" charset="-122"/>
              </a:rPr>
              <a:t>A</a:t>
            </a:r>
            <a:r>
              <a:rPr lang="en-US" altLang="zh-CN" baseline="-25000">
                <a:solidFill>
                  <a:srgbClr val="000000"/>
                </a:solidFill>
                <a:ea typeface="幼圆" panose="02010509060101010101" pitchFamily="49" charset="-122"/>
              </a:rPr>
              <a:t>9</a:t>
            </a:r>
            <a:r>
              <a:rPr lang="zh-CN" altLang="en-US">
                <a:solidFill>
                  <a:srgbClr val="000000"/>
                </a:solidFill>
                <a:ea typeface="宋体" panose="02010600030101010101" pitchFamily="2" charset="-122"/>
              </a:rPr>
              <a:t>～</a:t>
            </a:r>
            <a:r>
              <a:rPr lang="en-US" altLang="zh-CN">
                <a:solidFill>
                  <a:srgbClr val="000000"/>
                </a:solidFill>
                <a:ea typeface="幼圆" panose="02010509060101010101" pitchFamily="49" charset="-122"/>
              </a:rPr>
              <a:t>A</a:t>
            </a:r>
            <a:r>
              <a:rPr lang="en-US" altLang="zh-CN" baseline="-25000">
                <a:solidFill>
                  <a:srgbClr val="000000"/>
                </a:solidFill>
                <a:ea typeface="幼圆" panose="02010509060101010101" pitchFamily="49" charset="-122"/>
              </a:rPr>
              <a:t>0</a:t>
            </a:r>
          </a:p>
          <a:p>
            <a:pPr lvl="1" eaLnBrk="1" hangingPunct="1"/>
            <a:r>
              <a:rPr lang="en-US" altLang="zh-CN">
                <a:solidFill>
                  <a:srgbClr val="000000"/>
                </a:solidFill>
                <a:ea typeface="幼圆" panose="02010509060101010101" pitchFamily="49" charset="-122"/>
              </a:rPr>
              <a:t>4</a:t>
            </a:r>
            <a:r>
              <a:rPr lang="zh-CN" altLang="en-US">
                <a:solidFill>
                  <a:srgbClr val="000000"/>
                </a:solidFill>
                <a:ea typeface="幼圆" panose="02010509060101010101" pitchFamily="49" charset="-122"/>
              </a:rPr>
              <a:t>根数据线</a:t>
            </a:r>
            <a:r>
              <a:rPr lang="en-US" altLang="zh-CN">
                <a:solidFill>
                  <a:srgbClr val="000000"/>
                </a:solidFill>
                <a:ea typeface="幼圆" panose="02010509060101010101" pitchFamily="49" charset="-122"/>
              </a:rPr>
              <a:t>I/O</a:t>
            </a:r>
            <a:r>
              <a:rPr lang="en-US" altLang="zh-CN" baseline="-25000">
                <a:solidFill>
                  <a:srgbClr val="000000"/>
                </a:solidFill>
                <a:ea typeface="幼圆" panose="02010509060101010101" pitchFamily="49" charset="-122"/>
              </a:rPr>
              <a:t>4</a:t>
            </a:r>
            <a:r>
              <a:rPr lang="zh-CN" altLang="en-US">
                <a:solidFill>
                  <a:srgbClr val="000000"/>
                </a:solidFill>
                <a:ea typeface="宋体" panose="02010600030101010101" pitchFamily="2" charset="-122"/>
              </a:rPr>
              <a:t>～</a:t>
            </a:r>
            <a:r>
              <a:rPr lang="en-US" altLang="zh-CN">
                <a:solidFill>
                  <a:srgbClr val="000000"/>
                </a:solidFill>
                <a:ea typeface="幼圆" panose="02010509060101010101" pitchFamily="49" charset="-122"/>
              </a:rPr>
              <a:t>I/O</a:t>
            </a:r>
            <a:r>
              <a:rPr lang="en-US" altLang="zh-CN" baseline="-25000">
                <a:solidFill>
                  <a:srgbClr val="000000"/>
                </a:solidFill>
                <a:ea typeface="幼圆" panose="02010509060101010101" pitchFamily="49" charset="-122"/>
              </a:rPr>
              <a:t>1</a:t>
            </a:r>
          </a:p>
          <a:p>
            <a:pPr lvl="1" eaLnBrk="1" hangingPunct="1"/>
            <a:r>
              <a:rPr lang="zh-CN" altLang="en-US">
                <a:solidFill>
                  <a:srgbClr val="000000"/>
                </a:solidFill>
                <a:ea typeface="幼圆" panose="02010509060101010101" pitchFamily="49" charset="-122"/>
              </a:rPr>
              <a:t>片选</a:t>
            </a:r>
            <a:r>
              <a:rPr lang="en-US" altLang="zh-CN">
                <a:solidFill>
                  <a:srgbClr val="000000"/>
                </a:solidFill>
                <a:ea typeface="幼圆" panose="02010509060101010101" pitchFamily="49" charset="-122"/>
              </a:rPr>
              <a:t>CS*</a:t>
            </a:r>
          </a:p>
          <a:p>
            <a:pPr lvl="1" eaLnBrk="1" hangingPunct="1"/>
            <a:r>
              <a:rPr lang="zh-CN" altLang="en-US">
                <a:solidFill>
                  <a:srgbClr val="000000"/>
                </a:solidFill>
                <a:ea typeface="幼圆" panose="02010509060101010101" pitchFamily="49" charset="-122"/>
              </a:rPr>
              <a:t>读写</a:t>
            </a:r>
            <a:r>
              <a:rPr lang="en-US" altLang="zh-CN">
                <a:solidFill>
                  <a:srgbClr val="000000"/>
                </a:solidFill>
                <a:ea typeface="幼圆" panose="02010509060101010101" pitchFamily="49" charset="-122"/>
              </a:rPr>
              <a:t>WE*</a:t>
            </a:r>
          </a:p>
        </p:txBody>
      </p:sp>
      <p:sp>
        <p:nvSpPr>
          <p:cNvPr id="81925"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3ED14ABC-9B8D-4994-A769-F93D16DC64FD}" type="slidenum">
              <a:rPr kumimoji="0" lang="en-US" altLang="zh-CN" sz="1600" smtClean="0"/>
              <a:pPr>
                <a:lnSpc>
                  <a:spcPct val="100000"/>
                </a:lnSpc>
                <a:spcBef>
                  <a:spcPct val="0"/>
                </a:spcBef>
                <a:buSzTx/>
                <a:buFontTx/>
                <a:buNone/>
              </a:pPr>
              <a:t>38</a:t>
            </a:fld>
            <a:r>
              <a:rPr kumimoji="0" lang="en-US" altLang="zh-CN" sz="1600"/>
              <a:t>/</a:t>
            </a:r>
            <a:r>
              <a:rPr kumimoji="0" lang="zh-CN" altLang="zh-CN" sz="1600"/>
              <a:t>7</a:t>
            </a:r>
            <a:r>
              <a:rPr kumimoji="0" lang="en-US" altLang="zh-CN" sz="1600"/>
              <a:t>9</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18FD17F2-A027-4425-8076-586330D8711B}" type="datetime12">
              <a:rPr kumimoji="0" lang="zh-CN" altLang="en-US" sz="1600" smtClean="0"/>
              <a:pPr>
                <a:lnSpc>
                  <a:spcPct val="100000"/>
                </a:lnSpc>
                <a:spcBef>
                  <a:spcPct val="0"/>
                </a:spcBef>
                <a:buSzTx/>
                <a:buFontTx/>
                <a:buNone/>
              </a:pPr>
              <a:t>下午8时24分</a:t>
            </a:fld>
            <a:endParaRPr kumimoji="0" lang="en-US" altLang="zh-CN" sz="1600"/>
          </a:p>
        </p:txBody>
      </p:sp>
      <p:graphicFrame>
        <p:nvGraphicFramePr>
          <p:cNvPr id="6" name="Group 25"/>
          <p:cNvGraphicFramePr>
            <a:graphicFrameLocks noGrp="1"/>
          </p:cNvGraphicFramePr>
          <p:nvPr>
            <p:ph idx="1"/>
          </p:nvPr>
        </p:nvGraphicFramePr>
        <p:xfrm>
          <a:off x="914400" y="2209800"/>
          <a:ext cx="7772400" cy="2227263"/>
        </p:xfrm>
        <a:graphic>
          <a:graphicData uri="http://schemas.openxmlformats.org/drawingml/2006/table">
            <a:tbl>
              <a:tblPr/>
              <a:tblGrid>
                <a:gridCol w="1943100">
                  <a:extLst>
                    <a:ext uri="{9D8B030D-6E8A-4147-A177-3AD203B41FA5}">
                      <a16:colId xmlns:a16="http://schemas.microsoft.com/office/drawing/2014/main" val="2812450849"/>
                    </a:ext>
                  </a:extLst>
                </a:gridCol>
                <a:gridCol w="1181100">
                  <a:extLst>
                    <a:ext uri="{9D8B030D-6E8A-4147-A177-3AD203B41FA5}">
                      <a16:colId xmlns:a16="http://schemas.microsoft.com/office/drawing/2014/main" val="2438415874"/>
                    </a:ext>
                  </a:extLst>
                </a:gridCol>
                <a:gridCol w="1373188">
                  <a:extLst>
                    <a:ext uri="{9D8B030D-6E8A-4147-A177-3AD203B41FA5}">
                      <a16:colId xmlns:a16="http://schemas.microsoft.com/office/drawing/2014/main" val="3379383370"/>
                    </a:ext>
                  </a:extLst>
                </a:gridCol>
                <a:gridCol w="3275012">
                  <a:extLst>
                    <a:ext uri="{9D8B030D-6E8A-4147-A177-3AD203B41FA5}">
                      <a16:colId xmlns:a16="http://schemas.microsoft.com/office/drawing/2014/main" val="1780475625"/>
                    </a:ext>
                  </a:extLst>
                </a:gridCol>
              </a:tblGrid>
              <a:tr h="571500">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rPr>
                        <a:t>工作方式</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CS*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WE*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I/O</a:t>
                      </a:r>
                      <a:r>
                        <a:rPr kumimoji="1" lang="en-US" altLang="zh-CN" sz="2800" b="1" i="0" u="none" strike="noStrike" cap="none" normalizeH="0" baseline="-25000">
                          <a:ln>
                            <a:noFill/>
                          </a:ln>
                          <a:solidFill>
                            <a:schemeClr val="tx1"/>
                          </a:solidFill>
                          <a:effectLst/>
                          <a:latin typeface="Arial" panose="020B0604020202020204" pitchFamily="34" charset="0"/>
                          <a:ea typeface="楷体_GB2312" pitchFamily="49" charset="-122"/>
                        </a:rPr>
                        <a:t>4</a:t>
                      </a:r>
                      <a:r>
                        <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I/O</a:t>
                      </a:r>
                      <a:r>
                        <a:rPr kumimoji="1" lang="en-US" altLang="zh-CN" sz="2800" b="1" i="0" u="none" strike="noStrike" cap="none" normalizeH="0" baseline="-25000">
                          <a:ln>
                            <a:noFill/>
                          </a:ln>
                          <a:solidFill>
                            <a:schemeClr val="tx1"/>
                          </a:solidFill>
                          <a:effectLst/>
                          <a:latin typeface="Arial" panose="020B0604020202020204" pitchFamily="34" charset="0"/>
                          <a:ea typeface="楷体_GB2312"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860365983"/>
                  </a:ext>
                </a:extLst>
              </a:tr>
              <a:tr h="1655763">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rPr>
                        <a:t>未选中</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rPr>
                        <a:t>读操作</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rPr>
                        <a:t>写操作</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1</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0</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A6ADC0"/>
                    </a:solid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1</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A6ADC0"/>
                    </a:solid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rPr>
                        <a:t>高阻</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rPr>
                        <a:t>输出</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rPr>
                        <a:t>输入</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A6ADC0"/>
                    </a:solidFill>
                  </a:tcPr>
                </a:tc>
                <a:extLst>
                  <a:ext uri="{0D108BD9-81ED-4DB2-BD59-A6C34878D82A}">
                    <a16:rowId xmlns:a16="http://schemas.microsoft.com/office/drawing/2014/main" val="2122319674"/>
                  </a:ext>
                </a:extLst>
              </a:tr>
            </a:tbl>
          </a:graphicData>
        </a:graphic>
      </p:graphicFrame>
      <p:sp>
        <p:nvSpPr>
          <p:cNvPr id="7" name="Rectangle 2">
            <a:extLst>
              <a:ext uri="{FF2B5EF4-FFF2-40B4-BE49-F238E27FC236}">
                <a16:creationId xmlns:a16="http://schemas.microsoft.com/office/drawing/2014/main" id="{3813258C-44E1-654F-99A7-212C1E8931A7}"/>
              </a:ext>
            </a:extLst>
          </p:cNvPr>
          <p:cNvSpPr txBox="1">
            <a:spLocks noChangeArrowheads="1"/>
          </p:cNvSpPr>
          <p:nvPr/>
        </p:nvSpPr>
        <p:spPr bwMode="auto">
          <a:xfrm>
            <a:off x="2600325" y="76200"/>
            <a:ext cx="4867275" cy="730250"/>
          </a:xfrm>
          <a:prstGeom prst="rect">
            <a:avLst/>
          </a:prstGeom>
          <a:noFill/>
          <a:ln>
            <a:noFill/>
          </a:ln>
          <a:extLst>
            <a:ext uri="{909E8E84-426E-40dd-AFC4-6F175D3DCCD1}"/>
            <a:ext uri="{91240B29-F687-4f45-9708-019B960494DF}"/>
            <a:ext uri="{FAA26D3D-D897-4be2-8F04-BA451C77F1D7}"/>
          </a:extLst>
        </p:spPr>
        <p:txBody>
          <a:bodyPr tIns="54000" anchorCtr="1"/>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algn="ctr" eaLnBrk="1" hangingPunct="1">
              <a:defRPr/>
            </a:pPr>
            <a:r>
              <a:rPr lang="en-US" altLang="zh-CN" sz="3600" b="1">
                <a:solidFill>
                  <a:srgbClr val="922706"/>
                </a:solidFill>
                <a:effectLst>
                  <a:outerShdw blurRad="38100" dist="38100" dir="2700000" algn="tl">
                    <a:srgbClr val="C0C0C0"/>
                  </a:outerShdw>
                </a:effectLst>
                <a:ea typeface="华文新魏" panose="02010800040101010101" pitchFamily="2" charset="-122"/>
              </a:rPr>
              <a:t>SRAM</a:t>
            </a:r>
            <a:r>
              <a:rPr kumimoji="0" lang="zh-CN" altLang="en-US" sz="3600" b="1">
                <a:solidFill>
                  <a:srgbClr val="922706"/>
                </a:solidFill>
                <a:effectLst>
                  <a:outerShdw blurRad="38100" dist="38100" dir="2700000" algn="tl">
                    <a:srgbClr val="C0C0C0"/>
                  </a:outerShdw>
                </a:effectLst>
                <a:latin typeface="黑体" panose="02010609060101010101" pitchFamily="49" charset="-122"/>
                <a:ea typeface="华文新魏" panose="02010800040101010101" pitchFamily="2" charset="-122"/>
              </a:rPr>
              <a:t>芯片</a:t>
            </a:r>
            <a:r>
              <a:rPr kumimoji="0" lang="en-US" altLang="zh-CN" sz="3600" b="1">
                <a:solidFill>
                  <a:srgbClr val="922706"/>
                </a:solidFill>
                <a:effectLst>
                  <a:outerShdw blurRad="38100" dist="38100" dir="2700000" algn="tl">
                    <a:srgbClr val="C0C0C0"/>
                  </a:outerShdw>
                </a:effectLst>
                <a:latin typeface="黑体" panose="02010609060101010101" pitchFamily="49" charset="-122"/>
                <a:ea typeface="华文新魏" panose="02010800040101010101" pitchFamily="2" charset="-122"/>
              </a:rPr>
              <a:t>2114</a:t>
            </a:r>
          </a:p>
        </p:txBody>
      </p:sp>
      <p:sp>
        <p:nvSpPr>
          <p:cNvPr id="83988" name="幻灯片编号占位符 1"/>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28205430-EE13-41F4-9900-4AE5EBE8C04C}" type="slidenum">
              <a:rPr kumimoji="0" lang="en-US" altLang="zh-CN" sz="1600" smtClean="0"/>
              <a:pPr>
                <a:lnSpc>
                  <a:spcPct val="100000"/>
                </a:lnSpc>
                <a:spcBef>
                  <a:spcPct val="0"/>
                </a:spcBef>
                <a:buSzTx/>
                <a:buFontTx/>
                <a:buNone/>
              </a:pPr>
              <a:t>39</a:t>
            </a:fld>
            <a:r>
              <a:rPr kumimoji="0" lang="en-US" altLang="zh-CN" sz="1600"/>
              <a:t>/</a:t>
            </a:r>
            <a:r>
              <a:rPr kumimoji="0" lang="zh-CN" altLang="zh-CN" sz="1600"/>
              <a:t>7</a:t>
            </a:r>
            <a:r>
              <a:rPr kumimoji="0" lang="en-US" altLang="zh-CN" sz="1600"/>
              <a:t>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1940ABF7-5E83-4EB1-8377-A6462B640DC0}"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306031D3-DB05-D347-91CA-DA8229B26EF3}"/>
              </a:ext>
            </a:extLst>
          </p:cNvPr>
          <p:cNvSpPr>
            <a:spLocks noGrp="1" noChangeArrowheads="1"/>
          </p:cNvSpPr>
          <p:nvPr>
            <p:ph type="title"/>
          </p:nvPr>
        </p:nvSpPr>
        <p:spPr>
          <a:xfrm>
            <a:off x="2446338" y="76200"/>
            <a:ext cx="5021262" cy="762000"/>
          </a:xfrm>
        </p:spPr>
        <p:txBody>
          <a:bodyPr/>
          <a:lstStyle/>
          <a:p>
            <a:pPr eaLnBrk="1" hangingPunct="1"/>
            <a:r>
              <a:rPr lang="en-US" altLang="zh-CN">
                <a:effectLst>
                  <a:outerShdw blurRad="38100" dist="38100" dir="2700000" algn="tl">
                    <a:srgbClr val="C0C0C0"/>
                  </a:outerShdw>
                </a:effectLst>
                <a:ea typeface="黑体" panose="02010609060101010101" pitchFamily="49" charset="-122"/>
              </a:rPr>
              <a:t>3.1  </a:t>
            </a:r>
            <a:r>
              <a:rPr lang="zh-CN" altLang="en-US">
                <a:effectLst>
                  <a:outerShdw blurRad="38100" dist="38100" dir="2700000" algn="tl">
                    <a:srgbClr val="C0C0C0"/>
                  </a:outerShdw>
                </a:effectLst>
                <a:ea typeface="黑体" panose="02010609060101010101" pitchFamily="49" charset="-122"/>
              </a:rPr>
              <a:t>存储器分类</a:t>
            </a:r>
          </a:p>
        </p:txBody>
      </p:sp>
      <p:sp>
        <p:nvSpPr>
          <p:cNvPr id="12291" name="Rectangle 3"/>
          <p:cNvSpPr txBox="1">
            <a:spLocks noChangeArrowheads="1"/>
          </p:cNvSpPr>
          <p:nvPr/>
        </p:nvSpPr>
        <p:spPr bwMode="auto">
          <a:xfrm>
            <a:off x="762000" y="1143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91440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b="1">
                <a:latin typeface="华文仿宋" panose="02010600040101010101" pitchFamily="2" charset="-122"/>
                <a:ea typeface="华文仿宋" panose="02010600040101010101" pitchFamily="2" charset="-122"/>
              </a:rPr>
              <a:t>按存储器性质分类</a:t>
            </a:r>
          </a:p>
          <a:p>
            <a:pPr lvl="1" eaLnBrk="1" hangingPunct="1">
              <a:lnSpc>
                <a:spcPct val="150000"/>
              </a:lnSpc>
            </a:pPr>
            <a:r>
              <a:rPr lang="en-US" altLang="zh-CN" sz="2800" b="1">
                <a:solidFill>
                  <a:srgbClr val="000000"/>
                </a:solidFill>
                <a:latin typeface="华文仿宋" panose="02010600040101010101" pitchFamily="2" charset="-122"/>
                <a:ea typeface="华文仿宋" panose="02010600040101010101" pitchFamily="2" charset="-122"/>
              </a:rPr>
              <a:t>RAM</a:t>
            </a:r>
            <a:r>
              <a:rPr lang="zh-CN" altLang="en-US" sz="2800" b="1">
                <a:solidFill>
                  <a:srgbClr val="000000"/>
                </a:solidFill>
                <a:latin typeface="华文仿宋" panose="02010600040101010101" pitchFamily="2" charset="-122"/>
                <a:ea typeface="华文仿宋" panose="02010600040101010101" pitchFamily="2" charset="-122"/>
              </a:rPr>
              <a:t>（</a:t>
            </a:r>
            <a:r>
              <a:rPr lang="en-US" altLang="zh-CN" sz="2800" b="1">
                <a:solidFill>
                  <a:srgbClr val="000000"/>
                </a:solidFill>
                <a:latin typeface="华文仿宋" panose="02010600040101010101" pitchFamily="2" charset="-122"/>
                <a:ea typeface="华文仿宋" panose="02010600040101010101" pitchFamily="2" charset="-122"/>
              </a:rPr>
              <a:t>Random Access Memory</a:t>
            </a:r>
            <a:r>
              <a:rPr lang="zh-CN" altLang="en-US" sz="2800" b="1">
                <a:solidFill>
                  <a:srgbClr val="000000"/>
                </a:solidFill>
                <a:latin typeface="华文仿宋" panose="02010600040101010101" pitchFamily="2" charset="-122"/>
                <a:ea typeface="华文仿宋" panose="02010600040101010101" pitchFamily="2" charset="-122"/>
              </a:rPr>
              <a:t>）</a:t>
            </a:r>
            <a:endParaRPr lang="en-US" altLang="zh-CN" sz="2800" b="1">
              <a:solidFill>
                <a:srgbClr val="000000"/>
              </a:solidFill>
              <a:latin typeface="华文仿宋" panose="02010600040101010101" pitchFamily="2" charset="-122"/>
              <a:ea typeface="华文仿宋" panose="02010600040101010101" pitchFamily="2" charset="-122"/>
            </a:endParaRPr>
          </a:p>
          <a:p>
            <a:pPr lvl="1" eaLnBrk="1" hangingPunct="1">
              <a:lnSpc>
                <a:spcPct val="150000"/>
              </a:lnSpc>
              <a:buFont typeface="Wingdings" panose="05000000000000000000" pitchFamily="2" charset="2"/>
              <a:buNone/>
            </a:pPr>
            <a:r>
              <a:rPr lang="zh-CN" altLang="en-US" sz="2800" b="1">
                <a:solidFill>
                  <a:srgbClr val="000000"/>
                </a:solidFill>
                <a:latin typeface="华文仿宋" panose="02010600040101010101" pitchFamily="2" charset="-122"/>
                <a:ea typeface="华文仿宋" panose="02010600040101010101" pitchFamily="2" charset="-122"/>
              </a:rPr>
              <a:t>     随机访问存储器</a:t>
            </a:r>
          </a:p>
          <a:p>
            <a:pPr lvl="1" eaLnBrk="1" hangingPunct="1">
              <a:lnSpc>
                <a:spcPct val="150000"/>
              </a:lnSpc>
            </a:pPr>
            <a:r>
              <a:rPr lang="en-US" altLang="zh-CN" sz="2800" b="1">
                <a:solidFill>
                  <a:srgbClr val="000000"/>
                </a:solidFill>
                <a:latin typeface="华文仿宋" panose="02010600040101010101" pitchFamily="2" charset="-122"/>
                <a:ea typeface="华文仿宋" panose="02010600040101010101" pitchFamily="2" charset="-122"/>
              </a:rPr>
              <a:t>ROM</a:t>
            </a:r>
            <a:r>
              <a:rPr lang="zh-CN" altLang="en-US" sz="2800" b="1">
                <a:solidFill>
                  <a:srgbClr val="000000"/>
                </a:solidFill>
                <a:latin typeface="华文仿宋" panose="02010600040101010101" pitchFamily="2" charset="-122"/>
                <a:ea typeface="华文仿宋" panose="02010600040101010101" pitchFamily="2" charset="-122"/>
              </a:rPr>
              <a:t>（</a:t>
            </a:r>
            <a:r>
              <a:rPr lang="en-US" altLang="zh-CN" sz="2800" b="1">
                <a:solidFill>
                  <a:srgbClr val="000000"/>
                </a:solidFill>
                <a:latin typeface="华文仿宋" panose="02010600040101010101" pitchFamily="2" charset="-122"/>
                <a:ea typeface="华文仿宋" panose="02010600040101010101" pitchFamily="2" charset="-122"/>
              </a:rPr>
              <a:t>Read Only Memory</a:t>
            </a:r>
            <a:r>
              <a:rPr lang="zh-CN" altLang="en-US" sz="2800" b="1">
                <a:solidFill>
                  <a:srgbClr val="000000"/>
                </a:solidFill>
                <a:latin typeface="华文仿宋" panose="02010600040101010101" pitchFamily="2" charset="-122"/>
                <a:ea typeface="华文仿宋" panose="02010600040101010101" pitchFamily="2" charset="-122"/>
              </a:rPr>
              <a:t>）</a:t>
            </a:r>
            <a:endParaRPr lang="en-US" altLang="zh-CN" sz="2800" b="1">
              <a:solidFill>
                <a:srgbClr val="000000"/>
              </a:solidFill>
              <a:latin typeface="华文仿宋" panose="02010600040101010101" pitchFamily="2" charset="-122"/>
              <a:ea typeface="华文仿宋" panose="02010600040101010101" pitchFamily="2" charset="-122"/>
            </a:endParaRPr>
          </a:p>
          <a:p>
            <a:pPr lvl="1" eaLnBrk="1" hangingPunct="1">
              <a:lnSpc>
                <a:spcPct val="150000"/>
              </a:lnSpc>
              <a:buFont typeface="Wingdings" panose="05000000000000000000" pitchFamily="2" charset="2"/>
              <a:buNone/>
            </a:pPr>
            <a:r>
              <a:rPr lang="zh-CN" altLang="en-US" sz="2800" b="1">
                <a:solidFill>
                  <a:srgbClr val="000000"/>
                </a:solidFill>
                <a:latin typeface="华文仿宋" panose="02010600040101010101" pitchFamily="2" charset="-122"/>
                <a:ea typeface="华文仿宋" panose="02010600040101010101" pitchFamily="2" charset="-122"/>
              </a:rPr>
              <a:t>     只读存储器</a:t>
            </a:r>
          </a:p>
        </p:txBody>
      </p:sp>
      <p:sp>
        <p:nvSpPr>
          <p:cNvPr id="12292"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44A24365-1B52-4C5D-B32D-0076CB1C6906}" type="slidenum">
              <a:rPr kumimoji="0" lang="en-US" altLang="zh-CN" sz="1600" smtClean="0"/>
              <a:pPr>
                <a:lnSpc>
                  <a:spcPct val="100000"/>
                </a:lnSpc>
                <a:spcBef>
                  <a:spcPct val="0"/>
                </a:spcBef>
                <a:buSzTx/>
                <a:buFontTx/>
                <a:buNone/>
              </a:pPr>
              <a:t>4</a:t>
            </a:fld>
            <a:r>
              <a:rPr kumimoji="0" lang="en-US" altLang="zh-CN" sz="1600"/>
              <a:t>/</a:t>
            </a:r>
            <a:r>
              <a:rPr kumimoji="0" lang="zh-CN" altLang="zh-CN" sz="1600"/>
              <a:t>7</a:t>
            </a:r>
            <a:r>
              <a:rPr kumimoji="0" lang="en-US" altLang="zh-CN" sz="1600"/>
              <a:t>9</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0B455DDD-3DBE-4DF5-A341-D3EF033EB058}"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B168DC24-1A25-BA4C-9F86-A720BA02B265}"/>
              </a:ext>
            </a:extLst>
          </p:cNvPr>
          <p:cNvSpPr>
            <a:spLocks noGrp="1" noChangeArrowheads="1"/>
          </p:cNvSpPr>
          <p:nvPr>
            <p:ph type="title"/>
          </p:nvPr>
        </p:nvSpPr>
        <p:spPr>
          <a:xfrm>
            <a:off x="3048000" y="0"/>
            <a:ext cx="4330700" cy="906463"/>
          </a:xfrm>
        </p:spPr>
        <p:txBody>
          <a:bodyPr/>
          <a:lstStyle/>
          <a:p>
            <a:pPr eaLnBrk="1" hangingPunct="1">
              <a:defRPr/>
            </a:pPr>
            <a:r>
              <a:rPr lang="en-US" altLang="zh-CN" sz="4000">
                <a:effectLst>
                  <a:outerShdw blurRad="38100" dist="38100" dir="2700000" algn="tl">
                    <a:srgbClr val="C0C0C0"/>
                  </a:outerShdw>
                </a:effectLst>
                <a:ea typeface="黑体" panose="02010609060101010101" pitchFamily="49" charset="-122"/>
              </a:rPr>
              <a:t>EPROM</a:t>
            </a:r>
            <a:r>
              <a:rPr lang="zh-CN" altLang="en-US" sz="4000">
                <a:effectLst>
                  <a:outerShdw blurRad="38100" dist="38100" dir="2700000" algn="tl">
                    <a:srgbClr val="C0C0C0"/>
                  </a:outerShdw>
                </a:effectLst>
                <a:ea typeface="黑体" panose="02010609060101010101" pitchFamily="49" charset="-122"/>
              </a:rPr>
              <a:t>芯片</a:t>
            </a:r>
            <a:r>
              <a:rPr lang="en-US" altLang="zh-CN" sz="4000">
                <a:effectLst>
                  <a:outerShdw blurRad="38100" dist="38100" dir="2700000" algn="tl">
                    <a:srgbClr val="C0C0C0"/>
                  </a:outerShdw>
                </a:effectLst>
                <a:ea typeface="黑体" panose="02010609060101010101" pitchFamily="49" charset="-122"/>
              </a:rPr>
              <a:t>2764</a:t>
            </a:r>
          </a:p>
        </p:txBody>
      </p:sp>
      <p:grpSp>
        <p:nvGrpSpPr>
          <p:cNvPr id="86019" name="Group 4"/>
          <p:cNvGrpSpPr>
            <a:grpSpLocks/>
          </p:cNvGrpSpPr>
          <p:nvPr/>
        </p:nvGrpSpPr>
        <p:grpSpPr bwMode="auto">
          <a:xfrm>
            <a:off x="395288" y="939800"/>
            <a:ext cx="4102100" cy="5384800"/>
            <a:chOff x="3176" y="378"/>
            <a:chExt cx="2584" cy="3392"/>
          </a:xfrm>
        </p:grpSpPr>
        <p:sp>
          <p:nvSpPr>
            <p:cNvPr id="86022" name="Rectangle 5"/>
            <p:cNvSpPr>
              <a:spLocks noChangeArrowheads="1"/>
            </p:cNvSpPr>
            <p:nvPr/>
          </p:nvSpPr>
          <p:spPr bwMode="auto">
            <a:xfrm>
              <a:off x="3917" y="380"/>
              <a:ext cx="928" cy="3390"/>
            </a:xfrm>
            <a:prstGeom prst="rect">
              <a:avLst/>
            </a:prstGeom>
            <a:solidFill>
              <a:srgbClr val="A6ADC0"/>
            </a:solidFill>
            <a:ln w="28575">
              <a:solidFill>
                <a:srgbClr val="000000"/>
              </a:solidFill>
              <a:miter lim="800000"/>
              <a:headEnd/>
              <a:tailEnd/>
            </a:ln>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86023" name="Rectangle 6"/>
            <p:cNvSpPr>
              <a:spLocks noChangeArrowheads="1"/>
            </p:cNvSpPr>
            <p:nvPr/>
          </p:nvSpPr>
          <p:spPr bwMode="auto">
            <a:xfrm>
              <a:off x="3176" y="378"/>
              <a:ext cx="490" cy="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r">
                <a:lnSpc>
                  <a:spcPct val="100000"/>
                </a:lnSpc>
                <a:spcBef>
                  <a:spcPct val="0"/>
                </a:spcBef>
                <a:spcAft>
                  <a:spcPts val="113"/>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V</a:t>
              </a:r>
              <a:r>
                <a:rPr kumimoji="0" lang="en-US" altLang="zh-CN" sz="2400" baseline="-25000">
                  <a:solidFill>
                    <a:schemeClr val="tx1"/>
                  </a:solidFill>
                  <a:latin typeface="Times New Roman" panose="02020603050405020304" pitchFamily="18" charset="0"/>
                  <a:ea typeface="宋体" panose="02010600030101010101" pitchFamily="2" charset="-122"/>
                </a:rPr>
                <a:t>PP</a:t>
              </a:r>
            </a:p>
            <a:p>
              <a:pPr algn="r">
                <a:lnSpc>
                  <a:spcPct val="100000"/>
                </a:lnSpc>
                <a:spcBef>
                  <a:spcPct val="0"/>
                </a:spcBef>
                <a:spcAft>
                  <a:spcPts val="113"/>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12</a:t>
              </a:r>
              <a:endParaRPr kumimoji="0" lang="en-US" altLang="zh-CN" sz="2400">
                <a:solidFill>
                  <a:schemeClr val="tx1"/>
                </a:solidFill>
                <a:latin typeface="Times New Roman" panose="02020603050405020304" pitchFamily="18" charset="0"/>
                <a:ea typeface="宋体" panose="02010600030101010101" pitchFamily="2" charset="-122"/>
              </a:endParaRPr>
            </a:p>
            <a:p>
              <a:pPr algn="r">
                <a:lnSpc>
                  <a:spcPct val="100000"/>
                </a:lnSpc>
                <a:spcBef>
                  <a:spcPct val="0"/>
                </a:spcBef>
                <a:spcAft>
                  <a:spcPts val="113"/>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7</a:t>
              </a:r>
              <a:endParaRPr kumimoji="0" lang="en-US" altLang="zh-CN" sz="2400">
                <a:solidFill>
                  <a:schemeClr val="tx1"/>
                </a:solidFill>
                <a:latin typeface="Times New Roman" panose="02020603050405020304" pitchFamily="18" charset="0"/>
                <a:ea typeface="宋体" panose="02010600030101010101" pitchFamily="2" charset="-122"/>
              </a:endParaRPr>
            </a:p>
            <a:p>
              <a:pPr algn="r">
                <a:lnSpc>
                  <a:spcPct val="100000"/>
                </a:lnSpc>
                <a:spcBef>
                  <a:spcPct val="0"/>
                </a:spcBef>
                <a:spcAft>
                  <a:spcPts val="113"/>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6</a:t>
              </a:r>
              <a:endParaRPr kumimoji="0" lang="en-US" altLang="zh-CN" sz="2400">
                <a:solidFill>
                  <a:schemeClr val="tx1"/>
                </a:solidFill>
                <a:latin typeface="Times New Roman" panose="02020603050405020304" pitchFamily="18" charset="0"/>
                <a:ea typeface="宋体" panose="02010600030101010101" pitchFamily="2" charset="-122"/>
              </a:endParaRPr>
            </a:p>
            <a:p>
              <a:pPr algn="r">
                <a:lnSpc>
                  <a:spcPct val="100000"/>
                </a:lnSpc>
                <a:spcBef>
                  <a:spcPct val="0"/>
                </a:spcBef>
                <a:spcAft>
                  <a:spcPts val="113"/>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5</a:t>
              </a:r>
              <a:endParaRPr kumimoji="0" lang="en-US" altLang="zh-CN" sz="2400">
                <a:solidFill>
                  <a:schemeClr val="tx1"/>
                </a:solidFill>
                <a:latin typeface="Times New Roman" panose="02020603050405020304" pitchFamily="18" charset="0"/>
                <a:ea typeface="宋体" panose="02010600030101010101" pitchFamily="2" charset="-122"/>
              </a:endParaRPr>
            </a:p>
            <a:p>
              <a:pPr algn="r">
                <a:lnSpc>
                  <a:spcPct val="100000"/>
                </a:lnSpc>
                <a:spcBef>
                  <a:spcPct val="0"/>
                </a:spcBef>
                <a:spcAft>
                  <a:spcPts val="113"/>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4</a:t>
              </a:r>
              <a:endParaRPr kumimoji="0" lang="en-US" altLang="zh-CN" sz="2400">
                <a:solidFill>
                  <a:schemeClr val="tx1"/>
                </a:solidFill>
                <a:latin typeface="Times New Roman" panose="02020603050405020304" pitchFamily="18" charset="0"/>
                <a:ea typeface="宋体" panose="02010600030101010101" pitchFamily="2" charset="-122"/>
              </a:endParaRPr>
            </a:p>
            <a:p>
              <a:pPr algn="r">
                <a:lnSpc>
                  <a:spcPct val="100000"/>
                </a:lnSpc>
                <a:spcBef>
                  <a:spcPct val="0"/>
                </a:spcBef>
                <a:spcAft>
                  <a:spcPts val="113"/>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3</a:t>
              </a:r>
              <a:endParaRPr kumimoji="0" lang="en-US" altLang="zh-CN" sz="2400">
                <a:solidFill>
                  <a:schemeClr val="tx1"/>
                </a:solidFill>
                <a:latin typeface="Times New Roman" panose="02020603050405020304" pitchFamily="18" charset="0"/>
                <a:ea typeface="宋体" panose="02010600030101010101" pitchFamily="2" charset="-122"/>
              </a:endParaRPr>
            </a:p>
            <a:p>
              <a:pPr algn="r">
                <a:lnSpc>
                  <a:spcPct val="100000"/>
                </a:lnSpc>
                <a:spcBef>
                  <a:spcPct val="0"/>
                </a:spcBef>
                <a:spcAft>
                  <a:spcPts val="113"/>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2</a:t>
              </a:r>
              <a:endParaRPr kumimoji="0" lang="en-US" altLang="zh-CN" sz="2400">
                <a:solidFill>
                  <a:schemeClr val="tx1"/>
                </a:solidFill>
                <a:latin typeface="Times New Roman" panose="02020603050405020304" pitchFamily="18" charset="0"/>
                <a:ea typeface="宋体" panose="02010600030101010101" pitchFamily="2" charset="-122"/>
              </a:endParaRPr>
            </a:p>
            <a:p>
              <a:pPr algn="r">
                <a:lnSpc>
                  <a:spcPct val="100000"/>
                </a:lnSpc>
                <a:spcBef>
                  <a:spcPct val="0"/>
                </a:spcBef>
                <a:spcAft>
                  <a:spcPts val="113"/>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1</a:t>
              </a:r>
              <a:endParaRPr kumimoji="0" lang="en-US" altLang="zh-CN" sz="2400">
                <a:solidFill>
                  <a:schemeClr val="tx1"/>
                </a:solidFill>
                <a:latin typeface="Times New Roman" panose="02020603050405020304" pitchFamily="18" charset="0"/>
                <a:ea typeface="宋体" panose="02010600030101010101" pitchFamily="2" charset="-122"/>
              </a:endParaRPr>
            </a:p>
            <a:p>
              <a:pPr algn="r">
                <a:lnSpc>
                  <a:spcPct val="100000"/>
                </a:lnSpc>
                <a:spcBef>
                  <a:spcPct val="0"/>
                </a:spcBef>
                <a:spcAft>
                  <a:spcPts val="113"/>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0</a:t>
              </a:r>
              <a:endParaRPr kumimoji="0" lang="en-US" altLang="zh-CN" sz="2400">
                <a:solidFill>
                  <a:schemeClr val="tx1"/>
                </a:solidFill>
                <a:latin typeface="Times New Roman" panose="02020603050405020304" pitchFamily="18" charset="0"/>
                <a:ea typeface="宋体" panose="02010600030101010101" pitchFamily="2" charset="-122"/>
              </a:endParaRPr>
            </a:p>
            <a:p>
              <a:pPr algn="r">
                <a:lnSpc>
                  <a:spcPct val="100000"/>
                </a:lnSpc>
                <a:spcBef>
                  <a:spcPct val="0"/>
                </a:spcBef>
                <a:spcAft>
                  <a:spcPts val="113"/>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D</a:t>
              </a:r>
              <a:r>
                <a:rPr kumimoji="0" lang="en-US" altLang="zh-CN" sz="2400" baseline="-25000">
                  <a:solidFill>
                    <a:schemeClr val="tx1"/>
                  </a:solidFill>
                  <a:latin typeface="Times New Roman" panose="02020603050405020304" pitchFamily="18" charset="0"/>
                  <a:ea typeface="宋体" panose="02010600030101010101" pitchFamily="2" charset="-122"/>
                </a:rPr>
                <a:t>0</a:t>
              </a:r>
              <a:endParaRPr kumimoji="0" lang="en-US" altLang="zh-CN" sz="2400">
                <a:solidFill>
                  <a:schemeClr val="tx1"/>
                </a:solidFill>
                <a:latin typeface="Times New Roman" panose="02020603050405020304" pitchFamily="18" charset="0"/>
                <a:ea typeface="宋体" panose="02010600030101010101" pitchFamily="2" charset="-122"/>
              </a:endParaRPr>
            </a:p>
            <a:p>
              <a:pPr algn="r">
                <a:lnSpc>
                  <a:spcPct val="100000"/>
                </a:lnSpc>
                <a:spcBef>
                  <a:spcPct val="0"/>
                </a:spcBef>
                <a:spcAft>
                  <a:spcPts val="113"/>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D</a:t>
              </a:r>
              <a:r>
                <a:rPr kumimoji="0" lang="en-US" altLang="zh-CN" sz="2400" baseline="-25000">
                  <a:solidFill>
                    <a:schemeClr val="tx1"/>
                  </a:solidFill>
                  <a:latin typeface="Times New Roman" panose="02020603050405020304" pitchFamily="18" charset="0"/>
                  <a:ea typeface="宋体" panose="02010600030101010101" pitchFamily="2" charset="-122"/>
                </a:rPr>
                <a:t>1</a:t>
              </a:r>
              <a:endParaRPr kumimoji="0" lang="en-US" altLang="zh-CN" sz="2400">
                <a:solidFill>
                  <a:schemeClr val="tx1"/>
                </a:solidFill>
                <a:latin typeface="Times New Roman" panose="02020603050405020304" pitchFamily="18" charset="0"/>
                <a:ea typeface="宋体" panose="02010600030101010101" pitchFamily="2" charset="-122"/>
              </a:endParaRPr>
            </a:p>
            <a:p>
              <a:pPr algn="r">
                <a:lnSpc>
                  <a:spcPct val="100000"/>
                </a:lnSpc>
                <a:spcBef>
                  <a:spcPct val="0"/>
                </a:spcBef>
                <a:spcAft>
                  <a:spcPts val="113"/>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D</a:t>
              </a:r>
              <a:r>
                <a:rPr kumimoji="0" lang="en-US" altLang="zh-CN" sz="2400" baseline="-25000">
                  <a:solidFill>
                    <a:schemeClr val="tx1"/>
                  </a:solidFill>
                  <a:latin typeface="Times New Roman" panose="02020603050405020304" pitchFamily="18" charset="0"/>
                  <a:ea typeface="宋体" panose="02010600030101010101" pitchFamily="2" charset="-122"/>
                </a:rPr>
                <a:t>2</a:t>
              </a:r>
              <a:endParaRPr kumimoji="0" lang="en-US" altLang="zh-CN" sz="2400">
                <a:solidFill>
                  <a:schemeClr val="tx1"/>
                </a:solidFill>
                <a:latin typeface="Times New Roman" panose="02020603050405020304" pitchFamily="18" charset="0"/>
                <a:ea typeface="宋体" panose="02010600030101010101" pitchFamily="2" charset="-122"/>
              </a:endParaRPr>
            </a:p>
            <a:p>
              <a:pPr algn="r">
                <a:lnSpc>
                  <a:spcPct val="100000"/>
                </a:lnSpc>
                <a:spcBef>
                  <a:spcPct val="0"/>
                </a:spcBef>
                <a:spcAft>
                  <a:spcPts val="113"/>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GND</a:t>
              </a:r>
            </a:p>
            <a:p>
              <a:pPr algn="r">
                <a:lnSpc>
                  <a:spcPct val="100000"/>
                </a:lnSpc>
                <a:spcBef>
                  <a:spcPct val="0"/>
                </a:spcBef>
                <a:spcAft>
                  <a:spcPts val="50"/>
                </a:spcAft>
                <a:buSzTx/>
                <a:buFontTx/>
                <a:buNone/>
              </a:pPr>
              <a:endParaRPr kumimoji="0" lang="en-US" altLang="zh-CN" sz="2400">
                <a:solidFill>
                  <a:schemeClr val="tx1"/>
                </a:solidFill>
                <a:latin typeface="Times New Roman" panose="02020603050405020304" pitchFamily="18" charset="0"/>
                <a:ea typeface="宋体" panose="02010600030101010101" pitchFamily="2" charset="-122"/>
              </a:endParaRPr>
            </a:p>
            <a:p>
              <a:pPr algn="r">
                <a:lnSpc>
                  <a:spcPct val="100000"/>
                </a:lnSpc>
                <a:spcBef>
                  <a:spcPct val="0"/>
                </a:spcBef>
                <a:spcAft>
                  <a:spcPts val="50"/>
                </a:spcAft>
                <a:buSzTx/>
                <a:buFontTx/>
                <a:buNone/>
              </a:pPr>
              <a:endParaRPr kumimoji="0" lang="en-US" altLang="zh-CN" sz="2400">
                <a:solidFill>
                  <a:schemeClr val="tx1"/>
                </a:solidFill>
                <a:latin typeface="Times New Roman" panose="02020603050405020304" pitchFamily="18" charset="0"/>
                <a:ea typeface="宋体" panose="02010600030101010101" pitchFamily="2" charset="-122"/>
              </a:endParaRPr>
            </a:p>
          </p:txBody>
        </p:sp>
        <p:sp>
          <p:nvSpPr>
            <p:cNvPr id="86024" name="Rectangle 7"/>
            <p:cNvSpPr>
              <a:spLocks noChangeArrowheads="1"/>
            </p:cNvSpPr>
            <p:nvPr/>
          </p:nvSpPr>
          <p:spPr bwMode="auto">
            <a:xfrm>
              <a:off x="5069" y="419"/>
              <a:ext cx="691" cy="3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Vcc</a:t>
              </a: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PGM*</a:t>
              </a: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NC</a:t>
              </a: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8</a:t>
              </a:r>
              <a:endParaRPr kumimoji="0" lang="en-US" altLang="zh-CN" sz="2400">
                <a:solidFill>
                  <a:schemeClr val="tx1"/>
                </a:solidFill>
                <a:latin typeface="Times New Roman" panose="02020603050405020304" pitchFamily="18" charset="0"/>
                <a:ea typeface="宋体" panose="02010600030101010101" pitchFamily="2" charset="-122"/>
              </a:endParaRP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9</a:t>
              </a:r>
              <a:endParaRPr kumimoji="0" lang="en-US" altLang="zh-CN" sz="2400">
                <a:solidFill>
                  <a:schemeClr val="tx1"/>
                </a:solidFill>
                <a:latin typeface="Times New Roman" panose="02020603050405020304" pitchFamily="18" charset="0"/>
                <a:ea typeface="宋体" panose="02010600030101010101" pitchFamily="2" charset="-122"/>
              </a:endParaRP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11</a:t>
              </a:r>
              <a:endParaRPr kumimoji="0" lang="en-US" altLang="zh-CN" sz="2400">
                <a:solidFill>
                  <a:schemeClr val="tx1"/>
                </a:solidFill>
                <a:latin typeface="Times New Roman" panose="02020603050405020304" pitchFamily="18" charset="0"/>
                <a:ea typeface="宋体" panose="02010600030101010101" pitchFamily="2" charset="-122"/>
              </a:endParaRP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OE*</a:t>
              </a: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10</a:t>
              </a:r>
              <a:endParaRPr kumimoji="0" lang="en-US" altLang="zh-CN" sz="2400">
                <a:solidFill>
                  <a:schemeClr val="tx1"/>
                </a:solidFill>
                <a:latin typeface="Times New Roman" panose="02020603050405020304" pitchFamily="18" charset="0"/>
                <a:ea typeface="宋体" panose="02010600030101010101" pitchFamily="2" charset="-122"/>
              </a:endParaRP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CE*</a:t>
              </a: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D</a:t>
              </a:r>
              <a:r>
                <a:rPr kumimoji="0" lang="en-US" altLang="zh-CN" sz="2400" baseline="-25000">
                  <a:solidFill>
                    <a:schemeClr val="tx1"/>
                  </a:solidFill>
                  <a:latin typeface="Times New Roman" panose="02020603050405020304" pitchFamily="18" charset="0"/>
                  <a:ea typeface="宋体" panose="02010600030101010101" pitchFamily="2" charset="-122"/>
                </a:rPr>
                <a:t>7</a:t>
              </a:r>
              <a:endParaRPr kumimoji="0" lang="en-US" altLang="zh-CN" sz="2400">
                <a:solidFill>
                  <a:schemeClr val="tx1"/>
                </a:solidFill>
                <a:latin typeface="Times New Roman" panose="02020603050405020304" pitchFamily="18" charset="0"/>
                <a:ea typeface="宋体" panose="02010600030101010101" pitchFamily="2" charset="-122"/>
              </a:endParaRP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D</a:t>
              </a:r>
              <a:r>
                <a:rPr kumimoji="0" lang="en-US" altLang="zh-CN" sz="2400" baseline="-25000">
                  <a:solidFill>
                    <a:schemeClr val="tx1"/>
                  </a:solidFill>
                  <a:latin typeface="Times New Roman" panose="02020603050405020304" pitchFamily="18" charset="0"/>
                  <a:ea typeface="宋体" panose="02010600030101010101" pitchFamily="2" charset="-122"/>
                </a:rPr>
                <a:t>6</a:t>
              </a:r>
              <a:endParaRPr kumimoji="0" lang="en-US" altLang="zh-CN" sz="2400">
                <a:solidFill>
                  <a:schemeClr val="tx1"/>
                </a:solidFill>
                <a:latin typeface="Times New Roman" panose="02020603050405020304" pitchFamily="18" charset="0"/>
                <a:ea typeface="宋体" panose="02010600030101010101" pitchFamily="2" charset="-122"/>
              </a:endParaRP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D</a:t>
              </a:r>
              <a:r>
                <a:rPr kumimoji="0" lang="en-US" altLang="zh-CN" sz="2400" baseline="-25000">
                  <a:solidFill>
                    <a:schemeClr val="tx1"/>
                  </a:solidFill>
                  <a:latin typeface="Times New Roman" panose="02020603050405020304" pitchFamily="18" charset="0"/>
                  <a:ea typeface="宋体" panose="02010600030101010101" pitchFamily="2" charset="-122"/>
                </a:rPr>
                <a:t>5</a:t>
              </a:r>
              <a:endParaRPr kumimoji="0" lang="en-US" altLang="zh-CN" sz="2400">
                <a:solidFill>
                  <a:schemeClr val="tx1"/>
                </a:solidFill>
                <a:latin typeface="Times New Roman" panose="02020603050405020304" pitchFamily="18" charset="0"/>
                <a:ea typeface="宋体" panose="02010600030101010101" pitchFamily="2" charset="-122"/>
              </a:endParaRP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D</a:t>
              </a:r>
              <a:r>
                <a:rPr kumimoji="0" lang="en-US" altLang="zh-CN" sz="2400" baseline="-25000">
                  <a:solidFill>
                    <a:schemeClr val="tx1"/>
                  </a:solidFill>
                  <a:latin typeface="Times New Roman" panose="02020603050405020304" pitchFamily="18" charset="0"/>
                  <a:ea typeface="宋体" panose="02010600030101010101" pitchFamily="2" charset="-122"/>
                </a:rPr>
                <a:t>4</a:t>
              </a:r>
              <a:endParaRPr kumimoji="0" lang="en-US" altLang="zh-CN" sz="2400">
                <a:solidFill>
                  <a:schemeClr val="tx1"/>
                </a:solidFill>
                <a:latin typeface="Times New Roman" panose="02020603050405020304" pitchFamily="18" charset="0"/>
                <a:ea typeface="宋体" panose="02010600030101010101" pitchFamily="2" charset="-122"/>
              </a:endParaRP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D</a:t>
              </a:r>
              <a:r>
                <a:rPr kumimoji="0" lang="en-US" altLang="zh-CN" sz="2400" baseline="-25000">
                  <a:solidFill>
                    <a:schemeClr val="tx1"/>
                  </a:solidFill>
                  <a:latin typeface="Times New Roman" panose="02020603050405020304" pitchFamily="18" charset="0"/>
                  <a:ea typeface="宋体" panose="02010600030101010101" pitchFamily="2" charset="-122"/>
                </a:rPr>
                <a:t>3</a:t>
              </a:r>
              <a:endParaRPr kumimoji="0" lang="en-US" altLang="zh-CN" sz="2400">
                <a:solidFill>
                  <a:schemeClr val="tx1"/>
                </a:solidFill>
                <a:latin typeface="Times New Roman" panose="02020603050405020304" pitchFamily="18" charset="0"/>
                <a:ea typeface="宋体" panose="02010600030101010101" pitchFamily="2" charset="-122"/>
              </a:endParaRPr>
            </a:p>
          </p:txBody>
        </p:sp>
        <p:sp>
          <p:nvSpPr>
            <p:cNvPr id="86025" name="Rectangle 8"/>
            <p:cNvSpPr>
              <a:spLocks noChangeArrowheads="1"/>
            </p:cNvSpPr>
            <p:nvPr/>
          </p:nvSpPr>
          <p:spPr bwMode="auto">
            <a:xfrm>
              <a:off x="3960" y="432"/>
              <a:ext cx="263" cy="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1</a:t>
              </a: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2</a:t>
              </a: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3</a:t>
              </a: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4</a:t>
              </a: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5</a:t>
              </a: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6</a:t>
              </a: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7</a:t>
              </a: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8</a:t>
              </a: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9</a:t>
              </a: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10</a:t>
              </a: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11</a:t>
              </a: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12</a:t>
              </a: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13</a:t>
              </a:r>
            </a:p>
            <a:p>
              <a:pPr algn="just">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14</a:t>
              </a:r>
            </a:p>
          </p:txBody>
        </p:sp>
        <p:sp>
          <p:nvSpPr>
            <p:cNvPr id="86026" name="Rectangle 9"/>
            <p:cNvSpPr>
              <a:spLocks noChangeArrowheads="1"/>
            </p:cNvSpPr>
            <p:nvPr/>
          </p:nvSpPr>
          <p:spPr bwMode="auto">
            <a:xfrm>
              <a:off x="4476" y="447"/>
              <a:ext cx="323" cy="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r">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28</a:t>
              </a:r>
            </a:p>
            <a:p>
              <a:pPr algn="r">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27</a:t>
              </a:r>
            </a:p>
            <a:p>
              <a:pPr algn="r">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26</a:t>
              </a:r>
            </a:p>
            <a:p>
              <a:pPr algn="r">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25</a:t>
              </a:r>
            </a:p>
            <a:p>
              <a:pPr algn="r">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24</a:t>
              </a:r>
            </a:p>
            <a:p>
              <a:pPr algn="r">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23</a:t>
              </a:r>
            </a:p>
            <a:p>
              <a:pPr algn="r">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22</a:t>
              </a:r>
            </a:p>
            <a:p>
              <a:pPr algn="r">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21</a:t>
              </a:r>
            </a:p>
            <a:p>
              <a:pPr algn="r">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20</a:t>
              </a:r>
            </a:p>
            <a:p>
              <a:pPr algn="r">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19</a:t>
              </a:r>
            </a:p>
            <a:p>
              <a:pPr algn="r">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18</a:t>
              </a:r>
            </a:p>
            <a:p>
              <a:pPr algn="r">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17</a:t>
              </a:r>
            </a:p>
            <a:p>
              <a:pPr algn="r">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16</a:t>
              </a:r>
            </a:p>
            <a:p>
              <a:pPr algn="r">
                <a:lnSpc>
                  <a:spcPct val="100000"/>
                </a:lnSpc>
                <a:spcBef>
                  <a:spcPct val="0"/>
                </a:spcBef>
                <a:spcAft>
                  <a:spcPts val="50"/>
                </a:spcAft>
                <a:buSzTx/>
                <a:buFontTx/>
                <a:buNone/>
              </a:pPr>
              <a:r>
                <a:rPr kumimoji="0" lang="en-US" altLang="zh-CN" sz="2400">
                  <a:solidFill>
                    <a:schemeClr val="tx1"/>
                  </a:solidFill>
                  <a:latin typeface="Times New Roman" panose="02020603050405020304" pitchFamily="18" charset="0"/>
                  <a:ea typeface="宋体" panose="02010600030101010101" pitchFamily="2" charset="-122"/>
                </a:rPr>
                <a:t>15</a:t>
              </a:r>
            </a:p>
          </p:txBody>
        </p:sp>
        <p:grpSp>
          <p:nvGrpSpPr>
            <p:cNvPr id="86027" name="Group 10"/>
            <p:cNvGrpSpPr>
              <a:grpSpLocks/>
            </p:cNvGrpSpPr>
            <p:nvPr/>
          </p:nvGrpSpPr>
          <p:grpSpPr bwMode="auto">
            <a:xfrm>
              <a:off x="4257" y="380"/>
              <a:ext cx="248" cy="124"/>
              <a:chOff x="0" y="0"/>
              <a:chExt cx="20001" cy="20000"/>
            </a:xfrm>
          </p:grpSpPr>
          <p:sp>
            <p:nvSpPr>
              <p:cNvPr id="86058" name="Arc 11"/>
              <p:cNvSpPr>
                <a:spLocks/>
              </p:cNvSpPr>
              <p:nvPr/>
            </p:nvSpPr>
            <p:spPr bwMode="auto">
              <a:xfrm flipH="1" flipV="1">
                <a:off x="0" y="0"/>
                <a:ext cx="10054" cy="20000"/>
              </a:xfrm>
              <a:custGeom>
                <a:avLst/>
                <a:gdLst>
                  <a:gd name="T0" fmla="*/ 0 w 21600"/>
                  <a:gd name="T1" fmla="*/ 0 h 21600"/>
                  <a:gd name="T2" fmla="*/ 0 w 21600"/>
                  <a:gd name="T3" fmla="*/ 1579 h 21600"/>
                  <a:gd name="T4" fmla="*/ 0 w 21600"/>
                  <a:gd name="T5" fmla="*/ 157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66FFFF"/>
              </a:solidFill>
              <a:ln w="28575">
                <a:solidFill>
                  <a:srgbClr val="000000"/>
                </a:solidFill>
                <a:round/>
                <a:headEnd/>
                <a:tailEnd/>
              </a:ln>
            </p:spPr>
            <p:txBody>
              <a:bodyPr/>
              <a:lstStyle/>
              <a:p>
                <a:endParaRPr lang="zh-CN" altLang="en-US"/>
              </a:p>
            </p:txBody>
          </p:sp>
          <p:sp>
            <p:nvSpPr>
              <p:cNvPr id="86059" name="Arc 12"/>
              <p:cNvSpPr>
                <a:spLocks/>
              </p:cNvSpPr>
              <p:nvPr/>
            </p:nvSpPr>
            <p:spPr bwMode="auto">
              <a:xfrm flipV="1">
                <a:off x="9947" y="0"/>
                <a:ext cx="10054" cy="20000"/>
              </a:xfrm>
              <a:custGeom>
                <a:avLst/>
                <a:gdLst>
                  <a:gd name="T0" fmla="*/ 0 w 21600"/>
                  <a:gd name="T1" fmla="*/ 0 h 21600"/>
                  <a:gd name="T2" fmla="*/ 0 w 21600"/>
                  <a:gd name="T3" fmla="*/ 1579 h 21600"/>
                  <a:gd name="T4" fmla="*/ 0 w 21600"/>
                  <a:gd name="T5" fmla="*/ 157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66FFFF"/>
              </a:solidFill>
              <a:ln w="28575">
                <a:solidFill>
                  <a:srgbClr val="000000"/>
                </a:solidFill>
                <a:round/>
                <a:headEnd/>
                <a:tailEnd/>
              </a:ln>
            </p:spPr>
            <p:txBody>
              <a:bodyPr/>
              <a:lstStyle/>
              <a:p>
                <a:endParaRPr lang="zh-CN" altLang="en-US"/>
              </a:p>
            </p:txBody>
          </p:sp>
        </p:grpSp>
        <p:grpSp>
          <p:nvGrpSpPr>
            <p:cNvPr id="86028" name="Group 13"/>
            <p:cNvGrpSpPr>
              <a:grpSpLocks/>
            </p:cNvGrpSpPr>
            <p:nvPr/>
          </p:nvGrpSpPr>
          <p:grpSpPr bwMode="auto">
            <a:xfrm>
              <a:off x="4844" y="532"/>
              <a:ext cx="155" cy="3079"/>
              <a:chOff x="0" y="0"/>
              <a:chExt cx="20000" cy="20196"/>
            </a:xfrm>
          </p:grpSpPr>
          <p:sp>
            <p:nvSpPr>
              <p:cNvPr id="86044" name="Line 14"/>
              <p:cNvSpPr>
                <a:spLocks noChangeShapeType="1"/>
              </p:cNvSpPr>
              <p:nvPr/>
            </p:nvSpPr>
            <p:spPr bwMode="auto">
              <a:xfrm>
                <a:off x="0" y="0"/>
                <a:ext cx="20000" cy="9"/>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45" name="Line 15"/>
              <p:cNvSpPr>
                <a:spLocks noChangeShapeType="1"/>
              </p:cNvSpPr>
              <p:nvPr/>
            </p:nvSpPr>
            <p:spPr bwMode="auto">
              <a:xfrm>
                <a:off x="0" y="1525"/>
                <a:ext cx="20000" cy="8"/>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46" name="Line 16"/>
              <p:cNvSpPr>
                <a:spLocks noChangeShapeType="1"/>
              </p:cNvSpPr>
              <p:nvPr/>
            </p:nvSpPr>
            <p:spPr bwMode="auto">
              <a:xfrm>
                <a:off x="0" y="3047"/>
                <a:ext cx="20000" cy="7"/>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47" name="Line 17"/>
              <p:cNvSpPr>
                <a:spLocks noChangeShapeType="1"/>
              </p:cNvSpPr>
              <p:nvPr/>
            </p:nvSpPr>
            <p:spPr bwMode="auto">
              <a:xfrm>
                <a:off x="0" y="4667"/>
                <a:ext cx="20000" cy="7"/>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48" name="Line 18"/>
              <p:cNvSpPr>
                <a:spLocks noChangeShapeType="1"/>
              </p:cNvSpPr>
              <p:nvPr/>
            </p:nvSpPr>
            <p:spPr bwMode="auto">
              <a:xfrm>
                <a:off x="0" y="6286"/>
                <a:ext cx="20000" cy="8"/>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49" name="Line 19"/>
              <p:cNvSpPr>
                <a:spLocks noChangeShapeType="1"/>
              </p:cNvSpPr>
              <p:nvPr/>
            </p:nvSpPr>
            <p:spPr bwMode="auto">
              <a:xfrm>
                <a:off x="0" y="7810"/>
                <a:ext cx="20000" cy="8"/>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50" name="Line 20"/>
              <p:cNvSpPr>
                <a:spLocks noChangeShapeType="1"/>
              </p:cNvSpPr>
              <p:nvPr/>
            </p:nvSpPr>
            <p:spPr bwMode="auto">
              <a:xfrm>
                <a:off x="0" y="9358"/>
                <a:ext cx="20000" cy="9"/>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51" name="Line 21"/>
              <p:cNvSpPr>
                <a:spLocks noChangeShapeType="1"/>
              </p:cNvSpPr>
              <p:nvPr/>
            </p:nvSpPr>
            <p:spPr bwMode="auto">
              <a:xfrm>
                <a:off x="0" y="10833"/>
                <a:ext cx="20000" cy="8"/>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52" name="Line 22"/>
              <p:cNvSpPr>
                <a:spLocks noChangeShapeType="1"/>
              </p:cNvSpPr>
              <p:nvPr/>
            </p:nvSpPr>
            <p:spPr bwMode="auto">
              <a:xfrm>
                <a:off x="0" y="12357"/>
                <a:ext cx="20000" cy="8"/>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53" name="Line 23"/>
              <p:cNvSpPr>
                <a:spLocks noChangeShapeType="1"/>
              </p:cNvSpPr>
              <p:nvPr/>
            </p:nvSpPr>
            <p:spPr bwMode="auto">
              <a:xfrm>
                <a:off x="0" y="13977"/>
                <a:ext cx="20000" cy="8"/>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54" name="Line 24"/>
              <p:cNvSpPr>
                <a:spLocks noChangeShapeType="1"/>
              </p:cNvSpPr>
              <p:nvPr/>
            </p:nvSpPr>
            <p:spPr bwMode="auto">
              <a:xfrm>
                <a:off x="0" y="15693"/>
                <a:ext cx="20000" cy="7"/>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55" name="Line 25"/>
              <p:cNvSpPr>
                <a:spLocks noChangeShapeType="1"/>
              </p:cNvSpPr>
              <p:nvPr/>
            </p:nvSpPr>
            <p:spPr bwMode="auto">
              <a:xfrm>
                <a:off x="0" y="17216"/>
                <a:ext cx="20000" cy="9"/>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56" name="Line 26"/>
              <p:cNvSpPr>
                <a:spLocks noChangeShapeType="1"/>
              </p:cNvSpPr>
              <p:nvPr/>
            </p:nvSpPr>
            <p:spPr bwMode="auto">
              <a:xfrm>
                <a:off x="0" y="18738"/>
                <a:ext cx="20000" cy="8"/>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57" name="Line 27"/>
              <p:cNvSpPr>
                <a:spLocks noChangeShapeType="1"/>
              </p:cNvSpPr>
              <p:nvPr/>
            </p:nvSpPr>
            <p:spPr bwMode="auto">
              <a:xfrm>
                <a:off x="0" y="20187"/>
                <a:ext cx="20000" cy="9"/>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86029" name="Group 28"/>
            <p:cNvGrpSpPr>
              <a:grpSpLocks/>
            </p:cNvGrpSpPr>
            <p:nvPr/>
          </p:nvGrpSpPr>
          <p:grpSpPr bwMode="auto">
            <a:xfrm>
              <a:off x="3763" y="532"/>
              <a:ext cx="155" cy="3065"/>
              <a:chOff x="0" y="0"/>
              <a:chExt cx="20000" cy="20196"/>
            </a:xfrm>
          </p:grpSpPr>
          <p:sp>
            <p:nvSpPr>
              <p:cNvPr id="86030" name="Line 29"/>
              <p:cNvSpPr>
                <a:spLocks noChangeShapeType="1"/>
              </p:cNvSpPr>
              <p:nvPr/>
            </p:nvSpPr>
            <p:spPr bwMode="auto">
              <a:xfrm>
                <a:off x="0" y="0"/>
                <a:ext cx="20000" cy="9"/>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31" name="Line 30"/>
              <p:cNvSpPr>
                <a:spLocks noChangeShapeType="1"/>
              </p:cNvSpPr>
              <p:nvPr/>
            </p:nvSpPr>
            <p:spPr bwMode="auto">
              <a:xfrm>
                <a:off x="0" y="1525"/>
                <a:ext cx="20000" cy="8"/>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32" name="Line 31"/>
              <p:cNvSpPr>
                <a:spLocks noChangeShapeType="1"/>
              </p:cNvSpPr>
              <p:nvPr/>
            </p:nvSpPr>
            <p:spPr bwMode="auto">
              <a:xfrm>
                <a:off x="0" y="3047"/>
                <a:ext cx="20000" cy="7"/>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33" name="Line 32"/>
              <p:cNvSpPr>
                <a:spLocks noChangeShapeType="1"/>
              </p:cNvSpPr>
              <p:nvPr/>
            </p:nvSpPr>
            <p:spPr bwMode="auto">
              <a:xfrm>
                <a:off x="0" y="4667"/>
                <a:ext cx="20000" cy="7"/>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34" name="Line 33"/>
              <p:cNvSpPr>
                <a:spLocks noChangeShapeType="1"/>
              </p:cNvSpPr>
              <p:nvPr/>
            </p:nvSpPr>
            <p:spPr bwMode="auto">
              <a:xfrm>
                <a:off x="0" y="6286"/>
                <a:ext cx="20000" cy="8"/>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35" name="Line 34"/>
              <p:cNvSpPr>
                <a:spLocks noChangeShapeType="1"/>
              </p:cNvSpPr>
              <p:nvPr/>
            </p:nvSpPr>
            <p:spPr bwMode="auto">
              <a:xfrm>
                <a:off x="0" y="7810"/>
                <a:ext cx="20000" cy="8"/>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36" name="Line 35"/>
              <p:cNvSpPr>
                <a:spLocks noChangeShapeType="1"/>
              </p:cNvSpPr>
              <p:nvPr/>
            </p:nvSpPr>
            <p:spPr bwMode="auto">
              <a:xfrm>
                <a:off x="0" y="9358"/>
                <a:ext cx="20000" cy="9"/>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37" name="Line 36"/>
              <p:cNvSpPr>
                <a:spLocks noChangeShapeType="1"/>
              </p:cNvSpPr>
              <p:nvPr/>
            </p:nvSpPr>
            <p:spPr bwMode="auto">
              <a:xfrm>
                <a:off x="0" y="10833"/>
                <a:ext cx="20000" cy="8"/>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38" name="Line 37"/>
              <p:cNvSpPr>
                <a:spLocks noChangeShapeType="1"/>
              </p:cNvSpPr>
              <p:nvPr/>
            </p:nvSpPr>
            <p:spPr bwMode="auto">
              <a:xfrm>
                <a:off x="0" y="12357"/>
                <a:ext cx="20000" cy="8"/>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39" name="Line 38"/>
              <p:cNvSpPr>
                <a:spLocks noChangeShapeType="1"/>
              </p:cNvSpPr>
              <p:nvPr/>
            </p:nvSpPr>
            <p:spPr bwMode="auto">
              <a:xfrm>
                <a:off x="0" y="13977"/>
                <a:ext cx="20000" cy="8"/>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40" name="Line 39"/>
              <p:cNvSpPr>
                <a:spLocks noChangeShapeType="1"/>
              </p:cNvSpPr>
              <p:nvPr/>
            </p:nvSpPr>
            <p:spPr bwMode="auto">
              <a:xfrm>
                <a:off x="0" y="15693"/>
                <a:ext cx="20000" cy="7"/>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41" name="Line 40"/>
              <p:cNvSpPr>
                <a:spLocks noChangeShapeType="1"/>
              </p:cNvSpPr>
              <p:nvPr/>
            </p:nvSpPr>
            <p:spPr bwMode="auto">
              <a:xfrm>
                <a:off x="0" y="17216"/>
                <a:ext cx="20000" cy="9"/>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42" name="Line 41"/>
              <p:cNvSpPr>
                <a:spLocks noChangeShapeType="1"/>
              </p:cNvSpPr>
              <p:nvPr/>
            </p:nvSpPr>
            <p:spPr bwMode="auto">
              <a:xfrm>
                <a:off x="0" y="18738"/>
                <a:ext cx="20000" cy="8"/>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43" name="Line 42"/>
              <p:cNvSpPr>
                <a:spLocks noChangeShapeType="1"/>
              </p:cNvSpPr>
              <p:nvPr/>
            </p:nvSpPr>
            <p:spPr bwMode="auto">
              <a:xfrm>
                <a:off x="0" y="20187"/>
                <a:ext cx="20000" cy="9"/>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sp>
        <p:nvSpPr>
          <p:cNvPr id="86020" name="Rectangle 43"/>
          <p:cNvSpPr txBox="1">
            <a:spLocks noChangeArrowheads="1"/>
          </p:cNvSpPr>
          <p:nvPr/>
        </p:nvSpPr>
        <p:spPr bwMode="auto">
          <a:xfrm>
            <a:off x="4500563" y="1628775"/>
            <a:ext cx="4392612" cy="4608513"/>
          </a:xfrm>
          <a:prstGeom prst="rect">
            <a:avLst/>
          </a:prstGeom>
          <a:noFill/>
          <a:ln w="76200" cmpd="tri">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49263" indent="-449263">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91440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a:ea typeface="楷体_GB2312" pitchFamily="49" charset="-122"/>
              </a:rPr>
              <a:t>存储容量为</a:t>
            </a:r>
            <a:r>
              <a:rPr lang="en-US" altLang="zh-CN">
                <a:ea typeface="楷体_GB2312" pitchFamily="49" charset="-122"/>
              </a:rPr>
              <a:t>8K×8</a:t>
            </a:r>
          </a:p>
          <a:p>
            <a:pPr eaLnBrk="1" hangingPunct="1">
              <a:lnSpc>
                <a:spcPct val="120000"/>
              </a:lnSpc>
            </a:pPr>
            <a:r>
              <a:rPr lang="en-US" altLang="zh-CN">
                <a:ea typeface="楷体_GB2312" pitchFamily="49" charset="-122"/>
              </a:rPr>
              <a:t>28</a:t>
            </a:r>
            <a:r>
              <a:rPr lang="zh-CN" altLang="en-US">
                <a:ea typeface="楷体_GB2312" pitchFamily="49" charset="-122"/>
              </a:rPr>
              <a:t>个引脚：</a:t>
            </a:r>
          </a:p>
          <a:p>
            <a:pPr lvl="1" eaLnBrk="1" hangingPunct="1">
              <a:lnSpc>
                <a:spcPct val="120000"/>
              </a:lnSpc>
            </a:pPr>
            <a:r>
              <a:rPr lang="en-US" altLang="zh-CN">
                <a:solidFill>
                  <a:srgbClr val="000000"/>
                </a:solidFill>
                <a:ea typeface="幼圆" panose="02010509060101010101" pitchFamily="49" charset="-122"/>
              </a:rPr>
              <a:t>13</a:t>
            </a:r>
            <a:r>
              <a:rPr lang="zh-CN" altLang="en-US">
                <a:solidFill>
                  <a:srgbClr val="000000"/>
                </a:solidFill>
                <a:ea typeface="幼圆" panose="02010509060101010101" pitchFamily="49" charset="-122"/>
              </a:rPr>
              <a:t>根地址线</a:t>
            </a:r>
            <a:r>
              <a:rPr lang="en-US" altLang="zh-CN">
                <a:solidFill>
                  <a:srgbClr val="000000"/>
                </a:solidFill>
                <a:ea typeface="幼圆" panose="02010509060101010101" pitchFamily="49" charset="-122"/>
              </a:rPr>
              <a:t>A</a:t>
            </a:r>
            <a:r>
              <a:rPr lang="en-US" altLang="zh-CN" baseline="-25000">
                <a:solidFill>
                  <a:srgbClr val="000000"/>
                </a:solidFill>
                <a:ea typeface="幼圆" panose="02010509060101010101" pitchFamily="49" charset="-122"/>
              </a:rPr>
              <a:t>12</a:t>
            </a:r>
            <a:r>
              <a:rPr lang="zh-CN" altLang="en-US">
                <a:solidFill>
                  <a:srgbClr val="000000"/>
                </a:solidFill>
                <a:ea typeface="宋体" panose="02010600030101010101" pitchFamily="2" charset="-122"/>
              </a:rPr>
              <a:t>～</a:t>
            </a:r>
            <a:r>
              <a:rPr lang="en-US" altLang="zh-CN">
                <a:solidFill>
                  <a:srgbClr val="000000"/>
                </a:solidFill>
                <a:ea typeface="幼圆" panose="02010509060101010101" pitchFamily="49" charset="-122"/>
              </a:rPr>
              <a:t>A</a:t>
            </a:r>
            <a:r>
              <a:rPr lang="en-US" altLang="zh-CN" baseline="-25000">
                <a:solidFill>
                  <a:srgbClr val="000000"/>
                </a:solidFill>
                <a:ea typeface="幼圆" panose="02010509060101010101" pitchFamily="49" charset="-122"/>
              </a:rPr>
              <a:t>0</a:t>
            </a:r>
          </a:p>
          <a:p>
            <a:pPr lvl="1" eaLnBrk="1" hangingPunct="1">
              <a:lnSpc>
                <a:spcPct val="120000"/>
              </a:lnSpc>
            </a:pPr>
            <a:r>
              <a:rPr lang="en-US" altLang="zh-CN">
                <a:solidFill>
                  <a:srgbClr val="000000"/>
                </a:solidFill>
                <a:ea typeface="幼圆" panose="02010509060101010101" pitchFamily="49" charset="-122"/>
              </a:rPr>
              <a:t>8</a:t>
            </a:r>
            <a:r>
              <a:rPr lang="zh-CN" altLang="en-US">
                <a:solidFill>
                  <a:srgbClr val="000000"/>
                </a:solidFill>
                <a:ea typeface="幼圆" panose="02010509060101010101" pitchFamily="49" charset="-122"/>
              </a:rPr>
              <a:t>根数据线</a:t>
            </a:r>
            <a:r>
              <a:rPr lang="en-US" altLang="zh-CN">
                <a:solidFill>
                  <a:srgbClr val="000000"/>
                </a:solidFill>
                <a:ea typeface="幼圆" panose="02010509060101010101" pitchFamily="49" charset="-122"/>
              </a:rPr>
              <a:t>D</a:t>
            </a:r>
            <a:r>
              <a:rPr lang="en-US" altLang="zh-CN" baseline="-25000">
                <a:solidFill>
                  <a:srgbClr val="000000"/>
                </a:solidFill>
                <a:ea typeface="幼圆" panose="02010509060101010101" pitchFamily="49" charset="-122"/>
              </a:rPr>
              <a:t>7</a:t>
            </a:r>
            <a:r>
              <a:rPr lang="zh-CN" altLang="en-US">
                <a:solidFill>
                  <a:srgbClr val="000000"/>
                </a:solidFill>
                <a:ea typeface="宋体" panose="02010600030101010101" pitchFamily="2" charset="-122"/>
              </a:rPr>
              <a:t>～</a:t>
            </a:r>
            <a:r>
              <a:rPr lang="en-US" altLang="zh-CN">
                <a:solidFill>
                  <a:srgbClr val="000000"/>
                </a:solidFill>
                <a:ea typeface="幼圆" panose="02010509060101010101" pitchFamily="49" charset="-122"/>
              </a:rPr>
              <a:t>D</a:t>
            </a:r>
            <a:r>
              <a:rPr lang="en-US" altLang="zh-CN" baseline="-25000">
                <a:solidFill>
                  <a:srgbClr val="000000"/>
                </a:solidFill>
                <a:ea typeface="幼圆" panose="02010509060101010101" pitchFamily="49" charset="-122"/>
              </a:rPr>
              <a:t>0</a:t>
            </a:r>
          </a:p>
          <a:p>
            <a:pPr lvl="1" eaLnBrk="1" hangingPunct="1">
              <a:lnSpc>
                <a:spcPct val="120000"/>
              </a:lnSpc>
            </a:pPr>
            <a:r>
              <a:rPr lang="zh-CN" altLang="en-US">
                <a:solidFill>
                  <a:srgbClr val="000000"/>
                </a:solidFill>
                <a:ea typeface="幼圆" panose="02010509060101010101" pitchFamily="49" charset="-122"/>
              </a:rPr>
              <a:t>片选</a:t>
            </a:r>
            <a:r>
              <a:rPr lang="en-US" altLang="zh-CN">
                <a:solidFill>
                  <a:srgbClr val="000000"/>
                </a:solidFill>
                <a:ea typeface="幼圆" panose="02010509060101010101" pitchFamily="49" charset="-122"/>
              </a:rPr>
              <a:t>CE*</a:t>
            </a:r>
          </a:p>
          <a:p>
            <a:pPr lvl="1" eaLnBrk="1" hangingPunct="1">
              <a:lnSpc>
                <a:spcPct val="120000"/>
              </a:lnSpc>
            </a:pPr>
            <a:r>
              <a:rPr lang="zh-CN" altLang="en-US">
                <a:solidFill>
                  <a:srgbClr val="000000"/>
                </a:solidFill>
                <a:ea typeface="幼圆" panose="02010509060101010101" pitchFamily="49" charset="-122"/>
              </a:rPr>
              <a:t>读</a:t>
            </a:r>
            <a:r>
              <a:rPr lang="en-US" altLang="zh-CN">
                <a:solidFill>
                  <a:srgbClr val="000000"/>
                </a:solidFill>
                <a:ea typeface="幼圆" panose="02010509060101010101" pitchFamily="49" charset="-122"/>
              </a:rPr>
              <a:t>OE*</a:t>
            </a:r>
          </a:p>
          <a:p>
            <a:pPr lvl="1" eaLnBrk="1" hangingPunct="1">
              <a:lnSpc>
                <a:spcPct val="120000"/>
              </a:lnSpc>
            </a:pPr>
            <a:r>
              <a:rPr lang="zh-CN" altLang="en-US">
                <a:solidFill>
                  <a:srgbClr val="000000"/>
                </a:solidFill>
                <a:ea typeface="幼圆" panose="02010509060101010101" pitchFamily="49" charset="-122"/>
              </a:rPr>
              <a:t>编程电压</a:t>
            </a:r>
            <a:r>
              <a:rPr lang="en-US" altLang="zh-CN">
                <a:solidFill>
                  <a:srgbClr val="000000"/>
                </a:solidFill>
                <a:ea typeface="幼圆" panose="02010509060101010101" pitchFamily="49" charset="-122"/>
              </a:rPr>
              <a:t>V</a:t>
            </a:r>
            <a:r>
              <a:rPr lang="en-US" altLang="zh-CN" baseline="-25000">
                <a:solidFill>
                  <a:srgbClr val="000000"/>
                </a:solidFill>
                <a:ea typeface="幼圆" panose="02010509060101010101" pitchFamily="49" charset="-122"/>
              </a:rPr>
              <a:t>PP</a:t>
            </a:r>
          </a:p>
          <a:p>
            <a:pPr lvl="1" eaLnBrk="1" hangingPunct="1">
              <a:lnSpc>
                <a:spcPct val="120000"/>
              </a:lnSpc>
            </a:pPr>
            <a:r>
              <a:rPr lang="zh-CN" altLang="en-US">
                <a:solidFill>
                  <a:srgbClr val="000000"/>
                </a:solidFill>
                <a:ea typeface="幼圆" panose="02010509060101010101" pitchFamily="49" charset="-122"/>
              </a:rPr>
              <a:t>编程</a:t>
            </a:r>
            <a:r>
              <a:rPr lang="en-US" altLang="zh-CN">
                <a:solidFill>
                  <a:srgbClr val="000000"/>
                </a:solidFill>
                <a:ea typeface="幼圆" panose="02010509060101010101" pitchFamily="49" charset="-122"/>
              </a:rPr>
              <a:t>PGM*</a:t>
            </a:r>
          </a:p>
        </p:txBody>
      </p:sp>
      <p:sp>
        <p:nvSpPr>
          <p:cNvPr id="86021"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D0BC09A3-EE5E-4587-83B6-37EECE1DDB79}" type="slidenum">
              <a:rPr kumimoji="0" lang="en-US" altLang="zh-CN" sz="1600" smtClean="0"/>
              <a:pPr>
                <a:lnSpc>
                  <a:spcPct val="100000"/>
                </a:lnSpc>
                <a:spcBef>
                  <a:spcPct val="0"/>
                </a:spcBef>
                <a:buSzTx/>
                <a:buFontTx/>
                <a:buNone/>
              </a:pPr>
              <a:t>40</a:t>
            </a:fld>
            <a:r>
              <a:rPr kumimoji="0" lang="en-US" altLang="zh-CN" sz="1600"/>
              <a:t>/</a:t>
            </a:r>
            <a:r>
              <a:rPr kumimoji="0" lang="zh-CN" altLang="zh-CN" sz="1600"/>
              <a:t>7</a:t>
            </a:r>
            <a:r>
              <a:rPr kumimoji="0" lang="en-US" altLang="zh-CN" sz="1600"/>
              <a:t>9</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F0E07BAF-EED7-448B-A5FB-6EDAA7A65645}"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F33CEE48-C74C-684A-AC24-434D0D42E35E}"/>
              </a:ext>
            </a:extLst>
          </p:cNvPr>
          <p:cNvSpPr>
            <a:spLocks noGrp="1" noChangeArrowheads="1"/>
          </p:cNvSpPr>
          <p:nvPr>
            <p:ph type="title"/>
          </p:nvPr>
        </p:nvSpPr>
        <p:spPr>
          <a:xfrm>
            <a:off x="2598738" y="76200"/>
            <a:ext cx="5707062" cy="906463"/>
          </a:xfrm>
        </p:spPr>
        <p:txBody>
          <a:bodyPr/>
          <a:lstStyle/>
          <a:p>
            <a:pPr eaLnBrk="1" hangingPunct="1"/>
            <a:r>
              <a:rPr lang="zh-CN" altLang="en-US" sz="4000">
                <a:effectLst>
                  <a:outerShdw blurRad="38100" dist="38100" dir="2700000" algn="tl">
                    <a:srgbClr val="C0C0C0"/>
                  </a:outerShdw>
                </a:effectLst>
                <a:ea typeface="黑体" panose="02010609060101010101" pitchFamily="49" charset="-122"/>
              </a:rPr>
              <a:t>存储芯片与</a:t>
            </a:r>
            <a:r>
              <a:rPr lang="en-US" altLang="zh-CN" sz="4000">
                <a:effectLst>
                  <a:outerShdw blurRad="38100" dist="38100" dir="2700000" algn="tl">
                    <a:srgbClr val="C0C0C0"/>
                  </a:outerShdw>
                </a:effectLst>
                <a:ea typeface="黑体" panose="02010609060101010101" pitchFamily="49" charset="-122"/>
              </a:rPr>
              <a:t>CPU</a:t>
            </a:r>
            <a:r>
              <a:rPr lang="zh-CN" altLang="en-US" sz="4000">
                <a:effectLst>
                  <a:outerShdw blurRad="38100" dist="38100" dir="2700000" algn="tl">
                    <a:srgbClr val="C0C0C0"/>
                  </a:outerShdw>
                </a:effectLst>
                <a:ea typeface="黑体" panose="02010609060101010101" pitchFamily="49" charset="-122"/>
              </a:rPr>
              <a:t>的连接</a:t>
            </a:r>
          </a:p>
        </p:txBody>
      </p:sp>
      <p:sp>
        <p:nvSpPr>
          <p:cNvPr id="88067" name="Rectangle 166"/>
          <p:cNvSpPr txBox="1">
            <a:spLocks noChangeArrowheads="1"/>
          </p:cNvSpPr>
          <p:nvPr/>
        </p:nvSpPr>
        <p:spPr bwMode="auto">
          <a:xfrm>
            <a:off x="1371600" y="1989138"/>
            <a:ext cx="5976938"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a:ea typeface="楷体_GB2312" pitchFamily="49" charset="-122"/>
              </a:rPr>
              <a:t>存储芯片的</a:t>
            </a:r>
            <a:r>
              <a:rPr lang="zh-CN" altLang="en-US">
                <a:solidFill>
                  <a:srgbClr val="FF0000"/>
                </a:solidFill>
                <a:ea typeface="楷体_GB2312" pitchFamily="49" charset="-122"/>
              </a:rPr>
              <a:t>数据线</a:t>
            </a:r>
          </a:p>
          <a:p>
            <a:pPr eaLnBrk="1" hangingPunct="1">
              <a:buFont typeface="Wingdings" panose="05000000000000000000" pitchFamily="2" charset="2"/>
              <a:buNone/>
            </a:pPr>
            <a:r>
              <a:rPr lang="zh-CN" altLang="en-US">
                <a:ea typeface="楷体_GB2312" pitchFamily="49" charset="-122"/>
              </a:rPr>
              <a:t>    存储芯片的</a:t>
            </a:r>
            <a:r>
              <a:rPr lang="zh-CN" altLang="en-US">
                <a:solidFill>
                  <a:srgbClr val="FF0000"/>
                </a:solidFill>
                <a:ea typeface="楷体_GB2312" pitchFamily="49" charset="-122"/>
              </a:rPr>
              <a:t>地址线</a:t>
            </a:r>
          </a:p>
          <a:p>
            <a:pPr eaLnBrk="1" hangingPunct="1">
              <a:buFont typeface="Wingdings" panose="05000000000000000000" pitchFamily="2" charset="2"/>
              <a:buNone/>
            </a:pPr>
            <a:r>
              <a:rPr lang="zh-CN" altLang="en-US">
                <a:ea typeface="楷体_GB2312" pitchFamily="49" charset="-122"/>
              </a:rPr>
              <a:t>        存储芯片的</a:t>
            </a:r>
            <a:r>
              <a:rPr lang="zh-CN" altLang="en-US">
                <a:solidFill>
                  <a:srgbClr val="FF0000"/>
                </a:solidFill>
                <a:ea typeface="楷体_GB2312" pitchFamily="49" charset="-122"/>
              </a:rPr>
              <a:t>片选端</a:t>
            </a:r>
          </a:p>
          <a:p>
            <a:pPr eaLnBrk="1" hangingPunct="1">
              <a:buFont typeface="Wingdings" panose="05000000000000000000" pitchFamily="2" charset="2"/>
              <a:buNone/>
            </a:pPr>
            <a:r>
              <a:rPr lang="zh-CN" altLang="en-US">
                <a:ea typeface="楷体_GB2312" pitchFamily="49" charset="-122"/>
              </a:rPr>
              <a:t>            存储芯片的</a:t>
            </a:r>
            <a:r>
              <a:rPr lang="zh-CN" altLang="en-US">
                <a:solidFill>
                  <a:srgbClr val="FF0000"/>
                </a:solidFill>
                <a:ea typeface="楷体_GB2312" pitchFamily="49" charset="-122"/>
              </a:rPr>
              <a:t>读写控制线</a:t>
            </a:r>
          </a:p>
        </p:txBody>
      </p:sp>
      <p:sp>
        <p:nvSpPr>
          <p:cNvPr id="88068"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7AB4669E-2D38-4356-BF7D-39F52AA8C749}" type="slidenum">
              <a:rPr kumimoji="0" lang="en-US" altLang="zh-CN" sz="1600" smtClean="0"/>
              <a:pPr>
                <a:lnSpc>
                  <a:spcPct val="100000"/>
                </a:lnSpc>
                <a:spcBef>
                  <a:spcPct val="0"/>
                </a:spcBef>
                <a:buSzTx/>
                <a:buFontTx/>
                <a:buNone/>
              </a:pPr>
              <a:t>41</a:t>
            </a:fld>
            <a:r>
              <a:rPr kumimoji="0" lang="en-US" altLang="zh-CN" sz="1600"/>
              <a:t>/</a:t>
            </a:r>
            <a:r>
              <a:rPr kumimoji="0" lang="zh-CN" altLang="zh-CN" sz="1600"/>
              <a:t>7</a:t>
            </a:r>
            <a:r>
              <a:rPr kumimoji="0" lang="en-US" altLang="zh-CN" sz="1600"/>
              <a:t>9</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05E5AF48-B62A-4CDA-B463-A893D455F276}"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3E63E8F1-AE1C-E847-A37A-E1E907F09FC4}"/>
              </a:ext>
            </a:extLst>
          </p:cNvPr>
          <p:cNvSpPr>
            <a:spLocks noGrp="1" noChangeArrowheads="1"/>
          </p:cNvSpPr>
          <p:nvPr>
            <p:ph type="title"/>
          </p:nvPr>
        </p:nvSpPr>
        <p:spPr>
          <a:xfrm>
            <a:off x="2514600" y="9525"/>
            <a:ext cx="5638800" cy="906463"/>
          </a:xfrm>
        </p:spPr>
        <p:txBody>
          <a:bodyPr/>
          <a:lstStyle/>
          <a:p>
            <a:pPr eaLnBrk="1" hangingPunct="1"/>
            <a:r>
              <a:rPr lang="zh-CN" altLang="en-US" sz="4000">
                <a:effectLst>
                  <a:outerShdw blurRad="38100" dist="38100" dir="2700000" algn="tl">
                    <a:srgbClr val="C0C0C0"/>
                  </a:outerShdw>
                </a:effectLst>
                <a:ea typeface="黑体" panose="02010609060101010101" pitchFamily="49" charset="-122"/>
              </a:rPr>
              <a:t>存储芯片</a:t>
            </a:r>
            <a:r>
              <a:rPr lang="zh-CN" altLang="en-US" sz="4000">
                <a:solidFill>
                  <a:srgbClr val="FF0000"/>
                </a:solidFill>
                <a:effectLst>
                  <a:outerShdw blurRad="38100" dist="38100" dir="2700000" algn="tl">
                    <a:srgbClr val="C0C0C0"/>
                  </a:outerShdw>
                </a:effectLst>
                <a:ea typeface="黑体" panose="02010609060101010101" pitchFamily="49" charset="-122"/>
              </a:rPr>
              <a:t>数据线</a:t>
            </a:r>
            <a:r>
              <a:rPr lang="zh-CN" altLang="en-US" sz="4000">
                <a:effectLst>
                  <a:outerShdw blurRad="38100" dist="38100" dir="2700000" algn="tl">
                    <a:srgbClr val="C0C0C0"/>
                  </a:outerShdw>
                </a:effectLst>
                <a:ea typeface="黑体" panose="02010609060101010101" pitchFamily="49" charset="-122"/>
              </a:rPr>
              <a:t>的处理</a:t>
            </a:r>
          </a:p>
        </p:txBody>
      </p:sp>
      <p:sp>
        <p:nvSpPr>
          <p:cNvPr id="90115" name="Rectangle 3"/>
          <p:cNvSpPr txBox="1">
            <a:spLocks noChangeArrowheads="1"/>
          </p:cNvSpPr>
          <p:nvPr/>
        </p:nvSpPr>
        <p:spPr bwMode="auto">
          <a:xfrm>
            <a:off x="539750" y="1447800"/>
            <a:ext cx="813276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91440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b="1">
                <a:latin typeface="黑体" panose="02010609060101010101" pitchFamily="49" charset="-122"/>
              </a:rPr>
              <a:t>若芯片的数据线正好</a:t>
            </a:r>
            <a:r>
              <a:rPr lang="en-US" altLang="zh-CN" b="1">
                <a:latin typeface="黑体" panose="02010609060101010101" pitchFamily="49" charset="-122"/>
              </a:rPr>
              <a:t>16</a:t>
            </a:r>
            <a:r>
              <a:rPr lang="zh-CN" altLang="en-US" b="1">
                <a:latin typeface="黑体" panose="02010609060101010101" pitchFamily="49" charset="-122"/>
              </a:rPr>
              <a:t>根：</a:t>
            </a:r>
          </a:p>
          <a:p>
            <a:pPr lvl="1" eaLnBrk="1" hangingPunct="1">
              <a:lnSpc>
                <a:spcPct val="120000"/>
              </a:lnSpc>
            </a:pPr>
            <a:r>
              <a:rPr lang="zh-CN" altLang="en-US" b="1">
                <a:solidFill>
                  <a:srgbClr val="000000"/>
                </a:solidFill>
                <a:latin typeface="黑体" panose="02010609060101010101" pitchFamily="49" charset="-122"/>
              </a:rPr>
              <a:t>一次可从芯片中访问到</a:t>
            </a:r>
            <a:r>
              <a:rPr lang="en-US" altLang="zh-CN" b="1">
                <a:solidFill>
                  <a:srgbClr val="000000"/>
                </a:solidFill>
                <a:latin typeface="黑体" panose="02010609060101010101" pitchFamily="49" charset="-122"/>
              </a:rPr>
              <a:t>16</a:t>
            </a:r>
            <a:r>
              <a:rPr lang="zh-CN" altLang="en-US" b="1">
                <a:solidFill>
                  <a:srgbClr val="000000"/>
                </a:solidFill>
                <a:latin typeface="黑体" panose="02010609060101010101" pitchFamily="49" charset="-122"/>
              </a:rPr>
              <a:t>位数据</a:t>
            </a:r>
          </a:p>
          <a:p>
            <a:pPr lvl="1" eaLnBrk="1" hangingPunct="1">
              <a:lnSpc>
                <a:spcPct val="120000"/>
              </a:lnSpc>
            </a:pPr>
            <a:r>
              <a:rPr lang="zh-CN" altLang="en-US" b="1">
                <a:solidFill>
                  <a:srgbClr val="000000"/>
                </a:solidFill>
                <a:latin typeface="黑体" panose="02010609060101010101" pitchFamily="49" charset="-122"/>
              </a:rPr>
              <a:t>全部数据线与系统的</a:t>
            </a:r>
            <a:r>
              <a:rPr lang="en-US" altLang="zh-CN" b="1">
                <a:solidFill>
                  <a:srgbClr val="000000"/>
                </a:solidFill>
                <a:latin typeface="黑体" panose="02010609060101010101" pitchFamily="49" charset="-122"/>
              </a:rPr>
              <a:t>16</a:t>
            </a:r>
            <a:r>
              <a:rPr lang="zh-CN" altLang="en-US" b="1">
                <a:solidFill>
                  <a:srgbClr val="000000"/>
                </a:solidFill>
                <a:latin typeface="黑体" panose="02010609060101010101" pitchFamily="49" charset="-122"/>
              </a:rPr>
              <a:t>位数据总线相连</a:t>
            </a:r>
          </a:p>
          <a:p>
            <a:pPr eaLnBrk="1" hangingPunct="1">
              <a:lnSpc>
                <a:spcPct val="120000"/>
              </a:lnSpc>
            </a:pPr>
            <a:r>
              <a:rPr lang="zh-CN" altLang="en-US" b="1">
                <a:latin typeface="黑体" panose="02010609060101010101" pitchFamily="49" charset="-122"/>
              </a:rPr>
              <a:t>若芯片的数据线不足</a:t>
            </a:r>
            <a:r>
              <a:rPr lang="en-US" altLang="zh-CN" b="1">
                <a:latin typeface="黑体" panose="02010609060101010101" pitchFamily="49" charset="-122"/>
              </a:rPr>
              <a:t>16</a:t>
            </a:r>
            <a:r>
              <a:rPr lang="zh-CN" altLang="en-US" b="1">
                <a:latin typeface="黑体" panose="02010609060101010101" pitchFamily="49" charset="-122"/>
              </a:rPr>
              <a:t>根：</a:t>
            </a:r>
          </a:p>
          <a:p>
            <a:pPr lvl="1" eaLnBrk="1" hangingPunct="1">
              <a:lnSpc>
                <a:spcPct val="120000"/>
              </a:lnSpc>
            </a:pPr>
            <a:r>
              <a:rPr lang="zh-CN" altLang="en-US" b="1">
                <a:solidFill>
                  <a:srgbClr val="000000"/>
                </a:solidFill>
                <a:latin typeface="黑体" panose="02010609060101010101" pitchFamily="49" charset="-122"/>
              </a:rPr>
              <a:t>一次不能从一个芯片中访问到</a:t>
            </a:r>
            <a:r>
              <a:rPr lang="en-US" altLang="zh-CN" b="1">
                <a:solidFill>
                  <a:srgbClr val="000000"/>
                </a:solidFill>
                <a:latin typeface="黑体" panose="02010609060101010101" pitchFamily="49" charset="-122"/>
              </a:rPr>
              <a:t>16</a:t>
            </a:r>
            <a:r>
              <a:rPr lang="zh-CN" altLang="en-US" b="1">
                <a:solidFill>
                  <a:srgbClr val="000000"/>
                </a:solidFill>
                <a:latin typeface="黑体" panose="02010609060101010101" pitchFamily="49" charset="-122"/>
              </a:rPr>
              <a:t>位数据</a:t>
            </a:r>
          </a:p>
          <a:p>
            <a:pPr lvl="1" eaLnBrk="1" hangingPunct="1">
              <a:lnSpc>
                <a:spcPct val="120000"/>
              </a:lnSpc>
            </a:pPr>
            <a:r>
              <a:rPr lang="zh-CN" altLang="en-US" b="1">
                <a:solidFill>
                  <a:srgbClr val="000000"/>
                </a:solidFill>
                <a:latin typeface="黑体" panose="02010609060101010101" pitchFamily="49" charset="-122"/>
              </a:rPr>
              <a:t>利用多个芯片</a:t>
            </a:r>
            <a:r>
              <a:rPr lang="zh-CN" altLang="en-US" b="1">
                <a:solidFill>
                  <a:srgbClr val="FF0000"/>
                </a:solidFill>
                <a:latin typeface="黑体" panose="02010609060101010101" pitchFamily="49" charset="-122"/>
              </a:rPr>
              <a:t>扩展数据位</a:t>
            </a:r>
          </a:p>
          <a:p>
            <a:pPr lvl="1" eaLnBrk="1" hangingPunct="1">
              <a:lnSpc>
                <a:spcPct val="120000"/>
              </a:lnSpc>
            </a:pPr>
            <a:r>
              <a:rPr lang="zh-CN" altLang="en-US" b="1">
                <a:solidFill>
                  <a:srgbClr val="000000"/>
                </a:solidFill>
                <a:latin typeface="黑体" panose="02010609060101010101" pitchFamily="49" charset="-122"/>
              </a:rPr>
              <a:t>这个扩展方式简称“</a:t>
            </a:r>
            <a:r>
              <a:rPr lang="zh-CN" altLang="en-US" b="1">
                <a:solidFill>
                  <a:schemeClr val="hlink"/>
                </a:solidFill>
                <a:latin typeface="黑体" panose="02010609060101010101" pitchFamily="49" charset="-122"/>
              </a:rPr>
              <a:t>位扩展</a:t>
            </a:r>
            <a:r>
              <a:rPr lang="zh-CN" altLang="en-US" b="1">
                <a:solidFill>
                  <a:srgbClr val="000000"/>
                </a:solidFill>
                <a:latin typeface="黑体" panose="02010609060101010101" pitchFamily="49" charset="-122"/>
              </a:rPr>
              <a:t>”</a:t>
            </a:r>
          </a:p>
        </p:txBody>
      </p:sp>
      <p:sp>
        <p:nvSpPr>
          <p:cNvPr id="90116"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F16D041C-5AEE-4503-8ECF-55FCE03FE6FB}" type="slidenum">
              <a:rPr kumimoji="0" lang="en-US" altLang="zh-CN" sz="1600" smtClean="0"/>
              <a:pPr>
                <a:lnSpc>
                  <a:spcPct val="100000"/>
                </a:lnSpc>
                <a:spcBef>
                  <a:spcPct val="0"/>
                </a:spcBef>
                <a:buSzTx/>
                <a:buFontTx/>
                <a:buNone/>
              </a:pPr>
              <a:t>42</a:t>
            </a:fld>
            <a:r>
              <a:rPr kumimoji="0" lang="en-US" altLang="zh-CN" sz="1600"/>
              <a:t>/</a:t>
            </a:r>
            <a:r>
              <a:rPr kumimoji="0" lang="zh-CN" altLang="zh-CN" sz="1600"/>
              <a:t>7</a:t>
            </a:r>
            <a:r>
              <a:rPr kumimoji="0" lang="en-US" altLang="zh-CN" sz="1600"/>
              <a:t>9</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091DD241-E570-440E-BE2F-46F273FDBDFF}"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19C3EE34-7A8A-E643-9D94-D68B5535DCFD}"/>
              </a:ext>
            </a:extLst>
          </p:cNvPr>
          <p:cNvSpPr>
            <a:spLocks noGrp="1" noChangeArrowheads="1"/>
          </p:cNvSpPr>
          <p:nvPr>
            <p:ph type="title"/>
          </p:nvPr>
        </p:nvSpPr>
        <p:spPr>
          <a:xfrm>
            <a:off x="2622550" y="0"/>
            <a:ext cx="4310063" cy="762000"/>
          </a:xfrm>
        </p:spPr>
        <p:txBody>
          <a:bodyPr/>
          <a:lstStyle/>
          <a:p>
            <a:pPr eaLnBrk="1" hangingPunct="1"/>
            <a:r>
              <a:rPr lang="zh-CN" altLang="en-US" sz="4000">
                <a:effectLst>
                  <a:outerShdw blurRad="38100" dist="38100" dir="2700000" algn="tl">
                    <a:srgbClr val="C0C0C0"/>
                  </a:outerShdw>
                </a:effectLst>
                <a:ea typeface="黑体" panose="02010609060101010101" pitchFamily="49" charset="-122"/>
              </a:rPr>
              <a:t>位扩展</a:t>
            </a:r>
          </a:p>
        </p:txBody>
      </p:sp>
      <p:grpSp>
        <p:nvGrpSpPr>
          <p:cNvPr id="6" name="Group 4"/>
          <p:cNvGrpSpPr>
            <a:grpSpLocks/>
          </p:cNvGrpSpPr>
          <p:nvPr/>
        </p:nvGrpSpPr>
        <p:grpSpPr bwMode="auto">
          <a:xfrm>
            <a:off x="858838" y="1447800"/>
            <a:ext cx="7065962" cy="4533900"/>
            <a:chOff x="675" y="970"/>
            <a:chExt cx="4451" cy="2856"/>
          </a:xfrm>
        </p:grpSpPr>
        <p:sp>
          <p:nvSpPr>
            <p:cNvPr id="92165" name="Rectangle 5"/>
            <p:cNvSpPr>
              <a:spLocks noChangeArrowheads="1"/>
            </p:cNvSpPr>
            <p:nvPr/>
          </p:nvSpPr>
          <p:spPr bwMode="auto">
            <a:xfrm>
              <a:off x="3571" y="1384"/>
              <a:ext cx="1399" cy="1047"/>
            </a:xfrm>
            <a:prstGeom prst="rect">
              <a:avLst/>
            </a:prstGeom>
            <a:solidFill>
              <a:srgbClr val="006600"/>
            </a:solidFill>
            <a:ln w="28575">
              <a:solidFill>
                <a:srgbClr val="000000"/>
              </a:solidFill>
              <a:miter lim="800000"/>
              <a:headEnd/>
              <a:tailEnd/>
            </a:ln>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92166" name="Rectangle 6"/>
            <p:cNvSpPr>
              <a:spLocks noChangeArrowheads="1"/>
            </p:cNvSpPr>
            <p:nvPr/>
          </p:nvSpPr>
          <p:spPr bwMode="auto">
            <a:xfrm>
              <a:off x="2401" y="1944"/>
              <a:ext cx="1399" cy="1048"/>
            </a:xfrm>
            <a:prstGeom prst="rect">
              <a:avLst/>
            </a:prstGeom>
            <a:solidFill>
              <a:schemeClr val="accent1"/>
            </a:solidFill>
            <a:ln w="28575">
              <a:solidFill>
                <a:srgbClr val="000000"/>
              </a:solidFill>
              <a:miter lim="800000"/>
              <a:headEnd/>
              <a:tailEnd/>
            </a:ln>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92167" name="Rectangle 7"/>
            <p:cNvSpPr>
              <a:spLocks noChangeArrowheads="1"/>
            </p:cNvSpPr>
            <p:nvPr/>
          </p:nvSpPr>
          <p:spPr bwMode="auto">
            <a:xfrm>
              <a:off x="3000" y="2161"/>
              <a:ext cx="83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2114</a:t>
              </a:r>
            </a:p>
            <a:p>
              <a:pPr algn="ctr">
                <a:lnSpc>
                  <a:spcPct val="100000"/>
                </a:lnSpc>
                <a:spcBef>
                  <a:spcPct val="0"/>
                </a:spcBef>
                <a:buSzTx/>
                <a:buFontTx/>
                <a:buNone/>
              </a:pPr>
              <a:r>
                <a:rPr kumimoji="0" lang="zh-CN" altLang="en-US" sz="2400">
                  <a:solidFill>
                    <a:schemeClr val="tx1"/>
                  </a:solidFill>
                  <a:latin typeface="Times New Roman" panose="02020603050405020304" pitchFamily="18" charset="0"/>
                  <a:ea typeface="宋体" panose="02010600030101010101" pitchFamily="2" charset="-122"/>
                </a:rPr>
                <a:t>（</a:t>
              </a:r>
              <a:r>
                <a:rPr kumimoji="0" lang="en-US" altLang="zh-CN" sz="2400">
                  <a:solidFill>
                    <a:schemeClr val="tx1"/>
                  </a:solidFill>
                  <a:latin typeface="Times New Roman" panose="02020603050405020304" pitchFamily="18" charset="0"/>
                  <a:ea typeface="宋体" panose="02010600030101010101" pitchFamily="2" charset="-122"/>
                </a:rPr>
                <a:t>1</a:t>
              </a:r>
              <a:r>
                <a:rPr kumimoji="0" lang="zh-CN" altLang="en-US" sz="2400">
                  <a:solidFill>
                    <a:schemeClr val="tx1"/>
                  </a:solidFill>
                  <a:latin typeface="Times New Roman" panose="02020603050405020304" pitchFamily="18" charset="0"/>
                  <a:ea typeface="宋体" panose="02010600030101010101" pitchFamily="2" charset="-122"/>
                </a:rPr>
                <a:t>）</a:t>
              </a:r>
            </a:p>
          </p:txBody>
        </p:sp>
        <p:sp>
          <p:nvSpPr>
            <p:cNvPr id="92168" name="Rectangle 8"/>
            <p:cNvSpPr>
              <a:spLocks noChangeArrowheads="1"/>
            </p:cNvSpPr>
            <p:nvPr/>
          </p:nvSpPr>
          <p:spPr bwMode="auto">
            <a:xfrm>
              <a:off x="2269" y="1931"/>
              <a:ext cx="140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9</a:t>
              </a:r>
              <a:r>
                <a:rPr kumimoji="0" lang="zh-CN" altLang="en-US" sz="2400">
                  <a:solidFill>
                    <a:schemeClr val="tx1"/>
                  </a:solidFill>
                  <a:latin typeface="Times New Roman" panose="02020603050405020304" pitchFamily="18" charset="0"/>
                  <a:ea typeface="宋体" panose="02010600030101010101" pitchFamily="2" charset="-122"/>
                </a:rPr>
                <a:t>～</a:t>
              </a: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0</a:t>
              </a:r>
              <a:endParaRPr kumimoji="0" lang="en-US" altLang="zh-CN" sz="2400">
                <a:solidFill>
                  <a:schemeClr val="tx1"/>
                </a:solidFill>
                <a:latin typeface="Times New Roman" panose="02020603050405020304" pitchFamily="18" charset="0"/>
                <a:ea typeface="宋体" panose="02010600030101010101" pitchFamily="2" charset="-122"/>
              </a:endParaRPr>
            </a:p>
          </p:txBody>
        </p:sp>
        <p:sp>
          <p:nvSpPr>
            <p:cNvPr id="92169" name="Rectangle 9"/>
            <p:cNvSpPr>
              <a:spLocks noChangeArrowheads="1"/>
            </p:cNvSpPr>
            <p:nvPr/>
          </p:nvSpPr>
          <p:spPr bwMode="auto">
            <a:xfrm>
              <a:off x="2420" y="2658"/>
              <a:ext cx="140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I/O</a:t>
              </a:r>
              <a:r>
                <a:rPr kumimoji="0" lang="en-US" altLang="zh-CN" sz="2400" baseline="-25000">
                  <a:solidFill>
                    <a:schemeClr val="tx1"/>
                  </a:solidFill>
                  <a:latin typeface="Times New Roman" panose="02020603050405020304" pitchFamily="18" charset="0"/>
                  <a:ea typeface="宋体" panose="02010600030101010101" pitchFamily="2" charset="-122"/>
                </a:rPr>
                <a:t>4</a:t>
              </a:r>
              <a:r>
                <a:rPr kumimoji="0" lang="zh-CN" altLang="en-US" sz="2400">
                  <a:solidFill>
                    <a:schemeClr val="tx1"/>
                  </a:solidFill>
                  <a:latin typeface="Times New Roman" panose="02020603050405020304" pitchFamily="18" charset="0"/>
                  <a:ea typeface="宋体" panose="02010600030101010101" pitchFamily="2" charset="-122"/>
                </a:rPr>
                <a:t>～</a:t>
              </a:r>
              <a:r>
                <a:rPr kumimoji="0" lang="en-US" altLang="zh-CN" sz="2400">
                  <a:solidFill>
                    <a:schemeClr val="tx1"/>
                  </a:solidFill>
                  <a:latin typeface="Times New Roman" panose="02020603050405020304" pitchFamily="18" charset="0"/>
                  <a:ea typeface="宋体" panose="02010600030101010101" pitchFamily="2" charset="-122"/>
                </a:rPr>
                <a:t>I/O</a:t>
              </a:r>
              <a:r>
                <a:rPr kumimoji="0" lang="en-US" altLang="zh-CN" sz="2400" baseline="-25000">
                  <a:solidFill>
                    <a:schemeClr val="tx1"/>
                  </a:solidFill>
                  <a:latin typeface="Times New Roman" panose="02020603050405020304" pitchFamily="18" charset="0"/>
                  <a:ea typeface="宋体" panose="02010600030101010101" pitchFamily="2" charset="-122"/>
                </a:rPr>
                <a:t>1</a:t>
              </a:r>
              <a:endParaRPr kumimoji="0" lang="en-US" altLang="zh-CN" sz="2400">
                <a:solidFill>
                  <a:schemeClr val="tx1"/>
                </a:solidFill>
                <a:latin typeface="Times New Roman" panose="02020603050405020304" pitchFamily="18" charset="0"/>
                <a:ea typeface="宋体" panose="02010600030101010101" pitchFamily="2" charset="-122"/>
              </a:endParaRPr>
            </a:p>
          </p:txBody>
        </p:sp>
        <p:sp>
          <p:nvSpPr>
            <p:cNvPr id="92170" name="Rectangle 10"/>
            <p:cNvSpPr>
              <a:spLocks noChangeArrowheads="1"/>
            </p:cNvSpPr>
            <p:nvPr/>
          </p:nvSpPr>
          <p:spPr bwMode="auto">
            <a:xfrm>
              <a:off x="963" y="1734"/>
              <a:ext cx="707"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00000"/>
                </a:lnSpc>
                <a:spcBef>
                  <a:spcPct val="0"/>
                </a:spcBef>
                <a:buSzTx/>
                <a:buFontTx/>
                <a:buNone/>
              </a:pPr>
              <a:r>
                <a:rPr kumimoji="0" lang="zh-CN" altLang="en-US" sz="2400">
                  <a:solidFill>
                    <a:schemeClr val="tx1"/>
                  </a:solidFill>
                  <a:latin typeface="Times New Roman" panose="02020603050405020304" pitchFamily="18" charset="0"/>
                  <a:ea typeface="宋体" panose="02010600030101010101" pitchFamily="2" charset="-122"/>
                </a:rPr>
                <a:t>片选</a:t>
              </a:r>
            </a:p>
          </p:txBody>
        </p:sp>
        <p:sp>
          <p:nvSpPr>
            <p:cNvPr id="92171" name="Rectangle 11"/>
            <p:cNvSpPr>
              <a:spLocks noChangeArrowheads="1"/>
            </p:cNvSpPr>
            <p:nvPr/>
          </p:nvSpPr>
          <p:spPr bwMode="auto">
            <a:xfrm>
              <a:off x="807" y="3429"/>
              <a:ext cx="1175"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D</a:t>
              </a:r>
              <a:r>
                <a:rPr kumimoji="0" lang="en-US" altLang="zh-CN" sz="2400" baseline="-25000">
                  <a:solidFill>
                    <a:schemeClr val="tx1"/>
                  </a:solidFill>
                  <a:latin typeface="Times New Roman" panose="02020603050405020304" pitchFamily="18" charset="0"/>
                  <a:ea typeface="宋体" panose="02010600030101010101" pitchFamily="2" charset="-122"/>
                </a:rPr>
                <a:t>3</a:t>
              </a:r>
              <a:r>
                <a:rPr kumimoji="0" lang="zh-CN" altLang="en-US" sz="2400">
                  <a:solidFill>
                    <a:schemeClr val="tx1"/>
                  </a:solidFill>
                  <a:latin typeface="Times New Roman" panose="02020603050405020304" pitchFamily="18" charset="0"/>
                  <a:ea typeface="宋体" panose="02010600030101010101" pitchFamily="2" charset="-122"/>
                </a:rPr>
                <a:t>～</a:t>
              </a:r>
              <a:r>
                <a:rPr kumimoji="0" lang="en-US" altLang="zh-CN" sz="2400">
                  <a:solidFill>
                    <a:schemeClr val="tx1"/>
                  </a:solidFill>
                  <a:latin typeface="Times New Roman" panose="02020603050405020304" pitchFamily="18" charset="0"/>
                  <a:ea typeface="宋体" panose="02010600030101010101" pitchFamily="2" charset="-122"/>
                </a:rPr>
                <a:t>D</a:t>
              </a:r>
              <a:r>
                <a:rPr kumimoji="0" lang="en-US" altLang="zh-CN" sz="2400" baseline="-25000">
                  <a:solidFill>
                    <a:schemeClr val="tx1"/>
                  </a:solidFill>
                  <a:latin typeface="Times New Roman" panose="02020603050405020304" pitchFamily="18" charset="0"/>
                  <a:ea typeface="宋体" panose="02010600030101010101" pitchFamily="2" charset="-122"/>
                </a:rPr>
                <a:t>0</a:t>
              </a:r>
              <a:endParaRPr kumimoji="0" lang="en-US" altLang="zh-CN" sz="2400">
                <a:solidFill>
                  <a:schemeClr val="tx1"/>
                </a:solidFill>
                <a:latin typeface="Times New Roman" panose="02020603050405020304" pitchFamily="18" charset="0"/>
                <a:ea typeface="宋体" panose="02010600030101010101" pitchFamily="2" charset="-122"/>
              </a:endParaRPr>
            </a:p>
          </p:txBody>
        </p:sp>
        <p:sp>
          <p:nvSpPr>
            <p:cNvPr id="92172" name="Rectangle 12"/>
            <p:cNvSpPr>
              <a:spLocks noChangeArrowheads="1"/>
            </p:cNvSpPr>
            <p:nvPr/>
          </p:nvSpPr>
          <p:spPr bwMode="auto">
            <a:xfrm>
              <a:off x="807" y="3085"/>
              <a:ext cx="1175"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D</a:t>
              </a:r>
              <a:r>
                <a:rPr kumimoji="0" lang="en-US" altLang="zh-CN" sz="2400" baseline="-25000">
                  <a:solidFill>
                    <a:schemeClr val="tx1"/>
                  </a:solidFill>
                  <a:latin typeface="Times New Roman" panose="02020603050405020304" pitchFamily="18" charset="0"/>
                  <a:ea typeface="宋体" panose="02010600030101010101" pitchFamily="2" charset="-122"/>
                </a:rPr>
                <a:t>7</a:t>
              </a:r>
              <a:r>
                <a:rPr kumimoji="0" lang="zh-CN" altLang="en-US" sz="2400">
                  <a:solidFill>
                    <a:schemeClr val="tx1"/>
                  </a:solidFill>
                  <a:latin typeface="Times New Roman" panose="02020603050405020304" pitchFamily="18" charset="0"/>
                  <a:ea typeface="宋体" panose="02010600030101010101" pitchFamily="2" charset="-122"/>
                </a:rPr>
                <a:t>～</a:t>
              </a:r>
              <a:r>
                <a:rPr kumimoji="0" lang="en-US" altLang="zh-CN" sz="2400">
                  <a:solidFill>
                    <a:schemeClr val="tx1"/>
                  </a:solidFill>
                  <a:latin typeface="Times New Roman" panose="02020603050405020304" pitchFamily="18" charset="0"/>
                  <a:ea typeface="宋体" panose="02010600030101010101" pitchFamily="2" charset="-122"/>
                </a:rPr>
                <a:t>D</a:t>
              </a:r>
              <a:r>
                <a:rPr kumimoji="0" lang="en-US" altLang="zh-CN" sz="2400" baseline="-25000">
                  <a:solidFill>
                    <a:schemeClr val="tx1"/>
                  </a:solidFill>
                  <a:latin typeface="Times New Roman" panose="02020603050405020304" pitchFamily="18" charset="0"/>
                  <a:ea typeface="宋体" panose="02010600030101010101" pitchFamily="2" charset="-122"/>
                </a:rPr>
                <a:t>4</a:t>
              </a:r>
              <a:endParaRPr kumimoji="0" lang="en-US" altLang="zh-CN" sz="2400">
                <a:solidFill>
                  <a:schemeClr val="tx1"/>
                </a:solidFill>
                <a:latin typeface="Times New Roman" panose="02020603050405020304" pitchFamily="18" charset="0"/>
                <a:ea typeface="宋体" panose="02010600030101010101" pitchFamily="2" charset="-122"/>
              </a:endParaRPr>
            </a:p>
          </p:txBody>
        </p:sp>
        <p:sp>
          <p:nvSpPr>
            <p:cNvPr id="92173" name="Line 13"/>
            <p:cNvSpPr>
              <a:spLocks noChangeShapeType="1"/>
            </p:cNvSpPr>
            <p:nvPr/>
          </p:nvSpPr>
          <p:spPr bwMode="auto">
            <a:xfrm>
              <a:off x="1287" y="2061"/>
              <a:ext cx="702"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92174" name="Line 14"/>
            <p:cNvSpPr>
              <a:spLocks noChangeShapeType="1"/>
            </p:cNvSpPr>
            <p:nvPr/>
          </p:nvSpPr>
          <p:spPr bwMode="auto">
            <a:xfrm>
              <a:off x="1928" y="3566"/>
              <a:ext cx="3130" cy="0"/>
            </a:xfrm>
            <a:prstGeom prst="line">
              <a:avLst/>
            </a:prstGeom>
            <a:noFill/>
            <a:ln w="38100">
              <a:solidFill>
                <a:schemeClr val="accent1"/>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92175" name="Rectangle 15"/>
            <p:cNvSpPr>
              <a:spLocks noChangeArrowheads="1"/>
            </p:cNvSpPr>
            <p:nvPr/>
          </p:nvSpPr>
          <p:spPr bwMode="auto">
            <a:xfrm>
              <a:off x="675" y="970"/>
              <a:ext cx="140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9</a:t>
              </a:r>
              <a:r>
                <a:rPr kumimoji="0" lang="zh-CN" altLang="en-US" sz="2400">
                  <a:solidFill>
                    <a:schemeClr val="tx1"/>
                  </a:solidFill>
                  <a:latin typeface="Times New Roman" panose="02020603050405020304" pitchFamily="18" charset="0"/>
                  <a:ea typeface="宋体" panose="02010600030101010101" pitchFamily="2" charset="-122"/>
                </a:rPr>
                <a:t>～</a:t>
              </a: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0</a:t>
              </a:r>
              <a:endParaRPr kumimoji="0" lang="en-US" altLang="zh-CN" sz="2400">
                <a:solidFill>
                  <a:schemeClr val="tx1"/>
                </a:solidFill>
                <a:latin typeface="Times New Roman" panose="02020603050405020304" pitchFamily="18" charset="0"/>
                <a:ea typeface="宋体" panose="02010600030101010101" pitchFamily="2" charset="-122"/>
              </a:endParaRPr>
            </a:p>
          </p:txBody>
        </p:sp>
        <p:sp>
          <p:nvSpPr>
            <p:cNvPr id="92176" name="Line 16"/>
            <p:cNvSpPr>
              <a:spLocks noChangeShapeType="1"/>
            </p:cNvSpPr>
            <p:nvPr/>
          </p:nvSpPr>
          <p:spPr bwMode="auto">
            <a:xfrm>
              <a:off x="1933" y="1087"/>
              <a:ext cx="3100" cy="3"/>
            </a:xfrm>
            <a:prstGeom prst="line">
              <a:avLst/>
            </a:prstGeom>
            <a:noFill/>
            <a:ln w="571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92177" name="Line 17"/>
            <p:cNvSpPr>
              <a:spLocks noChangeShapeType="1"/>
            </p:cNvSpPr>
            <p:nvPr/>
          </p:nvSpPr>
          <p:spPr bwMode="auto">
            <a:xfrm flipV="1">
              <a:off x="2957" y="2999"/>
              <a:ext cx="0" cy="533"/>
            </a:xfrm>
            <a:prstGeom prst="line">
              <a:avLst/>
            </a:prstGeom>
            <a:noFill/>
            <a:ln w="38100">
              <a:solidFill>
                <a:schemeClr val="accent1"/>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92178" name="Line 18"/>
            <p:cNvSpPr>
              <a:spLocks noChangeShapeType="1"/>
            </p:cNvSpPr>
            <p:nvPr/>
          </p:nvSpPr>
          <p:spPr bwMode="auto">
            <a:xfrm>
              <a:off x="1904" y="3259"/>
              <a:ext cx="3129" cy="0"/>
            </a:xfrm>
            <a:prstGeom prst="line">
              <a:avLst/>
            </a:prstGeom>
            <a:noFill/>
            <a:ln w="38100">
              <a:solidFill>
                <a:srgbClr val="0066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92179" name="Line 19"/>
            <p:cNvSpPr>
              <a:spLocks noChangeShapeType="1"/>
            </p:cNvSpPr>
            <p:nvPr/>
          </p:nvSpPr>
          <p:spPr bwMode="auto">
            <a:xfrm flipV="1">
              <a:off x="2947" y="1103"/>
              <a:ext cx="5" cy="818"/>
            </a:xfrm>
            <a:prstGeom prst="line">
              <a:avLst/>
            </a:prstGeom>
            <a:noFill/>
            <a:ln w="57150">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92180" name="Rectangle 20"/>
            <p:cNvSpPr>
              <a:spLocks noChangeArrowheads="1"/>
            </p:cNvSpPr>
            <p:nvPr/>
          </p:nvSpPr>
          <p:spPr bwMode="auto">
            <a:xfrm>
              <a:off x="4088" y="1604"/>
              <a:ext cx="1004"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accent2"/>
                  </a:solidFill>
                  <a:latin typeface="Times New Roman" panose="02020603050405020304" pitchFamily="18" charset="0"/>
                  <a:ea typeface="宋体" panose="02010600030101010101" pitchFamily="2" charset="-122"/>
                </a:rPr>
                <a:t>2114</a:t>
              </a:r>
            </a:p>
            <a:p>
              <a:pPr algn="ctr">
                <a:lnSpc>
                  <a:spcPct val="100000"/>
                </a:lnSpc>
                <a:spcBef>
                  <a:spcPct val="0"/>
                </a:spcBef>
                <a:buSzTx/>
                <a:buFontTx/>
                <a:buNone/>
              </a:pPr>
              <a:r>
                <a:rPr kumimoji="0" lang="zh-CN" altLang="en-US" sz="2400">
                  <a:solidFill>
                    <a:schemeClr val="accent2"/>
                  </a:solidFill>
                  <a:latin typeface="Times New Roman" panose="02020603050405020304" pitchFamily="18" charset="0"/>
                  <a:ea typeface="宋体" panose="02010600030101010101" pitchFamily="2" charset="-122"/>
                </a:rPr>
                <a:t>（</a:t>
              </a:r>
              <a:r>
                <a:rPr kumimoji="0" lang="en-US" altLang="zh-CN" sz="2400">
                  <a:solidFill>
                    <a:schemeClr val="accent2"/>
                  </a:solidFill>
                  <a:latin typeface="Times New Roman" panose="02020603050405020304" pitchFamily="18" charset="0"/>
                  <a:ea typeface="宋体" panose="02010600030101010101" pitchFamily="2" charset="-122"/>
                </a:rPr>
                <a:t>2</a:t>
              </a:r>
              <a:r>
                <a:rPr kumimoji="0" lang="zh-CN" altLang="en-US" sz="2400">
                  <a:solidFill>
                    <a:schemeClr val="accent2"/>
                  </a:solidFill>
                  <a:latin typeface="Times New Roman" panose="02020603050405020304" pitchFamily="18" charset="0"/>
                  <a:ea typeface="宋体" panose="02010600030101010101" pitchFamily="2" charset="-122"/>
                </a:rPr>
                <a:t>）</a:t>
              </a:r>
            </a:p>
          </p:txBody>
        </p:sp>
        <p:sp>
          <p:nvSpPr>
            <p:cNvPr id="92181" name="Rectangle 21"/>
            <p:cNvSpPr>
              <a:spLocks noChangeArrowheads="1"/>
            </p:cNvSpPr>
            <p:nvPr/>
          </p:nvSpPr>
          <p:spPr bwMode="auto">
            <a:xfrm>
              <a:off x="3722" y="1377"/>
              <a:ext cx="140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accent2"/>
                  </a:solidFill>
                  <a:latin typeface="Times New Roman" panose="02020603050405020304" pitchFamily="18" charset="0"/>
                  <a:ea typeface="宋体" panose="02010600030101010101" pitchFamily="2" charset="-122"/>
                </a:rPr>
                <a:t>A</a:t>
              </a:r>
              <a:r>
                <a:rPr kumimoji="0" lang="en-US" altLang="zh-CN" sz="2400" baseline="-25000">
                  <a:solidFill>
                    <a:schemeClr val="accent2"/>
                  </a:solidFill>
                  <a:latin typeface="Times New Roman" panose="02020603050405020304" pitchFamily="18" charset="0"/>
                  <a:ea typeface="宋体" panose="02010600030101010101" pitchFamily="2" charset="-122"/>
                </a:rPr>
                <a:t>9</a:t>
              </a:r>
              <a:r>
                <a:rPr kumimoji="0" lang="zh-CN" altLang="en-US" sz="2400">
                  <a:solidFill>
                    <a:schemeClr val="accent2"/>
                  </a:solidFill>
                  <a:latin typeface="Times New Roman" panose="02020603050405020304" pitchFamily="18" charset="0"/>
                  <a:ea typeface="宋体" panose="02010600030101010101" pitchFamily="2" charset="-122"/>
                </a:rPr>
                <a:t>～</a:t>
              </a:r>
              <a:r>
                <a:rPr kumimoji="0" lang="en-US" altLang="zh-CN" sz="2400">
                  <a:solidFill>
                    <a:schemeClr val="accent2"/>
                  </a:solidFill>
                  <a:latin typeface="Times New Roman" panose="02020603050405020304" pitchFamily="18" charset="0"/>
                  <a:ea typeface="宋体" panose="02010600030101010101" pitchFamily="2" charset="-122"/>
                </a:rPr>
                <a:t>A</a:t>
              </a:r>
              <a:r>
                <a:rPr kumimoji="0" lang="en-US" altLang="zh-CN" sz="2400" baseline="-25000">
                  <a:solidFill>
                    <a:schemeClr val="accent2"/>
                  </a:solidFill>
                  <a:latin typeface="Times New Roman" panose="02020603050405020304" pitchFamily="18" charset="0"/>
                  <a:ea typeface="宋体" panose="02010600030101010101" pitchFamily="2" charset="-122"/>
                </a:rPr>
                <a:t>0</a:t>
              </a:r>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92182" name="Rectangle 22"/>
            <p:cNvSpPr>
              <a:spLocks noChangeArrowheads="1"/>
            </p:cNvSpPr>
            <p:nvPr/>
          </p:nvSpPr>
          <p:spPr bwMode="auto">
            <a:xfrm>
              <a:off x="3863" y="2098"/>
              <a:ext cx="1195"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00000"/>
                </a:lnSpc>
                <a:spcBef>
                  <a:spcPct val="0"/>
                </a:spcBef>
                <a:buSzTx/>
                <a:buFontTx/>
                <a:buNone/>
              </a:pPr>
              <a:r>
                <a:rPr kumimoji="0" lang="en-US" altLang="zh-CN" sz="2400">
                  <a:solidFill>
                    <a:schemeClr val="accent2"/>
                  </a:solidFill>
                  <a:latin typeface="Times New Roman" panose="02020603050405020304" pitchFamily="18" charset="0"/>
                  <a:ea typeface="宋体" panose="02010600030101010101" pitchFamily="2" charset="-122"/>
                </a:rPr>
                <a:t>I/O</a:t>
              </a:r>
              <a:r>
                <a:rPr kumimoji="0" lang="en-US" altLang="zh-CN" sz="2400" baseline="-25000">
                  <a:solidFill>
                    <a:schemeClr val="accent2"/>
                  </a:solidFill>
                  <a:latin typeface="Times New Roman" panose="02020603050405020304" pitchFamily="18" charset="0"/>
                  <a:ea typeface="宋体" panose="02010600030101010101" pitchFamily="2" charset="-122"/>
                </a:rPr>
                <a:t>4</a:t>
              </a:r>
              <a:r>
                <a:rPr kumimoji="0" lang="zh-CN" altLang="en-US" sz="2400">
                  <a:solidFill>
                    <a:schemeClr val="accent2"/>
                  </a:solidFill>
                  <a:latin typeface="Times New Roman" panose="02020603050405020304" pitchFamily="18" charset="0"/>
                  <a:ea typeface="宋体" panose="02010600030101010101" pitchFamily="2" charset="-122"/>
                </a:rPr>
                <a:t>～</a:t>
              </a:r>
              <a:r>
                <a:rPr kumimoji="0" lang="en-US" altLang="zh-CN" sz="2400">
                  <a:solidFill>
                    <a:schemeClr val="accent2"/>
                  </a:solidFill>
                  <a:latin typeface="Times New Roman" panose="02020603050405020304" pitchFamily="18" charset="0"/>
                  <a:ea typeface="宋体" panose="02010600030101010101" pitchFamily="2" charset="-122"/>
                </a:rPr>
                <a:t>I/O</a:t>
              </a:r>
              <a:r>
                <a:rPr kumimoji="0" lang="en-US" altLang="zh-CN" sz="2400" baseline="-25000">
                  <a:solidFill>
                    <a:schemeClr val="accent2"/>
                  </a:solidFill>
                  <a:latin typeface="Times New Roman" panose="02020603050405020304" pitchFamily="18" charset="0"/>
                  <a:ea typeface="宋体" panose="02010600030101010101" pitchFamily="2" charset="-122"/>
                </a:rPr>
                <a:t>1</a:t>
              </a:r>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92183" name="Line 23"/>
            <p:cNvSpPr>
              <a:spLocks noChangeShapeType="1"/>
            </p:cNvSpPr>
            <p:nvPr/>
          </p:nvSpPr>
          <p:spPr bwMode="auto">
            <a:xfrm flipV="1">
              <a:off x="4400" y="1087"/>
              <a:ext cx="4" cy="273"/>
            </a:xfrm>
            <a:prstGeom prst="line">
              <a:avLst/>
            </a:prstGeom>
            <a:noFill/>
            <a:ln w="57150">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92184" name="Line 24"/>
            <p:cNvSpPr>
              <a:spLocks noChangeShapeType="1"/>
            </p:cNvSpPr>
            <p:nvPr/>
          </p:nvSpPr>
          <p:spPr bwMode="auto">
            <a:xfrm flipV="1">
              <a:off x="4385" y="2431"/>
              <a:ext cx="10" cy="798"/>
            </a:xfrm>
            <a:prstGeom prst="line">
              <a:avLst/>
            </a:prstGeom>
            <a:noFill/>
            <a:ln w="38100">
              <a:solidFill>
                <a:srgbClr val="0066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92185" name="Freeform 25"/>
            <p:cNvSpPr>
              <a:spLocks/>
            </p:cNvSpPr>
            <p:nvPr/>
          </p:nvSpPr>
          <p:spPr bwMode="auto">
            <a:xfrm>
              <a:off x="1982" y="1744"/>
              <a:ext cx="1589" cy="577"/>
            </a:xfrm>
            <a:custGeom>
              <a:avLst/>
              <a:gdLst>
                <a:gd name="T0" fmla="*/ 0 w 20000"/>
                <a:gd name="T1" fmla="*/ 0 h 20000"/>
                <a:gd name="T2" fmla="*/ 0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19976" y="0"/>
                  </a:moveTo>
                  <a:lnTo>
                    <a:pt x="0" y="0"/>
                  </a:lnTo>
                  <a:lnTo>
                    <a:pt x="0" y="19954"/>
                  </a:lnTo>
                  <a:lnTo>
                    <a:pt x="5386" y="19954"/>
                  </a:lnTo>
                </a:path>
              </a:pathLst>
            </a:custGeom>
            <a:noFill/>
            <a:ln w="28575">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186" name="Oval 26"/>
            <p:cNvSpPr>
              <a:spLocks noChangeArrowheads="1"/>
            </p:cNvSpPr>
            <p:nvPr/>
          </p:nvSpPr>
          <p:spPr bwMode="auto">
            <a:xfrm>
              <a:off x="1962" y="2030"/>
              <a:ext cx="56" cy="56"/>
            </a:xfrm>
            <a:prstGeom prst="ellipse">
              <a:avLst/>
            </a:prstGeom>
            <a:solidFill>
              <a:schemeClr val="tx1"/>
            </a:solidFill>
            <a:ln w="9525">
              <a:solidFill>
                <a:schemeClr val="tx1"/>
              </a:solidFill>
              <a:miter lim="800000"/>
              <a:headEnd/>
              <a:tailEnd/>
            </a:ln>
          </p:spPr>
          <p:txBody>
            <a:bodyPr wrap="none" anchor="ct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grpSp>
          <p:nvGrpSpPr>
            <p:cNvPr id="92187" name="Group 27"/>
            <p:cNvGrpSpPr>
              <a:grpSpLocks/>
            </p:cNvGrpSpPr>
            <p:nvPr/>
          </p:nvGrpSpPr>
          <p:grpSpPr bwMode="auto">
            <a:xfrm>
              <a:off x="2309" y="2198"/>
              <a:ext cx="612" cy="237"/>
              <a:chOff x="354" y="2358"/>
              <a:chExt cx="612" cy="237"/>
            </a:xfrm>
          </p:grpSpPr>
          <p:sp>
            <p:nvSpPr>
              <p:cNvPr id="92191" name="Rectangle 28"/>
              <p:cNvSpPr>
                <a:spLocks noChangeArrowheads="1"/>
              </p:cNvSpPr>
              <p:nvPr/>
            </p:nvSpPr>
            <p:spPr bwMode="auto">
              <a:xfrm>
                <a:off x="354" y="2358"/>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CE</a:t>
                </a:r>
              </a:p>
            </p:txBody>
          </p:sp>
          <p:sp>
            <p:nvSpPr>
              <p:cNvPr id="92192" name="Line 29"/>
              <p:cNvSpPr>
                <a:spLocks noChangeShapeType="1"/>
              </p:cNvSpPr>
              <p:nvPr/>
            </p:nvSpPr>
            <p:spPr bwMode="auto">
              <a:xfrm>
                <a:off x="534" y="2363"/>
                <a:ext cx="249"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92188" name="Group 30"/>
            <p:cNvGrpSpPr>
              <a:grpSpLocks/>
            </p:cNvGrpSpPr>
            <p:nvPr/>
          </p:nvGrpSpPr>
          <p:grpSpPr bwMode="auto">
            <a:xfrm>
              <a:off x="3464" y="1645"/>
              <a:ext cx="612" cy="237"/>
              <a:chOff x="3464" y="1645"/>
              <a:chExt cx="612" cy="237"/>
            </a:xfrm>
          </p:grpSpPr>
          <p:sp>
            <p:nvSpPr>
              <p:cNvPr id="92189" name="Rectangle 31"/>
              <p:cNvSpPr>
                <a:spLocks noChangeArrowheads="1"/>
              </p:cNvSpPr>
              <p:nvPr/>
            </p:nvSpPr>
            <p:spPr bwMode="auto">
              <a:xfrm>
                <a:off x="3464" y="1645"/>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accent2"/>
                    </a:solidFill>
                    <a:latin typeface="Times New Roman" panose="02020603050405020304" pitchFamily="18" charset="0"/>
                    <a:ea typeface="宋体" panose="02010600030101010101" pitchFamily="2" charset="-122"/>
                  </a:rPr>
                  <a:t>CE</a:t>
                </a:r>
              </a:p>
            </p:txBody>
          </p:sp>
          <p:sp>
            <p:nvSpPr>
              <p:cNvPr id="92190" name="Line 32"/>
              <p:cNvSpPr>
                <a:spLocks noChangeShapeType="1"/>
              </p:cNvSpPr>
              <p:nvPr/>
            </p:nvSpPr>
            <p:spPr bwMode="auto">
              <a:xfrm>
                <a:off x="3644" y="1650"/>
                <a:ext cx="249"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sp>
        <p:nvSpPr>
          <p:cNvPr id="92164"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6E75ED25-3A91-451B-9A1C-196D4FAA2937}" type="slidenum">
              <a:rPr kumimoji="0" lang="en-US" altLang="zh-CN" sz="1600" smtClean="0"/>
              <a:pPr>
                <a:lnSpc>
                  <a:spcPct val="100000"/>
                </a:lnSpc>
                <a:spcBef>
                  <a:spcPct val="0"/>
                </a:spcBef>
                <a:buSzTx/>
                <a:buFontTx/>
                <a:buNone/>
              </a:pPr>
              <a:t>43</a:t>
            </a:fld>
            <a:r>
              <a:rPr kumimoji="0" lang="en-US" altLang="zh-CN" sz="1600"/>
              <a:t>/</a:t>
            </a:r>
            <a:r>
              <a:rPr kumimoji="0" lang="zh-CN" altLang="zh-CN" sz="1600"/>
              <a:t>7</a:t>
            </a:r>
            <a:r>
              <a:rPr kumimoji="0" lang="en-US" altLang="zh-CN" sz="1600"/>
              <a:t>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4*#ppt_w"/>
                                          </p:val>
                                        </p:tav>
                                        <p:tav tm="100000">
                                          <p:val>
                                            <p:strVal val="#ppt_w"/>
                                          </p:val>
                                        </p:tav>
                                      </p:tavLst>
                                    </p:anim>
                                    <p:anim calcmode="lin" valueType="num">
                                      <p:cBhvr>
                                        <p:cTn id="8" dur="500" fill="hold"/>
                                        <p:tgtEl>
                                          <p:spTgt spid="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3DF96DD9-8862-4BAC-B402-CACE3620CD8E}"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EE2207EB-CF8D-7A40-B494-FBA4204BEA45}"/>
              </a:ext>
            </a:extLst>
          </p:cNvPr>
          <p:cNvSpPr>
            <a:spLocks noGrp="1" noChangeArrowheads="1"/>
          </p:cNvSpPr>
          <p:nvPr>
            <p:ph type="title"/>
          </p:nvPr>
        </p:nvSpPr>
        <p:spPr>
          <a:xfrm>
            <a:off x="2622550" y="0"/>
            <a:ext cx="4310063" cy="762000"/>
          </a:xfrm>
        </p:spPr>
        <p:txBody>
          <a:bodyPr/>
          <a:lstStyle/>
          <a:p>
            <a:pPr eaLnBrk="1" hangingPunct="1"/>
            <a:r>
              <a:rPr lang="zh-CN" altLang="en-US" sz="4000">
                <a:effectLst>
                  <a:outerShdw blurRad="38100" dist="38100" dir="2700000" algn="tl">
                    <a:srgbClr val="C0C0C0"/>
                  </a:outerShdw>
                </a:effectLst>
                <a:ea typeface="黑体" panose="02010609060101010101" pitchFamily="49" charset="-122"/>
              </a:rPr>
              <a:t>位扩展</a:t>
            </a:r>
          </a:p>
        </p:txBody>
      </p:sp>
      <p:sp>
        <p:nvSpPr>
          <p:cNvPr id="69" name="Text Box 1028">
            <a:extLst>
              <a:ext uri="{FF2B5EF4-FFF2-40B4-BE49-F238E27FC236}">
                <a16:creationId xmlns:a16="http://schemas.microsoft.com/office/drawing/2014/main" id="{6A862560-C6C5-DE44-8D06-F6558E363919}"/>
              </a:ext>
            </a:extLst>
          </p:cNvPr>
          <p:cNvSpPr txBox="1">
            <a:spLocks noChangeArrowheads="1"/>
          </p:cNvSpPr>
          <p:nvPr/>
        </p:nvSpPr>
        <p:spPr bwMode="auto">
          <a:xfrm>
            <a:off x="1395413" y="1987550"/>
            <a:ext cx="4419600" cy="45720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Bef>
                <a:spcPct val="50000"/>
              </a:spcBef>
              <a:spcAft>
                <a:spcPts val="0"/>
              </a:spcAft>
              <a:defRPr/>
            </a:pPr>
            <a:endParaRPr kumimoji="1" lang="zh-CN" altLang="en-US" kern="0">
              <a:solidFill>
                <a:srgbClr val="660066"/>
              </a:solidFill>
            </a:endParaRPr>
          </a:p>
        </p:txBody>
      </p:sp>
      <p:graphicFrame>
        <p:nvGraphicFramePr>
          <p:cNvPr id="94212" name="Object 1029"/>
          <p:cNvGraphicFramePr>
            <a:graphicFrameLocks noGrp="1" noChangeAspect="1"/>
          </p:cNvGraphicFramePr>
          <p:nvPr>
            <p:ph idx="1"/>
          </p:nvPr>
        </p:nvGraphicFramePr>
        <p:xfrm>
          <a:off x="1166813" y="3581400"/>
          <a:ext cx="7696200" cy="2871788"/>
        </p:xfrm>
        <a:graphic>
          <a:graphicData uri="http://schemas.openxmlformats.org/presentationml/2006/ole">
            <mc:AlternateContent xmlns:mc="http://schemas.openxmlformats.org/markup-compatibility/2006">
              <mc:Choice xmlns:v="urn:schemas-microsoft-com:vml" Requires="v">
                <p:oleObj spid="_x0000_s94253" name="文档" r:id="rId5" imgW="0" imgH="0" progId="Word.Document.8">
                  <p:embed/>
                </p:oleObj>
              </mc:Choice>
              <mc:Fallback>
                <p:oleObj name="文档" r:id="rId5" imgW="0" imgH="0" progId="Word.Document.8">
                  <p:embed/>
                  <p:pic>
                    <p:nvPicPr>
                      <p:cNvPr id="0"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6813" y="3581400"/>
                        <a:ext cx="7696200" cy="2871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4213" name="Text Box 1030"/>
          <p:cNvSpPr txBox="1">
            <a:spLocks noChangeArrowheads="1"/>
          </p:cNvSpPr>
          <p:nvPr/>
        </p:nvSpPr>
        <p:spPr bwMode="auto">
          <a:xfrm>
            <a:off x="990600" y="838200"/>
            <a:ext cx="51816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ts val="125"/>
              </a:spcBef>
              <a:spcAft>
                <a:spcPts val="125"/>
              </a:spcAft>
              <a:buSzTx/>
              <a:buFontTx/>
              <a:buNone/>
            </a:pPr>
            <a:r>
              <a:rPr lang="zh-CN" altLang="en-US" sz="2400" b="1">
                <a:solidFill>
                  <a:srgbClr val="FF0000"/>
                </a:solidFill>
                <a:latin typeface="楷体_GB2312" pitchFamily="49" charset="-122"/>
                <a:ea typeface="楷体_GB2312" pitchFamily="49" charset="-122"/>
              </a:rPr>
              <a:t>位扩展</a:t>
            </a:r>
            <a:r>
              <a:rPr lang="zh-CN" altLang="en-US" sz="2400" b="1">
                <a:solidFill>
                  <a:schemeClr val="tx1"/>
                </a:solidFill>
                <a:latin typeface="楷体_GB2312" pitchFamily="49" charset="-122"/>
                <a:ea typeface="楷体_GB2312" pitchFamily="49" charset="-122"/>
              </a:rPr>
              <a:t>：用于增加存储器的</a:t>
            </a:r>
            <a:r>
              <a:rPr lang="zh-CN" altLang="en-US" sz="2400" b="1">
                <a:solidFill>
                  <a:srgbClr val="FF0000"/>
                </a:solidFill>
                <a:latin typeface="楷体_GB2312" pitchFamily="49" charset="-122"/>
                <a:ea typeface="楷体_GB2312" pitchFamily="49" charset="-122"/>
              </a:rPr>
              <a:t>位数</a:t>
            </a:r>
            <a:r>
              <a:rPr lang="zh-CN" altLang="en-US" sz="2400" b="1">
                <a:solidFill>
                  <a:schemeClr val="tx1"/>
                </a:solidFill>
                <a:latin typeface="楷体_GB2312" pitchFamily="49" charset="-122"/>
                <a:ea typeface="楷体_GB2312" pitchFamily="49" charset="-122"/>
              </a:rPr>
              <a:t>。</a:t>
            </a:r>
          </a:p>
          <a:p>
            <a:pPr eaLnBrk="1" hangingPunct="1">
              <a:spcBef>
                <a:spcPts val="125"/>
              </a:spcBef>
              <a:spcAft>
                <a:spcPts val="125"/>
              </a:spcAft>
              <a:buSzTx/>
              <a:buFontTx/>
              <a:buNone/>
            </a:pPr>
            <a:r>
              <a:rPr lang="zh-CN" altLang="en-US" sz="2400" b="1">
                <a:solidFill>
                  <a:schemeClr val="tx1"/>
                </a:solidFill>
                <a:latin typeface="楷体_GB2312" pitchFamily="49" charset="-122"/>
                <a:ea typeface="楷体_GB2312" pitchFamily="49" charset="-122"/>
              </a:rPr>
              <a:t>芯片的地址线数：18</a:t>
            </a:r>
          </a:p>
          <a:p>
            <a:pPr eaLnBrk="1" hangingPunct="1">
              <a:spcBef>
                <a:spcPts val="125"/>
              </a:spcBef>
              <a:spcAft>
                <a:spcPts val="125"/>
              </a:spcAft>
              <a:buSzTx/>
              <a:buFontTx/>
              <a:buNone/>
            </a:pPr>
            <a:r>
              <a:rPr lang="zh-CN" altLang="en-US" sz="2400" b="1">
                <a:solidFill>
                  <a:schemeClr val="tx1"/>
                </a:solidFill>
                <a:latin typeface="楷体_GB2312" pitchFamily="49" charset="-122"/>
                <a:ea typeface="楷体_GB2312" pitchFamily="49" charset="-122"/>
              </a:rPr>
              <a:t>存储器的结构：256</a:t>
            </a:r>
            <a:r>
              <a:rPr lang="en-US" altLang="zh-CN" sz="2400" b="1">
                <a:solidFill>
                  <a:schemeClr val="tx1"/>
                </a:solidFill>
                <a:latin typeface="楷体_GB2312" pitchFamily="49" charset="-122"/>
                <a:ea typeface="楷体_GB2312" pitchFamily="49" charset="-122"/>
              </a:rPr>
              <a:t>Kx32</a:t>
            </a:r>
          </a:p>
          <a:p>
            <a:pPr eaLnBrk="1" hangingPunct="1">
              <a:spcBef>
                <a:spcPts val="125"/>
              </a:spcBef>
              <a:spcAft>
                <a:spcPts val="125"/>
              </a:spcAft>
              <a:buSzTx/>
              <a:buFontTx/>
              <a:buNone/>
            </a:pPr>
            <a:r>
              <a:rPr lang="zh-CN" altLang="en-US" sz="2400" b="1">
                <a:solidFill>
                  <a:schemeClr val="tx1"/>
                </a:solidFill>
                <a:latin typeface="楷体_GB2312" pitchFamily="49" charset="-122"/>
                <a:ea typeface="楷体_GB2312" pitchFamily="49" charset="-122"/>
              </a:rPr>
              <a:t>容量：1</a:t>
            </a:r>
            <a:r>
              <a:rPr lang="en-US" altLang="zh-CN" sz="2400" b="1">
                <a:solidFill>
                  <a:schemeClr val="tx1"/>
                </a:solidFill>
                <a:latin typeface="楷体_GB2312" pitchFamily="49" charset="-122"/>
                <a:ea typeface="楷体_GB2312" pitchFamily="49" charset="-122"/>
              </a:rPr>
              <a:t>MB</a:t>
            </a:r>
          </a:p>
          <a:p>
            <a:pPr eaLnBrk="1" hangingPunct="1">
              <a:spcBef>
                <a:spcPts val="125"/>
              </a:spcBef>
              <a:spcAft>
                <a:spcPts val="125"/>
              </a:spcAft>
              <a:buSzTx/>
              <a:buFontTx/>
              <a:buNone/>
            </a:pPr>
            <a:r>
              <a:rPr lang="en-US" altLang="zh-CN" sz="2400" b="1">
                <a:solidFill>
                  <a:schemeClr val="tx1"/>
                </a:solidFill>
                <a:latin typeface="楷体_GB2312" pitchFamily="49" charset="-122"/>
                <a:ea typeface="楷体_GB2312" pitchFamily="49" charset="-122"/>
              </a:rPr>
              <a:t>CPU</a:t>
            </a:r>
            <a:r>
              <a:rPr lang="zh-CN" altLang="en-US" sz="2400" b="1">
                <a:solidFill>
                  <a:schemeClr val="tx1"/>
                </a:solidFill>
                <a:latin typeface="楷体_GB2312" pitchFamily="49" charset="-122"/>
                <a:ea typeface="楷体_GB2312" pitchFamily="49" charset="-122"/>
              </a:rPr>
              <a:t>的有效地址位数：20位</a:t>
            </a:r>
            <a:r>
              <a:rPr lang="zh-CN" altLang="en-US" sz="2400" b="1">
                <a:solidFill>
                  <a:srgbClr val="FF0000"/>
                </a:solidFill>
                <a:latin typeface="楷体_GB2312" pitchFamily="49" charset="-122"/>
                <a:ea typeface="楷体_GB2312" pitchFamily="49" charset="-122"/>
              </a:rPr>
              <a:t>字节地址</a:t>
            </a:r>
          </a:p>
          <a:p>
            <a:pPr eaLnBrk="1" hangingPunct="1">
              <a:spcBef>
                <a:spcPts val="125"/>
              </a:spcBef>
              <a:spcAft>
                <a:spcPts val="125"/>
              </a:spcAft>
              <a:buSzTx/>
              <a:buFontTx/>
              <a:buNone/>
            </a:pPr>
            <a:r>
              <a:rPr lang="zh-CN" altLang="en-US" sz="2400" b="1" u="sng">
                <a:solidFill>
                  <a:schemeClr val="tx1"/>
                </a:solidFill>
                <a:latin typeface="楷体_GB2312" pitchFamily="49" charset="-122"/>
                <a:ea typeface="楷体_GB2312" pitchFamily="49" charset="-122"/>
              </a:rPr>
              <a:t>每个芯片的地址范围相同</a:t>
            </a:r>
            <a:r>
              <a:rPr lang="zh-CN" altLang="en-US" sz="2400" b="1">
                <a:solidFill>
                  <a:schemeClr val="tx1"/>
                </a:solidFill>
                <a:latin typeface="楷体_GB2312" pitchFamily="49" charset="-122"/>
                <a:ea typeface="楷体_GB2312" pitchFamily="49" charset="-122"/>
              </a:rPr>
              <a:t>。</a:t>
            </a:r>
          </a:p>
        </p:txBody>
      </p:sp>
      <p:sp>
        <p:nvSpPr>
          <p:cNvPr id="72" name="Rectangle 1031">
            <a:extLst>
              <a:ext uri="{FF2B5EF4-FFF2-40B4-BE49-F238E27FC236}">
                <a16:creationId xmlns:a16="http://schemas.microsoft.com/office/drawing/2014/main" id="{998AF53F-2D91-4A4C-8B52-B55841AF1B8D}"/>
              </a:ext>
            </a:extLst>
          </p:cNvPr>
          <p:cNvSpPr>
            <a:spLocks noChangeArrowheads="1"/>
          </p:cNvSpPr>
          <p:nvPr/>
        </p:nvSpPr>
        <p:spPr bwMode="auto">
          <a:xfrm>
            <a:off x="6478588" y="996950"/>
            <a:ext cx="2362200" cy="2057400"/>
          </a:xfrm>
          <a:prstGeom prst="rect">
            <a:avLst/>
          </a:prstGeom>
          <a:solidFill>
            <a:srgbClr val="FFCC99"/>
          </a:solidFill>
          <a:ln w="9525">
            <a:solidFill>
              <a:srgbClr val="660066"/>
            </a:solidFill>
            <a:miter lim="800000"/>
            <a:headEnd/>
            <a:tailEnd/>
          </a:ln>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73" name="Text Box 1032">
            <a:extLst>
              <a:ext uri="{FF2B5EF4-FFF2-40B4-BE49-F238E27FC236}">
                <a16:creationId xmlns:a16="http://schemas.microsoft.com/office/drawing/2014/main" id="{7111FF16-B0B4-514C-B8E7-9406792ECD53}"/>
              </a:ext>
            </a:extLst>
          </p:cNvPr>
          <p:cNvSpPr txBox="1">
            <a:spLocks noChangeArrowheads="1"/>
          </p:cNvSpPr>
          <p:nvPr/>
        </p:nvSpPr>
        <p:spPr bwMode="auto">
          <a:xfrm>
            <a:off x="5945188" y="996950"/>
            <a:ext cx="685800" cy="33655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Bef>
                <a:spcPct val="50000"/>
              </a:spcBef>
              <a:spcAft>
                <a:spcPts val="0"/>
              </a:spcAft>
              <a:defRPr/>
            </a:pPr>
            <a:r>
              <a:rPr kumimoji="1" lang="zh-CN" altLang="en-US" sz="1600" kern="0">
                <a:solidFill>
                  <a:srgbClr val="660066"/>
                </a:solidFill>
              </a:rPr>
              <a:t>0</a:t>
            </a:r>
            <a:endParaRPr kumimoji="1" lang="zh-CN" altLang="en-US" kern="0">
              <a:solidFill>
                <a:srgbClr val="660066"/>
              </a:solidFill>
            </a:endParaRPr>
          </a:p>
        </p:txBody>
      </p:sp>
      <p:sp>
        <p:nvSpPr>
          <p:cNvPr id="74" name="Line 1033">
            <a:extLst>
              <a:ext uri="{FF2B5EF4-FFF2-40B4-BE49-F238E27FC236}">
                <a16:creationId xmlns:a16="http://schemas.microsoft.com/office/drawing/2014/main" id="{4698EB6C-4E66-CD4C-8D22-603CAF9FE4E0}"/>
              </a:ext>
            </a:extLst>
          </p:cNvPr>
          <p:cNvSpPr>
            <a:spLocks noChangeShapeType="1"/>
          </p:cNvSpPr>
          <p:nvPr/>
        </p:nvSpPr>
        <p:spPr bwMode="auto">
          <a:xfrm>
            <a:off x="6478588" y="1377950"/>
            <a:ext cx="2362200" cy="0"/>
          </a:xfrm>
          <a:prstGeom prst="line">
            <a:avLst/>
          </a:prstGeom>
          <a:noFill/>
          <a:ln w="9525">
            <a:solidFill>
              <a:srgbClr val="660066"/>
            </a:solidFill>
            <a:round/>
            <a:headEnd/>
            <a:tailEnd/>
          </a:ln>
          <a:extLst>
            <a:ext uri="{909E8E84-426E-40dd-AFC4-6F175D3DCCD1}"/>
          </a:extLst>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75" name="Text Box 1034">
            <a:extLst>
              <a:ext uri="{FF2B5EF4-FFF2-40B4-BE49-F238E27FC236}">
                <a16:creationId xmlns:a16="http://schemas.microsoft.com/office/drawing/2014/main" id="{44AD6957-65D9-6945-8BEB-57966B3FD898}"/>
              </a:ext>
            </a:extLst>
          </p:cNvPr>
          <p:cNvSpPr txBox="1">
            <a:spLocks noChangeArrowheads="1"/>
          </p:cNvSpPr>
          <p:nvPr/>
        </p:nvSpPr>
        <p:spPr bwMode="auto">
          <a:xfrm>
            <a:off x="8307388" y="996950"/>
            <a:ext cx="457200" cy="33655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Bef>
                <a:spcPct val="50000"/>
              </a:spcBef>
              <a:spcAft>
                <a:spcPts val="0"/>
              </a:spcAft>
              <a:defRPr/>
            </a:pPr>
            <a:r>
              <a:rPr kumimoji="1" lang="zh-CN" altLang="en-US" sz="1600" kern="0">
                <a:solidFill>
                  <a:srgbClr val="660066"/>
                </a:solidFill>
              </a:rPr>
              <a:t>0</a:t>
            </a:r>
            <a:endParaRPr kumimoji="1" lang="zh-CN" altLang="en-US" kern="0">
              <a:solidFill>
                <a:srgbClr val="660066"/>
              </a:solidFill>
            </a:endParaRPr>
          </a:p>
        </p:txBody>
      </p:sp>
      <p:sp>
        <p:nvSpPr>
          <p:cNvPr id="76" name="Line 1035">
            <a:extLst>
              <a:ext uri="{FF2B5EF4-FFF2-40B4-BE49-F238E27FC236}">
                <a16:creationId xmlns:a16="http://schemas.microsoft.com/office/drawing/2014/main" id="{7962DCC2-A9A5-CB41-8ED8-ED9C9C5DFC7C}"/>
              </a:ext>
            </a:extLst>
          </p:cNvPr>
          <p:cNvSpPr>
            <a:spLocks noChangeShapeType="1"/>
          </p:cNvSpPr>
          <p:nvPr/>
        </p:nvSpPr>
        <p:spPr bwMode="auto">
          <a:xfrm>
            <a:off x="7697788" y="996950"/>
            <a:ext cx="0" cy="2057400"/>
          </a:xfrm>
          <a:prstGeom prst="line">
            <a:avLst/>
          </a:prstGeom>
          <a:noFill/>
          <a:ln w="9525">
            <a:solidFill>
              <a:srgbClr val="660066"/>
            </a:solidFill>
            <a:round/>
            <a:headEnd/>
            <a:tailEnd/>
          </a:ln>
          <a:extLst>
            <a:ext uri="{909E8E84-426E-40dd-AFC4-6F175D3DCCD1}"/>
          </a:extLst>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77" name="Line 1036">
            <a:extLst>
              <a:ext uri="{FF2B5EF4-FFF2-40B4-BE49-F238E27FC236}">
                <a16:creationId xmlns:a16="http://schemas.microsoft.com/office/drawing/2014/main" id="{544AA5F0-2EBA-0D45-A7F5-00E31883222F}"/>
              </a:ext>
            </a:extLst>
          </p:cNvPr>
          <p:cNvSpPr>
            <a:spLocks noChangeShapeType="1"/>
          </p:cNvSpPr>
          <p:nvPr/>
        </p:nvSpPr>
        <p:spPr bwMode="auto">
          <a:xfrm>
            <a:off x="8307388" y="996950"/>
            <a:ext cx="0" cy="2057400"/>
          </a:xfrm>
          <a:prstGeom prst="line">
            <a:avLst/>
          </a:prstGeom>
          <a:noFill/>
          <a:ln w="9525">
            <a:solidFill>
              <a:srgbClr val="660066"/>
            </a:solidFill>
            <a:round/>
            <a:headEnd/>
            <a:tailEnd/>
          </a:ln>
          <a:extLst>
            <a:ext uri="{909E8E84-426E-40dd-AFC4-6F175D3DCCD1}"/>
          </a:extLst>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78" name="Line 1037">
            <a:extLst>
              <a:ext uri="{FF2B5EF4-FFF2-40B4-BE49-F238E27FC236}">
                <a16:creationId xmlns:a16="http://schemas.microsoft.com/office/drawing/2014/main" id="{BC377C8B-1341-8940-AE31-F48BECBA47B6}"/>
              </a:ext>
            </a:extLst>
          </p:cNvPr>
          <p:cNvSpPr>
            <a:spLocks noChangeShapeType="1"/>
          </p:cNvSpPr>
          <p:nvPr/>
        </p:nvSpPr>
        <p:spPr bwMode="auto">
          <a:xfrm>
            <a:off x="7088188" y="996950"/>
            <a:ext cx="0" cy="2057400"/>
          </a:xfrm>
          <a:prstGeom prst="line">
            <a:avLst/>
          </a:prstGeom>
          <a:noFill/>
          <a:ln w="9525">
            <a:solidFill>
              <a:srgbClr val="660066"/>
            </a:solidFill>
            <a:round/>
            <a:headEnd/>
            <a:tailEnd/>
          </a:ln>
          <a:extLst>
            <a:ext uri="{909E8E84-426E-40dd-AFC4-6F175D3DCCD1}"/>
          </a:extLst>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79" name="Text Box 1038">
            <a:extLst>
              <a:ext uri="{FF2B5EF4-FFF2-40B4-BE49-F238E27FC236}">
                <a16:creationId xmlns:a16="http://schemas.microsoft.com/office/drawing/2014/main" id="{97F08C7B-FECC-D245-ADD9-F759DC6090B1}"/>
              </a:ext>
            </a:extLst>
          </p:cNvPr>
          <p:cNvSpPr txBox="1">
            <a:spLocks noChangeArrowheads="1"/>
          </p:cNvSpPr>
          <p:nvPr/>
        </p:nvSpPr>
        <p:spPr bwMode="auto">
          <a:xfrm>
            <a:off x="7773988" y="996950"/>
            <a:ext cx="457200" cy="33655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Bef>
                <a:spcPct val="50000"/>
              </a:spcBef>
              <a:spcAft>
                <a:spcPts val="0"/>
              </a:spcAft>
              <a:defRPr/>
            </a:pPr>
            <a:r>
              <a:rPr kumimoji="1" lang="zh-CN" altLang="en-US" sz="1600" kern="0">
                <a:solidFill>
                  <a:srgbClr val="660066"/>
                </a:solidFill>
              </a:rPr>
              <a:t>1</a:t>
            </a:r>
            <a:endParaRPr kumimoji="1" lang="zh-CN" altLang="en-US" kern="0">
              <a:solidFill>
                <a:srgbClr val="660066"/>
              </a:solidFill>
            </a:endParaRPr>
          </a:p>
        </p:txBody>
      </p:sp>
      <p:sp>
        <p:nvSpPr>
          <p:cNvPr id="80" name="Line 1040">
            <a:extLst>
              <a:ext uri="{FF2B5EF4-FFF2-40B4-BE49-F238E27FC236}">
                <a16:creationId xmlns:a16="http://schemas.microsoft.com/office/drawing/2014/main" id="{2498408C-572E-284B-B8F0-93183A853925}"/>
              </a:ext>
            </a:extLst>
          </p:cNvPr>
          <p:cNvSpPr>
            <a:spLocks noChangeShapeType="1"/>
          </p:cNvSpPr>
          <p:nvPr/>
        </p:nvSpPr>
        <p:spPr bwMode="auto">
          <a:xfrm>
            <a:off x="6478588" y="1758950"/>
            <a:ext cx="2362200" cy="0"/>
          </a:xfrm>
          <a:prstGeom prst="line">
            <a:avLst/>
          </a:prstGeom>
          <a:noFill/>
          <a:ln w="9525">
            <a:solidFill>
              <a:srgbClr val="660066"/>
            </a:solidFill>
            <a:round/>
            <a:headEnd/>
            <a:tailEnd/>
          </a:ln>
          <a:extLst>
            <a:ext uri="{909E8E84-426E-40dd-AFC4-6F175D3DCCD1}"/>
          </a:extLst>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81" name="Line 1041">
            <a:extLst>
              <a:ext uri="{FF2B5EF4-FFF2-40B4-BE49-F238E27FC236}">
                <a16:creationId xmlns:a16="http://schemas.microsoft.com/office/drawing/2014/main" id="{A44D9D49-C493-1846-B7E6-D7E9480A2F63}"/>
              </a:ext>
            </a:extLst>
          </p:cNvPr>
          <p:cNvSpPr>
            <a:spLocks noChangeShapeType="1"/>
          </p:cNvSpPr>
          <p:nvPr/>
        </p:nvSpPr>
        <p:spPr bwMode="auto">
          <a:xfrm>
            <a:off x="6478588" y="2216150"/>
            <a:ext cx="2362200" cy="0"/>
          </a:xfrm>
          <a:prstGeom prst="line">
            <a:avLst/>
          </a:prstGeom>
          <a:noFill/>
          <a:ln w="9525">
            <a:solidFill>
              <a:srgbClr val="660066"/>
            </a:solidFill>
            <a:round/>
            <a:headEnd/>
            <a:tailEnd/>
          </a:ln>
          <a:extLst>
            <a:ext uri="{909E8E84-426E-40dd-AFC4-6F175D3DCCD1}"/>
          </a:extLst>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82" name="Line 1042">
            <a:extLst>
              <a:ext uri="{FF2B5EF4-FFF2-40B4-BE49-F238E27FC236}">
                <a16:creationId xmlns:a16="http://schemas.microsoft.com/office/drawing/2014/main" id="{7E65930A-A782-4745-9F81-17F46F59EE38}"/>
              </a:ext>
            </a:extLst>
          </p:cNvPr>
          <p:cNvSpPr>
            <a:spLocks noChangeShapeType="1"/>
          </p:cNvSpPr>
          <p:nvPr/>
        </p:nvSpPr>
        <p:spPr bwMode="auto">
          <a:xfrm>
            <a:off x="6478588" y="2673350"/>
            <a:ext cx="2362200" cy="0"/>
          </a:xfrm>
          <a:prstGeom prst="line">
            <a:avLst/>
          </a:prstGeom>
          <a:noFill/>
          <a:ln w="9525">
            <a:solidFill>
              <a:srgbClr val="660066"/>
            </a:solidFill>
            <a:round/>
            <a:headEnd/>
            <a:tailEnd/>
          </a:ln>
          <a:extLst>
            <a:ext uri="{909E8E84-426E-40dd-AFC4-6F175D3DCCD1}"/>
          </a:extLst>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83" name="Text Box 1043">
            <a:extLst>
              <a:ext uri="{FF2B5EF4-FFF2-40B4-BE49-F238E27FC236}">
                <a16:creationId xmlns:a16="http://schemas.microsoft.com/office/drawing/2014/main" id="{820AFD32-9581-F540-868F-24DDC0F4F6A9}"/>
              </a:ext>
            </a:extLst>
          </p:cNvPr>
          <p:cNvSpPr txBox="1">
            <a:spLocks noChangeArrowheads="1"/>
          </p:cNvSpPr>
          <p:nvPr/>
        </p:nvSpPr>
        <p:spPr bwMode="auto">
          <a:xfrm>
            <a:off x="7164388" y="996950"/>
            <a:ext cx="457200" cy="33655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Bef>
                <a:spcPct val="50000"/>
              </a:spcBef>
              <a:spcAft>
                <a:spcPts val="0"/>
              </a:spcAft>
              <a:defRPr/>
            </a:pPr>
            <a:r>
              <a:rPr kumimoji="1" lang="zh-CN" altLang="en-US" sz="1600" kern="0">
                <a:solidFill>
                  <a:srgbClr val="660066"/>
                </a:solidFill>
              </a:rPr>
              <a:t>2</a:t>
            </a:r>
            <a:endParaRPr kumimoji="1" lang="zh-CN" altLang="en-US" kern="0">
              <a:solidFill>
                <a:srgbClr val="660066"/>
              </a:solidFill>
            </a:endParaRPr>
          </a:p>
        </p:txBody>
      </p:sp>
      <p:sp>
        <p:nvSpPr>
          <p:cNvPr id="84" name="Text Box 1044">
            <a:extLst>
              <a:ext uri="{FF2B5EF4-FFF2-40B4-BE49-F238E27FC236}">
                <a16:creationId xmlns:a16="http://schemas.microsoft.com/office/drawing/2014/main" id="{83738216-23A1-5F4E-ABD8-97654FC8A212}"/>
              </a:ext>
            </a:extLst>
          </p:cNvPr>
          <p:cNvSpPr txBox="1">
            <a:spLocks noChangeArrowheads="1"/>
          </p:cNvSpPr>
          <p:nvPr/>
        </p:nvSpPr>
        <p:spPr bwMode="auto">
          <a:xfrm>
            <a:off x="6554788" y="996950"/>
            <a:ext cx="457200" cy="33655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Bef>
                <a:spcPct val="50000"/>
              </a:spcBef>
              <a:spcAft>
                <a:spcPts val="0"/>
              </a:spcAft>
              <a:defRPr/>
            </a:pPr>
            <a:r>
              <a:rPr kumimoji="1" lang="zh-CN" altLang="en-US" sz="1600" kern="0">
                <a:solidFill>
                  <a:srgbClr val="660066"/>
                </a:solidFill>
              </a:rPr>
              <a:t>3</a:t>
            </a:r>
            <a:endParaRPr kumimoji="1" lang="zh-CN" altLang="en-US" kern="0">
              <a:solidFill>
                <a:srgbClr val="660066"/>
              </a:solidFill>
            </a:endParaRPr>
          </a:p>
        </p:txBody>
      </p:sp>
      <p:sp>
        <p:nvSpPr>
          <p:cNvPr id="85" name="Text Box 1045">
            <a:extLst>
              <a:ext uri="{FF2B5EF4-FFF2-40B4-BE49-F238E27FC236}">
                <a16:creationId xmlns:a16="http://schemas.microsoft.com/office/drawing/2014/main" id="{1E32CE43-1ACB-9046-9CB1-9C68678C2840}"/>
              </a:ext>
            </a:extLst>
          </p:cNvPr>
          <p:cNvSpPr txBox="1">
            <a:spLocks noChangeArrowheads="1"/>
          </p:cNvSpPr>
          <p:nvPr/>
        </p:nvSpPr>
        <p:spPr bwMode="auto">
          <a:xfrm>
            <a:off x="8307388" y="1377950"/>
            <a:ext cx="457200" cy="33655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Bef>
                <a:spcPct val="50000"/>
              </a:spcBef>
              <a:spcAft>
                <a:spcPts val="0"/>
              </a:spcAft>
              <a:defRPr/>
            </a:pPr>
            <a:r>
              <a:rPr kumimoji="1" lang="zh-CN" altLang="en-US" sz="1600" kern="0">
                <a:solidFill>
                  <a:srgbClr val="660066"/>
                </a:solidFill>
              </a:rPr>
              <a:t>4</a:t>
            </a:r>
            <a:endParaRPr kumimoji="1" lang="zh-CN" altLang="en-US" kern="0">
              <a:solidFill>
                <a:srgbClr val="660066"/>
              </a:solidFill>
            </a:endParaRPr>
          </a:p>
        </p:txBody>
      </p:sp>
      <p:sp>
        <p:nvSpPr>
          <p:cNvPr id="86" name="Text Box 1046">
            <a:extLst>
              <a:ext uri="{FF2B5EF4-FFF2-40B4-BE49-F238E27FC236}">
                <a16:creationId xmlns:a16="http://schemas.microsoft.com/office/drawing/2014/main" id="{F00A6F5A-E219-5048-B3AF-0A9141BB2A34}"/>
              </a:ext>
            </a:extLst>
          </p:cNvPr>
          <p:cNvSpPr txBox="1">
            <a:spLocks noChangeArrowheads="1"/>
          </p:cNvSpPr>
          <p:nvPr/>
        </p:nvSpPr>
        <p:spPr bwMode="auto">
          <a:xfrm>
            <a:off x="7773988" y="1377950"/>
            <a:ext cx="457200" cy="33655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Bef>
                <a:spcPct val="50000"/>
              </a:spcBef>
              <a:spcAft>
                <a:spcPts val="0"/>
              </a:spcAft>
              <a:defRPr/>
            </a:pPr>
            <a:r>
              <a:rPr kumimoji="1" lang="zh-CN" altLang="en-US" sz="1600" kern="0">
                <a:solidFill>
                  <a:srgbClr val="660066"/>
                </a:solidFill>
              </a:rPr>
              <a:t>5</a:t>
            </a:r>
            <a:endParaRPr kumimoji="1" lang="zh-CN" altLang="en-US" kern="0">
              <a:solidFill>
                <a:srgbClr val="660066"/>
              </a:solidFill>
            </a:endParaRPr>
          </a:p>
        </p:txBody>
      </p:sp>
      <p:sp>
        <p:nvSpPr>
          <p:cNvPr id="87" name="Text Box 1047">
            <a:extLst>
              <a:ext uri="{FF2B5EF4-FFF2-40B4-BE49-F238E27FC236}">
                <a16:creationId xmlns:a16="http://schemas.microsoft.com/office/drawing/2014/main" id="{43D62FC5-79BA-E04D-B1CB-DB35B5E6116C}"/>
              </a:ext>
            </a:extLst>
          </p:cNvPr>
          <p:cNvSpPr txBox="1">
            <a:spLocks noChangeArrowheads="1"/>
          </p:cNvSpPr>
          <p:nvPr/>
        </p:nvSpPr>
        <p:spPr bwMode="auto">
          <a:xfrm>
            <a:off x="7164388" y="1377950"/>
            <a:ext cx="457200" cy="33655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Bef>
                <a:spcPct val="50000"/>
              </a:spcBef>
              <a:spcAft>
                <a:spcPts val="0"/>
              </a:spcAft>
              <a:defRPr/>
            </a:pPr>
            <a:r>
              <a:rPr kumimoji="1" lang="zh-CN" altLang="en-US" sz="1600" kern="0">
                <a:solidFill>
                  <a:srgbClr val="660066"/>
                </a:solidFill>
              </a:rPr>
              <a:t>6</a:t>
            </a:r>
            <a:endParaRPr kumimoji="1" lang="zh-CN" altLang="en-US" kern="0">
              <a:solidFill>
                <a:srgbClr val="660066"/>
              </a:solidFill>
            </a:endParaRPr>
          </a:p>
        </p:txBody>
      </p:sp>
      <p:sp>
        <p:nvSpPr>
          <p:cNvPr id="88" name="Text Box 1048">
            <a:extLst>
              <a:ext uri="{FF2B5EF4-FFF2-40B4-BE49-F238E27FC236}">
                <a16:creationId xmlns:a16="http://schemas.microsoft.com/office/drawing/2014/main" id="{002DDE53-9D02-634E-BC2B-83049D8751C8}"/>
              </a:ext>
            </a:extLst>
          </p:cNvPr>
          <p:cNvSpPr txBox="1">
            <a:spLocks noChangeArrowheads="1"/>
          </p:cNvSpPr>
          <p:nvPr/>
        </p:nvSpPr>
        <p:spPr bwMode="auto">
          <a:xfrm>
            <a:off x="6554788" y="1377950"/>
            <a:ext cx="457200" cy="33655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Bef>
                <a:spcPct val="50000"/>
              </a:spcBef>
              <a:spcAft>
                <a:spcPts val="0"/>
              </a:spcAft>
              <a:defRPr/>
            </a:pPr>
            <a:r>
              <a:rPr kumimoji="1" lang="zh-CN" altLang="en-US" sz="1600" kern="0">
                <a:solidFill>
                  <a:srgbClr val="660066"/>
                </a:solidFill>
              </a:rPr>
              <a:t>7</a:t>
            </a:r>
            <a:endParaRPr kumimoji="1" lang="zh-CN" altLang="en-US" kern="0">
              <a:solidFill>
                <a:srgbClr val="660066"/>
              </a:solidFill>
            </a:endParaRPr>
          </a:p>
        </p:txBody>
      </p:sp>
      <p:sp>
        <p:nvSpPr>
          <p:cNvPr id="89" name="Text Box 1049">
            <a:extLst>
              <a:ext uri="{FF2B5EF4-FFF2-40B4-BE49-F238E27FC236}">
                <a16:creationId xmlns:a16="http://schemas.microsoft.com/office/drawing/2014/main" id="{06A593DC-52E5-1D4E-89FF-16976943FC9D}"/>
              </a:ext>
            </a:extLst>
          </p:cNvPr>
          <p:cNvSpPr txBox="1">
            <a:spLocks noChangeArrowheads="1"/>
          </p:cNvSpPr>
          <p:nvPr/>
        </p:nvSpPr>
        <p:spPr bwMode="auto">
          <a:xfrm>
            <a:off x="6097588" y="1377950"/>
            <a:ext cx="457200" cy="338554"/>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Bef>
                <a:spcPct val="50000"/>
              </a:spcBef>
              <a:spcAft>
                <a:spcPts val="0"/>
              </a:spcAft>
              <a:defRPr/>
            </a:pPr>
            <a:r>
              <a:rPr kumimoji="1" lang="en-US" altLang="zh-CN" sz="1600" kern="0" dirty="0">
                <a:solidFill>
                  <a:srgbClr val="660066"/>
                </a:solidFill>
              </a:rPr>
              <a:t>4</a:t>
            </a:r>
            <a:endParaRPr kumimoji="1" lang="zh-CN" altLang="en-US" kern="0" dirty="0">
              <a:solidFill>
                <a:srgbClr val="660066"/>
              </a:solidFill>
            </a:endParaRPr>
          </a:p>
        </p:txBody>
      </p:sp>
      <p:sp>
        <p:nvSpPr>
          <p:cNvPr id="90" name="Text Box 1050">
            <a:extLst>
              <a:ext uri="{FF2B5EF4-FFF2-40B4-BE49-F238E27FC236}">
                <a16:creationId xmlns:a16="http://schemas.microsoft.com/office/drawing/2014/main" id="{FC5D9E4A-3122-DD46-8A68-EB1137D62D68}"/>
              </a:ext>
            </a:extLst>
          </p:cNvPr>
          <p:cNvSpPr txBox="1">
            <a:spLocks noChangeArrowheads="1"/>
          </p:cNvSpPr>
          <p:nvPr/>
        </p:nvSpPr>
        <p:spPr bwMode="auto">
          <a:xfrm>
            <a:off x="6097588" y="1835150"/>
            <a:ext cx="457200" cy="338554"/>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Bef>
                <a:spcPct val="50000"/>
              </a:spcBef>
              <a:spcAft>
                <a:spcPts val="0"/>
              </a:spcAft>
              <a:defRPr/>
            </a:pPr>
            <a:r>
              <a:rPr kumimoji="1" lang="en-US" altLang="zh-CN" sz="1600" kern="0" dirty="0">
                <a:solidFill>
                  <a:srgbClr val="660066"/>
                </a:solidFill>
              </a:rPr>
              <a:t>8</a:t>
            </a:r>
            <a:endParaRPr kumimoji="1" lang="zh-CN" altLang="en-US" kern="0" dirty="0">
              <a:solidFill>
                <a:srgbClr val="660066"/>
              </a:solidFill>
            </a:endParaRPr>
          </a:p>
        </p:txBody>
      </p:sp>
      <p:sp>
        <p:nvSpPr>
          <p:cNvPr id="91" name="Text Box 1051">
            <a:extLst>
              <a:ext uri="{FF2B5EF4-FFF2-40B4-BE49-F238E27FC236}">
                <a16:creationId xmlns:a16="http://schemas.microsoft.com/office/drawing/2014/main" id="{62CE0964-D607-DE4E-82DC-19773E770AE8}"/>
              </a:ext>
            </a:extLst>
          </p:cNvPr>
          <p:cNvSpPr txBox="1">
            <a:spLocks noChangeArrowheads="1"/>
          </p:cNvSpPr>
          <p:nvPr/>
        </p:nvSpPr>
        <p:spPr bwMode="auto">
          <a:xfrm>
            <a:off x="8307388" y="1835150"/>
            <a:ext cx="457200" cy="33655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Bef>
                <a:spcPct val="50000"/>
              </a:spcBef>
              <a:spcAft>
                <a:spcPts val="0"/>
              </a:spcAft>
              <a:defRPr/>
            </a:pPr>
            <a:r>
              <a:rPr kumimoji="1" lang="zh-CN" altLang="en-US" sz="1600" kern="0">
                <a:solidFill>
                  <a:srgbClr val="660066"/>
                </a:solidFill>
              </a:rPr>
              <a:t>8</a:t>
            </a:r>
            <a:endParaRPr kumimoji="1" lang="zh-CN" altLang="en-US" kern="0">
              <a:solidFill>
                <a:srgbClr val="660066"/>
              </a:solidFill>
            </a:endParaRPr>
          </a:p>
        </p:txBody>
      </p:sp>
      <p:sp>
        <p:nvSpPr>
          <p:cNvPr id="92" name="Text Box 1052">
            <a:extLst>
              <a:ext uri="{FF2B5EF4-FFF2-40B4-BE49-F238E27FC236}">
                <a16:creationId xmlns:a16="http://schemas.microsoft.com/office/drawing/2014/main" id="{3C8BBAD5-FE75-794E-8203-5758E90A0A6E}"/>
              </a:ext>
            </a:extLst>
          </p:cNvPr>
          <p:cNvSpPr txBox="1">
            <a:spLocks noChangeArrowheads="1"/>
          </p:cNvSpPr>
          <p:nvPr/>
        </p:nvSpPr>
        <p:spPr bwMode="auto">
          <a:xfrm>
            <a:off x="7773988" y="1835150"/>
            <a:ext cx="457200" cy="33655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Bef>
                <a:spcPct val="50000"/>
              </a:spcBef>
              <a:spcAft>
                <a:spcPts val="0"/>
              </a:spcAft>
              <a:defRPr/>
            </a:pPr>
            <a:r>
              <a:rPr kumimoji="1" lang="zh-CN" altLang="en-US" sz="1600" kern="0">
                <a:solidFill>
                  <a:srgbClr val="660066"/>
                </a:solidFill>
              </a:rPr>
              <a:t>9</a:t>
            </a:r>
            <a:endParaRPr kumimoji="1" lang="zh-CN" altLang="en-US" kern="0">
              <a:solidFill>
                <a:srgbClr val="660066"/>
              </a:solidFill>
            </a:endParaRPr>
          </a:p>
        </p:txBody>
      </p:sp>
      <p:sp>
        <p:nvSpPr>
          <p:cNvPr id="93" name="Text Box 1053">
            <a:extLst>
              <a:ext uri="{FF2B5EF4-FFF2-40B4-BE49-F238E27FC236}">
                <a16:creationId xmlns:a16="http://schemas.microsoft.com/office/drawing/2014/main" id="{38024876-89E6-6C45-A9FB-EA7B801CDA8C}"/>
              </a:ext>
            </a:extLst>
          </p:cNvPr>
          <p:cNvSpPr txBox="1">
            <a:spLocks noChangeArrowheads="1"/>
          </p:cNvSpPr>
          <p:nvPr/>
        </p:nvSpPr>
        <p:spPr bwMode="auto">
          <a:xfrm>
            <a:off x="7164388" y="1835150"/>
            <a:ext cx="457200" cy="33655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Bef>
                <a:spcPct val="50000"/>
              </a:spcBef>
              <a:spcAft>
                <a:spcPts val="0"/>
              </a:spcAft>
              <a:defRPr/>
            </a:pPr>
            <a:r>
              <a:rPr kumimoji="1" lang="zh-CN" altLang="en-US" sz="1600" kern="0">
                <a:solidFill>
                  <a:srgbClr val="660066"/>
                </a:solidFill>
              </a:rPr>
              <a:t>10</a:t>
            </a:r>
            <a:endParaRPr kumimoji="1" lang="zh-CN" altLang="en-US" kern="0">
              <a:solidFill>
                <a:srgbClr val="660066"/>
              </a:solidFill>
            </a:endParaRPr>
          </a:p>
        </p:txBody>
      </p:sp>
      <p:sp>
        <p:nvSpPr>
          <p:cNvPr id="94" name="Text Box 1054">
            <a:extLst>
              <a:ext uri="{FF2B5EF4-FFF2-40B4-BE49-F238E27FC236}">
                <a16:creationId xmlns:a16="http://schemas.microsoft.com/office/drawing/2014/main" id="{52C68F5D-FCFC-2147-950D-71549AECB6A0}"/>
              </a:ext>
            </a:extLst>
          </p:cNvPr>
          <p:cNvSpPr txBox="1">
            <a:spLocks noChangeArrowheads="1"/>
          </p:cNvSpPr>
          <p:nvPr/>
        </p:nvSpPr>
        <p:spPr bwMode="auto">
          <a:xfrm>
            <a:off x="6554788" y="1835150"/>
            <a:ext cx="457200" cy="33655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Bef>
                <a:spcPct val="50000"/>
              </a:spcBef>
              <a:spcAft>
                <a:spcPts val="0"/>
              </a:spcAft>
              <a:defRPr/>
            </a:pPr>
            <a:r>
              <a:rPr kumimoji="1" lang="zh-CN" altLang="en-US" sz="1600" kern="0">
                <a:solidFill>
                  <a:srgbClr val="660066"/>
                </a:solidFill>
              </a:rPr>
              <a:t>11</a:t>
            </a:r>
            <a:endParaRPr kumimoji="1" lang="zh-CN" altLang="en-US" kern="0">
              <a:solidFill>
                <a:srgbClr val="660066"/>
              </a:solidFill>
            </a:endParaRPr>
          </a:p>
        </p:txBody>
      </p:sp>
      <p:sp>
        <p:nvSpPr>
          <p:cNvPr id="95" name="Rectangle 1055">
            <a:extLst>
              <a:ext uri="{FF2B5EF4-FFF2-40B4-BE49-F238E27FC236}">
                <a16:creationId xmlns:a16="http://schemas.microsoft.com/office/drawing/2014/main" id="{76A2810A-C96C-A742-8C46-1F145DE9C2BC}"/>
              </a:ext>
            </a:extLst>
          </p:cNvPr>
          <p:cNvSpPr>
            <a:spLocks noChangeArrowheads="1"/>
          </p:cNvSpPr>
          <p:nvPr/>
        </p:nvSpPr>
        <p:spPr bwMode="auto">
          <a:xfrm>
            <a:off x="7110413" y="3646488"/>
            <a:ext cx="361950" cy="2520950"/>
          </a:xfrm>
          <a:prstGeom prst="rect">
            <a:avLst/>
          </a:prstGeom>
          <a:solidFill>
            <a:srgbClr val="FFCC99"/>
          </a:solidFill>
          <a:ln w="9525">
            <a:solidFill>
              <a:srgbClr val="660066"/>
            </a:solidFill>
            <a:miter lim="800000"/>
            <a:headEnd/>
            <a:tailEnd/>
          </a:ln>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96" name="Text Box 1056">
            <a:extLst>
              <a:ext uri="{FF2B5EF4-FFF2-40B4-BE49-F238E27FC236}">
                <a16:creationId xmlns:a16="http://schemas.microsoft.com/office/drawing/2014/main" id="{C03CD05E-DC1B-434D-A179-187D395F51C4}"/>
              </a:ext>
            </a:extLst>
          </p:cNvPr>
          <p:cNvSpPr txBox="1">
            <a:spLocks noChangeArrowheads="1"/>
          </p:cNvSpPr>
          <p:nvPr/>
        </p:nvSpPr>
        <p:spPr bwMode="auto">
          <a:xfrm>
            <a:off x="7040563" y="4151313"/>
            <a:ext cx="549275" cy="1081087"/>
          </a:xfrm>
          <a:prstGeom prst="rect">
            <a:avLst/>
          </a:prstGeom>
          <a:noFill/>
          <a:ln>
            <a:noFill/>
          </a:ln>
          <a:extLst>
            <a:ext uri="{909E8E84-426E-40dd-AFC4-6F175D3DCCD1}"/>
            <a:ext uri="{91240B29-F687-4f45-9708-019B960494DF}"/>
          </a:extLst>
        </p:spPr>
        <p:txBody>
          <a:bodyPr vert="eaVert">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Bef>
                <a:spcPct val="50000"/>
              </a:spcBef>
              <a:spcAft>
                <a:spcPts val="0"/>
              </a:spcAft>
              <a:defRPr/>
            </a:pPr>
            <a:r>
              <a:rPr lang="en-US" altLang="zh-CN" kern="0">
                <a:solidFill>
                  <a:srgbClr val="660066"/>
                </a:solidFill>
              </a:rPr>
              <a:t>256kx1</a:t>
            </a:r>
          </a:p>
        </p:txBody>
      </p:sp>
      <p:sp>
        <p:nvSpPr>
          <p:cNvPr id="97" name="Rectangle 1057">
            <a:extLst>
              <a:ext uri="{FF2B5EF4-FFF2-40B4-BE49-F238E27FC236}">
                <a16:creationId xmlns:a16="http://schemas.microsoft.com/office/drawing/2014/main" id="{CEDA70BA-D2A6-DA42-B8A1-6E1FB3555BA1}"/>
              </a:ext>
            </a:extLst>
          </p:cNvPr>
          <p:cNvSpPr>
            <a:spLocks noChangeArrowheads="1"/>
          </p:cNvSpPr>
          <p:nvPr/>
        </p:nvSpPr>
        <p:spPr bwMode="auto">
          <a:xfrm>
            <a:off x="7472363" y="3646488"/>
            <a:ext cx="361950" cy="2520950"/>
          </a:xfrm>
          <a:prstGeom prst="rect">
            <a:avLst/>
          </a:prstGeom>
          <a:solidFill>
            <a:srgbClr val="FFCC99"/>
          </a:solidFill>
          <a:ln w="9525">
            <a:solidFill>
              <a:srgbClr val="660066"/>
            </a:solidFill>
            <a:miter lim="800000"/>
            <a:headEnd/>
            <a:tailEnd/>
          </a:ln>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98" name="Rectangle 1058">
            <a:extLst>
              <a:ext uri="{FF2B5EF4-FFF2-40B4-BE49-F238E27FC236}">
                <a16:creationId xmlns:a16="http://schemas.microsoft.com/office/drawing/2014/main" id="{EC5661C9-D4C0-F04B-BC62-F1C615210120}"/>
              </a:ext>
            </a:extLst>
          </p:cNvPr>
          <p:cNvSpPr>
            <a:spLocks noChangeArrowheads="1"/>
          </p:cNvSpPr>
          <p:nvPr/>
        </p:nvSpPr>
        <p:spPr bwMode="auto">
          <a:xfrm>
            <a:off x="7832725" y="3646488"/>
            <a:ext cx="361950" cy="2520950"/>
          </a:xfrm>
          <a:prstGeom prst="rect">
            <a:avLst/>
          </a:prstGeom>
          <a:solidFill>
            <a:srgbClr val="FFCC99"/>
          </a:solidFill>
          <a:ln w="9525">
            <a:solidFill>
              <a:srgbClr val="660066"/>
            </a:solidFill>
            <a:miter lim="800000"/>
            <a:headEnd/>
            <a:tailEnd/>
          </a:ln>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99" name="Rectangle 1059">
            <a:extLst>
              <a:ext uri="{FF2B5EF4-FFF2-40B4-BE49-F238E27FC236}">
                <a16:creationId xmlns:a16="http://schemas.microsoft.com/office/drawing/2014/main" id="{82ED1902-8884-2346-92B1-9036230A883A}"/>
              </a:ext>
            </a:extLst>
          </p:cNvPr>
          <p:cNvSpPr>
            <a:spLocks noChangeArrowheads="1"/>
          </p:cNvSpPr>
          <p:nvPr/>
        </p:nvSpPr>
        <p:spPr bwMode="auto">
          <a:xfrm>
            <a:off x="8191500" y="3646488"/>
            <a:ext cx="361950" cy="2520950"/>
          </a:xfrm>
          <a:prstGeom prst="rect">
            <a:avLst/>
          </a:prstGeom>
          <a:solidFill>
            <a:srgbClr val="FFCC99"/>
          </a:solidFill>
          <a:ln w="9525">
            <a:solidFill>
              <a:srgbClr val="660066"/>
            </a:solidFill>
            <a:miter lim="800000"/>
            <a:headEnd/>
            <a:tailEnd/>
          </a:ln>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00" name="Text Box 1060">
            <a:extLst>
              <a:ext uri="{FF2B5EF4-FFF2-40B4-BE49-F238E27FC236}">
                <a16:creationId xmlns:a16="http://schemas.microsoft.com/office/drawing/2014/main" id="{FC418BDC-A67C-204C-BBC5-CF9CE1877507}"/>
              </a:ext>
            </a:extLst>
          </p:cNvPr>
          <p:cNvSpPr txBox="1">
            <a:spLocks noChangeArrowheads="1"/>
          </p:cNvSpPr>
          <p:nvPr/>
        </p:nvSpPr>
        <p:spPr bwMode="auto">
          <a:xfrm>
            <a:off x="8120063" y="4149725"/>
            <a:ext cx="549275" cy="1081088"/>
          </a:xfrm>
          <a:prstGeom prst="rect">
            <a:avLst/>
          </a:prstGeom>
          <a:noFill/>
          <a:ln>
            <a:noFill/>
          </a:ln>
          <a:extLst>
            <a:ext uri="{909E8E84-426E-40dd-AFC4-6F175D3DCCD1}"/>
            <a:ext uri="{91240B29-F687-4f45-9708-019B960494DF}"/>
          </a:extLst>
        </p:spPr>
        <p:txBody>
          <a:bodyPr vert="eaVert">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Bef>
                <a:spcPct val="50000"/>
              </a:spcBef>
              <a:spcAft>
                <a:spcPts val="0"/>
              </a:spcAft>
              <a:defRPr/>
            </a:pPr>
            <a:r>
              <a:rPr lang="en-US" altLang="zh-CN" kern="0">
                <a:solidFill>
                  <a:srgbClr val="660066"/>
                </a:solidFill>
              </a:rPr>
              <a:t>256kx1</a:t>
            </a:r>
          </a:p>
        </p:txBody>
      </p:sp>
      <p:sp>
        <p:nvSpPr>
          <p:cNvPr id="94243" name="Text Box 1061"/>
          <p:cNvSpPr txBox="1">
            <a:spLocks noChangeArrowheads="1"/>
          </p:cNvSpPr>
          <p:nvPr/>
        </p:nvSpPr>
        <p:spPr bwMode="auto">
          <a:xfrm>
            <a:off x="7759700" y="4151313"/>
            <a:ext cx="54927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0" lang="en-US" altLang="zh-CN" sz="2400">
                <a:solidFill>
                  <a:srgbClr val="660066"/>
                </a:solidFill>
                <a:latin typeface="Times New Roman" panose="02020603050405020304" pitchFamily="18" charset="0"/>
                <a:ea typeface="宋体" panose="02010600030101010101" pitchFamily="2" charset="-122"/>
              </a:rPr>
              <a:t>……</a:t>
            </a:r>
          </a:p>
        </p:txBody>
      </p:sp>
      <p:sp>
        <p:nvSpPr>
          <p:cNvPr id="102" name="Text Box 1062">
            <a:extLst>
              <a:ext uri="{FF2B5EF4-FFF2-40B4-BE49-F238E27FC236}">
                <a16:creationId xmlns:a16="http://schemas.microsoft.com/office/drawing/2014/main" id="{D3EEDF0B-51FF-9C4F-880D-851B663CA161}"/>
              </a:ext>
            </a:extLst>
          </p:cNvPr>
          <p:cNvSpPr txBox="1">
            <a:spLocks noChangeArrowheads="1"/>
          </p:cNvSpPr>
          <p:nvPr/>
        </p:nvSpPr>
        <p:spPr bwMode="auto">
          <a:xfrm>
            <a:off x="7399338" y="4151313"/>
            <a:ext cx="549275" cy="1081087"/>
          </a:xfrm>
          <a:prstGeom prst="rect">
            <a:avLst/>
          </a:prstGeom>
          <a:noFill/>
          <a:ln>
            <a:noFill/>
          </a:ln>
          <a:extLst>
            <a:ext uri="{909E8E84-426E-40dd-AFC4-6F175D3DCCD1}"/>
            <a:ext uri="{91240B29-F687-4f45-9708-019B960494DF}"/>
          </a:extLst>
        </p:spPr>
        <p:txBody>
          <a:bodyPr vert="eaVert">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Bef>
                <a:spcPct val="50000"/>
              </a:spcBef>
              <a:spcAft>
                <a:spcPts val="0"/>
              </a:spcAft>
              <a:defRPr/>
            </a:pPr>
            <a:r>
              <a:rPr lang="en-US" altLang="zh-CN" kern="0">
                <a:solidFill>
                  <a:srgbClr val="660066"/>
                </a:solidFill>
              </a:rPr>
              <a:t>256kx1</a:t>
            </a:r>
          </a:p>
        </p:txBody>
      </p:sp>
      <p:sp>
        <p:nvSpPr>
          <p:cNvPr id="94245" name="幻灯片编号占位符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529ED3A0-E0F5-4772-8907-C4EF89127CAE}" type="slidenum">
              <a:rPr kumimoji="0" lang="en-US" altLang="zh-CN" sz="1600" smtClean="0"/>
              <a:pPr>
                <a:lnSpc>
                  <a:spcPct val="100000"/>
                </a:lnSpc>
                <a:spcBef>
                  <a:spcPct val="0"/>
                </a:spcBef>
                <a:buSzTx/>
                <a:buFontTx/>
                <a:buNone/>
              </a:pPr>
              <a:t>44</a:t>
            </a:fld>
            <a:r>
              <a:rPr kumimoji="0" lang="en-US" altLang="zh-CN" sz="1600"/>
              <a:t>/</a:t>
            </a:r>
            <a:r>
              <a:rPr kumimoji="0" lang="zh-CN" altLang="zh-CN" sz="1600"/>
              <a:t>7</a:t>
            </a:r>
            <a:r>
              <a:rPr kumimoji="0" lang="en-US" altLang="zh-CN" sz="1600"/>
              <a:t>9</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CD7263A5-35B5-4011-AC1A-97F87B073E3C}"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9DE261A9-1747-5040-999C-1FAEE8A96143}"/>
              </a:ext>
            </a:extLst>
          </p:cNvPr>
          <p:cNvSpPr>
            <a:spLocks noGrp="1" noChangeArrowheads="1"/>
          </p:cNvSpPr>
          <p:nvPr>
            <p:ph type="title"/>
          </p:nvPr>
        </p:nvSpPr>
        <p:spPr>
          <a:xfrm>
            <a:off x="2622550" y="0"/>
            <a:ext cx="4310063" cy="762000"/>
          </a:xfrm>
        </p:spPr>
        <p:txBody>
          <a:bodyPr/>
          <a:lstStyle/>
          <a:p>
            <a:pPr eaLnBrk="1" hangingPunct="1"/>
            <a:r>
              <a:rPr lang="zh-CN" altLang="en-US" sz="4000">
                <a:effectLst>
                  <a:outerShdw blurRad="38100" dist="38100" dir="2700000" algn="tl">
                    <a:srgbClr val="C0C0C0"/>
                  </a:outerShdw>
                </a:effectLst>
                <a:ea typeface="黑体" panose="02010609060101010101" pitchFamily="49" charset="-122"/>
              </a:rPr>
              <a:t>位扩展</a:t>
            </a:r>
          </a:p>
        </p:txBody>
      </p:sp>
      <p:pic>
        <p:nvPicPr>
          <p:cNvPr id="96259"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787400"/>
            <a:ext cx="9144000" cy="561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幻灯片编号占位符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DC14E61D-9BE5-4865-A31E-07A4CA12CD87}" type="slidenum">
              <a:rPr kumimoji="0" lang="en-US" altLang="zh-CN" sz="1600" smtClean="0"/>
              <a:pPr>
                <a:lnSpc>
                  <a:spcPct val="100000"/>
                </a:lnSpc>
                <a:spcBef>
                  <a:spcPct val="0"/>
                </a:spcBef>
                <a:buSzTx/>
                <a:buFontTx/>
                <a:buNone/>
              </a:pPr>
              <a:t>45</a:t>
            </a:fld>
            <a:r>
              <a:rPr kumimoji="0" lang="en-US" altLang="zh-CN" sz="1600"/>
              <a:t>/</a:t>
            </a:r>
            <a:r>
              <a:rPr kumimoji="0" lang="zh-CN" altLang="zh-CN" sz="1600"/>
              <a:t>7</a:t>
            </a:r>
            <a:r>
              <a:rPr kumimoji="0" lang="en-US" altLang="zh-CN" sz="1600"/>
              <a:t>9</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0EF3C1E0-382A-4C4D-A23F-10E4EF077F63}"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729C8758-4566-B844-83EE-C7FDB45D8799}"/>
              </a:ext>
            </a:extLst>
          </p:cNvPr>
          <p:cNvSpPr>
            <a:spLocks noGrp="1" noChangeArrowheads="1"/>
          </p:cNvSpPr>
          <p:nvPr>
            <p:ph type="title"/>
          </p:nvPr>
        </p:nvSpPr>
        <p:spPr>
          <a:xfrm>
            <a:off x="2395538" y="84138"/>
            <a:ext cx="5910262" cy="906462"/>
          </a:xfrm>
        </p:spPr>
        <p:txBody>
          <a:bodyPr/>
          <a:lstStyle/>
          <a:p>
            <a:pPr eaLnBrk="1" hangingPunct="1"/>
            <a:r>
              <a:rPr lang="zh-CN" altLang="en-US" sz="4000">
                <a:effectLst>
                  <a:outerShdw blurRad="38100" dist="38100" dir="2700000" algn="tl">
                    <a:srgbClr val="C0C0C0"/>
                  </a:outerShdw>
                </a:effectLst>
                <a:ea typeface="黑体" panose="02010609060101010101" pitchFamily="49" charset="-122"/>
              </a:rPr>
              <a:t>存储芯片</a:t>
            </a:r>
            <a:r>
              <a:rPr lang="zh-CN" altLang="en-US" sz="4000">
                <a:solidFill>
                  <a:srgbClr val="FF0000"/>
                </a:solidFill>
                <a:effectLst>
                  <a:outerShdw blurRad="38100" dist="38100" dir="2700000" algn="tl">
                    <a:srgbClr val="C0C0C0"/>
                  </a:outerShdw>
                </a:effectLst>
                <a:ea typeface="黑体" panose="02010609060101010101" pitchFamily="49" charset="-122"/>
              </a:rPr>
              <a:t>地址线</a:t>
            </a:r>
            <a:r>
              <a:rPr lang="zh-CN" altLang="en-US" sz="4000">
                <a:effectLst>
                  <a:outerShdw blurRad="38100" dist="38100" dir="2700000" algn="tl">
                    <a:srgbClr val="C0C0C0"/>
                  </a:outerShdw>
                </a:effectLst>
                <a:ea typeface="黑体" panose="02010609060101010101" pitchFamily="49" charset="-122"/>
              </a:rPr>
              <a:t>的连接</a:t>
            </a:r>
          </a:p>
        </p:txBody>
      </p:sp>
      <p:sp>
        <p:nvSpPr>
          <p:cNvPr id="98307" name="Rectangle 3"/>
          <p:cNvSpPr txBox="1">
            <a:spLocks noChangeArrowheads="1"/>
          </p:cNvSpPr>
          <p:nvPr/>
        </p:nvSpPr>
        <p:spPr bwMode="auto">
          <a:xfrm>
            <a:off x="685800" y="1752600"/>
            <a:ext cx="7772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a:solidFill>
                  <a:srgbClr val="4597A0"/>
                </a:solidFill>
                <a:latin typeface="Times New Roman" panose="02020603050405020304" pitchFamily="18" charset="0"/>
                <a:ea typeface="楷体_GB2312" pitchFamily="49" charset="-122"/>
              </a:rPr>
              <a:t>芯片的地址线</a:t>
            </a:r>
            <a:r>
              <a:rPr lang="zh-CN" altLang="en-US">
                <a:latin typeface="Times New Roman" panose="02020603050405020304" pitchFamily="18" charset="0"/>
                <a:ea typeface="楷体_GB2312" pitchFamily="49" charset="-122"/>
              </a:rPr>
              <a:t>通常应全部与系统的</a:t>
            </a:r>
            <a:r>
              <a:rPr lang="zh-CN" altLang="en-US">
                <a:solidFill>
                  <a:srgbClr val="4597A0"/>
                </a:solidFill>
                <a:latin typeface="Times New Roman" panose="02020603050405020304" pitchFamily="18" charset="0"/>
                <a:ea typeface="楷体_GB2312" pitchFamily="49" charset="-122"/>
              </a:rPr>
              <a:t>低位地址</a:t>
            </a:r>
            <a:r>
              <a:rPr lang="zh-CN" altLang="en-US">
                <a:latin typeface="Times New Roman" panose="02020603050405020304" pitchFamily="18" charset="0"/>
                <a:ea typeface="楷体_GB2312" pitchFamily="49" charset="-122"/>
              </a:rPr>
              <a:t>总线相连</a:t>
            </a:r>
          </a:p>
          <a:p>
            <a:pPr eaLnBrk="1" hangingPunct="1">
              <a:lnSpc>
                <a:spcPct val="120000"/>
              </a:lnSpc>
            </a:pPr>
            <a:r>
              <a:rPr lang="zh-CN" altLang="en-US">
                <a:latin typeface="Times New Roman" panose="02020603050405020304" pitchFamily="18" charset="0"/>
                <a:ea typeface="楷体_GB2312" pitchFamily="49" charset="-122"/>
              </a:rPr>
              <a:t>寻址时，这部分地址的译码是在存储芯片内完成的，我们称为</a:t>
            </a:r>
            <a:r>
              <a:rPr lang="zh-CN" altLang="en-US">
                <a:ea typeface="楷体_GB2312" pitchFamily="49" charset="-122"/>
              </a:rPr>
              <a:t>“</a:t>
            </a:r>
            <a:r>
              <a:rPr lang="zh-CN" altLang="en-US">
                <a:solidFill>
                  <a:schemeClr val="hlink"/>
                </a:solidFill>
                <a:latin typeface="Times New Roman" panose="02020603050405020304" pitchFamily="18" charset="0"/>
                <a:ea typeface="楷体_GB2312" pitchFamily="49" charset="-122"/>
              </a:rPr>
              <a:t>片内译码</a:t>
            </a:r>
            <a:r>
              <a:rPr lang="zh-CN" altLang="en-US">
                <a:ea typeface="楷体_GB2312" pitchFamily="49" charset="-122"/>
              </a:rPr>
              <a:t>”</a:t>
            </a:r>
          </a:p>
        </p:txBody>
      </p:sp>
      <p:sp>
        <p:nvSpPr>
          <p:cNvPr id="98308"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F2A2261A-88D4-43EE-922E-FE1C37A0BEDD}" type="slidenum">
              <a:rPr kumimoji="0" lang="en-US" altLang="zh-CN" sz="1600" smtClean="0"/>
              <a:pPr>
                <a:lnSpc>
                  <a:spcPct val="100000"/>
                </a:lnSpc>
                <a:spcBef>
                  <a:spcPct val="0"/>
                </a:spcBef>
                <a:buSzTx/>
                <a:buFontTx/>
                <a:buNone/>
              </a:pPr>
              <a:t>46</a:t>
            </a:fld>
            <a:r>
              <a:rPr kumimoji="0" lang="en-US" altLang="zh-CN" sz="1600"/>
              <a:t>/</a:t>
            </a:r>
            <a:r>
              <a:rPr kumimoji="0" lang="zh-CN" altLang="zh-CN" sz="1600"/>
              <a:t>7</a:t>
            </a:r>
            <a:r>
              <a:rPr kumimoji="0" lang="en-US" altLang="zh-CN" sz="1600"/>
              <a:t>9</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55E071D2-80A1-42B2-BC8D-3B83419EF8F3}"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CE1357D4-3C0B-E440-B14C-152B2FBBBBA7}"/>
              </a:ext>
            </a:extLst>
          </p:cNvPr>
          <p:cNvSpPr>
            <a:spLocks noGrp="1" noChangeArrowheads="1"/>
          </p:cNvSpPr>
          <p:nvPr>
            <p:ph type="title"/>
          </p:nvPr>
        </p:nvSpPr>
        <p:spPr>
          <a:xfrm>
            <a:off x="2514600" y="76200"/>
            <a:ext cx="4572000" cy="749300"/>
          </a:xfrm>
        </p:spPr>
        <p:txBody>
          <a:bodyPr/>
          <a:lstStyle/>
          <a:p>
            <a:pPr eaLnBrk="1" hangingPunct="1"/>
            <a:r>
              <a:rPr lang="zh-CN" altLang="en-US" sz="4000">
                <a:effectLst>
                  <a:outerShdw blurRad="38100" dist="38100" dir="2700000" algn="tl">
                    <a:srgbClr val="C0C0C0"/>
                  </a:outerShdw>
                </a:effectLst>
                <a:ea typeface="黑体" panose="02010609060101010101" pitchFamily="49" charset="-122"/>
              </a:rPr>
              <a:t>片内译码</a:t>
            </a:r>
          </a:p>
        </p:txBody>
      </p:sp>
      <p:grpSp>
        <p:nvGrpSpPr>
          <p:cNvPr id="6" name="Group 4"/>
          <p:cNvGrpSpPr>
            <a:grpSpLocks/>
          </p:cNvGrpSpPr>
          <p:nvPr/>
        </p:nvGrpSpPr>
        <p:grpSpPr bwMode="auto">
          <a:xfrm>
            <a:off x="1116013" y="1844675"/>
            <a:ext cx="6542087" cy="4111625"/>
            <a:chOff x="715" y="1030"/>
            <a:chExt cx="3907" cy="2590"/>
          </a:xfrm>
        </p:grpSpPr>
        <p:sp>
          <p:nvSpPr>
            <p:cNvPr id="100357" name="Rectangle 5"/>
            <p:cNvSpPr>
              <a:spLocks noChangeArrowheads="1"/>
            </p:cNvSpPr>
            <p:nvPr/>
          </p:nvSpPr>
          <p:spPr bwMode="auto">
            <a:xfrm>
              <a:off x="2915" y="1356"/>
              <a:ext cx="1707" cy="2264"/>
            </a:xfrm>
            <a:prstGeom prst="rect">
              <a:avLst/>
            </a:prstGeom>
            <a:solidFill>
              <a:srgbClr val="A6AD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buSzTx/>
                <a:buFont typeface="Wingdings" panose="05000000000000000000" pitchFamily="2" charset="2"/>
                <a:buNone/>
              </a:pPr>
              <a:r>
                <a:rPr kumimoji="0" lang="en-US" altLang="zh-CN" sz="2400">
                  <a:solidFill>
                    <a:schemeClr val="tx1"/>
                  </a:solidFill>
                </a:rPr>
                <a:t>000H</a:t>
              </a:r>
            </a:p>
            <a:p>
              <a:pPr algn="ctr" eaLnBrk="1" hangingPunct="1">
                <a:lnSpc>
                  <a:spcPct val="100000"/>
                </a:lnSpc>
                <a:buSzTx/>
                <a:buFont typeface="Wingdings" panose="05000000000000000000" pitchFamily="2" charset="2"/>
                <a:buNone/>
              </a:pPr>
              <a:r>
                <a:rPr kumimoji="0" lang="en-US" altLang="zh-CN" sz="2400">
                  <a:solidFill>
                    <a:schemeClr val="tx1"/>
                  </a:solidFill>
                </a:rPr>
                <a:t>001H</a:t>
              </a:r>
            </a:p>
            <a:p>
              <a:pPr algn="ctr" eaLnBrk="1" hangingPunct="1">
                <a:lnSpc>
                  <a:spcPct val="100000"/>
                </a:lnSpc>
                <a:buSzTx/>
                <a:buFont typeface="Wingdings" panose="05000000000000000000" pitchFamily="2" charset="2"/>
                <a:buNone/>
              </a:pPr>
              <a:r>
                <a:rPr kumimoji="0" lang="en-US" altLang="zh-CN" sz="2400">
                  <a:solidFill>
                    <a:schemeClr val="tx1"/>
                  </a:solidFill>
                </a:rPr>
                <a:t>002H</a:t>
              </a:r>
            </a:p>
            <a:p>
              <a:pPr algn="ctr" eaLnBrk="1" hangingPunct="1">
                <a:lnSpc>
                  <a:spcPct val="100000"/>
                </a:lnSpc>
                <a:buSzTx/>
                <a:buFont typeface="Wingdings" panose="05000000000000000000" pitchFamily="2" charset="2"/>
                <a:buNone/>
              </a:pPr>
              <a:r>
                <a:rPr kumimoji="0" lang="en-US" altLang="zh-CN" sz="2400">
                  <a:solidFill>
                    <a:schemeClr val="tx1"/>
                  </a:solidFill>
                </a:rPr>
                <a:t>…</a:t>
              </a:r>
            </a:p>
            <a:p>
              <a:pPr algn="ctr" eaLnBrk="1" hangingPunct="1">
                <a:lnSpc>
                  <a:spcPct val="100000"/>
                </a:lnSpc>
                <a:buSzTx/>
                <a:buFont typeface="Wingdings" panose="05000000000000000000" pitchFamily="2" charset="2"/>
                <a:buNone/>
              </a:pPr>
              <a:r>
                <a:rPr kumimoji="0" lang="en-US" altLang="zh-CN" sz="2400">
                  <a:solidFill>
                    <a:schemeClr val="tx1"/>
                  </a:solidFill>
                </a:rPr>
                <a:t>3FDH</a:t>
              </a:r>
            </a:p>
            <a:p>
              <a:pPr algn="ctr" eaLnBrk="1" hangingPunct="1">
                <a:lnSpc>
                  <a:spcPct val="100000"/>
                </a:lnSpc>
                <a:buSzTx/>
                <a:buFont typeface="Wingdings" panose="05000000000000000000" pitchFamily="2" charset="2"/>
                <a:buNone/>
              </a:pPr>
              <a:r>
                <a:rPr kumimoji="0" lang="en-US" altLang="zh-CN" sz="2400">
                  <a:solidFill>
                    <a:schemeClr val="tx1"/>
                  </a:solidFill>
                </a:rPr>
                <a:t>3FEH</a:t>
              </a:r>
            </a:p>
            <a:p>
              <a:pPr algn="ctr" eaLnBrk="1" hangingPunct="1">
                <a:lnSpc>
                  <a:spcPct val="100000"/>
                </a:lnSpc>
                <a:buSzTx/>
                <a:buFont typeface="Wingdings" panose="05000000000000000000" pitchFamily="2" charset="2"/>
                <a:buNone/>
              </a:pPr>
              <a:r>
                <a:rPr kumimoji="0" lang="en-US" altLang="zh-CN" sz="2400">
                  <a:solidFill>
                    <a:schemeClr val="tx1"/>
                  </a:solidFill>
                </a:rPr>
                <a:t>3FFH</a:t>
              </a:r>
            </a:p>
          </p:txBody>
        </p:sp>
        <p:sp>
          <p:nvSpPr>
            <p:cNvPr id="100358" name="Rectangle 6"/>
            <p:cNvSpPr>
              <a:spLocks noChangeArrowheads="1"/>
            </p:cNvSpPr>
            <p:nvPr/>
          </p:nvSpPr>
          <p:spPr bwMode="auto">
            <a:xfrm>
              <a:off x="1899" y="1356"/>
              <a:ext cx="1016" cy="226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buSzTx/>
                <a:buFont typeface="Wingdings" panose="05000000000000000000" pitchFamily="2" charset="2"/>
                <a:buNone/>
              </a:pPr>
              <a:r>
                <a:rPr kumimoji="0" lang="zh-CN" altLang="en-US" sz="2400">
                  <a:solidFill>
                    <a:schemeClr val="tx1"/>
                  </a:solidFill>
                </a:rPr>
                <a:t>全</a:t>
              </a:r>
              <a:r>
                <a:rPr kumimoji="0" lang="en-US" altLang="zh-CN" sz="2400">
                  <a:solidFill>
                    <a:schemeClr val="tx1"/>
                  </a:solidFill>
                </a:rPr>
                <a:t>0</a:t>
              </a:r>
            </a:p>
            <a:p>
              <a:pPr algn="ctr" eaLnBrk="1" hangingPunct="1">
                <a:lnSpc>
                  <a:spcPct val="100000"/>
                </a:lnSpc>
                <a:buSzTx/>
                <a:buFont typeface="Wingdings" panose="05000000000000000000" pitchFamily="2" charset="2"/>
                <a:buNone/>
              </a:pPr>
              <a:endParaRPr kumimoji="0" lang="en-US" altLang="zh-CN" sz="2400">
                <a:solidFill>
                  <a:schemeClr val="tx1"/>
                </a:solidFill>
              </a:endParaRPr>
            </a:p>
            <a:p>
              <a:pPr algn="ctr" eaLnBrk="1" hangingPunct="1">
                <a:lnSpc>
                  <a:spcPct val="100000"/>
                </a:lnSpc>
                <a:buSzTx/>
                <a:buFont typeface="Wingdings" panose="05000000000000000000" pitchFamily="2" charset="2"/>
                <a:buNone/>
              </a:pPr>
              <a:endParaRPr kumimoji="0" lang="en-US" altLang="zh-CN" sz="2400">
                <a:solidFill>
                  <a:schemeClr val="tx1"/>
                </a:solidFill>
              </a:endParaRPr>
            </a:p>
            <a:p>
              <a:pPr algn="ctr" eaLnBrk="1" hangingPunct="1">
                <a:lnSpc>
                  <a:spcPct val="100000"/>
                </a:lnSpc>
                <a:buSzTx/>
                <a:buFont typeface="Wingdings" panose="05000000000000000000" pitchFamily="2" charset="2"/>
                <a:buNone/>
              </a:pPr>
              <a:endParaRPr kumimoji="0" lang="en-US" altLang="zh-CN" sz="2400">
                <a:solidFill>
                  <a:schemeClr val="tx1"/>
                </a:solidFill>
              </a:endParaRPr>
            </a:p>
            <a:p>
              <a:pPr algn="ctr" eaLnBrk="1" hangingPunct="1">
                <a:lnSpc>
                  <a:spcPct val="100000"/>
                </a:lnSpc>
                <a:buSzTx/>
                <a:buFont typeface="Wingdings" panose="05000000000000000000" pitchFamily="2" charset="2"/>
                <a:buNone/>
              </a:pPr>
              <a:endParaRPr kumimoji="0" lang="en-US" altLang="zh-CN" sz="2400">
                <a:solidFill>
                  <a:schemeClr val="tx1"/>
                </a:solidFill>
              </a:endParaRPr>
            </a:p>
            <a:p>
              <a:pPr algn="ctr" eaLnBrk="1" hangingPunct="1">
                <a:lnSpc>
                  <a:spcPct val="100000"/>
                </a:lnSpc>
                <a:buSzTx/>
                <a:buFont typeface="Wingdings" panose="05000000000000000000" pitchFamily="2" charset="2"/>
                <a:buNone/>
              </a:pPr>
              <a:endParaRPr kumimoji="0" lang="en-US" altLang="zh-CN" sz="2400">
                <a:solidFill>
                  <a:schemeClr val="tx1"/>
                </a:solidFill>
              </a:endParaRPr>
            </a:p>
            <a:p>
              <a:pPr algn="ctr" eaLnBrk="1" hangingPunct="1">
                <a:lnSpc>
                  <a:spcPct val="100000"/>
                </a:lnSpc>
                <a:buSzTx/>
                <a:buFont typeface="Wingdings" panose="05000000000000000000" pitchFamily="2" charset="2"/>
                <a:buNone/>
              </a:pPr>
              <a:r>
                <a:rPr kumimoji="0" lang="zh-CN" altLang="en-US" sz="2400">
                  <a:solidFill>
                    <a:schemeClr val="tx1"/>
                  </a:solidFill>
                </a:rPr>
                <a:t>全</a:t>
              </a:r>
              <a:r>
                <a:rPr kumimoji="0" lang="en-US" altLang="zh-CN" sz="2400">
                  <a:solidFill>
                    <a:schemeClr val="tx1"/>
                  </a:solidFill>
                </a:rPr>
                <a:t>1</a:t>
              </a:r>
            </a:p>
          </p:txBody>
        </p:sp>
        <p:sp>
          <p:nvSpPr>
            <p:cNvPr id="100359" name="Rectangle 7"/>
            <p:cNvSpPr>
              <a:spLocks noChangeArrowheads="1"/>
            </p:cNvSpPr>
            <p:nvPr/>
          </p:nvSpPr>
          <p:spPr bwMode="auto">
            <a:xfrm>
              <a:off x="715" y="1356"/>
              <a:ext cx="1184" cy="2264"/>
            </a:xfrm>
            <a:prstGeom prst="rect">
              <a:avLst/>
            </a:prstGeom>
            <a:solidFill>
              <a:srgbClr val="A6AD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buSzTx/>
                <a:buFont typeface="Wingdings" panose="05000000000000000000" pitchFamily="2" charset="2"/>
                <a:buNone/>
              </a:pPr>
              <a:r>
                <a:rPr kumimoji="0" lang="en-US" altLang="zh-CN" sz="2400">
                  <a:solidFill>
                    <a:schemeClr val="tx1"/>
                  </a:solidFill>
                </a:rPr>
                <a:t>00…00</a:t>
              </a:r>
            </a:p>
            <a:p>
              <a:pPr algn="ctr" eaLnBrk="1" hangingPunct="1">
                <a:lnSpc>
                  <a:spcPct val="100000"/>
                </a:lnSpc>
                <a:buSzTx/>
                <a:buFont typeface="Wingdings" panose="05000000000000000000" pitchFamily="2" charset="2"/>
                <a:buNone/>
              </a:pPr>
              <a:r>
                <a:rPr kumimoji="0" lang="en-US" altLang="zh-CN" sz="2400">
                  <a:solidFill>
                    <a:schemeClr val="tx1"/>
                  </a:solidFill>
                </a:rPr>
                <a:t>00…01</a:t>
              </a:r>
            </a:p>
            <a:p>
              <a:pPr algn="ctr" eaLnBrk="1" hangingPunct="1">
                <a:lnSpc>
                  <a:spcPct val="100000"/>
                </a:lnSpc>
                <a:buSzTx/>
                <a:buFont typeface="Wingdings" panose="05000000000000000000" pitchFamily="2" charset="2"/>
                <a:buNone/>
              </a:pPr>
              <a:r>
                <a:rPr kumimoji="0" lang="en-US" altLang="zh-CN" sz="2400">
                  <a:solidFill>
                    <a:schemeClr val="tx1"/>
                  </a:solidFill>
                </a:rPr>
                <a:t>00…10</a:t>
              </a:r>
            </a:p>
            <a:p>
              <a:pPr algn="ctr" eaLnBrk="1" hangingPunct="1">
                <a:lnSpc>
                  <a:spcPct val="100000"/>
                </a:lnSpc>
                <a:buSzTx/>
                <a:buFont typeface="Wingdings" panose="05000000000000000000" pitchFamily="2" charset="2"/>
                <a:buNone/>
              </a:pPr>
              <a:r>
                <a:rPr kumimoji="0" lang="en-US" altLang="zh-CN" sz="2400">
                  <a:solidFill>
                    <a:schemeClr val="tx1"/>
                  </a:solidFill>
                </a:rPr>
                <a:t>…</a:t>
              </a:r>
            </a:p>
            <a:p>
              <a:pPr algn="ctr" eaLnBrk="1" hangingPunct="1">
                <a:lnSpc>
                  <a:spcPct val="100000"/>
                </a:lnSpc>
                <a:buSzTx/>
                <a:buFont typeface="Wingdings" panose="05000000000000000000" pitchFamily="2" charset="2"/>
                <a:buNone/>
              </a:pPr>
              <a:r>
                <a:rPr kumimoji="0" lang="en-US" altLang="zh-CN" sz="2400">
                  <a:solidFill>
                    <a:schemeClr val="tx1"/>
                  </a:solidFill>
                </a:rPr>
                <a:t>11…01</a:t>
              </a:r>
            </a:p>
            <a:p>
              <a:pPr algn="ctr" eaLnBrk="1" hangingPunct="1">
                <a:lnSpc>
                  <a:spcPct val="100000"/>
                </a:lnSpc>
                <a:buSzTx/>
                <a:buFont typeface="Wingdings" panose="05000000000000000000" pitchFamily="2" charset="2"/>
                <a:buNone/>
              </a:pPr>
              <a:r>
                <a:rPr kumimoji="0" lang="en-US" altLang="zh-CN" sz="2400">
                  <a:solidFill>
                    <a:schemeClr val="tx1"/>
                  </a:solidFill>
                </a:rPr>
                <a:t>11…10</a:t>
              </a:r>
            </a:p>
            <a:p>
              <a:pPr algn="ctr" eaLnBrk="1" hangingPunct="1">
                <a:lnSpc>
                  <a:spcPct val="100000"/>
                </a:lnSpc>
                <a:buSzTx/>
                <a:buFont typeface="Wingdings" panose="05000000000000000000" pitchFamily="2" charset="2"/>
                <a:buNone/>
              </a:pPr>
              <a:r>
                <a:rPr kumimoji="0" lang="en-US" altLang="zh-CN" sz="2400">
                  <a:solidFill>
                    <a:schemeClr val="tx1"/>
                  </a:solidFill>
                </a:rPr>
                <a:t>11…11</a:t>
              </a:r>
            </a:p>
          </p:txBody>
        </p:sp>
        <p:sp>
          <p:nvSpPr>
            <p:cNvPr id="100360" name="Rectangle 8"/>
            <p:cNvSpPr>
              <a:spLocks noChangeArrowheads="1"/>
            </p:cNvSpPr>
            <p:nvPr/>
          </p:nvSpPr>
          <p:spPr bwMode="auto">
            <a:xfrm>
              <a:off x="2915" y="1030"/>
              <a:ext cx="1707" cy="326"/>
            </a:xfrm>
            <a:prstGeom prst="rect">
              <a:avLst/>
            </a:prstGeom>
            <a:solidFill>
              <a:srgbClr val="A6AD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buSzTx/>
                <a:buFont typeface="Wingdings" panose="05000000000000000000" pitchFamily="2" charset="2"/>
                <a:buNone/>
              </a:pPr>
              <a:r>
                <a:rPr kumimoji="0" lang="zh-CN" altLang="en-US" sz="2400">
                  <a:solidFill>
                    <a:schemeClr val="tx1"/>
                  </a:solidFill>
                </a:rPr>
                <a:t>范围（</a:t>
              </a:r>
              <a:r>
                <a:rPr kumimoji="0" lang="en-US" altLang="zh-CN" sz="2400">
                  <a:solidFill>
                    <a:schemeClr val="tx1"/>
                  </a:solidFill>
                </a:rPr>
                <a:t>16</a:t>
              </a:r>
              <a:r>
                <a:rPr kumimoji="0" lang="zh-CN" altLang="en-US" sz="2400">
                  <a:solidFill>
                    <a:schemeClr val="tx1"/>
                  </a:solidFill>
                </a:rPr>
                <a:t>进制）</a:t>
              </a:r>
            </a:p>
          </p:txBody>
        </p:sp>
        <p:sp>
          <p:nvSpPr>
            <p:cNvPr id="100361" name="Rectangle 9"/>
            <p:cNvSpPr>
              <a:spLocks noChangeArrowheads="1"/>
            </p:cNvSpPr>
            <p:nvPr/>
          </p:nvSpPr>
          <p:spPr bwMode="auto">
            <a:xfrm>
              <a:off x="1899" y="1030"/>
              <a:ext cx="1016" cy="32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buSzTx/>
                <a:buFont typeface="Wingdings" panose="05000000000000000000" pitchFamily="2" charset="2"/>
                <a:buNone/>
              </a:pPr>
              <a:endParaRPr kumimoji="0" lang="zh-CN" altLang="en-US" sz="2400">
                <a:solidFill>
                  <a:schemeClr val="tx1"/>
                </a:solidFill>
              </a:endParaRPr>
            </a:p>
          </p:txBody>
        </p:sp>
        <p:sp>
          <p:nvSpPr>
            <p:cNvPr id="100362" name="Rectangle 10"/>
            <p:cNvSpPr>
              <a:spLocks noChangeArrowheads="1"/>
            </p:cNvSpPr>
            <p:nvPr/>
          </p:nvSpPr>
          <p:spPr bwMode="auto">
            <a:xfrm>
              <a:off x="715" y="1030"/>
              <a:ext cx="1184" cy="326"/>
            </a:xfrm>
            <a:prstGeom prst="rect">
              <a:avLst/>
            </a:prstGeom>
            <a:solidFill>
              <a:srgbClr val="A6AD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buSzTx/>
                <a:buFont typeface="Wingdings" panose="05000000000000000000" pitchFamily="2" charset="2"/>
                <a:buNone/>
              </a:pPr>
              <a:r>
                <a:rPr kumimoji="0" lang="en-US" altLang="zh-CN" sz="2400">
                  <a:solidFill>
                    <a:schemeClr val="tx1"/>
                  </a:solidFill>
                </a:rPr>
                <a:t>A</a:t>
              </a:r>
              <a:r>
                <a:rPr kumimoji="0" lang="en-US" altLang="zh-CN" sz="2400" baseline="-25000">
                  <a:solidFill>
                    <a:schemeClr val="tx1"/>
                  </a:solidFill>
                </a:rPr>
                <a:t>9</a:t>
              </a:r>
              <a:r>
                <a:rPr kumimoji="0" lang="zh-CN" altLang="en-US" sz="2400">
                  <a:solidFill>
                    <a:schemeClr val="tx1"/>
                  </a:solidFill>
                </a:rPr>
                <a:t>～</a:t>
              </a:r>
              <a:r>
                <a:rPr kumimoji="0" lang="en-US" altLang="zh-CN" sz="2400">
                  <a:solidFill>
                    <a:schemeClr val="tx1"/>
                  </a:solidFill>
                </a:rPr>
                <a:t>A</a:t>
              </a:r>
              <a:r>
                <a:rPr kumimoji="0" lang="en-US" altLang="zh-CN" sz="2400" baseline="-25000">
                  <a:solidFill>
                    <a:schemeClr val="tx1"/>
                  </a:solidFill>
                </a:rPr>
                <a:t>0</a:t>
              </a:r>
            </a:p>
          </p:txBody>
        </p:sp>
        <p:sp>
          <p:nvSpPr>
            <p:cNvPr id="100363" name="Line 11"/>
            <p:cNvSpPr>
              <a:spLocks noChangeShapeType="1"/>
            </p:cNvSpPr>
            <p:nvPr/>
          </p:nvSpPr>
          <p:spPr bwMode="auto">
            <a:xfrm>
              <a:off x="715" y="1030"/>
              <a:ext cx="390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64" name="Line 12"/>
            <p:cNvSpPr>
              <a:spLocks noChangeShapeType="1"/>
            </p:cNvSpPr>
            <p:nvPr/>
          </p:nvSpPr>
          <p:spPr bwMode="auto">
            <a:xfrm>
              <a:off x="715" y="1356"/>
              <a:ext cx="3907"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65" name="Line 13"/>
            <p:cNvSpPr>
              <a:spLocks noChangeShapeType="1"/>
            </p:cNvSpPr>
            <p:nvPr/>
          </p:nvSpPr>
          <p:spPr bwMode="auto">
            <a:xfrm>
              <a:off x="715" y="3620"/>
              <a:ext cx="390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66" name="Line 14"/>
            <p:cNvSpPr>
              <a:spLocks noChangeShapeType="1"/>
            </p:cNvSpPr>
            <p:nvPr/>
          </p:nvSpPr>
          <p:spPr bwMode="auto">
            <a:xfrm>
              <a:off x="715" y="1030"/>
              <a:ext cx="0" cy="259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67" name="Line 15"/>
            <p:cNvSpPr>
              <a:spLocks noChangeShapeType="1"/>
            </p:cNvSpPr>
            <p:nvPr/>
          </p:nvSpPr>
          <p:spPr bwMode="auto">
            <a:xfrm>
              <a:off x="1899" y="1030"/>
              <a:ext cx="0" cy="259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68" name="Line 16"/>
            <p:cNvSpPr>
              <a:spLocks noChangeShapeType="1"/>
            </p:cNvSpPr>
            <p:nvPr/>
          </p:nvSpPr>
          <p:spPr bwMode="auto">
            <a:xfrm>
              <a:off x="2915" y="1030"/>
              <a:ext cx="0" cy="259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69" name="Line 17"/>
            <p:cNvSpPr>
              <a:spLocks noChangeShapeType="1"/>
            </p:cNvSpPr>
            <p:nvPr/>
          </p:nvSpPr>
          <p:spPr bwMode="auto">
            <a:xfrm>
              <a:off x="4622" y="1030"/>
              <a:ext cx="0" cy="259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70" name="Freeform 18"/>
            <p:cNvSpPr>
              <a:spLocks/>
            </p:cNvSpPr>
            <p:nvPr/>
          </p:nvSpPr>
          <p:spPr bwMode="auto">
            <a:xfrm>
              <a:off x="2361" y="1798"/>
              <a:ext cx="214" cy="1330"/>
            </a:xfrm>
            <a:custGeom>
              <a:avLst/>
              <a:gdLst>
                <a:gd name="T0" fmla="*/ 1 w 393"/>
                <a:gd name="T1" fmla="*/ 0 h 1454"/>
                <a:gd name="T2" fmla="*/ 1 w 393"/>
                <a:gd name="T3" fmla="*/ 35 h 1454"/>
                <a:gd name="T4" fmla="*/ 1 w 393"/>
                <a:gd name="T5" fmla="*/ 57 h 1454"/>
                <a:gd name="T6" fmla="*/ 1 w 393"/>
                <a:gd name="T7" fmla="*/ 77 h 1454"/>
                <a:gd name="T8" fmla="*/ 0 60000 65536"/>
                <a:gd name="T9" fmla="*/ 0 60000 65536"/>
                <a:gd name="T10" fmla="*/ 0 60000 65536"/>
                <a:gd name="T11" fmla="*/ 0 60000 65536"/>
                <a:gd name="T12" fmla="*/ 0 w 393"/>
                <a:gd name="T13" fmla="*/ 0 h 1454"/>
                <a:gd name="T14" fmla="*/ 393 w 393"/>
                <a:gd name="T15" fmla="*/ 1454 h 1454"/>
              </a:gdLst>
              <a:ahLst/>
              <a:cxnLst>
                <a:cxn ang="T8">
                  <a:pos x="T0" y="T1"/>
                </a:cxn>
                <a:cxn ang="T9">
                  <a:pos x="T2" y="T3"/>
                </a:cxn>
                <a:cxn ang="T10">
                  <a:pos x="T4" y="T5"/>
                </a:cxn>
                <a:cxn ang="T11">
                  <a:pos x="T6" y="T7"/>
                </a:cxn>
              </a:cxnLst>
              <a:rect l="T12" t="T13" r="T14" b="T15"/>
              <a:pathLst>
                <a:path w="393" h="1454">
                  <a:moveTo>
                    <a:pt x="217" y="0"/>
                  </a:moveTo>
                  <a:cubicBezTo>
                    <a:pt x="108" y="232"/>
                    <a:pt x="0" y="464"/>
                    <a:pt x="25" y="645"/>
                  </a:cubicBezTo>
                  <a:cubicBezTo>
                    <a:pt x="50" y="826"/>
                    <a:pt x="343" y="949"/>
                    <a:pt x="368" y="1084"/>
                  </a:cubicBezTo>
                  <a:cubicBezTo>
                    <a:pt x="393" y="1219"/>
                    <a:pt x="284" y="1336"/>
                    <a:pt x="176" y="1454"/>
                  </a:cubicBezTo>
                </a:path>
              </a:pathLst>
            </a:custGeom>
            <a:noFill/>
            <a:ln w="38100">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100356"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55EB9BB9-03E2-4EE9-8AE3-B047EF07548C}" type="slidenum">
              <a:rPr kumimoji="0" lang="en-US" altLang="zh-CN" sz="1600" smtClean="0"/>
              <a:pPr>
                <a:lnSpc>
                  <a:spcPct val="100000"/>
                </a:lnSpc>
                <a:spcBef>
                  <a:spcPct val="0"/>
                </a:spcBef>
                <a:buSzTx/>
                <a:buFontTx/>
                <a:buNone/>
              </a:pPr>
              <a:t>47</a:t>
            </a:fld>
            <a:r>
              <a:rPr kumimoji="0" lang="en-US" altLang="zh-CN" sz="1600"/>
              <a:t>/</a:t>
            </a:r>
            <a:r>
              <a:rPr kumimoji="0" lang="zh-CN" altLang="zh-CN" sz="1600"/>
              <a:t>7</a:t>
            </a:r>
            <a:r>
              <a:rPr kumimoji="0" lang="en-US" altLang="zh-CN" sz="1600"/>
              <a:t>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64120860-76E6-4AD8-8BC9-589BFED9A710}"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295A3402-3341-6A43-95EE-279E7EFD036B}"/>
              </a:ext>
            </a:extLst>
          </p:cNvPr>
          <p:cNvSpPr>
            <a:spLocks noGrp="1" noChangeArrowheads="1"/>
          </p:cNvSpPr>
          <p:nvPr>
            <p:ph type="title"/>
          </p:nvPr>
        </p:nvSpPr>
        <p:spPr>
          <a:xfrm>
            <a:off x="2514600" y="84138"/>
            <a:ext cx="5630863" cy="906462"/>
          </a:xfrm>
        </p:spPr>
        <p:txBody>
          <a:bodyPr/>
          <a:lstStyle/>
          <a:p>
            <a:pPr eaLnBrk="1" hangingPunct="1"/>
            <a:r>
              <a:rPr lang="zh-CN" altLang="en-US" sz="4000">
                <a:effectLst>
                  <a:outerShdw blurRad="38100" dist="38100" dir="2700000" algn="tl">
                    <a:srgbClr val="C0C0C0"/>
                  </a:outerShdw>
                </a:effectLst>
                <a:ea typeface="黑体" panose="02010609060101010101" pitchFamily="49" charset="-122"/>
              </a:rPr>
              <a:t>存储芯片</a:t>
            </a:r>
            <a:r>
              <a:rPr lang="zh-CN" altLang="en-US" sz="4000">
                <a:solidFill>
                  <a:srgbClr val="FF0000"/>
                </a:solidFill>
                <a:effectLst>
                  <a:outerShdw blurRad="38100" dist="38100" dir="2700000" algn="tl">
                    <a:srgbClr val="C0C0C0"/>
                  </a:outerShdw>
                </a:effectLst>
                <a:ea typeface="黑体" panose="02010609060101010101" pitchFamily="49" charset="-122"/>
              </a:rPr>
              <a:t>片选端</a:t>
            </a:r>
            <a:r>
              <a:rPr lang="zh-CN" altLang="en-US" sz="4000">
                <a:effectLst>
                  <a:outerShdw blurRad="38100" dist="38100" dir="2700000" algn="tl">
                    <a:srgbClr val="C0C0C0"/>
                  </a:outerShdw>
                </a:effectLst>
                <a:ea typeface="黑体" panose="02010609060101010101" pitchFamily="49" charset="-122"/>
              </a:rPr>
              <a:t>的译码</a:t>
            </a:r>
          </a:p>
        </p:txBody>
      </p:sp>
      <p:sp>
        <p:nvSpPr>
          <p:cNvPr id="102403" name="Rectangle 3"/>
          <p:cNvSpPr txBox="1">
            <a:spLocks noChangeArrowheads="1"/>
          </p:cNvSpPr>
          <p:nvPr/>
        </p:nvSpPr>
        <p:spPr bwMode="auto">
          <a:xfrm>
            <a:off x="914400" y="12954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Aft>
                <a:spcPts val="600"/>
              </a:spcAft>
            </a:pPr>
            <a:r>
              <a:rPr lang="zh-CN" altLang="en-US">
                <a:latin typeface="Times New Roman" panose="02020603050405020304" pitchFamily="18" charset="0"/>
                <a:ea typeface="楷体_GB2312" pitchFamily="49" charset="-122"/>
              </a:rPr>
              <a:t>存储系统常需利用多个存储芯片扩展容量</a:t>
            </a:r>
          </a:p>
          <a:p>
            <a:pPr eaLnBrk="1" hangingPunct="1">
              <a:spcAft>
                <a:spcPts val="600"/>
              </a:spcAft>
            </a:pPr>
            <a:r>
              <a:rPr lang="zh-CN" altLang="en-US">
                <a:latin typeface="Times New Roman" panose="02020603050405020304" pitchFamily="18" charset="0"/>
                <a:ea typeface="楷体_GB2312" pitchFamily="49" charset="-122"/>
              </a:rPr>
              <a:t>也就是扩展了存储器地址范围</a:t>
            </a:r>
          </a:p>
          <a:p>
            <a:pPr eaLnBrk="1" hangingPunct="1">
              <a:spcAft>
                <a:spcPts val="600"/>
              </a:spcAft>
            </a:pPr>
            <a:r>
              <a:rPr lang="zh-CN" altLang="en-US">
                <a:latin typeface="Times New Roman" panose="02020603050405020304" pitchFamily="18" charset="0"/>
                <a:ea typeface="楷体_GB2312" pitchFamily="49" charset="-122"/>
              </a:rPr>
              <a:t>进行</a:t>
            </a:r>
            <a:r>
              <a:rPr lang="zh-CN" altLang="en-US">
                <a:ea typeface="楷体_GB2312" pitchFamily="49" charset="-122"/>
              </a:rPr>
              <a:t>“</a:t>
            </a:r>
            <a:r>
              <a:rPr lang="zh-CN" altLang="en-US">
                <a:latin typeface="Times New Roman" panose="02020603050405020304" pitchFamily="18" charset="0"/>
                <a:ea typeface="楷体_GB2312" pitchFamily="49" charset="-122"/>
              </a:rPr>
              <a:t>地址扩展</a:t>
            </a:r>
            <a:r>
              <a:rPr lang="zh-CN" altLang="en-US">
                <a:ea typeface="楷体_GB2312" pitchFamily="49" charset="-122"/>
              </a:rPr>
              <a:t>”</a:t>
            </a:r>
            <a:r>
              <a:rPr lang="zh-CN" altLang="en-US">
                <a:latin typeface="Times New Roman" panose="02020603050405020304" pitchFamily="18" charset="0"/>
                <a:ea typeface="楷体_GB2312" pitchFamily="49" charset="-122"/>
              </a:rPr>
              <a:t>，需要利用存储芯片的片选端对多个存储芯片（组）进行寻址</a:t>
            </a:r>
          </a:p>
          <a:p>
            <a:pPr eaLnBrk="1" hangingPunct="1">
              <a:spcAft>
                <a:spcPts val="600"/>
              </a:spcAft>
            </a:pPr>
            <a:r>
              <a:rPr lang="zh-CN" altLang="en-US">
                <a:latin typeface="Times New Roman" panose="02020603050405020304" pitchFamily="18" charset="0"/>
                <a:ea typeface="楷体_GB2312" pitchFamily="49" charset="-122"/>
              </a:rPr>
              <a:t>这个寻址方法，主要通过将存储芯片的片选端与系统的</a:t>
            </a:r>
            <a:r>
              <a:rPr lang="zh-CN" altLang="en-US">
                <a:solidFill>
                  <a:schemeClr val="hlink"/>
                </a:solidFill>
                <a:latin typeface="Times New Roman" panose="02020603050405020304" pitchFamily="18" charset="0"/>
                <a:ea typeface="楷体_GB2312" pitchFamily="49" charset="-122"/>
              </a:rPr>
              <a:t>高位地址线</a:t>
            </a:r>
            <a:r>
              <a:rPr lang="zh-CN" altLang="en-US">
                <a:latin typeface="Times New Roman" panose="02020603050405020304" pitchFamily="18" charset="0"/>
                <a:ea typeface="楷体_GB2312" pitchFamily="49" charset="-122"/>
              </a:rPr>
              <a:t>相关联来实现</a:t>
            </a:r>
          </a:p>
          <a:p>
            <a:pPr eaLnBrk="1" hangingPunct="1">
              <a:spcAft>
                <a:spcPts val="600"/>
              </a:spcAft>
            </a:pPr>
            <a:r>
              <a:rPr lang="zh-CN" altLang="en-US">
                <a:latin typeface="Times New Roman" panose="02020603050405020304" pitchFamily="18" charset="0"/>
                <a:ea typeface="楷体_GB2312" pitchFamily="49" charset="-122"/>
              </a:rPr>
              <a:t>这种扩展简称为</a:t>
            </a:r>
            <a:r>
              <a:rPr lang="zh-CN" altLang="en-US">
                <a:ea typeface="楷体_GB2312" pitchFamily="49" charset="-122"/>
              </a:rPr>
              <a:t>“</a:t>
            </a:r>
            <a:r>
              <a:rPr lang="zh-CN" altLang="en-US">
                <a:solidFill>
                  <a:schemeClr val="hlink"/>
                </a:solidFill>
                <a:latin typeface="Times New Roman" panose="02020603050405020304" pitchFamily="18" charset="0"/>
                <a:ea typeface="楷体_GB2312" pitchFamily="49" charset="-122"/>
              </a:rPr>
              <a:t>地址扩展</a:t>
            </a:r>
            <a:r>
              <a:rPr lang="zh-CN" altLang="en-US">
                <a:ea typeface="楷体_GB2312" pitchFamily="49" charset="-122"/>
              </a:rPr>
              <a:t>”</a:t>
            </a:r>
            <a:r>
              <a:rPr lang="zh-CN" altLang="en-US">
                <a:latin typeface="Times New Roman" panose="02020603050405020304" pitchFamily="18" charset="0"/>
                <a:ea typeface="楷体_GB2312" pitchFamily="49" charset="-122"/>
              </a:rPr>
              <a:t>或</a:t>
            </a:r>
            <a:r>
              <a:rPr lang="zh-CN" altLang="en-US">
                <a:ea typeface="楷体_GB2312" pitchFamily="49" charset="-122"/>
              </a:rPr>
              <a:t>“</a:t>
            </a:r>
            <a:r>
              <a:rPr lang="zh-CN" altLang="en-US">
                <a:solidFill>
                  <a:schemeClr val="hlink"/>
                </a:solidFill>
                <a:latin typeface="Times New Roman" panose="02020603050405020304" pitchFamily="18" charset="0"/>
                <a:ea typeface="楷体_GB2312" pitchFamily="49" charset="-122"/>
              </a:rPr>
              <a:t>字扩展</a:t>
            </a:r>
            <a:r>
              <a:rPr lang="zh-CN" altLang="en-US">
                <a:ea typeface="楷体_GB2312" pitchFamily="49" charset="-122"/>
              </a:rPr>
              <a:t>”</a:t>
            </a:r>
          </a:p>
        </p:txBody>
      </p:sp>
      <p:sp>
        <p:nvSpPr>
          <p:cNvPr id="102404"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B42D42E9-4017-4F7C-BA57-C9D25C30AE9D}" type="slidenum">
              <a:rPr kumimoji="0" lang="en-US" altLang="zh-CN" sz="1600" smtClean="0"/>
              <a:pPr>
                <a:lnSpc>
                  <a:spcPct val="100000"/>
                </a:lnSpc>
                <a:spcBef>
                  <a:spcPct val="0"/>
                </a:spcBef>
                <a:buSzTx/>
                <a:buFontTx/>
                <a:buNone/>
              </a:pPr>
              <a:t>48</a:t>
            </a:fld>
            <a:r>
              <a:rPr kumimoji="0" lang="en-US" altLang="zh-CN" sz="1600"/>
              <a:t>/</a:t>
            </a:r>
            <a:r>
              <a:rPr kumimoji="0" lang="zh-CN" altLang="zh-CN" sz="1600"/>
              <a:t>7</a:t>
            </a:r>
            <a:r>
              <a:rPr kumimoji="0" lang="en-US" altLang="zh-CN" sz="1600"/>
              <a:t>9</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ADEF80D6-D3BD-416F-8A19-2DCDA199D22A}"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D09368FD-1D10-0F44-B4DE-2559FD351A67}"/>
              </a:ext>
            </a:extLst>
          </p:cNvPr>
          <p:cNvSpPr>
            <a:spLocks noGrp="1" noChangeArrowheads="1"/>
          </p:cNvSpPr>
          <p:nvPr>
            <p:ph type="title"/>
          </p:nvPr>
        </p:nvSpPr>
        <p:spPr>
          <a:xfrm>
            <a:off x="2503488" y="36513"/>
            <a:ext cx="5584825" cy="906462"/>
          </a:xfrm>
        </p:spPr>
        <p:txBody>
          <a:bodyPr/>
          <a:lstStyle/>
          <a:p>
            <a:pPr eaLnBrk="1" hangingPunct="1"/>
            <a:r>
              <a:rPr lang="zh-CN" altLang="en-US" sz="4000">
                <a:effectLst>
                  <a:outerShdw blurRad="38100" dist="38100" dir="2700000" algn="tl">
                    <a:srgbClr val="C0C0C0"/>
                  </a:outerShdw>
                </a:effectLst>
                <a:ea typeface="黑体" panose="02010609060101010101" pitchFamily="49" charset="-122"/>
              </a:rPr>
              <a:t>地址扩展（字扩展）</a:t>
            </a:r>
          </a:p>
        </p:txBody>
      </p:sp>
      <p:grpSp>
        <p:nvGrpSpPr>
          <p:cNvPr id="104451" name="Group 40"/>
          <p:cNvGrpSpPr>
            <a:grpSpLocks/>
          </p:cNvGrpSpPr>
          <p:nvPr/>
        </p:nvGrpSpPr>
        <p:grpSpPr bwMode="auto">
          <a:xfrm>
            <a:off x="350838" y="1844675"/>
            <a:ext cx="8793162" cy="4222750"/>
            <a:chOff x="221" y="1152"/>
            <a:chExt cx="5539" cy="2660"/>
          </a:xfrm>
        </p:grpSpPr>
        <p:sp>
          <p:nvSpPr>
            <p:cNvPr id="104453" name="Rectangle 41"/>
            <p:cNvSpPr>
              <a:spLocks noChangeArrowheads="1"/>
            </p:cNvSpPr>
            <p:nvPr/>
          </p:nvSpPr>
          <p:spPr bwMode="auto">
            <a:xfrm>
              <a:off x="3596" y="1624"/>
              <a:ext cx="707"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00000"/>
                </a:lnSpc>
                <a:spcBef>
                  <a:spcPct val="0"/>
                </a:spcBef>
                <a:buSzTx/>
                <a:buFontTx/>
                <a:buNone/>
              </a:pPr>
              <a:r>
                <a:rPr kumimoji="0" lang="zh-CN" altLang="en-US" sz="2400">
                  <a:solidFill>
                    <a:schemeClr val="tx1"/>
                  </a:solidFill>
                  <a:latin typeface="Times New Roman" panose="02020603050405020304" pitchFamily="18" charset="0"/>
                  <a:ea typeface="宋体" panose="02010600030101010101" pitchFamily="2" charset="-122"/>
                </a:rPr>
                <a:t>片选端</a:t>
              </a:r>
            </a:p>
          </p:txBody>
        </p:sp>
        <p:sp>
          <p:nvSpPr>
            <p:cNvPr id="104454" name="Rectangle 42"/>
            <p:cNvSpPr>
              <a:spLocks noChangeArrowheads="1"/>
            </p:cNvSpPr>
            <p:nvPr/>
          </p:nvSpPr>
          <p:spPr bwMode="auto">
            <a:xfrm>
              <a:off x="354" y="3415"/>
              <a:ext cx="1175"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D</a:t>
              </a:r>
              <a:r>
                <a:rPr kumimoji="0" lang="en-US" altLang="zh-CN" sz="2400" baseline="-25000">
                  <a:solidFill>
                    <a:schemeClr val="tx1"/>
                  </a:solidFill>
                  <a:latin typeface="Times New Roman" panose="02020603050405020304" pitchFamily="18" charset="0"/>
                  <a:ea typeface="宋体" panose="02010600030101010101" pitchFamily="2" charset="-122"/>
                </a:rPr>
                <a:t>7</a:t>
              </a:r>
              <a:r>
                <a:rPr kumimoji="0" lang="zh-CN" altLang="en-US" sz="2400">
                  <a:solidFill>
                    <a:schemeClr val="tx1"/>
                  </a:solidFill>
                  <a:latin typeface="Times New Roman" panose="02020603050405020304" pitchFamily="18" charset="0"/>
                  <a:ea typeface="宋体" panose="02010600030101010101" pitchFamily="2" charset="-122"/>
                </a:rPr>
                <a:t>～</a:t>
              </a:r>
              <a:r>
                <a:rPr kumimoji="0" lang="en-US" altLang="zh-CN" sz="2400">
                  <a:solidFill>
                    <a:schemeClr val="tx1"/>
                  </a:solidFill>
                  <a:latin typeface="Times New Roman" panose="02020603050405020304" pitchFamily="18" charset="0"/>
                  <a:ea typeface="宋体" panose="02010600030101010101" pitchFamily="2" charset="-122"/>
                </a:rPr>
                <a:t>D</a:t>
              </a:r>
              <a:r>
                <a:rPr kumimoji="0" lang="en-US" altLang="zh-CN" sz="2400" baseline="-25000">
                  <a:solidFill>
                    <a:schemeClr val="tx1"/>
                  </a:solidFill>
                  <a:latin typeface="Times New Roman" panose="02020603050405020304" pitchFamily="18" charset="0"/>
                  <a:ea typeface="宋体" panose="02010600030101010101" pitchFamily="2" charset="-122"/>
                </a:rPr>
                <a:t>0</a:t>
              </a:r>
              <a:endParaRPr kumimoji="0" lang="en-US" altLang="zh-CN" sz="2400">
                <a:solidFill>
                  <a:schemeClr val="tx1"/>
                </a:solidFill>
                <a:latin typeface="Times New Roman" panose="02020603050405020304" pitchFamily="18" charset="0"/>
                <a:ea typeface="宋体" panose="02010600030101010101" pitchFamily="2" charset="-122"/>
              </a:endParaRPr>
            </a:p>
          </p:txBody>
        </p:sp>
        <p:sp>
          <p:nvSpPr>
            <p:cNvPr id="104455" name="Rectangle 43"/>
            <p:cNvSpPr>
              <a:spLocks noChangeArrowheads="1"/>
            </p:cNvSpPr>
            <p:nvPr/>
          </p:nvSpPr>
          <p:spPr bwMode="auto">
            <a:xfrm>
              <a:off x="260" y="1931"/>
              <a:ext cx="11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rgbClr val="0000FF"/>
                  </a:solidFill>
                  <a:latin typeface="Times New Roman" panose="02020603050405020304" pitchFamily="18" charset="0"/>
                  <a:ea typeface="宋体" panose="02010600030101010101" pitchFamily="2" charset="-122"/>
                </a:rPr>
                <a:t>A</a:t>
              </a:r>
              <a:r>
                <a:rPr kumimoji="0" lang="en-US" altLang="zh-CN" sz="2400" baseline="-25000">
                  <a:solidFill>
                    <a:srgbClr val="0000FF"/>
                  </a:solidFill>
                  <a:latin typeface="Times New Roman" panose="02020603050405020304" pitchFamily="18" charset="0"/>
                  <a:ea typeface="宋体" panose="02010600030101010101" pitchFamily="2" charset="-122"/>
                </a:rPr>
                <a:t>19</a:t>
              </a:r>
              <a:r>
                <a:rPr kumimoji="0" lang="zh-CN" altLang="en-US" sz="2400">
                  <a:solidFill>
                    <a:srgbClr val="0000FF"/>
                  </a:solidFill>
                  <a:latin typeface="Times New Roman" panose="02020603050405020304" pitchFamily="18" charset="0"/>
                  <a:ea typeface="宋体" panose="02010600030101010101" pitchFamily="2" charset="-122"/>
                </a:rPr>
                <a:t>～</a:t>
              </a:r>
              <a:r>
                <a:rPr kumimoji="0" lang="en-US" altLang="zh-CN" sz="2400">
                  <a:solidFill>
                    <a:srgbClr val="0000FF"/>
                  </a:solidFill>
                  <a:latin typeface="Times New Roman" panose="02020603050405020304" pitchFamily="18" charset="0"/>
                  <a:ea typeface="宋体" panose="02010600030101010101" pitchFamily="2" charset="-122"/>
                </a:rPr>
                <a:t>A</a:t>
              </a:r>
              <a:r>
                <a:rPr kumimoji="0" lang="en-US" altLang="zh-CN" sz="2400" baseline="-25000">
                  <a:solidFill>
                    <a:srgbClr val="0000FF"/>
                  </a:solidFill>
                  <a:latin typeface="Times New Roman" panose="02020603050405020304" pitchFamily="18" charset="0"/>
                  <a:ea typeface="宋体" panose="02010600030101010101" pitchFamily="2" charset="-122"/>
                </a:rPr>
                <a:t>10</a:t>
              </a:r>
              <a:endParaRPr kumimoji="0" lang="en-US" altLang="zh-CN" sz="2400">
                <a:solidFill>
                  <a:srgbClr val="0000FF"/>
                </a:solidFill>
                <a:latin typeface="Times New Roman" panose="02020603050405020304" pitchFamily="18" charset="0"/>
                <a:ea typeface="宋体" panose="02010600030101010101" pitchFamily="2" charset="-122"/>
              </a:endParaRPr>
            </a:p>
          </p:txBody>
        </p:sp>
        <p:sp>
          <p:nvSpPr>
            <p:cNvPr id="104456" name="Line 44"/>
            <p:cNvSpPr>
              <a:spLocks noChangeShapeType="1"/>
            </p:cNvSpPr>
            <p:nvPr/>
          </p:nvSpPr>
          <p:spPr bwMode="auto">
            <a:xfrm>
              <a:off x="1392" y="3566"/>
              <a:ext cx="3940" cy="0"/>
            </a:xfrm>
            <a:prstGeom prst="line">
              <a:avLst/>
            </a:prstGeom>
            <a:noFill/>
            <a:ln w="38100">
              <a:solidFill>
                <a:schemeClr val="hlink"/>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4457" name="Rectangle 45"/>
            <p:cNvSpPr>
              <a:spLocks noChangeArrowheads="1"/>
            </p:cNvSpPr>
            <p:nvPr/>
          </p:nvSpPr>
          <p:spPr bwMode="auto">
            <a:xfrm>
              <a:off x="221" y="3165"/>
              <a:ext cx="140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9</a:t>
              </a:r>
              <a:r>
                <a:rPr kumimoji="0" lang="zh-CN" altLang="en-US" sz="2400">
                  <a:solidFill>
                    <a:schemeClr val="tx1"/>
                  </a:solidFill>
                  <a:latin typeface="Times New Roman" panose="02020603050405020304" pitchFamily="18" charset="0"/>
                  <a:ea typeface="宋体" panose="02010600030101010101" pitchFamily="2" charset="-122"/>
                </a:rPr>
                <a:t>～</a:t>
              </a: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0</a:t>
              </a:r>
              <a:endParaRPr kumimoji="0" lang="en-US" altLang="zh-CN" sz="2400">
                <a:solidFill>
                  <a:schemeClr val="tx1"/>
                </a:solidFill>
                <a:latin typeface="Times New Roman" panose="02020603050405020304" pitchFamily="18" charset="0"/>
                <a:ea typeface="宋体" panose="02010600030101010101" pitchFamily="2" charset="-122"/>
              </a:endParaRPr>
            </a:p>
          </p:txBody>
        </p:sp>
        <p:sp>
          <p:nvSpPr>
            <p:cNvPr id="104458" name="Line 46"/>
            <p:cNvSpPr>
              <a:spLocks noChangeShapeType="1"/>
            </p:cNvSpPr>
            <p:nvPr/>
          </p:nvSpPr>
          <p:spPr bwMode="auto">
            <a:xfrm>
              <a:off x="1415" y="3323"/>
              <a:ext cx="3950" cy="3"/>
            </a:xfrm>
            <a:prstGeom prst="line">
              <a:avLst/>
            </a:prstGeom>
            <a:noFill/>
            <a:ln w="571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nvGrpSpPr>
            <p:cNvPr id="104459" name="Group 47"/>
            <p:cNvGrpSpPr>
              <a:grpSpLocks/>
            </p:cNvGrpSpPr>
            <p:nvPr/>
          </p:nvGrpSpPr>
          <p:grpSpPr bwMode="auto">
            <a:xfrm>
              <a:off x="3763" y="2002"/>
              <a:ext cx="1997" cy="1557"/>
              <a:chOff x="3763" y="2002"/>
              <a:chExt cx="1997" cy="1557"/>
            </a:xfrm>
          </p:grpSpPr>
          <p:sp>
            <p:nvSpPr>
              <p:cNvPr id="104477" name="Line 48"/>
              <p:cNvSpPr>
                <a:spLocks noChangeShapeType="1"/>
              </p:cNvSpPr>
              <p:nvPr/>
            </p:nvSpPr>
            <p:spPr bwMode="auto">
              <a:xfrm flipV="1">
                <a:off x="5138" y="3026"/>
                <a:ext cx="0" cy="533"/>
              </a:xfrm>
              <a:prstGeom prst="line">
                <a:avLst/>
              </a:prstGeom>
              <a:noFill/>
              <a:ln w="38100">
                <a:solidFill>
                  <a:schemeClr val="hlink"/>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4478" name="Line 49"/>
              <p:cNvSpPr>
                <a:spLocks noChangeShapeType="1"/>
              </p:cNvSpPr>
              <p:nvPr/>
            </p:nvSpPr>
            <p:spPr bwMode="auto">
              <a:xfrm>
                <a:off x="4511" y="3047"/>
                <a:ext cx="4" cy="273"/>
              </a:xfrm>
              <a:prstGeom prst="line">
                <a:avLst/>
              </a:prstGeom>
              <a:noFill/>
              <a:ln w="57150">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104479" name="Group 50"/>
              <p:cNvGrpSpPr>
                <a:grpSpLocks/>
              </p:cNvGrpSpPr>
              <p:nvPr/>
            </p:nvGrpSpPr>
            <p:grpSpPr bwMode="auto">
              <a:xfrm>
                <a:off x="3763" y="2002"/>
                <a:ext cx="1997" cy="1069"/>
                <a:chOff x="3253" y="1960"/>
                <a:chExt cx="1997" cy="1069"/>
              </a:xfrm>
            </p:grpSpPr>
            <p:sp>
              <p:nvSpPr>
                <p:cNvPr id="104480" name="Rectangle 51"/>
                <p:cNvSpPr>
                  <a:spLocks noChangeArrowheads="1"/>
                </p:cNvSpPr>
                <p:nvPr/>
              </p:nvSpPr>
              <p:spPr bwMode="auto">
                <a:xfrm>
                  <a:off x="3613" y="1960"/>
                  <a:ext cx="1399" cy="1047"/>
                </a:xfrm>
                <a:prstGeom prst="rect">
                  <a:avLst/>
                </a:prstGeom>
                <a:solidFill>
                  <a:srgbClr val="006600"/>
                </a:solidFill>
                <a:ln w="28575">
                  <a:solidFill>
                    <a:srgbClr val="000000"/>
                  </a:solidFill>
                  <a:miter lim="800000"/>
                  <a:headEnd/>
                  <a:tailEnd/>
                </a:ln>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04481" name="Rectangle 52"/>
                <p:cNvSpPr>
                  <a:spLocks noChangeArrowheads="1"/>
                </p:cNvSpPr>
                <p:nvPr/>
              </p:nvSpPr>
              <p:spPr bwMode="auto">
                <a:xfrm>
                  <a:off x="4157" y="2345"/>
                  <a:ext cx="68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zh-CN" altLang="en-US" sz="2400">
                      <a:solidFill>
                        <a:schemeClr val="accent2"/>
                      </a:solidFill>
                      <a:latin typeface="Times New Roman" panose="02020603050405020304" pitchFamily="18" charset="0"/>
                      <a:ea typeface="宋体" panose="02010600030101010101" pitchFamily="2" charset="-122"/>
                    </a:rPr>
                    <a:t>（</a:t>
                  </a:r>
                  <a:r>
                    <a:rPr kumimoji="0" lang="en-US" altLang="zh-CN" sz="2400">
                      <a:solidFill>
                        <a:schemeClr val="accent2"/>
                      </a:solidFill>
                      <a:latin typeface="Times New Roman" panose="02020603050405020304" pitchFamily="18" charset="0"/>
                      <a:ea typeface="宋体" panose="02010600030101010101" pitchFamily="2" charset="-122"/>
                    </a:rPr>
                    <a:t>2</a:t>
                  </a:r>
                  <a:r>
                    <a:rPr kumimoji="0" lang="zh-CN" altLang="en-US" sz="2400">
                      <a:solidFill>
                        <a:schemeClr val="accent2"/>
                      </a:solidFill>
                      <a:latin typeface="Times New Roman" panose="02020603050405020304" pitchFamily="18" charset="0"/>
                      <a:ea typeface="宋体" panose="02010600030101010101" pitchFamily="2" charset="-122"/>
                    </a:rPr>
                    <a:t>）</a:t>
                  </a:r>
                </a:p>
              </p:txBody>
            </p:sp>
            <p:sp>
              <p:nvSpPr>
                <p:cNvPr id="104482" name="Rectangle 53"/>
                <p:cNvSpPr>
                  <a:spLocks noChangeArrowheads="1"/>
                </p:cNvSpPr>
                <p:nvPr/>
              </p:nvSpPr>
              <p:spPr bwMode="auto">
                <a:xfrm>
                  <a:off x="3253" y="2709"/>
                  <a:ext cx="140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accent2"/>
                      </a:solidFill>
                      <a:latin typeface="Times New Roman" panose="02020603050405020304" pitchFamily="18" charset="0"/>
                      <a:ea typeface="宋体" panose="02010600030101010101" pitchFamily="2" charset="-122"/>
                    </a:rPr>
                    <a:t>A</a:t>
                  </a:r>
                  <a:r>
                    <a:rPr kumimoji="0" lang="en-US" altLang="zh-CN" sz="2400" baseline="-25000">
                      <a:solidFill>
                        <a:schemeClr val="accent2"/>
                      </a:solidFill>
                      <a:latin typeface="Times New Roman" panose="02020603050405020304" pitchFamily="18" charset="0"/>
                      <a:ea typeface="宋体" panose="02010600030101010101" pitchFamily="2" charset="-122"/>
                    </a:rPr>
                    <a:t>9</a:t>
                  </a:r>
                  <a:r>
                    <a:rPr kumimoji="0" lang="zh-CN" altLang="en-US" sz="2400">
                      <a:solidFill>
                        <a:schemeClr val="accent2"/>
                      </a:solidFill>
                      <a:latin typeface="Times New Roman" panose="02020603050405020304" pitchFamily="18" charset="0"/>
                      <a:ea typeface="宋体" panose="02010600030101010101" pitchFamily="2" charset="-122"/>
                    </a:rPr>
                    <a:t>～</a:t>
                  </a:r>
                  <a:r>
                    <a:rPr kumimoji="0" lang="en-US" altLang="zh-CN" sz="2400">
                      <a:solidFill>
                        <a:schemeClr val="accent2"/>
                      </a:solidFill>
                      <a:latin typeface="Times New Roman" panose="02020603050405020304" pitchFamily="18" charset="0"/>
                      <a:ea typeface="宋体" panose="02010600030101010101" pitchFamily="2" charset="-122"/>
                    </a:rPr>
                    <a:t>A</a:t>
                  </a:r>
                  <a:r>
                    <a:rPr kumimoji="0" lang="en-US" altLang="zh-CN" sz="2400" baseline="-25000">
                      <a:solidFill>
                        <a:schemeClr val="accent2"/>
                      </a:solidFill>
                      <a:latin typeface="Times New Roman" panose="02020603050405020304" pitchFamily="18" charset="0"/>
                      <a:ea typeface="宋体" panose="02010600030101010101" pitchFamily="2" charset="-122"/>
                    </a:rPr>
                    <a:t>0</a:t>
                  </a:r>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104483" name="Rectangle 54"/>
                <p:cNvSpPr>
                  <a:spLocks noChangeArrowheads="1"/>
                </p:cNvSpPr>
                <p:nvPr/>
              </p:nvSpPr>
              <p:spPr bwMode="auto">
                <a:xfrm>
                  <a:off x="4343" y="2715"/>
                  <a:ext cx="907"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00000"/>
                    </a:lnSpc>
                    <a:spcBef>
                      <a:spcPct val="0"/>
                    </a:spcBef>
                    <a:buSzTx/>
                    <a:buFontTx/>
                    <a:buNone/>
                  </a:pPr>
                  <a:r>
                    <a:rPr kumimoji="0" lang="en-US" altLang="zh-CN" sz="2400">
                      <a:solidFill>
                        <a:schemeClr val="accent2"/>
                      </a:solidFill>
                      <a:latin typeface="Times New Roman" panose="02020603050405020304" pitchFamily="18" charset="0"/>
                      <a:ea typeface="宋体" panose="02010600030101010101" pitchFamily="2" charset="-122"/>
                    </a:rPr>
                    <a:t>D</a:t>
                  </a:r>
                  <a:r>
                    <a:rPr kumimoji="0" lang="en-US" altLang="zh-CN" sz="2400" baseline="-25000">
                      <a:solidFill>
                        <a:schemeClr val="accent2"/>
                      </a:solidFill>
                      <a:latin typeface="Times New Roman" panose="02020603050405020304" pitchFamily="18" charset="0"/>
                      <a:ea typeface="宋体" panose="02010600030101010101" pitchFamily="2" charset="-122"/>
                    </a:rPr>
                    <a:t>7</a:t>
                  </a:r>
                  <a:r>
                    <a:rPr kumimoji="0" lang="zh-CN" altLang="en-US" sz="2400">
                      <a:solidFill>
                        <a:schemeClr val="accent2"/>
                      </a:solidFill>
                      <a:latin typeface="Times New Roman" panose="02020603050405020304" pitchFamily="18" charset="0"/>
                      <a:ea typeface="宋体" panose="02010600030101010101" pitchFamily="2" charset="-122"/>
                    </a:rPr>
                    <a:t>～</a:t>
                  </a:r>
                  <a:r>
                    <a:rPr kumimoji="0" lang="en-US" altLang="zh-CN" sz="2400">
                      <a:solidFill>
                        <a:schemeClr val="accent2"/>
                      </a:solidFill>
                      <a:latin typeface="Times New Roman" panose="02020603050405020304" pitchFamily="18" charset="0"/>
                      <a:ea typeface="宋体" panose="02010600030101010101" pitchFamily="2" charset="-122"/>
                    </a:rPr>
                    <a:t>D</a:t>
                  </a:r>
                  <a:r>
                    <a:rPr kumimoji="0" lang="en-US" altLang="zh-CN" sz="2400" baseline="-25000">
                      <a:solidFill>
                        <a:schemeClr val="accent2"/>
                      </a:solidFill>
                      <a:latin typeface="Times New Roman" panose="02020603050405020304" pitchFamily="18" charset="0"/>
                      <a:ea typeface="宋体" panose="02010600030101010101" pitchFamily="2" charset="-122"/>
                    </a:rPr>
                    <a:t>0</a:t>
                  </a:r>
                  <a:endParaRPr kumimoji="0" lang="en-US" altLang="zh-CN" sz="2400">
                    <a:solidFill>
                      <a:schemeClr val="accent2"/>
                    </a:solidFill>
                    <a:latin typeface="Times New Roman" panose="02020603050405020304" pitchFamily="18" charset="0"/>
                    <a:ea typeface="宋体" panose="02010600030101010101" pitchFamily="2" charset="-122"/>
                  </a:endParaRPr>
                </a:p>
              </p:txBody>
            </p:sp>
            <p:grpSp>
              <p:nvGrpSpPr>
                <p:cNvPr id="104484" name="Group 55"/>
                <p:cNvGrpSpPr>
                  <a:grpSpLocks/>
                </p:cNvGrpSpPr>
                <p:nvPr/>
              </p:nvGrpSpPr>
              <p:grpSpPr bwMode="auto">
                <a:xfrm>
                  <a:off x="3821" y="2015"/>
                  <a:ext cx="612" cy="237"/>
                  <a:chOff x="3464" y="1645"/>
                  <a:chExt cx="612" cy="237"/>
                </a:xfrm>
              </p:grpSpPr>
              <p:sp>
                <p:nvSpPr>
                  <p:cNvPr id="104485" name="Rectangle 56"/>
                  <p:cNvSpPr>
                    <a:spLocks noChangeArrowheads="1"/>
                  </p:cNvSpPr>
                  <p:nvPr/>
                </p:nvSpPr>
                <p:spPr bwMode="auto">
                  <a:xfrm>
                    <a:off x="3464" y="1645"/>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accent2"/>
                        </a:solidFill>
                        <a:latin typeface="Times New Roman" panose="02020603050405020304" pitchFamily="18" charset="0"/>
                        <a:ea typeface="宋体" panose="02010600030101010101" pitchFamily="2" charset="-122"/>
                      </a:rPr>
                      <a:t>CE</a:t>
                    </a:r>
                  </a:p>
                </p:txBody>
              </p:sp>
              <p:sp>
                <p:nvSpPr>
                  <p:cNvPr id="104486" name="Line 57"/>
                  <p:cNvSpPr>
                    <a:spLocks noChangeShapeType="1"/>
                  </p:cNvSpPr>
                  <p:nvPr/>
                </p:nvSpPr>
                <p:spPr bwMode="auto">
                  <a:xfrm>
                    <a:off x="3644" y="1650"/>
                    <a:ext cx="249"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104460" name="Freeform 58"/>
            <p:cNvSpPr>
              <a:spLocks/>
            </p:cNvSpPr>
            <p:nvPr/>
          </p:nvSpPr>
          <p:spPr bwMode="auto">
            <a:xfrm>
              <a:off x="1906" y="1440"/>
              <a:ext cx="2716" cy="549"/>
            </a:xfrm>
            <a:custGeom>
              <a:avLst/>
              <a:gdLst>
                <a:gd name="T0" fmla="*/ 2147483646 w 1632"/>
                <a:gd name="T1" fmla="*/ 119 h 576"/>
                <a:gd name="T2" fmla="*/ 2147483646 w 1632"/>
                <a:gd name="T3" fmla="*/ 0 h 576"/>
                <a:gd name="T4" fmla="*/ 0 w 1632"/>
                <a:gd name="T5" fmla="*/ 0 h 576"/>
                <a:gd name="T6" fmla="*/ 0 60000 65536"/>
                <a:gd name="T7" fmla="*/ 0 60000 65536"/>
                <a:gd name="T8" fmla="*/ 0 60000 65536"/>
                <a:gd name="T9" fmla="*/ 0 w 1632"/>
                <a:gd name="T10" fmla="*/ 0 h 576"/>
                <a:gd name="T11" fmla="*/ 1632 w 1632"/>
                <a:gd name="T12" fmla="*/ 576 h 576"/>
              </a:gdLst>
              <a:ahLst/>
              <a:cxnLst>
                <a:cxn ang="T6">
                  <a:pos x="T0" y="T1"/>
                </a:cxn>
                <a:cxn ang="T7">
                  <a:pos x="T2" y="T3"/>
                </a:cxn>
                <a:cxn ang="T8">
                  <a:pos x="T4" y="T5"/>
                </a:cxn>
              </a:cxnLst>
              <a:rect l="T9" t="T10" r="T11" b="T12"/>
              <a:pathLst>
                <a:path w="1632" h="576">
                  <a:moveTo>
                    <a:pt x="1632" y="576"/>
                  </a:moveTo>
                  <a:lnTo>
                    <a:pt x="1632" y="0"/>
                  </a:lnTo>
                  <a:lnTo>
                    <a:pt x="0" y="0"/>
                  </a:ln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104461" name="Group 59"/>
            <p:cNvGrpSpPr>
              <a:grpSpLocks/>
            </p:cNvGrpSpPr>
            <p:nvPr/>
          </p:nvGrpSpPr>
          <p:grpSpPr bwMode="auto">
            <a:xfrm>
              <a:off x="2246" y="2002"/>
              <a:ext cx="1997" cy="1557"/>
              <a:chOff x="3763" y="2002"/>
              <a:chExt cx="1997" cy="1557"/>
            </a:xfrm>
          </p:grpSpPr>
          <p:sp>
            <p:nvSpPr>
              <p:cNvPr id="104467" name="Line 60"/>
              <p:cNvSpPr>
                <a:spLocks noChangeShapeType="1"/>
              </p:cNvSpPr>
              <p:nvPr/>
            </p:nvSpPr>
            <p:spPr bwMode="auto">
              <a:xfrm flipV="1">
                <a:off x="5138" y="3026"/>
                <a:ext cx="0" cy="533"/>
              </a:xfrm>
              <a:prstGeom prst="line">
                <a:avLst/>
              </a:prstGeom>
              <a:noFill/>
              <a:ln w="38100">
                <a:solidFill>
                  <a:schemeClr val="hlink"/>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4468" name="Line 61"/>
              <p:cNvSpPr>
                <a:spLocks noChangeShapeType="1"/>
              </p:cNvSpPr>
              <p:nvPr/>
            </p:nvSpPr>
            <p:spPr bwMode="auto">
              <a:xfrm>
                <a:off x="4511" y="3047"/>
                <a:ext cx="4" cy="273"/>
              </a:xfrm>
              <a:prstGeom prst="line">
                <a:avLst/>
              </a:prstGeom>
              <a:noFill/>
              <a:ln w="57150">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104469" name="Group 62"/>
              <p:cNvGrpSpPr>
                <a:grpSpLocks/>
              </p:cNvGrpSpPr>
              <p:nvPr/>
            </p:nvGrpSpPr>
            <p:grpSpPr bwMode="auto">
              <a:xfrm>
                <a:off x="3763" y="2002"/>
                <a:ext cx="1997" cy="1069"/>
                <a:chOff x="3253" y="1960"/>
                <a:chExt cx="1997" cy="1069"/>
              </a:xfrm>
            </p:grpSpPr>
            <p:sp>
              <p:nvSpPr>
                <p:cNvPr id="104470" name="Rectangle 63"/>
                <p:cNvSpPr>
                  <a:spLocks noChangeArrowheads="1"/>
                </p:cNvSpPr>
                <p:nvPr/>
              </p:nvSpPr>
              <p:spPr bwMode="auto">
                <a:xfrm>
                  <a:off x="3613" y="1960"/>
                  <a:ext cx="1399" cy="1047"/>
                </a:xfrm>
                <a:prstGeom prst="rect">
                  <a:avLst/>
                </a:prstGeom>
                <a:solidFill>
                  <a:srgbClr val="006600"/>
                </a:solidFill>
                <a:ln w="28575">
                  <a:solidFill>
                    <a:srgbClr val="000000"/>
                  </a:solidFill>
                  <a:miter lim="800000"/>
                  <a:headEnd/>
                  <a:tailEnd/>
                </a:ln>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04471" name="Rectangle 64"/>
                <p:cNvSpPr>
                  <a:spLocks noChangeArrowheads="1"/>
                </p:cNvSpPr>
                <p:nvPr/>
              </p:nvSpPr>
              <p:spPr bwMode="auto">
                <a:xfrm>
                  <a:off x="4157" y="2345"/>
                  <a:ext cx="68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zh-CN" altLang="en-US" sz="2400">
                      <a:solidFill>
                        <a:schemeClr val="accent2"/>
                      </a:solidFill>
                      <a:latin typeface="Times New Roman" panose="02020603050405020304" pitchFamily="18" charset="0"/>
                      <a:ea typeface="宋体" panose="02010600030101010101" pitchFamily="2" charset="-122"/>
                    </a:rPr>
                    <a:t>（</a:t>
                  </a:r>
                  <a:r>
                    <a:rPr kumimoji="0" lang="en-US" altLang="zh-CN" sz="2400">
                      <a:solidFill>
                        <a:schemeClr val="accent2"/>
                      </a:solidFill>
                      <a:latin typeface="Times New Roman" panose="02020603050405020304" pitchFamily="18" charset="0"/>
                      <a:ea typeface="宋体" panose="02010600030101010101" pitchFamily="2" charset="-122"/>
                    </a:rPr>
                    <a:t>1</a:t>
                  </a:r>
                  <a:r>
                    <a:rPr kumimoji="0" lang="zh-CN" altLang="en-US" sz="2400">
                      <a:solidFill>
                        <a:schemeClr val="accent2"/>
                      </a:solidFill>
                      <a:latin typeface="Times New Roman" panose="02020603050405020304" pitchFamily="18" charset="0"/>
                      <a:ea typeface="宋体" panose="02010600030101010101" pitchFamily="2" charset="-122"/>
                    </a:rPr>
                    <a:t>）</a:t>
                  </a:r>
                </a:p>
              </p:txBody>
            </p:sp>
            <p:sp>
              <p:nvSpPr>
                <p:cNvPr id="104472" name="Rectangle 65"/>
                <p:cNvSpPr>
                  <a:spLocks noChangeArrowheads="1"/>
                </p:cNvSpPr>
                <p:nvPr/>
              </p:nvSpPr>
              <p:spPr bwMode="auto">
                <a:xfrm>
                  <a:off x="3253" y="2709"/>
                  <a:ext cx="140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accent2"/>
                      </a:solidFill>
                      <a:latin typeface="Times New Roman" panose="02020603050405020304" pitchFamily="18" charset="0"/>
                      <a:ea typeface="宋体" panose="02010600030101010101" pitchFamily="2" charset="-122"/>
                    </a:rPr>
                    <a:t>A</a:t>
                  </a:r>
                  <a:r>
                    <a:rPr kumimoji="0" lang="en-US" altLang="zh-CN" sz="2400" baseline="-25000">
                      <a:solidFill>
                        <a:schemeClr val="accent2"/>
                      </a:solidFill>
                      <a:latin typeface="Times New Roman" panose="02020603050405020304" pitchFamily="18" charset="0"/>
                      <a:ea typeface="宋体" panose="02010600030101010101" pitchFamily="2" charset="-122"/>
                    </a:rPr>
                    <a:t>9</a:t>
                  </a:r>
                  <a:r>
                    <a:rPr kumimoji="0" lang="zh-CN" altLang="en-US" sz="2400">
                      <a:solidFill>
                        <a:schemeClr val="accent2"/>
                      </a:solidFill>
                      <a:latin typeface="Times New Roman" panose="02020603050405020304" pitchFamily="18" charset="0"/>
                      <a:ea typeface="宋体" panose="02010600030101010101" pitchFamily="2" charset="-122"/>
                    </a:rPr>
                    <a:t>～</a:t>
                  </a:r>
                  <a:r>
                    <a:rPr kumimoji="0" lang="en-US" altLang="zh-CN" sz="2400">
                      <a:solidFill>
                        <a:schemeClr val="accent2"/>
                      </a:solidFill>
                      <a:latin typeface="Times New Roman" panose="02020603050405020304" pitchFamily="18" charset="0"/>
                      <a:ea typeface="宋体" panose="02010600030101010101" pitchFamily="2" charset="-122"/>
                    </a:rPr>
                    <a:t>A</a:t>
                  </a:r>
                  <a:r>
                    <a:rPr kumimoji="0" lang="en-US" altLang="zh-CN" sz="2400" baseline="-25000">
                      <a:solidFill>
                        <a:schemeClr val="accent2"/>
                      </a:solidFill>
                      <a:latin typeface="Times New Roman" panose="02020603050405020304" pitchFamily="18" charset="0"/>
                      <a:ea typeface="宋体" panose="02010600030101010101" pitchFamily="2" charset="-122"/>
                    </a:rPr>
                    <a:t>0</a:t>
                  </a:r>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104473" name="Rectangle 66"/>
                <p:cNvSpPr>
                  <a:spLocks noChangeArrowheads="1"/>
                </p:cNvSpPr>
                <p:nvPr/>
              </p:nvSpPr>
              <p:spPr bwMode="auto">
                <a:xfrm>
                  <a:off x="4343" y="2715"/>
                  <a:ext cx="907"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00000"/>
                    </a:lnSpc>
                    <a:spcBef>
                      <a:spcPct val="0"/>
                    </a:spcBef>
                    <a:buSzTx/>
                    <a:buFontTx/>
                    <a:buNone/>
                  </a:pPr>
                  <a:r>
                    <a:rPr kumimoji="0" lang="en-US" altLang="zh-CN" sz="2400">
                      <a:solidFill>
                        <a:schemeClr val="accent2"/>
                      </a:solidFill>
                      <a:latin typeface="Times New Roman" panose="02020603050405020304" pitchFamily="18" charset="0"/>
                      <a:ea typeface="宋体" panose="02010600030101010101" pitchFamily="2" charset="-122"/>
                    </a:rPr>
                    <a:t>D</a:t>
                  </a:r>
                  <a:r>
                    <a:rPr kumimoji="0" lang="en-US" altLang="zh-CN" sz="2400" baseline="-25000">
                      <a:solidFill>
                        <a:schemeClr val="accent2"/>
                      </a:solidFill>
                      <a:latin typeface="Times New Roman" panose="02020603050405020304" pitchFamily="18" charset="0"/>
                      <a:ea typeface="宋体" panose="02010600030101010101" pitchFamily="2" charset="-122"/>
                    </a:rPr>
                    <a:t>7</a:t>
                  </a:r>
                  <a:r>
                    <a:rPr kumimoji="0" lang="zh-CN" altLang="en-US" sz="2400">
                      <a:solidFill>
                        <a:schemeClr val="accent2"/>
                      </a:solidFill>
                      <a:latin typeface="Times New Roman" panose="02020603050405020304" pitchFamily="18" charset="0"/>
                      <a:ea typeface="宋体" panose="02010600030101010101" pitchFamily="2" charset="-122"/>
                    </a:rPr>
                    <a:t>～</a:t>
                  </a:r>
                  <a:r>
                    <a:rPr kumimoji="0" lang="en-US" altLang="zh-CN" sz="2400">
                      <a:solidFill>
                        <a:schemeClr val="accent2"/>
                      </a:solidFill>
                      <a:latin typeface="Times New Roman" panose="02020603050405020304" pitchFamily="18" charset="0"/>
                      <a:ea typeface="宋体" panose="02010600030101010101" pitchFamily="2" charset="-122"/>
                    </a:rPr>
                    <a:t>D</a:t>
                  </a:r>
                  <a:r>
                    <a:rPr kumimoji="0" lang="en-US" altLang="zh-CN" sz="2400" baseline="-25000">
                      <a:solidFill>
                        <a:schemeClr val="accent2"/>
                      </a:solidFill>
                      <a:latin typeface="Times New Roman" panose="02020603050405020304" pitchFamily="18" charset="0"/>
                      <a:ea typeface="宋体" panose="02010600030101010101" pitchFamily="2" charset="-122"/>
                    </a:rPr>
                    <a:t>0</a:t>
                  </a:r>
                  <a:endParaRPr kumimoji="0" lang="en-US" altLang="zh-CN" sz="2400">
                    <a:solidFill>
                      <a:schemeClr val="accent2"/>
                    </a:solidFill>
                    <a:latin typeface="Times New Roman" panose="02020603050405020304" pitchFamily="18" charset="0"/>
                    <a:ea typeface="宋体" panose="02010600030101010101" pitchFamily="2" charset="-122"/>
                  </a:endParaRPr>
                </a:p>
              </p:txBody>
            </p:sp>
            <p:grpSp>
              <p:nvGrpSpPr>
                <p:cNvPr id="104474" name="Group 67"/>
                <p:cNvGrpSpPr>
                  <a:grpSpLocks/>
                </p:cNvGrpSpPr>
                <p:nvPr/>
              </p:nvGrpSpPr>
              <p:grpSpPr bwMode="auto">
                <a:xfrm>
                  <a:off x="3821" y="2015"/>
                  <a:ext cx="612" cy="237"/>
                  <a:chOff x="3464" y="1645"/>
                  <a:chExt cx="612" cy="237"/>
                </a:xfrm>
              </p:grpSpPr>
              <p:sp>
                <p:nvSpPr>
                  <p:cNvPr id="104475" name="Rectangle 68"/>
                  <p:cNvSpPr>
                    <a:spLocks noChangeArrowheads="1"/>
                  </p:cNvSpPr>
                  <p:nvPr/>
                </p:nvSpPr>
                <p:spPr bwMode="auto">
                  <a:xfrm>
                    <a:off x="3464" y="1645"/>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accent2"/>
                        </a:solidFill>
                        <a:latin typeface="Times New Roman" panose="02020603050405020304" pitchFamily="18" charset="0"/>
                        <a:ea typeface="宋体" panose="02010600030101010101" pitchFamily="2" charset="-122"/>
                      </a:rPr>
                      <a:t>CE</a:t>
                    </a:r>
                  </a:p>
                </p:txBody>
              </p:sp>
              <p:sp>
                <p:nvSpPr>
                  <p:cNvPr id="104476" name="Line 69"/>
                  <p:cNvSpPr>
                    <a:spLocks noChangeShapeType="1"/>
                  </p:cNvSpPr>
                  <p:nvPr/>
                </p:nvSpPr>
                <p:spPr bwMode="auto">
                  <a:xfrm>
                    <a:off x="3644" y="1650"/>
                    <a:ext cx="249"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104462" name="Text Box 70"/>
            <p:cNvSpPr txBox="1">
              <a:spLocks noChangeArrowheads="1"/>
            </p:cNvSpPr>
            <p:nvPr/>
          </p:nvSpPr>
          <p:spPr bwMode="auto">
            <a:xfrm>
              <a:off x="1479" y="1152"/>
              <a:ext cx="427" cy="1289"/>
            </a:xfrm>
            <a:prstGeom prst="rect">
              <a:avLst/>
            </a:prstGeom>
            <a:solidFill>
              <a:srgbClr val="A6ADC0"/>
            </a:solidFill>
            <a:ln w="9525">
              <a:solidFill>
                <a:schemeClr val="tx1"/>
              </a:solidFill>
              <a:miter lim="800000"/>
              <a:headEnd/>
              <a:tailEnd/>
            </a:ln>
          </p:spPr>
          <p:txBody>
            <a:bodyPr vert="eaVert">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lang="zh-CN" altLang="en-US" sz="3200">
                  <a:solidFill>
                    <a:srgbClr val="0000FF"/>
                  </a:solidFill>
                  <a:latin typeface="Tahoma" panose="020B0604030504040204" pitchFamily="34" charset="0"/>
                  <a:ea typeface="华文新魏" panose="02010800040101010101" pitchFamily="2" charset="-122"/>
                </a:rPr>
                <a:t>译码器</a:t>
              </a:r>
            </a:p>
          </p:txBody>
        </p:sp>
        <p:sp>
          <p:nvSpPr>
            <p:cNvPr id="104463" name="Line 71"/>
            <p:cNvSpPr>
              <a:spLocks noChangeShapeType="1"/>
            </p:cNvSpPr>
            <p:nvPr/>
          </p:nvSpPr>
          <p:spPr bwMode="auto">
            <a:xfrm>
              <a:off x="989" y="1800"/>
              <a:ext cx="494" cy="1"/>
            </a:xfrm>
            <a:prstGeom prst="line">
              <a:avLst/>
            </a:prstGeom>
            <a:noFill/>
            <a:ln w="57150">
              <a:solidFill>
                <a:schemeClr val="folHlink"/>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4464" name="Freeform 72"/>
            <p:cNvSpPr>
              <a:spLocks/>
            </p:cNvSpPr>
            <p:nvPr/>
          </p:nvSpPr>
          <p:spPr bwMode="auto">
            <a:xfrm>
              <a:off x="1906" y="1769"/>
              <a:ext cx="1235" cy="220"/>
            </a:xfrm>
            <a:custGeom>
              <a:avLst/>
              <a:gdLst>
                <a:gd name="T0" fmla="*/ 2 w 1632"/>
                <a:gd name="T1" fmla="*/ 0 h 576"/>
                <a:gd name="T2" fmla="*/ 2 w 1632"/>
                <a:gd name="T3" fmla="*/ 0 h 576"/>
                <a:gd name="T4" fmla="*/ 0 w 1632"/>
                <a:gd name="T5" fmla="*/ 0 h 576"/>
                <a:gd name="T6" fmla="*/ 0 60000 65536"/>
                <a:gd name="T7" fmla="*/ 0 60000 65536"/>
                <a:gd name="T8" fmla="*/ 0 60000 65536"/>
                <a:gd name="T9" fmla="*/ 0 w 1632"/>
                <a:gd name="T10" fmla="*/ 0 h 576"/>
                <a:gd name="T11" fmla="*/ 1632 w 1632"/>
                <a:gd name="T12" fmla="*/ 576 h 576"/>
              </a:gdLst>
              <a:ahLst/>
              <a:cxnLst>
                <a:cxn ang="T6">
                  <a:pos x="T0" y="T1"/>
                </a:cxn>
                <a:cxn ang="T7">
                  <a:pos x="T2" y="T3"/>
                </a:cxn>
                <a:cxn ang="T8">
                  <a:pos x="T4" y="T5"/>
                </a:cxn>
              </a:cxnLst>
              <a:rect l="T9" t="T10" r="T11" b="T12"/>
              <a:pathLst>
                <a:path w="1632" h="576">
                  <a:moveTo>
                    <a:pt x="1632" y="576"/>
                  </a:moveTo>
                  <a:lnTo>
                    <a:pt x="1632" y="0"/>
                  </a:lnTo>
                  <a:lnTo>
                    <a:pt x="0" y="0"/>
                  </a:ln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4465" name="Rectangle 73"/>
            <p:cNvSpPr>
              <a:spLocks noChangeArrowheads="1"/>
            </p:cNvSpPr>
            <p:nvPr/>
          </p:nvSpPr>
          <p:spPr bwMode="auto">
            <a:xfrm>
              <a:off x="1878" y="1163"/>
              <a:ext cx="11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rgbClr val="0000FF"/>
                  </a:solidFill>
                  <a:latin typeface="Times New Roman" panose="02020603050405020304" pitchFamily="18" charset="0"/>
                  <a:ea typeface="宋体" panose="02010600030101010101" pitchFamily="2" charset="-122"/>
                </a:rPr>
                <a:t>0000000001</a:t>
              </a:r>
            </a:p>
          </p:txBody>
        </p:sp>
        <p:sp>
          <p:nvSpPr>
            <p:cNvPr id="104466" name="Rectangle 74"/>
            <p:cNvSpPr>
              <a:spLocks noChangeArrowheads="1"/>
            </p:cNvSpPr>
            <p:nvPr/>
          </p:nvSpPr>
          <p:spPr bwMode="auto">
            <a:xfrm>
              <a:off x="1878" y="1520"/>
              <a:ext cx="11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rgbClr val="0000FF"/>
                  </a:solidFill>
                  <a:latin typeface="Times New Roman" panose="02020603050405020304" pitchFamily="18" charset="0"/>
                  <a:ea typeface="宋体" panose="02010600030101010101" pitchFamily="2" charset="-122"/>
                </a:rPr>
                <a:t>0000000000</a:t>
              </a:r>
            </a:p>
          </p:txBody>
        </p:sp>
      </p:grpSp>
      <p:sp>
        <p:nvSpPr>
          <p:cNvPr id="104452"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D5D77D23-6CB1-4656-AA84-E7AD8715B622}" type="slidenum">
              <a:rPr kumimoji="0" lang="en-US" altLang="zh-CN" sz="1600" smtClean="0"/>
              <a:pPr>
                <a:lnSpc>
                  <a:spcPct val="100000"/>
                </a:lnSpc>
                <a:spcBef>
                  <a:spcPct val="0"/>
                </a:spcBef>
                <a:buSzTx/>
                <a:buFontTx/>
                <a:buNone/>
              </a:pPr>
              <a:t>49</a:t>
            </a:fld>
            <a:r>
              <a:rPr kumimoji="0" lang="en-US" altLang="zh-CN" sz="1600"/>
              <a:t>/</a:t>
            </a:r>
            <a:r>
              <a:rPr kumimoji="0" lang="zh-CN" altLang="zh-CN" sz="1600"/>
              <a:t>7</a:t>
            </a:r>
            <a:r>
              <a:rPr kumimoji="0" lang="en-US" altLang="zh-CN" sz="1600"/>
              <a:t>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91897807-778A-4932-99FF-4BA0D8862133}" type="datetime12">
              <a:rPr kumimoji="0" lang="zh-CN" altLang="en-US" sz="1600" smtClean="0"/>
              <a:pPr>
                <a:lnSpc>
                  <a:spcPct val="100000"/>
                </a:lnSpc>
                <a:spcBef>
                  <a:spcPct val="0"/>
                </a:spcBef>
                <a:buSzTx/>
                <a:buFontTx/>
                <a:buNone/>
              </a:pPr>
              <a:t>下午8时24分</a:t>
            </a:fld>
            <a:endParaRPr kumimoji="0" lang="en-US" altLang="zh-CN" sz="1600"/>
          </a:p>
        </p:txBody>
      </p:sp>
      <p:sp>
        <p:nvSpPr>
          <p:cNvPr id="26" name="Rectangle 2">
            <a:extLst>
              <a:ext uri="{FF2B5EF4-FFF2-40B4-BE49-F238E27FC236}">
                <a16:creationId xmlns:a16="http://schemas.microsoft.com/office/drawing/2014/main" id="{C7592C1E-D60C-2D43-AF9C-581B552468DC}"/>
              </a:ext>
            </a:extLst>
          </p:cNvPr>
          <p:cNvSpPr>
            <a:spLocks noGrp="1" noChangeArrowheads="1"/>
          </p:cNvSpPr>
          <p:nvPr>
            <p:ph type="title"/>
          </p:nvPr>
        </p:nvSpPr>
        <p:spPr>
          <a:xfrm>
            <a:off x="2370138" y="66675"/>
            <a:ext cx="5630862" cy="771525"/>
          </a:xfrm>
        </p:spPr>
        <p:txBody>
          <a:bodyPr/>
          <a:lstStyle/>
          <a:p>
            <a:pPr eaLnBrk="1" hangingPunct="1"/>
            <a:r>
              <a:rPr lang="zh-CN" altLang="en-US">
                <a:effectLst>
                  <a:outerShdw blurRad="38100" dist="38100" dir="2700000" algn="tl">
                    <a:srgbClr val="C0C0C0"/>
                  </a:outerShdw>
                </a:effectLst>
                <a:ea typeface="黑体" panose="02010609060101010101" pitchFamily="49" charset="-122"/>
              </a:rPr>
              <a:t>半导体存储器的分类</a:t>
            </a:r>
          </a:p>
        </p:txBody>
      </p:sp>
      <p:sp>
        <p:nvSpPr>
          <p:cNvPr id="14339" name="Rectangle 4"/>
          <p:cNvSpPr>
            <a:spLocks noChangeArrowheads="1"/>
          </p:cNvSpPr>
          <p:nvPr/>
        </p:nvSpPr>
        <p:spPr bwMode="auto">
          <a:xfrm>
            <a:off x="250825" y="3057525"/>
            <a:ext cx="936625"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zh-CN" altLang="en-US" sz="2400" b="1">
                <a:solidFill>
                  <a:schemeClr val="tx1"/>
                </a:solidFill>
                <a:latin typeface="华文仿宋" panose="02010600040101010101" pitchFamily="2" charset="-122"/>
                <a:ea typeface="华文仿宋" panose="02010600040101010101" pitchFamily="2" charset="-122"/>
              </a:rPr>
              <a:t>半导体</a:t>
            </a:r>
          </a:p>
          <a:p>
            <a:pPr algn="ctr">
              <a:lnSpc>
                <a:spcPct val="100000"/>
              </a:lnSpc>
              <a:spcBef>
                <a:spcPct val="0"/>
              </a:spcBef>
              <a:buSzTx/>
              <a:buFontTx/>
              <a:buNone/>
            </a:pPr>
            <a:r>
              <a:rPr kumimoji="0" lang="zh-CN" altLang="en-US" sz="2400" b="1">
                <a:solidFill>
                  <a:schemeClr val="tx1"/>
                </a:solidFill>
                <a:latin typeface="华文仿宋" panose="02010600040101010101" pitchFamily="2" charset="-122"/>
                <a:ea typeface="华文仿宋" panose="02010600040101010101" pitchFamily="2" charset="-122"/>
              </a:rPr>
              <a:t>存储器</a:t>
            </a:r>
          </a:p>
        </p:txBody>
      </p:sp>
      <p:sp>
        <p:nvSpPr>
          <p:cNvPr id="14340" name="Rectangle 5"/>
          <p:cNvSpPr>
            <a:spLocks noChangeArrowheads="1"/>
          </p:cNvSpPr>
          <p:nvPr/>
        </p:nvSpPr>
        <p:spPr bwMode="auto">
          <a:xfrm>
            <a:off x="1752600" y="4132263"/>
            <a:ext cx="1660525" cy="817562"/>
          </a:xfrm>
          <a:prstGeom prst="rect">
            <a:avLst/>
          </a:prstGeom>
          <a:noFill/>
          <a:ln w="635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zh-CN" altLang="en-US" sz="2400" b="1">
                <a:solidFill>
                  <a:schemeClr val="tx1"/>
                </a:solidFill>
                <a:latin typeface="华文仿宋" panose="02010600040101010101" pitchFamily="2" charset="-122"/>
                <a:ea typeface="华文仿宋" panose="02010600040101010101" pitchFamily="2" charset="-122"/>
              </a:rPr>
              <a:t>只读存储器</a:t>
            </a:r>
          </a:p>
          <a:p>
            <a:pPr algn="ctr">
              <a:lnSpc>
                <a:spcPct val="100000"/>
              </a:lnSpc>
              <a:spcBef>
                <a:spcPct val="0"/>
              </a:spcBef>
              <a:buSzTx/>
              <a:buFontTx/>
              <a:buNone/>
            </a:pPr>
            <a:r>
              <a:rPr kumimoji="0" lang="zh-CN" altLang="en-US" sz="2400" b="1">
                <a:solidFill>
                  <a:schemeClr val="tx1"/>
                </a:solidFill>
                <a:latin typeface="华文仿宋" panose="02010600040101010101" pitchFamily="2" charset="-122"/>
                <a:ea typeface="华文仿宋" panose="02010600040101010101" pitchFamily="2" charset="-122"/>
              </a:rPr>
              <a:t> （</a:t>
            </a:r>
            <a:r>
              <a:rPr kumimoji="0" lang="en-US" altLang="zh-CN" sz="2400" b="1">
                <a:solidFill>
                  <a:schemeClr val="tx1"/>
                </a:solidFill>
                <a:latin typeface="华文仿宋" panose="02010600040101010101" pitchFamily="2" charset="-122"/>
                <a:ea typeface="华文仿宋" panose="02010600040101010101" pitchFamily="2" charset="-122"/>
              </a:rPr>
              <a:t>ROM</a:t>
            </a:r>
            <a:r>
              <a:rPr kumimoji="0" lang="zh-CN" altLang="en-US" sz="2400" b="1">
                <a:solidFill>
                  <a:schemeClr val="tx1"/>
                </a:solidFill>
                <a:latin typeface="华文仿宋" panose="02010600040101010101" pitchFamily="2" charset="-122"/>
                <a:ea typeface="华文仿宋" panose="02010600040101010101" pitchFamily="2" charset="-122"/>
              </a:rPr>
              <a:t>）</a:t>
            </a:r>
          </a:p>
        </p:txBody>
      </p:sp>
      <p:sp>
        <p:nvSpPr>
          <p:cNvPr id="14341" name="Rectangle 6"/>
          <p:cNvSpPr>
            <a:spLocks noChangeArrowheads="1"/>
          </p:cNvSpPr>
          <p:nvPr/>
        </p:nvSpPr>
        <p:spPr bwMode="auto">
          <a:xfrm>
            <a:off x="1676400" y="2054225"/>
            <a:ext cx="2212975" cy="762000"/>
          </a:xfrm>
          <a:prstGeom prst="rect">
            <a:avLst/>
          </a:prstGeom>
          <a:noFill/>
          <a:ln w="6350">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zh-CN" altLang="en-US" sz="2400" b="1">
                <a:solidFill>
                  <a:schemeClr val="tx1"/>
                </a:solidFill>
                <a:latin typeface="华文仿宋" panose="02010600040101010101" pitchFamily="2" charset="-122"/>
                <a:ea typeface="华文仿宋" panose="02010600040101010101" pitchFamily="2" charset="-122"/>
              </a:rPr>
              <a:t>随机存取存储器</a:t>
            </a:r>
          </a:p>
          <a:p>
            <a:pPr algn="ctr">
              <a:lnSpc>
                <a:spcPct val="100000"/>
              </a:lnSpc>
              <a:spcBef>
                <a:spcPct val="0"/>
              </a:spcBef>
              <a:buSzTx/>
              <a:buFontTx/>
              <a:buNone/>
            </a:pPr>
            <a:r>
              <a:rPr kumimoji="0" lang="zh-CN" altLang="en-US" sz="2400" b="1">
                <a:solidFill>
                  <a:schemeClr val="tx1"/>
                </a:solidFill>
                <a:latin typeface="华文仿宋" panose="02010600040101010101" pitchFamily="2" charset="-122"/>
                <a:ea typeface="华文仿宋" panose="02010600040101010101" pitchFamily="2" charset="-122"/>
              </a:rPr>
              <a:t>（</a:t>
            </a:r>
            <a:r>
              <a:rPr kumimoji="0" lang="en-US" altLang="zh-CN" sz="2400" b="1">
                <a:solidFill>
                  <a:schemeClr val="tx1"/>
                </a:solidFill>
                <a:latin typeface="华文仿宋" panose="02010600040101010101" pitchFamily="2" charset="-122"/>
                <a:ea typeface="华文仿宋" panose="02010600040101010101" pitchFamily="2" charset="-122"/>
              </a:rPr>
              <a:t>RAM</a:t>
            </a:r>
            <a:r>
              <a:rPr kumimoji="0" lang="zh-CN" altLang="en-US" sz="2400" b="1">
                <a:solidFill>
                  <a:schemeClr val="tx1"/>
                </a:solidFill>
                <a:latin typeface="华文仿宋" panose="02010600040101010101" pitchFamily="2" charset="-122"/>
                <a:ea typeface="华文仿宋" panose="02010600040101010101" pitchFamily="2" charset="-122"/>
              </a:rPr>
              <a:t>）</a:t>
            </a:r>
          </a:p>
        </p:txBody>
      </p:sp>
      <p:sp>
        <p:nvSpPr>
          <p:cNvPr id="14342" name="Rectangle 7"/>
          <p:cNvSpPr>
            <a:spLocks noChangeArrowheads="1"/>
          </p:cNvSpPr>
          <p:nvPr/>
        </p:nvSpPr>
        <p:spPr bwMode="auto">
          <a:xfrm>
            <a:off x="4427538" y="1905000"/>
            <a:ext cx="363855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nchor="ct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r>
              <a:rPr kumimoji="0" lang="zh-CN" altLang="en-US" sz="2400" b="1" dirty="0">
                <a:solidFill>
                  <a:srgbClr val="006600"/>
                </a:solidFill>
                <a:latin typeface="华文仿宋" panose="02010600040101010101" pitchFamily="2" charset="-122"/>
                <a:ea typeface="华文仿宋" panose="02010600040101010101" pitchFamily="2" charset="-122"/>
              </a:rPr>
              <a:t>静态</a:t>
            </a:r>
            <a:r>
              <a:rPr kumimoji="0" lang="en-US" altLang="zh-CN" sz="2400" b="1" dirty="0">
                <a:solidFill>
                  <a:srgbClr val="006600"/>
                </a:solidFill>
                <a:latin typeface="华文仿宋" panose="02010600040101010101" pitchFamily="2" charset="-122"/>
                <a:ea typeface="华文仿宋" panose="02010600040101010101" pitchFamily="2" charset="-122"/>
              </a:rPr>
              <a:t>RAM</a:t>
            </a:r>
            <a:r>
              <a:rPr kumimoji="0" lang="zh-CN" altLang="en-US" sz="2400" b="1" dirty="0">
                <a:solidFill>
                  <a:srgbClr val="006600"/>
                </a:solidFill>
                <a:latin typeface="华文仿宋" panose="02010600040101010101" pitchFamily="2" charset="-122"/>
                <a:ea typeface="华文仿宋" panose="02010600040101010101" pitchFamily="2" charset="-122"/>
              </a:rPr>
              <a:t>（</a:t>
            </a:r>
            <a:r>
              <a:rPr kumimoji="0" lang="en-US" altLang="zh-CN" sz="2400" b="1" dirty="0">
                <a:solidFill>
                  <a:srgbClr val="006600"/>
                </a:solidFill>
                <a:latin typeface="华文仿宋" panose="02010600040101010101" pitchFamily="2" charset="-122"/>
                <a:ea typeface="华文仿宋" panose="02010600040101010101" pitchFamily="2" charset="-122"/>
              </a:rPr>
              <a:t>SRAM</a:t>
            </a:r>
            <a:r>
              <a:rPr kumimoji="0" lang="zh-CN" altLang="en-US" sz="2400" b="1" dirty="0">
                <a:solidFill>
                  <a:srgbClr val="006600"/>
                </a:solidFill>
                <a:latin typeface="华文仿宋" panose="02010600040101010101" pitchFamily="2" charset="-122"/>
                <a:ea typeface="华文仿宋" panose="02010600040101010101" pitchFamily="2" charset="-122"/>
              </a:rPr>
              <a:t>）</a:t>
            </a:r>
          </a:p>
          <a:p>
            <a:pPr>
              <a:lnSpc>
                <a:spcPct val="100000"/>
              </a:lnSpc>
              <a:spcBef>
                <a:spcPct val="0"/>
              </a:spcBef>
              <a:buSzTx/>
              <a:buFontTx/>
              <a:buNone/>
            </a:pPr>
            <a:r>
              <a:rPr kumimoji="0" lang="zh-CN" altLang="en-US" sz="2400" b="1" dirty="0">
                <a:solidFill>
                  <a:srgbClr val="006600"/>
                </a:solidFill>
                <a:latin typeface="华文仿宋" panose="02010600040101010101" pitchFamily="2" charset="-122"/>
                <a:ea typeface="华文仿宋" panose="02010600040101010101" pitchFamily="2" charset="-122"/>
              </a:rPr>
              <a:t>动态</a:t>
            </a:r>
            <a:r>
              <a:rPr kumimoji="0" lang="en-US" altLang="zh-CN" sz="2400" b="1" dirty="0">
                <a:solidFill>
                  <a:srgbClr val="006600"/>
                </a:solidFill>
                <a:latin typeface="华文仿宋" panose="02010600040101010101" pitchFamily="2" charset="-122"/>
                <a:ea typeface="华文仿宋" panose="02010600040101010101" pitchFamily="2" charset="-122"/>
              </a:rPr>
              <a:t>RAM</a:t>
            </a:r>
            <a:r>
              <a:rPr kumimoji="0" lang="zh-CN" altLang="en-US" sz="2400" b="1" dirty="0">
                <a:solidFill>
                  <a:srgbClr val="006600"/>
                </a:solidFill>
                <a:latin typeface="华文仿宋" panose="02010600040101010101" pitchFamily="2" charset="-122"/>
                <a:ea typeface="华文仿宋" panose="02010600040101010101" pitchFamily="2" charset="-122"/>
              </a:rPr>
              <a:t>（</a:t>
            </a:r>
            <a:r>
              <a:rPr kumimoji="0" lang="en-US" altLang="zh-CN" sz="2400" b="1" dirty="0">
                <a:solidFill>
                  <a:srgbClr val="006600"/>
                </a:solidFill>
                <a:latin typeface="华文仿宋" panose="02010600040101010101" pitchFamily="2" charset="-122"/>
                <a:ea typeface="华文仿宋" panose="02010600040101010101" pitchFamily="2" charset="-122"/>
              </a:rPr>
              <a:t>DRAM</a:t>
            </a:r>
            <a:r>
              <a:rPr kumimoji="0" lang="zh-CN" altLang="en-US" sz="2400" b="1" dirty="0">
                <a:solidFill>
                  <a:srgbClr val="006600"/>
                </a:solidFill>
                <a:latin typeface="华文仿宋" panose="02010600040101010101" pitchFamily="2" charset="-122"/>
                <a:ea typeface="华文仿宋" panose="02010600040101010101" pitchFamily="2" charset="-122"/>
              </a:rPr>
              <a:t>）</a:t>
            </a:r>
          </a:p>
        </p:txBody>
      </p:sp>
      <p:grpSp>
        <p:nvGrpSpPr>
          <p:cNvPr id="14343" name="Group 8"/>
          <p:cNvGrpSpPr>
            <a:grpSpLocks/>
          </p:cNvGrpSpPr>
          <p:nvPr/>
        </p:nvGrpSpPr>
        <p:grpSpPr bwMode="auto">
          <a:xfrm>
            <a:off x="1289050" y="2663825"/>
            <a:ext cx="234950" cy="1600200"/>
            <a:chOff x="1" y="0"/>
            <a:chExt cx="19999" cy="19998"/>
          </a:xfrm>
        </p:grpSpPr>
        <p:sp>
          <p:nvSpPr>
            <p:cNvPr id="32" name="Arc 9">
              <a:extLst>
                <a:ext uri="{FF2B5EF4-FFF2-40B4-BE49-F238E27FC236}">
                  <a16:creationId xmlns:a16="http://schemas.microsoft.com/office/drawing/2014/main" id="{FC0DEE04-E111-D24B-84E6-ADBB1BDCC858}"/>
                </a:ext>
              </a:extLst>
            </p:cNvPr>
            <p:cNvSpPr>
              <a:spLocks/>
            </p:cNvSpPr>
            <p:nvPr/>
          </p:nvSpPr>
          <p:spPr bwMode="auto">
            <a:xfrm flipH="1">
              <a:off x="7433" y="0"/>
              <a:ext cx="12432" cy="1567"/>
            </a:xfrm>
            <a:custGeom>
              <a:avLst/>
              <a:gdLst>
                <a:gd name="T0" fmla="*/ 0 w 21600"/>
                <a:gd name="T1" fmla="*/ 0 h 21600"/>
                <a:gd name="T2" fmla="*/ 1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6350">
              <a:solidFill>
                <a:srgbClr val="000000"/>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b="1" kern="0">
                <a:solidFill>
                  <a:sysClr val="windowText" lastClr="000000"/>
                </a:solidFill>
                <a:latin typeface="华文仿宋"/>
                <a:ea typeface="华文仿宋"/>
                <a:cs typeface="华文仿宋"/>
              </a:endParaRPr>
            </a:p>
          </p:txBody>
        </p:sp>
        <p:grpSp>
          <p:nvGrpSpPr>
            <p:cNvPr id="14357" name="Group 10"/>
            <p:cNvGrpSpPr>
              <a:grpSpLocks/>
            </p:cNvGrpSpPr>
            <p:nvPr/>
          </p:nvGrpSpPr>
          <p:grpSpPr bwMode="auto">
            <a:xfrm>
              <a:off x="1" y="1656"/>
              <a:ext cx="19999" cy="18342"/>
              <a:chOff x="0" y="0"/>
              <a:chExt cx="19999" cy="19999"/>
            </a:xfrm>
          </p:grpSpPr>
          <p:sp>
            <p:nvSpPr>
              <p:cNvPr id="34" name="Freeform 11">
                <a:extLst>
                  <a:ext uri="{FF2B5EF4-FFF2-40B4-BE49-F238E27FC236}">
                    <a16:creationId xmlns:a16="http://schemas.microsoft.com/office/drawing/2014/main" id="{FF9E5A50-1167-B646-AB5A-800CD5205063}"/>
                  </a:ext>
                </a:extLst>
              </p:cNvPr>
              <p:cNvSpPr>
                <a:spLocks/>
              </p:cNvSpPr>
              <p:nvPr/>
            </p:nvSpPr>
            <p:spPr bwMode="auto">
              <a:xfrm>
                <a:off x="0" y="-10"/>
                <a:ext cx="7432" cy="18581"/>
              </a:xfrm>
              <a:custGeom>
                <a:avLst/>
                <a:gdLst>
                  <a:gd name="T0" fmla="*/ 0 w 20000"/>
                  <a:gd name="T1" fmla="*/ 0 h 20000"/>
                  <a:gd name="T2" fmla="*/ 0 w 20000"/>
                  <a:gd name="T3" fmla="*/ 1888 h 20000"/>
                  <a:gd name="T4" fmla="*/ 0 w 20000"/>
                  <a:gd name="T5" fmla="*/ 2079 h 20000"/>
                  <a:gd name="T6" fmla="*/ 0 w 20000"/>
                  <a:gd name="T7" fmla="*/ 2274 h 20000"/>
                  <a:gd name="T8" fmla="*/ 0 w 20000"/>
                  <a:gd name="T9" fmla="*/ 4183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623" y="0"/>
                    </a:moveTo>
                    <a:lnTo>
                      <a:pt x="19623" y="9014"/>
                    </a:lnTo>
                    <a:lnTo>
                      <a:pt x="0" y="9924"/>
                    </a:lnTo>
                    <a:lnTo>
                      <a:pt x="19623" y="10865"/>
                    </a:lnTo>
                    <a:lnTo>
                      <a:pt x="19623" y="19970"/>
                    </a:lnTo>
                  </a:path>
                </a:pathLst>
              </a:custGeom>
              <a:noFill/>
              <a:ln w="6350">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b="1" kern="0">
                  <a:solidFill>
                    <a:sysClr val="windowText" lastClr="000000"/>
                  </a:solidFill>
                  <a:latin typeface="华文仿宋"/>
                  <a:ea typeface="华文仿宋"/>
                  <a:cs typeface="华文仿宋"/>
                </a:endParaRPr>
              </a:p>
            </p:txBody>
          </p:sp>
          <p:sp>
            <p:nvSpPr>
              <p:cNvPr id="35" name="Arc 12">
                <a:extLst>
                  <a:ext uri="{FF2B5EF4-FFF2-40B4-BE49-F238E27FC236}">
                    <a16:creationId xmlns:a16="http://schemas.microsoft.com/office/drawing/2014/main" id="{BA21BD8D-B74A-8449-A4D6-2BC213F362F6}"/>
                  </a:ext>
                </a:extLst>
              </p:cNvPr>
              <p:cNvSpPr>
                <a:spLocks/>
              </p:cNvSpPr>
              <p:nvPr/>
            </p:nvSpPr>
            <p:spPr bwMode="auto">
              <a:xfrm flipH="1" flipV="1">
                <a:off x="7567" y="18290"/>
                <a:ext cx="12432" cy="1709"/>
              </a:xfrm>
              <a:custGeom>
                <a:avLst/>
                <a:gdLst>
                  <a:gd name="T0" fmla="*/ 0 w 21600"/>
                  <a:gd name="T1" fmla="*/ 0 h 21600"/>
                  <a:gd name="T2" fmla="*/ 1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6350">
                <a:solidFill>
                  <a:srgbClr val="000000"/>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b="1" kern="0">
                  <a:solidFill>
                    <a:sysClr val="windowText" lastClr="000000"/>
                  </a:solidFill>
                  <a:latin typeface="华文仿宋"/>
                  <a:ea typeface="华文仿宋"/>
                  <a:cs typeface="华文仿宋"/>
                </a:endParaRPr>
              </a:p>
            </p:txBody>
          </p:sp>
        </p:grpSp>
      </p:grpSp>
      <p:grpSp>
        <p:nvGrpSpPr>
          <p:cNvPr id="14344" name="Group 13"/>
          <p:cNvGrpSpPr>
            <a:grpSpLocks/>
          </p:cNvGrpSpPr>
          <p:nvPr/>
        </p:nvGrpSpPr>
        <p:grpSpPr bwMode="auto">
          <a:xfrm>
            <a:off x="3492500" y="3633788"/>
            <a:ext cx="274638" cy="1728787"/>
            <a:chOff x="-1" y="0"/>
            <a:chExt cx="20001" cy="19998"/>
          </a:xfrm>
        </p:grpSpPr>
        <p:sp>
          <p:nvSpPr>
            <p:cNvPr id="37" name="Arc 14">
              <a:extLst>
                <a:ext uri="{FF2B5EF4-FFF2-40B4-BE49-F238E27FC236}">
                  <a16:creationId xmlns:a16="http://schemas.microsoft.com/office/drawing/2014/main" id="{F575EE72-91FB-9442-B557-A4F5166A0634}"/>
                </a:ext>
              </a:extLst>
            </p:cNvPr>
            <p:cNvSpPr>
              <a:spLocks/>
            </p:cNvSpPr>
            <p:nvPr/>
          </p:nvSpPr>
          <p:spPr bwMode="auto">
            <a:xfrm flipH="1">
              <a:off x="7629" y="0"/>
              <a:ext cx="12255" cy="1561"/>
            </a:xfrm>
            <a:custGeom>
              <a:avLst/>
              <a:gdLst>
                <a:gd name="T0" fmla="*/ 0 w 21600"/>
                <a:gd name="T1" fmla="*/ 0 h 21600"/>
                <a:gd name="T2" fmla="*/ 1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6350">
              <a:solidFill>
                <a:srgbClr val="000000"/>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b="1" kern="0">
                <a:solidFill>
                  <a:sysClr val="windowText" lastClr="000000"/>
                </a:solidFill>
                <a:latin typeface="华文仿宋"/>
                <a:ea typeface="华文仿宋"/>
                <a:cs typeface="华文仿宋"/>
              </a:endParaRPr>
            </a:p>
          </p:txBody>
        </p:sp>
        <p:grpSp>
          <p:nvGrpSpPr>
            <p:cNvPr id="14353" name="Group 15"/>
            <p:cNvGrpSpPr>
              <a:grpSpLocks/>
            </p:cNvGrpSpPr>
            <p:nvPr/>
          </p:nvGrpSpPr>
          <p:grpSpPr bwMode="auto">
            <a:xfrm>
              <a:off x="-1" y="1650"/>
              <a:ext cx="20001" cy="18348"/>
              <a:chOff x="0" y="0"/>
              <a:chExt cx="20001" cy="20000"/>
            </a:xfrm>
          </p:grpSpPr>
          <p:sp>
            <p:nvSpPr>
              <p:cNvPr id="39" name="Freeform 16">
                <a:extLst>
                  <a:ext uri="{FF2B5EF4-FFF2-40B4-BE49-F238E27FC236}">
                    <a16:creationId xmlns:a16="http://schemas.microsoft.com/office/drawing/2014/main" id="{E2D060CA-BC0B-764D-8742-52885D099339}"/>
                  </a:ext>
                </a:extLst>
              </p:cNvPr>
              <p:cNvSpPr>
                <a:spLocks/>
              </p:cNvSpPr>
              <p:nvPr/>
            </p:nvSpPr>
            <p:spPr bwMode="auto">
              <a:xfrm>
                <a:off x="0" y="3"/>
                <a:ext cx="7630" cy="18536"/>
              </a:xfrm>
              <a:custGeom>
                <a:avLst/>
                <a:gdLst>
                  <a:gd name="T0" fmla="*/ 0 w 20000"/>
                  <a:gd name="T1" fmla="*/ 0 h 20000"/>
                  <a:gd name="T2" fmla="*/ 0 w 20000"/>
                  <a:gd name="T3" fmla="*/ 1824 h 20000"/>
                  <a:gd name="T4" fmla="*/ 0 w 20000"/>
                  <a:gd name="T5" fmla="*/ 2005 h 20000"/>
                  <a:gd name="T6" fmla="*/ 0 w 20000"/>
                  <a:gd name="T7" fmla="*/ 2195 h 20000"/>
                  <a:gd name="T8" fmla="*/ 0 w 20000"/>
                  <a:gd name="T9" fmla="*/ 4032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688" y="0"/>
                    </a:moveTo>
                    <a:lnTo>
                      <a:pt x="19688" y="9029"/>
                    </a:lnTo>
                    <a:lnTo>
                      <a:pt x="0" y="9928"/>
                    </a:lnTo>
                    <a:lnTo>
                      <a:pt x="19688" y="10863"/>
                    </a:lnTo>
                    <a:lnTo>
                      <a:pt x="19688" y="19964"/>
                    </a:lnTo>
                  </a:path>
                </a:pathLst>
              </a:custGeom>
              <a:noFill/>
              <a:ln w="6350">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b="1" kern="0">
                  <a:solidFill>
                    <a:sysClr val="windowText" lastClr="000000"/>
                  </a:solidFill>
                  <a:latin typeface="华文仿宋"/>
                  <a:ea typeface="华文仿宋"/>
                  <a:cs typeface="华文仿宋"/>
                </a:endParaRPr>
              </a:p>
            </p:txBody>
          </p:sp>
          <p:sp>
            <p:nvSpPr>
              <p:cNvPr id="40" name="Arc 17">
                <a:extLst>
                  <a:ext uri="{FF2B5EF4-FFF2-40B4-BE49-F238E27FC236}">
                    <a16:creationId xmlns:a16="http://schemas.microsoft.com/office/drawing/2014/main" id="{78CE2412-C96D-204D-97EF-3BFF68DF4630}"/>
                  </a:ext>
                </a:extLst>
              </p:cNvPr>
              <p:cNvSpPr>
                <a:spLocks/>
              </p:cNvSpPr>
              <p:nvPr/>
            </p:nvSpPr>
            <p:spPr bwMode="auto">
              <a:xfrm flipH="1" flipV="1">
                <a:off x="7746" y="18299"/>
                <a:ext cx="12255" cy="1701"/>
              </a:xfrm>
              <a:custGeom>
                <a:avLst/>
                <a:gdLst>
                  <a:gd name="T0" fmla="*/ 0 w 21600"/>
                  <a:gd name="T1" fmla="*/ 0 h 21600"/>
                  <a:gd name="T2" fmla="*/ 1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6350">
                <a:solidFill>
                  <a:srgbClr val="000000"/>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b="1" kern="0">
                  <a:solidFill>
                    <a:sysClr val="windowText" lastClr="000000"/>
                  </a:solidFill>
                  <a:latin typeface="华文仿宋"/>
                  <a:ea typeface="华文仿宋"/>
                  <a:cs typeface="华文仿宋"/>
                </a:endParaRPr>
              </a:p>
            </p:txBody>
          </p:sp>
        </p:grpSp>
      </p:grpSp>
      <p:grpSp>
        <p:nvGrpSpPr>
          <p:cNvPr id="14345" name="Group 18"/>
          <p:cNvGrpSpPr>
            <a:grpSpLocks/>
          </p:cNvGrpSpPr>
          <p:nvPr/>
        </p:nvGrpSpPr>
        <p:grpSpPr bwMode="auto">
          <a:xfrm>
            <a:off x="4067175" y="2049463"/>
            <a:ext cx="144463" cy="719137"/>
            <a:chOff x="1" y="0"/>
            <a:chExt cx="19999" cy="20003"/>
          </a:xfrm>
        </p:grpSpPr>
        <p:sp>
          <p:nvSpPr>
            <p:cNvPr id="42" name="Arc 19">
              <a:extLst>
                <a:ext uri="{FF2B5EF4-FFF2-40B4-BE49-F238E27FC236}">
                  <a16:creationId xmlns:a16="http://schemas.microsoft.com/office/drawing/2014/main" id="{4867343B-946B-6142-889B-AB4377CAB33E}"/>
                </a:ext>
              </a:extLst>
            </p:cNvPr>
            <p:cNvSpPr>
              <a:spLocks/>
            </p:cNvSpPr>
            <p:nvPr/>
          </p:nvSpPr>
          <p:spPr bwMode="auto">
            <a:xfrm flipH="1">
              <a:off x="7473" y="0"/>
              <a:ext cx="12527" cy="1545"/>
            </a:xfrm>
            <a:custGeom>
              <a:avLst/>
              <a:gdLst>
                <a:gd name="T0" fmla="*/ 0 w 21600"/>
                <a:gd name="T1" fmla="*/ 0 h 21600"/>
                <a:gd name="T2" fmla="*/ 1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6350">
              <a:solidFill>
                <a:srgbClr val="000000"/>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b="1" kern="0">
                <a:solidFill>
                  <a:sysClr val="windowText" lastClr="000000"/>
                </a:solidFill>
                <a:latin typeface="华文仿宋"/>
                <a:ea typeface="华文仿宋"/>
                <a:cs typeface="华文仿宋"/>
              </a:endParaRPr>
            </a:p>
          </p:txBody>
        </p:sp>
        <p:grpSp>
          <p:nvGrpSpPr>
            <p:cNvPr id="14349" name="Group 20"/>
            <p:cNvGrpSpPr>
              <a:grpSpLocks/>
            </p:cNvGrpSpPr>
            <p:nvPr/>
          </p:nvGrpSpPr>
          <p:grpSpPr bwMode="auto">
            <a:xfrm>
              <a:off x="1" y="1626"/>
              <a:ext cx="19999" cy="18377"/>
              <a:chOff x="0" y="0"/>
              <a:chExt cx="19999" cy="20000"/>
            </a:xfrm>
          </p:grpSpPr>
          <p:sp>
            <p:nvSpPr>
              <p:cNvPr id="44" name="Freeform 21">
                <a:extLst>
                  <a:ext uri="{FF2B5EF4-FFF2-40B4-BE49-F238E27FC236}">
                    <a16:creationId xmlns:a16="http://schemas.microsoft.com/office/drawing/2014/main" id="{A24F9F81-C211-C64F-BF7F-7F20F1EB6A6F}"/>
                  </a:ext>
                </a:extLst>
              </p:cNvPr>
              <p:cNvSpPr>
                <a:spLocks/>
              </p:cNvSpPr>
              <p:nvPr/>
            </p:nvSpPr>
            <p:spPr bwMode="auto">
              <a:xfrm>
                <a:off x="0" y="8"/>
                <a:ext cx="7472" cy="18550"/>
              </a:xfrm>
              <a:custGeom>
                <a:avLst/>
                <a:gdLst>
                  <a:gd name="T0" fmla="*/ 0 w 20000"/>
                  <a:gd name="T1" fmla="*/ 0 h 20000"/>
                  <a:gd name="T2" fmla="*/ 0 w 20000"/>
                  <a:gd name="T3" fmla="*/ 1901 h 20000"/>
                  <a:gd name="T4" fmla="*/ 0 w 20000"/>
                  <a:gd name="T5" fmla="*/ 2106 h 20000"/>
                  <a:gd name="T6" fmla="*/ 0 w 20000"/>
                  <a:gd name="T7" fmla="*/ 2306 h 20000"/>
                  <a:gd name="T8" fmla="*/ 0 w 20000"/>
                  <a:gd name="T9" fmla="*/ 4229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661" y="0"/>
                    </a:moveTo>
                    <a:lnTo>
                      <a:pt x="19661" y="8952"/>
                    </a:lnTo>
                    <a:lnTo>
                      <a:pt x="0" y="9905"/>
                    </a:lnTo>
                    <a:lnTo>
                      <a:pt x="19661" y="10857"/>
                    </a:lnTo>
                    <a:lnTo>
                      <a:pt x="19661" y="19905"/>
                    </a:lnTo>
                  </a:path>
                </a:pathLst>
              </a:custGeom>
              <a:noFill/>
              <a:ln w="6350">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b="1" kern="0">
                  <a:solidFill>
                    <a:sysClr val="windowText" lastClr="000000"/>
                  </a:solidFill>
                  <a:latin typeface="华文仿宋"/>
                  <a:ea typeface="华文仿宋"/>
                  <a:cs typeface="华文仿宋"/>
                </a:endParaRPr>
              </a:p>
            </p:txBody>
          </p:sp>
          <p:sp>
            <p:nvSpPr>
              <p:cNvPr id="45" name="Arc 22">
                <a:extLst>
                  <a:ext uri="{FF2B5EF4-FFF2-40B4-BE49-F238E27FC236}">
                    <a16:creationId xmlns:a16="http://schemas.microsoft.com/office/drawing/2014/main" id="{4EC03ABC-3138-BB42-9B50-B408D0300CFD}"/>
                  </a:ext>
                </a:extLst>
              </p:cNvPr>
              <p:cNvSpPr>
                <a:spLocks/>
              </p:cNvSpPr>
              <p:nvPr/>
            </p:nvSpPr>
            <p:spPr bwMode="auto">
              <a:xfrm flipH="1" flipV="1">
                <a:off x="7692" y="18318"/>
                <a:ext cx="12307" cy="1682"/>
              </a:xfrm>
              <a:custGeom>
                <a:avLst/>
                <a:gdLst>
                  <a:gd name="T0" fmla="*/ 0 w 21600"/>
                  <a:gd name="T1" fmla="*/ 0 h 21600"/>
                  <a:gd name="T2" fmla="*/ 1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6350">
                <a:solidFill>
                  <a:srgbClr val="000000"/>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b="1" kern="0">
                  <a:solidFill>
                    <a:sysClr val="windowText" lastClr="000000"/>
                  </a:solidFill>
                  <a:latin typeface="华文仿宋"/>
                  <a:ea typeface="华文仿宋"/>
                  <a:cs typeface="华文仿宋"/>
                </a:endParaRPr>
              </a:p>
            </p:txBody>
          </p:sp>
        </p:grpSp>
      </p:grpSp>
      <p:sp>
        <p:nvSpPr>
          <p:cNvPr id="14346" name="Rectangle 23"/>
          <p:cNvSpPr>
            <a:spLocks noChangeArrowheads="1"/>
          </p:cNvSpPr>
          <p:nvPr/>
        </p:nvSpPr>
        <p:spPr bwMode="auto">
          <a:xfrm>
            <a:off x="3924300" y="3489325"/>
            <a:ext cx="4895850"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nchor="ct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r>
              <a:rPr kumimoji="0" lang="zh-CN" altLang="en-US" sz="2400" b="1" dirty="0">
                <a:solidFill>
                  <a:srgbClr val="FF0066"/>
                </a:solidFill>
                <a:latin typeface="华文仿宋" panose="02010600040101010101" pitchFamily="2" charset="-122"/>
                <a:ea typeface="华文仿宋" panose="02010600040101010101" pitchFamily="2" charset="-122"/>
              </a:rPr>
              <a:t>掩膜型</a:t>
            </a:r>
            <a:r>
              <a:rPr kumimoji="0" lang="en-US" altLang="zh-CN" sz="2400" b="1" dirty="0">
                <a:solidFill>
                  <a:srgbClr val="FF0066"/>
                </a:solidFill>
                <a:latin typeface="华文仿宋" panose="02010600040101010101" pitchFamily="2" charset="-122"/>
                <a:ea typeface="华文仿宋" panose="02010600040101010101" pitchFamily="2" charset="-122"/>
              </a:rPr>
              <a:t>ROM</a:t>
            </a:r>
          </a:p>
          <a:p>
            <a:pPr>
              <a:lnSpc>
                <a:spcPct val="100000"/>
              </a:lnSpc>
              <a:spcBef>
                <a:spcPct val="0"/>
              </a:spcBef>
              <a:buSzTx/>
              <a:buFontTx/>
              <a:buNone/>
            </a:pPr>
            <a:r>
              <a:rPr kumimoji="0" lang="zh-CN" altLang="en-US" sz="2400" b="1" dirty="0">
                <a:solidFill>
                  <a:srgbClr val="FF0066"/>
                </a:solidFill>
                <a:latin typeface="华文仿宋" panose="02010600040101010101" pitchFamily="2" charset="-122"/>
                <a:ea typeface="华文仿宋" panose="02010600040101010101" pitchFamily="2" charset="-122"/>
              </a:rPr>
              <a:t>可编程</a:t>
            </a:r>
            <a:r>
              <a:rPr kumimoji="0" lang="en-US" altLang="zh-CN" sz="2400" b="1" dirty="0">
                <a:solidFill>
                  <a:srgbClr val="FF0066"/>
                </a:solidFill>
                <a:latin typeface="华文仿宋" panose="02010600040101010101" pitchFamily="2" charset="-122"/>
                <a:ea typeface="华文仿宋" panose="02010600040101010101" pitchFamily="2" charset="-122"/>
              </a:rPr>
              <a:t>ROM</a:t>
            </a:r>
            <a:r>
              <a:rPr kumimoji="0" lang="zh-CN" altLang="en-US" sz="2400" b="1" dirty="0">
                <a:solidFill>
                  <a:srgbClr val="FF0066"/>
                </a:solidFill>
                <a:latin typeface="华文仿宋" panose="02010600040101010101" pitchFamily="2" charset="-122"/>
                <a:ea typeface="华文仿宋" panose="02010600040101010101" pitchFamily="2" charset="-122"/>
              </a:rPr>
              <a:t>（</a:t>
            </a:r>
            <a:r>
              <a:rPr kumimoji="0" lang="en-US" altLang="zh-CN" sz="2400" b="1" dirty="0">
                <a:solidFill>
                  <a:srgbClr val="FF0066"/>
                </a:solidFill>
                <a:latin typeface="华文仿宋" panose="02010600040101010101" pitchFamily="2" charset="-122"/>
                <a:ea typeface="华文仿宋" panose="02010600040101010101" pitchFamily="2" charset="-122"/>
              </a:rPr>
              <a:t>PROM</a:t>
            </a:r>
            <a:r>
              <a:rPr kumimoji="0" lang="zh-CN" altLang="en-US" sz="2400" b="1" dirty="0">
                <a:solidFill>
                  <a:srgbClr val="FF0066"/>
                </a:solidFill>
                <a:latin typeface="华文仿宋" panose="02010600040101010101" pitchFamily="2" charset="-122"/>
                <a:ea typeface="华文仿宋" panose="02010600040101010101" pitchFamily="2" charset="-122"/>
              </a:rPr>
              <a:t>） </a:t>
            </a:r>
          </a:p>
          <a:p>
            <a:pPr>
              <a:lnSpc>
                <a:spcPct val="100000"/>
              </a:lnSpc>
              <a:spcBef>
                <a:spcPct val="0"/>
              </a:spcBef>
              <a:buSzTx/>
              <a:buFontTx/>
              <a:buNone/>
            </a:pPr>
            <a:r>
              <a:rPr kumimoji="0" lang="zh-CN" altLang="en-US" sz="2400" b="1" dirty="0">
                <a:solidFill>
                  <a:srgbClr val="FF0066"/>
                </a:solidFill>
                <a:latin typeface="华文仿宋" panose="02010600040101010101" pitchFamily="2" charset="-122"/>
                <a:ea typeface="华文仿宋" panose="02010600040101010101" pitchFamily="2" charset="-122"/>
              </a:rPr>
              <a:t>可擦除可编程</a:t>
            </a:r>
            <a:r>
              <a:rPr kumimoji="0" lang="en-US" altLang="zh-CN" sz="2400" b="1" dirty="0">
                <a:solidFill>
                  <a:srgbClr val="FF0066"/>
                </a:solidFill>
                <a:latin typeface="华文仿宋" panose="02010600040101010101" pitchFamily="2" charset="-122"/>
                <a:ea typeface="华文仿宋" panose="02010600040101010101" pitchFamily="2" charset="-122"/>
              </a:rPr>
              <a:t>ROM</a:t>
            </a:r>
            <a:r>
              <a:rPr kumimoji="0" lang="zh-CN" altLang="en-US" sz="2400" b="1" dirty="0">
                <a:solidFill>
                  <a:srgbClr val="FF0066"/>
                </a:solidFill>
                <a:latin typeface="华文仿宋" panose="02010600040101010101" pitchFamily="2" charset="-122"/>
                <a:ea typeface="华文仿宋" panose="02010600040101010101" pitchFamily="2" charset="-122"/>
              </a:rPr>
              <a:t>（</a:t>
            </a:r>
            <a:r>
              <a:rPr kumimoji="0" lang="en-US" altLang="zh-CN" sz="2400" b="1" dirty="0">
                <a:solidFill>
                  <a:srgbClr val="FF0066"/>
                </a:solidFill>
                <a:latin typeface="华文仿宋" panose="02010600040101010101" pitchFamily="2" charset="-122"/>
                <a:ea typeface="华文仿宋" panose="02010600040101010101" pitchFamily="2" charset="-122"/>
              </a:rPr>
              <a:t>EPROM</a:t>
            </a:r>
            <a:r>
              <a:rPr kumimoji="0" lang="zh-CN" altLang="en-US" sz="2400" b="1" dirty="0">
                <a:solidFill>
                  <a:srgbClr val="FF0066"/>
                </a:solidFill>
                <a:latin typeface="华文仿宋" panose="02010600040101010101" pitchFamily="2" charset="-122"/>
                <a:ea typeface="华文仿宋" panose="02010600040101010101" pitchFamily="2" charset="-122"/>
              </a:rPr>
              <a:t>）</a:t>
            </a:r>
          </a:p>
          <a:p>
            <a:pPr>
              <a:lnSpc>
                <a:spcPct val="100000"/>
              </a:lnSpc>
              <a:spcBef>
                <a:spcPct val="0"/>
              </a:spcBef>
              <a:buSzTx/>
              <a:buFontTx/>
              <a:buNone/>
            </a:pPr>
            <a:r>
              <a:rPr kumimoji="0" lang="zh-CN" altLang="en-US" sz="2400" b="1" dirty="0">
                <a:solidFill>
                  <a:srgbClr val="FF0066"/>
                </a:solidFill>
                <a:latin typeface="华文仿宋" panose="02010600040101010101" pitchFamily="2" charset="-122"/>
                <a:ea typeface="华文仿宋" panose="02010600040101010101" pitchFamily="2" charset="-122"/>
              </a:rPr>
              <a:t>电可擦除可编程</a:t>
            </a:r>
            <a:r>
              <a:rPr kumimoji="0" lang="en-US" altLang="zh-CN" sz="2400" b="1" dirty="0">
                <a:solidFill>
                  <a:srgbClr val="FF0066"/>
                </a:solidFill>
                <a:latin typeface="华文仿宋" panose="02010600040101010101" pitchFamily="2" charset="-122"/>
                <a:ea typeface="华文仿宋" panose="02010600040101010101" pitchFamily="2" charset="-122"/>
              </a:rPr>
              <a:t>ROM</a:t>
            </a:r>
            <a:r>
              <a:rPr kumimoji="0" lang="zh-CN" altLang="en-US" sz="2400" b="1" dirty="0">
                <a:solidFill>
                  <a:srgbClr val="FF0066"/>
                </a:solidFill>
                <a:latin typeface="华文仿宋" panose="02010600040101010101" pitchFamily="2" charset="-122"/>
                <a:ea typeface="华文仿宋" panose="02010600040101010101" pitchFamily="2" charset="-122"/>
              </a:rPr>
              <a:t>（</a:t>
            </a:r>
            <a:r>
              <a:rPr kumimoji="0" lang="en-US" altLang="zh-CN" sz="2400" b="1" dirty="0">
                <a:solidFill>
                  <a:srgbClr val="FF0066"/>
                </a:solidFill>
                <a:latin typeface="华文仿宋" panose="02010600040101010101" pitchFamily="2" charset="-122"/>
                <a:ea typeface="华文仿宋" panose="02010600040101010101" pitchFamily="2" charset="-122"/>
              </a:rPr>
              <a:t>EEPROM</a:t>
            </a:r>
            <a:r>
              <a:rPr kumimoji="0" lang="zh-CN" altLang="en-US" sz="2400" b="1" dirty="0">
                <a:solidFill>
                  <a:srgbClr val="FF0066"/>
                </a:solidFill>
                <a:latin typeface="华文仿宋" panose="02010600040101010101" pitchFamily="2" charset="-122"/>
                <a:ea typeface="华文仿宋" panose="02010600040101010101" pitchFamily="2" charset="-122"/>
              </a:rPr>
              <a:t>）</a:t>
            </a:r>
          </a:p>
        </p:txBody>
      </p:sp>
      <p:sp>
        <p:nvSpPr>
          <p:cNvPr id="14347"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5DB86234-761D-4870-8302-EE5D8B662BB4}" type="slidenum">
              <a:rPr kumimoji="0" lang="en-US" altLang="zh-CN" sz="1600" smtClean="0"/>
              <a:pPr>
                <a:lnSpc>
                  <a:spcPct val="100000"/>
                </a:lnSpc>
                <a:spcBef>
                  <a:spcPct val="0"/>
                </a:spcBef>
                <a:buSzTx/>
                <a:buFontTx/>
                <a:buNone/>
              </a:pPr>
              <a:t>5</a:t>
            </a:fld>
            <a:r>
              <a:rPr kumimoji="0" lang="en-US" altLang="zh-CN" sz="1600"/>
              <a:t>/</a:t>
            </a:r>
            <a:r>
              <a:rPr kumimoji="0" lang="zh-CN" altLang="zh-CN" sz="1600"/>
              <a:t>7</a:t>
            </a:r>
            <a:r>
              <a:rPr kumimoji="0" lang="en-US" altLang="zh-CN" sz="1600"/>
              <a:t>9</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BA5A4106-79E6-4FC4-891C-A56F3570CE72}"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C4A05577-B7C9-F84F-B160-265AD92E37E2}"/>
              </a:ext>
            </a:extLst>
          </p:cNvPr>
          <p:cNvSpPr>
            <a:spLocks noGrp="1" noChangeArrowheads="1"/>
          </p:cNvSpPr>
          <p:nvPr>
            <p:ph type="title"/>
          </p:nvPr>
        </p:nvSpPr>
        <p:spPr>
          <a:xfrm>
            <a:off x="3048000" y="84138"/>
            <a:ext cx="4259263" cy="754062"/>
          </a:xfrm>
        </p:spPr>
        <p:txBody>
          <a:bodyPr/>
          <a:lstStyle/>
          <a:p>
            <a:pPr eaLnBrk="1" hangingPunct="1"/>
            <a:r>
              <a:rPr lang="zh-CN" altLang="en-US" sz="4000">
                <a:effectLst>
                  <a:outerShdw blurRad="38100" dist="38100" dir="2700000" algn="tl">
                    <a:srgbClr val="C0C0C0"/>
                  </a:outerShdw>
                </a:effectLst>
                <a:ea typeface="黑体" panose="02010609060101010101" pitchFamily="49" charset="-122"/>
              </a:rPr>
              <a:t>线性选择方式</a:t>
            </a:r>
          </a:p>
        </p:txBody>
      </p:sp>
      <p:sp>
        <p:nvSpPr>
          <p:cNvPr id="106499" name="Rectangle 3"/>
          <p:cNvSpPr txBox="1">
            <a:spLocks noChangeArrowheads="1"/>
          </p:cNvSpPr>
          <p:nvPr/>
        </p:nvSpPr>
        <p:spPr bwMode="auto">
          <a:xfrm>
            <a:off x="771525" y="1295400"/>
            <a:ext cx="7991475" cy="341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ea typeface="楷体_GB2312" pitchFamily="49" charset="-122"/>
              </a:rPr>
              <a:t>只用少数几根高位地址线进行芯片的译码，且每根负责选中一个芯片（组）</a:t>
            </a:r>
          </a:p>
          <a:p>
            <a:pPr eaLnBrk="1" hangingPunct="1"/>
            <a:r>
              <a:rPr lang="zh-CN" altLang="en-US">
                <a:latin typeface="Times New Roman" panose="02020603050405020304" pitchFamily="18" charset="0"/>
                <a:ea typeface="楷体_GB2312" pitchFamily="49" charset="-122"/>
              </a:rPr>
              <a:t>虽构成简单，但地址空间严重浪费</a:t>
            </a:r>
          </a:p>
          <a:p>
            <a:pPr eaLnBrk="1" hangingPunct="1"/>
            <a:r>
              <a:rPr lang="zh-CN" altLang="en-US">
                <a:latin typeface="Times New Roman" panose="02020603050405020304" pitchFamily="18" charset="0"/>
                <a:ea typeface="楷体_GB2312" pitchFamily="49" charset="-122"/>
              </a:rPr>
              <a:t>必然会出现地址重复</a:t>
            </a:r>
          </a:p>
        </p:txBody>
      </p:sp>
      <p:sp>
        <p:nvSpPr>
          <p:cNvPr id="106500"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6C08D55B-2FF4-4408-805A-B822DB4FF574}" type="slidenum">
              <a:rPr kumimoji="0" lang="en-US" altLang="zh-CN" sz="1600" smtClean="0"/>
              <a:pPr>
                <a:lnSpc>
                  <a:spcPct val="100000"/>
                </a:lnSpc>
                <a:spcBef>
                  <a:spcPct val="0"/>
                </a:spcBef>
                <a:buSzTx/>
                <a:buFontTx/>
                <a:buNone/>
              </a:pPr>
              <a:t>50</a:t>
            </a:fld>
            <a:r>
              <a:rPr kumimoji="0" lang="en-US" altLang="zh-CN" sz="1600"/>
              <a:t>/</a:t>
            </a:r>
            <a:r>
              <a:rPr kumimoji="0" lang="zh-CN" altLang="zh-CN" sz="1600"/>
              <a:t>7</a:t>
            </a:r>
            <a:r>
              <a:rPr kumimoji="0" lang="en-US" altLang="zh-CN" sz="1600"/>
              <a:t>9</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87ED40FE-47AA-485D-96C0-F442CE3A8E7E}"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865A5089-4F4C-5142-9BA7-BA68DE5755B7}"/>
              </a:ext>
            </a:extLst>
          </p:cNvPr>
          <p:cNvSpPr>
            <a:spLocks noGrp="1" noChangeArrowheads="1"/>
          </p:cNvSpPr>
          <p:nvPr>
            <p:ph type="title"/>
          </p:nvPr>
        </p:nvSpPr>
        <p:spPr>
          <a:xfrm>
            <a:off x="2479675" y="76200"/>
            <a:ext cx="4911725" cy="762000"/>
          </a:xfrm>
        </p:spPr>
        <p:txBody>
          <a:bodyPr/>
          <a:lstStyle/>
          <a:p>
            <a:pPr eaLnBrk="1" hangingPunct="1"/>
            <a:r>
              <a:rPr lang="zh-CN" altLang="en-US" sz="4000">
                <a:effectLst>
                  <a:outerShdw blurRad="38100" dist="38100" dir="2700000" algn="tl">
                    <a:srgbClr val="C0C0C0"/>
                  </a:outerShdw>
                </a:effectLst>
                <a:ea typeface="黑体" panose="02010609060101010101" pitchFamily="49" charset="-122"/>
              </a:rPr>
              <a:t>线选示例</a:t>
            </a:r>
          </a:p>
        </p:txBody>
      </p:sp>
      <p:grpSp>
        <p:nvGrpSpPr>
          <p:cNvPr id="6" name="Group 5"/>
          <p:cNvGrpSpPr>
            <a:grpSpLocks/>
          </p:cNvGrpSpPr>
          <p:nvPr/>
        </p:nvGrpSpPr>
        <p:grpSpPr bwMode="auto">
          <a:xfrm>
            <a:off x="1476375" y="1035050"/>
            <a:ext cx="5816600" cy="3257550"/>
            <a:chOff x="1172" y="1132"/>
            <a:chExt cx="3664" cy="2052"/>
          </a:xfrm>
        </p:grpSpPr>
        <p:sp>
          <p:nvSpPr>
            <p:cNvPr id="108569" name="Rectangle 6"/>
            <p:cNvSpPr>
              <a:spLocks noChangeArrowheads="1"/>
            </p:cNvSpPr>
            <p:nvPr/>
          </p:nvSpPr>
          <p:spPr bwMode="auto">
            <a:xfrm>
              <a:off x="1247" y="1132"/>
              <a:ext cx="381"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00000"/>
                </a:lnSpc>
                <a:spcBef>
                  <a:spcPct val="0"/>
                </a:spcBef>
                <a:buSzTx/>
                <a:buFontTx/>
                <a:buNone/>
              </a:pPr>
              <a:r>
                <a:rPr kumimoji="0" lang="en-US" altLang="zh-CN" sz="2400">
                  <a:solidFill>
                    <a:schemeClr val="hlink"/>
                  </a:solidFill>
                  <a:latin typeface="Times New Roman" panose="02020603050405020304" pitchFamily="18" charset="0"/>
                  <a:ea typeface="宋体" panose="02010600030101010101" pitchFamily="2" charset="-122"/>
                </a:rPr>
                <a:t>A</a:t>
              </a:r>
              <a:r>
                <a:rPr kumimoji="0" lang="en-US" altLang="zh-CN" sz="2400" baseline="-25000">
                  <a:solidFill>
                    <a:schemeClr val="hlink"/>
                  </a:solidFill>
                  <a:latin typeface="Times New Roman" panose="02020603050405020304" pitchFamily="18" charset="0"/>
                  <a:ea typeface="宋体" panose="02010600030101010101" pitchFamily="2" charset="-122"/>
                </a:rPr>
                <a:t>14</a:t>
              </a:r>
              <a:endParaRPr kumimoji="0" lang="en-US" altLang="zh-CN" sz="2400">
                <a:solidFill>
                  <a:schemeClr val="hlink"/>
                </a:solidFill>
                <a:latin typeface="Times New Roman" panose="02020603050405020304" pitchFamily="18" charset="0"/>
                <a:ea typeface="宋体" panose="02010600030101010101" pitchFamily="2" charset="-122"/>
              </a:endParaRPr>
            </a:p>
          </p:txBody>
        </p:sp>
        <p:sp>
          <p:nvSpPr>
            <p:cNvPr id="108570" name="Rectangle 7"/>
            <p:cNvSpPr>
              <a:spLocks noChangeArrowheads="1"/>
            </p:cNvSpPr>
            <p:nvPr/>
          </p:nvSpPr>
          <p:spPr bwMode="auto">
            <a:xfrm>
              <a:off x="1172" y="2820"/>
              <a:ext cx="1061"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12</a:t>
              </a:r>
              <a:r>
                <a:rPr kumimoji="0" lang="zh-CN" altLang="en-US" sz="2400">
                  <a:solidFill>
                    <a:schemeClr val="tx1"/>
                  </a:solidFill>
                  <a:latin typeface="Times New Roman" panose="02020603050405020304" pitchFamily="18" charset="0"/>
                  <a:ea typeface="宋体" panose="02010600030101010101" pitchFamily="2" charset="-122"/>
                </a:rPr>
                <a:t>～</a:t>
              </a: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0</a:t>
              </a:r>
              <a:endParaRPr kumimoji="0" lang="en-US" altLang="zh-CN" sz="2400">
                <a:solidFill>
                  <a:schemeClr val="tx1"/>
                </a:solidFill>
                <a:latin typeface="Times New Roman" panose="02020603050405020304" pitchFamily="18" charset="0"/>
                <a:ea typeface="宋体" panose="02010600030101010101" pitchFamily="2" charset="-122"/>
              </a:endParaRPr>
            </a:p>
          </p:txBody>
        </p:sp>
        <p:sp>
          <p:nvSpPr>
            <p:cNvPr id="108571" name="Rectangle 8"/>
            <p:cNvSpPr>
              <a:spLocks noChangeArrowheads="1"/>
            </p:cNvSpPr>
            <p:nvPr/>
          </p:nvSpPr>
          <p:spPr bwMode="auto">
            <a:xfrm>
              <a:off x="1247" y="1422"/>
              <a:ext cx="50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00000"/>
                </a:lnSpc>
                <a:spcBef>
                  <a:spcPct val="0"/>
                </a:spcBef>
                <a:buSzTx/>
                <a:buFontTx/>
                <a:buNone/>
              </a:pPr>
              <a:r>
                <a:rPr kumimoji="0" lang="en-US" altLang="zh-CN" sz="2400">
                  <a:solidFill>
                    <a:schemeClr val="hlink"/>
                  </a:solidFill>
                  <a:latin typeface="Times New Roman" panose="02020603050405020304" pitchFamily="18" charset="0"/>
                  <a:ea typeface="宋体" panose="02010600030101010101" pitchFamily="2" charset="-122"/>
                </a:rPr>
                <a:t>A</a:t>
              </a:r>
              <a:r>
                <a:rPr kumimoji="0" lang="en-US" altLang="zh-CN" sz="2400" baseline="-25000">
                  <a:solidFill>
                    <a:schemeClr val="hlink"/>
                  </a:solidFill>
                  <a:latin typeface="Times New Roman" panose="02020603050405020304" pitchFamily="18" charset="0"/>
                  <a:ea typeface="宋体" panose="02010600030101010101" pitchFamily="2" charset="-122"/>
                </a:rPr>
                <a:t>13</a:t>
              </a:r>
              <a:endParaRPr kumimoji="0" lang="en-US" altLang="zh-CN" sz="2400">
                <a:solidFill>
                  <a:schemeClr val="hlink"/>
                </a:solidFill>
                <a:latin typeface="Times New Roman" panose="02020603050405020304" pitchFamily="18" charset="0"/>
                <a:ea typeface="宋体" panose="02010600030101010101" pitchFamily="2" charset="-122"/>
              </a:endParaRPr>
            </a:p>
          </p:txBody>
        </p:sp>
        <p:sp>
          <p:nvSpPr>
            <p:cNvPr id="108572" name="Rectangle 9"/>
            <p:cNvSpPr>
              <a:spLocks noChangeArrowheads="1"/>
            </p:cNvSpPr>
            <p:nvPr/>
          </p:nvSpPr>
          <p:spPr bwMode="auto">
            <a:xfrm>
              <a:off x="2650" y="2294"/>
              <a:ext cx="44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(1)</a:t>
              </a:r>
            </a:p>
          </p:txBody>
        </p:sp>
        <p:sp>
          <p:nvSpPr>
            <p:cNvPr id="108573" name="Rectangle 10"/>
            <p:cNvSpPr>
              <a:spLocks noChangeArrowheads="1"/>
            </p:cNvSpPr>
            <p:nvPr/>
          </p:nvSpPr>
          <p:spPr bwMode="auto">
            <a:xfrm>
              <a:off x="2484" y="1976"/>
              <a:ext cx="780"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2764</a:t>
              </a:r>
            </a:p>
          </p:txBody>
        </p:sp>
        <p:sp>
          <p:nvSpPr>
            <p:cNvPr id="108574" name="Rectangle 11"/>
            <p:cNvSpPr>
              <a:spLocks noChangeArrowheads="1"/>
            </p:cNvSpPr>
            <p:nvPr/>
          </p:nvSpPr>
          <p:spPr bwMode="auto">
            <a:xfrm>
              <a:off x="3702" y="1923"/>
              <a:ext cx="1129" cy="803"/>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08575" name="Rectangle 12"/>
            <p:cNvSpPr>
              <a:spLocks noChangeArrowheads="1"/>
            </p:cNvSpPr>
            <p:nvPr/>
          </p:nvSpPr>
          <p:spPr bwMode="auto">
            <a:xfrm>
              <a:off x="4061" y="2294"/>
              <a:ext cx="44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(2)</a:t>
              </a:r>
            </a:p>
          </p:txBody>
        </p:sp>
        <p:sp>
          <p:nvSpPr>
            <p:cNvPr id="108576" name="Rectangle 13"/>
            <p:cNvSpPr>
              <a:spLocks noChangeArrowheads="1"/>
            </p:cNvSpPr>
            <p:nvPr/>
          </p:nvSpPr>
          <p:spPr bwMode="auto">
            <a:xfrm>
              <a:off x="3923" y="1976"/>
              <a:ext cx="77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2764</a:t>
              </a:r>
            </a:p>
          </p:txBody>
        </p:sp>
        <p:sp>
          <p:nvSpPr>
            <p:cNvPr id="108577" name="Rectangle 14"/>
            <p:cNvSpPr>
              <a:spLocks noChangeArrowheads="1"/>
            </p:cNvSpPr>
            <p:nvPr/>
          </p:nvSpPr>
          <p:spPr bwMode="auto">
            <a:xfrm>
              <a:off x="2263" y="1923"/>
              <a:ext cx="1130" cy="803"/>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08578" name="Rectangle 15"/>
            <p:cNvSpPr>
              <a:spLocks noChangeArrowheads="1"/>
            </p:cNvSpPr>
            <p:nvPr/>
          </p:nvSpPr>
          <p:spPr bwMode="auto">
            <a:xfrm>
              <a:off x="2512" y="1465"/>
              <a:ext cx="1107"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 </a:t>
              </a:r>
            </a:p>
          </p:txBody>
        </p:sp>
        <p:sp>
          <p:nvSpPr>
            <p:cNvPr id="108579" name="Rectangle 16"/>
            <p:cNvSpPr>
              <a:spLocks noChangeArrowheads="1"/>
            </p:cNvSpPr>
            <p:nvPr/>
          </p:nvSpPr>
          <p:spPr bwMode="auto">
            <a:xfrm>
              <a:off x="3955" y="1465"/>
              <a:ext cx="881" cy="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 </a:t>
              </a:r>
            </a:p>
          </p:txBody>
        </p:sp>
        <p:sp>
          <p:nvSpPr>
            <p:cNvPr id="108580" name="Line 17"/>
            <p:cNvSpPr>
              <a:spLocks noChangeShapeType="1"/>
            </p:cNvSpPr>
            <p:nvPr/>
          </p:nvSpPr>
          <p:spPr bwMode="auto">
            <a:xfrm>
              <a:off x="1637" y="1553"/>
              <a:ext cx="885" cy="0"/>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8581" name="Line 18"/>
            <p:cNvSpPr>
              <a:spLocks noChangeShapeType="1"/>
            </p:cNvSpPr>
            <p:nvPr/>
          </p:nvSpPr>
          <p:spPr bwMode="auto">
            <a:xfrm>
              <a:off x="2517" y="1546"/>
              <a:ext cx="0" cy="370"/>
            </a:xfrm>
            <a:prstGeom prst="line">
              <a:avLst/>
            </a:prstGeom>
            <a:noFill/>
            <a:ln w="28575">
              <a:solidFill>
                <a:schemeClr val="folHlink"/>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8582" name="Line 19"/>
            <p:cNvSpPr>
              <a:spLocks noChangeShapeType="1"/>
            </p:cNvSpPr>
            <p:nvPr/>
          </p:nvSpPr>
          <p:spPr bwMode="auto">
            <a:xfrm flipV="1">
              <a:off x="3936" y="1372"/>
              <a:ext cx="4" cy="529"/>
            </a:xfrm>
            <a:prstGeom prst="line">
              <a:avLst/>
            </a:prstGeom>
            <a:noFill/>
            <a:ln w="28575">
              <a:solidFill>
                <a:schemeClr val="folHlink"/>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8583" name="Line 20"/>
            <p:cNvSpPr>
              <a:spLocks noChangeShapeType="1"/>
            </p:cNvSpPr>
            <p:nvPr/>
          </p:nvSpPr>
          <p:spPr bwMode="auto">
            <a:xfrm flipH="1">
              <a:off x="1571" y="1377"/>
              <a:ext cx="2375" cy="0"/>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8584" name="Line 21"/>
            <p:cNvSpPr>
              <a:spLocks noChangeShapeType="1"/>
            </p:cNvSpPr>
            <p:nvPr/>
          </p:nvSpPr>
          <p:spPr bwMode="auto">
            <a:xfrm>
              <a:off x="2844" y="2748"/>
              <a:ext cx="5" cy="436"/>
            </a:xfrm>
            <a:prstGeom prst="line">
              <a:avLst/>
            </a:prstGeom>
            <a:noFill/>
            <a:ln w="38100">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8585" name="Freeform 22"/>
            <p:cNvSpPr>
              <a:spLocks/>
            </p:cNvSpPr>
            <p:nvPr/>
          </p:nvSpPr>
          <p:spPr bwMode="auto">
            <a:xfrm>
              <a:off x="1567" y="2730"/>
              <a:ext cx="2743" cy="454"/>
            </a:xfrm>
            <a:custGeom>
              <a:avLst/>
              <a:gdLst>
                <a:gd name="T0" fmla="*/ 0 w 20000"/>
                <a:gd name="T1" fmla="*/ 0 h 20000"/>
                <a:gd name="T2" fmla="*/ 0 w 20000"/>
                <a:gd name="T3" fmla="*/ 0 h 20000"/>
                <a:gd name="T4" fmla="*/ 0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19922"/>
                  </a:moveTo>
                  <a:lnTo>
                    <a:pt x="19987" y="19922"/>
                  </a:lnTo>
                  <a:lnTo>
                    <a:pt x="19987" y="0"/>
                  </a:lnTo>
                </a:path>
              </a:pathLst>
            </a:custGeom>
            <a:noFill/>
            <a:ln w="38100">
              <a:solidFill>
                <a:srgbClr val="00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08586" name="Group 23"/>
            <p:cNvGrpSpPr>
              <a:grpSpLocks/>
            </p:cNvGrpSpPr>
            <p:nvPr/>
          </p:nvGrpSpPr>
          <p:grpSpPr bwMode="auto">
            <a:xfrm>
              <a:off x="2423" y="1670"/>
              <a:ext cx="612" cy="237"/>
              <a:chOff x="354" y="2358"/>
              <a:chExt cx="612" cy="237"/>
            </a:xfrm>
          </p:grpSpPr>
          <p:sp>
            <p:nvSpPr>
              <p:cNvPr id="108590" name="Rectangle 24"/>
              <p:cNvSpPr>
                <a:spLocks noChangeArrowheads="1"/>
              </p:cNvSpPr>
              <p:nvPr/>
            </p:nvSpPr>
            <p:spPr bwMode="auto">
              <a:xfrm>
                <a:off x="354" y="2358"/>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CE</a:t>
                </a:r>
              </a:p>
            </p:txBody>
          </p:sp>
          <p:sp>
            <p:nvSpPr>
              <p:cNvPr id="108591" name="Line 25"/>
              <p:cNvSpPr>
                <a:spLocks noChangeShapeType="1"/>
              </p:cNvSpPr>
              <p:nvPr/>
            </p:nvSpPr>
            <p:spPr bwMode="auto">
              <a:xfrm>
                <a:off x="534" y="2363"/>
                <a:ext cx="249"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08587" name="Group 26"/>
            <p:cNvGrpSpPr>
              <a:grpSpLocks/>
            </p:cNvGrpSpPr>
            <p:nvPr/>
          </p:nvGrpSpPr>
          <p:grpSpPr bwMode="auto">
            <a:xfrm>
              <a:off x="3848" y="1670"/>
              <a:ext cx="612" cy="237"/>
              <a:chOff x="354" y="2358"/>
              <a:chExt cx="612" cy="237"/>
            </a:xfrm>
          </p:grpSpPr>
          <p:sp>
            <p:nvSpPr>
              <p:cNvPr id="108588" name="Rectangle 27"/>
              <p:cNvSpPr>
                <a:spLocks noChangeArrowheads="1"/>
              </p:cNvSpPr>
              <p:nvPr/>
            </p:nvSpPr>
            <p:spPr bwMode="auto">
              <a:xfrm>
                <a:off x="354" y="2358"/>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CE</a:t>
                </a:r>
              </a:p>
            </p:txBody>
          </p:sp>
          <p:sp>
            <p:nvSpPr>
              <p:cNvPr id="108589" name="Line 28"/>
              <p:cNvSpPr>
                <a:spLocks noChangeShapeType="1"/>
              </p:cNvSpPr>
              <p:nvPr/>
            </p:nvSpPr>
            <p:spPr bwMode="auto">
              <a:xfrm>
                <a:off x="534" y="2363"/>
                <a:ext cx="249"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30" name="Group 77">
            <a:extLst>
              <a:ext uri="{FF2B5EF4-FFF2-40B4-BE49-F238E27FC236}">
                <a16:creationId xmlns:a16="http://schemas.microsoft.com/office/drawing/2014/main" id="{704BA66D-3E9E-D34C-9C2C-C0D57CE9DCAA}"/>
              </a:ext>
            </a:extLst>
          </p:cNvPr>
          <p:cNvGraphicFramePr>
            <a:graphicFrameLocks noGrp="1"/>
          </p:cNvGraphicFramePr>
          <p:nvPr>
            <p:ph idx="1"/>
          </p:nvPr>
        </p:nvGraphicFramePr>
        <p:xfrm>
          <a:off x="687388" y="4508500"/>
          <a:ext cx="7772400" cy="1905000"/>
        </p:xfrm>
        <a:graphic>
          <a:graphicData uri="http://schemas.openxmlformats.org/drawingml/2006/table">
            <a:tbl>
              <a:tblPr/>
              <a:tblGrid>
                <a:gridCol w="273050">
                  <a:extLst>
                    <a:ext uri="{9D8B030D-6E8A-4147-A177-3AD203B41FA5}">
                      <a16:colId xmlns:a16="http://schemas.microsoft.com/office/drawing/2014/main" val="2505026678"/>
                    </a:ext>
                  </a:extLst>
                </a:gridCol>
                <a:gridCol w="1930400">
                  <a:extLst>
                    <a:ext uri="{9D8B030D-6E8A-4147-A177-3AD203B41FA5}">
                      <a16:colId xmlns:a16="http://schemas.microsoft.com/office/drawing/2014/main" val="85533609"/>
                    </a:ext>
                  </a:extLst>
                </a:gridCol>
                <a:gridCol w="1139825">
                  <a:extLst>
                    <a:ext uri="{9D8B030D-6E8A-4147-A177-3AD203B41FA5}">
                      <a16:colId xmlns:a16="http://schemas.microsoft.com/office/drawing/2014/main" val="3351285662"/>
                    </a:ext>
                  </a:extLst>
                </a:gridCol>
                <a:gridCol w="1566862">
                  <a:extLst>
                    <a:ext uri="{9D8B030D-6E8A-4147-A177-3AD203B41FA5}">
                      <a16:colId xmlns:a16="http://schemas.microsoft.com/office/drawing/2014/main" val="1970676749"/>
                    </a:ext>
                  </a:extLst>
                </a:gridCol>
                <a:gridCol w="2862263">
                  <a:extLst>
                    <a:ext uri="{9D8B030D-6E8A-4147-A177-3AD203B41FA5}">
                      <a16:colId xmlns:a16="http://schemas.microsoft.com/office/drawing/2014/main" val="315012455"/>
                    </a:ext>
                  </a:extLst>
                </a:gridCol>
              </a:tblGrid>
              <a:tr h="642938">
                <a:tc>
                  <a:txBody>
                    <a:bodyPr/>
                    <a:lstStyle>
                      <a:lvl1pPr algn="l" eaLnBrk="0" hangingPunct="0">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gn="l" eaLnBrk="0" hangingPunct="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lgn="l"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A6ADC0"/>
                    </a:solidFill>
                  </a:tcPr>
                </a:tc>
                <a:tc>
                  <a:txBody>
                    <a:bodyPr/>
                    <a:lstStyle>
                      <a:lvl1pPr algn="l" eaLnBrk="0" hangingPunct="0">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gn="l" eaLnBrk="0" hangingPunct="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lgn="l"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A</a:t>
                      </a:r>
                      <a:r>
                        <a:rPr kumimoji="1" lang="en-US" altLang="zh-CN" sz="2400" b="1" i="0" u="none" strike="noStrike" cap="none" normalizeH="0" baseline="-25000">
                          <a:ln>
                            <a:noFill/>
                          </a:ln>
                          <a:solidFill>
                            <a:schemeClr val="tx1"/>
                          </a:solidFill>
                          <a:effectLst/>
                          <a:latin typeface="Arial" panose="020B0604020202020204" pitchFamily="34" charset="0"/>
                          <a:ea typeface="楷体_GB2312" pitchFamily="49" charset="-122"/>
                        </a:rPr>
                        <a:t>19</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zh-CN" altLang="en-US" sz="2400" b="1" i="0" u="none" strike="noStrike" cap="none" normalizeH="0" baseline="-25000">
                          <a:ln>
                            <a:noFill/>
                          </a:ln>
                          <a:solidFill>
                            <a:schemeClr val="tx1"/>
                          </a:solidFill>
                          <a:effectLst/>
                          <a:latin typeface="Arial" panose="020B0604020202020204" pitchFamily="34" charset="0"/>
                          <a:ea typeface="楷体_GB2312" pitchFamily="49" charset="-122"/>
                        </a:rPr>
                        <a:t> </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A</a:t>
                      </a:r>
                      <a:r>
                        <a:rPr kumimoji="1" lang="en-US" altLang="zh-CN" sz="2400" b="1" i="0" u="none" strike="noStrike" cap="none" normalizeH="0" baseline="-25000">
                          <a:ln>
                            <a:noFill/>
                          </a:ln>
                          <a:solidFill>
                            <a:schemeClr val="tx1"/>
                          </a:solidFill>
                          <a:effectLst/>
                          <a:latin typeface="Arial" panose="020B0604020202020204" pitchFamily="34" charset="0"/>
                          <a:ea typeface="楷体_GB2312" pitchFamily="49" charset="-122"/>
                        </a:rPr>
                        <a:t>15</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lvl1pPr algn="l" eaLnBrk="0" hangingPunct="0">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gn="l" eaLnBrk="0" hangingPunct="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lgn="l"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A</a:t>
                      </a:r>
                      <a:r>
                        <a:rPr kumimoji="1" lang="en-US" altLang="zh-CN" sz="2400" b="1" i="0" u="none" strike="noStrike" cap="none" normalizeH="0" baseline="-25000">
                          <a:ln>
                            <a:noFill/>
                          </a:ln>
                          <a:solidFill>
                            <a:schemeClr val="tx1"/>
                          </a:solidFill>
                          <a:effectLst/>
                          <a:latin typeface="Arial" panose="020B0604020202020204" pitchFamily="34" charset="0"/>
                          <a:ea typeface="楷体_GB2312" pitchFamily="49" charset="-122"/>
                        </a:rPr>
                        <a:t>14 </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A</a:t>
                      </a:r>
                      <a:r>
                        <a:rPr kumimoji="1" lang="en-US" altLang="zh-CN" sz="2400" b="1" i="0" u="none" strike="noStrike" cap="none" normalizeH="0" baseline="-25000">
                          <a:ln>
                            <a:noFill/>
                          </a:ln>
                          <a:solidFill>
                            <a:schemeClr val="tx1"/>
                          </a:solidFill>
                          <a:effectLst/>
                          <a:latin typeface="Arial" panose="020B0604020202020204" pitchFamily="34" charset="0"/>
                          <a:ea typeface="楷体_GB2312" pitchFamily="49" charset="-122"/>
                        </a:rPr>
                        <a:t>13</a:t>
                      </a:r>
                      <a:endPar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A6ADC0"/>
                    </a:solidFill>
                  </a:tcPr>
                </a:tc>
                <a:tc>
                  <a:txBody>
                    <a:bodyPr/>
                    <a:lstStyle>
                      <a:lvl1pPr algn="l" eaLnBrk="0" hangingPunct="0">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gn="l" eaLnBrk="0" hangingPunct="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lgn="l"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A</a:t>
                      </a:r>
                      <a:r>
                        <a:rPr kumimoji="1" lang="en-US" altLang="zh-CN" sz="2400" b="1" i="0" u="none" strike="noStrike" cap="none" normalizeH="0" baseline="-25000">
                          <a:ln>
                            <a:noFill/>
                          </a:ln>
                          <a:solidFill>
                            <a:schemeClr val="tx1"/>
                          </a:solidFill>
                          <a:effectLst/>
                          <a:latin typeface="Arial" panose="020B0604020202020204" pitchFamily="34" charset="0"/>
                          <a:ea typeface="楷体_GB2312" pitchFamily="49" charset="-122"/>
                        </a:rPr>
                        <a:t>12</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A</a:t>
                      </a:r>
                      <a:r>
                        <a:rPr kumimoji="1" lang="en-US" altLang="zh-CN" sz="2400" b="1" i="0" u="none" strike="noStrike" cap="none" normalizeH="0" baseline="-25000">
                          <a:ln>
                            <a:noFill/>
                          </a:ln>
                          <a:solidFill>
                            <a:schemeClr val="tx1"/>
                          </a:solidFill>
                          <a:effectLst/>
                          <a:latin typeface="Arial" panose="020B0604020202020204" pitchFamily="34" charset="0"/>
                          <a:ea typeface="楷体_GB2312" pitchFamily="49" charset="-122"/>
                        </a:rPr>
                        <a:t>0</a:t>
                      </a:r>
                      <a:endPar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lvl1pPr algn="l" eaLnBrk="0" hangingPunct="0">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gn="l" eaLnBrk="0" hangingPunct="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lgn="l"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一个可用地址</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A6ADC0"/>
                    </a:solidFill>
                  </a:tcPr>
                </a:tc>
                <a:extLst>
                  <a:ext uri="{0D108BD9-81ED-4DB2-BD59-A6C34878D82A}">
                    <a16:rowId xmlns:a16="http://schemas.microsoft.com/office/drawing/2014/main" val="1027428602"/>
                  </a:ext>
                </a:extLst>
              </a:tr>
              <a:tr h="1262062">
                <a:tc>
                  <a:txBody>
                    <a:bodyPr/>
                    <a:lstStyle>
                      <a:lvl1pPr algn="l" eaLnBrk="0" hangingPunct="0">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gn="l" eaLnBrk="0" hangingPunct="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lgn="l"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1</a:t>
                      </a:r>
                      <a:endParaRPr kumimoji="1" lang="en-US" altLang="zh-CN" sz="1200" b="1" i="0" u="none" strike="noStrike" cap="none" normalizeH="0" baseline="0">
                        <a:ln>
                          <a:noFill/>
                        </a:ln>
                        <a:solidFill>
                          <a:schemeClr val="hlink"/>
                        </a:solidFill>
                        <a:effectLst/>
                        <a:latin typeface="Arial" panose="020B060402020202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rgbClr val="663300"/>
                          </a:solidFill>
                          <a:effectLst/>
                          <a:latin typeface="Arial" panose="020B0604020202020204" pitchFamily="34" charset="0"/>
                          <a:ea typeface="楷体_GB2312" pitchFamily="49" charset="-122"/>
                        </a:rPr>
                        <a:t>2</a:t>
                      </a: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A6ADC0"/>
                    </a:solidFill>
                  </a:tcPr>
                </a:tc>
                <a:tc>
                  <a:txBody>
                    <a:bodyPr/>
                    <a:lstStyle>
                      <a:lvl1pPr algn="l" eaLnBrk="0" hangingPunct="0">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gn="l" eaLnBrk="0" hangingPunct="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lgn="l"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rgbClr val="663300"/>
                          </a:solidFill>
                          <a:effectLst/>
                          <a:latin typeface="Arial" panose="020B0604020202020204" pitchFamily="34" charset="0"/>
                          <a:ea typeface="楷体_GB2312" pitchFamily="49" charset="-122"/>
                        </a:rPr>
                        <a:t>×××××</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lvl1pPr algn="l" eaLnBrk="0" hangingPunct="0">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gn="l" eaLnBrk="0" hangingPunct="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lgn="l"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1   0</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rgbClr val="663300"/>
                          </a:solidFill>
                          <a:effectLst/>
                          <a:latin typeface="Arial" panose="020B0604020202020204" pitchFamily="34" charset="0"/>
                          <a:ea typeface="楷体_GB2312" pitchFamily="49" charset="-122"/>
                        </a:rPr>
                        <a:t>0   1</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A6ADC0"/>
                    </a:solidFill>
                  </a:tcPr>
                </a:tc>
                <a:tc>
                  <a:txBody>
                    <a:bodyPr/>
                    <a:lstStyle>
                      <a:lvl1pPr algn="l" eaLnBrk="0" hangingPunct="0">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gn="l" eaLnBrk="0" hangingPunct="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lgn="l"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全</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0</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～全</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1</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全</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0</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～全</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1</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lvl1pPr algn="l" eaLnBrk="0" hangingPunct="0">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gn="l" eaLnBrk="0" hangingPunct="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lgn="l"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04000H</a:t>
                      </a:r>
                      <a:r>
                        <a:rPr kumimoji="1" lang="zh-CN" altLang="en-US" sz="2400" b="1" i="0" u="none" strike="noStrike" cap="none" normalizeH="0" baseline="0">
                          <a:ln>
                            <a:noFill/>
                          </a:ln>
                          <a:solidFill>
                            <a:schemeClr val="hlink"/>
                          </a:solidFill>
                          <a:effectLst/>
                          <a:latin typeface="Arial" panose="020B0604020202020204" pitchFamily="34" charset="0"/>
                          <a:ea typeface="楷体_GB2312" pitchFamily="49" charset="-122"/>
                        </a:rPr>
                        <a:t>～</a:t>
                      </a: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05FFFH</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rgbClr val="663300"/>
                          </a:solidFill>
                          <a:effectLst/>
                          <a:latin typeface="Arial" panose="020B0604020202020204" pitchFamily="34" charset="0"/>
                          <a:ea typeface="楷体_GB2312" pitchFamily="49" charset="-122"/>
                        </a:rPr>
                        <a:t>02000H</a:t>
                      </a:r>
                      <a:r>
                        <a:rPr kumimoji="1" lang="zh-CN" altLang="en-US" sz="2400" b="1" i="0" u="none" strike="noStrike" cap="none" normalizeH="0" baseline="0">
                          <a:ln>
                            <a:noFill/>
                          </a:ln>
                          <a:solidFill>
                            <a:srgbClr val="663300"/>
                          </a:solidFill>
                          <a:effectLst/>
                          <a:latin typeface="Arial" panose="020B0604020202020204" pitchFamily="34" charset="0"/>
                          <a:ea typeface="楷体_GB2312" pitchFamily="49" charset="-122"/>
                        </a:rPr>
                        <a:t>～</a:t>
                      </a:r>
                      <a:r>
                        <a:rPr kumimoji="1" lang="en-US" altLang="zh-CN" sz="2400" b="1" i="0" u="none" strike="noStrike" cap="none" normalizeH="0" baseline="0">
                          <a:ln>
                            <a:noFill/>
                          </a:ln>
                          <a:solidFill>
                            <a:srgbClr val="663300"/>
                          </a:solidFill>
                          <a:effectLst/>
                          <a:latin typeface="Arial" panose="020B0604020202020204" pitchFamily="34" charset="0"/>
                          <a:ea typeface="楷体_GB2312" pitchFamily="49" charset="-122"/>
                        </a:rPr>
                        <a:t>03FFFH</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A6ADC0"/>
                    </a:solidFill>
                  </a:tcPr>
                </a:tc>
                <a:extLst>
                  <a:ext uri="{0D108BD9-81ED-4DB2-BD59-A6C34878D82A}">
                    <a16:rowId xmlns:a16="http://schemas.microsoft.com/office/drawing/2014/main" val="1082225038"/>
                  </a:ext>
                </a:extLst>
              </a:tr>
            </a:tbl>
          </a:graphicData>
        </a:graphic>
      </p:graphicFrame>
      <p:sp>
        <p:nvSpPr>
          <p:cNvPr id="108568"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8173626E-5E8B-4011-9C0C-886F087F600F}" type="slidenum">
              <a:rPr kumimoji="0" lang="en-US" altLang="zh-CN" sz="1600" smtClean="0"/>
              <a:pPr>
                <a:lnSpc>
                  <a:spcPct val="100000"/>
                </a:lnSpc>
                <a:spcBef>
                  <a:spcPct val="0"/>
                </a:spcBef>
                <a:buSzTx/>
                <a:buFontTx/>
                <a:buNone/>
              </a:pPr>
              <a:t>51</a:t>
            </a:fld>
            <a:r>
              <a:rPr kumimoji="0" lang="en-US" altLang="zh-CN" sz="1600"/>
              <a:t>/</a:t>
            </a:r>
            <a:r>
              <a:rPr kumimoji="0" lang="zh-CN" altLang="zh-CN" sz="1600"/>
              <a:t>7</a:t>
            </a:r>
            <a:r>
              <a:rPr kumimoji="0" lang="en-US" altLang="zh-CN" sz="1600"/>
              <a:t>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4*#ppt_w"/>
                                          </p:val>
                                        </p:tav>
                                        <p:tav tm="100000">
                                          <p:val>
                                            <p:strVal val="#ppt_w"/>
                                          </p:val>
                                        </p:tav>
                                      </p:tavLst>
                                    </p:anim>
                                    <p:anim calcmode="lin" valueType="num">
                                      <p:cBhvr>
                                        <p:cTn id="8" dur="500" fill="hold"/>
                                        <p:tgtEl>
                                          <p:spTgt spid="6"/>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15B40C33-1410-4A76-8F9B-40616D0435A4}"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42A60BF9-13DF-5B43-B473-2AE8E99C0278}"/>
              </a:ext>
            </a:extLst>
          </p:cNvPr>
          <p:cNvSpPr>
            <a:spLocks noGrp="1" noChangeArrowheads="1"/>
          </p:cNvSpPr>
          <p:nvPr>
            <p:ph type="title"/>
          </p:nvPr>
        </p:nvSpPr>
        <p:spPr>
          <a:xfrm>
            <a:off x="2809875" y="76200"/>
            <a:ext cx="4048125" cy="673100"/>
          </a:xfrm>
        </p:spPr>
        <p:txBody>
          <a:bodyPr/>
          <a:lstStyle/>
          <a:p>
            <a:pPr eaLnBrk="1" hangingPunct="1"/>
            <a:r>
              <a:rPr lang="zh-CN" altLang="en-US" sz="4000">
                <a:effectLst>
                  <a:outerShdw blurRad="38100" dist="38100" dir="2700000" algn="tl">
                    <a:srgbClr val="C0C0C0"/>
                  </a:outerShdw>
                </a:effectLst>
                <a:ea typeface="黑体" panose="02010609060101010101" pitchFamily="49" charset="-122"/>
              </a:rPr>
              <a:t>地址重复</a:t>
            </a:r>
          </a:p>
        </p:txBody>
      </p:sp>
      <p:sp>
        <p:nvSpPr>
          <p:cNvPr id="110595" name="Rectangle 3"/>
          <p:cNvSpPr txBox="1">
            <a:spLocks noChangeArrowheads="1"/>
          </p:cNvSpPr>
          <p:nvPr/>
        </p:nvSpPr>
        <p:spPr bwMode="auto">
          <a:xfrm>
            <a:off x="896938" y="1524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ea typeface="楷体_GB2312" pitchFamily="49" charset="-122"/>
              </a:rPr>
              <a:t>一个存储单元具有多个存储地址的现象</a:t>
            </a:r>
          </a:p>
          <a:p>
            <a:pPr eaLnBrk="1" hangingPunct="1"/>
            <a:r>
              <a:rPr lang="zh-CN" altLang="en-US">
                <a:latin typeface="Times New Roman" panose="02020603050405020304" pitchFamily="18" charset="0"/>
                <a:ea typeface="楷体_GB2312" pitchFamily="49" charset="-122"/>
              </a:rPr>
              <a:t>原因：有些高位地址线没有用、可任意</a:t>
            </a:r>
          </a:p>
          <a:p>
            <a:pPr eaLnBrk="1" hangingPunct="1"/>
            <a:r>
              <a:rPr lang="zh-CN" altLang="en-US">
                <a:latin typeface="Times New Roman" panose="02020603050405020304" pitchFamily="18" charset="0"/>
                <a:ea typeface="楷体_GB2312" pitchFamily="49" charset="-122"/>
              </a:rPr>
              <a:t>使用地址：出现地址重复时，常选取其中既好用、又不冲突的一个</a:t>
            </a:r>
            <a:r>
              <a:rPr lang="zh-CN" altLang="en-US">
                <a:ea typeface="楷体_GB2312" pitchFamily="49" charset="-122"/>
              </a:rPr>
              <a:t>“</a:t>
            </a:r>
            <a:r>
              <a:rPr lang="zh-CN" altLang="en-US">
                <a:solidFill>
                  <a:schemeClr val="hlink"/>
                </a:solidFill>
                <a:latin typeface="Times New Roman" panose="02020603050405020304" pitchFamily="18" charset="0"/>
                <a:ea typeface="楷体_GB2312" pitchFamily="49" charset="-122"/>
              </a:rPr>
              <a:t>可用地址</a:t>
            </a:r>
            <a:r>
              <a:rPr lang="zh-CN" altLang="en-US">
                <a:ea typeface="楷体_GB2312" pitchFamily="49" charset="-122"/>
              </a:rPr>
              <a:t>”</a:t>
            </a:r>
            <a:endParaRPr lang="zh-CN" altLang="en-US">
              <a:latin typeface="Times New Roman" panose="02020603050405020304" pitchFamily="18" charset="0"/>
              <a:ea typeface="楷体_GB2312" pitchFamily="49" charset="-122"/>
            </a:endParaRPr>
          </a:p>
          <a:p>
            <a:pPr eaLnBrk="1" hangingPunct="1"/>
            <a:r>
              <a:rPr lang="zh-CN" altLang="en-US">
                <a:latin typeface="Times New Roman" panose="02020603050405020304" pitchFamily="18" charset="0"/>
                <a:ea typeface="楷体_GB2312" pitchFamily="49" charset="-122"/>
              </a:rPr>
              <a:t>例如：</a:t>
            </a:r>
            <a:r>
              <a:rPr lang="en-US" altLang="zh-CN">
                <a:latin typeface="Times New Roman" panose="02020603050405020304" pitchFamily="18" charset="0"/>
                <a:ea typeface="楷体_GB2312" pitchFamily="49" charset="-122"/>
              </a:rPr>
              <a:t>02000H</a:t>
            </a:r>
            <a:r>
              <a:rPr lang="zh-CN" altLang="en-US">
                <a:latin typeface="Times New Roman" panose="02020603050405020304" pitchFamily="18" charset="0"/>
                <a:ea typeface="楷体_GB2312" pitchFamily="49" charset="-122"/>
              </a:rPr>
              <a:t>～</a:t>
            </a:r>
            <a:r>
              <a:rPr lang="en-US" altLang="zh-CN">
                <a:latin typeface="Times New Roman" panose="02020603050405020304" pitchFamily="18" charset="0"/>
                <a:ea typeface="楷体_GB2312" pitchFamily="49" charset="-122"/>
              </a:rPr>
              <a:t>03FFFH</a:t>
            </a:r>
          </a:p>
          <a:p>
            <a:pPr eaLnBrk="1" hangingPunct="1"/>
            <a:r>
              <a:rPr lang="zh-CN" altLang="en-US">
                <a:latin typeface="Times New Roman" panose="02020603050405020304" pitchFamily="18" charset="0"/>
                <a:ea typeface="楷体_GB2312" pitchFamily="49" charset="-122"/>
              </a:rPr>
              <a:t>选取的原则：高位地址全为</a:t>
            </a:r>
            <a:r>
              <a:rPr lang="en-US" altLang="zh-CN">
                <a:latin typeface="Times New Roman" panose="02020603050405020304" pitchFamily="18" charset="0"/>
                <a:ea typeface="楷体_GB2312" pitchFamily="49" charset="-122"/>
              </a:rPr>
              <a:t>0</a:t>
            </a:r>
            <a:r>
              <a:rPr lang="zh-CN" altLang="en-US">
                <a:latin typeface="Times New Roman" panose="02020603050405020304" pitchFamily="18" charset="0"/>
                <a:ea typeface="楷体_GB2312" pitchFamily="49" charset="-122"/>
              </a:rPr>
              <a:t>的地址</a:t>
            </a:r>
            <a:endParaRPr lang="zh-CN" altLang="en-US">
              <a:ea typeface="楷体_GB2312" pitchFamily="49" charset="-122"/>
            </a:endParaRPr>
          </a:p>
        </p:txBody>
      </p:sp>
      <p:sp>
        <p:nvSpPr>
          <p:cNvPr id="110596"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1A9D8C00-7458-4740-8E4E-29492209D9B8}" type="slidenum">
              <a:rPr kumimoji="0" lang="en-US" altLang="zh-CN" sz="1600" smtClean="0"/>
              <a:pPr>
                <a:lnSpc>
                  <a:spcPct val="100000"/>
                </a:lnSpc>
                <a:spcBef>
                  <a:spcPct val="0"/>
                </a:spcBef>
                <a:buSzTx/>
                <a:buFontTx/>
                <a:buNone/>
              </a:pPr>
              <a:t>52</a:t>
            </a:fld>
            <a:r>
              <a:rPr kumimoji="0" lang="en-US" altLang="zh-CN" sz="1600"/>
              <a:t>/</a:t>
            </a:r>
            <a:r>
              <a:rPr kumimoji="0" lang="zh-CN" altLang="zh-CN" sz="1600"/>
              <a:t>7</a:t>
            </a:r>
            <a:r>
              <a:rPr kumimoji="0" lang="en-US" altLang="zh-CN" sz="1600"/>
              <a:t>9</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229A344D-B9D9-4C12-99F8-D5836CFE6DCB}"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682EE8CE-219A-0D4C-90E4-6A0E5417E3E6}"/>
              </a:ext>
            </a:extLst>
          </p:cNvPr>
          <p:cNvSpPr>
            <a:spLocks noGrp="1" noChangeArrowheads="1"/>
          </p:cNvSpPr>
          <p:nvPr>
            <p:ph type="title"/>
          </p:nvPr>
        </p:nvSpPr>
        <p:spPr>
          <a:xfrm>
            <a:off x="2954338" y="76200"/>
            <a:ext cx="4030662" cy="685800"/>
          </a:xfrm>
        </p:spPr>
        <p:txBody>
          <a:bodyPr/>
          <a:lstStyle/>
          <a:p>
            <a:pPr eaLnBrk="1" hangingPunct="1"/>
            <a:r>
              <a:rPr lang="zh-CN" altLang="en-US" sz="4000">
                <a:effectLst>
                  <a:outerShdw blurRad="38100" dist="38100" dir="2700000" algn="tl">
                    <a:srgbClr val="C0C0C0"/>
                  </a:outerShdw>
                </a:effectLst>
                <a:ea typeface="黑体" panose="02010609060101010101" pitchFamily="49" charset="-122"/>
              </a:rPr>
              <a:t>全译码</a:t>
            </a:r>
          </a:p>
        </p:txBody>
      </p:sp>
      <p:sp>
        <p:nvSpPr>
          <p:cNvPr id="112643" name="Rectangle 3"/>
          <p:cNvSpPr txBox="1">
            <a:spLocks noChangeArrowheads="1"/>
          </p:cNvSpPr>
          <p:nvPr/>
        </p:nvSpPr>
        <p:spPr bwMode="auto">
          <a:xfrm>
            <a:off x="684213" y="1397000"/>
            <a:ext cx="799147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a:ea typeface="楷体_GB2312" pitchFamily="49" charset="-122"/>
              </a:rPr>
              <a:t>所有的系统地址线均参与对存储单元的译码寻址</a:t>
            </a:r>
          </a:p>
          <a:p>
            <a:pPr eaLnBrk="1" hangingPunct="1">
              <a:lnSpc>
                <a:spcPct val="120000"/>
              </a:lnSpc>
            </a:pPr>
            <a:r>
              <a:rPr lang="zh-CN" altLang="en-US">
                <a:ea typeface="楷体_GB2312" pitchFamily="49" charset="-122"/>
              </a:rPr>
              <a:t>包括低位地址线对芯片内各存储单元的译码寻址（片内译码），高位地址线对存储芯片的译码寻址（片选译码）</a:t>
            </a:r>
          </a:p>
          <a:p>
            <a:pPr eaLnBrk="1" hangingPunct="1">
              <a:lnSpc>
                <a:spcPct val="120000"/>
              </a:lnSpc>
            </a:pPr>
            <a:r>
              <a:rPr lang="zh-CN" altLang="en-US">
                <a:ea typeface="楷体_GB2312" pitchFamily="49" charset="-122"/>
              </a:rPr>
              <a:t>采用全译码，</a:t>
            </a:r>
            <a:r>
              <a:rPr lang="zh-CN" altLang="en-US">
                <a:solidFill>
                  <a:schemeClr val="hlink"/>
                </a:solidFill>
                <a:ea typeface="楷体_GB2312" pitchFamily="49" charset="-122"/>
              </a:rPr>
              <a:t>每个存储单元的地址都是唯一的</a:t>
            </a:r>
            <a:r>
              <a:rPr lang="zh-CN" altLang="en-US">
                <a:ea typeface="楷体_GB2312" pitchFamily="49" charset="-122"/>
              </a:rPr>
              <a:t>，不存在地址重复</a:t>
            </a:r>
          </a:p>
          <a:p>
            <a:pPr eaLnBrk="1" hangingPunct="1">
              <a:lnSpc>
                <a:spcPct val="120000"/>
              </a:lnSpc>
            </a:pPr>
            <a:r>
              <a:rPr lang="zh-CN" altLang="en-US">
                <a:ea typeface="楷体_GB2312" pitchFamily="49" charset="-122"/>
              </a:rPr>
              <a:t>译码电路可能比较复杂、连线也较多</a:t>
            </a:r>
          </a:p>
        </p:txBody>
      </p:sp>
      <p:sp>
        <p:nvSpPr>
          <p:cNvPr id="112644"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EA8FB2D2-31D7-4EB4-8302-6E71B8D8A78B}" type="slidenum">
              <a:rPr kumimoji="0" lang="en-US" altLang="zh-CN" sz="1600" smtClean="0"/>
              <a:pPr>
                <a:lnSpc>
                  <a:spcPct val="100000"/>
                </a:lnSpc>
                <a:spcBef>
                  <a:spcPct val="0"/>
                </a:spcBef>
                <a:buSzTx/>
                <a:buFontTx/>
                <a:buNone/>
              </a:pPr>
              <a:t>53</a:t>
            </a:fld>
            <a:r>
              <a:rPr kumimoji="0" lang="en-US" altLang="zh-CN" sz="1600"/>
              <a:t>/</a:t>
            </a:r>
            <a:r>
              <a:rPr kumimoji="0" lang="zh-CN" altLang="zh-CN" sz="1600"/>
              <a:t>7</a:t>
            </a:r>
            <a:r>
              <a:rPr kumimoji="0" lang="en-US" altLang="zh-CN" sz="1600"/>
              <a:t>9</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2E1CC8C3-9481-4666-89A7-12A5D00844EB}"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4BDF027E-0106-764A-9B05-6A5D1293D495}"/>
              </a:ext>
            </a:extLst>
          </p:cNvPr>
          <p:cNvSpPr>
            <a:spLocks noGrp="1" noChangeArrowheads="1"/>
          </p:cNvSpPr>
          <p:nvPr>
            <p:ph type="title"/>
          </p:nvPr>
        </p:nvSpPr>
        <p:spPr>
          <a:xfrm>
            <a:off x="2751138" y="50800"/>
            <a:ext cx="4335462" cy="787400"/>
          </a:xfrm>
        </p:spPr>
        <p:txBody>
          <a:bodyPr/>
          <a:lstStyle/>
          <a:p>
            <a:pPr eaLnBrk="1" hangingPunct="1"/>
            <a:r>
              <a:rPr lang="zh-CN" altLang="en-US" sz="4000">
                <a:effectLst>
                  <a:outerShdw blurRad="38100" dist="38100" dir="2700000" algn="tl">
                    <a:srgbClr val="C0C0C0"/>
                  </a:outerShdw>
                </a:effectLst>
                <a:ea typeface="黑体" panose="02010609060101010101" pitchFamily="49" charset="-122"/>
              </a:rPr>
              <a:t>译码和译码器</a:t>
            </a:r>
          </a:p>
        </p:txBody>
      </p:sp>
      <p:sp>
        <p:nvSpPr>
          <p:cNvPr id="114691" name="Rectangle 3"/>
          <p:cNvSpPr txBox="1">
            <a:spLocks noChangeArrowheads="1"/>
          </p:cNvSpPr>
          <p:nvPr/>
        </p:nvSpPr>
        <p:spPr bwMode="auto">
          <a:xfrm>
            <a:off x="684213" y="1219200"/>
            <a:ext cx="8135937"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91440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a:ea typeface="楷体_GB2312" pitchFamily="49" charset="-122"/>
              </a:rPr>
              <a:t>译码：将某个特定的“编码输入”翻译为唯一“有效输出”的过程</a:t>
            </a:r>
          </a:p>
          <a:p>
            <a:pPr eaLnBrk="1" hangingPunct="1">
              <a:lnSpc>
                <a:spcPct val="120000"/>
              </a:lnSpc>
            </a:pPr>
            <a:r>
              <a:rPr lang="zh-CN" altLang="en-US">
                <a:ea typeface="楷体_GB2312" pitchFamily="49" charset="-122"/>
              </a:rPr>
              <a:t>译码电路可以使用门电路组合逻辑</a:t>
            </a:r>
          </a:p>
          <a:p>
            <a:pPr eaLnBrk="1" hangingPunct="1">
              <a:lnSpc>
                <a:spcPct val="120000"/>
              </a:lnSpc>
            </a:pPr>
            <a:r>
              <a:rPr lang="zh-CN" altLang="en-US">
                <a:ea typeface="楷体_GB2312" pitchFamily="49" charset="-122"/>
              </a:rPr>
              <a:t>译码电路更多的是采用集成译码器</a:t>
            </a:r>
          </a:p>
          <a:p>
            <a:pPr lvl="1" eaLnBrk="1" hangingPunct="1">
              <a:lnSpc>
                <a:spcPct val="120000"/>
              </a:lnSpc>
            </a:pPr>
            <a:r>
              <a:rPr lang="zh-CN" altLang="en-US">
                <a:solidFill>
                  <a:srgbClr val="000000"/>
                </a:solidFill>
                <a:ea typeface="幼圆" panose="02010509060101010101" pitchFamily="49" charset="-122"/>
              </a:rPr>
              <a:t>常用的</a:t>
            </a:r>
            <a:r>
              <a:rPr lang="en-US" altLang="zh-CN">
                <a:solidFill>
                  <a:srgbClr val="000000"/>
                </a:solidFill>
                <a:ea typeface="幼圆" panose="02010509060101010101" pitchFamily="49" charset="-122"/>
              </a:rPr>
              <a:t>2-4</a:t>
            </a:r>
            <a:r>
              <a:rPr lang="zh-CN" altLang="en-US">
                <a:solidFill>
                  <a:srgbClr val="000000"/>
                </a:solidFill>
                <a:ea typeface="幼圆" panose="02010509060101010101" pitchFamily="49" charset="-122"/>
              </a:rPr>
              <a:t>译码器</a:t>
            </a:r>
            <a:r>
              <a:rPr lang="en-US" altLang="zh-CN">
                <a:solidFill>
                  <a:srgbClr val="000000"/>
                </a:solidFill>
                <a:ea typeface="幼圆" panose="02010509060101010101" pitchFamily="49" charset="-122"/>
              </a:rPr>
              <a:t>74LS139</a:t>
            </a:r>
          </a:p>
          <a:p>
            <a:pPr lvl="1" eaLnBrk="1" hangingPunct="1">
              <a:lnSpc>
                <a:spcPct val="120000"/>
              </a:lnSpc>
            </a:pPr>
            <a:r>
              <a:rPr lang="zh-CN" altLang="en-US">
                <a:solidFill>
                  <a:srgbClr val="000000"/>
                </a:solidFill>
                <a:ea typeface="幼圆" panose="02010509060101010101" pitchFamily="49" charset="-122"/>
              </a:rPr>
              <a:t>常用的</a:t>
            </a:r>
            <a:r>
              <a:rPr lang="en-US" altLang="zh-CN">
                <a:solidFill>
                  <a:srgbClr val="000000"/>
                </a:solidFill>
                <a:ea typeface="幼圆" panose="02010509060101010101" pitchFamily="49" charset="-122"/>
              </a:rPr>
              <a:t>3-8</a:t>
            </a:r>
            <a:r>
              <a:rPr lang="zh-CN" altLang="en-US">
                <a:solidFill>
                  <a:srgbClr val="000000"/>
                </a:solidFill>
                <a:ea typeface="幼圆" panose="02010509060101010101" pitchFamily="49" charset="-122"/>
              </a:rPr>
              <a:t>译码器</a:t>
            </a:r>
            <a:r>
              <a:rPr lang="en-US" altLang="zh-CN">
                <a:solidFill>
                  <a:srgbClr val="000000"/>
                </a:solidFill>
                <a:ea typeface="幼圆" panose="02010509060101010101" pitchFamily="49" charset="-122"/>
              </a:rPr>
              <a:t>74LS138</a:t>
            </a:r>
          </a:p>
          <a:p>
            <a:pPr lvl="1" eaLnBrk="1" hangingPunct="1">
              <a:lnSpc>
                <a:spcPct val="120000"/>
              </a:lnSpc>
            </a:pPr>
            <a:r>
              <a:rPr lang="zh-CN" altLang="en-US">
                <a:solidFill>
                  <a:srgbClr val="000000"/>
                </a:solidFill>
                <a:ea typeface="幼圆" panose="02010509060101010101" pitchFamily="49" charset="-122"/>
              </a:rPr>
              <a:t>常用的</a:t>
            </a:r>
            <a:r>
              <a:rPr lang="en-US" altLang="zh-CN">
                <a:solidFill>
                  <a:srgbClr val="000000"/>
                </a:solidFill>
                <a:ea typeface="幼圆" panose="02010509060101010101" pitchFamily="49" charset="-122"/>
              </a:rPr>
              <a:t>4-16</a:t>
            </a:r>
            <a:r>
              <a:rPr lang="zh-CN" altLang="en-US">
                <a:solidFill>
                  <a:srgbClr val="000000"/>
                </a:solidFill>
                <a:ea typeface="幼圆" panose="02010509060101010101" pitchFamily="49" charset="-122"/>
              </a:rPr>
              <a:t>译码器</a:t>
            </a:r>
            <a:r>
              <a:rPr lang="en-US" altLang="zh-CN">
                <a:solidFill>
                  <a:srgbClr val="000000"/>
                </a:solidFill>
                <a:ea typeface="幼圆" panose="02010509060101010101" pitchFamily="49" charset="-122"/>
              </a:rPr>
              <a:t>74LS154</a:t>
            </a:r>
          </a:p>
        </p:txBody>
      </p:sp>
      <p:sp>
        <p:nvSpPr>
          <p:cNvPr id="114692"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7301AE67-CD7F-4B25-86F9-9082760B9B82}" type="slidenum">
              <a:rPr kumimoji="0" lang="en-US" altLang="zh-CN" sz="1600" smtClean="0"/>
              <a:pPr>
                <a:lnSpc>
                  <a:spcPct val="100000"/>
                </a:lnSpc>
                <a:spcBef>
                  <a:spcPct val="0"/>
                </a:spcBef>
                <a:buSzTx/>
                <a:buFontTx/>
                <a:buNone/>
              </a:pPr>
              <a:t>54</a:t>
            </a:fld>
            <a:r>
              <a:rPr kumimoji="0" lang="en-US" altLang="zh-CN" sz="1600"/>
              <a:t>/</a:t>
            </a:r>
            <a:r>
              <a:rPr kumimoji="0" lang="zh-CN" altLang="zh-CN" sz="1600"/>
              <a:t>7</a:t>
            </a:r>
            <a:r>
              <a:rPr kumimoji="0" lang="en-US" altLang="zh-CN" sz="1600"/>
              <a:t>9</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4DAF42D8-7D67-4487-9772-8DEEDE363E00}"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AC920832-C90E-B742-A993-D8BCCB828CA5}"/>
              </a:ext>
            </a:extLst>
          </p:cNvPr>
          <p:cNvSpPr>
            <a:spLocks noGrp="1" noChangeArrowheads="1"/>
          </p:cNvSpPr>
          <p:nvPr>
            <p:ph type="title"/>
          </p:nvPr>
        </p:nvSpPr>
        <p:spPr>
          <a:xfrm>
            <a:off x="2409825" y="76200"/>
            <a:ext cx="5972175" cy="762000"/>
          </a:xfrm>
        </p:spPr>
        <p:txBody>
          <a:bodyPr/>
          <a:lstStyle/>
          <a:p>
            <a:pPr eaLnBrk="1" hangingPunct="1"/>
            <a:r>
              <a:rPr lang="en-US" altLang="zh-CN" sz="4000">
                <a:effectLst>
                  <a:outerShdw blurRad="38100" dist="38100" dir="2700000" algn="tl">
                    <a:srgbClr val="C0C0C0"/>
                  </a:outerShdw>
                </a:effectLst>
                <a:ea typeface="黑体" panose="02010609060101010101" pitchFamily="49" charset="-122"/>
              </a:rPr>
              <a:t>3-8</a:t>
            </a:r>
            <a:r>
              <a:rPr lang="zh-CN" altLang="en-US" sz="4000">
                <a:effectLst>
                  <a:outerShdw blurRad="38100" dist="38100" dir="2700000" algn="tl">
                    <a:srgbClr val="C0C0C0"/>
                  </a:outerShdw>
                </a:effectLst>
                <a:ea typeface="黑体" panose="02010609060101010101" pitchFamily="49" charset="-122"/>
              </a:rPr>
              <a:t>译码器：</a:t>
            </a:r>
            <a:r>
              <a:rPr lang="en-US" altLang="zh-CN" sz="4000">
                <a:effectLst>
                  <a:outerShdw blurRad="38100" dist="38100" dir="2700000" algn="tl">
                    <a:srgbClr val="C0C0C0"/>
                  </a:outerShdw>
                </a:effectLst>
                <a:ea typeface="黑体" panose="02010609060101010101" pitchFamily="49" charset="-122"/>
              </a:rPr>
              <a:t>74LS138</a:t>
            </a:r>
          </a:p>
        </p:txBody>
      </p:sp>
      <p:grpSp>
        <p:nvGrpSpPr>
          <p:cNvPr id="116739" name="Group 197"/>
          <p:cNvGrpSpPr>
            <a:grpSpLocks/>
          </p:cNvGrpSpPr>
          <p:nvPr/>
        </p:nvGrpSpPr>
        <p:grpSpPr bwMode="auto">
          <a:xfrm>
            <a:off x="787400" y="2346325"/>
            <a:ext cx="2174875" cy="3236913"/>
            <a:chOff x="496" y="1728"/>
            <a:chExt cx="1370" cy="2039"/>
          </a:xfrm>
        </p:grpSpPr>
        <p:sp>
          <p:nvSpPr>
            <p:cNvPr id="116810" name="Rectangle 69"/>
            <p:cNvSpPr>
              <a:spLocks noChangeArrowheads="1"/>
            </p:cNvSpPr>
            <p:nvPr/>
          </p:nvSpPr>
          <p:spPr bwMode="auto">
            <a:xfrm>
              <a:off x="765" y="1728"/>
              <a:ext cx="800" cy="202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16811" name="Line 70"/>
            <p:cNvSpPr>
              <a:spLocks noChangeShapeType="1"/>
            </p:cNvSpPr>
            <p:nvPr/>
          </p:nvSpPr>
          <p:spPr bwMode="auto">
            <a:xfrm flipH="1">
              <a:off x="496" y="1976"/>
              <a:ext cx="27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6812" name="Group 71"/>
            <p:cNvGrpSpPr>
              <a:grpSpLocks/>
            </p:cNvGrpSpPr>
            <p:nvPr/>
          </p:nvGrpSpPr>
          <p:grpSpPr bwMode="auto">
            <a:xfrm>
              <a:off x="1292" y="1752"/>
              <a:ext cx="574" cy="1039"/>
              <a:chOff x="3962" y="1645"/>
              <a:chExt cx="537" cy="1039"/>
            </a:xfrm>
          </p:grpSpPr>
          <p:grpSp>
            <p:nvGrpSpPr>
              <p:cNvPr id="116846" name="Group 72"/>
              <p:cNvGrpSpPr>
                <a:grpSpLocks/>
              </p:cNvGrpSpPr>
              <p:nvPr/>
            </p:nvGrpSpPr>
            <p:grpSpPr bwMode="auto">
              <a:xfrm>
                <a:off x="4246" y="1696"/>
                <a:ext cx="253" cy="127"/>
                <a:chOff x="4246" y="1696"/>
                <a:chExt cx="253" cy="127"/>
              </a:xfrm>
            </p:grpSpPr>
            <p:sp>
              <p:nvSpPr>
                <p:cNvPr id="116864" name="Oval 73"/>
                <p:cNvSpPr>
                  <a:spLocks noChangeArrowheads="1"/>
                </p:cNvSpPr>
                <p:nvPr/>
              </p:nvSpPr>
              <p:spPr bwMode="auto">
                <a:xfrm>
                  <a:off x="4246" y="1696"/>
                  <a:ext cx="124" cy="127"/>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16865" name="Line 74"/>
                <p:cNvSpPr>
                  <a:spLocks noChangeShapeType="1"/>
                </p:cNvSpPr>
                <p:nvPr/>
              </p:nvSpPr>
              <p:spPr bwMode="auto">
                <a:xfrm>
                  <a:off x="4372" y="1758"/>
                  <a:ext cx="12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6847" name="Group 75"/>
              <p:cNvGrpSpPr>
                <a:grpSpLocks/>
              </p:cNvGrpSpPr>
              <p:nvPr/>
            </p:nvGrpSpPr>
            <p:grpSpPr bwMode="auto">
              <a:xfrm>
                <a:off x="4246" y="1943"/>
                <a:ext cx="253" cy="127"/>
                <a:chOff x="4246" y="1943"/>
                <a:chExt cx="253" cy="127"/>
              </a:xfrm>
            </p:grpSpPr>
            <p:sp>
              <p:nvSpPr>
                <p:cNvPr id="116862" name="Oval 76"/>
                <p:cNvSpPr>
                  <a:spLocks noChangeArrowheads="1"/>
                </p:cNvSpPr>
                <p:nvPr/>
              </p:nvSpPr>
              <p:spPr bwMode="auto">
                <a:xfrm>
                  <a:off x="4246" y="1943"/>
                  <a:ext cx="124" cy="127"/>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16863" name="Line 77"/>
                <p:cNvSpPr>
                  <a:spLocks noChangeShapeType="1"/>
                </p:cNvSpPr>
                <p:nvPr/>
              </p:nvSpPr>
              <p:spPr bwMode="auto">
                <a:xfrm>
                  <a:off x="4372" y="2005"/>
                  <a:ext cx="12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6848" name="Group 78"/>
              <p:cNvGrpSpPr>
                <a:grpSpLocks/>
              </p:cNvGrpSpPr>
              <p:nvPr/>
            </p:nvGrpSpPr>
            <p:grpSpPr bwMode="auto">
              <a:xfrm>
                <a:off x="4246" y="2190"/>
                <a:ext cx="253" cy="127"/>
                <a:chOff x="4246" y="2190"/>
                <a:chExt cx="253" cy="127"/>
              </a:xfrm>
            </p:grpSpPr>
            <p:sp>
              <p:nvSpPr>
                <p:cNvPr id="116860" name="Oval 79"/>
                <p:cNvSpPr>
                  <a:spLocks noChangeArrowheads="1"/>
                </p:cNvSpPr>
                <p:nvPr/>
              </p:nvSpPr>
              <p:spPr bwMode="auto">
                <a:xfrm>
                  <a:off x="4246" y="2190"/>
                  <a:ext cx="124" cy="127"/>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16861" name="Line 80"/>
                <p:cNvSpPr>
                  <a:spLocks noChangeShapeType="1"/>
                </p:cNvSpPr>
                <p:nvPr/>
              </p:nvSpPr>
              <p:spPr bwMode="auto">
                <a:xfrm>
                  <a:off x="4372" y="2253"/>
                  <a:ext cx="12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6849" name="Group 81"/>
              <p:cNvGrpSpPr>
                <a:grpSpLocks/>
              </p:cNvGrpSpPr>
              <p:nvPr/>
            </p:nvGrpSpPr>
            <p:grpSpPr bwMode="auto">
              <a:xfrm>
                <a:off x="4246" y="2438"/>
                <a:ext cx="253" cy="126"/>
                <a:chOff x="4246" y="2438"/>
                <a:chExt cx="253" cy="126"/>
              </a:xfrm>
            </p:grpSpPr>
            <p:sp>
              <p:nvSpPr>
                <p:cNvPr id="116858" name="Oval 82"/>
                <p:cNvSpPr>
                  <a:spLocks noChangeArrowheads="1"/>
                </p:cNvSpPr>
                <p:nvPr/>
              </p:nvSpPr>
              <p:spPr bwMode="auto">
                <a:xfrm>
                  <a:off x="4246" y="2438"/>
                  <a:ext cx="124" cy="126"/>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16859" name="Line 83"/>
                <p:cNvSpPr>
                  <a:spLocks noChangeShapeType="1"/>
                </p:cNvSpPr>
                <p:nvPr/>
              </p:nvSpPr>
              <p:spPr bwMode="auto">
                <a:xfrm>
                  <a:off x="4372" y="2500"/>
                  <a:ext cx="12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6850" name="Rectangle 84"/>
              <p:cNvSpPr>
                <a:spLocks noChangeArrowheads="1"/>
              </p:cNvSpPr>
              <p:nvPr/>
            </p:nvSpPr>
            <p:spPr bwMode="auto">
              <a:xfrm>
                <a:off x="3962" y="1645"/>
                <a:ext cx="23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Y0</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851" name="Rectangle 85"/>
              <p:cNvSpPr>
                <a:spLocks noChangeArrowheads="1"/>
              </p:cNvSpPr>
              <p:nvPr/>
            </p:nvSpPr>
            <p:spPr bwMode="auto">
              <a:xfrm>
                <a:off x="3972" y="1882"/>
                <a:ext cx="23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Y1</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852" name="Rectangle 86"/>
              <p:cNvSpPr>
                <a:spLocks noChangeArrowheads="1"/>
              </p:cNvSpPr>
              <p:nvPr/>
            </p:nvSpPr>
            <p:spPr bwMode="auto">
              <a:xfrm>
                <a:off x="3962" y="2119"/>
                <a:ext cx="23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Y2</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853" name="Rectangle 87"/>
              <p:cNvSpPr>
                <a:spLocks noChangeArrowheads="1"/>
              </p:cNvSpPr>
              <p:nvPr/>
            </p:nvSpPr>
            <p:spPr bwMode="auto">
              <a:xfrm>
                <a:off x="3972" y="2386"/>
                <a:ext cx="23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Y3</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854" name="Line 88"/>
              <p:cNvSpPr>
                <a:spLocks noChangeShapeType="1"/>
              </p:cNvSpPr>
              <p:nvPr/>
            </p:nvSpPr>
            <p:spPr bwMode="auto">
              <a:xfrm flipH="1">
                <a:off x="3983" y="1676"/>
                <a:ext cx="21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55" name="Line 89"/>
              <p:cNvSpPr>
                <a:spLocks noChangeShapeType="1"/>
              </p:cNvSpPr>
              <p:nvPr/>
            </p:nvSpPr>
            <p:spPr bwMode="auto">
              <a:xfrm flipH="1">
                <a:off x="3983" y="1902"/>
                <a:ext cx="21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56" name="Line 90"/>
              <p:cNvSpPr>
                <a:spLocks noChangeShapeType="1"/>
              </p:cNvSpPr>
              <p:nvPr/>
            </p:nvSpPr>
            <p:spPr bwMode="auto">
              <a:xfrm flipH="1">
                <a:off x="3983" y="2139"/>
                <a:ext cx="21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57" name="Line 91"/>
              <p:cNvSpPr>
                <a:spLocks noChangeShapeType="1"/>
              </p:cNvSpPr>
              <p:nvPr/>
            </p:nvSpPr>
            <p:spPr bwMode="auto">
              <a:xfrm flipH="1">
                <a:off x="3983" y="2407"/>
                <a:ext cx="21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6813" name="Group 92"/>
            <p:cNvGrpSpPr>
              <a:grpSpLocks/>
            </p:cNvGrpSpPr>
            <p:nvPr/>
          </p:nvGrpSpPr>
          <p:grpSpPr bwMode="auto">
            <a:xfrm>
              <a:off x="1577" y="2779"/>
              <a:ext cx="270" cy="127"/>
              <a:chOff x="4246" y="2685"/>
              <a:chExt cx="253" cy="127"/>
            </a:xfrm>
          </p:grpSpPr>
          <p:sp>
            <p:nvSpPr>
              <p:cNvPr id="116844" name="Oval 93"/>
              <p:cNvSpPr>
                <a:spLocks noChangeArrowheads="1"/>
              </p:cNvSpPr>
              <p:nvPr/>
            </p:nvSpPr>
            <p:spPr bwMode="auto">
              <a:xfrm>
                <a:off x="4246" y="2685"/>
                <a:ext cx="124" cy="127"/>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16845" name="Line 94"/>
              <p:cNvSpPr>
                <a:spLocks noChangeShapeType="1"/>
              </p:cNvSpPr>
              <p:nvPr/>
            </p:nvSpPr>
            <p:spPr bwMode="auto">
              <a:xfrm>
                <a:off x="4372" y="2747"/>
                <a:ext cx="12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6814" name="Group 95"/>
            <p:cNvGrpSpPr>
              <a:grpSpLocks/>
            </p:cNvGrpSpPr>
            <p:nvPr/>
          </p:nvGrpSpPr>
          <p:grpSpPr bwMode="auto">
            <a:xfrm>
              <a:off x="1577" y="3026"/>
              <a:ext cx="270" cy="127"/>
              <a:chOff x="4246" y="2932"/>
              <a:chExt cx="253" cy="127"/>
            </a:xfrm>
          </p:grpSpPr>
          <p:sp>
            <p:nvSpPr>
              <p:cNvPr id="116842" name="Oval 96"/>
              <p:cNvSpPr>
                <a:spLocks noChangeArrowheads="1"/>
              </p:cNvSpPr>
              <p:nvPr/>
            </p:nvSpPr>
            <p:spPr bwMode="auto">
              <a:xfrm>
                <a:off x="4246" y="2932"/>
                <a:ext cx="124" cy="127"/>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16843" name="Line 97"/>
              <p:cNvSpPr>
                <a:spLocks noChangeShapeType="1"/>
              </p:cNvSpPr>
              <p:nvPr/>
            </p:nvSpPr>
            <p:spPr bwMode="auto">
              <a:xfrm>
                <a:off x="4372" y="2994"/>
                <a:ext cx="12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6815" name="Group 98"/>
            <p:cNvGrpSpPr>
              <a:grpSpLocks/>
            </p:cNvGrpSpPr>
            <p:nvPr/>
          </p:nvGrpSpPr>
          <p:grpSpPr bwMode="auto">
            <a:xfrm>
              <a:off x="1577" y="3273"/>
              <a:ext cx="270" cy="127"/>
              <a:chOff x="4246" y="3179"/>
              <a:chExt cx="253" cy="127"/>
            </a:xfrm>
          </p:grpSpPr>
          <p:sp>
            <p:nvSpPr>
              <p:cNvPr id="116840" name="Oval 99"/>
              <p:cNvSpPr>
                <a:spLocks noChangeArrowheads="1"/>
              </p:cNvSpPr>
              <p:nvPr/>
            </p:nvSpPr>
            <p:spPr bwMode="auto">
              <a:xfrm>
                <a:off x="4246" y="3179"/>
                <a:ext cx="124" cy="127"/>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16841" name="Line 100"/>
              <p:cNvSpPr>
                <a:spLocks noChangeShapeType="1"/>
              </p:cNvSpPr>
              <p:nvPr/>
            </p:nvSpPr>
            <p:spPr bwMode="auto">
              <a:xfrm>
                <a:off x="4372" y="3241"/>
                <a:ext cx="12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6816" name="Group 101"/>
            <p:cNvGrpSpPr>
              <a:grpSpLocks/>
            </p:cNvGrpSpPr>
            <p:nvPr/>
          </p:nvGrpSpPr>
          <p:grpSpPr bwMode="auto">
            <a:xfrm>
              <a:off x="1577" y="3520"/>
              <a:ext cx="270" cy="127"/>
              <a:chOff x="4246" y="3426"/>
              <a:chExt cx="253" cy="127"/>
            </a:xfrm>
          </p:grpSpPr>
          <p:sp>
            <p:nvSpPr>
              <p:cNvPr id="116838" name="Oval 102"/>
              <p:cNvSpPr>
                <a:spLocks noChangeArrowheads="1"/>
              </p:cNvSpPr>
              <p:nvPr/>
            </p:nvSpPr>
            <p:spPr bwMode="auto">
              <a:xfrm>
                <a:off x="4246" y="3426"/>
                <a:ext cx="124" cy="127"/>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16839" name="Line 103"/>
              <p:cNvSpPr>
                <a:spLocks noChangeShapeType="1"/>
              </p:cNvSpPr>
              <p:nvPr/>
            </p:nvSpPr>
            <p:spPr bwMode="auto">
              <a:xfrm>
                <a:off x="4372" y="3489"/>
                <a:ext cx="12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6817" name="Rectangle 104"/>
            <p:cNvSpPr>
              <a:spLocks noChangeArrowheads="1"/>
            </p:cNvSpPr>
            <p:nvPr/>
          </p:nvSpPr>
          <p:spPr bwMode="auto">
            <a:xfrm>
              <a:off x="1273" y="2728"/>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Y4</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818" name="Rectangle 105"/>
            <p:cNvSpPr>
              <a:spLocks noChangeArrowheads="1"/>
            </p:cNvSpPr>
            <p:nvPr/>
          </p:nvSpPr>
          <p:spPr bwMode="auto">
            <a:xfrm>
              <a:off x="1284" y="2965"/>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Y5</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819" name="Rectangle 106"/>
            <p:cNvSpPr>
              <a:spLocks noChangeArrowheads="1"/>
            </p:cNvSpPr>
            <p:nvPr/>
          </p:nvSpPr>
          <p:spPr bwMode="auto">
            <a:xfrm>
              <a:off x="1273" y="3201"/>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Y6</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820" name="Rectangle 107"/>
            <p:cNvSpPr>
              <a:spLocks noChangeArrowheads="1"/>
            </p:cNvSpPr>
            <p:nvPr/>
          </p:nvSpPr>
          <p:spPr bwMode="auto">
            <a:xfrm>
              <a:off x="1284" y="3469"/>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Y7</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821" name="Line 108"/>
            <p:cNvSpPr>
              <a:spLocks noChangeShapeType="1"/>
            </p:cNvSpPr>
            <p:nvPr/>
          </p:nvSpPr>
          <p:spPr bwMode="auto">
            <a:xfrm flipH="1">
              <a:off x="1295" y="2759"/>
              <a:ext cx="22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22" name="Line 109"/>
            <p:cNvSpPr>
              <a:spLocks noChangeShapeType="1"/>
            </p:cNvSpPr>
            <p:nvPr/>
          </p:nvSpPr>
          <p:spPr bwMode="auto">
            <a:xfrm flipH="1">
              <a:off x="1295" y="2985"/>
              <a:ext cx="22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23" name="Line 110"/>
            <p:cNvSpPr>
              <a:spLocks noChangeShapeType="1"/>
            </p:cNvSpPr>
            <p:nvPr/>
          </p:nvSpPr>
          <p:spPr bwMode="auto">
            <a:xfrm flipH="1">
              <a:off x="1295" y="3222"/>
              <a:ext cx="22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24" name="Line 111"/>
            <p:cNvSpPr>
              <a:spLocks noChangeShapeType="1"/>
            </p:cNvSpPr>
            <p:nvPr/>
          </p:nvSpPr>
          <p:spPr bwMode="auto">
            <a:xfrm flipH="1">
              <a:off x="1295" y="3490"/>
              <a:ext cx="22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25" name="Line 112"/>
            <p:cNvSpPr>
              <a:spLocks noChangeShapeType="1"/>
            </p:cNvSpPr>
            <p:nvPr/>
          </p:nvSpPr>
          <p:spPr bwMode="auto">
            <a:xfrm flipH="1">
              <a:off x="496" y="2223"/>
              <a:ext cx="27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26" name="Line 113"/>
            <p:cNvSpPr>
              <a:spLocks noChangeShapeType="1"/>
            </p:cNvSpPr>
            <p:nvPr/>
          </p:nvSpPr>
          <p:spPr bwMode="auto">
            <a:xfrm flipH="1">
              <a:off x="496" y="2470"/>
              <a:ext cx="27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27" name="Line 114"/>
            <p:cNvSpPr>
              <a:spLocks noChangeShapeType="1"/>
            </p:cNvSpPr>
            <p:nvPr/>
          </p:nvSpPr>
          <p:spPr bwMode="auto">
            <a:xfrm flipH="1">
              <a:off x="496" y="3459"/>
              <a:ext cx="27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28" name="Line 115"/>
            <p:cNvSpPr>
              <a:spLocks noChangeShapeType="1"/>
            </p:cNvSpPr>
            <p:nvPr/>
          </p:nvSpPr>
          <p:spPr bwMode="auto">
            <a:xfrm flipH="1">
              <a:off x="496" y="3212"/>
              <a:ext cx="27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29" name="Line 116"/>
            <p:cNvSpPr>
              <a:spLocks noChangeShapeType="1"/>
            </p:cNvSpPr>
            <p:nvPr/>
          </p:nvSpPr>
          <p:spPr bwMode="auto">
            <a:xfrm flipH="1">
              <a:off x="496" y="2965"/>
              <a:ext cx="27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30" name="Rectangle 117"/>
            <p:cNvSpPr>
              <a:spLocks noChangeArrowheads="1"/>
            </p:cNvSpPr>
            <p:nvPr/>
          </p:nvSpPr>
          <p:spPr bwMode="auto">
            <a:xfrm>
              <a:off x="802" y="1801"/>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E3</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831" name="Rectangle 118"/>
            <p:cNvSpPr>
              <a:spLocks noChangeArrowheads="1"/>
            </p:cNvSpPr>
            <p:nvPr/>
          </p:nvSpPr>
          <p:spPr bwMode="auto">
            <a:xfrm>
              <a:off x="802" y="2068"/>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E2</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832" name="Rectangle 119"/>
            <p:cNvSpPr>
              <a:spLocks noChangeArrowheads="1"/>
            </p:cNvSpPr>
            <p:nvPr/>
          </p:nvSpPr>
          <p:spPr bwMode="auto">
            <a:xfrm>
              <a:off x="802" y="2316"/>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E1</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833" name="Rectangle 120"/>
            <p:cNvSpPr>
              <a:spLocks noChangeArrowheads="1"/>
            </p:cNvSpPr>
            <p:nvPr/>
          </p:nvSpPr>
          <p:spPr bwMode="auto">
            <a:xfrm>
              <a:off x="811" y="2820"/>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C</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834" name="Rectangle 121"/>
            <p:cNvSpPr>
              <a:spLocks noChangeArrowheads="1"/>
            </p:cNvSpPr>
            <p:nvPr/>
          </p:nvSpPr>
          <p:spPr bwMode="auto">
            <a:xfrm>
              <a:off x="823" y="3078"/>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B</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835" name="Rectangle 122"/>
            <p:cNvSpPr>
              <a:spLocks noChangeArrowheads="1"/>
            </p:cNvSpPr>
            <p:nvPr/>
          </p:nvSpPr>
          <p:spPr bwMode="auto">
            <a:xfrm>
              <a:off x="823" y="3325"/>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A</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836" name="Line 123"/>
            <p:cNvSpPr>
              <a:spLocks noChangeShapeType="1"/>
            </p:cNvSpPr>
            <p:nvPr/>
          </p:nvSpPr>
          <p:spPr bwMode="auto">
            <a:xfrm flipH="1">
              <a:off x="794" y="2089"/>
              <a:ext cx="38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37" name="Line 124"/>
            <p:cNvSpPr>
              <a:spLocks noChangeShapeType="1"/>
            </p:cNvSpPr>
            <p:nvPr/>
          </p:nvSpPr>
          <p:spPr bwMode="auto">
            <a:xfrm flipH="1">
              <a:off x="800" y="2336"/>
              <a:ext cx="38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6740" name="Rectangle 125"/>
          <p:cNvSpPr>
            <a:spLocks noChangeArrowheads="1"/>
          </p:cNvSpPr>
          <p:nvPr/>
        </p:nvSpPr>
        <p:spPr bwMode="auto">
          <a:xfrm>
            <a:off x="755650" y="1592263"/>
            <a:ext cx="25749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74LS138</a:t>
            </a:r>
            <a:r>
              <a:rPr kumimoji="0" lang="zh-CN" altLang="en-US" sz="3100">
                <a:latin typeface="宋体" panose="02010600030101010101" pitchFamily="2" charset="-122"/>
                <a:ea typeface="宋体" panose="02010600030101010101" pitchFamily="2" charset="-122"/>
              </a:rPr>
              <a:t>原理图</a:t>
            </a:r>
            <a:endParaRPr kumimoji="0" lang="zh-CN" altLang="en-US" sz="2400">
              <a:solidFill>
                <a:schemeClr val="tx1"/>
              </a:solidFill>
              <a:latin typeface="Tahoma" panose="020B0604030504040204" pitchFamily="34" charset="0"/>
              <a:ea typeface="宋体" panose="02010600030101010101" pitchFamily="2" charset="-122"/>
            </a:endParaRPr>
          </a:p>
        </p:txBody>
      </p:sp>
      <p:grpSp>
        <p:nvGrpSpPr>
          <p:cNvPr id="116741" name="Group 196"/>
          <p:cNvGrpSpPr>
            <a:grpSpLocks/>
          </p:cNvGrpSpPr>
          <p:nvPr/>
        </p:nvGrpSpPr>
        <p:grpSpPr bwMode="auto">
          <a:xfrm>
            <a:off x="4997450" y="1447800"/>
            <a:ext cx="3368675" cy="4065588"/>
            <a:chOff x="3148" y="1162"/>
            <a:chExt cx="2122" cy="2561"/>
          </a:xfrm>
        </p:grpSpPr>
        <p:sp>
          <p:nvSpPr>
            <p:cNvPr id="116743" name="Line 129"/>
            <p:cNvSpPr>
              <a:spLocks noChangeShapeType="1"/>
            </p:cNvSpPr>
            <p:nvPr/>
          </p:nvSpPr>
          <p:spPr bwMode="auto">
            <a:xfrm>
              <a:off x="3814" y="1659"/>
              <a:ext cx="1" cy="198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44" name="Line 130"/>
            <p:cNvSpPr>
              <a:spLocks noChangeShapeType="1"/>
            </p:cNvSpPr>
            <p:nvPr/>
          </p:nvSpPr>
          <p:spPr bwMode="auto">
            <a:xfrm>
              <a:off x="3814" y="1659"/>
              <a:ext cx="2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45" name="Line 131"/>
            <p:cNvSpPr>
              <a:spLocks noChangeShapeType="1"/>
            </p:cNvSpPr>
            <p:nvPr/>
          </p:nvSpPr>
          <p:spPr bwMode="auto">
            <a:xfrm>
              <a:off x="4335" y="1659"/>
              <a:ext cx="25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46" name="Line 132"/>
            <p:cNvSpPr>
              <a:spLocks noChangeShapeType="1"/>
            </p:cNvSpPr>
            <p:nvPr/>
          </p:nvSpPr>
          <p:spPr bwMode="auto">
            <a:xfrm>
              <a:off x="4594" y="1659"/>
              <a:ext cx="2" cy="198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47" name="Line 133"/>
            <p:cNvSpPr>
              <a:spLocks noChangeShapeType="1"/>
            </p:cNvSpPr>
            <p:nvPr/>
          </p:nvSpPr>
          <p:spPr bwMode="auto">
            <a:xfrm flipH="1">
              <a:off x="3554" y="1783"/>
              <a:ext cx="2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48" name="Line 134"/>
            <p:cNvSpPr>
              <a:spLocks noChangeShapeType="1"/>
            </p:cNvSpPr>
            <p:nvPr/>
          </p:nvSpPr>
          <p:spPr bwMode="auto">
            <a:xfrm flipH="1">
              <a:off x="3554" y="2031"/>
              <a:ext cx="2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49" name="Line 135"/>
            <p:cNvSpPr>
              <a:spLocks noChangeShapeType="1"/>
            </p:cNvSpPr>
            <p:nvPr/>
          </p:nvSpPr>
          <p:spPr bwMode="auto">
            <a:xfrm flipH="1">
              <a:off x="3554" y="2279"/>
              <a:ext cx="2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50" name="Line 136"/>
            <p:cNvSpPr>
              <a:spLocks noChangeShapeType="1"/>
            </p:cNvSpPr>
            <p:nvPr/>
          </p:nvSpPr>
          <p:spPr bwMode="auto">
            <a:xfrm flipH="1">
              <a:off x="3554" y="2527"/>
              <a:ext cx="2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51" name="Line 137"/>
            <p:cNvSpPr>
              <a:spLocks noChangeShapeType="1"/>
            </p:cNvSpPr>
            <p:nvPr/>
          </p:nvSpPr>
          <p:spPr bwMode="auto">
            <a:xfrm flipH="1">
              <a:off x="3554" y="2774"/>
              <a:ext cx="2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52" name="Line 138"/>
            <p:cNvSpPr>
              <a:spLocks noChangeShapeType="1"/>
            </p:cNvSpPr>
            <p:nvPr/>
          </p:nvSpPr>
          <p:spPr bwMode="auto">
            <a:xfrm flipH="1">
              <a:off x="3554" y="3022"/>
              <a:ext cx="2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53" name="Line 139"/>
            <p:cNvSpPr>
              <a:spLocks noChangeShapeType="1"/>
            </p:cNvSpPr>
            <p:nvPr/>
          </p:nvSpPr>
          <p:spPr bwMode="auto">
            <a:xfrm flipH="1">
              <a:off x="3554" y="3270"/>
              <a:ext cx="2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54" name="Line 140"/>
            <p:cNvSpPr>
              <a:spLocks noChangeShapeType="1"/>
            </p:cNvSpPr>
            <p:nvPr/>
          </p:nvSpPr>
          <p:spPr bwMode="auto">
            <a:xfrm flipH="1">
              <a:off x="3554" y="3518"/>
              <a:ext cx="2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6755" name="Group 141"/>
            <p:cNvGrpSpPr>
              <a:grpSpLocks/>
            </p:cNvGrpSpPr>
            <p:nvPr/>
          </p:nvGrpSpPr>
          <p:grpSpPr bwMode="auto">
            <a:xfrm>
              <a:off x="4074" y="1659"/>
              <a:ext cx="261" cy="125"/>
              <a:chOff x="1478" y="1609"/>
              <a:chExt cx="244" cy="125"/>
            </a:xfrm>
          </p:grpSpPr>
          <p:sp>
            <p:nvSpPr>
              <p:cNvPr id="116808" name="Arc 142"/>
              <p:cNvSpPr>
                <a:spLocks/>
              </p:cNvSpPr>
              <p:nvPr/>
            </p:nvSpPr>
            <p:spPr bwMode="auto">
              <a:xfrm>
                <a:off x="1478" y="1609"/>
                <a:ext cx="122" cy="125"/>
              </a:xfrm>
              <a:custGeom>
                <a:avLst/>
                <a:gdLst>
                  <a:gd name="T0" fmla="*/ 0 w 21600"/>
                  <a:gd name="T1" fmla="*/ 0 h 21773"/>
                  <a:gd name="T2" fmla="*/ 0 w 21600"/>
                  <a:gd name="T3" fmla="*/ 0 h 21773"/>
                  <a:gd name="T4" fmla="*/ 0 w 21600"/>
                  <a:gd name="T5" fmla="*/ 0 h 21773"/>
                  <a:gd name="T6" fmla="*/ 0 60000 65536"/>
                  <a:gd name="T7" fmla="*/ 0 60000 65536"/>
                  <a:gd name="T8" fmla="*/ 0 60000 65536"/>
                  <a:gd name="T9" fmla="*/ 0 w 21600"/>
                  <a:gd name="T10" fmla="*/ 0 h 21773"/>
                  <a:gd name="T11" fmla="*/ 21600 w 21600"/>
                  <a:gd name="T12" fmla="*/ 21773 h 21773"/>
                </a:gdLst>
                <a:ahLst/>
                <a:cxnLst>
                  <a:cxn ang="T6">
                    <a:pos x="T0" y="T1"/>
                  </a:cxn>
                  <a:cxn ang="T7">
                    <a:pos x="T2" y="T3"/>
                  </a:cxn>
                  <a:cxn ang="T8">
                    <a:pos x="T4" y="T5"/>
                  </a:cxn>
                </a:cxnLst>
                <a:rect l="T9" t="T10" r="T11" b="T12"/>
                <a:pathLst>
                  <a:path w="21600" h="21773" fill="none" extrusionOk="0">
                    <a:moveTo>
                      <a:pt x="21600" y="21773"/>
                    </a:moveTo>
                    <a:cubicBezTo>
                      <a:pt x="9670" y="21773"/>
                      <a:pt x="0" y="12102"/>
                      <a:pt x="0" y="173"/>
                    </a:cubicBezTo>
                    <a:cubicBezTo>
                      <a:pt x="-1" y="115"/>
                      <a:pt x="0" y="57"/>
                      <a:pt x="0" y="-1"/>
                    </a:cubicBezTo>
                  </a:path>
                  <a:path w="21600" h="21773" stroke="0" extrusionOk="0">
                    <a:moveTo>
                      <a:pt x="21600" y="21773"/>
                    </a:moveTo>
                    <a:cubicBezTo>
                      <a:pt x="9670" y="21773"/>
                      <a:pt x="0" y="12102"/>
                      <a:pt x="0" y="173"/>
                    </a:cubicBezTo>
                    <a:cubicBezTo>
                      <a:pt x="-1" y="115"/>
                      <a:pt x="0" y="57"/>
                      <a:pt x="0" y="-1"/>
                    </a:cubicBezTo>
                    <a:lnTo>
                      <a:pt x="21600" y="173"/>
                    </a:lnTo>
                    <a:lnTo>
                      <a:pt x="21600" y="21773"/>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809" name="Arc 143"/>
              <p:cNvSpPr>
                <a:spLocks/>
              </p:cNvSpPr>
              <p:nvPr/>
            </p:nvSpPr>
            <p:spPr bwMode="auto">
              <a:xfrm>
                <a:off x="1600" y="1609"/>
                <a:ext cx="122" cy="125"/>
              </a:xfrm>
              <a:custGeom>
                <a:avLst/>
                <a:gdLst>
                  <a:gd name="T0" fmla="*/ 0 w 21600"/>
                  <a:gd name="T1" fmla="*/ 0 h 21773"/>
                  <a:gd name="T2" fmla="*/ 0 w 21600"/>
                  <a:gd name="T3" fmla="*/ 0 h 21773"/>
                  <a:gd name="T4" fmla="*/ 0 w 21600"/>
                  <a:gd name="T5" fmla="*/ 0 h 21773"/>
                  <a:gd name="T6" fmla="*/ 0 60000 65536"/>
                  <a:gd name="T7" fmla="*/ 0 60000 65536"/>
                  <a:gd name="T8" fmla="*/ 0 60000 65536"/>
                  <a:gd name="T9" fmla="*/ 0 w 21600"/>
                  <a:gd name="T10" fmla="*/ 0 h 21773"/>
                  <a:gd name="T11" fmla="*/ 21600 w 21600"/>
                  <a:gd name="T12" fmla="*/ 21773 h 21773"/>
                </a:gdLst>
                <a:ahLst/>
                <a:cxnLst>
                  <a:cxn ang="T6">
                    <a:pos x="T0" y="T1"/>
                  </a:cxn>
                  <a:cxn ang="T7">
                    <a:pos x="T2" y="T3"/>
                  </a:cxn>
                  <a:cxn ang="T8">
                    <a:pos x="T4" y="T5"/>
                  </a:cxn>
                </a:cxnLst>
                <a:rect l="T9" t="T10" r="T11" b="T12"/>
                <a:pathLst>
                  <a:path w="21600" h="21773" fill="none" extrusionOk="0">
                    <a:moveTo>
                      <a:pt x="21599" y="-1"/>
                    </a:moveTo>
                    <a:cubicBezTo>
                      <a:pt x="21599" y="57"/>
                      <a:pt x="21600" y="115"/>
                      <a:pt x="21600" y="173"/>
                    </a:cubicBezTo>
                    <a:cubicBezTo>
                      <a:pt x="21600" y="12102"/>
                      <a:pt x="11929" y="21772"/>
                      <a:pt x="0" y="21773"/>
                    </a:cubicBezTo>
                  </a:path>
                  <a:path w="21600" h="21773" stroke="0" extrusionOk="0">
                    <a:moveTo>
                      <a:pt x="21599" y="-1"/>
                    </a:moveTo>
                    <a:cubicBezTo>
                      <a:pt x="21599" y="57"/>
                      <a:pt x="21600" y="115"/>
                      <a:pt x="21600" y="173"/>
                    </a:cubicBezTo>
                    <a:cubicBezTo>
                      <a:pt x="21600" y="12102"/>
                      <a:pt x="11929" y="21772"/>
                      <a:pt x="0" y="21773"/>
                    </a:cubicBezTo>
                    <a:lnTo>
                      <a:pt x="0" y="173"/>
                    </a:lnTo>
                    <a:lnTo>
                      <a:pt x="21599" y="-1"/>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6756" name="Line 144"/>
            <p:cNvSpPr>
              <a:spLocks noChangeShapeType="1"/>
            </p:cNvSpPr>
            <p:nvPr/>
          </p:nvSpPr>
          <p:spPr bwMode="auto">
            <a:xfrm flipH="1">
              <a:off x="4594" y="1783"/>
              <a:ext cx="2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57" name="Line 145"/>
            <p:cNvSpPr>
              <a:spLocks noChangeShapeType="1"/>
            </p:cNvSpPr>
            <p:nvPr/>
          </p:nvSpPr>
          <p:spPr bwMode="auto">
            <a:xfrm flipH="1">
              <a:off x="4594" y="2031"/>
              <a:ext cx="2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58" name="Line 146"/>
            <p:cNvSpPr>
              <a:spLocks noChangeShapeType="1"/>
            </p:cNvSpPr>
            <p:nvPr/>
          </p:nvSpPr>
          <p:spPr bwMode="auto">
            <a:xfrm flipH="1">
              <a:off x="4594" y="2279"/>
              <a:ext cx="2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59" name="Line 147"/>
            <p:cNvSpPr>
              <a:spLocks noChangeShapeType="1"/>
            </p:cNvSpPr>
            <p:nvPr/>
          </p:nvSpPr>
          <p:spPr bwMode="auto">
            <a:xfrm flipH="1">
              <a:off x="4594" y="2527"/>
              <a:ext cx="2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60" name="Line 148"/>
            <p:cNvSpPr>
              <a:spLocks noChangeShapeType="1"/>
            </p:cNvSpPr>
            <p:nvPr/>
          </p:nvSpPr>
          <p:spPr bwMode="auto">
            <a:xfrm flipH="1">
              <a:off x="4594" y="2774"/>
              <a:ext cx="2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61" name="Line 149"/>
            <p:cNvSpPr>
              <a:spLocks noChangeShapeType="1"/>
            </p:cNvSpPr>
            <p:nvPr/>
          </p:nvSpPr>
          <p:spPr bwMode="auto">
            <a:xfrm flipH="1">
              <a:off x="4594" y="3022"/>
              <a:ext cx="2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62" name="Line 150"/>
            <p:cNvSpPr>
              <a:spLocks noChangeShapeType="1"/>
            </p:cNvSpPr>
            <p:nvPr/>
          </p:nvSpPr>
          <p:spPr bwMode="auto">
            <a:xfrm flipH="1">
              <a:off x="4594" y="3270"/>
              <a:ext cx="2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63" name="Line 151"/>
            <p:cNvSpPr>
              <a:spLocks noChangeShapeType="1"/>
            </p:cNvSpPr>
            <p:nvPr/>
          </p:nvSpPr>
          <p:spPr bwMode="auto">
            <a:xfrm flipH="1">
              <a:off x="4594" y="3518"/>
              <a:ext cx="2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64" name="Rectangle 152"/>
            <p:cNvSpPr>
              <a:spLocks noChangeArrowheads="1"/>
            </p:cNvSpPr>
            <p:nvPr/>
          </p:nvSpPr>
          <p:spPr bwMode="auto">
            <a:xfrm>
              <a:off x="3865" y="1647"/>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1</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65" name="Rectangle 153"/>
            <p:cNvSpPr>
              <a:spLocks noChangeArrowheads="1"/>
            </p:cNvSpPr>
            <p:nvPr/>
          </p:nvSpPr>
          <p:spPr bwMode="auto">
            <a:xfrm>
              <a:off x="3852" y="1881"/>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2</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66" name="Rectangle 154"/>
            <p:cNvSpPr>
              <a:spLocks noChangeArrowheads="1"/>
            </p:cNvSpPr>
            <p:nvPr/>
          </p:nvSpPr>
          <p:spPr bwMode="auto">
            <a:xfrm>
              <a:off x="3865" y="2129"/>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3</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67" name="Rectangle 155"/>
            <p:cNvSpPr>
              <a:spLocks noChangeArrowheads="1"/>
            </p:cNvSpPr>
            <p:nvPr/>
          </p:nvSpPr>
          <p:spPr bwMode="auto">
            <a:xfrm>
              <a:off x="3852" y="2390"/>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4</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68" name="Rectangle 156"/>
            <p:cNvSpPr>
              <a:spLocks noChangeArrowheads="1"/>
            </p:cNvSpPr>
            <p:nvPr/>
          </p:nvSpPr>
          <p:spPr bwMode="auto">
            <a:xfrm>
              <a:off x="3852" y="2625"/>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5</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69" name="Rectangle 157"/>
            <p:cNvSpPr>
              <a:spLocks noChangeArrowheads="1"/>
            </p:cNvSpPr>
            <p:nvPr/>
          </p:nvSpPr>
          <p:spPr bwMode="auto">
            <a:xfrm>
              <a:off x="3852" y="2872"/>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6</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70" name="Rectangle 158"/>
            <p:cNvSpPr>
              <a:spLocks noChangeArrowheads="1"/>
            </p:cNvSpPr>
            <p:nvPr/>
          </p:nvSpPr>
          <p:spPr bwMode="auto">
            <a:xfrm>
              <a:off x="3852" y="3133"/>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7</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71" name="Rectangle 159"/>
            <p:cNvSpPr>
              <a:spLocks noChangeArrowheads="1"/>
            </p:cNvSpPr>
            <p:nvPr/>
          </p:nvSpPr>
          <p:spPr bwMode="auto">
            <a:xfrm>
              <a:off x="3852" y="3355"/>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8</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72" name="Rectangle 160"/>
            <p:cNvSpPr>
              <a:spLocks noChangeArrowheads="1"/>
            </p:cNvSpPr>
            <p:nvPr/>
          </p:nvSpPr>
          <p:spPr bwMode="auto">
            <a:xfrm>
              <a:off x="4423" y="3381"/>
              <a:ext cx="12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9</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73" name="Rectangle 161"/>
            <p:cNvSpPr>
              <a:spLocks noChangeArrowheads="1"/>
            </p:cNvSpPr>
            <p:nvPr/>
          </p:nvSpPr>
          <p:spPr bwMode="auto">
            <a:xfrm>
              <a:off x="4294" y="3133"/>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10</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74" name="Rectangle 162"/>
            <p:cNvSpPr>
              <a:spLocks noChangeArrowheads="1"/>
            </p:cNvSpPr>
            <p:nvPr/>
          </p:nvSpPr>
          <p:spPr bwMode="auto">
            <a:xfrm>
              <a:off x="4294" y="2898"/>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11</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75" name="Rectangle 163"/>
            <p:cNvSpPr>
              <a:spLocks noChangeArrowheads="1"/>
            </p:cNvSpPr>
            <p:nvPr/>
          </p:nvSpPr>
          <p:spPr bwMode="auto">
            <a:xfrm>
              <a:off x="4280" y="2638"/>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12</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76" name="Rectangle 164"/>
            <p:cNvSpPr>
              <a:spLocks noChangeArrowheads="1"/>
            </p:cNvSpPr>
            <p:nvPr/>
          </p:nvSpPr>
          <p:spPr bwMode="auto">
            <a:xfrm>
              <a:off x="4280" y="2377"/>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13</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77" name="Rectangle 165"/>
            <p:cNvSpPr>
              <a:spLocks noChangeArrowheads="1"/>
            </p:cNvSpPr>
            <p:nvPr/>
          </p:nvSpPr>
          <p:spPr bwMode="auto">
            <a:xfrm>
              <a:off x="4294" y="2129"/>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14</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78" name="Rectangle 166"/>
            <p:cNvSpPr>
              <a:spLocks noChangeArrowheads="1"/>
            </p:cNvSpPr>
            <p:nvPr/>
          </p:nvSpPr>
          <p:spPr bwMode="auto">
            <a:xfrm>
              <a:off x="4294" y="1894"/>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15</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79" name="Rectangle 167"/>
            <p:cNvSpPr>
              <a:spLocks noChangeArrowheads="1"/>
            </p:cNvSpPr>
            <p:nvPr/>
          </p:nvSpPr>
          <p:spPr bwMode="auto">
            <a:xfrm>
              <a:off x="4294" y="1659"/>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16</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80" name="Rectangle 168"/>
            <p:cNvSpPr>
              <a:spLocks noChangeArrowheads="1"/>
            </p:cNvSpPr>
            <p:nvPr/>
          </p:nvSpPr>
          <p:spPr bwMode="auto">
            <a:xfrm>
              <a:off x="3370" y="1657"/>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A</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81" name="Rectangle 169"/>
            <p:cNvSpPr>
              <a:spLocks noChangeArrowheads="1"/>
            </p:cNvSpPr>
            <p:nvPr/>
          </p:nvSpPr>
          <p:spPr bwMode="auto">
            <a:xfrm>
              <a:off x="3359" y="1907"/>
              <a:ext cx="12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B</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82" name="Rectangle 170"/>
            <p:cNvSpPr>
              <a:spLocks noChangeArrowheads="1"/>
            </p:cNvSpPr>
            <p:nvPr/>
          </p:nvSpPr>
          <p:spPr bwMode="auto">
            <a:xfrm>
              <a:off x="3370" y="2155"/>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C</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83" name="Rectangle 171"/>
            <p:cNvSpPr>
              <a:spLocks noChangeArrowheads="1"/>
            </p:cNvSpPr>
            <p:nvPr/>
          </p:nvSpPr>
          <p:spPr bwMode="auto">
            <a:xfrm>
              <a:off x="3198" y="2432"/>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E1</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84" name="Rectangle 172"/>
            <p:cNvSpPr>
              <a:spLocks noChangeArrowheads="1"/>
            </p:cNvSpPr>
            <p:nvPr/>
          </p:nvSpPr>
          <p:spPr bwMode="auto">
            <a:xfrm>
              <a:off x="3198" y="2659"/>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E2</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85" name="Rectangle 173"/>
            <p:cNvSpPr>
              <a:spLocks noChangeArrowheads="1"/>
            </p:cNvSpPr>
            <p:nvPr/>
          </p:nvSpPr>
          <p:spPr bwMode="auto">
            <a:xfrm>
              <a:off x="3215" y="2885"/>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E3</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86" name="Rectangle 174"/>
            <p:cNvSpPr>
              <a:spLocks noChangeArrowheads="1"/>
            </p:cNvSpPr>
            <p:nvPr/>
          </p:nvSpPr>
          <p:spPr bwMode="auto">
            <a:xfrm>
              <a:off x="3202" y="3133"/>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Y7</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87" name="Rectangle 175"/>
            <p:cNvSpPr>
              <a:spLocks noChangeArrowheads="1"/>
            </p:cNvSpPr>
            <p:nvPr/>
          </p:nvSpPr>
          <p:spPr bwMode="auto">
            <a:xfrm>
              <a:off x="3148" y="3425"/>
              <a:ext cx="37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GND</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88" name="Rectangle 176"/>
            <p:cNvSpPr>
              <a:spLocks noChangeArrowheads="1"/>
            </p:cNvSpPr>
            <p:nvPr/>
          </p:nvSpPr>
          <p:spPr bwMode="auto">
            <a:xfrm>
              <a:off x="4892" y="3368"/>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Y6</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89" name="Rectangle 177"/>
            <p:cNvSpPr>
              <a:spLocks noChangeArrowheads="1"/>
            </p:cNvSpPr>
            <p:nvPr/>
          </p:nvSpPr>
          <p:spPr bwMode="auto">
            <a:xfrm>
              <a:off x="4892" y="3120"/>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Y5</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90" name="Rectangle 178"/>
            <p:cNvSpPr>
              <a:spLocks noChangeArrowheads="1"/>
            </p:cNvSpPr>
            <p:nvPr/>
          </p:nvSpPr>
          <p:spPr bwMode="auto">
            <a:xfrm>
              <a:off x="4892" y="2885"/>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Y4</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91" name="Rectangle 179"/>
            <p:cNvSpPr>
              <a:spLocks noChangeArrowheads="1"/>
            </p:cNvSpPr>
            <p:nvPr/>
          </p:nvSpPr>
          <p:spPr bwMode="auto">
            <a:xfrm>
              <a:off x="4892" y="2650"/>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Y3</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92" name="Rectangle 180"/>
            <p:cNvSpPr>
              <a:spLocks noChangeArrowheads="1"/>
            </p:cNvSpPr>
            <p:nvPr/>
          </p:nvSpPr>
          <p:spPr bwMode="auto">
            <a:xfrm>
              <a:off x="4892" y="2377"/>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Y2</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93" name="Rectangle 181"/>
            <p:cNvSpPr>
              <a:spLocks noChangeArrowheads="1"/>
            </p:cNvSpPr>
            <p:nvPr/>
          </p:nvSpPr>
          <p:spPr bwMode="auto">
            <a:xfrm>
              <a:off x="4892" y="2142"/>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Y1</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94" name="Rectangle 182"/>
            <p:cNvSpPr>
              <a:spLocks noChangeArrowheads="1"/>
            </p:cNvSpPr>
            <p:nvPr/>
          </p:nvSpPr>
          <p:spPr bwMode="auto">
            <a:xfrm>
              <a:off x="4906" y="1894"/>
              <a:ext cx="2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Y0</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95" name="Rectangle 183"/>
            <p:cNvSpPr>
              <a:spLocks noChangeArrowheads="1"/>
            </p:cNvSpPr>
            <p:nvPr/>
          </p:nvSpPr>
          <p:spPr bwMode="auto">
            <a:xfrm>
              <a:off x="4895" y="1647"/>
              <a:ext cx="37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Vcc</a:t>
              </a:r>
              <a:endParaRPr kumimoji="0" lang="en-US" altLang="zh-CN" sz="2400">
                <a:solidFill>
                  <a:schemeClr val="tx1"/>
                </a:solidFill>
                <a:latin typeface="Tahoma" panose="020B0604030504040204" pitchFamily="34" charset="0"/>
                <a:ea typeface="宋体" panose="02010600030101010101" pitchFamily="2" charset="-122"/>
              </a:endParaRPr>
            </a:p>
          </p:txBody>
        </p:sp>
        <p:sp>
          <p:nvSpPr>
            <p:cNvPr id="116796" name="Line 184"/>
            <p:cNvSpPr>
              <a:spLocks noChangeShapeType="1"/>
            </p:cNvSpPr>
            <p:nvPr/>
          </p:nvSpPr>
          <p:spPr bwMode="auto">
            <a:xfrm flipH="1">
              <a:off x="4892" y="3133"/>
              <a:ext cx="24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97" name="Line 185"/>
            <p:cNvSpPr>
              <a:spLocks noChangeShapeType="1"/>
            </p:cNvSpPr>
            <p:nvPr/>
          </p:nvSpPr>
          <p:spPr bwMode="auto">
            <a:xfrm flipH="1">
              <a:off x="3198" y="3158"/>
              <a:ext cx="246"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98" name="Line 186"/>
            <p:cNvSpPr>
              <a:spLocks noChangeShapeType="1"/>
            </p:cNvSpPr>
            <p:nvPr/>
          </p:nvSpPr>
          <p:spPr bwMode="auto">
            <a:xfrm flipH="1">
              <a:off x="4904" y="1920"/>
              <a:ext cx="24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99" name="Rectangle 187"/>
            <p:cNvSpPr>
              <a:spLocks noChangeArrowheads="1"/>
            </p:cNvSpPr>
            <p:nvPr/>
          </p:nvSpPr>
          <p:spPr bwMode="auto">
            <a:xfrm>
              <a:off x="3374" y="1162"/>
              <a:ext cx="162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en-US" altLang="zh-CN" sz="3100">
                  <a:latin typeface="宋体" panose="02010600030101010101" pitchFamily="2" charset="-122"/>
                  <a:ea typeface="宋体" panose="02010600030101010101" pitchFamily="2" charset="-122"/>
                </a:rPr>
                <a:t>74LS138</a:t>
              </a:r>
              <a:r>
                <a:rPr kumimoji="0" lang="zh-CN" altLang="en-US" sz="3100">
                  <a:latin typeface="宋体" panose="02010600030101010101" pitchFamily="2" charset="-122"/>
                  <a:ea typeface="宋体" panose="02010600030101010101" pitchFamily="2" charset="-122"/>
                </a:rPr>
                <a:t>引脚图</a:t>
              </a:r>
              <a:endParaRPr kumimoji="0" lang="zh-CN" altLang="en-US" sz="2400">
                <a:solidFill>
                  <a:schemeClr val="tx1"/>
                </a:solidFill>
                <a:latin typeface="Tahoma" panose="020B0604030504040204" pitchFamily="34" charset="0"/>
                <a:ea typeface="宋体" panose="02010600030101010101" pitchFamily="2" charset="-122"/>
              </a:endParaRPr>
            </a:p>
          </p:txBody>
        </p:sp>
        <p:sp>
          <p:nvSpPr>
            <p:cNvPr id="116800" name="Line 188"/>
            <p:cNvSpPr>
              <a:spLocks noChangeShapeType="1"/>
            </p:cNvSpPr>
            <p:nvPr/>
          </p:nvSpPr>
          <p:spPr bwMode="auto">
            <a:xfrm>
              <a:off x="3814" y="3641"/>
              <a:ext cx="78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01" name="Line 189"/>
            <p:cNvSpPr>
              <a:spLocks noChangeShapeType="1"/>
            </p:cNvSpPr>
            <p:nvPr/>
          </p:nvSpPr>
          <p:spPr bwMode="auto">
            <a:xfrm flipH="1">
              <a:off x="4904" y="2168"/>
              <a:ext cx="24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02" name="Line 190"/>
            <p:cNvSpPr>
              <a:spLocks noChangeShapeType="1"/>
            </p:cNvSpPr>
            <p:nvPr/>
          </p:nvSpPr>
          <p:spPr bwMode="auto">
            <a:xfrm flipH="1">
              <a:off x="4904" y="2416"/>
              <a:ext cx="24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03" name="Line 191"/>
            <p:cNvSpPr>
              <a:spLocks noChangeShapeType="1"/>
            </p:cNvSpPr>
            <p:nvPr/>
          </p:nvSpPr>
          <p:spPr bwMode="auto">
            <a:xfrm flipH="1">
              <a:off x="4904" y="2663"/>
              <a:ext cx="24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04" name="Line 192"/>
            <p:cNvSpPr>
              <a:spLocks noChangeShapeType="1"/>
            </p:cNvSpPr>
            <p:nvPr/>
          </p:nvSpPr>
          <p:spPr bwMode="auto">
            <a:xfrm flipH="1">
              <a:off x="4904" y="2911"/>
              <a:ext cx="24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05" name="Line 193"/>
            <p:cNvSpPr>
              <a:spLocks noChangeShapeType="1"/>
            </p:cNvSpPr>
            <p:nvPr/>
          </p:nvSpPr>
          <p:spPr bwMode="auto">
            <a:xfrm flipH="1">
              <a:off x="4904" y="3407"/>
              <a:ext cx="24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06" name="Line 194"/>
            <p:cNvSpPr>
              <a:spLocks noChangeShapeType="1"/>
            </p:cNvSpPr>
            <p:nvPr/>
          </p:nvSpPr>
          <p:spPr bwMode="auto">
            <a:xfrm flipH="1" flipV="1">
              <a:off x="3198" y="2478"/>
              <a:ext cx="331"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07" name="Line 195"/>
            <p:cNvSpPr>
              <a:spLocks noChangeShapeType="1"/>
            </p:cNvSpPr>
            <p:nvPr/>
          </p:nvSpPr>
          <p:spPr bwMode="auto">
            <a:xfrm flipH="1">
              <a:off x="3198" y="2704"/>
              <a:ext cx="34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6742"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99476371-3B4D-4B23-AE8E-6A83747247D7}" type="slidenum">
              <a:rPr kumimoji="0" lang="en-US" altLang="zh-CN" sz="1600" smtClean="0"/>
              <a:pPr>
                <a:lnSpc>
                  <a:spcPct val="100000"/>
                </a:lnSpc>
                <a:spcBef>
                  <a:spcPct val="0"/>
                </a:spcBef>
                <a:buSzTx/>
                <a:buFontTx/>
                <a:buNone/>
              </a:pPr>
              <a:t>55</a:t>
            </a:fld>
            <a:r>
              <a:rPr kumimoji="0" lang="en-US" altLang="zh-CN" sz="1600"/>
              <a:t>/</a:t>
            </a:r>
            <a:r>
              <a:rPr kumimoji="0" lang="zh-CN" altLang="zh-CN" sz="1600"/>
              <a:t>7</a:t>
            </a:r>
            <a:r>
              <a:rPr kumimoji="0" lang="en-US" altLang="zh-CN" sz="1600"/>
              <a:t>9</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2696241D-AF83-40DA-947B-C8BD379854A0}"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E6FEA405-EA10-7347-8EC0-6306F200596E}"/>
              </a:ext>
            </a:extLst>
          </p:cNvPr>
          <p:cNvSpPr>
            <a:spLocks noGrp="1" noChangeArrowheads="1"/>
          </p:cNvSpPr>
          <p:nvPr>
            <p:ph type="title"/>
          </p:nvPr>
        </p:nvSpPr>
        <p:spPr>
          <a:xfrm>
            <a:off x="2743200" y="76200"/>
            <a:ext cx="4953000" cy="685800"/>
          </a:xfrm>
        </p:spPr>
        <p:txBody>
          <a:bodyPr/>
          <a:lstStyle/>
          <a:p>
            <a:pPr eaLnBrk="1" hangingPunct="1">
              <a:defRPr/>
            </a:pPr>
            <a:r>
              <a:rPr lang="en-US" altLang="zh-CN" sz="4000" dirty="0">
                <a:cs typeface="+mj-cs"/>
              </a:rPr>
              <a:t>74LS138</a:t>
            </a:r>
            <a:r>
              <a:rPr lang="zh-CN" altLang="en-US" sz="4000" dirty="0">
                <a:latin typeface="+mn-ea"/>
                <a:ea typeface="+mn-ea"/>
                <a:cs typeface="+mj-cs"/>
              </a:rPr>
              <a:t>功能表</a:t>
            </a:r>
          </a:p>
        </p:txBody>
      </p:sp>
      <p:graphicFrame>
        <p:nvGraphicFramePr>
          <p:cNvPr id="6" name="Group 49"/>
          <p:cNvGraphicFramePr>
            <a:graphicFrameLocks noGrp="1"/>
          </p:cNvGraphicFramePr>
          <p:nvPr>
            <p:ph idx="1"/>
          </p:nvPr>
        </p:nvGraphicFramePr>
        <p:xfrm>
          <a:off x="762000" y="1268413"/>
          <a:ext cx="7772400" cy="5090156"/>
        </p:xfrm>
        <a:graphic>
          <a:graphicData uri="http://schemas.openxmlformats.org/drawingml/2006/table">
            <a:tbl>
              <a:tblPr/>
              <a:tblGrid>
                <a:gridCol w="2016125">
                  <a:extLst>
                    <a:ext uri="{9D8B030D-6E8A-4147-A177-3AD203B41FA5}">
                      <a16:colId xmlns:a16="http://schemas.microsoft.com/office/drawing/2014/main" val="2645195677"/>
                    </a:ext>
                  </a:extLst>
                </a:gridCol>
                <a:gridCol w="1682750">
                  <a:extLst>
                    <a:ext uri="{9D8B030D-6E8A-4147-A177-3AD203B41FA5}">
                      <a16:colId xmlns:a16="http://schemas.microsoft.com/office/drawing/2014/main" val="2040512898"/>
                    </a:ext>
                  </a:extLst>
                </a:gridCol>
                <a:gridCol w="4073525">
                  <a:extLst>
                    <a:ext uri="{9D8B030D-6E8A-4147-A177-3AD203B41FA5}">
                      <a16:colId xmlns:a16="http://schemas.microsoft.com/office/drawing/2014/main" val="2907232181"/>
                    </a:ext>
                  </a:extLst>
                </a:gridCol>
              </a:tblGrid>
              <a:tr h="517525">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rPr>
                        <a:t>片选输入</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rPr>
                        <a:t>编码输入</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rPr>
                        <a:t>输出</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508154088"/>
                  </a:ext>
                </a:extLst>
              </a:tr>
              <a:tr h="457200">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E3  E2* E1*</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C  B  A</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Y7* ~ Y0*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2248998705"/>
                  </a:ext>
                </a:extLst>
              </a:tr>
              <a:tr h="457200">
                <a:tc rowSpan="8">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1     0     0</a:t>
                      </a:r>
                    </a:p>
                  </a:txBody>
                  <a:tcPr marT="45718" marB="457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74F2"/>
                    </a:solid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0   0   0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74F2"/>
                    </a:solid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11111110</a:t>
                      </a:r>
                      <a:r>
                        <a:rPr kumimoji="1" lang="zh-CN" altLang="en-US" sz="2400" b="1" i="0" u="none" strike="noStrike" cap="none" normalizeH="0" baseline="0">
                          <a:ln>
                            <a:noFill/>
                          </a:ln>
                          <a:solidFill>
                            <a:schemeClr val="bg1"/>
                          </a:solidFill>
                          <a:effectLst/>
                          <a:latin typeface="Arial" panose="020B0604020202020204" pitchFamily="34" charset="0"/>
                          <a:ea typeface="楷体_GB2312" pitchFamily="49" charset="-122"/>
                        </a:rPr>
                        <a:t>（仅</a:t>
                      </a: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Y0*</a:t>
                      </a:r>
                      <a:r>
                        <a:rPr kumimoji="1" lang="zh-CN" altLang="en-US" sz="2400" b="1" i="0" u="none" strike="noStrike" cap="none" normalizeH="0" baseline="0">
                          <a:ln>
                            <a:noFill/>
                          </a:ln>
                          <a:solidFill>
                            <a:schemeClr val="bg1"/>
                          </a:solidFill>
                          <a:effectLst/>
                          <a:latin typeface="Arial" panose="020B0604020202020204" pitchFamily="34" charset="0"/>
                          <a:ea typeface="楷体_GB2312" pitchFamily="49" charset="-122"/>
                        </a:rPr>
                        <a:t>有效）</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74F2"/>
                    </a:solidFill>
                  </a:tcPr>
                </a:tc>
                <a:extLst>
                  <a:ext uri="{0D108BD9-81ED-4DB2-BD59-A6C34878D82A}">
                    <a16:rowId xmlns:a16="http://schemas.microsoft.com/office/drawing/2014/main" val="4294302199"/>
                  </a:ext>
                </a:extLst>
              </a:tr>
              <a:tr h="457200">
                <a:tc vMerge="1">
                  <a:txBody>
                    <a:bodyPr/>
                    <a:lstStyle/>
                    <a:p>
                      <a:endParaRPr lang="zh-CN" altLang="en-US"/>
                    </a:p>
                  </a:txBody>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0   0   1</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74F2"/>
                    </a:solid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11111101</a:t>
                      </a:r>
                      <a:r>
                        <a:rPr kumimoji="1" lang="zh-CN" altLang="en-US" sz="2400" b="1" i="0" u="none" strike="noStrike" cap="none" normalizeH="0" baseline="0">
                          <a:ln>
                            <a:noFill/>
                          </a:ln>
                          <a:solidFill>
                            <a:schemeClr val="bg1"/>
                          </a:solidFill>
                          <a:effectLst/>
                          <a:latin typeface="Arial" panose="020B0604020202020204" pitchFamily="34" charset="0"/>
                          <a:ea typeface="楷体_GB2312" pitchFamily="49" charset="-122"/>
                        </a:rPr>
                        <a:t>（仅</a:t>
                      </a: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Y1*</a:t>
                      </a:r>
                      <a:r>
                        <a:rPr kumimoji="1" lang="zh-CN" altLang="en-US" sz="2400" b="1" i="0" u="none" strike="noStrike" cap="none" normalizeH="0" baseline="0">
                          <a:ln>
                            <a:noFill/>
                          </a:ln>
                          <a:solidFill>
                            <a:schemeClr val="bg1"/>
                          </a:solidFill>
                          <a:effectLst/>
                          <a:latin typeface="Arial" panose="020B0604020202020204" pitchFamily="34" charset="0"/>
                          <a:ea typeface="楷体_GB2312" pitchFamily="49" charset="-122"/>
                        </a:rPr>
                        <a:t>有效）</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74F2"/>
                    </a:solidFill>
                  </a:tcPr>
                </a:tc>
                <a:extLst>
                  <a:ext uri="{0D108BD9-81ED-4DB2-BD59-A6C34878D82A}">
                    <a16:rowId xmlns:a16="http://schemas.microsoft.com/office/drawing/2014/main" val="1712683416"/>
                  </a:ext>
                </a:extLst>
              </a:tr>
              <a:tr h="457200">
                <a:tc vMerge="1">
                  <a:txBody>
                    <a:bodyPr/>
                    <a:lstStyle/>
                    <a:p>
                      <a:endParaRPr lang="zh-CN" altLang="en-US"/>
                    </a:p>
                  </a:txBody>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0   1  0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74F2"/>
                    </a:solid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11111011</a:t>
                      </a:r>
                      <a:r>
                        <a:rPr kumimoji="1" lang="zh-CN" altLang="en-US" sz="2400" b="1" i="0" u="none" strike="noStrike" cap="none" normalizeH="0" baseline="0">
                          <a:ln>
                            <a:noFill/>
                          </a:ln>
                          <a:solidFill>
                            <a:schemeClr val="bg1"/>
                          </a:solidFill>
                          <a:effectLst/>
                          <a:latin typeface="Arial" panose="020B0604020202020204" pitchFamily="34" charset="0"/>
                          <a:ea typeface="楷体_GB2312" pitchFamily="49" charset="-122"/>
                        </a:rPr>
                        <a:t>（仅</a:t>
                      </a: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Y2*</a:t>
                      </a:r>
                      <a:r>
                        <a:rPr kumimoji="1" lang="zh-CN" altLang="en-US" sz="2400" b="1" i="0" u="none" strike="noStrike" cap="none" normalizeH="0" baseline="0">
                          <a:ln>
                            <a:noFill/>
                          </a:ln>
                          <a:solidFill>
                            <a:schemeClr val="bg1"/>
                          </a:solidFill>
                          <a:effectLst/>
                          <a:latin typeface="Arial" panose="020B0604020202020204" pitchFamily="34" charset="0"/>
                          <a:ea typeface="楷体_GB2312" pitchFamily="49" charset="-122"/>
                        </a:rPr>
                        <a:t>有效）</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74F2"/>
                    </a:solidFill>
                  </a:tcPr>
                </a:tc>
                <a:extLst>
                  <a:ext uri="{0D108BD9-81ED-4DB2-BD59-A6C34878D82A}">
                    <a16:rowId xmlns:a16="http://schemas.microsoft.com/office/drawing/2014/main" val="266489317"/>
                  </a:ext>
                </a:extLst>
              </a:tr>
              <a:tr h="457200">
                <a:tc vMerge="1">
                  <a:txBody>
                    <a:bodyPr/>
                    <a:lstStyle/>
                    <a:p>
                      <a:endParaRPr lang="zh-CN" altLang="en-US"/>
                    </a:p>
                  </a:txBody>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0   1   1</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74F2"/>
                    </a:solid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11110111</a:t>
                      </a:r>
                      <a:r>
                        <a:rPr kumimoji="1" lang="zh-CN" altLang="en-US" sz="2400" b="1" i="0" u="none" strike="noStrike" cap="none" normalizeH="0" baseline="0">
                          <a:ln>
                            <a:noFill/>
                          </a:ln>
                          <a:solidFill>
                            <a:schemeClr val="bg1"/>
                          </a:solidFill>
                          <a:effectLst/>
                          <a:latin typeface="Arial" panose="020B0604020202020204" pitchFamily="34" charset="0"/>
                          <a:ea typeface="楷体_GB2312" pitchFamily="49" charset="-122"/>
                        </a:rPr>
                        <a:t>（仅</a:t>
                      </a: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Y3*</a:t>
                      </a:r>
                      <a:r>
                        <a:rPr kumimoji="1" lang="zh-CN" altLang="en-US" sz="2400" b="1" i="0" u="none" strike="noStrike" cap="none" normalizeH="0" baseline="0">
                          <a:ln>
                            <a:noFill/>
                          </a:ln>
                          <a:solidFill>
                            <a:schemeClr val="bg1"/>
                          </a:solidFill>
                          <a:effectLst/>
                          <a:latin typeface="Arial" panose="020B0604020202020204" pitchFamily="34" charset="0"/>
                          <a:ea typeface="楷体_GB2312" pitchFamily="49" charset="-122"/>
                        </a:rPr>
                        <a:t>有效）</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74F2"/>
                    </a:solidFill>
                  </a:tcPr>
                </a:tc>
                <a:extLst>
                  <a:ext uri="{0D108BD9-81ED-4DB2-BD59-A6C34878D82A}">
                    <a16:rowId xmlns:a16="http://schemas.microsoft.com/office/drawing/2014/main" val="223209917"/>
                  </a:ext>
                </a:extLst>
              </a:tr>
              <a:tr h="457200">
                <a:tc vMerge="1">
                  <a:txBody>
                    <a:bodyPr/>
                    <a:lstStyle/>
                    <a:p>
                      <a:endParaRPr lang="zh-CN" altLang="en-US"/>
                    </a:p>
                  </a:txBody>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1   0   0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74F2"/>
                    </a:solid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11101111</a:t>
                      </a:r>
                      <a:r>
                        <a:rPr kumimoji="1" lang="zh-CN" altLang="en-US" sz="2400" b="1" i="0" u="none" strike="noStrike" cap="none" normalizeH="0" baseline="0">
                          <a:ln>
                            <a:noFill/>
                          </a:ln>
                          <a:solidFill>
                            <a:schemeClr val="bg1"/>
                          </a:solidFill>
                          <a:effectLst/>
                          <a:latin typeface="Arial" panose="020B0604020202020204" pitchFamily="34" charset="0"/>
                          <a:ea typeface="楷体_GB2312" pitchFamily="49" charset="-122"/>
                        </a:rPr>
                        <a:t>（仅</a:t>
                      </a: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Y4*</a:t>
                      </a:r>
                      <a:r>
                        <a:rPr kumimoji="1" lang="zh-CN" altLang="en-US" sz="2400" b="1" i="0" u="none" strike="noStrike" cap="none" normalizeH="0" baseline="0">
                          <a:ln>
                            <a:noFill/>
                          </a:ln>
                          <a:solidFill>
                            <a:schemeClr val="bg1"/>
                          </a:solidFill>
                          <a:effectLst/>
                          <a:latin typeface="Arial" panose="020B0604020202020204" pitchFamily="34" charset="0"/>
                          <a:ea typeface="楷体_GB2312" pitchFamily="49" charset="-122"/>
                        </a:rPr>
                        <a:t>有效）</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74F2"/>
                    </a:solidFill>
                  </a:tcPr>
                </a:tc>
                <a:extLst>
                  <a:ext uri="{0D108BD9-81ED-4DB2-BD59-A6C34878D82A}">
                    <a16:rowId xmlns:a16="http://schemas.microsoft.com/office/drawing/2014/main" val="2346542415"/>
                  </a:ext>
                </a:extLst>
              </a:tr>
              <a:tr h="457200">
                <a:tc vMerge="1">
                  <a:txBody>
                    <a:bodyPr/>
                    <a:lstStyle/>
                    <a:p>
                      <a:endParaRPr lang="zh-CN" altLang="en-US"/>
                    </a:p>
                  </a:txBody>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1   0   1</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74F2"/>
                    </a:solid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11011111</a:t>
                      </a:r>
                      <a:r>
                        <a:rPr kumimoji="1" lang="zh-CN" altLang="en-US" sz="2400" b="1" i="0" u="none" strike="noStrike" cap="none" normalizeH="0" baseline="0">
                          <a:ln>
                            <a:noFill/>
                          </a:ln>
                          <a:solidFill>
                            <a:schemeClr val="bg1"/>
                          </a:solidFill>
                          <a:effectLst/>
                          <a:latin typeface="Arial" panose="020B0604020202020204" pitchFamily="34" charset="0"/>
                          <a:ea typeface="楷体_GB2312" pitchFamily="49" charset="-122"/>
                        </a:rPr>
                        <a:t>（仅</a:t>
                      </a: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Y5*</a:t>
                      </a:r>
                      <a:r>
                        <a:rPr kumimoji="1" lang="zh-CN" altLang="en-US" sz="2400" b="1" i="0" u="none" strike="noStrike" cap="none" normalizeH="0" baseline="0">
                          <a:ln>
                            <a:noFill/>
                          </a:ln>
                          <a:solidFill>
                            <a:schemeClr val="bg1"/>
                          </a:solidFill>
                          <a:effectLst/>
                          <a:latin typeface="Arial" panose="020B0604020202020204" pitchFamily="34" charset="0"/>
                          <a:ea typeface="楷体_GB2312" pitchFamily="49" charset="-122"/>
                        </a:rPr>
                        <a:t>有效）</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74F2"/>
                    </a:solidFill>
                  </a:tcPr>
                </a:tc>
                <a:extLst>
                  <a:ext uri="{0D108BD9-81ED-4DB2-BD59-A6C34878D82A}">
                    <a16:rowId xmlns:a16="http://schemas.microsoft.com/office/drawing/2014/main" val="2291219809"/>
                  </a:ext>
                </a:extLst>
              </a:tr>
              <a:tr h="457200">
                <a:tc vMerge="1">
                  <a:txBody>
                    <a:bodyPr/>
                    <a:lstStyle/>
                    <a:p>
                      <a:endParaRPr lang="zh-CN" altLang="en-US"/>
                    </a:p>
                  </a:txBody>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1   1   0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74F2"/>
                    </a:solid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10111111</a:t>
                      </a:r>
                      <a:r>
                        <a:rPr kumimoji="1" lang="zh-CN" altLang="en-US" sz="2400" b="1" i="0" u="none" strike="noStrike" cap="none" normalizeH="0" baseline="0">
                          <a:ln>
                            <a:noFill/>
                          </a:ln>
                          <a:solidFill>
                            <a:schemeClr val="bg1"/>
                          </a:solidFill>
                          <a:effectLst/>
                          <a:latin typeface="Arial" panose="020B0604020202020204" pitchFamily="34" charset="0"/>
                          <a:ea typeface="楷体_GB2312" pitchFamily="49" charset="-122"/>
                        </a:rPr>
                        <a:t>（仅</a:t>
                      </a: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Y6*</a:t>
                      </a:r>
                      <a:r>
                        <a:rPr kumimoji="1" lang="zh-CN" altLang="en-US" sz="2400" b="1" i="0" u="none" strike="noStrike" cap="none" normalizeH="0" baseline="0">
                          <a:ln>
                            <a:noFill/>
                          </a:ln>
                          <a:solidFill>
                            <a:schemeClr val="bg1"/>
                          </a:solidFill>
                          <a:effectLst/>
                          <a:latin typeface="Arial" panose="020B0604020202020204" pitchFamily="34" charset="0"/>
                          <a:ea typeface="楷体_GB2312" pitchFamily="49" charset="-122"/>
                        </a:rPr>
                        <a:t>有效）</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74F2"/>
                    </a:solidFill>
                  </a:tcPr>
                </a:tc>
                <a:extLst>
                  <a:ext uri="{0D108BD9-81ED-4DB2-BD59-A6C34878D82A}">
                    <a16:rowId xmlns:a16="http://schemas.microsoft.com/office/drawing/2014/main" val="564888192"/>
                  </a:ext>
                </a:extLst>
              </a:tr>
              <a:tr h="457200">
                <a:tc vMerge="1">
                  <a:txBody>
                    <a:bodyPr/>
                    <a:lstStyle/>
                    <a:p>
                      <a:endParaRPr lang="zh-CN" altLang="en-US"/>
                    </a:p>
                  </a:txBody>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1   1   1</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74F2"/>
                    </a:solid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01111111</a:t>
                      </a:r>
                      <a:r>
                        <a:rPr kumimoji="1" lang="zh-CN" altLang="en-US" sz="2400" b="1" i="0" u="none" strike="noStrike" cap="none" normalizeH="0" baseline="0">
                          <a:ln>
                            <a:noFill/>
                          </a:ln>
                          <a:solidFill>
                            <a:schemeClr val="bg1"/>
                          </a:solidFill>
                          <a:effectLst/>
                          <a:latin typeface="Arial" panose="020B0604020202020204" pitchFamily="34" charset="0"/>
                          <a:ea typeface="楷体_GB2312" pitchFamily="49" charset="-122"/>
                        </a:rPr>
                        <a:t>（仅</a:t>
                      </a:r>
                      <a:r>
                        <a:rPr kumimoji="1" lang="en-US" altLang="zh-CN" sz="2400" b="1" i="0" u="none" strike="noStrike" cap="none" normalizeH="0" baseline="0">
                          <a:ln>
                            <a:noFill/>
                          </a:ln>
                          <a:solidFill>
                            <a:schemeClr val="bg1"/>
                          </a:solidFill>
                          <a:effectLst/>
                          <a:latin typeface="Arial" panose="020B0604020202020204" pitchFamily="34" charset="0"/>
                          <a:ea typeface="楷体_GB2312" pitchFamily="49" charset="-122"/>
                        </a:rPr>
                        <a:t>Y7*</a:t>
                      </a:r>
                      <a:r>
                        <a:rPr kumimoji="1" lang="zh-CN" altLang="en-US" sz="2400" b="1" i="0" u="none" strike="noStrike" cap="none" normalizeH="0" baseline="0">
                          <a:ln>
                            <a:noFill/>
                          </a:ln>
                          <a:solidFill>
                            <a:schemeClr val="bg1"/>
                          </a:solidFill>
                          <a:effectLst/>
                          <a:latin typeface="Arial" panose="020B0604020202020204" pitchFamily="34" charset="0"/>
                          <a:ea typeface="楷体_GB2312" pitchFamily="49" charset="-122"/>
                        </a:rPr>
                        <a:t>有效）</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74F2"/>
                    </a:solidFill>
                  </a:tcPr>
                </a:tc>
                <a:extLst>
                  <a:ext uri="{0D108BD9-81ED-4DB2-BD59-A6C34878D82A}">
                    <a16:rowId xmlns:a16="http://schemas.microsoft.com/office/drawing/2014/main" val="2841558117"/>
                  </a:ext>
                </a:extLst>
              </a:tr>
              <a:tr h="457200">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非上述情况</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11111111</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（全无效）</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486161492"/>
                  </a:ext>
                </a:extLst>
              </a:tr>
            </a:tbl>
          </a:graphicData>
        </a:graphic>
      </p:graphicFrame>
      <p:sp>
        <p:nvSpPr>
          <p:cNvPr id="118830"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23FC7B6E-F518-4F0D-8876-F608A3AC6DE3}" type="slidenum">
              <a:rPr kumimoji="0" lang="en-US" altLang="zh-CN" sz="1600" smtClean="0"/>
              <a:pPr>
                <a:lnSpc>
                  <a:spcPct val="100000"/>
                </a:lnSpc>
                <a:spcBef>
                  <a:spcPct val="0"/>
                </a:spcBef>
                <a:buSzTx/>
                <a:buFontTx/>
                <a:buNone/>
              </a:pPr>
              <a:t>56</a:t>
            </a:fld>
            <a:r>
              <a:rPr kumimoji="0" lang="en-US" altLang="zh-CN" sz="1600"/>
              <a:t>/</a:t>
            </a:r>
            <a:r>
              <a:rPr kumimoji="0" lang="zh-CN" altLang="zh-CN" sz="1600"/>
              <a:t>7</a:t>
            </a:r>
            <a:r>
              <a:rPr kumimoji="0" lang="en-US" altLang="zh-CN" sz="1600"/>
              <a:t>9</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9D9334BC-D82F-4C6F-9BE7-123F8676062B}"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AF693EA3-88A2-5E42-9B06-58081A6F753D}"/>
              </a:ext>
            </a:extLst>
          </p:cNvPr>
          <p:cNvSpPr>
            <a:spLocks noGrp="1" noChangeArrowheads="1"/>
          </p:cNvSpPr>
          <p:nvPr>
            <p:ph type="title"/>
          </p:nvPr>
        </p:nvSpPr>
        <p:spPr>
          <a:xfrm>
            <a:off x="2820988" y="82550"/>
            <a:ext cx="4640262" cy="755650"/>
          </a:xfrm>
        </p:spPr>
        <p:txBody>
          <a:bodyPr/>
          <a:lstStyle/>
          <a:p>
            <a:pPr eaLnBrk="1" hangingPunct="1"/>
            <a:r>
              <a:rPr lang="zh-CN" altLang="en-US" sz="4000">
                <a:effectLst>
                  <a:outerShdw blurRad="38100" dist="38100" dir="2700000" algn="tl">
                    <a:srgbClr val="C0C0C0"/>
                  </a:outerShdw>
                </a:effectLst>
                <a:ea typeface="黑体" panose="02010609060101010101" pitchFamily="49" charset="-122"/>
              </a:rPr>
              <a:t>全译码示例</a:t>
            </a:r>
          </a:p>
        </p:txBody>
      </p:sp>
      <p:sp>
        <p:nvSpPr>
          <p:cNvPr id="6" name="Text Box 5">
            <a:extLst>
              <a:ext uri="{FF2B5EF4-FFF2-40B4-BE49-F238E27FC236}">
                <a16:creationId xmlns:a16="http://schemas.microsoft.com/office/drawing/2014/main" id="{D21B8E68-0DD4-8C4D-A727-7D6DDE752FED}"/>
              </a:ext>
            </a:extLst>
          </p:cNvPr>
          <p:cNvSpPr txBox="1">
            <a:spLocks noChangeArrowheads="1"/>
          </p:cNvSpPr>
          <p:nvPr/>
        </p:nvSpPr>
        <p:spPr bwMode="auto">
          <a:xfrm>
            <a:off x="2484438" y="5548313"/>
            <a:ext cx="4176712" cy="457200"/>
          </a:xfrm>
          <a:prstGeom prst="rect">
            <a:avLst/>
          </a:prstGeom>
          <a:noFill/>
          <a:ln w="9525">
            <a:noFill/>
            <a:miter lim="800000"/>
            <a:headEnd/>
            <a:tailEnd/>
          </a:ln>
          <a:effectLst/>
        </p:spPr>
        <p:txBody>
          <a:bodyPr>
            <a:spAutoFit/>
          </a:bodyP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algn="ctr" eaLnBrk="1" hangingPunct="1">
              <a:defRPr/>
            </a:pPr>
            <a:r>
              <a:rPr kumimoji="0" lang="en-US" altLang="zh-CN"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rPr>
              <a:t>2764</a:t>
            </a:r>
            <a:r>
              <a:rPr kumimoji="0" lang="zh-CN" altLang="en-US"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altLang="zh-CN"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rPr>
              <a:t>64K (8K×8) EPROM</a:t>
            </a:r>
          </a:p>
        </p:txBody>
      </p:sp>
      <p:grpSp>
        <p:nvGrpSpPr>
          <p:cNvPr id="7" name="Group 74"/>
          <p:cNvGrpSpPr>
            <a:grpSpLocks/>
          </p:cNvGrpSpPr>
          <p:nvPr/>
        </p:nvGrpSpPr>
        <p:grpSpPr bwMode="auto">
          <a:xfrm>
            <a:off x="611188" y="1371600"/>
            <a:ext cx="7108825" cy="3756025"/>
            <a:chOff x="398" y="1194"/>
            <a:chExt cx="4478" cy="2366"/>
          </a:xfrm>
        </p:grpSpPr>
        <p:sp>
          <p:nvSpPr>
            <p:cNvPr id="120838" name="Rectangle 75"/>
            <p:cNvSpPr>
              <a:spLocks noChangeArrowheads="1"/>
            </p:cNvSpPr>
            <p:nvPr/>
          </p:nvSpPr>
          <p:spPr bwMode="auto">
            <a:xfrm>
              <a:off x="2354" y="1202"/>
              <a:ext cx="1094" cy="2284"/>
            </a:xfrm>
            <a:prstGeom prst="rect">
              <a:avLst/>
            </a:prstGeom>
            <a:solidFill>
              <a:srgbClr val="A6ADC0"/>
            </a:solidFill>
            <a:ln w="28575">
              <a:solidFill>
                <a:srgbClr val="000000"/>
              </a:solidFill>
              <a:miter lim="800000"/>
              <a:headEnd/>
              <a:tailEnd/>
            </a:ln>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20839" name="Rectangle 76"/>
            <p:cNvSpPr>
              <a:spLocks noChangeArrowheads="1"/>
            </p:cNvSpPr>
            <p:nvPr/>
          </p:nvSpPr>
          <p:spPr bwMode="auto">
            <a:xfrm>
              <a:off x="1241" y="2674"/>
              <a:ext cx="773"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r">
                <a:lnSpc>
                  <a:spcPct val="100000"/>
                </a:lnSpc>
                <a:spcBef>
                  <a:spcPct val="0"/>
                </a:spcBef>
                <a:buSzTx/>
                <a:buFontTx/>
                <a:buNone/>
              </a:pPr>
              <a:r>
                <a:rPr kumimoji="0" lang="en-US" altLang="zh-CN" sz="2400">
                  <a:solidFill>
                    <a:schemeClr val="hlink"/>
                  </a:solidFill>
                  <a:latin typeface="Times New Roman" panose="02020603050405020304" pitchFamily="18" charset="0"/>
                  <a:ea typeface="宋体" panose="02010600030101010101" pitchFamily="2" charset="-122"/>
                </a:rPr>
                <a:t>A</a:t>
              </a:r>
              <a:r>
                <a:rPr kumimoji="0" lang="en-US" altLang="zh-CN" sz="2400" baseline="-25000">
                  <a:solidFill>
                    <a:schemeClr val="hlink"/>
                  </a:solidFill>
                  <a:latin typeface="Times New Roman" panose="02020603050405020304" pitchFamily="18" charset="0"/>
                  <a:ea typeface="宋体" panose="02010600030101010101" pitchFamily="2" charset="-122"/>
                </a:rPr>
                <a:t>15</a:t>
              </a:r>
            </a:p>
            <a:p>
              <a:pPr algn="r">
                <a:lnSpc>
                  <a:spcPct val="100000"/>
                </a:lnSpc>
                <a:spcBef>
                  <a:spcPct val="0"/>
                </a:spcBef>
                <a:buSzTx/>
                <a:buFontTx/>
                <a:buNone/>
              </a:pPr>
              <a:r>
                <a:rPr kumimoji="0" lang="en-US" altLang="zh-CN" sz="2400">
                  <a:solidFill>
                    <a:schemeClr val="hlink"/>
                  </a:solidFill>
                  <a:latin typeface="Times New Roman" panose="02020603050405020304" pitchFamily="18" charset="0"/>
                  <a:ea typeface="宋体" panose="02010600030101010101" pitchFamily="2" charset="-122"/>
                </a:rPr>
                <a:t> A</a:t>
              </a:r>
              <a:r>
                <a:rPr kumimoji="0" lang="en-US" altLang="zh-CN" sz="2400" baseline="-25000">
                  <a:solidFill>
                    <a:schemeClr val="hlink"/>
                  </a:solidFill>
                  <a:latin typeface="Times New Roman" panose="02020603050405020304" pitchFamily="18" charset="0"/>
                  <a:ea typeface="宋体" panose="02010600030101010101" pitchFamily="2" charset="-122"/>
                </a:rPr>
                <a:t>14</a:t>
              </a:r>
            </a:p>
            <a:p>
              <a:pPr algn="r">
                <a:lnSpc>
                  <a:spcPct val="100000"/>
                </a:lnSpc>
                <a:spcBef>
                  <a:spcPct val="0"/>
                </a:spcBef>
                <a:buSzTx/>
                <a:buFontTx/>
                <a:buNone/>
              </a:pPr>
              <a:r>
                <a:rPr kumimoji="0" lang="en-US" altLang="zh-CN" sz="2400">
                  <a:solidFill>
                    <a:schemeClr val="hlink"/>
                  </a:solidFill>
                  <a:latin typeface="Times New Roman" panose="02020603050405020304" pitchFamily="18" charset="0"/>
                  <a:ea typeface="宋体" panose="02010600030101010101" pitchFamily="2" charset="-122"/>
                </a:rPr>
                <a:t>A</a:t>
              </a:r>
              <a:r>
                <a:rPr kumimoji="0" lang="en-US" altLang="zh-CN" sz="2400" baseline="-25000">
                  <a:solidFill>
                    <a:schemeClr val="hlink"/>
                  </a:solidFill>
                  <a:latin typeface="Times New Roman" panose="02020603050405020304" pitchFamily="18" charset="0"/>
                  <a:ea typeface="宋体" panose="02010600030101010101" pitchFamily="2" charset="-122"/>
                </a:rPr>
                <a:t>13</a:t>
              </a:r>
              <a:endParaRPr kumimoji="0" lang="en-US" altLang="zh-CN" sz="2400">
                <a:solidFill>
                  <a:schemeClr val="hlink"/>
                </a:solidFill>
                <a:latin typeface="Times New Roman" panose="02020603050405020304" pitchFamily="18" charset="0"/>
                <a:ea typeface="宋体" panose="02010600030101010101" pitchFamily="2" charset="-122"/>
              </a:endParaRPr>
            </a:p>
          </p:txBody>
        </p:sp>
        <p:sp>
          <p:nvSpPr>
            <p:cNvPr id="120840" name="Rectangle 77"/>
            <p:cNvSpPr>
              <a:spLocks noChangeArrowheads="1"/>
            </p:cNvSpPr>
            <p:nvPr/>
          </p:nvSpPr>
          <p:spPr bwMode="auto">
            <a:xfrm>
              <a:off x="1581" y="1194"/>
              <a:ext cx="489"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r">
                <a:lnSpc>
                  <a:spcPct val="100000"/>
                </a:lnSpc>
                <a:spcBef>
                  <a:spcPct val="0"/>
                </a:spcBef>
                <a:buSzTx/>
                <a:buFontTx/>
                <a:buNone/>
              </a:pPr>
              <a:r>
                <a:rPr kumimoji="0" lang="en-US" altLang="zh-CN" sz="2400">
                  <a:solidFill>
                    <a:schemeClr val="hlink"/>
                  </a:solidFill>
                  <a:latin typeface="Times New Roman" panose="02020603050405020304" pitchFamily="18" charset="0"/>
                  <a:ea typeface="宋体" panose="02010600030101010101" pitchFamily="2" charset="-122"/>
                </a:rPr>
                <a:t>A</a:t>
              </a:r>
              <a:r>
                <a:rPr kumimoji="0" lang="en-US" altLang="zh-CN" sz="2400" baseline="-25000">
                  <a:solidFill>
                    <a:schemeClr val="hlink"/>
                  </a:solidFill>
                  <a:latin typeface="Times New Roman" panose="02020603050405020304" pitchFamily="18" charset="0"/>
                  <a:ea typeface="宋体" panose="02010600030101010101" pitchFamily="2" charset="-122"/>
                </a:rPr>
                <a:t>16</a:t>
              </a:r>
              <a:endParaRPr kumimoji="0" lang="en-US" altLang="zh-CN" sz="2400">
                <a:solidFill>
                  <a:schemeClr val="hlink"/>
                </a:solidFill>
                <a:latin typeface="Times New Roman" panose="02020603050405020304" pitchFamily="18" charset="0"/>
                <a:ea typeface="宋体" panose="02010600030101010101" pitchFamily="2" charset="-122"/>
              </a:endParaRPr>
            </a:p>
          </p:txBody>
        </p:sp>
        <p:sp>
          <p:nvSpPr>
            <p:cNvPr id="120841" name="Freeform 78"/>
            <p:cNvSpPr>
              <a:spLocks/>
            </p:cNvSpPr>
            <p:nvPr/>
          </p:nvSpPr>
          <p:spPr bwMode="auto">
            <a:xfrm>
              <a:off x="2082" y="2199"/>
              <a:ext cx="140" cy="4"/>
            </a:xfrm>
            <a:custGeom>
              <a:avLst/>
              <a:gdLst>
                <a:gd name="T0" fmla="*/ 193582060 w 90"/>
                <a:gd name="T1" fmla="*/ 0 h 1"/>
                <a:gd name="T2" fmla="*/ 0 w 90"/>
                <a:gd name="T3" fmla="*/ 0 h 1"/>
                <a:gd name="T4" fmla="*/ 0 60000 65536"/>
                <a:gd name="T5" fmla="*/ 0 60000 65536"/>
                <a:gd name="T6" fmla="*/ 0 w 90"/>
                <a:gd name="T7" fmla="*/ 0 h 1"/>
                <a:gd name="T8" fmla="*/ 90 w 90"/>
                <a:gd name="T9" fmla="*/ 1 h 1"/>
              </a:gdLst>
              <a:ahLst/>
              <a:cxnLst>
                <a:cxn ang="T4">
                  <a:pos x="T0" y="T1"/>
                </a:cxn>
                <a:cxn ang="T5">
                  <a:pos x="T2" y="T3"/>
                </a:cxn>
              </a:cxnLst>
              <a:rect l="T6" t="T7" r="T8" b="T9"/>
              <a:pathLst>
                <a:path w="90" h="1">
                  <a:moveTo>
                    <a:pt x="90" y="0"/>
                  </a:moveTo>
                  <a:lnTo>
                    <a:pt x="0" y="0"/>
                  </a:lnTo>
                </a:path>
              </a:pathLst>
            </a:custGeom>
            <a:solidFill>
              <a:srgbClr val="FFFFFF"/>
            </a:solidFill>
            <a:ln w="28575">
              <a:solidFill>
                <a:srgbClr val="000000"/>
              </a:solidFill>
              <a:round/>
              <a:headEnd type="none" w="sm" len="sm"/>
              <a:tailEnd type="none" w="sm" len="sm"/>
            </a:ln>
          </p:spPr>
          <p:txBody>
            <a:bodyPr/>
            <a:lstStyle/>
            <a:p>
              <a:endParaRPr lang="zh-CN" altLang="en-US"/>
            </a:p>
          </p:txBody>
        </p:sp>
        <p:sp>
          <p:nvSpPr>
            <p:cNvPr id="120842" name="Line 79"/>
            <p:cNvSpPr>
              <a:spLocks noChangeShapeType="1"/>
            </p:cNvSpPr>
            <p:nvPr/>
          </p:nvSpPr>
          <p:spPr bwMode="auto">
            <a:xfrm flipH="1">
              <a:off x="2070" y="2815"/>
              <a:ext cx="287"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0843" name="Line 80"/>
            <p:cNvSpPr>
              <a:spLocks noChangeShapeType="1"/>
            </p:cNvSpPr>
            <p:nvPr/>
          </p:nvSpPr>
          <p:spPr bwMode="auto">
            <a:xfrm flipH="1">
              <a:off x="2070" y="3056"/>
              <a:ext cx="287"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0844" name="Line 81"/>
            <p:cNvSpPr>
              <a:spLocks noChangeShapeType="1"/>
            </p:cNvSpPr>
            <p:nvPr/>
          </p:nvSpPr>
          <p:spPr bwMode="auto">
            <a:xfrm flipH="1">
              <a:off x="2070" y="3312"/>
              <a:ext cx="287"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0845" name="Rectangle 82"/>
            <p:cNvSpPr>
              <a:spLocks noChangeArrowheads="1"/>
            </p:cNvSpPr>
            <p:nvPr/>
          </p:nvSpPr>
          <p:spPr bwMode="auto">
            <a:xfrm>
              <a:off x="2500" y="2707"/>
              <a:ext cx="440" cy="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C</a:t>
              </a:r>
            </a:p>
            <a:p>
              <a:pPr algn="just">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B</a:t>
              </a:r>
            </a:p>
            <a:p>
              <a:pPr algn="just">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p>
          </p:txBody>
        </p:sp>
        <p:sp>
          <p:nvSpPr>
            <p:cNvPr id="120846" name="Rectangle 83"/>
            <p:cNvSpPr>
              <a:spLocks noChangeArrowheads="1"/>
            </p:cNvSpPr>
            <p:nvPr/>
          </p:nvSpPr>
          <p:spPr bwMode="auto">
            <a:xfrm>
              <a:off x="2399" y="1289"/>
              <a:ext cx="741"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E3</a:t>
              </a:r>
            </a:p>
          </p:txBody>
        </p:sp>
        <p:sp>
          <p:nvSpPr>
            <p:cNvPr id="120847" name="Line 84"/>
            <p:cNvSpPr>
              <a:spLocks noChangeShapeType="1"/>
            </p:cNvSpPr>
            <p:nvPr/>
          </p:nvSpPr>
          <p:spPr bwMode="auto">
            <a:xfrm flipH="1">
              <a:off x="2078" y="1729"/>
              <a:ext cx="128"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0848" name="Rectangle 85"/>
            <p:cNvSpPr>
              <a:spLocks noChangeArrowheads="1"/>
            </p:cNvSpPr>
            <p:nvPr/>
          </p:nvSpPr>
          <p:spPr bwMode="auto">
            <a:xfrm>
              <a:off x="2866" y="1413"/>
              <a:ext cx="558"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hlink"/>
                  </a:solidFill>
                  <a:latin typeface="Times New Roman" panose="02020603050405020304" pitchFamily="18" charset="0"/>
                  <a:ea typeface="宋体" panose="02010600030101010101" pitchFamily="2" charset="-122"/>
                </a:rPr>
                <a:t>138</a:t>
              </a:r>
            </a:p>
          </p:txBody>
        </p:sp>
        <p:sp>
          <p:nvSpPr>
            <p:cNvPr id="120849" name="Line 86"/>
            <p:cNvSpPr>
              <a:spLocks noChangeShapeType="1"/>
            </p:cNvSpPr>
            <p:nvPr/>
          </p:nvSpPr>
          <p:spPr bwMode="auto">
            <a:xfrm flipH="1">
              <a:off x="2070" y="1430"/>
              <a:ext cx="276" cy="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0850" name="Rectangle 87"/>
            <p:cNvSpPr>
              <a:spLocks noChangeArrowheads="1"/>
            </p:cNvSpPr>
            <p:nvPr/>
          </p:nvSpPr>
          <p:spPr bwMode="auto">
            <a:xfrm>
              <a:off x="4142" y="2236"/>
              <a:ext cx="524"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00000"/>
                </a:lnSpc>
                <a:spcBef>
                  <a:spcPct val="0"/>
                </a:spcBef>
                <a:buSzTx/>
                <a:buFontTx/>
                <a:buNone/>
              </a:pPr>
              <a:endParaRPr kumimoji="0" lang="zh-CN" altLang="en-US" sz="2400">
                <a:solidFill>
                  <a:schemeClr val="tx1"/>
                </a:solidFill>
                <a:latin typeface="Times New Roman" panose="02020603050405020304" pitchFamily="18" charset="0"/>
                <a:ea typeface="宋体" panose="02010600030101010101" pitchFamily="2" charset="-122"/>
              </a:endParaRPr>
            </a:p>
          </p:txBody>
        </p:sp>
        <p:sp>
          <p:nvSpPr>
            <p:cNvPr id="120851" name="Rectangle 88"/>
            <p:cNvSpPr>
              <a:spLocks noChangeArrowheads="1"/>
            </p:cNvSpPr>
            <p:nvPr/>
          </p:nvSpPr>
          <p:spPr bwMode="auto">
            <a:xfrm>
              <a:off x="2765" y="2141"/>
              <a:ext cx="69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 </a:t>
              </a:r>
            </a:p>
          </p:txBody>
        </p:sp>
        <p:sp>
          <p:nvSpPr>
            <p:cNvPr id="120852" name="Line 89"/>
            <p:cNvSpPr>
              <a:spLocks noChangeShapeType="1"/>
            </p:cNvSpPr>
            <p:nvPr/>
          </p:nvSpPr>
          <p:spPr bwMode="auto">
            <a:xfrm flipH="1">
              <a:off x="3564" y="2456"/>
              <a:ext cx="555" cy="0"/>
            </a:xfrm>
            <a:prstGeom prst="line">
              <a:avLst/>
            </a:prstGeom>
            <a:noFill/>
            <a:ln w="28575">
              <a:solidFill>
                <a:schemeClr val="folHlink"/>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0853" name="Rectangle 90"/>
            <p:cNvSpPr>
              <a:spLocks noChangeArrowheads="1"/>
            </p:cNvSpPr>
            <p:nvPr/>
          </p:nvSpPr>
          <p:spPr bwMode="auto">
            <a:xfrm>
              <a:off x="4243" y="1724"/>
              <a:ext cx="559"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2764</a:t>
              </a:r>
            </a:p>
          </p:txBody>
        </p:sp>
        <p:sp>
          <p:nvSpPr>
            <p:cNvPr id="120854" name="Rectangle 91"/>
            <p:cNvSpPr>
              <a:spLocks noChangeArrowheads="1"/>
            </p:cNvSpPr>
            <p:nvPr/>
          </p:nvSpPr>
          <p:spPr bwMode="auto">
            <a:xfrm>
              <a:off x="4131" y="1455"/>
              <a:ext cx="745" cy="1352"/>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latin typeface="Tahoma" panose="020B0604030504040204" pitchFamily="34" charset="0"/>
                <a:ea typeface="宋体" panose="02010600030101010101" pitchFamily="2" charset="-122"/>
              </a:endParaRPr>
            </a:p>
          </p:txBody>
        </p:sp>
        <p:sp>
          <p:nvSpPr>
            <p:cNvPr id="120855" name="Arc 92"/>
            <p:cNvSpPr>
              <a:spLocks/>
            </p:cNvSpPr>
            <p:nvPr/>
          </p:nvSpPr>
          <p:spPr bwMode="auto">
            <a:xfrm>
              <a:off x="1702" y="1947"/>
              <a:ext cx="232" cy="25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856" name="Arc 93"/>
            <p:cNvSpPr>
              <a:spLocks/>
            </p:cNvSpPr>
            <p:nvPr/>
          </p:nvSpPr>
          <p:spPr bwMode="auto">
            <a:xfrm flipV="1">
              <a:off x="1706" y="2199"/>
              <a:ext cx="232" cy="25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857" name="Line 94"/>
            <p:cNvSpPr>
              <a:spLocks noChangeShapeType="1"/>
            </p:cNvSpPr>
            <p:nvPr/>
          </p:nvSpPr>
          <p:spPr bwMode="auto">
            <a:xfrm flipH="1">
              <a:off x="1477" y="2460"/>
              <a:ext cx="232" cy="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0858" name="Line 95"/>
            <p:cNvSpPr>
              <a:spLocks noChangeShapeType="1"/>
            </p:cNvSpPr>
            <p:nvPr/>
          </p:nvSpPr>
          <p:spPr bwMode="auto">
            <a:xfrm>
              <a:off x="1477" y="1947"/>
              <a:ext cx="0" cy="52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0859" name="Oval 96"/>
            <p:cNvSpPr>
              <a:spLocks noChangeArrowheads="1"/>
            </p:cNvSpPr>
            <p:nvPr/>
          </p:nvSpPr>
          <p:spPr bwMode="auto">
            <a:xfrm>
              <a:off x="1958" y="2141"/>
              <a:ext cx="112" cy="129"/>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20860" name="Rectangle 97"/>
            <p:cNvSpPr>
              <a:spLocks noChangeArrowheads="1"/>
            </p:cNvSpPr>
            <p:nvPr/>
          </p:nvSpPr>
          <p:spPr bwMode="auto">
            <a:xfrm>
              <a:off x="398" y="1805"/>
              <a:ext cx="656"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r">
                <a:lnSpc>
                  <a:spcPct val="100000"/>
                </a:lnSpc>
                <a:spcBef>
                  <a:spcPct val="0"/>
                </a:spcBef>
                <a:buSzTx/>
                <a:buFontTx/>
                <a:buNone/>
              </a:pPr>
              <a:r>
                <a:rPr kumimoji="0" lang="en-US" altLang="zh-CN" sz="2400">
                  <a:solidFill>
                    <a:schemeClr val="hlink"/>
                  </a:solidFill>
                  <a:latin typeface="Times New Roman" panose="02020603050405020304" pitchFamily="18" charset="0"/>
                  <a:ea typeface="宋体" panose="02010600030101010101" pitchFamily="2" charset="-122"/>
                </a:rPr>
                <a:t>A</a:t>
              </a:r>
              <a:r>
                <a:rPr kumimoji="0" lang="en-US" altLang="zh-CN" sz="2400" baseline="-25000">
                  <a:solidFill>
                    <a:schemeClr val="hlink"/>
                  </a:solidFill>
                  <a:latin typeface="Times New Roman" panose="02020603050405020304" pitchFamily="18" charset="0"/>
                  <a:ea typeface="宋体" panose="02010600030101010101" pitchFamily="2" charset="-122"/>
                </a:rPr>
                <a:t>19</a:t>
              </a:r>
              <a:endParaRPr kumimoji="0" lang="en-US" altLang="zh-CN" sz="2400">
                <a:solidFill>
                  <a:schemeClr val="hlink"/>
                </a:solidFill>
                <a:latin typeface="Times New Roman" panose="02020603050405020304" pitchFamily="18" charset="0"/>
                <a:ea typeface="宋体" panose="02010600030101010101" pitchFamily="2" charset="-122"/>
              </a:endParaRPr>
            </a:p>
            <a:p>
              <a:pPr algn="r">
                <a:lnSpc>
                  <a:spcPct val="100000"/>
                </a:lnSpc>
                <a:spcBef>
                  <a:spcPct val="0"/>
                </a:spcBef>
                <a:buSzTx/>
                <a:buFontTx/>
                <a:buNone/>
              </a:pPr>
              <a:r>
                <a:rPr kumimoji="0" lang="en-US" altLang="zh-CN" sz="2400">
                  <a:solidFill>
                    <a:schemeClr val="hlink"/>
                  </a:solidFill>
                  <a:latin typeface="Times New Roman" panose="02020603050405020304" pitchFamily="18" charset="0"/>
                  <a:ea typeface="宋体" panose="02010600030101010101" pitchFamily="2" charset="-122"/>
                </a:rPr>
                <a:t>A</a:t>
              </a:r>
              <a:r>
                <a:rPr kumimoji="0" lang="en-US" altLang="zh-CN" sz="2400" baseline="-25000">
                  <a:solidFill>
                    <a:schemeClr val="hlink"/>
                  </a:solidFill>
                  <a:latin typeface="Times New Roman" panose="02020603050405020304" pitchFamily="18" charset="0"/>
                  <a:ea typeface="宋体" panose="02010600030101010101" pitchFamily="2" charset="-122"/>
                </a:rPr>
                <a:t>18</a:t>
              </a:r>
              <a:endParaRPr kumimoji="0" lang="en-US" altLang="zh-CN" sz="2400">
                <a:solidFill>
                  <a:schemeClr val="hlink"/>
                </a:solidFill>
                <a:latin typeface="Times New Roman" panose="02020603050405020304" pitchFamily="18" charset="0"/>
                <a:ea typeface="宋体" panose="02010600030101010101" pitchFamily="2" charset="-122"/>
              </a:endParaRPr>
            </a:p>
            <a:p>
              <a:pPr algn="r">
                <a:lnSpc>
                  <a:spcPct val="100000"/>
                </a:lnSpc>
                <a:spcBef>
                  <a:spcPct val="0"/>
                </a:spcBef>
                <a:buSzTx/>
                <a:buFontTx/>
                <a:buNone/>
              </a:pPr>
              <a:r>
                <a:rPr kumimoji="0" lang="en-US" altLang="zh-CN" sz="2400">
                  <a:solidFill>
                    <a:schemeClr val="hlink"/>
                  </a:solidFill>
                  <a:latin typeface="Times New Roman" panose="02020603050405020304" pitchFamily="18" charset="0"/>
                  <a:ea typeface="宋体" panose="02010600030101010101" pitchFamily="2" charset="-122"/>
                </a:rPr>
                <a:t>A</a:t>
              </a:r>
              <a:r>
                <a:rPr kumimoji="0" lang="en-US" altLang="zh-CN" sz="2400" baseline="-25000">
                  <a:solidFill>
                    <a:schemeClr val="hlink"/>
                  </a:solidFill>
                  <a:latin typeface="Times New Roman" panose="02020603050405020304" pitchFamily="18" charset="0"/>
                  <a:ea typeface="宋体" panose="02010600030101010101" pitchFamily="2" charset="-122"/>
                </a:rPr>
                <a:t>17</a:t>
              </a:r>
              <a:endParaRPr kumimoji="0" lang="en-US" altLang="zh-CN" sz="2400">
                <a:solidFill>
                  <a:schemeClr val="hlink"/>
                </a:solidFill>
                <a:latin typeface="Times New Roman" panose="02020603050405020304" pitchFamily="18" charset="0"/>
                <a:ea typeface="宋体" panose="02010600030101010101" pitchFamily="2" charset="-122"/>
              </a:endParaRPr>
            </a:p>
          </p:txBody>
        </p:sp>
        <p:sp>
          <p:nvSpPr>
            <p:cNvPr id="120861" name="Oval 98"/>
            <p:cNvSpPr>
              <a:spLocks noChangeArrowheads="1"/>
            </p:cNvSpPr>
            <p:nvPr/>
          </p:nvSpPr>
          <p:spPr bwMode="auto">
            <a:xfrm>
              <a:off x="1349" y="2352"/>
              <a:ext cx="112" cy="124"/>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20862" name="Line 99"/>
            <p:cNvSpPr>
              <a:spLocks noChangeShapeType="1"/>
            </p:cNvSpPr>
            <p:nvPr/>
          </p:nvSpPr>
          <p:spPr bwMode="auto">
            <a:xfrm flipH="1">
              <a:off x="1120" y="2410"/>
              <a:ext cx="225" cy="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0863" name="Oval 100"/>
            <p:cNvSpPr>
              <a:spLocks noChangeArrowheads="1"/>
            </p:cNvSpPr>
            <p:nvPr/>
          </p:nvSpPr>
          <p:spPr bwMode="auto">
            <a:xfrm>
              <a:off x="1352" y="2141"/>
              <a:ext cx="113" cy="129"/>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20864" name="Oval 101"/>
            <p:cNvSpPr>
              <a:spLocks noChangeArrowheads="1"/>
            </p:cNvSpPr>
            <p:nvPr/>
          </p:nvSpPr>
          <p:spPr bwMode="auto">
            <a:xfrm>
              <a:off x="1352" y="1922"/>
              <a:ext cx="113" cy="124"/>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20865" name="Line 102"/>
            <p:cNvSpPr>
              <a:spLocks noChangeShapeType="1"/>
            </p:cNvSpPr>
            <p:nvPr/>
          </p:nvSpPr>
          <p:spPr bwMode="auto">
            <a:xfrm flipH="1">
              <a:off x="1120" y="1997"/>
              <a:ext cx="225"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0866" name="Line 103"/>
            <p:cNvSpPr>
              <a:spLocks noChangeShapeType="1"/>
            </p:cNvSpPr>
            <p:nvPr/>
          </p:nvSpPr>
          <p:spPr bwMode="auto">
            <a:xfrm flipH="1">
              <a:off x="1120" y="2216"/>
              <a:ext cx="225" cy="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0867" name="Rectangle 104"/>
            <p:cNvSpPr>
              <a:spLocks noChangeArrowheads="1"/>
            </p:cNvSpPr>
            <p:nvPr/>
          </p:nvSpPr>
          <p:spPr bwMode="auto">
            <a:xfrm>
              <a:off x="3484" y="3068"/>
              <a:ext cx="935"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12</a:t>
              </a:r>
              <a:r>
                <a:rPr kumimoji="0" lang="zh-CN" altLang="en-US" sz="2400">
                  <a:solidFill>
                    <a:schemeClr val="tx1"/>
                  </a:solidFill>
                  <a:latin typeface="Times New Roman" panose="02020603050405020304" pitchFamily="18" charset="0"/>
                  <a:ea typeface="宋体" panose="02010600030101010101" pitchFamily="2" charset="-122"/>
                </a:rPr>
                <a:t>～</a:t>
              </a: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0</a:t>
              </a:r>
              <a:endParaRPr kumimoji="0" lang="en-US" altLang="zh-CN" sz="2400">
                <a:solidFill>
                  <a:schemeClr val="tx1"/>
                </a:solidFill>
                <a:latin typeface="Times New Roman" panose="02020603050405020304" pitchFamily="18" charset="0"/>
                <a:ea typeface="宋体" panose="02010600030101010101" pitchFamily="2" charset="-122"/>
              </a:endParaRPr>
            </a:p>
          </p:txBody>
        </p:sp>
        <p:sp>
          <p:nvSpPr>
            <p:cNvPr id="120868" name="Line 105"/>
            <p:cNvSpPr>
              <a:spLocks noChangeShapeType="1"/>
            </p:cNvSpPr>
            <p:nvPr/>
          </p:nvSpPr>
          <p:spPr bwMode="auto">
            <a:xfrm flipV="1">
              <a:off x="4504" y="2807"/>
              <a:ext cx="0" cy="637"/>
            </a:xfrm>
            <a:prstGeom prst="line">
              <a:avLst/>
            </a:prstGeom>
            <a:noFill/>
            <a:ln w="3810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0869" name="Oval 106"/>
            <p:cNvSpPr>
              <a:spLocks noChangeArrowheads="1"/>
            </p:cNvSpPr>
            <p:nvPr/>
          </p:nvSpPr>
          <p:spPr bwMode="auto">
            <a:xfrm>
              <a:off x="2237" y="2141"/>
              <a:ext cx="113" cy="129"/>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20870" name="Oval 107"/>
            <p:cNvSpPr>
              <a:spLocks noChangeArrowheads="1"/>
            </p:cNvSpPr>
            <p:nvPr/>
          </p:nvSpPr>
          <p:spPr bwMode="auto">
            <a:xfrm>
              <a:off x="2233" y="1654"/>
              <a:ext cx="113" cy="128"/>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20871" name="Oval 108"/>
            <p:cNvSpPr>
              <a:spLocks noChangeArrowheads="1"/>
            </p:cNvSpPr>
            <p:nvPr/>
          </p:nvSpPr>
          <p:spPr bwMode="auto">
            <a:xfrm>
              <a:off x="3459" y="2390"/>
              <a:ext cx="113" cy="128"/>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grpSp>
          <p:nvGrpSpPr>
            <p:cNvPr id="120872" name="Group 109"/>
            <p:cNvGrpSpPr>
              <a:grpSpLocks/>
            </p:cNvGrpSpPr>
            <p:nvPr/>
          </p:nvGrpSpPr>
          <p:grpSpPr bwMode="auto">
            <a:xfrm>
              <a:off x="4045" y="2337"/>
              <a:ext cx="612" cy="237"/>
              <a:chOff x="354" y="2358"/>
              <a:chExt cx="612" cy="237"/>
            </a:xfrm>
          </p:grpSpPr>
          <p:sp>
            <p:nvSpPr>
              <p:cNvPr id="120886" name="Rectangle 110"/>
              <p:cNvSpPr>
                <a:spLocks noChangeArrowheads="1"/>
              </p:cNvSpPr>
              <p:nvPr/>
            </p:nvSpPr>
            <p:spPr bwMode="auto">
              <a:xfrm>
                <a:off x="354" y="2358"/>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CE</a:t>
                </a:r>
              </a:p>
            </p:txBody>
          </p:sp>
          <p:sp>
            <p:nvSpPr>
              <p:cNvPr id="120887" name="Line 111"/>
              <p:cNvSpPr>
                <a:spLocks noChangeShapeType="1"/>
              </p:cNvSpPr>
              <p:nvPr/>
            </p:nvSpPr>
            <p:spPr bwMode="auto">
              <a:xfrm>
                <a:off x="534" y="2363"/>
                <a:ext cx="249"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20873" name="Group 112"/>
            <p:cNvGrpSpPr>
              <a:grpSpLocks/>
            </p:cNvGrpSpPr>
            <p:nvPr/>
          </p:nvGrpSpPr>
          <p:grpSpPr bwMode="auto">
            <a:xfrm>
              <a:off x="2907" y="2352"/>
              <a:ext cx="612" cy="237"/>
              <a:chOff x="354" y="2358"/>
              <a:chExt cx="612" cy="237"/>
            </a:xfrm>
          </p:grpSpPr>
          <p:sp>
            <p:nvSpPr>
              <p:cNvPr id="120884" name="Rectangle 113"/>
              <p:cNvSpPr>
                <a:spLocks noChangeArrowheads="1"/>
              </p:cNvSpPr>
              <p:nvPr/>
            </p:nvSpPr>
            <p:spPr bwMode="auto">
              <a:xfrm>
                <a:off x="354" y="2358"/>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Y6</a:t>
                </a:r>
              </a:p>
            </p:txBody>
          </p:sp>
          <p:sp>
            <p:nvSpPr>
              <p:cNvPr id="120885" name="Line 114"/>
              <p:cNvSpPr>
                <a:spLocks noChangeShapeType="1"/>
              </p:cNvSpPr>
              <p:nvPr/>
            </p:nvSpPr>
            <p:spPr bwMode="auto">
              <a:xfrm>
                <a:off x="534" y="2363"/>
                <a:ext cx="249"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20874" name="Group 115"/>
            <p:cNvGrpSpPr>
              <a:grpSpLocks/>
            </p:cNvGrpSpPr>
            <p:nvPr/>
          </p:nvGrpSpPr>
          <p:grpSpPr bwMode="auto">
            <a:xfrm>
              <a:off x="2241" y="1609"/>
              <a:ext cx="612" cy="237"/>
              <a:chOff x="354" y="2358"/>
              <a:chExt cx="612" cy="237"/>
            </a:xfrm>
          </p:grpSpPr>
          <p:sp>
            <p:nvSpPr>
              <p:cNvPr id="120882" name="Rectangle 116"/>
              <p:cNvSpPr>
                <a:spLocks noChangeArrowheads="1"/>
              </p:cNvSpPr>
              <p:nvPr/>
            </p:nvSpPr>
            <p:spPr bwMode="auto">
              <a:xfrm>
                <a:off x="354" y="2358"/>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E2</a:t>
                </a:r>
              </a:p>
            </p:txBody>
          </p:sp>
          <p:sp>
            <p:nvSpPr>
              <p:cNvPr id="120883" name="Line 117"/>
              <p:cNvSpPr>
                <a:spLocks noChangeShapeType="1"/>
              </p:cNvSpPr>
              <p:nvPr/>
            </p:nvSpPr>
            <p:spPr bwMode="auto">
              <a:xfrm>
                <a:off x="534" y="2363"/>
                <a:ext cx="249"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20875" name="Group 118"/>
            <p:cNvGrpSpPr>
              <a:grpSpLocks/>
            </p:cNvGrpSpPr>
            <p:nvPr/>
          </p:nvGrpSpPr>
          <p:grpSpPr bwMode="auto">
            <a:xfrm>
              <a:off x="2241" y="2078"/>
              <a:ext cx="612" cy="237"/>
              <a:chOff x="354" y="2358"/>
              <a:chExt cx="612" cy="237"/>
            </a:xfrm>
          </p:grpSpPr>
          <p:sp>
            <p:nvSpPr>
              <p:cNvPr id="120880" name="Rectangle 119"/>
              <p:cNvSpPr>
                <a:spLocks noChangeArrowheads="1"/>
              </p:cNvSpPr>
              <p:nvPr/>
            </p:nvSpPr>
            <p:spPr bwMode="auto">
              <a:xfrm>
                <a:off x="354" y="2358"/>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E1</a:t>
                </a:r>
              </a:p>
            </p:txBody>
          </p:sp>
          <p:sp>
            <p:nvSpPr>
              <p:cNvPr id="120881" name="Line 120"/>
              <p:cNvSpPr>
                <a:spLocks noChangeShapeType="1"/>
              </p:cNvSpPr>
              <p:nvPr/>
            </p:nvSpPr>
            <p:spPr bwMode="auto">
              <a:xfrm>
                <a:off x="534" y="2363"/>
                <a:ext cx="249"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20876" name="Group 121"/>
            <p:cNvGrpSpPr>
              <a:grpSpLocks/>
            </p:cNvGrpSpPr>
            <p:nvPr/>
          </p:nvGrpSpPr>
          <p:grpSpPr bwMode="auto">
            <a:xfrm>
              <a:off x="1477" y="1593"/>
              <a:ext cx="635" cy="339"/>
              <a:chOff x="1477" y="1593"/>
              <a:chExt cx="635" cy="339"/>
            </a:xfrm>
          </p:grpSpPr>
          <p:sp>
            <p:nvSpPr>
              <p:cNvPr id="120877" name="Line 122"/>
              <p:cNvSpPr>
                <a:spLocks noChangeShapeType="1"/>
              </p:cNvSpPr>
              <p:nvPr/>
            </p:nvSpPr>
            <p:spPr bwMode="auto">
              <a:xfrm flipH="1">
                <a:off x="1477" y="1932"/>
                <a:ext cx="232"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0878" name="Rectangle 123"/>
              <p:cNvSpPr>
                <a:spLocks noChangeArrowheads="1"/>
              </p:cNvSpPr>
              <p:nvPr/>
            </p:nvSpPr>
            <p:spPr bwMode="auto">
              <a:xfrm>
                <a:off x="1500" y="1593"/>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hlink"/>
                    </a:solidFill>
                    <a:latin typeface="Times New Roman" panose="02020603050405020304" pitchFamily="18" charset="0"/>
                    <a:ea typeface="宋体" panose="02010600030101010101" pitchFamily="2" charset="-122"/>
                  </a:rPr>
                  <a:t>IO/M</a:t>
                </a:r>
              </a:p>
            </p:txBody>
          </p:sp>
          <p:sp>
            <p:nvSpPr>
              <p:cNvPr id="120879" name="Line 124"/>
              <p:cNvSpPr>
                <a:spLocks noChangeShapeType="1"/>
              </p:cNvSpPr>
              <p:nvPr/>
            </p:nvSpPr>
            <p:spPr bwMode="auto">
              <a:xfrm>
                <a:off x="1860" y="1613"/>
                <a:ext cx="188" cy="0"/>
              </a:xfrm>
              <a:prstGeom prst="line">
                <a:avLst/>
              </a:prstGeom>
              <a:noFill/>
              <a:ln w="28575">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sp>
        <p:nvSpPr>
          <p:cNvPr id="120837"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8DDD6CD5-36FB-47BD-83E3-0E6F72647C64}" type="slidenum">
              <a:rPr kumimoji="0" lang="en-US" altLang="zh-CN" sz="1600" smtClean="0"/>
              <a:pPr>
                <a:lnSpc>
                  <a:spcPct val="100000"/>
                </a:lnSpc>
                <a:spcBef>
                  <a:spcPct val="0"/>
                </a:spcBef>
                <a:buSzTx/>
                <a:buFontTx/>
                <a:buNone/>
              </a:pPr>
              <a:t>57</a:t>
            </a:fld>
            <a:r>
              <a:rPr kumimoji="0" lang="en-US" altLang="zh-CN" sz="1600"/>
              <a:t>/</a:t>
            </a:r>
            <a:r>
              <a:rPr kumimoji="0" lang="zh-CN" altLang="zh-CN" sz="1600"/>
              <a:t>7</a:t>
            </a:r>
            <a:r>
              <a:rPr kumimoji="0" lang="en-US" altLang="zh-CN" sz="1600"/>
              <a:t>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4*#ppt_w"/>
                                          </p:val>
                                        </p:tav>
                                        <p:tav tm="100000">
                                          <p:val>
                                            <p:strVal val="#ppt_w"/>
                                          </p:val>
                                        </p:tav>
                                      </p:tavLst>
                                    </p:anim>
                                    <p:anim calcmode="lin" valueType="num">
                                      <p:cBhvr>
                                        <p:cTn id="8" dur="500" fill="hold"/>
                                        <p:tgtEl>
                                          <p:spTgt spid="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0325E039-CAC2-442C-94A7-EF4C5DEA7674}" type="datetime12">
              <a:rPr kumimoji="0" lang="zh-CN" altLang="en-US" sz="1600" smtClean="0"/>
              <a:pPr>
                <a:lnSpc>
                  <a:spcPct val="100000"/>
                </a:lnSpc>
                <a:spcBef>
                  <a:spcPct val="0"/>
                </a:spcBef>
                <a:buSzTx/>
                <a:buFontTx/>
                <a:buNone/>
              </a:pPr>
              <a:t>下午8时24分</a:t>
            </a:fld>
            <a:endParaRPr kumimoji="0" lang="en-US" altLang="zh-CN" sz="1600"/>
          </a:p>
        </p:txBody>
      </p:sp>
      <p:grpSp>
        <p:nvGrpSpPr>
          <p:cNvPr id="6" name="Group 4"/>
          <p:cNvGrpSpPr>
            <a:grpSpLocks/>
          </p:cNvGrpSpPr>
          <p:nvPr/>
        </p:nvGrpSpPr>
        <p:grpSpPr bwMode="auto">
          <a:xfrm>
            <a:off x="971550" y="2349500"/>
            <a:ext cx="7443788" cy="2322513"/>
            <a:chOff x="475" y="1517"/>
            <a:chExt cx="4689" cy="1463"/>
          </a:xfrm>
        </p:grpSpPr>
        <p:sp>
          <p:nvSpPr>
            <p:cNvPr id="122885" name="Rectangle 5"/>
            <p:cNvSpPr>
              <a:spLocks noChangeArrowheads="1"/>
            </p:cNvSpPr>
            <p:nvPr/>
          </p:nvSpPr>
          <p:spPr bwMode="auto">
            <a:xfrm>
              <a:off x="3822" y="1865"/>
              <a:ext cx="1342" cy="1115"/>
            </a:xfrm>
            <a:prstGeom prst="rect">
              <a:avLst/>
            </a:prstGeom>
            <a:solidFill>
              <a:srgbClr val="A6AD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buSzTx/>
                <a:buFont typeface="Wingdings" panose="05000000000000000000" pitchFamily="2" charset="2"/>
                <a:buNone/>
              </a:pPr>
              <a:r>
                <a:rPr kumimoji="0" lang="en-US" altLang="zh-CN" sz="2400">
                  <a:solidFill>
                    <a:schemeClr val="hlink"/>
                  </a:solidFill>
                </a:rPr>
                <a:t>1C000H</a:t>
              </a:r>
            </a:p>
            <a:p>
              <a:pPr algn="ctr" eaLnBrk="1" hangingPunct="1">
                <a:lnSpc>
                  <a:spcPct val="100000"/>
                </a:lnSpc>
                <a:buSzTx/>
                <a:buFont typeface="Wingdings" panose="05000000000000000000" pitchFamily="2" charset="2"/>
                <a:buNone/>
              </a:pPr>
              <a:endParaRPr kumimoji="0" lang="en-US" altLang="zh-CN" sz="2400">
                <a:solidFill>
                  <a:schemeClr val="hlink"/>
                </a:solidFill>
              </a:endParaRPr>
            </a:p>
            <a:p>
              <a:pPr algn="ctr" eaLnBrk="1" hangingPunct="1">
                <a:lnSpc>
                  <a:spcPct val="100000"/>
                </a:lnSpc>
                <a:buSzTx/>
                <a:buFont typeface="Wingdings" panose="05000000000000000000" pitchFamily="2" charset="2"/>
                <a:buNone/>
              </a:pPr>
              <a:endParaRPr kumimoji="0" lang="en-US" altLang="zh-CN" sz="2400">
                <a:solidFill>
                  <a:schemeClr val="hlink"/>
                </a:solidFill>
              </a:endParaRPr>
            </a:p>
            <a:p>
              <a:pPr algn="ctr" eaLnBrk="1" hangingPunct="1">
                <a:lnSpc>
                  <a:spcPct val="100000"/>
                </a:lnSpc>
                <a:buSzTx/>
                <a:buFont typeface="Wingdings" panose="05000000000000000000" pitchFamily="2" charset="2"/>
                <a:buNone/>
              </a:pPr>
              <a:r>
                <a:rPr kumimoji="0" lang="en-US" altLang="zh-CN" sz="2400">
                  <a:solidFill>
                    <a:schemeClr val="hlink"/>
                  </a:solidFill>
                </a:rPr>
                <a:t>1DFFFH</a:t>
              </a:r>
            </a:p>
          </p:txBody>
        </p:sp>
        <p:sp>
          <p:nvSpPr>
            <p:cNvPr id="122886" name="Rectangle 6"/>
            <p:cNvSpPr>
              <a:spLocks noChangeArrowheads="1"/>
            </p:cNvSpPr>
            <p:nvPr/>
          </p:nvSpPr>
          <p:spPr bwMode="auto">
            <a:xfrm>
              <a:off x="2774" y="1865"/>
              <a:ext cx="1048" cy="1115"/>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buSzTx/>
                <a:buFont typeface="Wingdings" panose="05000000000000000000" pitchFamily="2" charset="2"/>
                <a:buNone/>
              </a:pPr>
              <a:r>
                <a:rPr kumimoji="0" lang="zh-CN" altLang="en-US" sz="2400">
                  <a:solidFill>
                    <a:schemeClr val="tx1"/>
                  </a:solidFill>
                </a:rPr>
                <a:t>全</a:t>
              </a:r>
              <a:r>
                <a:rPr kumimoji="0" lang="en-US" altLang="zh-CN" sz="2400">
                  <a:solidFill>
                    <a:schemeClr val="tx1"/>
                  </a:solidFill>
                </a:rPr>
                <a:t>0</a:t>
              </a:r>
            </a:p>
            <a:p>
              <a:pPr algn="ctr" eaLnBrk="1" hangingPunct="1">
                <a:lnSpc>
                  <a:spcPct val="100000"/>
                </a:lnSpc>
                <a:buSzTx/>
                <a:buFont typeface="Wingdings" panose="05000000000000000000" pitchFamily="2" charset="2"/>
                <a:buNone/>
              </a:pPr>
              <a:endParaRPr kumimoji="0" lang="en-US" altLang="zh-CN" sz="2400">
                <a:solidFill>
                  <a:schemeClr val="tx1"/>
                </a:solidFill>
              </a:endParaRPr>
            </a:p>
            <a:p>
              <a:pPr algn="ctr" eaLnBrk="1" hangingPunct="1">
                <a:lnSpc>
                  <a:spcPct val="100000"/>
                </a:lnSpc>
                <a:buSzTx/>
                <a:buFont typeface="Wingdings" panose="05000000000000000000" pitchFamily="2" charset="2"/>
                <a:buNone/>
              </a:pPr>
              <a:endParaRPr kumimoji="0" lang="en-US" altLang="zh-CN" sz="2400">
                <a:solidFill>
                  <a:schemeClr val="tx1"/>
                </a:solidFill>
              </a:endParaRPr>
            </a:p>
            <a:p>
              <a:pPr algn="ctr" eaLnBrk="1" hangingPunct="1">
                <a:lnSpc>
                  <a:spcPct val="100000"/>
                </a:lnSpc>
                <a:buSzTx/>
                <a:buFont typeface="Wingdings" panose="05000000000000000000" pitchFamily="2" charset="2"/>
                <a:buNone/>
              </a:pPr>
              <a:r>
                <a:rPr kumimoji="0" lang="zh-CN" altLang="en-US" sz="2400">
                  <a:solidFill>
                    <a:schemeClr val="tx1"/>
                  </a:solidFill>
                </a:rPr>
                <a:t>全</a:t>
              </a:r>
              <a:r>
                <a:rPr kumimoji="0" lang="en-US" altLang="zh-CN" sz="2400">
                  <a:solidFill>
                    <a:schemeClr val="tx1"/>
                  </a:solidFill>
                </a:rPr>
                <a:t>1</a:t>
              </a:r>
            </a:p>
          </p:txBody>
        </p:sp>
        <p:sp>
          <p:nvSpPr>
            <p:cNvPr id="122887" name="Rectangle 7"/>
            <p:cNvSpPr>
              <a:spLocks noChangeArrowheads="1"/>
            </p:cNvSpPr>
            <p:nvPr/>
          </p:nvSpPr>
          <p:spPr bwMode="auto">
            <a:xfrm>
              <a:off x="475" y="1865"/>
              <a:ext cx="2299" cy="1115"/>
            </a:xfrm>
            <a:prstGeom prst="rect">
              <a:avLst/>
            </a:prstGeom>
            <a:solidFill>
              <a:srgbClr val="A6AD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buSzTx/>
                <a:buFont typeface="Wingdings" panose="05000000000000000000" pitchFamily="2" charset="2"/>
                <a:buNone/>
              </a:pPr>
              <a:r>
                <a:rPr kumimoji="0" lang="en-US" altLang="zh-CN" sz="2400">
                  <a:solidFill>
                    <a:schemeClr val="hlink"/>
                  </a:solidFill>
                </a:rPr>
                <a:t>0   0   0   1   1   1   0</a:t>
              </a:r>
            </a:p>
            <a:p>
              <a:pPr algn="ctr" eaLnBrk="1" hangingPunct="1">
                <a:lnSpc>
                  <a:spcPct val="100000"/>
                </a:lnSpc>
                <a:buSzTx/>
                <a:buFont typeface="Wingdings" panose="05000000000000000000" pitchFamily="2" charset="2"/>
                <a:buNone/>
              </a:pPr>
              <a:endParaRPr kumimoji="0" lang="en-US" altLang="zh-CN" sz="2400">
                <a:solidFill>
                  <a:schemeClr val="hlink"/>
                </a:solidFill>
              </a:endParaRPr>
            </a:p>
            <a:p>
              <a:pPr algn="ctr" eaLnBrk="1" hangingPunct="1">
                <a:lnSpc>
                  <a:spcPct val="100000"/>
                </a:lnSpc>
                <a:buSzTx/>
                <a:buFont typeface="Wingdings" panose="05000000000000000000" pitchFamily="2" charset="2"/>
                <a:buNone/>
              </a:pPr>
              <a:endParaRPr kumimoji="0" lang="en-US" altLang="zh-CN" sz="2400">
                <a:solidFill>
                  <a:schemeClr val="hlink"/>
                </a:solidFill>
              </a:endParaRPr>
            </a:p>
            <a:p>
              <a:pPr algn="ctr" eaLnBrk="1" hangingPunct="1">
                <a:lnSpc>
                  <a:spcPct val="100000"/>
                </a:lnSpc>
                <a:buSzTx/>
                <a:buFont typeface="Wingdings" panose="05000000000000000000" pitchFamily="2" charset="2"/>
                <a:buNone/>
              </a:pPr>
              <a:r>
                <a:rPr kumimoji="0" lang="en-US" altLang="zh-CN" sz="2400">
                  <a:solidFill>
                    <a:schemeClr val="hlink"/>
                  </a:solidFill>
                </a:rPr>
                <a:t>0   0   0   1   1   1   0</a:t>
              </a:r>
            </a:p>
          </p:txBody>
        </p:sp>
        <p:sp>
          <p:nvSpPr>
            <p:cNvPr id="122888" name="Rectangle 8"/>
            <p:cNvSpPr>
              <a:spLocks noChangeArrowheads="1"/>
            </p:cNvSpPr>
            <p:nvPr/>
          </p:nvSpPr>
          <p:spPr bwMode="auto">
            <a:xfrm>
              <a:off x="3822" y="1517"/>
              <a:ext cx="1342" cy="348"/>
            </a:xfrm>
            <a:prstGeom prst="rect">
              <a:avLst/>
            </a:prstGeom>
            <a:solidFill>
              <a:srgbClr val="A6AD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buSzTx/>
                <a:buFont typeface="Wingdings" panose="05000000000000000000" pitchFamily="2" charset="2"/>
                <a:buNone/>
              </a:pPr>
              <a:r>
                <a:rPr kumimoji="0" lang="zh-CN" altLang="en-US" sz="2400">
                  <a:solidFill>
                    <a:schemeClr val="tx1"/>
                  </a:solidFill>
                </a:rPr>
                <a:t>地址范围</a:t>
              </a:r>
            </a:p>
          </p:txBody>
        </p:sp>
        <p:sp>
          <p:nvSpPr>
            <p:cNvPr id="122889" name="Rectangle 9"/>
            <p:cNvSpPr>
              <a:spLocks noChangeArrowheads="1"/>
            </p:cNvSpPr>
            <p:nvPr/>
          </p:nvSpPr>
          <p:spPr bwMode="auto">
            <a:xfrm>
              <a:off x="2774" y="1517"/>
              <a:ext cx="1048" cy="348"/>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buSzTx/>
                <a:buFont typeface="Wingdings" panose="05000000000000000000" pitchFamily="2" charset="2"/>
                <a:buNone/>
              </a:pPr>
              <a:r>
                <a:rPr kumimoji="0" lang="en-US" altLang="zh-CN" sz="2400">
                  <a:solidFill>
                    <a:schemeClr val="tx1"/>
                  </a:solidFill>
                </a:rPr>
                <a:t>A</a:t>
              </a:r>
              <a:r>
                <a:rPr kumimoji="0" lang="en-US" altLang="zh-CN" sz="2400" baseline="-25000">
                  <a:solidFill>
                    <a:schemeClr val="tx1"/>
                  </a:solidFill>
                </a:rPr>
                <a:t>12</a:t>
              </a:r>
              <a:r>
                <a:rPr kumimoji="0" lang="zh-CN" altLang="en-US" sz="2400">
                  <a:solidFill>
                    <a:schemeClr val="tx1"/>
                  </a:solidFill>
                </a:rPr>
                <a:t>～</a:t>
              </a:r>
              <a:r>
                <a:rPr kumimoji="0" lang="en-US" altLang="zh-CN" sz="2400">
                  <a:solidFill>
                    <a:schemeClr val="tx1"/>
                  </a:solidFill>
                </a:rPr>
                <a:t>A</a:t>
              </a:r>
              <a:r>
                <a:rPr kumimoji="0" lang="en-US" altLang="zh-CN" sz="2400" baseline="-25000">
                  <a:solidFill>
                    <a:schemeClr val="tx1"/>
                  </a:solidFill>
                </a:rPr>
                <a:t>0</a:t>
              </a:r>
              <a:endParaRPr kumimoji="0" lang="en-US" altLang="zh-CN" sz="2400">
                <a:solidFill>
                  <a:schemeClr val="tx1"/>
                </a:solidFill>
              </a:endParaRPr>
            </a:p>
          </p:txBody>
        </p:sp>
        <p:sp>
          <p:nvSpPr>
            <p:cNvPr id="122890" name="Rectangle 10"/>
            <p:cNvSpPr>
              <a:spLocks noChangeArrowheads="1"/>
            </p:cNvSpPr>
            <p:nvPr/>
          </p:nvSpPr>
          <p:spPr bwMode="auto">
            <a:xfrm>
              <a:off x="475" y="1517"/>
              <a:ext cx="2299" cy="348"/>
            </a:xfrm>
            <a:prstGeom prst="rect">
              <a:avLst/>
            </a:prstGeom>
            <a:solidFill>
              <a:srgbClr val="A6AD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buSzTx/>
                <a:buFont typeface="Wingdings" panose="05000000000000000000" pitchFamily="2" charset="2"/>
                <a:buNone/>
              </a:pPr>
              <a:r>
                <a:rPr kumimoji="0" lang="en-US" altLang="zh-CN" sz="2400">
                  <a:solidFill>
                    <a:schemeClr val="tx1"/>
                  </a:solidFill>
                </a:rPr>
                <a:t>A</a:t>
              </a:r>
              <a:r>
                <a:rPr kumimoji="0" lang="en-US" altLang="zh-CN" sz="2400" baseline="-25000">
                  <a:solidFill>
                    <a:schemeClr val="tx1"/>
                  </a:solidFill>
                </a:rPr>
                <a:t>19</a:t>
              </a:r>
              <a:r>
                <a:rPr kumimoji="0" lang="en-US" altLang="zh-CN" sz="2400">
                  <a:solidFill>
                    <a:schemeClr val="tx1"/>
                  </a:solidFill>
                </a:rPr>
                <a:t>A</a:t>
              </a:r>
              <a:r>
                <a:rPr kumimoji="0" lang="en-US" altLang="zh-CN" sz="2400" baseline="-25000">
                  <a:solidFill>
                    <a:schemeClr val="tx1"/>
                  </a:solidFill>
                </a:rPr>
                <a:t>18</a:t>
              </a:r>
              <a:r>
                <a:rPr kumimoji="0" lang="en-US" altLang="zh-CN" sz="2400">
                  <a:solidFill>
                    <a:schemeClr val="tx1"/>
                  </a:solidFill>
                </a:rPr>
                <a:t>A</a:t>
              </a:r>
              <a:r>
                <a:rPr kumimoji="0" lang="en-US" altLang="zh-CN" sz="2400" baseline="-25000">
                  <a:solidFill>
                    <a:schemeClr val="tx1"/>
                  </a:solidFill>
                </a:rPr>
                <a:t>17</a:t>
              </a:r>
              <a:r>
                <a:rPr kumimoji="0" lang="en-US" altLang="zh-CN" sz="2400">
                  <a:solidFill>
                    <a:schemeClr val="tx1"/>
                  </a:solidFill>
                </a:rPr>
                <a:t>A</a:t>
              </a:r>
              <a:r>
                <a:rPr kumimoji="0" lang="en-US" altLang="zh-CN" sz="2400" baseline="-25000">
                  <a:solidFill>
                    <a:schemeClr val="tx1"/>
                  </a:solidFill>
                </a:rPr>
                <a:t>16</a:t>
              </a:r>
              <a:r>
                <a:rPr kumimoji="0" lang="en-US" altLang="zh-CN" sz="2400">
                  <a:solidFill>
                    <a:schemeClr val="tx1"/>
                  </a:solidFill>
                </a:rPr>
                <a:t>A</a:t>
              </a:r>
              <a:r>
                <a:rPr kumimoji="0" lang="en-US" altLang="zh-CN" sz="2400" baseline="-25000">
                  <a:solidFill>
                    <a:schemeClr val="tx1"/>
                  </a:solidFill>
                </a:rPr>
                <a:t>15</a:t>
              </a:r>
              <a:r>
                <a:rPr kumimoji="0" lang="en-US" altLang="zh-CN" sz="2400">
                  <a:solidFill>
                    <a:schemeClr val="tx1"/>
                  </a:solidFill>
                </a:rPr>
                <a:t>A</a:t>
              </a:r>
              <a:r>
                <a:rPr kumimoji="0" lang="en-US" altLang="zh-CN" sz="2400" baseline="-25000">
                  <a:solidFill>
                    <a:schemeClr val="tx1"/>
                  </a:solidFill>
                </a:rPr>
                <a:t>14 </a:t>
              </a:r>
              <a:r>
                <a:rPr kumimoji="0" lang="en-US" altLang="zh-CN" sz="2400">
                  <a:solidFill>
                    <a:schemeClr val="tx1"/>
                  </a:solidFill>
                </a:rPr>
                <a:t>A</a:t>
              </a:r>
              <a:r>
                <a:rPr kumimoji="0" lang="en-US" altLang="zh-CN" sz="2400" baseline="-25000">
                  <a:solidFill>
                    <a:schemeClr val="tx1"/>
                  </a:solidFill>
                </a:rPr>
                <a:t>13</a:t>
              </a:r>
              <a:endParaRPr kumimoji="0" lang="en-US" altLang="zh-CN" sz="2400">
                <a:solidFill>
                  <a:schemeClr val="tx1"/>
                </a:solidFill>
              </a:endParaRPr>
            </a:p>
          </p:txBody>
        </p:sp>
        <p:sp>
          <p:nvSpPr>
            <p:cNvPr id="122891" name="Line 11"/>
            <p:cNvSpPr>
              <a:spLocks noChangeShapeType="1"/>
            </p:cNvSpPr>
            <p:nvPr/>
          </p:nvSpPr>
          <p:spPr bwMode="auto">
            <a:xfrm>
              <a:off x="475" y="1517"/>
              <a:ext cx="4689"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2892" name="Line 12"/>
            <p:cNvSpPr>
              <a:spLocks noChangeShapeType="1"/>
            </p:cNvSpPr>
            <p:nvPr/>
          </p:nvSpPr>
          <p:spPr bwMode="auto">
            <a:xfrm>
              <a:off x="475" y="1865"/>
              <a:ext cx="4689"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2893" name="Line 13"/>
            <p:cNvSpPr>
              <a:spLocks noChangeShapeType="1"/>
            </p:cNvSpPr>
            <p:nvPr/>
          </p:nvSpPr>
          <p:spPr bwMode="auto">
            <a:xfrm>
              <a:off x="475" y="2980"/>
              <a:ext cx="4689"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2894" name="Line 14"/>
            <p:cNvSpPr>
              <a:spLocks noChangeShapeType="1"/>
            </p:cNvSpPr>
            <p:nvPr/>
          </p:nvSpPr>
          <p:spPr bwMode="auto">
            <a:xfrm>
              <a:off x="475" y="1517"/>
              <a:ext cx="0" cy="1463"/>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2895" name="Line 15"/>
            <p:cNvSpPr>
              <a:spLocks noChangeShapeType="1"/>
            </p:cNvSpPr>
            <p:nvPr/>
          </p:nvSpPr>
          <p:spPr bwMode="auto">
            <a:xfrm>
              <a:off x="2774" y="1517"/>
              <a:ext cx="0" cy="146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2896" name="Line 16"/>
            <p:cNvSpPr>
              <a:spLocks noChangeShapeType="1"/>
            </p:cNvSpPr>
            <p:nvPr/>
          </p:nvSpPr>
          <p:spPr bwMode="auto">
            <a:xfrm>
              <a:off x="3822" y="1517"/>
              <a:ext cx="0" cy="146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2897" name="Line 17"/>
            <p:cNvSpPr>
              <a:spLocks noChangeShapeType="1"/>
            </p:cNvSpPr>
            <p:nvPr/>
          </p:nvSpPr>
          <p:spPr bwMode="auto">
            <a:xfrm>
              <a:off x="5164" y="1517"/>
              <a:ext cx="0" cy="1463"/>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2898" name="Freeform 18"/>
            <p:cNvSpPr>
              <a:spLocks/>
            </p:cNvSpPr>
            <p:nvPr/>
          </p:nvSpPr>
          <p:spPr bwMode="auto">
            <a:xfrm>
              <a:off x="1572" y="2131"/>
              <a:ext cx="123" cy="527"/>
            </a:xfrm>
            <a:custGeom>
              <a:avLst/>
              <a:gdLst>
                <a:gd name="T0" fmla="*/ 0 w 393"/>
                <a:gd name="T1" fmla="*/ 0 h 1454"/>
                <a:gd name="T2" fmla="*/ 0 w 393"/>
                <a:gd name="T3" fmla="*/ 0 h 1454"/>
                <a:gd name="T4" fmla="*/ 0 w 393"/>
                <a:gd name="T5" fmla="*/ 0 h 1454"/>
                <a:gd name="T6" fmla="*/ 0 w 393"/>
                <a:gd name="T7" fmla="*/ 0 h 1454"/>
                <a:gd name="T8" fmla="*/ 0 60000 65536"/>
                <a:gd name="T9" fmla="*/ 0 60000 65536"/>
                <a:gd name="T10" fmla="*/ 0 60000 65536"/>
                <a:gd name="T11" fmla="*/ 0 60000 65536"/>
                <a:gd name="T12" fmla="*/ 0 w 393"/>
                <a:gd name="T13" fmla="*/ 0 h 1454"/>
                <a:gd name="T14" fmla="*/ 393 w 393"/>
                <a:gd name="T15" fmla="*/ 1454 h 1454"/>
              </a:gdLst>
              <a:ahLst/>
              <a:cxnLst>
                <a:cxn ang="T8">
                  <a:pos x="T0" y="T1"/>
                </a:cxn>
                <a:cxn ang="T9">
                  <a:pos x="T2" y="T3"/>
                </a:cxn>
                <a:cxn ang="T10">
                  <a:pos x="T4" y="T5"/>
                </a:cxn>
                <a:cxn ang="T11">
                  <a:pos x="T6" y="T7"/>
                </a:cxn>
              </a:cxnLst>
              <a:rect l="T12" t="T13" r="T14" b="T15"/>
              <a:pathLst>
                <a:path w="393" h="1454">
                  <a:moveTo>
                    <a:pt x="217" y="0"/>
                  </a:moveTo>
                  <a:cubicBezTo>
                    <a:pt x="108" y="232"/>
                    <a:pt x="0" y="464"/>
                    <a:pt x="25" y="645"/>
                  </a:cubicBezTo>
                  <a:cubicBezTo>
                    <a:pt x="50" y="826"/>
                    <a:pt x="343" y="949"/>
                    <a:pt x="368" y="1084"/>
                  </a:cubicBezTo>
                  <a:cubicBezTo>
                    <a:pt x="393" y="1219"/>
                    <a:pt x="284" y="1336"/>
                    <a:pt x="176" y="1454"/>
                  </a:cubicBezTo>
                </a:path>
              </a:pathLst>
            </a:custGeom>
            <a:noFill/>
            <a:ln w="38100">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22899" name="Freeform 19"/>
            <p:cNvSpPr>
              <a:spLocks/>
            </p:cNvSpPr>
            <p:nvPr/>
          </p:nvSpPr>
          <p:spPr bwMode="auto">
            <a:xfrm>
              <a:off x="3209" y="2131"/>
              <a:ext cx="123" cy="527"/>
            </a:xfrm>
            <a:custGeom>
              <a:avLst/>
              <a:gdLst>
                <a:gd name="T0" fmla="*/ 0 w 393"/>
                <a:gd name="T1" fmla="*/ 0 h 1454"/>
                <a:gd name="T2" fmla="*/ 0 w 393"/>
                <a:gd name="T3" fmla="*/ 0 h 1454"/>
                <a:gd name="T4" fmla="*/ 0 w 393"/>
                <a:gd name="T5" fmla="*/ 0 h 1454"/>
                <a:gd name="T6" fmla="*/ 0 w 393"/>
                <a:gd name="T7" fmla="*/ 0 h 1454"/>
                <a:gd name="T8" fmla="*/ 0 60000 65536"/>
                <a:gd name="T9" fmla="*/ 0 60000 65536"/>
                <a:gd name="T10" fmla="*/ 0 60000 65536"/>
                <a:gd name="T11" fmla="*/ 0 60000 65536"/>
                <a:gd name="T12" fmla="*/ 0 w 393"/>
                <a:gd name="T13" fmla="*/ 0 h 1454"/>
                <a:gd name="T14" fmla="*/ 393 w 393"/>
                <a:gd name="T15" fmla="*/ 1454 h 1454"/>
              </a:gdLst>
              <a:ahLst/>
              <a:cxnLst>
                <a:cxn ang="T8">
                  <a:pos x="T0" y="T1"/>
                </a:cxn>
                <a:cxn ang="T9">
                  <a:pos x="T2" y="T3"/>
                </a:cxn>
                <a:cxn ang="T10">
                  <a:pos x="T4" y="T5"/>
                </a:cxn>
                <a:cxn ang="T11">
                  <a:pos x="T6" y="T7"/>
                </a:cxn>
              </a:cxnLst>
              <a:rect l="T12" t="T13" r="T14" b="T15"/>
              <a:pathLst>
                <a:path w="393" h="1454">
                  <a:moveTo>
                    <a:pt x="217" y="0"/>
                  </a:moveTo>
                  <a:cubicBezTo>
                    <a:pt x="108" y="232"/>
                    <a:pt x="0" y="464"/>
                    <a:pt x="25" y="645"/>
                  </a:cubicBezTo>
                  <a:cubicBezTo>
                    <a:pt x="50" y="826"/>
                    <a:pt x="343" y="949"/>
                    <a:pt x="368" y="1084"/>
                  </a:cubicBezTo>
                  <a:cubicBezTo>
                    <a:pt x="393" y="1219"/>
                    <a:pt x="284" y="1336"/>
                    <a:pt x="176" y="1454"/>
                  </a:cubicBezTo>
                </a:path>
              </a:pathLst>
            </a:custGeom>
            <a:noFill/>
            <a:ln w="38100">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22900" name="Freeform 20"/>
            <p:cNvSpPr>
              <a:spLocks/>
            </p:cNvSpPr>
            <p:nvPr/>
          </p:nvSpPr>
          <p:spPr bwMode="auto">
            <a:xfrm>
              <a:off x="4437" y="2131"/>
              <a:ext cx="123" cy="527"/>
            </a:xfrm>
            <a:custGeom>
              <a:avLst/>
              <a:gdLst>
                <a:gd name="T0" fmla="*/ 0 w 393"/>
                <a:gd name="T1" fmla="*/ 0 h 1454"/>
                <a:gd name="T2" fmla="*/ 0 w 393"/>
                <a:gd name="T3" fmla="*/ 0 h 1454"/>
                <a:gd name="T4" fmla="*/ 0 w 393"/>
                <a:gd name="T5" fmla="*/ 0 h 1454"/>
                <a:gd name="T6" fmla="*/ 0 w 393"/>
                <a:gd name="T7" fmla="*/ 0 h 1454"/>
                <a:gd name="T8" fmla="*/ 0 60000 65536"/>
                <a:gd name="T9" fmla="*/ 0 60000 65536"/>
                <a:gd name="T10" fmla="*/ 0 60000 65536"/>
                <a:gd name="T11" fmla="*/ 0 60000 65536"/>
                <a:gd name="T12" fmla="*/ 0 w 393"/>
                <a:gd name="T13" fmla="*/ 0 h 1454"/>
                <a:gd name="T14" fmla="*/ 393 w 393"/>
                <a:gd name="T15" fmla="*/ 1454 h 1454"/>
              </a:gdLst>
              <a:ahLst/>
              <a:cxnLst>
                <a:cxn ang="T8">
                  <a:pos x="T0" y="T1"/>
                </a:cxn>
                <a:cxn ang="T9">
                  <a:pos x="T2" y="T3"/>
                </a:cxn>
                <a:cxn ang="T10">
                  <a:pos x="T4" y="T5"/>
                </a:cxn>
                <a:cxn ang="T11">
                  <a:pos x="T6" y="T7"/>
                </a:cxn>
              </a:cxnLst>
              <a:rect l="T12" t="T13" r="T14" b="T15"/>
              <a:pathLst>
                <a:path w="393" h="1454">
                  <a:moveTo>
                    <a:pt x="217" y="0"/>
                  </a:moveTo>
                  <a:cubicBezTo>
                    <a:pt x="108" y="232"/>
                    <a:pt x="0" y="464"/>
                    <a:pt x="25" y="645"/>
                  </a:cubicBezTo>
                  <a:cubicBezTo>
                    <a:pt x="50" y="826"/>
                    <a:pt x="343" y="949"/>
                    <a:pt x="368" y="1084"/>
                  </a:cubicBezTo>
                  <a:cubicBezTo>
                    <a:pt x="393" y="1219"/>
                    <a:pt x="284" y="1336"/>
                    <a:pt x="176" y="1454"/>
                  </a:cubicBezTo>
                </a:path>
              </a:pathLst>
            </a:custGeom>
            <a:noFill/>
            <a:ln w="38100">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122883"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F71EF822-9924-4C87-BD9A-2233E9C7A0E5}" type="slidenum">
              <a:rPr kumimoji="0" lang="en-US" altLang="zh-CN" sz="1600" smtClean="0"/>
              <a:pPr>
                <a:lnSpc>
                  <a:spcPct val="100000"/>
                </a:lnSpc>
                <a:spcBef>
                  <a:spcPct val="0"/>
                </a:spcBef>
                <a:buSzTx/>
                <a:buFontTx/>
                <a:buNone/>
              </a:pPr>
              <a:t>58</a:t>
            </a:fld>
            <a:r>
              <a:rPr kumimoji="0" lang="en-US" altLang="zh-CN" sz="1600"/>
              <a:t>/</a:t>
            </a:r>
            <a:r>
              <a:rPr kumimoji="0" lang="zh-CN" altLang="zh-CN" sz="1600"/>
              <a:t>7</a:t>
            </a:r>
            <a:r>
              <a:rPr kumimoji="0" lang="en-US" altLang="zh-CN" sz="1600"/>
              <a:t>9</a:t>
            </a:r>
          </a:p>
        </p:txBody>
      </p:sp>
      <p:sp>
        <p:nvSpPr>
          <p:cNvPr id="24" name="Rectangle 2">
            <a:extLst>
              <a:ext uri="{FF2B5EF4-FFF2-40B4-BE49-F238E27FC236}">
                <a16:creationId xmlns:a16="http://schemas.microsoft.com/office/drawing/2014/main" id="{62B83A95-B1B3-AE44-9B7C-8D70632C2C8B}"/>
              </a:ext>
            </a:extLst>
          </p:cNvPr>
          <p:cNvSpPr>
            <a:spLocks noGrp="1" noChangeArrowheads="1"/>
          </p:cNvSpPr>
          <p:nvPr>
            <p:ph type="title"/>
          </p:nvPr>
        </p:nvSpPr>
        <p:spPr>
          <a:xfrm>
            <a:off x="2820988" y="82550"/>
            <a:ext cx="4640262" cy="755650"/>
          </a:xfrm>
        </p:spPr>
        <p:txBody>
          <a:bodyPr/>
          <a:lstStyle/>
          <a:p>
            <a:pPr eaLnBrk="1" hangingPunct="1"/>
            <a:r>
              <a:rPr lang="zh-CN" altLang="en-US" sz="4000">
                <a:effectLst>
                  <a:outerShdw blurRad="38100" dist="38100" dir="2700000" algn="tl">
                    <a:srgbClr val="C0C0C0"/>
                  </a:outerShdw>
                </a:effectLst>
                <a:ea typeface="黑体" panose="02010609060101010101" pitchFamily="49" charset="-122"/>
              </a:rPr>
              <a:t>全译码示例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3038FF53-46B2-4099-96EE-A4DD43D4E0EE}"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C23DE903-DFF1-C741-857B-593D5CE5F2FF}"/>
              </a:ext>
            </a:extLst>
          </p:cNvPr>
          <p:cNvSpPr>
            <a:spLocks noGrp="1" noChangeArrowheads="1"/>
          </p:cNvSpPr>
          <p:nvPr>
            <p:ph type="title"/>
          </p:nvPr>
        </p:nvSpPr>
        <p:spPr>
          <a:xfrm>
            <a:off x="2979738" y="80963"/>
            <a:ext cx="3802062" cy="681037"/>
          </a:xfrm>
        </p:spPr>
        <p:txBody>
          <a:bodyPr/>
          <a:lstStyle/>
          <a:p>
            <a:pPr eaLnBrk="1" hangingPunct="1"/>
            <a:r>
              <a:rPr lang="zh-CN" altLang="en-US" sz="4000">
                <a:effectLst>
                  <a:outerShdw blurRad="38100" dist="38100" dir="2700000" algn="tl">
                    <a:srgbClr val="C0C0C0"/>
                  </a:outerShdw>
                </a:effectLst>
                <a:ea typeface="黑体" panose="02010609060101010101" pitchFamily="49" charset="-122"/>
              </a:rPr>
              <a:t>部分译码</a:t>
            </a:r>
          </a:p>
        </p:txBody>
      </p:sp>
      <p:sp>
        <p:nvSpPr>
          <p:cNvPr id="124931" name="Rectangle 3"/>
          <p:cNvSpPr txBox="1">
            <a:spLocks noChangeArrowheads="1"/>
          </p:cNvSpPr>
          <p:nvPr/>
        </p:nvSpPr>
        <p:spPr bwMode="auto">
          <a:xfrm>
            <a:off x="468313" y="1295400"/>
            <a:ext cx="8218487" cy="385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a:ea typeface="楷体_GB2312" pitchFamily="49" charset="-122"/>
              </a:rPr>
              <a:t>只有部分（高位）地址线参与对存储芯片的译码</a:t>
            </a:r>
          </a:p>
          <a:p>
            <a:pPr eaLnBrk="1" hangingPunct="1">
              <a:lnSpc>
                <a:spcPct val="120000"/>
              </a:lnSpc>
            </a:pPr>
            <a:r>
              <a:rPr lang="zh-CN" altLang="en-US">
                <a:ea typeface="楷体_GB2312" pitchFamily="49" charset="-122"/>
              </a:rPr>
              <a:t>每个存储单元将对应多个地址（地址重复），需要选取一个可用地址</a:t>
            </a:r>
          </a:p>
          <a:p>
            <a:pPr eaLnBrk="1" hangingPunct="1">
              <a:lnSpc>
                <a:spcPct val="120000"/>
              </a:lnSpc>
            </a:pPr>
            <a:r>
              <a:rPr lang="zh-CN" altLang="en-US">
                <a:ea typeface="楷体_GB2312" pitchFamily="49" charset="-122"/>
              </a:rPr>
              <a:t>可简化译码电路的设计，但系统的部分地址空间将被浪费</a:t>
            </a:r>
          </a:p>
        </p:txBody>
      </p:sp>
      <p:sp>
        <p:nvSpPr>
          <p:cNvPr id="124932"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6CACA6AE-AE33-4A56-9875-78215ED28FE2}" type="slidenum">
              <a:rPr kumimoji="0" lang="en-US" altLang="zh-CN" sz="1600" smtClean="0"/>
              <a:pPr>
                <a:lnSpc>
                  <a:spcPct val="100000"/>
                </a:lnSpc>
                <a:spcBef>
                  <a:spcPct val="0"/>
                </a:spcBef>
                <a:buSzTx/>
                <a:buFontTx/>
                <a:buNone/>
              </a:pPr>
              <a:t>59</a:t>
            </a:fld>
            <a:r>
              <a:rPr kumimoji="0" lang="en-US" altLang="zh-CN" sz="1600"/>
              <a:t>/</a:t>
            </a:r>
            <a:r>
              <a:rPr kumimoji="0" lang="zh-CN" altLang="zh-CN" sz="1600"/>
              <a:t>7</a:t>
            </a:r>
            <a:r>
              <a:rPr kumimoji="0" lang="en-US" altLang="zh-CN" sz="1600"/>
              <a:t>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83849BD4-CD56-4C53-9D22-7D124B739B17}"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C3114890-4779-9448-84EC-B164B9C3CBD5}"/>
              </a:ext>
            </a:extLst>
          </p:cNvPr>
          <p:cNvSpPr>
            <a:spLocks noGrp="1" noChangeArrowheads="1"/>
          </p:cNvSpPr>
          <p:nvPr>
            <p:ph type="title"/>
          </p:nvPr>
        </p:nvSpPr>
        <p:spPr>
          <a:xfrm>
            <a:off x="2286000" y="61913"/>
            <a:ext cx="6096000" cy="700087"/>
          </a:xfrm>
        </p:spPr>
        <p:txBody>
          <a:bodyPr/>
          <a:lstStyle/>
          <a:p>
            <a:pPr eaLnBrk="1" hangingPunct="1"/>
            <a:r>
              <a:rPr lang="en-US" altLang="zh-CN">
                <a:effectLst>
                  <a:outerShdw blurRad="38100" dist="38100" dir="2700000" algn="tl">
                    <a:srgbClr val="C0C0C0"/>
                  </a:outerShdw>
                </a:effectLst>
                <a:ea typeface="黑体" panose="02010609060101010101" pitchFamily="49" charset="-122"/>
              </a:rPr>
              <a:t>3.2  </a:t>
            </a:r>
            <a:r>
              <a:rPr lang="zh-CN" altLang="en-US">
                <a:effectLst>
                  <a:outerShdw blurRad="38100" dist="38100" dir="2700000" algn="tl">
                    <a:srgbClr val="C0C0C0"/>
                  </a:outerShdw>
                </a:effectLst>
                <a:ea typeface="黑体" panose="02010609060101010101" pitchFamily="49" charset="-122"/>
              </a:rPr>
              <a:t>随机存取存储器</a:t>
            </a:r>
            <a:r>
              <a:rPr lang="en-US" altLang="zh-CN">
                <a:effectLst>
                  <a:outerShdw blurRad="38100" dist="38100" dir="2700000" algn="tl">
                    <a:srgbClr val="C0C0C0"/>
                  </a:outerShdw>
                </a:effectLst>
                <a:ea typeface="黑体" panose="02010609060101010101" pitchFamily="49" charset="-122"/>
              </a:rPr>
              <a:t>RAM</a:t>
            </a:r>
          </a:p>
        </p:txBody>
      </p:sp>
      <p:sp>
        <p:nvSpPr>
          <p:cNvPr id="16387" name="Rectangle 3"/>
          <p:cNvSpPr txBox="1">
            <a:spLocks noChangeArrowheads="1"/>
          </p:cNvSpPr>
          <p:nvPr/>
        </p:nvSpPr>
        <p:spPr bwMode="auto">
          <a:xfrm>
            <a:off x="323850" y="1066800"/>
            <a:ext cx="8569325"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91440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b="1">
                <a:latin typeface="华文仿宋" panose="02010600040101010101" pitchFamily="2" charset="-122"/>
                <a:ea typeface="华文仿宋" panose="02010600040101010101" pitchFamily="2" charset="-122"/>
              </a:rPr>
              <a:t>CPU</a:t>
            </a:r>
            <a:r>
              <a:rPr lang="zh-CN" altLang="en-US" b="1">
                <a:latin typeface="华文仿宋" panose="02010600040101010101" pitchFamily="2" charset="-122"/>
                <a:ea typeface="华文仿宋" panose="02010600040101010101" pitchFamily="2" charset="-122"/>
              </a:rPr>
              <a:t>能根据</a:t>
            </a:r>
            <a:r>
              <a:rPr lang="en-US" altLang="zh-CN" b="1">
                <a:latin typeface="华文仿宋" panose="02010600040101010101" pitchFamily="2" charset="-122"/>
                <a:ea typeface="华文仿宋" panose="02010600040101010101" pitchFamily="2" charset="-122"/>
              </a:rPr>
              <a:t>RAM</a:t>
            </a:r>
            <a:r>
              <a:rPr lang="zh-CN" altLang="en-US" b="1">
                <a:latin typeface="华文仿宋" panose="02010600040101010101" pitchFamily="2" charset="-122"/>
                <a:ea typeface="华文仿宋" panose="02010600040101010101" pitchFamily="2" charset="-122"/>
              </a:rPr>
              <a:t>的地址将数据随机地写入或读出。电源切断后，所存数据全部丢失。</a:t>
            </a:r>
          </a:p>
          <a:p>
            <a:pPr lvl="1" eaLnBrk="1" hangingPunct="1">
              <a:lnSpc>
                <a:spcPct val="120000"/>
              </a:lnSpc>
            </a:pPr>
            <a:r>
              <a:rPr lang="en-US" altLang="zh-CN" b="1">
                <a:solidFill>
                  <a:srgbClr val="000000"/>
                </a:solidFill>
                <a:latin typeface="华文仿宋" panose="02010600040101010101" pitchFamily="2" charset="-122"/>
                <a:ea typeface="华文仿宋" panose="02010600040101010101" pitchFamily="2" charset="-122"/>
              </a:rPr>
              <a:t>SRAM</a:t>
            </a:r>
            <a:r>
              <a:rPr lang="zh-CN" altLang="en-US" b="1">
                <a:solidFill>
                  <a:srgbClr val="000000"/>
                </a:solidFill>
                <a:latin typeface="华文仿宋" panose="02010600040101010101" pitchFamily="2" charset="-122"/>
                <a:ea typeface="华文仿宋" panose="02010600040101010101" pitchFamily="2" charset="-122"/>
              </a:rPr>
              <a:t>静态</a:t>
            </a:r>
            <a:r>
              <a:rPr lang="en-US" altLang="zh-CN" b="1">
                <a:solidFill>
                  <a:srgbClr val="000000"/>
                </a:solidFill>
                <a:latin typeface="华文仿宋" panose="02010600040101010101" pitchFamily="2" charset="-122"/>
                <a:ea typeface="华文仿宋" panose="02010600040101010101" pitchFamily="2" charset="-122"/>
              </a:rPr>
              <a:t>RAM (Static RAM)</a:t>
            </a:r>
            <a:r>
              <a:rPr lang="zh-CN" altLang="en-US" b="1">
                <a:solidFill>
                  <a:srgbClr val="000000"/>
                </a:solidFill>
                <a:latin typeface="华文仿宋" panose="02010600040101010101" pitchFamily="2" charset="-122"/>
                <a:ea typeface="华文仿宋" panose="02010600040101010101" pitchFamily="2" charset="-122"/>
              </a:rPr>
              <a:t>：静态</a:t>
            </a:r>
            <a:r>
              <a:rPr lang="en-US" altLang="zh-CN" b="1">
                <a:solidFill>
                  <a:srgbClr val="000000"/>
                </a:solidFill>
                <a:latin typeface="华文仿宋" panose="02010600040101010101" pitchFamily="2" charset="-122"/>
                <a:ea typeface="华文仿宋" panose="02010600040101010101" pitchFamily="2" charset="-122"/>
              </a:rPr>
              <a:t>RAM</a:t>
            </a:r>
            <a:r>
              <a:rPr lang="zh-CN" altLang="en-US" b="1">
                <a:solidFill>
                  <a:srgbClr val="000000"/>
                </a:solidFill>
                <a:latin typeface="华文仿宋" panose="02010600040101010101" pitchFamily="2" charset="-122"/>
                <a:ea typeface="华文仿宋" panose="02010600040101010101" pitchFamily="2" charset="-122"/>
              </a:rPr>
              <a:t>速度非常快，只要电源存在内容就不会自动消失。</a:t>
            </a:r>
          </a:p>
          <a:p>
            <a:pPr lvl="1" eaLnBrk="1" hangingPunct="1">
              <a:lnSpc>
                <a:spcPct val="120000"/>
              </a:lnSpc>
            </a:pPr>
            <a:r>
              <a:rPr lang="en-US" altLang="zh-CN" b="1">
                <a:solidFill>
                  <a:srgbClr val="000000"/>
                </a:solidFill>
                <a:latin typeface="华文仿宋" panose="02010600040101010101" pitchFamily="2" charset="-122"/>
                <a:ea typeface="华文仿宋" panose="02010600040101010101" pitchFamily="2" charset="-122"/>
              </a:rPr>
              <a:t>DRAM</a:t>
            </a:r>
            <a:r>
              <a:rPr lang="zh-CN" altLang="en-US" b="1">
                <a:solidFill>
                  <a:srgbClr val="000000"/>
                </a:solidFill>
                <a:latin typeface="华文仿宋" panose="02010600040101010101" pitchFamily="2" charset="-122"/>
                <a:ea typeface="华文仿宋" panose="02010600040101010101" pitchFamily="2" charset="-122"/>
              </a:rPr>
              <a:t>动态</a:t>
            </a:r>
            <a:r>
              <a:rPr lang="en-US" altLang="zh-CN" b="1">
                <a:solidFill>
                  <a:srgbClr val="000000"/>
                </a:solidFill>
                <a:latin typeface="华文仿宋" panose="02010600040101010101" pitchFamily="2" charset="-122"/>
                <a:ea typeface="华文仿宋" panose="02010600040101010101" pitchFamily="2" charset="-122"/>
              </a:rPr>
              <a:t>RAM (Dynamic RAM)</a:t>
            </a:r>
            <a:r>
              <a:rPr lang="zh-CN" altLang="en-US" b="1">
                <a:solidFill>
                  <a:srgbClr val="000000"/>
                </a:solidFill>
                <a:latin typeface="华文仿宋" panose="02010600040101010101" pitchFamily="2" charset="-122"/>
                <a:ea typeface="华文仿宋" panose="02010600040101010101" pitchFamily="2" charset="-122"/>
              </a:rPr>
              <a:t>：</a:t>
            </a:r>
            <a:r>
              <a:rPr lang="en-US" altLang="zh-CN" b="1">
                <a:solidFill>
                  <a:srgbClr val="000000"/>
                </a:solidFill>
                <a:latin typeface="华文仿宋" panose="02010600040101010101" pitchFamily="2" charset="-122"/>
                <a:ea typeface="华文仿宋" panose="02010600040101010101" pitchFamily="2" charset="-122"/>
              </a:rPr>
              <a:t>DRAM</a:t>
            </a:r>
            <a:r>
              <a:rPr lang="zh-CN" altLang="en-US" b="1">
                <a:solidFill>
                  <a:srgbClr val="000000"/>
                </a:solidFill>
                <a:latin typeface="华文仿宋" panose="02010600040101010101" pitchFamily="2" charset="-122"/>
                <a:ea typeface="华文仿宋" panose="02010600040101010101" pitchFamily="2" charset="-122"/>
              </a:rPr>
              <a:t>存在泄漏电流，因此必须周期性的在内容消失之前进行刷新</a:t>
            </a:r>
            <a:r>
              <a:rPr lang="en-US" altLang="zh-CN" b="1">
                <a:solidFill>
                  <a:srgbClr val="000000"/>
                </a:solidFill>
                <a:latin typeface="华文仿宋" panose="02010600040101010101" pitchFamily="2" charset="-122"/>
                <a:ea typeface="华文仿宋" panose="02010600040101010101" pitchFamily="2" charset="-122"/>
              </a:rPr>
              <a:t>(Refresh)</a:t>
            </a:r>
            <a:r>
              <a:rPr lang="zh-CN" altLang="en-US" b="1">
                <a:solidFill>
                  <a:srgbClr val="000000"/>
                </a:solidFill>
                <a:latin typeface="华文仿宋" panose="02010600040101010101" pitchFamily="2" charset="-122"/>
                <a:ea typeface="华文仿宋" panose="02010600040101010101" pitchFamily="2" charset="-122"/>
              </a:rPr>
              <a:t>。</a:t>
            </a:r>
          </a:p>
          <a:p>
            <a:pPr eaLnBrk="1" hangingPunct="1">
              <a:lnSpc>
                <a:spcPct val="120000"/>
              </a:lnSpc>
            </a:pPr>
            <a:r>
              <a:rPr lang="zh-CN" altLang="en-US" b="1">
                <a:latin typeface="华文仿宋" panose="02010600040101010101" pitchFamily="2" charset="-122"/>
                <a:ea typeface="华文仿宋" panose="02010600040101010101" pitchFamily="2" charset="-122"/>
              </a:rPr>
              <a:t>考虑因素：功耗，速度，价格</a:t>
            </a:r>
            <a:r>
              <a:rPr lang="en-US" altLang="zh-CN" b="1">
                <a:latin typeface="华文仿宋" panose="02010600040101010101" pitchFamily="2" charset="-122"/>
                <a:ea typeface="华文仿宋" panose="02010600040101010101" pitchFamily="2" charset="-122"/>
              </a:rPr>
              <a:t>/</a:t>
            </a:r>
            <a:r>
              <a:rPr lang="zh-CN" altLang="en-US" b="1">
                <a:latin typeface="华文仿宋" panose="02010600040101010101" pitchFamily="2" charset="-122"/>
                <a:ea typeface="华文仿宋" panose="02010600040101010101" pitchFamily="2" charset="-122"/>
              </a:rPr>
              <a:t>容量，电路的复杂性</a:t>
            </a:r>
          </a:p>
        </p:txBody>
      </p:sp>
      <p:sp>
        <p:nvSpPr>
          <p:cNvPr id="16388"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DA9D46E4-B550-4012-9A51-71FE9B30E9DA}" type="slidenum">
              <a:rPr kumimoji="0" lang="en-US" altLang="zh-CN" sz="1600" smtClean="0"/>
              <a:pPr>
                <a:lnSpc>
                  <a:spcPct val="100000"/>
                </a:lnSpc>
                <a:spcBef>
                  <a:spcPct val="0"/>
                </a:spcBef>
                <a:buSzTx/>
                <a:buFontTx/>
                <a:buNone/>
              </a:pPr>
              <a:t>6</a:t>
            </a:fld>
            <a:r>
              <a:rPr kumimoji="0" lang="en-US" altLang="zh-CN" sz="1600"/>
              <a:t>/</a:t>
            </a:r>
            <a:r>
              <a:rPr kumimoji="0" lang="zh-CN" altLang="zh-CN" sz="1600"/>
              <a:t>7</a:t>
            </a:r>
            <a:r>
              <a:rPr kumimoji="0" lang="en-US" altLang="zh-CN" sz="1600"/>
              <a:t>9</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C22708D5-07C6-477F-87C1-8C641CD63259}"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E60016AE-2BE6-2041-8F99-48BD9F644DC2}"/>
              </a:ext>
            </a:extLst>
          </p:cNvPr>
          <p:cNvSpPr>
            <a:spLocks noGrp="1" noChangeArrowheads="1"/>
          </p:cNvSpPr>
          <p:nvPr>
            <p:ph type="title"/>
          </p:nvPr>
        </p:nvSpPr>
        <p:spPr>
          <a:xfrm>
            <a:off x="2800350" y="38100"/>
            <a:ext cx="4587875" cy="685800"/>
          </a:xfrm>
        </p:spPr>
        <p:txBody>
          <a:bodyPr/>
          <a:lstStyle/>
          <a:p>
            <a:pPr eaLnBrk="1" hangingPunct="1"/>
            <a:r>
              <a:rPr lang="zh-CN" altLang="en-US" sz="4000">
                <a:effectLst>
                  <a:outerShdw blurRad="38100" dist="38100" dir="2700000" algn="tl">
                    <a:srgbClr val="C0C0C0"/>
                  </a:outerShdw>
                </a:effectLst>
                <a:ea typeface="黑体" panose="02010609060101010101" pitchFamily="49" charset="-122"/>
              </a:rPr>
              <a:t>部分译码示例</a:t>
            </a:r>
          </a:p>
        </p:txBody>
      </p:sp>
      <p:grpSp>
        <p:nvGrpSpPr>
          <p:cNvPr id="126979" name="Group 6"/>
          <p:cNvGrpSpPr>
            <a:grpSpLocks/>
          </p:cNvGrpSpPr>
          <p:nvPr/>
        </p:nvGrpSpPr>
        <p:grpSpPr bwMode="auto">
          <a:xfrm>
            <a:off x="1116013" y="1447800"/>
            <a:ext cx="6902450" cy="3848100"/>
            <a:chOff x="723" y="1128"/>
            <a:chExt cx="4348" cy="2424"/>
          </a:xfrm>
        </p:grpSpPr>
        <p:sp>
          <p:nvSpPr>
            <p:cNvPr id="126982" name="Rectangle 7"/>
            <p:cNvSpPr>
              <a:spLocks noChangeArrowheads="1"/>
            </p:cNvSpPr>
            <p:nvPr/>
          </p:nvSpPr>
          <p:spPr bwMode="auto">
            <a:xfrm>
              <a:off x="1580" y="1128"/>
              <a:ext cx="717" cy="1964"/>
            </a:xfrm>
            <a:prstGeom prst="rect">
              <a:avLst/>
            </a:prstGeom>
            <a:solidFill>
              <a:srgbClr val="A6ADC0"/>
            </a:solidFill>
            <a:ln w="28575">
              <a:solidFill>
                <a:srgbClr val="000000"/>
              </a:solidFill>
              <a:miter lim="800000"/>
              <a:headEnd/>
              <a:tailEnd/>
            </a:ln>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26983" name="Rectangle 8"/>
            <p:cNvSpPr>
              <a:spLocks noChangeArrowheads="1"/>
            </p:cNvSpPr>
            <p:nvPr/>
          </p:nvSpPr>
          <p:spPr bwMode="auto">
            <a:xfrm>
              <a:off x="1905" y="2507"/>
              <a:ext cx="36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hlink"/>
                  </a:solidFill>
                  <a:latin typeface="Times New Roman" panose="02020603050405020304" pitchFamily="18" charset="0"/>
                  <a:ea typeface="宋体" panose="02010600030101010101" pitchFamily="2" charset="-122"/>
                </a:rPr>
                <a:t>138</a:t>
              </a:r>
            </a:p>
          </p:txBody>
        </p:sp>
        <p:sp>
          <p:nvSpPr>
            <p:cNvPr id="126984" name="Rectangle 9"/>
            <p:cNvSpPr>
              <a:spLocks noChangeArrowheads="1"/>
            </p:cNvSpPr>
            <p:nvPr/>
          </p:nvSpPr>
          <p:spPr bwMode="auto">
            <a:xfrm>
              <a:off x="842" y="1207"/>
              <a:ext cx="430"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r">
                <a:lnSpc>
                  <a:spcPct val="100000"/>
                </a:lnSpc>
                <a:spcBef>
                  <a:spcPct val="0"/>
                </a:spcBef>
                <a:buSzTx/>
                <a:buFontTx/>
                <a:buNone/>
              </a:pPr>
              <a:r>
                <a:rPr kumimoji="0" lang="en-US" altLang="zh-CN" sz="2400">
                  <a:solidFill>
                    <a:schemeClr val="hlink"/>
                  </a:solidFill>
                  <a:latin typeface="Times New Roman" panose="02020603050405020304" pitchFamily="18" charset="0"/>
                  <a:ea typeface="宋体" panose="02010600030101010101" pitchFamily="2" charset="-122"/>
                </a:rPr>
                <a:t>A</a:t>
              </a:r>
              <a:r>
                <a:rPr kumimoji="0" lang="en-US" altLang="zh-CN" sz="2400" baseline="-25000">
                  <a:solidFill>
                    <a:schemeClr val="hlink"/>
                  </a:solidFill>
                  <a:latin typeface="Times New Roman" panose="02020603050405020304" pitchFamily="18" charset="0"/>
                  <a:ea typeface="宋体" panose="02010600030101010101" pitchFamily="2" charset="-122"/>
                </a:rPr>
                <a:t>17</a:t>
              </a:r>
              <a:r>
                <a:rPr kumimoji="0" lang="en-US" altLang="zh-CN" sz="2400">
                  <a:solidFill>
                    <a:schemeClr val="hlink"/>
                  </a:solidFill>
                  <a:latin typeface="Times New Roman" panose="02020603050405020304" pitchFamily="18" charset="0"/>
                  <a:ea typeface="宋体" panose="02010600030101010101" pitchFamily="2" charset="-122"/>
                </a:rPr>
                <a:t> </a:t>
              </a:r>
            </a:p>
            <a:p>
              <a:pPr algn="r">
                <a:lnSpc>
                  <a:spcPct val="100000"/>
                </a:lnSpc>
                <a:spcBef>
                  <a:spcPct val="0"/>
                </a:spcBef>
                <a:buSzTx/>
                <a:buFontTx/>
                <a:buNone/>
              </a:pPr>
              <a:r>
                <a:rPr kumimoji="0" lang="en-US" altLang="zh-CN" sz="2400">
                  <a:solidFill>
                    <a:schemeClr val="hlink"/>
                  </a:solidFill>
                  <a:latin typeface="Times New Roman" panose="02020603050405020304" pitchFamily="18" charset="0"/>
                  <a:ea typeface="宋体" panose="02010600030101010101" pitchFamily="2" charset="-122"/>
                </a:rPr>
                <a:t>A</a:t>
              </a:r>
              <a:r>
                <a:rPr kumimoji="0" lang="en-US" altLang="zh-CN" sz="2400" baseline="-25000">
                  <a:solidFill>
                    <a:schemeClr val="hlink"/>
                  </a:solidFill>
                  <a:latin typeface="Times New Roman" panose="02020603050405020304" pitchFamily="18" charset="0"/>
                  <a:ea typeface="宋体" panose="02010600030101010101" pitchFamily="2" charset="-122"/>
                </a:rPr>
                <a:t>16</a:t>
              </a:r>
              <a:endParaRPr kumimoji="0" lang="en-US" altLang="zh-CN" sz="2400">
                <a:solidFill>
                  <a:schemeClr val="hlink"/>
                </a:solidFill>
                <a:latin typeface="Times New Roman" panose="02020603050405020304" pitchFamily="18" charset="0"/>
                <a:ea typeface="宋体" panose="02010600030101010101" pitchFamily="2" charset="-122"/>
              </a:endParaRPr>
            </a:p>
          </p:txBody>
        </p:sp>
        <p:sp>
          <p:nvSpPr>
            <p:cNvPr id="126985" name="Rectangle 10"/>
            <p:cNvSpPr>
              <a:spLocks noChangeArrowheads="1"/>
            </p:cNvSpPr>
            <p:nvPr/>
          </p:nvSpPr>
          <p:spPr bwMode="auto">
            <a:xfrm>
              <a:off x="723" y="3174"/>
              <a:ext cx="857"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11</a:t>
              </a:r>
              <a:r>
                <a:rPr kumimoji="0" lang="zh-CN" altLang="en-US" sz="2400">
                  <a:solidFill>
                    <a:schemeClr val="tx1"/>
                  </a:solidFill>
                  <a:latin typeface="Times New Roman" panose="02020603050405020304" pitchFamily="18" charset="0"/>
                  <a:ea typeface="宋体" panose="02010600030101010101" pitchFamily="2" charset="-122"/>
                </a:rPr>
                <a:t>～</a:t>
              </a:r>
              <a:r>
                <a:rPr kumimoji="0" lang="en-US" altLang="zh-CN" sz="2400">
                  <a:solidFill>
                    <a:schemeClr val="tx1"/>
                  </a:solidFill>
                  <a:latin typeface="Times New Roman" panose="02020603050405020304" pitchFamily="18" charset="0"/>
                  <a:ea typeface="宋体" panose="02010600030101010101" pitchFamily="2" charset="-122"/>
                </a:rPr>
                <a:t>A</a:t>
              </a:r>
              <a:r>
                <a:rPr kumimoji="0" lang="en-US" altLang="zh-CN" sz="2400" baseline="-25000">
                  <a:solidFill>
                    <a:schemeClr val="tx1"/>
                  </a:solidFill>
                  <a:latin typeface="Times New Roman" panose="02020603050405020304" pitchFamily="18" charset="0"/>
                  <a:ea typeface="宋体" panose="02010600030101010101" pitchFamily="2" charset="-122"/>
                </a:rPr>
                <a:t>0</a:t>
              </a:r>
              <a:endParaRPr kumimoji="0" lang="en-US" altLang="zh-CN" sz="2400">
                <a:solidFill>
                  <a:schemeClr val="tx1"/>
                </a:solidFill>
                <a:latin typeface="Times New Roman" panose="02020603050405020304" pitchFamily="18" charset="0"/>
                <a:ea typeface="宋体" panose="02010600030101010101" pitchFamily="2" charset="-122"/>
              </a:endParaRPr>
            </a:p>
          </p:txBody>
        </p:sp>
        <p:sp>
          <p:nvSpPr>
            <p:cNvPr id="126986" name="Rectangle 11"/>
            <p:cNvSpPr>
              <a:spLocks noChangeArrowheads="1"/>
            </p:cNvSpPr>
            <p:nvPr/>
          </p:nvSpPr>
          <p:spPr bwMode="auto">
            <a:xfrm>
              <a:off x="894" y="2228"/>
              <a:ext cx="366"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r">
                <a:lnSpc>
                  <a:spcPct val="100000"/>
                </a:lnSpc>
                <a:spcBef>
                  <a:spcPts val="38"/>
                </a:spcBef>
                <a:buSzTx/>
                <a:buFontTx/>
                <a:buNone/>
              </a:pPr>
              <a:r>
                <a:rPr kumimoji="0" lang="en-US" altLang="zh-CN" sz="2400">
                  <a:solidFill>
                    <a:schemeClr val="hlink"/>
                  </a:solidFill>
                  <a:latin typeface="Times New Roman" panose="02020603050405020304" pitchFamily="18" charset="0"/>
                  <a:ea typeface="宋体" panose="02010600030101010101" pitchFamily="2" charset="-122"/>
                </a:rPr>
                <a:t>A</a:t>
              </a:r>
              <a:r>
                <a:rPr kumimoji="0" lang="en-US" altLang="zh-CN" sz="2400" baseline="-25000">
                  <a:solidFill>
                    <a:schemeClr val="hlink"/>
                  </a:solidFill>
                  <a:latin typeface="Times New Roman" panose="02020603050405020304" pitchFamily="18" charset="0"/>
                  <a:ea typeface="宋体" panose="02010600030101010101" pitchFamily="2" charset="-122"/>
                </a:rPr>
                <a:t>14</a:t>
              </a:r>
              <a:r>
                <a:rPr kumimoji="0" lang="en-US" altLang="zh-CN" sz="2400">
                  <a:solidFill>
                    <a:schemeClr val="hlink"/>
                  </a:solidFill>
                  <a:latin typeface="Times New Roman" panose="02020603050405020304" pitchFamily="18" charset="0"/>
                  <a:ea typeface="宋体" panose="02010600030101010101" pitchFamily="2" charset="-122"/>
                </a:rPr>
                <a:t> </a:t>
              </a:r>
            </a:p>
            <a:p>
              <a:pPr algn="r">
                <a:lnSpc>
                  <a:spcPct val="100000"/>
                </a:lnSpc>
                <a:spcBef>
                  <a:spcPts val="38"/>
                </a:spcBef>
                <a:buSzTx/>
                <a:buFontTx/>
                <a:buNone/>
              </a:pPr>
              <a:r>
                <a:rPr kumimoji="0" lang="en-US" altLang="zh-CN" sz="2400">
                  <a:solidFill>
                    <a:schemeClr val="hlink"/>
                  </a:solidFill>
                  <a:latin typeface="Times New Roman" panose="02020603050405020304" pitchFamily="18" charset="0"/>
                  <a:ea typeface="宋体" panose="02010600030101010101" pitchFamily="2" charset="-122"/>
                </a:rPr>
                <a:t>A</a:t>
              </a:r>
              <a:r>
                <a:rPr kumimoji="0" lang="en-US" altLang="zh-CN" sz="2400" baseline="-25000">
                  <a:solidFill>
                    <a:schemeClr val="hlink"/>
                  </a:solidFill>
                  <a:latin typeface="Times New Roman" panose="02020603050405020304" pitchFamily="18" charset="0"/>
                  <a:ea typeface="宋体" panose="02010600030101010101" pitchFamily="2" charset="-122"/>
                </a:rPr>
                <a:t>13</a:t>
              </a:r>
            </a:p>
            <a:p>
              <a:pPr algn="r">
                <a:lnSpc>
                  <a:spcPct val="100000"/>
                </a:lnSpc>
                <a:spcBef>
                  <a:spcPts val="38"/>
                </a:spcBef>
                <a:buSzTx/>
                <a:buFontTx/>
                <a:buNone/>
              </a:pPr>
              <a:r>
                <a:rPr kumimoji="0" lang="en-US" altLang="zh-CN" sz="2400">
                  <a:solidFill>
                    <a:schemeClr val="hlink"/>
                  </a:solidFill>
                  <a:latin typeface="Times New Roman" panose="02020603050405020304" pitchFamily="18" charset="0"/>
                  <a:ea typeface="宋体" panose="02010600030101010101" pitchFamily="2" charset="-122"/>
                </a:rPr>
                <a:t>A</a:t>
              </a:r>
              <a:r>
                <a:rPr kumimoji="0" lang="en-US" altLang="zh-CN" sz="2400" baseline="-25000">
                  <a:solidFill>
                    <a:schemeClr val="hlink"/>
                  </a:solidFill>
                  <a:latin typeface="Times New Roman" panose="02020603050405020304" pitchFamily="18" charset="0"/>
                  <a:ea typeface="宋体" panose="02010600030101010101" pitchFamily="2" charset="-122"/>
                </a:rPr>
                <a:t>12</a:t>
              </a:r>
              <a:endParaRPr kumimoji="0" lang="en-US" altLang="zh-CN" sz="2400">
                <a:solidFill>
                  <a:schemeClr val="hlink"/>
                </a:solidFill>
                <a:latin typeface="Times New Roman" panose="02020603050405020304" pitchFamily="18" charset="0"/>
                <a:ea typeface="宋体" panose="02010600030101010101" pitchFamily="2" charset="-122"/>
              </a:endParaRPr>
            </a:p>
          </p:txBody>
        </p:sp>
        <p:sp>
          <p:nvSpPr>
            <p:cNvPr id="126987" name="Rectangle 12"/>
            <p:cNvSpPr>
              <a:spLocks noChangeArrowheads="1"/>
            </p:cNvSpPr>
            <p:nvPr/>
          </p:nvSpPr>
          <p:spPr bwMode="auto">
            <a:xfrm>
              <a:off x="883" y="1714"/>
              <a:ext cx="447"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00000"/>
                </a:lnSpc>
                <a:spcBef>
                  <a:spcPct val="0"/>
                </a:spcBef>
                <a:buSzTx/>
                <a:buFontTx/>
                <a:buNone/>
              </a:pPr>
              <a:endParaRPr kumimoji="0" lang="zh-CN" altLang="en-US" sz="2400">
                <a:solidFill>
                  <a:schemeClr val="tx1"/>
                </a:solidFill>
                <a:latin typeface="Times New Roman" panose="02020603050405020304" pitchFamily="18" charset="0"/>
                <a:ea typeface="宋体" panose="02010600030101010101" pitchFamily="2" charset="-122"/>
              </a:endParaRPr>
            </a:p>
          </p:txBody>
        </p:sp>
        <p:sp>
          <p:nvSpPr>
            <p:cNvPr id="126988" name="Rectangle 13"/>
            <p:cNvSpPr>
              <a:spLocks noChangeArrowheads="1"/>
            </p:cNvSpPr>
            <p:nvPr/>
          </p:nvSpPr>
          <p:spPr bwMode="auto">
            <a:xfrm>
              <a:off x="3955" y="2408"/>
              <a:ext cx="432" cy="616"/>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26989" name="Rectangle 14"/>
            <p:cNvSpPr>
              <a:spLocks noChangeArrowheads="1"/>
            </p:cNvSpPr>
            <p:nvPr/>
          </p:nvSpPr>
          <p:spPr bwMode="auto">
            <a:xfrm>
              <a:off x="4601" y="2408"/>
              <a:ext cx="432" cy="616"/>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26990" name="Rectangle 15"/>
            <p:cNvSpPr>
              <a:spLocks noChangeArrowheads="1"/>
            </p:cNvSpPr>
            <p:nvPr/>
          </p:nvSpPr>
          <p:spPr bwMode="auto">
            <a:xfrm>
              <a:off x="3309" y="2408"/>
              <a:ext cx="432" cy="616"/>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26991" name="Rectangle 16"/>
            <p:cNvSpPr>
              <a:spLocks noChangeArrowheads="1"/>
            </p:cNvSpPr>
            <p:nvPr/>
          </p:nvSpPr>
          <p:spPr bwMode="auto">
            <a:xfrm>
              <a:off x="2663" y="2408"/>
              <a:ext cx="432" cy="616"/>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26992" name="Rectangle 17"/>
            <p:cNvSpPr>
              <a:spLocks noChangeArrowheads="1"/>
            </p:cNvSpPr>
            <p:nvPr/>
          </p:nvSpPr>
          <p:spPr bwMode="auto">
            <a:xfrm>
              <a:off x="4682" y="2691"/>
              <a:ext cx="28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(4)</a:t>
              </a:r>
            </a:p>
          </p:txBody>
        </p:sp>
        <p:sp>
          <p:nvSpPr>
            <p:cNvPr id="126993" name="Rectangle 18"/>
            <p:cNvSpPr>
              <a:spLocks noChangeArrowheads="1"/>
            </p:cNvSpPr>
            <p:nvPr/>
          </p:nvSpPr>
          <p:spPr bwMode="auto">
            <a:xfrm>
              <a:off x="4041" y="2691"/>
              <a:ext cx="28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(3)</a:t>
              </a:r>
            </a:p>
          </p:txBody>
        </p:sp>
        <p:sp>
          <p:nvSpPr>
            <p:cNvPr id="126994" name="Rectangle 19"/>
            <p:cNvSpPr>
              <a:spLocks noChangeArrowheads="1"/>
            </p:cNvSpPr>
            <p:nvPr/>
          </p:nvSpPr>
          <p:spPr bwMode="auto">
            <a:xfrm>
              <a:off x="3433" y="2691"/>
              <a:ext cx="28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(2)</a:t>
              </a:r>
            </a:p>
          </p:txBody>
        </p:sp>
        <p:sp>
          <p:nvSpPr>
            <p:cNvPr id="126995" name="Rectangle 20"/>
            <p:cNvSpPr>
              <a:spLocks noChangeArrowheads="1"/>
            </p:cNvSpPr>
            <p:nvPr/>
          </p:nvSpPr>
          <p:spPr bwMode="auto">
            <a:xfrm>
              <a:off x="2747" y="2691"/>
              <a:ext cx="28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(1)</a:t>
              </a:r>
            </a:p>
          </p:txBody>
        </p:sp>
        <p:sp>
          <p:nvSpPr>
            <p:cNvPr id="126996" name="Rectangle 21"/>
            <p:cNvSpPr>
              <a:spLocks noChangeArrowheads="1"/>
            </p:cNvSpPr>
            <p:nvPr/>
          </p:nvSpPr>
          <p:spPr bwMode="auto">
            <a:xfrm>
              <a:off x="4580" y="2466"/>
              <a:ext cx="49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2732</a:t>
              </a:r>
            </a:p>
          </p:txBody>
        </p:sp>
        <p:sp>
          <p:nvSpPr>
            <p:cNvPr id="126997" name="Rectangle 22"/>
            <p:cNvSpPr>
              <a:spLocks noChangeArrowheads="1"/>
            </p:cNvSpPr>
            <p:nvPr/>
          </p:nvSpPr>
          <p:spPr bwMode="auto">
            <a:xfrm>
              <a:off x="3937" y="2466"/>
              <a:ext cx="49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2732</a:t>
              </a:r>
            </a:p>
          </p:txBody>
        </p:sp>
        <p:sp>
          <p:nvSpPr>
            <p:cNvPr id="126998" name="Rectangle 23"/>
            <p:cNvSpPr>
              <a:spLocks noChangeArrowheads="1"/>
            </p:cNvSpPr>
            <p:nvPr/>
          </p:nvSpPr>
          <p:spPr bwMode="auto">
            <a:xfrm>
              <a:off x="3294" y="2466"/>
              <a:ext cx="48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2732</a:t>
              </a:r>
            </a:p>
          </p:txBody>
        </p:sp>
        <p:sp>
          <p:nvSpPr>
            <p:cNvPr id="126999" name="Rectangle 24"/>
            <p:cNvSpPr>
              <a:spLocks noChangeArrowheads="1"/>
            </p:cNvSpPr>
            <p:nvPr/>
          </p:nvSpPr>
          <p:spPr bwMode="auto">
            <a:xfrm>
              <a:off x="2648" y="2466"/>
              <a:ext cx="48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2732</a:t>
              </a:r>
            </a:p>
          </p:txBody>
        </p:sp>
        <p:sp>
          <p:nvSpPr>
            <p:cNvPr id="127000" name="Rectangle 25"/>
            <p:cNvSpPr>
              <a:spLocks noChangeArrowheads="1"/>
            </p:cNvSpPr>
            <p:nvPr/>
          </p:nvSpPr>
          <p:spPr bwMode="auto">
            <a:xfrm>
              <a:off x="1660" y="2279"/>
              <a:ext cx="239" cy="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C</a:t>
              </a:r>
            </a:p>
            <a:p>
              <a:pPr algn="just">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B</a:t>
              </a:r>
            </a:p>
            <a:p>
              <a:pPr algn="just">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A</a:t>
              </a:r>
            </a:p>
          </p:txBody>
        </p:sp>
        <p:sp>
          <p:nvSpPr>
            <p:cNvPr id="127001" name="Rectangle 26"/>
            <p:cNvSpPr>
              <a:spLocks noChangeArrowheads="1"/>
            </p:cNvSpPr>
            <p:nvPr/>
          </p:nvSpPr>
          <p:spPr bwMode="auto">
            <a:xfrm>
              <a:off x="1585" y="1223"/>
              <a:ext cx="493" cy="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E3</a:t>
              </a:r>
            </a:p>
            <a:p>
              <a:pPr algn="just">
                <a:lnSpc>
                  <a:spcPct val="100000"/>
                </a:lnSpc>
                <a:spcBef>
                  <a:spcPct val="0"/>
                </a:spcBef>
                <a:buSzTx/>
                <a:buFontTx/>
                <a:buNone/>
              </a:pPr>
              <a:endParaRPr kumimoji="0" lang="en-US" altLang="zh-CN" sz="2400">
                <a:solidFill>
                  <a:schemeClr val="tx1"/>
                </a:solidFill>
                <a:latin typeface="Times New Roman" panose="02020603050405020304" pitchFamily="18" charset="0"/>
                <a:ea typeface="宋体" panose="02010600030101010101" pitchFamily="2" charset="-122"/>
              </a:endParaRPr>
            </a:p>
            <a:p>
              <a:pPr algn="just">
                <a:lnSpc>
                  <a:spcPct val="100000"/>
                </a:lnSpc>
                <a:spcBef>
                  <a:spcPct val="0"/>
                </a:spcBef>
                <a:buSzTx/>
                <a:buFontTx/>
                <a:buNone/>
              </a:pPr>
              <a:endParaRPr kumimoji="0" lang="en-US" altLang="zh-CN" sz="2400">
                <a:solidFill>
                  <a:schemeClr val="tx1"/>
                </a:solidFill>
                <a:latin typeface="Times New Roman" panose="02020603050405020304" pitchFamily="18" charset="0"/>
                <a:ea typeface="宋体" panose="02010600030101010101" pitchFamily="2" charset="-122"/>
              </a:endParaRPr>
            </a:p>
          </p:txBody>
        </p:sp>
        <p:sp>
          <p:nvSpPr>
            <p:cNvPr id="127002" name="Oval 27"/>
            <p:cNvSpPr>
              <a:spLocks noChangeArrowheads="1"/>
            </p:cNvSpPr>
            <p:nvPr/>
          </p:nvSpPr>
          <p:spPr bwMode="auto">
            <a:xfrm>
              <a:off x="1488" y="1843"/>
              <a:ext cx="87" cy="116"/>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27003" name="Line 28"/>
            <p:cNvSpPr>
              <a:spLocks noChangeShapeType="1"/>
            </p:cNvSpPr>
            <p:nvPr/>
          </p:nvSpPr>
          <p:spPr bwMode="auto">
            <a:xfrm flipH="1">
              <a:off x="1336" y="1897"/>
              <a:ext cx="155" cy="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127004" name="Group 29"/>
            <p:cNvGrpSpPr>
              <a:grpSpLocks/>
            </p:cNvGrpSpPr>
            <p:nvPr/>
          </p:nvGrpSpPr>
          <p:grpSpPr bwMode="auto">
            <a:xfrm>
              <a:off x="1336" y="2360"/>
              <a:ext cx="244" cy="545"/>
              <a:chOff x="0" y="0"/>
              <a:chExt cx="20000" cy="20073"/>
            </a:xfrm>
          </p:grpSpPr>
          <p:sp>
            <p:nvSpPr>
              <p:cNvPr id="127053" name="Line 30"/>
              <p:cNvSpPr>
                <a:spLocks noChangeShapeType="1"/>
              </p:cNvSpPr>
              <p:nvPr/>
            </p:nvSpPr>
            <p:spPr bwMode="auto">
              <a:xfrm flipH="1">
                <a:off x="0" y="0"/>
                <a:ext cx="20000" cy="49"/>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7054" name="Line 31"/>
              <p:cNvSpPr>
                <a:spLocks noChangeShapeType="1"/>
              </p:cNvSpPr>
              <p:nvPr/>
            </p:nvSpPr>
            <p:spPr bwMode="auto">
              <a:xfrm flipH="1">
                <a:off x="0" y="10009"/>
                <a:ext cx="20000" cy="5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7055" name="Line 32"/>
              <p:cNvSpPr>
                <a:spLocks noChangeShapeType="1"/>
              </p:cNvSpPr>
              <p:nvPr/>
            </p:nvSpPr>
            <p:spPr bwMode="auto">
              <a:xfrm flipH="1">
                <a:off x="0" y="20024"/>
                <a:ext cx="20000" cy="49"/>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127005" name="Oval 33"/>
            <p:cNvSpPr>
              <a:spLocks noChangeArrowheads="1"/>
            </p:cNvSpPr>
            <p:nvPr/>
          </p:nvSpPr>
          <p:spPr bwMode="auto">
            <a:xfrm>
              <a:off x="1488" y="1557"/>
              <a:ext cx="87" cy="116"/>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27006" name="Line 34"/>
            <p:cNvSpPr>
              <a:spLocks noChangeShapeType="1"/>
            </p:cNvSpPr>
            <p:nvPr/>
          </p:nvSpPr>
          <p:spPr bwMode="auto">
            <a:xfrm flipH="1">
              <a:off x="1336" y="1611"/>
              <a:ext cx="155" cy="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7007" name="Oval 35"/>
            <p:cNvSpPr>
              <a:spLocks noChangeArrowheads="1"/>
            </p:cNvSpPr>
            <p:nvPr/>
          </p:nvSpPr>
          <p:spPr bwMode="auto">
            <a:xfrm>
              <a:off x="2312" y="1775"/>
              <a:ext cx="86" cy="116"/>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27008" name="Oval 36"/>
            <p:cNvSpPr>
              <a:spLocks noChangeArrowheads="1"/>
            </p:cNvSpPr>
            <p:nvPr/>
          </p:nvSpPr>
          <p:spPr bwMode="auto">
            <a:xfrm>
              <a:off x="2312" y="1516"/>
              <a:ext cx="86" cy="116"/>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27009" name="Oval 37"/>
            <p:cNvSpPr>
              <a:spLocks noChangeArrowheads="1"/>
            </p:cNvSpPr>
            <p:nvPr/>
          </p:nvSpPr>
          <p:spPr bwMode="auto">
            <a:xfrm>
              <a:off x="2312" y="2044"/>
              <a:ext cx="86" cy="116"/>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27010" name="Oval 38"/>
            <p:cNvSpPr>
              <a:spLocks noChangeArrowheads="1"/>
            </p:cNvSpPr>
            <p:nvPr/>
          </p:nvSpPr>
          <p:spPr bwMode="auto">
            <a:xfrm>
              <a:off x="2312" y="1274"/>
              <a:ext cx="86" cy="116"/>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2400">
                <a:solidFill>
                  <a:schemeClr val="tx1"/>
                </a:solidFill>
              </a:endParaRPr>
            </a:p>
          </p:txBody>
        </p:sp>
        <p:sp>
          <p:nvSpPr>
            <p:cNvPr id="127011" name="Line 39"/>
            <p:cNvSpPr>
              <a:spLocks noChangeShapeType="1"/>
            </p:cNvSpPr>
            <p:nvPr/>
          </p:nvSpPr>
          <p:spPr bwMode="auto">
            <a:xfrm flipH="1">
              <a:off x="1336" y="1373"/>
              <a:ext cx="244" cy="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7012" name="Line 40"/>
            <p:cNvSpPr>
              <a:spLocks noChangeShapeType="1"/>
            </p:cNvSpPr>
            <p:nvPr/>
          </p:nvSpPr>
          <p:spPr bwMode="auto">
            <a:xfrm flipV="1">
              <a:off x="2879" y="3028"/>
              <a:ext cx="0" cy="350"/>
            </a:xfrm>
            <a:prstGeom prst="line">
              <a:avLst/>
            </a:prstGeom>
            <a:noFill/>
            <a:ln w="3810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7013" name="Line 41"/>
            <p:cNvSpPr>
              <a:spLocks noChangeShapeType="1"/>
            </p:cNvSpPr>
            <p:nvPr/>
          </p:nvSpPr>
          <p:spPr bwMode="auto">
            <a:xfrm flipV="1">
              <a:off x="3538" y="3041"/>
              <a:ext cx="0" cy="337"/>
            </a:xfrm>
            <a:prstGeom prst="line">
              <a:avLst/>
            </a:prstGeom>
            <a:noFill/>
            <a:ln w="3810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7014" name="Line 42"/>
            <p:cNvSpPr>
              <a:spLocks noChangeShapeType="1"/>
            </p:cNvSpPr>
            <p:nvPr/>
          </p:nvSpPr>
          <p:spPr bwMode="auto">
            <a:xfrm flipV="1">
              <a:off x="4189" y="3041"/>
              <a:ext cx="0" cy="337"/>
            </a:xfrm>
            <a:prstGeom prst="line">
              <a:avLst/>
            </a:prstGeom>
            <a:noFill/>
            <a:ln w="3810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7015" name="Freeform 43"/>
            <p:cNvSpPr>
              <a:spLocks/>
            </p:cNvSpPr>
            <p:nvPr/>
          </p:nvSpPr>
          <p:spPr bwMode="auto">
            <a:xfrm>
              <a:off x="1597" y="3048"/>
              <a:ext cx="3230" cy="330"/>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0" y="19917"/>
                  </a:moveTo>
                  <a:lnTo>
                    <a:pt x="655" y="19917"/>
                  </a:lnTo>
                  <a:lnTo>
                    <a:pt x="561" y="19917"/>
                  </a:lnTo>
                  <a:lnTo>
                    <a:pt x="19994" y="19917"/>
                  </a:lnTo>
                  <a:lnTo>
                    <a:pt x="19994" y="0"/>
                  </a:lnTo>
                </a:path>
              </a:pathLst>
            </a:custGeom>
            <a:noFill/>
            <a:ln w="38100">
              <a:solidFill>
                <a:srgbClr val="00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7016" name="Freeform 44"/>
            <p:cNvSpPr>
              <a:spLocks/>
            </p:cNvSpPr>
            <p:nvPr/>
          </p:nvSpPr>
          <p:spPr bwMode="auto">
            <a:xfrm>
              <a:off x="2404" y="1591"/>
              <a:ext cx="1062" cy="803"/>
            </a:xfrm>
            <a:custGeom>
              <a:avLst/>
              <a:gdLst>
                <a:gd name="T0" fmla="*/ 0 w 20000"/>
                <a:gd name="T1" fmla="*/ 0 h 20000"/>
                <a:gd name="T2" fmla="*/ 0 w 20000"/>
                <a:gd name="T3" fmla="*/ 0 h 20000"/>
                <a:gd name="T4" fmla="*/ 0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0"/>
                  </a:moveTo>
                  <a:lnTo>
                    <a:pt x="19981" y="0"/>
                  </a:lnTo>
                  <a:lnTo>
                    <a:pt x="19981" y="19966"/>
                  </a:lnTo>
                </a:path>
              </a:pathLst>
            </a:custGeom>
            <a:noFill/>
            <a:ln w="28575">
              <a:solidFill>
                <a:schemeClr val="folHlink"/>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7017" name="Freeform 45"/>
            <p:cNvSpPr>
              <a:spLocks/>
            </p:cNvSpPr>
            <p:nvPr/>
          </p:nvSpPr>
          <p:spPr bwMode="auto">
            <a:xfrm>
              <a:off x="2404" y="1329"/>
              <a:ext cx="417" cy="1065"/>
            </a:xfrm>
            <a:custGeom>
              <a:avLst/>
              <a:gdLst>
                <a:gd name="T0" fmla="*/ 0 w 20000"/>
                <a:gd name="T1" fmla="*/ 0 h 20000"/>
                <a:gd name="T2" fmla="*/ 0 w 20000"/>
                <a:gd name="T3" fmla="*/ 0 h 20000"/>
                <a:gd name="T4" fmla="*/ 0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0"/>
                  </a:moveTo>
                  <a:lnTo>
                    <a:pt x="19951" y="0"/>
                  </a:lnTo>
                  <a:lnTo>
                    <a:pt x="19951" y="19974"/>
                  </a:lnTo>
                </a:path>
              </a:pathLst>
            </a:custGeom>
            <a:noFill/>
            <a:ln w="28575">
              <a:solidFill>
                <a:schemeClr val="folHlink"/>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7018" name="Freeform 46"/>
            <p:cNvSpPr>
              <a:spLocks/>
            </p:cNvSpPr>
            <p:nvPr/>
          </p:nvSpPr>
          <p:spPr bwMode="auto">
            <a:xfrm>
              <a:off x="2404" y="1836"/>
              <a:ext cx="1719" cy="558"/>
            </a:xfrm>
            <a:custGeom>
              <a:avLst/>
              <a:gdLst>
                <a:gd name="T0" fmla="*/ 0 w 20000"/>
                <a:gd name="T1" fmla="*/ 0 h 20000"/>
                <a:gd name="T2" fmla="*/ 0 w 20000"/>
                <a:gd name="T3" fmla="*/ 0 h 20000"/>
                <a:gd name="T4" fmla="*/ 0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0"/>
                  </a:moveTo>
                  <a:lnTo>
                    <a:pt x="19988" y="0"/>
                  </a:lnTo>
                  <a:lnTo>
                    <a:pt x="19988" y="19951"/>
                  </a:lnTo>
                </a:path>
              </a:pathLst>
            </a:custGeom>
            <a:noFill/>
            <a:ln w="28575">
              <a:solidFill>
                <a:schemeClr val="folHlink"/>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7019" name="Freeform 47"/>
            <p:cNvSpPr>
              <a:spLocks/>
            </p:cNvSpPr>
            <p:nvPr/>
          </p:nvSpPr>
          <p:spPr bwMode="auto">
            <a:xfrm>
              <a:off x="2404" y="2098"/>
              <a:ext cx="2380" cy="296"/>
            </a:xfrm>
            <a:custGeom>
              <a:avLst/>
              <a:gdLst>
                <a:gd name="T0" fmla="*/ 0 w 20000"/>
                <a:gd name="T1" fmla="*/ 0 h 20000"/>
                <a:gd name="T2" fmla="*/ 0 w 20000"/>
                <a:gd name="T3" fmla="*/ 0 h 20000"/>
                <a:gd name="T4" fmla="*/ 0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0"/>
                  </a:moveTo>
                  <a:lnTo>
                    <a:pt x="19991" y="0"/>
                  </a:lnTo>
                  <a:lnTo>
                    <a:pt x="19991" y="19908"/>
                  </a:lnTo>
                </a:path>
              </a:pathLst>
            </a:custGeom>
            <a:noFill/>
            <a:ln w="28575">
              <a:solidFill>
                <a:schemeClr val="folHlink"/>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7020" name="Group 48"/>
            <p:cNvGrpSpPr>
              <a:grpSpLocks/>
            </p:cNvGrpSpPr>
            <p:nvPr/>
          </p:nvGrpSpPr>
          <p:grpSpPr bwMode="auto">
            <a:xfrm>
              <a:off x="1439" y="1474"/>
              <a:ext cx="612" cy="237"/>
              <a:chOff x="354" y="2358"/>
              <a:chExt cx="612" cy="237"/>
            </a:xfrm>
          </p:grpSpPr>
          <p:sp>
            <p:nvSpPr>
              <p:cNvPr id="127051" name="Rectangle 49"/>
              <p:cNvSpPr>
                <a:spLocks noChangeArrowheads="1"/>
              </p:cNvSpPr>
              <p:nvPr/>
            </p:nvSpPr>
            <p:spPr bwMode="auto">
              <a:xfrm>
                <a:off x="354" y="2358"/>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E2</a:t>
                </a:r>
              </a:p>
            </p:txBody>
          </p:sp>
          <p:sp>
            <p:nvSpPr>
              <p:cNvPr id="127052" name="Line 50"/>
              <p:cNvSpPr>
                <a:spLocks noChangeShapeType="1"/>
              </p:cNvSpPr>
              <p:nvPr/>
            </p:nvSpPr>
            <p:spPr bwMode="auto">
              <a:xfrm>
                <a:off x="534" y="2363"/>
                <a:ext cx="249"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27021" name="Group 51"/>
            <p:cNvGrpSpPr>
              <a:grpSpLocks/>
            </p:cNvGrpSpPr>
            <p:nvPr/>
          </p:nvGrpSpPr>
          <p:grpSpPr bwMode="auto">
            <a:xfrm>
              <a:off x="1469" y="1790"/>
              <a:ext cx="612" cy="237"/>
              <a:chOff x="354" y="2358"/>
              <a:chExt cx="612" cy="237"/>
            </a:xfrm>
          </p:grpSpPr>
          <p:sp>
            <p:nvSpPr>
              <p:cNvPr id="127049" name="Rectangle 52"/>
              <p:cNvSpPr>
                <a:spLocks noChangeArrowheads="1"/>
              </p:cNvSpPr>
              <p:nvPr/>
            </p:nvSpPr>
            <p:spPr bwMode="auto">
              <a:xfrm>
                <a:off x="354" y="2358"/>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E1</a:t>
                </a:r>
              </a:p>
            </p:txBody>
          </p:sp>
          <p:sp>
            <p:nvSpPr>
              <p:cNvPr id="127050" name="Line 53"/>
              <p:cNvSpPr>
                <a:spLocks noChangeShapeType="1"/>
              </p:cNvSpPr>
              <p:nvPr/>
            </p:nvSpPr>
            <p:spPr bwMode="auto">
              <a:xfrm>
                <a:off x="534" y="2363"/>
                <a:ext cx="249"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27022" name="Group 54"/>
            <p:cNvGrpSpPr>
              <a:grpSpLocks/>
            </p:cNvGrpSpPr>
            <p:nvPr/>
          </p:nvGrpSpPr>
          <p:grpSpPr bwMode="auto">
            <a:xfrm>
              <a:off x="742" y="1805"/>
              <a:ext cx="612" cy="237"/>
              <a:chOff x="742" y="1805"/>
              <a:chExt cx="612" cy="237"/>
            </a:xfrm>
          </p:grpSpPr>
          <p:sp>
            <p:nvSpPr>
              <p:cNvPr id="127047" name="Rectangle 55"/>
              <p:cNvSpPr>
                <a:spLocks noChangeArrowheads="1"/>
              </p:cNvSpPr>
              <p:nvPr/>
            </p:nvSpPr>
            <p:spPr bwMode="auto">
              <a:xfrm>
                <a:off x="742" y="1805"/>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hlink"/>
                    </a:solidFill>
                    <a:latin typeface="Times New Roman" panose="02020603050405020304" pitchFamily="18" charset="0"/>
                    <a:ea typeface="宋体" panose="02010600030101010101" pitchFamily="2" charset="-122"/>
                  </a:rPr>
                  <a:t>IO/M</a:t>
                </a:r>
              </a:p>
            </p:txBody>
          </p:sp>
          <p:sp>
            <p:nvSpPr>
              <p:cNvPr id="127048" name="Line 56"/>
              <p:cNvSpPr>
                <a:spLocks noChangeShapeType="1"/>
              </p:cNvSpPr>
              <p:nvPr/>
            </p:nvSpPr>
            <p:spPr bwMode="auto">
              <a:xfrm>
                <a:off x="1102" y="1825"/>
                <a:ext cx="188" cy="0"/>
              </a:xfrm>
              <a:prstGeom prst="line">
                <a:avLst/>
              </a:prstGeom>
              <a:noFill/>
              <a:ln w="28575">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27023" name="Group 57"/>
            <p:cNvGrpSpPr>
              <a:grpSpLocks/>
            </p:cNvGrpSpPr>
            <p:nvPr/>
          </p:nvGrpSpPr>
          <p:grpSpPr bwMode="auto">
            <a:xfrm>
              <a:off x="2331" y="2170"/>
              <a:ext cx="612" cy="237"/>
              <a:chOff x="354" y="2358"/>
              <a:chExt cx="612" cy="237"/>
            </a:xfrm>
          </p:grpSpPr>
          <p:sp>
            <p:nvSpPr>
              <p:cNvPr id="127045" name="Rectangle 58"/>
              <p:cNvSpPr>
                <a:spLocks noChangeArrowheads="1"/>
              </p:cNvSpPr>
              <p:nvPr/>
            </p:nvSpPr>
            <p:spPr bwMode="auto">
              <a:xfrm>
                <a:off x="354" y="2358"/>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CE</a:t>
                </a:r>
              </a:p>
            </p:txBody>
          </p:sp>
          <p:sp>
            <p:nvSpPr>
              <p:cNvPr id="127046" name="Line 59"/>
              <p:cNvSpPr>
                <a:spLocks noChangeShapeType="1"/>
              </p:cNvSpPr>
              <p:nvPr/>
            </p:nvSpPr>
            <p:spPr bwMode="auto">
              <a:xfrm>
                <a:off x="534" y="2363"/>
                <a:ext cx="249"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27024" name="Group 60"/>
            <p:cNvGrpSpPr>
              <a:grpSpLocks/>
            </p:cNvGrpSpPr>
            <p:nvPr/>
          </p:nvGrpSpPr>
          <p:grpSpPr bwMode="auto">
            <a:xfrm>
              <a:off x="2983" y="2155"/>
              <a:ext cx="612" cy="237"/>
              <a:chOff x="354" y="2358"/>
              <a:chExt cx="612" cy="237"/>
            </a:xfrm>
          </p:grpSpPr>
          <p:sp>
            <p:nvSpPr>
              <p:cNvPr id="127043" name="Rectangle 61"/>
              <p:cNvSpPr>
                <a:spLocks noChangeArrowheads="1"/>
              </p:cNvSpPr>
              <p:nvPr/>
            </p:nvSpPr>
            <p:spPr bwMode="auto">
              <a:xfrm>
                <a:off x="354" y="2358"/>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CE</a:t>
                </a:r>
              </a:p>
            </p:txBody>
          </p:sp>
          <p:sp>
            <p:nvSpPr>
              <p:cNvPr id="127044" name="Line 62"/>
              <p:cNvSpPr>
                <a:spLocks noChangeShapeType="1"/>
              </p:cNvSpPr>
              <p:nvPr/>
            </p:nvSpPr>
            <p:spPr bwMode="auto">
              <a:xfrm>
                <a:off x="534" y="2363"/>
                <a:ext cx="249"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27025" name="Group 63"/>
            <p:cNvGrpSpPr>
              <a:grpSpLocks/>
            </p:cNvGrpSpPr>
            <p:nvPr/>
          </p:nvGrpSpPr>
          <p:grpSpPr bwMode="auto">
            <a:xfrm>
              <a:off x="3635" y="2155"/>
              <a:ext cx="612" cy="237"/>
              <a:chOff x="354" y="2358"/>
              <a:chExt cx="612" cy="237"/>
            </a:xfrm>
          </p:grpSpPr>
          <p:sp>
            <p:nvSpPr>
              <p:cNvPr id="127041" name="Rectangle 64"/>
              <p:cNvSpPr>
                <a:spLocks noChangeArrowheads="1"/>
              </p:cNvSpPr>
              <p:nvPr/>
            </p:nvSpPr>
            <p:spPr bwMode="auto">
              <a:xfrm>
                <a:off x="354" y="2358"/>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CE</a:t>
                </a:r>
              </a:p>
            </p:txBody>
          </p:sp>
          <p:sp>
            <p:nvSpPr>
              <p:cNvPr id="127042" name="Line 65"/>
              <p:cNvSpPr>
                <a:spLocks noChangeShapeType="1"/>
              </p:cNvSpPr>
              <p:nvPr/>
            </p:nvSpPr>
            <p:spPr bwMode="auto">
              <a:xfrm>
                <a:off x="534" y="2363"/>
                <a:ext cx="249"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27026" name="Group 66"/>
            <p:cNvGrpSpPr>
              <a:grpSpLocks/>
            </p:cNvGrpSpPr>
            <p:nvPr/>
          </p:nvGrpSpPr>
          <p:grpSpPr bwMode="auto">
            <a:xfrm>
              <a:off x="4302" y="2155"/>
              <a:ext cx="612" cy="237"/>
              <a:chOff x="354" y="2358"/>
              <a:chExt cx="612" cy="237"/>
            </a:xfrm>
          </p:grpSpPr>
          <p:sp>
            <p:nvSpPr>
              <p:cNvPr id="127039" name="Rectangle 67"/>
              <p:cNvSpPr>
                <a:spLocks noChangeArrowheads="1"/>
              </p:cNvSpPr>
              <p:nvPr/>
            </p:nvSpPr>
            <p:spPr bwMode="auto">
              <a:xfrm>
                <a:off x="354" y="2358"/>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CE</a:t>
                </a:r>
              </a:p>
            </p:txBody>
          </p:sp>
          <p:sp>
            <p:nvSpPr>
              <p:cNvPr id="127040" name="Line 68"/>
              <p:cNvSpPr>
                <a:spLocks noChangeShapeType="1"/>
              </p:cNvSpPr>
              <p:nvPr/>
            </p:nvSpPr>
            <p:spPr bwMode="auto">
              <a:xfrm>
                <a:off x="534" y="2363"/>
                <a:ext cx="249"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27027" name="Group 69"/>
            <p:cNvGrpSpPr>
              <a:grpSpLocks/>
            </p:cNvGrpSpPr>
            <p:nvPr/>
          </p:nvGrpSpPr>
          <p:grpSpPr bwMode="auto">
            <a:xfrm>
              <a:off x="1860" y="1200"/>
              <a:ext cx="612" cy="237"/>
              <a:chOff x="354" y="2358"/>
              <a:chExt cx="612" cy="237"/>
            </a:xfrm>
          </p:grpSpPr>
          <p:sp>
            <p:nvSpPr>
              <p:cNvPr id="127037" name="Rectangle 70"/>
              <p:cNvSpPr>
                <a:spLocks noChangeArrowheads="1"/>
              </p:cNvSpPr>
              <p:nvPr/>
            </p:nvSpPr>
            <p:spPr bwMode="auto">
              <a:xfrm>
                <a:off x="354" y="2358"/>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Y0</a:t>
                </a:r>
              </a:p>
            </p:txBody>
          </p:sp>
          <p:sp>
            <p:nvSpPr>
              <p:cNvPr id="127038" name="Line 71"/>
              <p:cNvSpPr>
                <a:spLocks noChangeShapeType="1"/>
              </p:cNvSpPr>
              <p:nvPr/>
            </p:nvSpPr>
            <p:spPr bwMode="auto">
              <a:xfrm>
                <a:off x="534" y="2363"/>
                <a:ext cx="249"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27028" name="Group 72"/>
            <p:cNvGrpSpPr>
              <a:grpSpLocks/>
            </p:cNvGrpSpPr>
            <p:nvPr/>
          </p:nvGrpSpPr>
          <p:grpSpPr bwMode="auto">
            <a:xfrm>
              <a:off x="1875" y="1458"/>
              <a:ext cx="612" cy="237"/>
              <a:chOff x="354" y="2358"/>
              <a:chExt cx="612" cy="237"/>
            </a:xfrm>
          </p:grpSpPr>
          <p:sp>
            <p:nvSpPr>
              <p:cNvPr id="127035" name="Rectangle 73"/>
              <p:cNvSpPr>
                <a:spLocks noChangeArrowheads="1"/>
              </p:cNvSpPr>
              <p:nvPr/>
            </p:nvSpPr>
            <p:spPr bwMode="auto">
              <a:xfrm>
                <a:off x="354" y="2358"/>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Y1</a:t>
                </a:r>
              </a:p>
            </p:txBody>
          </p:sp>
          <p:sp>
            <p:nvSpPr>
              <p:cNvPr id="127036" name="Line 74"/>
              <p:cNvSpPr>
                <a:spLocks noChangeShapeType="1"/>
              </p:cNvSpPr>
              <p:nvPr/>
            </p:nvSpPr>
            <p:spPr bwMode="auto">
              <a:xfrm>
                <a:off x="534" y="2363"/>
                <a:ext cx="249"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27029" name="Group 75"/>
            <p:cNvGrpSpPr>
              <a:grpSpLocks/>
            </p:cNvGrpSpPr>
            <p:nvPr/>
          </p:nvGrpSpPr>
          <p:grpSpPr bwMode="auto">
            <a:xfrm>
              <a:off x="1875" y="1715"/>
              <a:ext cx="612" cy="237"/>
              <a:chOff x="354" y="2358"/>
              <a:chExt cx="612" cy="237"/>
            </a:xfrm>
          </p:grpSpPr>
          <p:sp>
            <p:nvSpPr>
              <p:cNvPr id="127033" name="Rectangle 76"/>
              <p:cNvSpPr>
                <a:spLocks noChangeArrowheads="1"/>
              </p:cNvSpPr>
              <p:nvPr/>
            </p:nvSpPr>
            <p:spPr bwMode="auto">
              <a:xfrm>
                <a:off x="354" y="2358"/>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Y2</a:t>
                </a:r>
              </a:p>
            </p:txBody>
          </p:sp>
          <p:sp>
            <p:nvSpPr>
              <p:cNvPr id="127034" name="Line 77"/>
              <p:cNvSpPr>
                <a:spLocks noChangeShapeType="1"/>
              </p:cNvSpPr>
              <p:nvPr/>
            </p:nvSpPr>
            <p:spPr bwMode="auto">
              <a:xfrm>
                <a:off x="534" y="2363"/>
                <a:ext cx="249"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27030" name="Group 78"/>
            <p:cNvGrpSpPr>
              <a:grpSpLocks/>
            </p:cNvGrpSpPr>
            <p:nvPr/>
          </p:nvGrpSpPr>
          <p:grpSpPr bwMode="auto">
            <a:xfrm>
              <a:off x="1875" y="1973"/>
              <a:ext cx="612" cy="237"/>
              <a:chOff x="354" y="2358"/>
              <a:chExt cx="612" cy="237"/>
            </a:xfrm>
          </p:grpSpPr>
          <p:sp>
            <p:nvSpPr>
              <p:cNvPr id="127031" name="Rectangle 79"/>
              <p:cNvSpPr>
                <a:spLocks noChangeArrowheads="1"/>
              </p:cNvSpPr>
              <p:nvPr/>
            </p:nvSpPr>
            <p:spPr bwMode="auto">
              <a:xfrm>
                <a:off x="354" y="2358"/>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kumimoji="0" lang="en-US" altLang="zh-CN" sz="2400">
                    <a:solidFill>
                      <a:schemeClr val="tx1"/>
                    </a:solidFill>
                    <a:latin typeface="Times New Roman" panose="02020603050405020304" pitchFamily="18" charset="0"/>
                    <a:ea typeface="宋体" panose="02010600030101010101" pitchFamily="2" charset="-122"/>
                  </a:rPr>
                  <a:t>Y3</a:t>
                </a:r>
              </a:p>
            </p:txBody>
          </p:sp>
          <p:sp>
            <p:nvSpPr>
              <p:cNvPr id="127032" name="Line 80"/>
              <p:cNvSpPr>
                <a:spLocks noChangeShapeType="1"/>
              </p:cNvSpPr>
              <p:nvPr/>
            </p:nvSpPr>
            <p:spPr bwMode="auto">
              <a:xfrm>
                <a:off x="534" y="2363"/>
                <a:ext cx="249"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sp>
        <p:nvSpPr>
          <p:cNvPr id="81" name="Text Box 81">
            <a:extLst>
              <a:ext uri="{FF2B5EF4-FFF2-40B4-BE49-F238E27FC236}">
                <a16:creationId xmlns:a16="http://schemas.microsoft.com/office/drawing/2014/main" id="{8767228D-62F3-E74A-BCA9-0AFD45DF6AB3}"/>
              </a:ext>
            </a:extLst>
          </p:cNvPr>
          <p:cNvSpPr txBox="1">
            <a:spLocks noChangeArrowheads="1"/>
          </p:cNvSpPr>
          <p:nvPr/>
        </p:nvSpPr>
        <p:spPr bwMode="auto">
          <a:xfrm>
            <a:off x="2484438" y="5264150"/>
            <a:ext cx="4176712" cy="457200"/>
          </a:xfrm>
          <a:prstGeom prst="rect">
            <a:avLst/>
          </a:prstGeom>
          <a:noFill/>
          <a:ln w="9525">
            <a:noFill/>
            <a:miter lim="800000"/>
            <a:headEnd/>
            <a:tailEnd/>
          </a:ln>
          <a:effectLst/>
        </p:spPr>
        <p:txBody>
          <a:bodyPr>
            <a:spAutoFit/>
          </a:bodyP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algn="ctr" eaLnBrk="1" hangingPunct="1">
              <a:defRPr/>
            </a:pPr>
            <a:r>
              <a:rPr kumimoji="0" lang="en-US" altLang="zh-CN"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rPr>
              <a:t>2732</a:t>
            </a:r>
            <a:r>
              <a:rPr kumimoji="0" lang="zh-CN" altLang="en-US"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altLang="zh-CN"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rPr>
              <a:t>32K (4K×8) EPROM</a:t>
            </a:r>
          </a:p>
        </p:txBody>
      </p:sp>
      <p:sp>
        <p:nvSpPr>
          <p:cNvPr id="126981"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05E6560D-6E2D-4EE6-83B3-EE0BF9ABE194}" type="slidenum">
              <a:rPr kumimoji="0" lang="en-US" altLang="zh-CN" sz="1600" smtClean="0"/>
              <a:pPr>
                <a:lnSpc>
                  <a:spcPct val="100000"/>
                </a:lnSpc>
                <a:spcBef>
                  <a:spcPct val="0"/>
                </a:spcBef>
                <a:buSzTx/>
                <a:buFontTx/>
                <a:buNone/>
              </a:pPr>
              <a:t>60</a:t>
            </a:fld>
            <a:r>
              <a:rPr kumimoji="0" lang="en-US" altLang="zh-CN" sz="1600"/>
              <a:t>/</a:t>
            </a:r>
            <a:r>
              <a:rPr kumimoji="0" lang="zh-CN" altLang="zh-CN" sz="1600"/>
              <a:t>7</a:t>
            </a:r>
            <a:r>
              <a:rPr kumimoji="0" lang="en-US" altLang="zh-CN" sz="1600"/>
              <a:t>9</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574177AC-A1BD-4932-8BC1-B89BF1070DC7}"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A2948674-9319-9342-93BC-FD19271FAF9D}"/>
              </a:ext>
            </a:extLst>
          </p:cNvPr>
          <p:cNvSpPr>
            <a:spLocks noGrp="1" noChangeArrowheads="1"/>
          </p:cNvSpPr>
          <p:nvPr>
            <p:ph type="title"/>
          </p:nvPr>
        </p:nvSpPr>
        <p:spPr>
          <a:xfrm>
            <a:off x="2800350" y="38100"/>
            <a:ext cx="4587875" cy="685800"/>
          </a:xfrm>
        </p:spPr>
        <p:txBody>
          <a:bodyPr/>
          <a:lstStyle/>
          <a:p>
            <a:pPr eaLnBrk="1" hangingPunct="1"/>
            <a:r>
              <a:rPr lang="zh-CN" altLang="en-US" sz="4000">
                <a:effectLst>
                  <a:outerShdw blurRad="38100" dist="38100" dir="2700000" algn="tl">
                    <a:srgbClr val="C0C0C0"/>
                  </a:outerShdw>
                </a:effectLst>
                <a:ea typeface="黑体" panose="02010609060101010101" pitchFamily="49" charset="-122"/>
              </a:rPr>
              <a:t>部分译码示例</a:t>
            </a:r>
          </a:p>
        </p:txBody>
      </p:sp>
      <p:graphicFrame>
        <p:nvGraphicFramePr>
          <p:cNvPr id="82" name="Group 128">
            <a:extLst>
              <a:ext uri="{FF2B5EF4-FFF2-40B4-BE49-F238E27FC236}">
                <a16:creationId xmlns:a16="http://schemas.microsoft.com/office/drawing/2014/main" id="{6C513231-B362-CB46-B2F3-F8E08A7C8B6C}"/>
              </a:ext>
            </a:extLst>
          </p:cNvPr>
          <p:cNvGraphicFramePr>
            <a:graphicFrameLocks noGrp="1"/>
          </p:cNvGraphicFramePr>
          <p:nvPr>
            <p:ph idx="1"/>
          </p:nvPr>
        </p:nvGraphicFramePr>
        <p:xfrm>
          <a:off x="395288" y="2205038"/>
          <a:ext cx="8424862" cy="2357437"/>
        </p:xfrm>
        <a:graphic>
          <a:graphicData uri="http://schemas.openxmlformats.org/drawingml/2006/table">
            <a:tbl>
              <a:tblPr/>
              <a:tblGrid>
                <a:gridCol w="790575">
                  <a:extLst>
                    <a:ext uri="{9D8B030D-6E8A-4147-A177-3AD203B41FA5}">
                      <a16:colId xmlns:a16="http://schemas.microsoft.com/office/drawing/2014/main" val="3299565616"/>
                    </a:ext>
                  </a:extLst>
                </a:gridCol>
                <a:gridCol w="1760537">
                  <a:extLst>
                    <a:ext uri="{9D8B030D-6E8A-4147-A177-3AD203B41FA5}">
                      <a16:colId xmlns:a16="http://schemas.microsoft.com/office/drawing/2014/main" val="288006421"/>
                    </a:ext>
                  </a:extLst>
                </a:gridCol>
                <a:gridCol w="1476375">
                  <a:extLst>
                    <a:ext uri="{9D8B030D-6E8A-4147-A177-3AD203B41FA5}">
                      <a16:colId xmlns:a16="http://schemas.microsoft.com/office/drawing/2014/main" val="35216843"/>
                    </a:ext>
                  </a:extLst>
                </a:gridCol>
                <a:gridCol w="1563688">
                  <a:extLst>
                    <a:ext uri="{9D8B030D-6E8A-4147-A177-3AD203B41FA5}">
                      <a16:colId xmlns:a16="http://schemas.microsoft.com/office/drawing/2014/main" val="1805518267"/>
                    </a:ext>
                  </a:extLst>
                </a:gridCol>
                <a:gridCol w="2833687">
                  <a:extLst>
                    <a:ext uri="{9D8B030D-6E8A-4147-A177-3AD203B41FA5}">
                      <a16:colId xmlns:a16="http://schemas.microsoft.com/office/drawing/2014/main" val="2335564411"/>
                    </a:ext>
                  </a:extLst>
                </a:gridCol>
              </a:tblGrid>
              <a:tr h="566738">
                <a:tc>
                  <a:txBody>
                    <a:bodyPr/>
                    <a:lstStyle>
                      <a:lvl1pPr algn="l" eaLnBrk="0" hangingPunct="0">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gn="l" eaLnBrk="0" hangingPunct="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lgn="l"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284" marB="4528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A6ADC0"/>
                    </a:solidFill>
                  </a:tcPr>
                </a:tc>
                <a:tc>
                  <a:txBody>
                    <a:bodyPr/>
                    <a:lstStyle>
                      <a:lvl1pPr algn="l" eaLnBrk="0" hangingPunct="0">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gn="l" eaLnBrk="0" hangingPunct="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lgn="l"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A</a:t>
                      </a:r>
                      <a:r>
                        <a:rPr kumimoji="1" lang="en-US" altLang="zh-CN" sz="2400" b="1" i="0" u="none" strike="noStrike" cap="none" normalizeH="0" baseline="-25000">
                          <a:ln>
                            <a:noFill/>
                          </a:ln>
                          <a:solidFill>
                            <a:schemeClr val="tx1"/>
                          </a:solidFill>
                          <a:effectLst/>
                          <a:latin typeface="Arial" panose="020B0604020202020204" pitchFamily="34" charset="0"/>
                          <a:ea typeface="楷体_GB2312" pitchFamily="49" charset="-122"/>
                        </a:rPr>
                        <a:t>19</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zh-CN" altLang="en-US" sz="2400" b="1" i="0" u="none" strike="noStrike" cap="none" normalizeH="0" baseline="-25000">
                          <a:ln>
                            <a:noFill/>
                          </a:ln>
                          <a:solidFill>
                            <a:schemeClr val="tx1"/>
                          </a:solidFill>
                          <a:effectLst/>
                          <a:latin typeface="Arial" panose="020B0604020202020204" pitchFamily="34" charset="0"/>
                          <a:ea typeface="楷体_GB2312" pitchFamily="49" charset="-122"/>
                        </a:rPr>
                        <a:t> </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A</a:t>
                      </a:r>
                      <a:r>
                        <a:rPr kumimoji="1" lang="en-US" altLang="zh-CN" sz="2400" b="1" i="0" u="none" strike="noStrike" cap="none" normalizeH="0" baseline="-25000">
                          <a:ln>
                            <a:noFill/>
                          </a:ln>
                          <a:solidFill>
                            <a:schemeClr val="tx1"/>
                          </a:solidFill>
                          <a:effectLst/>
                          <a:latin typeface="Arial" panose="020B0604020202020204" pitchFamily="34" charset="0"/>
                          <a:ea typeface="楷体_GB2312" pitchFamily="49" charset="-122"/>
                        </a:rPr>
                        <a:t>15</a:t>
                      </a:r>
                    </a:p>
                  </a:txBody>
                  <a:tcPr marT="45284" marB="4528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lvl1pPr algn="l" eaLnBrk="0" hangingPunct="0">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gn="l" eaLnBrk="0" hangingPunct="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lgn="l"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A</a:t>
                      </a:r>
                      <a:r>
                        <a:rPr kumimoji="1" lang="en-US" altLang="zh-CN" sz="2400" b="1" i="0" u="none" strike="noStrike" cap="none" normalizeH="0" baseline="-25000">
                          <a:ln>
                            <a:noFill/>
                          </a:ln>
                          <a:solidFill>
                            <a:schemeClr val="tx1"/>
                          </a:solidFill>
                          <a:effectLst/>
                          <a:latin typeface="Arial" panose="020B0604020202020204" pitchFamily="34" charset="0"/>
                          <a:ea typeface="楷体_GB2312" pitchFamily="49" charset="-122"/>
                        </a:rPr>
                        <a:t>14</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zh-CN" altLang="en-US" sz="2400" b="1" i="0" u="none" strike="noStrike" cap="none" normalizeH="0" baseline="-25000">
                          <a:ln>
                            <a:noFill/>
                          </a:ln>
                          <a:solidFill>
                            <a:schemeClr val="tx1"/>
                          </a:solidFill>
                          <a:effectLst/>
                          <a:latin typeface="Arial" panose="020B0604020202020204" pitchFamily="34" charset="0"/>
                          <a:ea typeface="楷体_GB2312" pitchFamily="49" charset="-122"/>
                        </a:rPr>
                        <a:t> </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A</a:t>
                      </a:r>
                      <a:r>
                        <a:rPr kumimoji="1" lang="en-US" altLang="zh-CN" sz="2400" b="1" i="0" u="none" strike="noStrike" cap="none" normalizeH="0" baseline="-25000">
                          <a:ln>
                            <a:noFill/>
                          </a:ln>
                          <a:solidFill>
                            <a:schemeClr val="tx1"/>
                          </a:solidFill>
                          <a:effectLst/>
                          <a:latin typeface="Arial" panose="020B0604020202020204" pitchFamily="34" charset="0"/>
                          <a:ea typeface="楷体_GB2312" pitchFamily="49" charset="-122"/>
                        </a:rPr>
                        <a:t>12</a:t>
                      </a:r>
                      <a:endPar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284" marB="4528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A6ADC0"/>
                    </a:solidFill>
                  </a:tcPr>
                </a:tc>
                <a:tc>
                  <a:txBody>
                    <a:bodyPr/>
                    <a:lstStyle>
                      <a:lvl1pPr algn="l" eaLnBrk="0" hangingPunct="0">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gn="l" eaLnBrk="0" hangingPunct="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lgn="l"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A</a:t>
                      </a:r>
                      <a:r>
                        <a:rPr kumimoji="1" lang="en-US" altLang="zh-CN" sz="2400" b="1" i="0" u="none" strike="noStrike" cap="none" normalizeH="0" baseline="-25000">
                          <a:ln>
                            <a:noFill/>
                          </a:ln>
                          <a:solidFill>
                            <a:schemeClr val="tx1"/>
                          </a:solidFill>
                          <a:effectLst/>
                          <a:latin typeface="Arial" panose="020B0604020202020204" pitchFamily="34" charset="0"/>
                          <a:ea typeface="楷体_GB2312" pitchFamily="49" charset="-122"/>
                        </a:rPr>
                        <a:t>11</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A</a:t>
                      </a:r>
                      <a:r>
                        <a:rPr kumimoji="1" lang="en-US" altLang="zh-CN" sz="2400" b="1" i="0" u="none" strike="noStrike" cap="none" normalizeH="0" baseline="-25000">
                          <a:ln>
                            <a:noFill/>
                          </a:ln>
                          <a:solidFill>
                            <a:schemeClr val="tx1"/>
                          </a:solidFill>
                          <a:effectLst/>
                          <a:latin typeface="Arial" panose="020B0604020202020204" pitchFamily="34" charset="0"/>
                          <a:ea typeface="楷体_GB2312" pitchFamily="49" charset="-122"/>
                        </a:rPr>
                        <a:t>0</a:t>
                      </a:r>
                      <a:endPar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284" marB="4528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lvl1pPr algn="l" eaLnBrk="0" hangingPunct="0">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gn="l" eaLnBrk="0" hangingPunct="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lgn="l"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一个可用地址</a:t>
                      </a:r>
                    </a:p>
                  </a:txBody>
                  <a:tcPr marT="45284" marB="4528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A6ADC0"/>
                    </a:solidFill>
                  </a:tcPr>
                </a:tc>
                <a:extLst>
                  <a:ext uri="{0D108BD9-81ED-4DB2-BD59-A6C34878D82A}">
                    <a16:rowId xmlns:a16="http://schemas.microsoft.com/office/drawing/2014/main" val="176386794"/>
                  </a:ext>
                </a:extLst>
              </a:tr>
              <a:tr h="1790699">
                <a:tc>
                  <a:txBody>
                    <a:bodyPr/>
                    <a:lstStyle>
                      <a:lvl1pPr algn="l" eaLnBrk="0" hangingPunct="0">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gn="l" eaLnBrk="0" hangingPunct="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lgn="l"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1</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rgbClr val="663300"/>
                          </a:solidFill>
                          <a:effectLst/>
                          <a:latin typeface="Arial" panose="020B0604020202020204" pitchFamily="34" charset="0"/>
                          <a:ea typeface="楷体_GB2312" pitchFamily="49" charset="-122"/>
                        </a:rPr>
                        <a:t>2</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3</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rgbClr val="663300"/>
                          </a:solidFill>
                          <a:effectLst/>
                          <a:latin typeface="Arial" panose="020B0604020202020204" pitchFamily="34" charset="0"/>
                          <a:ea typeface="楷体_GB2312" pitchFamily="49" charset="-122"/>
                        </a:rPr>
                        <a:t>4</a:t>
                      </a:r>
                    </a:p>
                  </a:txBody>
                  <a:tcPr marT="45284" marB="4528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A6ADC0"/>
                    </a:solidFill>
                  </a:tcPr>
                </a:tc>
                <a:tc>
                  <a:txBody>
                    <a:bodyPr/>
                    <a:lstStyle>
                      <a:lvl1pPr algn="l" eaLnBrk="0" hangingPunct="0">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gn="l" eaLnBrk="0" hangingPunct="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lgn="l"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××10×</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rgbClr val="663300"/>
                          </a:solidFill>
                          <a:effectLst/>
                          <a:latin typeface="Arial" panose="020B0604020202020204" pitchFamily="34" charset="0"/>
                          <a:ea typeface="楷体_GB2312" pitchFamily="49" charset="-122"/>
                        </a:rPr>
                        <a:t>××10×</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××10×</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rgbClr val="663300"/>
                          </a:solidFill>
                          <a:effectLst/>
                          <a:latin typeface="Arial" panose="020B0604020202020204" pitchFamily="34" charset="0"/>
                          <a:ea typeface="楷体_GB2312" pitchFamily="49" charset="-122"/>
                        </a:rPr>
                        <a:t>××10×</a:t>
                      </a:r>
                    </a:p>
                  </a:txBody>
                  <a:tcPr marT="45284" marB="4528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lvl1pPr algn="l" eaLnBrk="0" hangingPunct="0">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gn="l" eaLnBrk="0" hangingPunct="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lgn="l"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000</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rgbClr val="663300"/>
                          </a:solidFill>
                          <a:effectLst/>
                          <a:latin typeface="Arial" panose="020B0604020202020204" pitchFamily="34" charset="0"/>
                          <a:ea typeface="楷体_GB2312" pitchFamily="49" charset="-122"/>
                        </a:rPr>
                        <a:t>001</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010</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rgbClr val="663300"/>
                          </a:solidFill>
                          <a:effectLst/>
                          <a:latin typeface="Arial" panose="020B0604020202020204" pitchFamily="34" charset="0"/>
                          <a:ea typeface="楷体_GB2312" pitchFamily="49" charset="-122"/>
                        </a:rPr>
                        <a:t>011</a:t>
                      </a:r>
                    </a:p>
                  </a:txBody>
                  <a:tcPr marT="45284" marB="4528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A6ADC0"/>
                    </a:solidFill>
                  </a:tcPr>
                </a:tc>
                <a:tc>
                  <a:txBody>
                    <a:bodyPr/>
                    <a:lstStyle>
                      <a:lvl1pPr algn="l" eaLnBrk="0" hangingPunct="0">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gn="l" eaLnBrk="0" hangingPunct="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lgn="l"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全</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0</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～全</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1</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全</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0</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～全</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1</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全</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0</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～全</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1</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全</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0</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～全</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1</a:t>
                      </a:r>
                    </a:p>
                  </a:txBody>
                  <a:tcPr marT="45284" marB="4528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lvl1pPr algn="l" eaLnBrk="0" hangingPunct="0">
                        <a:lnSpc>
                          <a:spcPct val="110000"/>
                        </a:lnSpc>
                        <a:spcBef>
                          <a:spcPct val="20000"/>
                        </a:spcBef>
                        <a:buSzPct val="120000"/>
                        <a:defRPr kumimoji="1" sz="2400">
                          <a:solidFill>
                            <a:srgbClr val="000000"/>
                          </a:solidFill>
                          <a:latin typeface="Arial" panose="020B0604020202020204" pitchFamily="34" charset="0"/>
                          <a:ea typeface="黑体" panose="02010609060101010101" pitchFamily="49" charset="-122"/>
                        </a:defRPr>
                      </a:lvl1pPr>
                      <a:lvl2pPr marL="742950" indent="-285750" algn="l" eaLnBrk="0" hangingPunct="0">
                        <a:lnSpc>
                          <a:spcPct val="110000"/>
                        </a:lnSpc>
                        <a:spcBef>
                          <a:spcPct val="20000"/>
                        </a:spcBef>
                        <a:buClr>
                          <a:srgbClr val="000066"/>
                        </a:buClr>
                        <a:defRPr kumimoji="1" sz="2000">
                          <a:solidFill>
                            <a:srgbClr val="133984"/>
                          </a:solidFill>
                          <a:latin typeface="Arial" panose="020B0604020202020204" pitchFamily="34" charset="0"/>
                          <a:ea typeface="黑体" panose="02010609060101010101" pitchFamily="49" charset="-122"/>
                        </a:defRPr>
                      </a:lvl2pPr>
                      <a:lvl3pPr marL="1143000" indent="-228600" algn="l"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20000H</a:t>
                      </a:r>
                      <a:r>
                        <a:rPr kumimoji="1" lang="zh-CN" altLang="en-US" sz="2400" b="1" i="0" u="none" strike="noStrike" cap="none" normalizeH="0" baseline="0">
                          <a:ln>
                            <a:noFill/>
                          </a:ln>
                          <a:solidFill>
                            <a:schemeClr val="hlink"/>
                          </a:solidFill>
                          <a:effectLst/>
                          <a:latin typeface="Arial" panose="020B0604020202020204" pitchFamily="34" charset="0"/>
                          <a:ea typeface="楷体_GB2312" pitchFamily="49" charset="-122"/>
                        </a:rPr>
                        <a:t>～</a:t>
                      </a: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20FFFH</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rgbClr val="663300"/>
                          </a:solidFill>
                          <a:effectLst/>
                          <a:latin typeface="Arial" panose="020B0604020202020204" pitchFamily="34" charset="0"/>
                          <a:ea typeface="楷体_GB2312" pitchFamily="49" charset="-122"/>
                        </a:rPr>
                        <a:t>21000H</a:t>
                      </a:r>
                      <a:r>
                        <a:rPr kumimoji="1" lang="zh-CN" altLang="en-US" sz="2400" b="1" i="0" u="none" strike="noStrike" cap="none" normalizeH="0" baseline="0">
                          <a:ln>
                            <a:noFill/>
                          </a:ln>
                          <a:solidFill>
                            <a:srgbClr val="663300"/>
                          </a:solidFill>
                          <a:effectLst/>
                          <a:latin typeface="Arial" panose="020B0604020202020204" pitchFamily="34" charset="0"/>
                          <a:ea typeface="楷体_GB2312" pitchFamily="49" charset="-122"/>
                        </a:rPr>
                        <a:t>～</a:t>
                      </a:r>
                      <a:r>
                        <a:rPr kumimoji="1" lang="en-US" altLang="zh-CN" sz="2400" b="1" i="0" u="none" strike="noStrike" cap="none" normalizeH="0" baseline="0">
                          <a:ln>
                            <a:noFill/>
                          </a:ln>
                          <a:solidFill>
                            <a:srgbClr val="663300"/>
                          </a:solidFill>
                          <a:effectLst/>
                          <a:latin typeface="Arial" panose="020B0604020202020204" pitchFamily="34" charset="0"/>
                          <a:ea typeface="楷体_GB2312" pitchFamily="49" charset="-122"/>
                        </a:rPr>
                        <a:t>21FFFH</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22000H</a:t>
                      </a:r>
                      <a:r>
                        <a:rPr kumimoji="1" lang="zh-CN" altLang="en-US" sz="2400" b="1" i="0" u="none" strike="noStrike" cap="none" normalizeH="0" baseline="0">
                          <a:ln>
                            <a:noFill/>
                          </a:ln>
                          <a:solidFill>
                            <a:schemeClr val="hlink"/>
                          </a:solidFill>
                          <a:effectLst/>
                          <a:latin typeface="Arial" panose="020B0604020202020204" pitchFamily="34" charset="0"/>
                          <a:ea typeface="楷体_GB2312" pitchFamily="49" charset="-122"/>
                        </a:rPr>
                        <a:t>～</a:t>
                      </a:r>
                      <a:r>
                        <a:rPr kumimoji="1" lang="en-US" altLang="zh-CN" sz="2400" b="1" i="0" u="none" strike="noStrike" cap="none" normalizeH="0" baseline="0">
                          <a:ln>
                            <a:noFill/>
                          </a:ln>
                          <a:solidFill>
                            <a:schemeClr val="hlink"/>
                          </a:solidFill>
                          <a:effectLst/>
                          <a:latin typeface="Arial" panose="020B0604020202020204" pitchFamily="34" charset="0"/>
                          <a:ea typeface="楷体_GB2312" pitchFamily="49" charset="-122"/>
                        </a:rPr>
                        <a:t>22FFFH</a:t>
                      </a:r>
                    </a:p>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rgbClr val="663300"/>
                          </a:solidFill>
                          <a:effectLst/>
                          <a:latin typeface="Arial" panose="020B0604020202020204" pitchFamily="34" charset="0"/>
                          <a:ea typeface="楷体_GB2312" pitchFamily="49" charset="-122"/>
                        </a:rPr>
                        <a:t>23000H</a:t>
                      </a:r>
                      <a:r>
                        <a:rPr kumimoji="1" lang="zh-CN" altLang="en-US" sz="2400" b="1" i="0" u="none" strike="noStrike" cap="none" normalizeH="0" baseline="0">
                          <a:ln>
                            <a:noFill/>
                          </a:ln>
                          <a:solidFill>
                            <a:srgbClr val="663300"/>
                          </a:solidFill>
                          <a:effectLst/>
                          <a:latin typeface="Arial" panose="020B0604020202020204" pitchFamily="34" charset="0"/>
                          <a:ea typeface="楷体_GB2312" pitchFamily="49" charset="-122"/>
                        </a:rPr>
                        <a:t>～</a:t>
                      </a:r>
                      <a:r>
                        <a:rPr kumimoji="1" lang="en-US" altLang="zh-CN" sz="2400" b="1" i="0" u="none" strike="noStrike" cap="none" normalizeH="0" baseline="0">
                          <a:ln>
                            <a:noFill/>
                          </a:ln>
                          <a:solidFill>
                            <a:srgbClr val="663300"/>
                          </a:solidFill>
                          <a:effectLst/>
                          <a:latin typeface="Arial" panose="020B0604020202020204" pitchFamily="34" charset="0"/>
                          <a:ea typeface="楷体_GB2312" pitchFamily="49" charset="-122"/>
                        </a:rPr>
                        <a:t>23FFFH</a:t>
                      </a:r>
                    </a:p>
                  </a:txBody>
                  <a:tcPr marT="45284" marB="4528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A6ADC0"/>
                    </a:solidFill>
                  </a:tcPr>
                </a:tc>
                <a:extLst>
                  <a:ext uri="{0D108BD9-81ED-4DB2-BD59-A6C34878D82A}">
                    <a16:rowId xmlns:a16="http://schemas.microsoft.com/office/drawing/2014/main" val="4032760208"/>
                  </a:ext>
                </a:extLst>
              </a:tr>
            </a:tbl>
          </a:graphicData>
        </a:graphic>
      </p:graphicFrame>
      <p:sp>
        <p:nvSpPr>
          <p:cNvPr id="129047" name="幻灯片编号占位符 1"/>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D20C2A17-12ED-4407-9804-42F7B1D20C31}" type="slidenum">
              <a:rPr kumimoji="0" lang="en-US" altLang="zh-CN" sz="1600" smtClean="0"/>
              <a:pPr>
                <a:lnSpc>
                  <a:spcPct val="100000"/>
                </a:lnSpc>
                <a:spcBef>
                  <a:spcPct val="0"/>
                </a:spcBef>
                <a:buSzTx/>
                <a:buFontTx/>
                <a:buNone/>
              </a:pPr>
              <a:t>61</a:t>
            </a:fld>
            <a:r>
              <a:rPr kumimoji="0" lang="en-US" altLang="zh-CN" sz="1600"/>
              <a:t>/</a:t>
            </a:r>
            <a:r>
              <a:rPr kumimoji="0" lang="zh-CN" altLang="zh-CN" sz="1600"/>
              <a:t>7</a:t>
            </a:r>
            <a:r>
              <a:rPr kumimoji="0" lang="en-US" altLang="zh-CN" sz="1600"/>
              <a:t>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9C8C9AAD-8A16-4D9C-808D-6013E313375A}"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E3051460-54E0-4D42-BB06-B61A89689796}"/>
              </a:ext>
            </a:extLst>
          </p:cNvPr>
          <p:cNvSpPr>
            <a:spLocks noGrp="1" noChangeArrowheads="1"/>
          </p:cNvSpPr>
          <p:nvPr>
            <p:ph type="title"/>
          </p:nvPr>
        </p:nvSpPr>
        <p:spPr>
          <a:xfrm>
            <a:off x="2895600" y="41275"/>
            <a:ext cx="4335463" cy="677863"/>
          </a:xfrm>
        </p:spPr>
        <p:txBody>
          <a:bodyPr/>
          <a:lstStyle/>
          <a:p>
            <a:pPr eaLnBrk="1" hangingPunct="1"/>
            <a:r>
              <a:rPr lang="zh-CN" altLang="en-US" sz="4000">
                <a:solidFill>
                  <a:srgbClr val="FF0000"/>
                </a:solidFill>
                <a:effectLst>
                  <a:outerShdw blurRad="38100" dist="38100" dir="2700000" algn="tl">
                    <a:srgbClr val="C0C0C0"/>
                  </a:outerShdw>
                </a:effectLst>
                <a:ea typeface="黑体" panose="02010609060101010101" pitchFamily="49" charset="-122"/>
              </a:rPr>
              <a:t>片选端</a:t>
            </a:r>
            <a:r>
              <a:rPr lang="zh-CN" altLang="en-US" sz="4000">
                <a:effectLst>
                  <a:outerShdw blurRad="38100" dist="38100" dir="2700000" algn="tl">
                    <a:srgbClr val="C0C0C0"/>
                  </a:outerShdw>
                </a:effectLst>
                <a:ea typeface="黑体" panose="02010609060101010101" pitchFamily="49" charset="-122"/>
              </a:rPr>
              <a:t>译码小结</a:t>
            </a:r>
          </a:p>
        </p:txBody>
      </p:sp>
      <p:sp>
        <p:nvSpPr>
          <p:cNvPr id="131075" name="Rectangle 3"/>
          <p:cNvSpPr txBox="1">
            <a:spLocks noChangeArrowheads="1"/>
          </p:cNvSpPr>
          <p:nvPr/>
        </p:nvSpPr>
        <p:spPr bwMode="auto">
          <a:xfrm>
            <a:off x="323850" y="1557338"/>
            <a:ext cx="8569325"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a:ea typeface="楷体_GB2312" pitchFamily="49" charset="-122"/>
              </a:rPr>
              <a:t>存储芯片的片选控制端可以被看作经最高位地址线单独选用或经译码而得</a:t>
            </a:r>
          </a:p>
          <a:p>
            <a:pPr eaLnBrk="1" hangingPunct="1">
              <a:lnSpc>
                <a:spcPct val="120000"/>
              </a:lnSpc>
            </a:pPr>
            <a:r>
              <a:rPr lang="zh-CN" altLang="en-US">
                <a:ea typeface="楷体_GB2312" pitchFamily="49" charset="-122"/>
              </a:rPr>
              <a:t>在系统中，与地址相关的有：</a:t>
            </a:r>
            <a:r>
              <a:rPr lang="zh-CN" altLang="en-US">
                <a:solidFill>
                  <a:schemeClr val="hlink"/>
                </a:solidFill>
                <a:ea typeface="楷体_GB2312" pitchFamily="49" charset="-122"/>
              </a:rPr>
              <a:t>地址空间的选择</a:t>
            </a:r>
            <a:r>
              <a:rPr lang="zh-CN" altLang="en-US">
                <a:ea typeface="楷体_GB2312" pitchFamily="49" charset="-122"/>
              </a:rPr>
              <a:t>（接系统的</a:t>
            </a:r>
            <a:r>
              <a:rPr lang="en-US" altLang="zh-CN">
                <a:ea typeface="楷体_GB2312" pitchFamily="49" charset="-122"/>
              </a:rPr>
              <a:t>M/IO*</a:t>
            </a:r>
            <a:r>
              <a:rPr lang="zh-CN" altLang="en-US">
                <a:ea typeface="楷体_GB2312" pitchFamily="49" charset="-122"/>
              </a:rPr>
              <a:t>信号）和</a:t>
            </a:r>
            <a:r>
              <a:rPr lang="zh-CN" altLang="en-US">
                <a:solidFill>
                  <a:schemeClr val="hlink"/>
                </a:solidFill>
                <a:ea typeface="楷体_GB2312" pitchFamily="49" charset="-122"/>
              </a:rPr>
              <a:t>高位地址的译码选择</a:t>
            </a:r>
            <a:r>
              <a:rPr lang="zh-CN" altLang="en-US">
                <a:ea typeface="楷体_GB2312" pitchFamily="49" charset="-122"/>
              </a:rPr>
              <a:t>（与系统的高位地址线相关联）</a:t>
            </a:r>
          </a:p>
          <a:p>
            <a:pPr eaLnBrk="1" hangingPunct="1">
              <a:lnSpc>
                <a:spcPct val="120000"/>
              </a:lnSpc>
            </a:pPr>
            <a:r>
              <a:rPr lang="zh-CN" altLang="en-US">
                <a:ea typeface="楷体_GB2312" pitchFamily="49" charset="-122"/>
              </a:rPr>
              <a:t>对一些存储芯片通过片选无效可关闭内部的输出驱动机制，起到降低功耗的作用</a:t>
            </a:r>
          </a:p>
        </p:txBody>
      </p:sp>
      <p:sp>
        <p:nvSpPr>
          <p:cNvPr id="131076"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880622A3-1AE4-4609-BF4C-E9B97E13C76D}" type="slidenum">
              <a:rPr kumimoji="0" lang="en-US" altLang="zh-CN" sz="1600" smtClean="0"/>
              <a:pPr>
                <a:lnSpc>
                  <a:spcPct val="100000"/>
                </a:lnSpc>
                <a:spcBef>
                  <a:spcPct val="0"/>
                </a:spcBef>
                <a:buSzTx/>
                <a:buFontTx/>
                <a:buNone/>
              </a:pPr>
              <a:t>62</a:t>
            </a:fld>
            <a:r>
              <a:rPr kumimoji="0" lang="en-US" altLang="zh-CN" sz="1600"/>
              <a:t>/</a:t>
            </a:r>
            <a:r>
              <a:rPr kumimoji="0" lang="zh-CN" altLang="zh-CN" sz="1600"/>
              <a:t>7</a:t>
            </a:r>
            <a:r>
              <a:rPr kumimoji="0" lang="en-US" altLang="zh-CN" sz="1600"/>
              <a:t>9</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B3FB1A61-8582-4D45-BC44-1E365618FB7F}" type="datetime12">
              <a:rPr kumimoji="0" lang="zh-CN" altLang="en-US" sz="1600" smtClean="0"/>
              <a:pPr>
                <a:lnSpc>
                  <a:spcPct val="100000"/>
                </a:lnSpc>
                <a:spcBef>
                  <a:spcPct val="0"/>
                </a:spcBef>
                <a:buSzTx/>
                <a:buFontTx/>
                <a:buNone/>
              </a:pPr>
              <a:t>下午8时24分</a:t>
            </a:fld>
            <a:endParaRPr kumimoji="0" lang="en-US" altLang="zh-CN" sz="1600"/>
          </a:p>
        </p:txBody>
      </p:sp>
      <p:sp>
        <p:nvSpPr>
          <p:cNvPr id="133122" name="Rectangle 2050"/>
          <p:cNvSpPr>
            <a:spLocks noGrp="1" noChangeArrowheads="1"/>
          </p:cNvSpPr>
          <p:nvPr>
            <p:ph type="title"/>
          </p:nvPr>
        </p:nvSpPr>
        <p:spPr>
          <a:xfrm>
            <a:off x="3348038" y="44450"/>
            <a:ext cx="2519362" cy="762000"/>
          </a:xfrm>
          <a:noFill/>
        </p:spPr>
        <p:txBody>
          <a:bodyPr lIns="92075" tIns="46038" rIns="92075" bIns="46038">
            <a:spAutoFit/>
          </a:bodyPr>
          <a:lstStyle/>
          <a:p>
            <a:pPr eaLnBrk="1" hangingPunct="1"/>
            <a:r>
              <a:rPr lang="zh-CN" altLang="en-US">
                <a:latin typeface="隶书" panose="02010509060101010101" pitchFamily="49" charset="-122"/>
                <a:ea typeface="隶书" panose="02010509060101010101" pitchFamily="49" charset="-122"/>
              </a:rPr>
              <a:t>字扩展</a:t>
            </a:r>
          </a:p>
        </p:txBody>
      </p:sp>
      <p:pic>
        <p:nvPicPr>
          <p:cNvPr id="133123" name="Picture 20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5719763"/>
            <a:ext cx="632460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124" name="Object 2054"/>
          <p:cNvGraphicFramePr>
            <a:graphicFrameLocks noGrp="1" noChangeAspect="1"/>
          </p:cNvGraphicFramePr>
          <p:nvPr>
            <p:ph idx="1"/>
          </p:nvPr>
        </p:nvGraphicFramePr>
        <p:xfrm>
          <a:off x="1219200" y="908050"/>
          <a:ext cx="7696200" cy="4516438"/>
        </p:xfrm>
        <a:graphic>
          <a:graphicData uri="http://schemas.openxmlformats.org/presentationml/2006/ole">
            <mc:AlternateContent xmlns:mc="http://schemas.openxmlformats.org/markup-compatibility/2006">
              <mc:Choice xmlns:v="urn:schemas-microsoft-com:vml" Requires="v">
                <p:oleObj spid="_x0000_s133133" name="图片" r:id="rId6" imgW="0" imgH="0" progId="Word.Picture.8">
                  <p:embed/>
                </p:oleObj>
              </mc:Choice>
              <mc:Fallback>
                <p:oleObj name="图片" r:id="rId6" imgW="0" imgH="0" progId="Word.Picture.8">
                  <p:embed/>
                  <p:pic>
                    <p:nvPicPr>
                      <p:cNvPr id="0" name="Object 20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908050"/>
                        <a:ext cx="7696200" cy="4516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3125" name="幻灯片编号占位符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2E8D7F93-BBF8-42CC-BA05-B1A03E27CA0E}" type="slidenum">
              <a:rPr kumimoji="0" lang="en-US" altLang="zh-CN" sz="1600" smtClean="0"/>
              <a:pPr>
                <a:lnSpc>
                  <a:spcPct val="100000"/>
                </a:lnSpc>
                <a:spcBef>
                  <a:spcPct val="0"/>
                </a:spcBef>
                <a:buSzTx/>
                <a:buFontTx/>
                <a:buNone/>
              </a:pPr>
              <a:t>63</a:t>
            </a:fld>
            <a:r>
              <a:rPr kumimoji="0" lang="en-US" altLang="zh-CN" sz="1600"/>
              <a:t>/</a:t>
            </a:r>
            <a:r>
              <a:rPr kumimoji="0" lang="zh-CN" altLang="zh-CN" sz="1600"/>
              <a:t>7</a:t>
            </a:r>
            <a:r>
              <a:rPr kumimoji="0" lang="en-US" altLang="zh-CN" sz="1600"/>
              <a:t>9</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7953F3B2-ED8D-4344-8D99-214217A94540}" type="datetime12">
              <a:rPr kumimoji="0" lang="zh-CN" altLang="en-US" sz="1600" smtClean="0"/>
              <a:pPr>
                <a:lnSpc>
                  <a:spcPct val="100000"/>
                </a:lnSpc>
                <a:spcBef>
                  <a:spcPct val="0"/>
                </a:spcBef>
                <a:buSzTx/>
                <a:buFontTx/>
                <a:buNone/>
              </a:pPr>
              <a:t>下午8时24分</a:t>
            </a:fld>
            <a:endParaRPr kumimoji="0" lang="en-US" altLang="zh-CN" sz="1600"/>
          </a:p>
        </p:txBody>
      </p:sp>
      <p:graphicFrame>
        <p:nvGraphicFramePr>
          <p:cNvPr id="135170" name="Object 1028"/>
          <p:cNvGraphicFramePr>
            <a:graphicFrameLocks noChangeAspect="1"/>
          </p:cNvGraphicFramePr>
          <p:nvPr/>
        </p:nvGraphicFramePr>
        <p:xfrm>
          <a:off x="1219200" y="3448050"/>
          <a:ext cx="5030788" cy="2952750"/>
        </p:xfrm>
        <a:graphic>
          <a:graphicData uri="http://schemas.openxmlformats.org/presentationml/2006/ole">
            <mc:AlternateContent xmlns:mc="http://schemas.openxmlformats.org/markup-compatibility/2006">
              <mc:Choice xmlns:v="urn:schemas-microsoft-com:vml" Requires="v">
                <p:oleObj spid="_x0000_s135189" name="图片" r:id="rId5" imgW="0" imgH="0" progId="Word.Picture.8">
                  <p:embed/>
                </p:oleObj>
              </mc:Choice>
              <mc:Fallback>
                <p:oleObj name="图片" r:id="rId5" imgW="0" imgH="0" progId="Word.Picture.8">
                  <p:embed/>
                  <p:pic>
                    <p:nvPicPr>
                      <p:cNvPr id="0" name="Object 10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448050"/>
                        <a:ext cx="5030788"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5171" name="Text Box 1029"/>
          <p:cNvSpPr txBox="1">
            <a:spLocks noChangeArrowheads="1"/>
          </p:cNvSpPr>
          <p:nvPr/>
        </p:nvSpPr>
        <p:spPr bwMode="auto">
          <a:xfrm>
            <a:off x="1258888" y="908050"/>
            <a:ext cx="5256212"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25000"/>
              </a:spcBef>
              <a:spcAft>
                <a:spcPts val="125"/>
              </a:spcAft>
              <a:buSzTx/>
              <a:buFontTx/>
              <a:buNone/>
            </a:pPr>
            <a:r>
              <a:rPr lang="zh-CN" altLang="en-US" sz="2400" b="1">
                <a:solidFill>
                  <a:srgbClr val="FF0000"/>
                </a:solidFill>
                <a:latin typeface="楷体_GB2312" pitchFamily="49" charset="-122"/>
                <a:ea typeface="楷体_GB2312" pitchFamily="49" charset="-122"/>
              </a:rPr>
              <a:t>字扩展</a:t>
            </a:r>
            <a:r>
              <a:rPr lang="zh-CN" altLang="en-US" sz="2400" b="1">
                <a:solidFill>
                  <a:schemeClr val="tx1"/>
                </a:solidFill>
                <a:latin typeface="楷体_GB2312" pitchFamily="49" charset="-122"/>
                <a:ea typeface="楷体_GB2312" pitchFamily="49" charset="-122"/>
              </a:rPr>
              <a:t>：用于增加存储器的</a:t>
            </a:r>
            <a:r>
              <a:rPr lang="zh-CN" altLang="en-US" sz="2400" b="1">
                <a:solidFill>
                  <a:srgbClr val="FF0000"/>
                </a:solidFill>
                <a:latin typeface="楷体_GB2312" pitchFamily="49" charset="-122"/>
                <a:ea typeface="楷体_GB2312" pitchFamily="49" charset="-122"/>
              </a:rPr>
              <a:t>字数</a:t>
            </a:r>
            <a:r>
              <a:rPr lang="zh-CN" altLang="en-US" sz="2400" b="1">
                <a:solidFill>
                  <a:schemeClr val="tx1"/>
                </a:solidFill>
                <a:latin typeface="楷体_GB2312" pitchFamily="49" charset="-122"/>
                <a:ea typeface="楷体_GB2312" pitchFamily="49" charset="-122"/>
              </a:rPr>
              <a:t>。</a:t>
            </a:r>
          </a:p>
          <a:p>
            <a:pPr eaLnBrk="1" hangingPunct="1">
              <a:spcBef>
                <a:spcPct val="25000"/>
              </a:spcBef>
              <a:spcAft>
                <a:spcPts val="125"/>
              </a:spcAft>
              <a:buSzTx/>
              <a:buFontTx/>
              <a:buNone/>
            </a:pPr>
            <a:r>
              <a:rPr lang="zh-CN" altLang="en-US" sz="2400" b="1">
                <a:solidFill>
                  <a:schemeClr val="tx1"/>
                </a:solidFill>
                <a:latin typeface="楷体_GB2312" pitchFamily="49" charset="-122"/>
                <a:ea typeface="楷体_GB2312" pitchFamily="49" charset="-122"/>
              </a:rPr>
              <a:t>存储器芯片的地址数: 18</a:t>
            </a:r>
          </a:p>
          <a:p>
            <a:pPr eaLnBrk="1" hangingPunct="1">
              <a:spcBef>
                <a:spcPct val="25000"/>
              </a:spcBef>
              <a:spcAft>
                <a:spcPts val="125"/>
              </a:spcAft>
              <a:buSzTx/>
              <a:buFontTx/>
              <a:buNone/>
            </a:pPr>
            <a:r>
              <a:rPr lang="zh-CN" altLang="en-US" sz="2400" b="1">
                <a:solidFill>
                  <a:schemeClr val="tx1"/>
                </a:solidFill>
                <a:latin typeface="楷体_GB2312" pitchFamily="49" charset="-122"/>
                <a:ea typeface="楷体_GB2312" pitchFamily="49" charset="-122"/>
              </a:rPr>
              <a:t>存储器的结构：2</a:t>
            </a:r>
            <a:r>
              <a:rPr lang="en-US" altLang="zh-CN" sz="2400" b="1">
                <a:solidFill>
                  <a:schemeClr val="tx1"/>
                </a:solidFill>
                <a:latin typeface="楷体_GB2312" pitchFamily="49" charset="-122"/>
                <a:ea typeface="楷体_GB2312" pitchFamily="49" charset="-122"/>
              </a:rPr>
              <a:t>Mx8</a:t>
            </a:r>
          </a:p>
          <a:p>
            <a:pPr eaLnBrk="1" hangingPunct="1">
              <a:spcBef>
                <a:spcPct val="25000"/>
              </a:spcBef>
              <a:spcAft>
                <a:spcPts val="125"/>
              </a:spcAft>
              <a:buSzTx/>
              <a:buFontTx/>
              <a:buNone/>
            </a:pPr>
            <a:r>
              <a:rPr lang="en-US" altLang="zh-CN" sz="2400" b="1">
                <a:solidFill>
                  <a:schemeClr val="tx1"/>
                </a:solidFill>
                <a:latin typeface="楷体_GB2312" pitchFamily="49" charset="-122"/>
                <a:ea typeface="楷体_GB2312" pitchFamily="49" charset="-122"/>
              </a:rPr>
              <a:t>CPU</a:t>
            </a:r>
            <a:r>
              <a:rPr lang="zh-CN" altLang="en-US" sz="2400" b="1">
                <a:solidFill>
                  <a:schemeClr val="tx1"/>
                </a:solidFill>
                <a:latin typeface="楷体_GB2312" pitchFamily="49" charset="-122"/>
                <a:ea typeface="楷体_GB2312" pitchFamily="49" charset="-122"/>
              </a:rPr>
              <a:t>有效地址线数：21</a:t>
            </a:r>
          </a:p>
          <a:p>
            <a:pPr eaLnBrk="1" hangingPunct="1">
              <a:spcBef>
                <a:spcPct val="25000"/>
              </a:spcBef>
              <a:spcAft>
                <a:spcPts val="125"/>
              </a:spcAft>
              <a:buSzTx/>
              <a:buFontTx/>
              <a:buNone/>
            </a:pPr>
            <a:r>
              <a:rPr lang="zh-CN" altLang="en-US" sz="2400" b="1" u="sng">
                <a:solidFill>
                  <a:schemeClr val="tx1"/>
                </a:solidFill>
                <a:latin typeface="楷体_GB2312" pitchFamily="49" charset="-122"/>
                <a:ea typeface="楷体_GB2312" pitchFamily="49" charset="-122"/>
              </a:rPr>
              <a:t>每个芯片的地址范围不同</a:t>
            </a:r>
            <a:r>
              <a:rPr lang="zh-CN" altLang="en-US" sz="2400" b="1">
                <a:solidFill>
                  <a:schemeClr val="tx1"/>
                </a:solidFill>
                <a:latin typeface="楷体_GB2312" pitchFamily="49" charset="-122"/>
                <a:ea typeface="楷体_GB2312" pitchFamily="49" charset="-122"/>
              </a:rPr>
              <a:t>。</a:t>
            </a:r>
          </a:p>
        </p:txBody>
      </p:sp>
      <p:sp>
        <p:nvSpPr>
          <p:cNvPr id="39" name="Rectangle 1030">
            <a:extLst>
              <a:ext uri="{FF2B5EF4-FFF2-40B4-BE49-F238E27FC236}">
                <a16:creationId xmlns:a16="http://schemas.microsoft.com/office/drawing/2014/main" id="{5DFE79EA-63B0-A749-88BA-3D7CA6DE0416}"/>
              </a:ext>
            </a:extLst>
          </p:cNvPr>
          <p:cNvSpPr>
            <a:spLocks noChangeArrowheads="1"/>
          </p:cNvSpPr>
          <p:nvPr/>
        </p:nvSpPr>
        <p:spPr bwMode="auto">
          <a:xfrm>
            <a:off x="7162800" y="838200"/>
            <a:ext cx="1219200" cy="1295400"/>
          </a:xfrm>
          <a:prstGeom prst="rect">
            <a:avLst/>
          </a:prstGeom>
          <a:solidFill>
            <a:srgbClr val="FFCC99"/>
          </a:solidFill>
          <a:ln w="9525">
            <a:solidFill>
              <a:srgbClr val="660066"/>
            </a:solidFill>
            <a:miter lim="800000"/>
            <a:headEnd/>
            <a:tailEnd/>
          </a:ln>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40" name="Rectangle 1031">
            <a:extLst>
              <a:ext uri="{FF2B5EF4-FFF2-40B4-BE49-F238E27FC236}">
                <a16:creationId xmlns:a16="http://schemas.microsoft.com/office/drawing/2014/main" id="{3526C45C-34FE-044D-B546-0D9BB36F1EC0}"/>
              </a:ext>
            </a:extLst>
          </p:cNvPr>
          <p:cNvSpPr>
            <a:spLocks noChangeArrowheads="1"/>
          </p:cNvSpPr>
          <p:nvPr/>
        </p:nvSpPr>
        <p:spPr bwMode="auto">
          <a:xfrm>
            <a:off x="7162800" y="2133600"/>
            <a:ext cx="1219200" cy="1295400"/>
          </a:xfrm>
          <a:prstGeom prst="rect">
            <a:avLst/>
          </a:prstGeom>
          <a:solidFill>
            <a:srgbClr val="FFCC99"/>
          </a:solidFill>
          <a:ln w="9525">
            <a:solidFill>
              <a:srgbClr val="660066"/>
            </a:solidFill>
            <a:miter lim="800000"/>
            <a:headEnd/>
            <a:tailEnd/>
          </a:ln>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41" name="Rectangle 1032">
            <a:extLst>
              <a:ext uri="{FF2B5EF4-FFF2-40B4-BE49-F238E27FC236}">
                <a16:creationId xmlns:a16="http://schemas.microsoft.com/office/drawing/2014/main" id="{029DE489-7656-6647-9F68-2B3950322919}"/>
              </a:ext>
            </a:extLst>
          </p:cNvPr>
          <p:cNvSpPr>
            <a:spLocks noChangeArrowheads="1"/>
          </p:cNvSpPr>
          <p:nvPr/>
        </p:nvSpPr>
        <p:spPr bwMode="auto">
          <a:xfrm>
            <a:off x="7162800" y="3429000"/>
            <a:ext cx="1219200" cy="1295400"/>
          </a:xfrm>
          <a:prstGeom prst="rect">
            <a:avLst/>
          </a:prstGeom>
          <a:solidFill>
            <a:srgbClr val="FFCC99"/>
          </a:solidFill>
          <a:ln w="9525">
            <a:solidFill>
              <a:srgbClr val="660066"/>
            </a:solidFill>
            <a:miter lim="800000"/>
            <a:headEnd/>
            <a:tailEnd/>
          </a:ln>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42" name="Rectangle 1033">
            <a:extLst>
              <a:ext uri="{FF2B5EF4-FFF2-40B4-BE49-F238E27FC236}">
                <a16:creationId xmlns:a16="http://schemas.microsoft.com/office/drawing/2014/main" id="{B4F03A29-C72E-FE44-BA26-C43C52EC4AAA}"/>
              </a:ext>
            </a:extLst>
          </p:cNvPr>
          <p:cNvSpPr>
            <a:spLocks noChangeArrowheads="1"/>
          </p:cNvSpPr>
          <p:nvPr/>
        </p:nvSpPr>
        <p:spPr bwMode="auto">
          <a:xfrm>
            <a:off x="7162800" y="4724400"/>
            <a:ext cx="1219200" cy="1295400"/>
          </a:xfrm>
          <a:prstGeom prst="rect">
            <a:avLst/>
          </a:prstGeom>
          <a:solidFill>
            <a:srgbClr val="FFCC99"/>
          </a:solidFill>
          <a:ln w="9525">
            <a:solidFill>
              <a:srgbClr val="660066"/>
            </a:solidFill>
            <a:miter lim="800000"/>
            <a:headEnd/>
            <a:tailEnd/>
          </a:ln>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43" name="Text Box 1034">
            <a:extLst>
              <a:ext uri="{FF2B5EF4-FFF2-40B4-BE49-F238E27FC236}">
                <a16:creationId xmlns:a16="http://schemas.microsoft.com/office/drawing/2014/main" id="{FA9E89B4-E07E-8144-9ED5-F3FC4138DB20}"/>
              </a:ext>
            </a:extLst>
          </p:cNvPr>
          <p:cNvSpPr txBox="1">
            <a:spLocks noChangeArrowheads="1"/>
          </p:cNvSpPr>
          <p:nvPr/>
        </p:nvSpPr>
        <p:spPr bwMode="auto">
          <a:xfrm>
            <a:off x="7162800" y="1143000"/>
            <a:ext cx="1219200" cy="45720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Bef>
                <a:spcPct val="50000"/>
              </a:spcBef>
              <a:spcAft>
                <a:spcPts val="0"/>
              </a:spcAft>
              <a:defRPr/>
            </a:pPr>
            <a:r>
              <a:rPr kumimoji="1" lang="zh-CN" altLang="en-US" kern="0">
                <a:solidFill>
                  <a:srgbClr val="660066"/>
                </a:solidFill>
              </a:rPr>
              <a:t>256</a:t>
            </a:r>
            <a:r>
              <a:rPr kumimoji="1" lang="en-US" altLang="zh-CN" kern="0">
                <a:solidFill>
                  <a:srgbClr val="660066"/>
                </a:solidFill>
              </a:rPr>
              <a:t>Kx8</a:t>
            </a:r>
          </a:p>
        </p:txBody>
      </p:sp>
      <p:sp>
        <p:nvSpPr>
          <p:cNvPr id="44" name="Text Box 1035">
            <a:extLst>
              <a:ext uri="{FF2B5EF4-FFF2-40B4-BE49-F238E27FC236}">
                <a16:creationId xmlns:a16="http://schemas.microsoft.com/office/drawing/2014/main" id="{BD1D701F-9597-8F4B-A9DA-98420DB8162B}"/>
              </a:ext>
            </a:extLst>
          </p:cNvPr>
          <p:cNvSpPr txBox="1">
            <a:spLocks noChangeArrowheads="1"/>
          </p:cNvSpPr>
          <p:nvPr/>
        </p:nvSpPr>
        <p:spPr bwMode="auto">
          <a:xfrm>
            <a:off x="7162800" y="2514600"/>
            <a:ext cx="1219200" cy="45720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Bef>
                <a:spcPct val="50000"/>
              </a:spcBef>
              <a:spcAft>
                <a:spcPts val="0"/>
              </a:spcAft>
              <a:defRPr/>
            </a:pPr>
            <a:r>
              <a:rPr kumimoji="1" lang="zh-CN" altLang="en-US" kern="0">
                <a:solidFill>
                  <a:srgbClr val="660066"/>
                </a:solidFill>
              </a:rPr>
              <a:t>256</a:t>
            </a:r>
            <a:r>
              <a:rPr kumimoji="1" lang="en-US" altLang="zh-CN" kern="0">
                <a:solidFill>
                  <a:srgbClr val="660066"/>
                </a:solidFill>
              </a:rPr>
              <a:t>Kx8</a:t>
            </a:r>
          </a:p>
        </p:txBody>
      </p:sp>
      <p:sp>
        <p:nvSpPr>
          <p:cNvPr id="45" name="Text Box 1036">
            <a:extLst>
              <a:ext uri="{FF2B5EF4-FFF2-40B4-BE49-F238E27FC236}">
                <a16:creationId xmlns:a16="http://schemas.microsoft.com/office/drawing/2014/main" id="{AD4C9ACF-3E81-BE41-928A-80E31D38FD79}"/>
              </a:ext>
            </a:extLst>
          </p:cNvPr>
          <p:cNvSpPr txBox="1">
            <a:spLocks noChangeArrowheads="1"/>
          </p:cNvSpPr>
          <p:nvPr/>
        </p:nvSpPr>
        <p:spPr bwMode="auto">
          <a:xfrm>
            <a:off x="7162800" y="5029200"/>
            <a:ext cx="1219200" cy="45720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Bef>
                <a:spcPct val="50000"/>
              </a:spcBef>
              <a:spcAft>
                <a:spcPts val="0"/>
              </a:spcAft>
              <a:defRPr/>
            </a:pPr>
            <a:r>
              <a:rPr kumimoji="1" lang="zh-CN" altLang="en-US" kern="0">
                <a:solidFill>
                  <a:srgbClr val="660066"/>
                </a:solidFill>
              </a:rPr>
              <a:t>256</a:t>
            </a:r>
            <a:r>
              <a:rPr kumimoji="1" lang="en-US" altLang="zh-CN" kern="0">
                <a:solidFill>
                  <a:srgbClr val="660066"/>
                </a:solidFill>
              </a:rPr>
              <a:t>Kx8</a:t>
            </a:r>
          </a:p>
        </p:txBody>
      </p:sp>
      <p:sp>
        <p:nvSpPr>
          <p:cNvPr id="135179" name="Text Box 1037"/>
          <p:cNvSpPr txBox="1">
            <a:spLocks noChangeArrowheads="1"/>
          </p:cNvSpPr>
          <p:nvPr/>
        </p:nvSpPr>
        <p:spPr bwMode="auto">
          <a:xfrm>
            <a:off x="7162800" y="38862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lang="zh-CN" altLang="en-US" sz="2400">
                <a:solidFill>
                  <a:srgbClr val="660066"/>
                </a:solidFill>
                <a:latin typeface="Times New Roman" panose="02020603050405020304" pitchFamily="18" charset="0"/>
                <a:ea typeface="宋体" panose="02010600030101010101" pitchFamily="2" charset="-122"/>
              </a:rPr>
              <a:t>…...</a:t>
            </a:r>
          </a:p>
        </p:txBody>
      </p:sp>
      <p:sp>
        <p:nvSpPr>
          <p:cNvPr id="135180" name="Rectangle 2050"/>
          <p:cNvSpPr>
            <a:spLocks noGrp="1" noChangeArrowheads="1"/>
          </p:cNvSpPr>
          <p:nvPr>
            <p:ph type="title"/>
          </p:nvPr>
        </p:nvSpPr>
        <p:spPr>
          <a:xfrm>
            <a:off x="3348038" y="44450"/>
            <a:ext cx="2519362" cy="762000"/>
          </a:xfrm>
          <a:noFill/>
        </p:spPr>
        <p:txBody>
          <a:bodyPr lIns="92075" tIns="46038" rIns="92075" bIns="46038">
            <a:spAutoFit/>
          </a:bodyPr>
          <a:lstStyle/>
          <a:p>
            <a:pPr eaLnBrk="1" hangingPunct="1"/>
            <a:r>
              <a:rPr lang="zh-CN" altLang="en-US">
                <a:latin typeface="隶书" panose="02010509060101010101" pitchFamily="49" charset="-122"/>
                <a:ea typeface="隶书" panose="02010509060101010101" pitchFamily="49" charset="-122"/>
              </a:rPr>
              <a:t>字扩展</a:t>
            </a:r>
          </a:p>
        </p:txBody>
      </p:sp>
      <p:sp>
        <p:nvSpPr>
          <p:cNvPr id="135181" name="幻灯片编号占位符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4A1DCA96-68AB-451C-A303-287BD463E937}" type="slidenum">
              <a:rPr kumimoji="0" lang="en-US" altLang="zh-CN" sz="1600" smtClean="0"/>
              <a:pPr>
                <a:lnSpc>
                  <a:spcPct val="100000"/>
                </a:lnSpc>
                <a:spcBef>
                  <a:spcPct val="0"/>
                </a:spcBef>
                <a:buSzTx/>
                <a:buFontTx/>
                <a:buNone/>
              </a:pPr>
              <a:t>64</a:t>
            </a:fld>
            <a:r>
              <a:rPr kumimoji="0" lang="en-US" altLang="zh-CN" sz="1600"/>
              <a:t>/</a:t>
            </a:r>
            <a:r>
              <a:rPr kumimoji="0" lang="zh-CN" altLang="zh-CN" sz="1600"/>
              <a:t>7</a:t>
            </a:r>
            <a:r>
              <a:rPr kumimoji="0" lang="en-US" altLang="zh-CN" sz="1600"/>
              <a:t>9</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2BA84D45-7646-4009-99F7-172261C4A128}" type="datetime12">
              <a:rPr kumimoji="0" lang="zh-CN" altLang="en-US" sz="1600" smtClean="0"/>
              <a:pPr>
                <a:lnSpc>
                  <a:spcPct val="100000"/>
                </a:lnSpc>
                <a:spcBef>
                  <a:spcPct val="0"/>
                </a:spcBef>
                <a:buSzTx/>
                <a:buFontTx/>
                <a:buNone/>
              </a:pPr>
              <a:t>下午8时24分</a:t>
            </a:fld>
            <a:endParaRPr kumimoji="0" lang="en-US" altLang="zh-CN" sz="1600"/>
          </a:p>
        </p:txBody>
      </p:sp>
      <p:sp>
        <p:nvSpPr>
          <p:cNvPr id="137218" name="Rectangle 2050"/>
          <p:cNvSpPr>
            <a:spLocks noGrp="1" noChangeArrowheads="1"/>
          </p:cNvSpPr>
          <p:nvPr>
            <p:ph type="title"/>
          </p:nvPr>
        </p:nvSpPr>
        <p:spPr>
          <a:xfrm>
            <a:off x="3348038" y="44450"/>
            <a:ext cx="2519362" cy="762000"/>
          </a:xfrm>
          <a:noFill/>
        </p:spPr>
        <p:txBody>
          <a:bodyPr lIns="92075" tIns="46038" rIns="92075" bIns="46038">
            <a:spAutoFit/>
          </a:bodyPr>
          <a:lstStyle/>
          <a:p>
            <a:pPr eaLnBrk="1" hangingPunct="1"/>
            <a:r>
              <a:rPr lang="zh-CN" altLang="en-US">
                <a:latin typeface="隶书" panose="02010509060101010101" pitchFamily="49" charset="-122"/>
                <a:ea typeface="隶书" panose="02010509060101010101" pitchFamily="49" charset="-122"/>
              </a:rPr>
              <a:t>字扩展</a:t>
            </a:r>
          </a:p>
        </p:txBody>
      </p:sp>
      <p:pic>
        <p:nvPicPr>
          <p:cNvPr id="137219"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1038" y="817563"/>
            <a:ext cx="7853362" cy="565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0" name="幻灯片编号占位符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E34C12E2-2D21-4E54-BFEC-D391EB80BFE4}" type="slidenum">
              <a:rPr kumimoji="0" lang="en-US" altLang="zh-CN" sz="1600" smtClean="0"/>
              <a:pPr>
                <a:lnSpc>
                  <a:spcPct val="100000"/>
                </a:lnSpc>
                <a:spcBef>
                  <a:spcPct val="0"/>
                </a:spcBef>
                <a:buSzTx/>
                <a:buFontTx/>
                <a:buNone/>
              </a:pPr>
              <a:t>65</a:t>
            </a:fld>
            <a:r>
              <a:rPr kumimoji="0" lang="en-US" altLang="zh-CN" sz="1600"/>
              <a:t>/</a:t>
            </a:r>
            <a:r>
              <a:rPr kumimoji="0" lang="zh-CN" altLang="zh-CN" sz="1600"/>
              <a:t>7</a:t>
            </a:r>
            <a:r>
              <a:rPr kumimoji="0" lang="en-US" altLang="zh-CN" sz="1600"/>
              <a:t>9</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E18E08F0-9267-4472-9D60-EC6C5A85A23A}" type="datetime12">
              <a:rPr kumimoji="0" lang="zh-CN" altLang="en-US" sz="1600" smtClean="0"/>
              <a:pPr>
                <a:lnSpc>
                  <a:spcPct val="100000"/>
                </a:lnSpc>
                <a:spcBef>
                  <a:spcPct val="0"/>
                </a:spcBef>
                <a:buSzTx/>
                <a:buFontTx/>
                <a:buNone/>
              </a:pPr>
              <a:t>下午8时24分</a:t>
            </a:fld>
            <a:endParaRPr kumimoji="0" lang="en-US" altLang="zh-CN" sz="1600"/>
          </a:p>
        </p:txBody>
      </p:sp>
      <p:sp>
        <p:nvSpPr>
          <p:cNvPr id="139266" name="Rectangle 2050"/>
          <p:cNvSpPr>
            <a:spLocks noGrp="1" noChangeArrowheads="1"/>
          </p:cNvSpPr>
          <p:nvPr>
            <p:ph type="title"/>
          </p:nvPr>
        </p:nvSpPr>
        <p:spPr>
          <a:xfrm>
            <a:off x="3348038" y="44450"/>
            <a:ext cx="2519362" cy="647700"/>
          </a:xfrm>
          <a:noFill/>
        </p:spPr>
        <p:txBody>
          <a:bodyPr lIns="92075" tIns="46038" rIns="92075" bIns="46038">
            <a:spAutoFit/>
          </a:bodyPr>
          <a:lstStyle/>
          <a:p>
            <a:pPr eaLnBrk="1" hangingPunct="1"/>
            <a:r>
              <a:rPr lang="zh-CN" altLang="en-US">
                <a:latin typeface="隶书" panose="02010509060101010101" pitchFamily="49" charset="-122"/>
                <a:ea typeface="隶书" panose="02010509060101010101" pitchFamily="49" charset="-122"/>
              </a:rPr>
              <a:t>问题</a:t>
            </a:r>
            <a:r>
              <a:rPr lang="en-US" altLang="zh-CN">
                <a:latin typeface="隶书" panose="02010509060101010101" pitchFamily="49" charset="-122"/>
                <a:ea typeface="隶书" panose="02010509060101010101" pitchFamily="49" charset="-122"/>
              </a:rPr>
              <a:t>?</a:t>
            </a:r>
            <a:endParaRPr lang="zh-CN" altLang="en-US">
              <a:latin typeface="隶书" panose="02010509060101010101" pitchFamily="49" charset="-122"/>
              <a:ea typeface="隶书" panose="02010509060101010101" pitchFamily="49" charset="-122"/>
            </a:endParaRPr>
          </a:p>
        </p:txBody>
      </p:sp>
      <p:sp>
        <p:nvSpPr>
          <p:cNvPr id="139267" name="Rectangle 3"/>
          <p:cNvSpPr txBox="1">
            <a:spLocks noChangeArrowheads="1"/>
          </p:cNvSpPr>
          <p:nvPr/>
        </p:nvSpPr>
        <p:spPr bwMode="auto">
          <a:xfrm>
            <a:off x="1143000" y="981075"/>
            <a:ext cx="64452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Impact" panose="020B0806030902050204" pitchFamily="34" charset="0"/>
                <a:ea typeface="宋体" panose="02010600030101010101" pitchFamily="2" charset="-122"/>
              </a:rPr>
              <a:t>字扩展中，求每个芯片的地址范围</a:t>
            </a:r>
          </a:p>
          <a:p>
            <a:pPr eaLnBrk="1" hangingPunct="1"/>
            <a:r>
              <a:rPr lang="zh-CN" altLang="en-US" sz="2400" b="1">
                <a:latin typeface="Impact" panose="020B0806030902050204" pitchFamily="34" charset="0"/>
                <a:ea typeface="宋体" panose="02010600030101010101" pitchFamily="2" charset="-122"/>
              </a:rPr>
              <a:t>字扩展中，求整个存储器的地址范围</a:t>
            </a:r>
          </a:p>
          <a:p>
            <a:pPr eaLnBrk="1" hangingPunct="1"/>
            <a:r>
              <a:rPr lang="zh-CN" altLang="en-US" sz="2400" b="1">
                <a:latin typeface="Impact" panose="020B0806030902050204" pitchFamily="34" charset="0"/>
                <a:ea typeface="宋体" panose="02010600030101010101" pitchFamily="2" charset="-122"/>
              </a:rPr>
              <a:t>如果用超出存储器地址范围的地址访存，会出现什么情况？</a:t>
            </a:r>
          </a:p>
        </p:txBody>
      </p:sp>
      <p:graphicFrame>
        <p:nvGraphicFramePr>
          <p:cNvPr id="139268" name="Object 20"/>
          <p:cNvGraphicFramePr>
            <a:graphicFrameLocks noGrp="1" noChangeAspect="1"/>
          </p:cNvGraphicFramePr>
          <p:nvPr>
            <p:ph sz="half" idx="4294967295"/>
            <p:extLst>
              <p:ext uri="{D42A27DB-BD31-4B8C-83A1-F6EECF244321}">
                <p14:modId xmlns:p14="http://schemas.microsoft.com/office/powerpoint/2010/main" val="2837085930"/>
              </p:ext>
            </p:extLst>
          </p:nvPr>
        </p:nvGraphicFramePr>
        <p:xfrm>
          <a:off x="1828800" y="3505200"/>
          <a:ext cx="4679950" cy="2744788"/>
        </p:xfrm>
        <a:graphic>
          <a:graphicData uri="http://schemas.openxmlformats.org/presentationml/2006/ole">
            <mc:AlternateContent xmlns:mc="http://schemas.openxmlformats.org/markup-compatibility/2006">
              <mc:Choice xmlns:v="urn:schemas-microsoft-com:vml" Requires="v">
                <p:oleObj spid="_x0000_s139289" name="图片" r:id="rId5" imgW="0" imgH="0" progId="Word.Picture.8">
                  <p:embed/>
                </p:oleObj>
              </mc:Choice>
              <mc:Fallback>
                <p:oleObj name="图片" r:id="rId5" imgW="0" imgH="0" progId="Word.Picture.8">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505200"/>
                        <a:ext cx="4679950" cy="2744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0" name="Rectangle 4">
            <a:extLst>
              <a:ext uri="{FF2B5EF4-FFF2-40B4-BE49-F238E27FC236}">
                <a16:creationId xmlns:a16="http://schemas.microsoft.com/office/drawing/2014/main" id="{1030658D-02D2-344B-A647-842179B82AD7}"/>
              </a:ext>
            </a:extLst>
          </p:cNvPr>
          <p:cNvSpPr>
            <a:spLocks noChangeArrowheads="1"/>
          </p:cNvSpPr>
          <p:nvPr/>
        </p:nvSpPr>
        <p:spPr bwMode="auto">
          <a:xfrm>
            <a:off x="8101013" y="981075"/>
            <a:ext cx="719137" cy="1728788"/>
          </a:xfrm>
          <a:prstGeom prst="rect">
            <a:avLst/>
          </a:prstGeom>
          <a:solidFill>
            <a:srgbClr val="99FF99"/>
          </a:solidFill>
          <a:ln w="9525">
            <a:solidFill>
              <a:srgbClr val="660066"/>
            </a:solidFill>
            <a:miter lim="800000"/>
            <a:headEnd/>
            <a:tailEnd/>
          </a:ln>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21" name="Line 9">
            <a:extLst>
              <a:ext uri="{FF2B5EF4-FFF2-40B4-BE49-F238E27FC236}">
                <a16:creationId xmlns:a16="http://schemas.microsoft.com/office/drawing/2014/main" id="{323ADF31-D7C5-5547-A8EF-AF6ACC1F5FBC}"/>
              </a:ext>
            </a:extLst>
          </p:cNvPr>
          <p:cNvSpPr>
            <a:spLocks noChangeShapeType="1"/>
          </p:cNvSpPr>
          <p:nvPr/>
        </p:nvSpPr>
        <p:spPr bwMode="auto">
          <a:xfrm>
            <a:off x="8101013" y="1412875"/>
            <a:ext cx="720725" cy="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22" name="Line 10">
            <a:extLst>
              <a:ext uri="{FF2B5EF4-FFF2-40B4-BE49-F238E27FC236}">
                <a16:creationId xmlns:a16="http://schemas.microsoft.com/office/drawing/2014/main" id="{F3AD3AFE-D8F4-D849-8532-92BC70CF0D95}"/>
              </a:ext>
            </a:extLst>
          </p:cNvPr>
          <p:cNvSpPr>
            <a:spLocks noChangeShapeType="1"/>
          </p:cNvSpPr>
          <p:nvPr/>
        </p:nvSpPr>
        <p:spPr bwMode="auto">
          <a:xfrm>
            <a:off x="8101013" y="1844675"/>
            <a:ext cx="720725" cy="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23" name="Line 11">
            <a:extLst>
              <a:ext uri="{FF2B5EF4-FFF2-40B4-BE49-F238E27FC236}">
                <a16:creationId xmlns:a16="http://schemas.microsoft.com/office/drawing/2014/main" id="{FF3FC5F3-DE6F-AA4D-BFA7-E8BB708C1905}"/>
              </a:ext>
            </a:extLst>
          </p:cNvPr>
          <p:cNvSpPr>
            <a:spLocks noChangeShapeType="1"/>
          </p:cNvSpPr>
          <p:nvPr/>
        </p:nvSpPr>
        <p:spPr bwMode="auto">
          <a:xfrm>
            <a:off x="8101013" y="2276475"/>
            <a:ext cx="720725" cy="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24" name="Rectangle 12">
            <a:extLst>
              <a:ext uri="{FF2B5EF4-FFF2-40B4-BE49-F238E27FC236}">
                <a16:creationId xmlns:a16="http://schemas.microsoft.com/office/drawing/2014/main" id="{B404246D-DBC3-C14B-A759-B49CD1829843}"/>
              </a:ext>
            </a:extLst>
          </p:cNvPr>
          <p:cNvSpPr>
            <a:spLocks noChangeArrowheads="1"/>
          </p:cNvSpPr>
          <p:nvPr/>
        </p:nvSpPr>
        <p:spPr bwMode="auto">
          <a:xfrm>
            <a:off x="8101013" y="2709863"/>
            <a:ext cx="719137" cy="1728787"/>
          </a:xfrm>
          <a:prstGeom prst="rect">
            <a:avLst/>
          </a:prstGeom>
          <a:solidFill>
            <a:srgbClr val="FFFF66"/>
          </a:solidFill>
          <a:ln w="9525">
            <a:solidFill>
              <a:srgbClr val="660066"/>
            </a:solidFill>
            <a:miter lim="800000"/>
            <a:headEnd/>
            <a:tailEnd/>
          </a:ln>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25" name="Line 13">
            <a:extLst>
              <a:ext uri="{FF2B5EF4-FFF2-40B4-BE49-F238E27FC236}">
                <a16:creationId xmlns:a16="http://schemas.microsoft.com/office/drawing/2014/main" id="{F61B34ED-A121-6D40-8A8F-E1BE6D06689C}"/>
              </a:ext>
            </a:extLst>
          </p:cNvPr>
          <p:cNvSpPr>
            <a:spLocks noChangeShapeType="1"/>
          </p:cNvSpPr>
          <p:nvPr/>
        </p:nvSpPr>
        <p:spPr bwMode="auto">
          <a:xfrm>
            <a:off x="8101013" y="3141663"/>
            <a:ext cx="720725" cy="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26" name="Line 14">
            <a:extLst>
              <a:ext uri="{FF2B5EF4-FFF2-40B4-BE49-F238E27FC236}">
                <a16:creationId xmlns:a16="http://schemas.microsoft.com/office/drawing/2014/main" id="{F4ED8E0C-E21B-A845-BF75-3B9331840B31}"/>
              </a:ext>
            </a:extLst>
          </p:cNvPr>
          <p:cNvSpPr>
            <a:spLocks noChangeShapeType="1"/>
          </p:cNvSpPr>
          <p:nvPr/>
        </p:nvSpPr>
        <p:spPr bwMode="auto">
          <a:xfrm>
            <a:off x="8101013" y="3573463"/>
            <a:ext cx="720725" cy="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27" name="Line 15">
            <a:extLst>
              <a:ext uri="{FF2B5EF4-FFF2-40B4-BE49-F238E27FC236}">
                <a16:creationId xmlns:a16="http://schemas.microsoft.com/office/drawing/2014/main" id="{EE96595C-3C96-DB41-9922-B2EC5F28A0B7}"/>
              </a:ext>
            </a:extLst>
          </p:cNvPr>
          <p:cNvSpPr>
            <a:spLocks noChangeShapeType="1"/>
          </p:cNvSpPr>
          <p:nvPr/>
        </p:nvSpPr>
        <p:spPr bwMode="auto">
          <a:xfrm>
            <a:off x="8101013" y="4005263"/>
            <a:ext cx="720725" cy="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28" name="Rectangle 16">
            <a:extLst>
              <a:ext uri="{FF2B5EF4-FFF2-40B4-BE49-F238E27FC236}">
                <a16:creationId xmlns:a16="http://schemas.microsoft.com/office/drawing/2014/main" id="{023A1377-44E8-114B-AEBC-816A2AE45140}"/>
              </a:ext>
            </a:extLst>
          </p:cNvPr>
          <p:cNvSpPr>
            <a:spLocks noChangeArrowheads="1"/>
          </p:cNvSpPr>
          <p:nvPr/>
        </p:nvSpPr>
        <p:spPr bwMode="auto">
          <a:xfrm>
            <a:off x="8101013" y="4437063"/>
            <a:ext cx="719137" cy="1728787"/>
          </a:xfrm>
          <a:prstGeom prst="rect">
            <a:avLst/>
          </a:prstGeom>
          <a:solidFill>
            <a:srgbClr val="CCFF99"/>
          </a:solidFill>
          <a:ln w="9525">
            <a:solidFill>
              <a:srgbClr val="660066"/>
            </a:solidFill>
            <a:miter lim="800000"/>
            <a:headEnd/>
            <a:tailEnd/>
          </a:ln>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29" name="Line 17">
            <a:extLst>
              <a:ext uri="{FF2B5EF4-FFF2-40B4-BE49-F238E27FC236}">
                <a16:creationId xmlns:a16="http://schemas.microsoft.com/office/drawing/2014/main" id="{351597E6-039C-FA48-9DF2-1D3D73C79AD7}"/>
              </a:ext>
            </a:extLst>
          </p:cNvPr>
          <p:cNvSpPr>
            <a:spLocks noChangeShapeType="1"/>
          </p:cNvSpPr>
          <p:nvPr/>
        </p:nvSpPr>
        <p:spPr bwMode="auto">
          <a:xfrm>
            <a:off x="8101013" y="4868863"/>
            <a:ext cx="720725" cy="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30" name="Line 18">
            <a:extLst>
              <a:ext uri="{FF2B5EF4-FFF2-40B4-BE49-F238E27FC236}">
                <a16:creationId xmlns:a16="http://schemas.microsoft.com/office/drawing/2014/main" id="{EDD3AB35-A600-E74E-A0CE-B0E98963B0A6}"/>
              </a:ext>
            </a:extLst>
          </p:cNvPr>
          <p:cNvSpPr>
            <a:spLocks noChangeShapeType="1"/>
          </p:cNvSpPr>
          <p:nvPr/>
        </p:nvSpPr>
        <p:spPr bwMode="auto">
          <a:xfrm>
            <a:off x="8101013" y="5300663"/>
            <a:ext cx="720725" cy="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31" name="Line 19">
            <a:extLst>
              <a:ext uri="{FF2B5EF4-FFF2-40B4-BE49-F238E27FC236}">
                <a16:creationId xmlns:a16="http://schemas.microsoft.com/office/drawing/2014/main" id="{EA144206-9BA9-B046-A5E0-BB2D948BBA13}"/>
              </a:ext>
            </a:extLst>
          </p:cNvPr>
          <p:cNvSpPr>
            <a:spLocks noChangeShapeType="1"/>
          </p:cNvSpPr>
          <p:nvPr/>
        </p:nvSpPr>
        <p:spPr bwMode="auto">
          <a:xfrm>
            <a:off x="8101013" y="5732463"/>
            <a:ext cx="720725" cy="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39281"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7875C299-103D-411E-8D89-5D423A092DEE}" type="slidenum">
              <a:rPr kumimoji="0" lang="en-US" altLang="zh-CN" sz="1600" smtClean="0"/>
              <a:pPr>
                <a:lnSpc>
                  <a:spcPct val="100000"/>
                </a:lnSpc>
                <a:spcBef>
                  <a:spcPct val="0"/>
                </a:spcBef>
                <a:buSzTx/>
                <a:buFontTx/>
                <a:buNone/>
              </a:pPr>
              <a:t>66</a:t>
            </a:fld>
            <a:r>
              <a:rPr kumimoji="0" lang="en-US" altLang="zh-CN" sz="1600"/>
              <a:t>/</a:t>
            </a:r>
            <a:r>
              <a:rPr kumimoji="0" lang="zh-CN" altLang="zh-CN" sz="1600"/>
              <a:t>7</a:t>
            </a:r>
            <a:r>
              <a:rPr kumimoji="0" lang="en-US" altLang="zh-CN" sz="1600"/>
              <a:t>9</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34DC9A25-19E6-4039-AB9A-56FD1DA3D33D}"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7D06EC8E-31A3-AC4D-BCB0-52B0D7E90733}"/>
              </a:ext>
            </a:extLst>
          </p:cNvPr>
          <p:cNvSpPr>
            <a:spLocks noGrp="1" noChangeArrowheads="1"/>
          </p:cNvSpPr>
          <p:nvPr>
            <p:ph type="title"/>
          </p:nvPr>
        </p:nvSpPr>
        <p:spPr>
          <a:xfrm>
            <a:off x="2667000" y="76200"/>
            <a:ext cx="4945063" cy="685800"/>
          </a:xfrm>
        </p:spPr>
        <p:txBody>
          <a:bodyPr/>
          <a:lstStyle/>
          <a:p>
            <a:pPr eaLnBrk="1" hangingPunct="1"/>
            <a:r>
              <a:rPr lang="zh-CN" altLang="en-US" sz="4000">
                <a:effectLst>
                  <a:outerShdw blurRad="38100" dist="38100" dir="2700000" algn="tl">
                    <a:srgbClr val="C0C0C0"/>
                  </a:outerShdw>
                </a:effectLst>
                <a:ea typeface="黑体" panose="02010609060101010101" pitchFamily="49" charset="-122"/>
              </a:rPr>
              <a:t>存储芯片的读写控制</a:t>
            </a:r>
          </a:p>
        </p:txBody>
      </p:sp>
      <p:sp>
        <p:nvSpPr>
          <p:cNvPr id="141315" name="Rectangle 3"/>
          <p:cNvSpPr txBox="1">
            <a:spLocks noChangeArrowheads="1"/>
          </p:cNvSpPr>
          <p:nvPr/>
        </p:nvSpPr>
        <p:spPr bwMode="auto">
          <a:xfrm>
            <a:off x="900113" y="15573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91440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a:ea typeface="楷体_GB2312" pitchFamily="49" charset="-122"/>
              </a:rPr>
              <a:t>芯片</a:t>
            </a:r>
            <a:r>
              <a:rPr lang="en-US" altLang="zh-CN">
                <a:ea typeface="楷体_GB2312" pitchFamily="49" charset="-122"/>
              </a:rPr>
              <a:t>OE*</a:t>
            </a:r>
            <a:r>
              <a:rPr lang="zh-CN" altLang="en-US">
                <a:ea typeface="楷体_GB2312" pitchFamily="49" charset="-122"/>
              </a:rPr>
              <a:t>与系统的</a:t>
            </a:r>
            <a:r>
              <a:rPr lang="zh-CN" altLang="en-US">
                <a:solidFill>
                  <a:srgbClr val="FF0000"/>
                </a:solidFill>
                <a:ea typeface="楷体_GB2312" pitchFamily="49" charset="-122"/>
              </a:rPr>
              <a:t>读命令</a:t>
            </a:r>
            <a:r>
              <a:rPr lang="zh-CN" altLang="en-US">
                <a:ea typeface="楷体_GB2312" pitchFamily="49" charset="-122"/>
              </a:rPr>
              <a:t>线相连</a:t>
            </a:r>
          </a:p>
          <a:p>
            <a:pPr lvl="1" eaLnBrk="1" hangingPunct="1">
              <a:lnSpc>
                <a:spcPct val="120000"/>
              </a:lnSpc>
            </a:pPr>
            <a:r>
              <a:rPr lang="zh-CN" altLang="en-US">
                <a:solidFill>
                  <a:srgbClr val="000000"/>
                </a:solidFill>
                <a:ea typeface="幼圆" panose="02010509060101010101" pitchFamily="49" charset="-122"/>
              </a:rPr>
              <a:t>当芯片被选中、且读命令有效时，存储芯片将开放并驱动数据到总线</a:t>
            </a:r>
          </a:p>
          <a:p>
            <a:pPr eaLnBrk="1" hangingPunct="1">
              <a:lnSpc>
                <a:spcPct val="120000"/>
              </a:lnSpc>
            </a:pPr>
            <a:r>
              <a:rPr lang="zh-CN" altLang="en-US">
                <a:ea typeface="楷体_GB2312" pitchFamily="49" charset="-122"/>
              </a:rPr>
              <a:t>芯片</a:t>
            </a:r>
            <a:r>
              <a:rPr lang="en-US" altLang="zh-CN">
                <a:ea typeface="楷体_GB2312" pitchFamily="49" charset="-122"/>
              </a:rPr>
              <a:t>WE*</a:t>
            </a:r>
            <a:r>
              <a:rPr lang="zh-CN" altLang="en-US">
                <a:ea typeface="楷体_GB2312" pitchFamily="49" charset="-122"/>
              </a:rPr>
              <a:t>与系统的</a:t>
            </a:r>
            <a:r>
              <a:rPr lang="zh-CN" altLang="en-US">
                <a:solidFill>
                  <a:srgbClr val="FF0000"/>
                </a:solidFill>
                <a:ea typeface="楷体_GB2312" pitchFamily="49" charset="-122"/>
              </a:rPr>
              <a:t>写命令</a:t>
            </a:r>
            <a:r>
              <a:rPr lang="zh-CN" altLang="en-US">
                <a:ea typeface="楷体_GB2312" pitchFamily="49" charset="-122"/>
              </a:rPr>
              <a:t>线相连</a:t>
            </a:r>
          </a:p>
          <a:p>
            <a:pPr lvl="1" eaLnBrk="1" hangingPunct="1">
              <a:lnSpc>
                <a:spcPct val="120000"/>
              </a:lnSpc>
            </a:pPr>
            <a:r>
              <a:rPr lang="zh-CN" altLang="en-US">
                <a:solidFill>
                  <a:srgbClr val="000000"/>
                </a:solidFill>
                <a:ea typeface="幼圆" panose="02010509060101010101" pitchFamily="49" charset="-122"/>
              </a:rPr>
              <a:t>当芯片被选中、且写命令有效时，允许总线数据写入存储芯片</a:t>
            </a:r>
          </a:p>
        </p:txBody>
      </p:sp>
      <p:sp>
        <p:nvSpPr>
          <p:cNvPr id="141316"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8F102EEA-7883-4DD0-89FB-265045E8EB09}" type="slidenum">
              <a:rPr kumimoji="0" lang="en-US" altLang="zh-CN" sz="1600" smtClean="0"/>
              <a:pPr>
                <a:lnSpc>
                  <a:spcPct val="100000"/>
                </a:lnSpc>
                <a:spcBef>
                  <a:spcPct val="0"/>
                </a:spcBef>
                <a:buSzTx/>
                <a:buFontTx/>
                <a:buNone/>
              </a:pPr>
              <a:t>67</a:t>
            </a:fld>
            <a:r>
              <a:rPr kumimoji="0" lang="en-US" altLang="zh-CN" sz="1600"/>
              <a:t>/</a:t>
            </a:r>
            <a:r>
              <a:rPr kumimoji="0" lang="zh-CN" altLang="zh-CN" sz="1600"/>
              <a:t>7</a:t>
            </a:r>
            <a:r>
              <a:rPr kumimoji="0" lang="en-US" altLang="zh-CN" sz="1600"/>
              <a:t>9</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B90BDC16-EBCF-4B98-839F-60ED784F7D71}" type="datetime12">
              <a:rPr kumimoji="0" lang="zh-CN" altLang="en-US" sz="1600" smtClean="0"/>
              <a:pPr>
                <a:lnSpc>
                  <a:spcPct val="100000"/>
                </a:lnSpc>
                <a:spcBef>
                  <a:spcPct val="0"/>
                </a:spcBef>
                <a:buSzTx/>
                <a:buFontTx/>
                <a:buNone/>
              </a:pPr>
              <a:t>下午8时24分</a:t>
            </a:fld>
            <a:endParaRPr kumimoji="0" lang="en-US" altLang="zh-CN" sz="1600"/>
          </a:p>
        </p:txBody>
      </p:sp>
      <p:sp>
        <p:nvSpPr>
          <p:cNvPr id="143362" name="Rectangle 2050"/>
          <p:cNvSpPr>
            <a:spLocks noGrp="1" noChangeArrowheads="1"/>
          </p:cNvSpPr>
          <p:nvPr>
            <p:ph type="title"/>
          </p:nvPr>
        </p:nvSpPr>
        <p:spPr>
          <a:xfrm>
            <a:off x="3424238" y="114300"/>
            <a:ext cx="2519362" cy="708025"/>
          </a:xfrm>
          <a:noFill/>
        </p:spPr>
        <p:txBody>
          <a:bodyPr lIns="92075" tIns="46038" rIns="92075" bIns="46038">
            <a:spAutoFit/>
          </a:bodyPr>
          <a:lstStyle/>
          <a:p>
            <a:pPr eaLnBrk="1" hangingPunct="1"/>
            <a:r>
              <a:rPr lang="zh-CN" altLang="en-US" sz="4000" dirty="0">
                <a:latin typeface="隶书" panose="02010509060101010101" pitchFamily="49" charset="-122"/>
                <a:ea typeface="隶书" panose="02010509060101010101" pitchFamily="49" charset="-122"/>
              </a:rPr>
              <a:t>字位</a:t>
            </a:r>
            <a:r>
              <a:rPr lang="zh-Hans" altLang="en-US" sz="4000" dirty="0">
                <a:latin typeface="隶书" panose="02010509060101010101" pitchFamily="49" charset="-122"/>
                <a:ea typeface="隶书" panose="02010509060101010101" pitchFamily="49" charset="-122"/>
              </a:rPr>
              <a:t>  </a:t>
            </a:r>
            <a:r>
              <a:rPr lang="zh-CN" altLang="en-US" sz="4000" dirty="0">
                <a:latin typeface="隶书" panose="02010509060101010101" pitchFamily="49" charset="-122"/>
                <a:ea typeface="隶书" panose="02010509060101010101" pitchFamily="49" charset="-122"/>
              </a:rPr>
              <a:t>扩展</a:t>
            </a:r>
          </a:p>
        </p:txBody>
      </p:sp>
      <p:graphicFrame>
        <p:nvGraphicFramePr>
          <p:cNvPr id="143363" name="Object 5"/>
          <p:cNvGraphicFramePr>
            <a:graphicFrameLocks noGrp="1" noChangeAspect="1"/>
          </p:cNvGraphicFramePr>
          <p:nvPr>
            <p:ph idx="1"/>
          </p:nvPr>
        </p:nvGraphicFramePr>
        <p:xfrm>
          <a:off x="1293813" y="1268413"/>
          <a:ext cx="7011987" cy="4114800"/>
        </p:xfrm>
        <a:graphic>
          <a:graphicData uri="http://schemas.openxmlformats.org/presentationml/2006/ole">
            <mc:AlternateContent xmlns:mc="http://schemas.openxmlformats.org/markup-compatibility/2006">
              <mc:Choice xmlns:v="urn:schemas-microsoft-com:vml" Requires="v">
                <p:oleObj spid="_x0000_s143372" name="图片" r:id="rId5" imgW="0" imgH="0" progId="Word.Picture.8">
                  <p:embed/>
                </p:oleObj>
              </mc:Choice>
              <mc:Fallback>
                <p:oleObj name="图片" r:id="rId5" imgW="0" imgH="0" progId="Word.Picture.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3813" y="1268413"/>
                        <a:ext cx="7011987"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3364"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849DF3A8-F94F-470D-8448-F3E2268552B4}" type="slidenum">
              <a:rPr kumimoji="0" lang="en-US" altLang="zh-CN" sz="1600" smtClean="0"/>
              <a:pPr>
                <a:lnSpc>
                  <a:spcPct val="100000"/>
                </a:lnSpc>
                <a:spcBef>
                  <a:spcPct val="0"/>
                </a:spcBef>
                <a:buSzTx/>
                <a:buFontTx/>
                <a:buNone/>
              </a:pPr>
              <a:t>68</a:t>
            </a:fld>
            <a:r>
              <a:rPr kumimoji="0" lang="en-US" altLang="zh-CN" sz="1600"/>
              <a:t>/</a:t>
            </a:r>
            <a:r>
              <a:rPr kumimoji="0" lang="zh-CN" altLang="zh-CN" sz="1600"/>
              <a:t>7</a:t>
            </a:r>
            <a:r>
              <a:rPr kumimoji="0" lang="en-US" altLang="zh-CN" sz="1600"/>
              <a:t>9</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C8CF5727-9A42-4553-8663-22E038F43E7D}" type="datetime12">
              <a:rPr kumimoji="0" lang="zh-CN" altLang="en-US" sz="1600" smtClean="0"/>
              <a:pPr>
                <a:lnSpc>
                  <a:spcPct val="100000"/>
                </a:lnSpc>
                <a:spcBef>
                  <a:spcPct val="0"/>
                </a:spcBef>
                <a:buSzTx/>
                <a:buFontTx/>
                <a:buNone/>
              </a:pPr>
              <a:t>下午8时24分</a:t>
            </a:fld>
            <a:endParaRPr kumimoji="0" lang="en-US" altLang="zh-CN" sz="1600"/>
          </a:p>
        </p:txBody>
      </p:sp>
      <p:sp>
        <p:nvSpPr>
          <p:cNvPr id="145410" name="Rectangle 2050"/>
          <p:cNvSpPr>
            <a:spLocks noGrp="1" noChangeArrowheads="1"/>
          </p:cNvSpPr>
          <p:nvPr>
            <p:ph type="title"/>
          </p:nvPr>
        </p:nvSpPr>
        <p:spPr>
          <a:xfrm>
            <a:off x="3424238" y="114300"/>
            <a:ext cx="2519362" cy="708025"/>
          </a:xfrm>
          <a:noFill/>
        </p:spPr>
        <p:txBody>
          <a:bodyPr lIns="92075" tIns="46038" rIns="92075" bIns="46038">
            <a:spAutoFit/>
          </a:bodyPr>
          <a:lstStyle/>
          <a:p>
            <a:pPr eaLnBrk="1" hangingPunct="1"/>
            <a:r>
              <a:rPr lang="zh-CN" altLang="en-US" sz="4000">
                <a:latin typeface="隶书" panose="02010509060101010101" pitchFamily="49" charset="-122"/>
                <a:ea typeface="隶书" panose="02010509060101010101" pitchFamily="49" charset="-122"/>
              </a:rPr>
              <a:t>字位扩展</a:t>
            </a:r>
          </a:p>
        </p:txBody>
      </p:sp>
      <p:pic>
        <p:nvPicPr>
          <p:cNvPr id="145411"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104900"/>
            <a:ext cx="91440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2" name="幻灯片编号占位符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8DA71137-70ED-4A83-A1CC-FBFADDEE6948}" type="slidenum">
              <a:rPr kumimoji="0" lang="en-US" altLang="zh-CN" sz="1600" smtClean="0"/>
              <a:pPr>
                <a:lnSpc>
                  <a:spcPct val="100000"/>
                </a:lnSpc>
                <a:spcBef>
                  <a:spcPct val="0"/>
                </a:spcBef>
                <a:buSzTx/>
                <a:buFontTx/>
                <a:buNone/>
              </a:pPr>
              <a:t>69</a:t>
            </a:fld>
            <a:r>
              <a:rPr kumimoji="0" lang="en-US" altLang="zh-CN" sz="1600"/>
              <a:t>/</a:t>
            </a:r>
            <a:r>
              <a:rPr kumimoji="0" lang="zh-CN" altLang="zh-CN" sz="1600"/>
              <a:t>7</a:t>
            </a:r>
            <a:r>
              <a:rPr kumimoji="0" lang="en-US" altLang="zh-CN" sz="1600"/>
              <a:t>9</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4DC002E4-A614-4FD8-AA1C-BFDDE73A4833}"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94FD828A-4959-1A44-89C1-6F5244128188}"/>
              </a:ext>
            </a:extLst>
          </p:cNvPr>
          <p:cNvSpPr>
            <a:spLocks noGrp="1" noChangeArrowheads="1"/>
          </p:cNvSpPr>
          <p:nvPr>
            <p:ph type="title" idx="4294967295"/>
          </p:nvPr>
        </p:nvSpPr>
        <p:spPr>
          <a:xfrm>
            <a:off x="2674938" y="76200"/>
            <a:ext cx="5173662" cy="754063"/>
          </a:xfrm>
        </p:spPr>
        <p:txBody>
          <a:bodyPr/>
          <a:lstStyle/>
          <a:p>
            <a:pPr eaLnBrk="1" hangingPunct="1"/>
            <a:r>
              <a:rPr lang="en-US" altLang="zh-CN">
                <a:effectLst>
                  <a:outerShdw blurRad="38100" dist="38100" dir="2700000" algn="tl">
                    <a:srgbClr val="C0C0C0"/>
                  </a:outerShdw>
                </a:effectLst>
                <a:ea typeface="黑体" panose="02010609060101010101" pitchFamily="49" charset="-122"/>
              </a:rPr>
              <a:t>SRAM</a:t>
            </a:r>
            <a:r>
              <a:rPr lang="zh-CN" altLang="en-US">
                <a:effectLst>
                  <a:outerShdw blurRad="38100" dist="38100" dir="2700000" algn="tl">
                    <a:srgbClr val="C0C0C0"/>
                  </a:outerShdw>
                </a:effectLst>
                <a:ea typeface="黑体" panose="02010609060101010101" pitchFamily="49" charset="-122"/>
              </a:rPr>
              <a:t>的构成</a:t>
            </a:r>
          </a:p>
        </p:txBody>
      </p:sp>
      <p:sp>
        <p:nvSpPr>
          <p:cNvPr id="18435" name="Rectangle 3"/>
          <p:cNvSpPr txBox="1">
            <a:spLocks noChangeArrowheads="1"/>
          </p:cNvSpPr>
          <p:nvPr/>
        </p:nvSpPr>
        <p:spPr bwMode="auto">
          <a:xfrm>
            <a:off x="714375" y="1143000"/>
            <a:ext cx="7889875" cy="472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91440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433513" indent="-1778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r>
              <a:rPr lang="zh-CN" altLang="en-US">
                <a:ea typeface="楷体_GB2312" pitchFamily="49" charset="-122"/>
              </a:rPr>
              <a:t>最基本存储单元：</a:t>
            </a:r>
            <a:r>
              <a:rPr lang="en-US" altLang="zh-CN">
                <a:ea typeface="楷体_GB2312" pitchFamily="49" charset="-122"/>
              </a:rPr>
              <a:t>6</a:t>
            </a:r>
            <a:r>
              <a:rPr lang="zh-CN" altLang="en-US">
                <a:ea typeface="楷体_GB2312" pitchFamily="49" charset="-122"/>
              </a:rPr>
              <a:t>个</a:t>
            </a:r>
            <a:r>
              <a:rPr lang="en-US" altLang="zh-CN">
                <a:ea typeface="楷体_GB2312" pitchFamily="49" charset="-122"/>
              </a:rPr>
              <a:t>MOS</a:t>
            </a:r>
            <a:r>
              <a:rPr lang="zh-CN" altLang="en-US">
                <a:ea typeface="楷体_GB2312" pitchFamily="49" charset="-122"/>
              </a:rPr>
              <a:t>管构成的双稳态触发器电路</a:t>
            </a:r>
          </a:p>
          <a:p>
            <a:pPr eaLnBrk="1" hangingPunct="1"/>
            <a:r>
              <a:rPr lang="zh-CN" altLang="en-US">
                <a:ea typeface="楷体_GB2312" pitchFamily="49" charset="-122"/>
              </a:rPr>
              <a:t>存储器芯片的结构：</a:t>
            </a:r>
          </a:p>
          <a:p>
            <a:pPr lvl="1" eaLnBrk="1" hangingPunct="1"/>
            <a:r>
              <a:rPr lang="zh-CN" altLang="en-US">
                <a:ea typeface="幼圆" panose="02010509060101010101" pitchFamily="49" charset="-122"/>
              </a:rPr>
              <a:t>存储矩阵</a:t>
            </a:r>
          </a:p>
          <a:p>
            <a:pPr lvl="2" eaLnBrk="1" hangingPunct="1"/>
            <a:r>
              <a:rPr lang="zh-CN" altLang="en-US" b="1">
                <a:latin typeface="Tahoma" panose="020B0604030504040204" pitchFamily="34" charset="0"/>
                <a:ea typeface="幼圆" panose="02010509060101010101" pitchFamily="49" charset="-122"/>
              </a:rPr>
              <a:t>字结构排列</a:t>
            </a:r>
          </a:p>
          <a:p>
            <a:pPr lvl="2" eaLnBrk="1" hangingPunct="1"/>
            <a:r>
              <a:rPr lang="zh-CN" altLang="en-US" b="1">
                <a:latin typeface="Tahoma" panose="020B0604030504040204" pitchFamily="34" charset="0"/>
                <a:ea typeface="幼圆" panose="02010509060101010101" pitchFamily="49" charset="-122"/>
              </a:rPr>
              <a:t>位结构排列</a:t>
            </a:r>
          </a:p>
          <a:p>
            <a:pPr lvl="1" eaLnBrk="1" hangingPunct="1"/>
            <a:r>
              <a:rPr lang="zh-CN" altLang="en-US">
                <a:ea typeface="幼圆" panose="02010509060101010101" pitchFamily="49" charset="-122"/>
              </a:rPr>
              <a:t>地址译码器</a:t>
            </a:r>
          </a:p>
          <a:p>
            <a:pPr lvl="2" eaLnBrk="1" hangingPunct="1"/>
            <a:r>
              <a:rPr lang="zh-CN" altLang="en-US" b="1">
                <a:latin typeface="Tahoma" panose="020B0604030504040204" pitchFamily="34" charset="0"/>
                <a:ea typeface="幼圆" panose="02010509060101010101" pitchFamily="49" charset="-122"/>
              </a:rPr>
              <a:t>线性译码或复合译码</a:t>
            </a:r>
          </a:p>
          <a:p>
            <a:pPr lvl="1" eaLnBrk="1" hangingPunct="1"/>
            <a:r>
              <a:rPr lang="zh-CN" altLang="en-US">
                <a:ea typeface="幼圆" panose="02010509060101010101" pitchFamily="49" charset="-122"/>
              </a:rPr>
              <a:t>控制逻辑</a:t>
            </a:r>
          </a:p>
          <a:p>
            <a:pPr lvl="2" eaLnBrk="1" hangingPunct="1"/>
            <a:r>
              <a:rPr lang="zh-CN" altLang="en-US" b="1">
                <a:latin typeface="Tahoma" panose="020B0604030504040204" pitchFamily="34" charset="0"/>
                <a:ea typeface="幼圆" panose="02010509060101010101" pitchFamily="49" charset="-122"/>
              </a:rPr>
              <a:t>片选（高位地址生成） 、读允许、写允许</a:t>
            </a:r>
          </a:p>
        </p:txBody>
      </p:sp>
      <p:sp>
        <p:nvSpPr>
          <p:cNvPr id="18436"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FA388B31-95B5-4FBC-998F-F6BE4B0C3466}" type="slidenum">
              <a:rPr kumimoji="0" lang="en-US" altLang="zh-CN" sz="1600" smtClean="0"/>
              <a:pPr>
                <a:lnSpc>
                  <a:spcPct val="100000"/>
                </a:lnSpc>
                <a:spcBef>
                  <a:spcPct val="0"/>
                </a:spcBef>
                <a:buSzTx/>
                <a:buFontTx/>
                <a:buNone/>
              </a:pPr>
              <a:t>7</a:t>
            </a:fld>
            <a:r>
              <a:rPr kumimoji="0" lang="en-US" altLang="zh-CN" sz="1600"/>
              <a:t>/</a:t>
            </a:r>
            <a:r>
              <a:rPr kumimoji="0" lang="zh-CN" altLang="zh-CN" sz="1600"/>
              <a:t>7</a:t>
            </a:r>
            <a:r>
              <a:rPr kumimoji="0" lang="en-US" altLang="zh-CN" sz="1600"/>
              <a:t>9</a:t>
            </a:r>
          </a:p>
        </p:txBody>
      </p:sp>
      <p:pic>
        <p:nvPicPr>
          <p:cNvPr id="2" name="图片 1">
            <a:extLst>
              <a:ext uri="{FF2B5EF4-FFF2-40B4-BE49-F238E27FC236}">
                <a16:creationId xmlns:a16="http://schemas.microsoft.com/office/drawing/2014/main" id="{51284C13-BEEF-CE40-ADAC-6E27F2D88985}"/>
              </a:ext>
            </a:extLst>
          </p:cNvPr>
          <p:cNvPicPr>
            <a:picLocks noChangeAspect="1"/>
          </p:cNvPicPr>
          <p:nvPr/>
        </p:nvPicPr>
        <p:blipFill>
          <a:blip r:embed="rId4"/>
          <a:stretch>
            <a:fillRect/>
          </a:stretch>
        </p:blipFill>
        <p:spPr>
          <a:xfrm>
            <a:off x="4663440" y="1981200"/>
            <a:ext cx="4175760" cy="241808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7" name="Picture 1028" descr="2993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4913" y="5410200"/>
            <a:ext cx="4427537"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3A645E6C-5A00-43CE-8946-6C8CC9F62A36}" type="datetime12">
              <a:rPr kumimoji="0" lang="zh-CN" altLang="en-US" sz="1600" smtClean="0"/>
              <a:pPr>
                <a:lnSpc>
                  <a:spcPct val="100000"/>
                </a:lnSpc>
                <a:spcBef>
                  <a:spcPct val="0"/>
                </a:spcBef>
                <a:buSzTx/>
                <a:buFontTx/>
                <a:buNone/>
              </a:pPr>
              <a:t>下午8时24分</a:t>
            </a:fld>
            <a:endParaRPr kumimoji="0" lang="en-US" altLang="zh-CN" sz="1600"/>
          </a:p>
        </p:txBody>
      </p:sp>
      <p:sp>
        <p:nvSpPr>
          <p:cNvPr id="147459" name="内容占位符 2"/>
          <p:cNvSpPr>
            <a:spLocks noGrp="1" noChangeArrowheads="1"/>
          </p:cNvSpPr>
          <p:nvPr>
            <p:ph idx="1"/>
          </p:nvPr>
        </p:nvSpPr>
        <p:spPr>
          <a:xfrm>
            <a:off x="611188" y="839788"/>
            <a:ext cx="8245475" cy="4875212"/>
          </a:xfrm>
        </p:spPr>
        <p:txBody>
          <a:bodyPr/>
          <a:lstStyle/>
          <a:p>
            <a:pPr marL="0" indent="0">
              <a:lnSpc>
                <a:spcPct val="125000"/>
              </a:lnSpc>
              <a:spcBef>
                <a:spcPts val="625"/>
              </a:spcBef>
              <a:spcAft>
                <a:spcPts val="600"/>
              </a:spcAft>
              <a:buFont typeface="Wingdings" panose="05000000000000000000" pitchFamily="2" charset="2"/>
              <a:buNone/>
            </a:pPr>
            <a:r>
              <a:rPr lang="zh-CN" altLang="en-US" sz="2000">
                <a:solidFill>
                  <a:srgbClr val="FF0000"/>
                </a:solidFill>
                <a:ea typeface="楷体_GB2312" pitchFamily="49" charset="-122"/>
              </a:rPr>
              <a:t>例</a:t>
            </a:r>
            <a:r>
              <a:rPr lang="en-US" altLang="zh-CN" sz="2000">
                <a:solidFill>
                  <a:srgbClr val="FF0000"/>
                </a:solidFill>
                <a:ea typeface="楷体_GB2312" pitchFamily="49" charset="-122"/>
              </a:rPr>
              <a:t>1</a:t>
            </a:r>
            <a:r>
              <a:rPr lang="zh-CN" altLang="zh-CN" sz="2000">
                <a:solidFill>
                  <a:srgbClr val="FF0000"/>
                </a:solidFill>
                <a:ea typeface="楷体_GB2312" pitchFamily="49" charset="-122"/>
              </a:rPr>
              <a:t>:</a:t>
            </a:r>
            <a:r>
              <a:rPr lang="en-US" altLang="zh-CN" sz="2000">
                <a:solidFill>
                  <a:srgbClr val="FF0000"/>
                </a:solidFill>
                <a:ea typeface="楷体_GB2312" pitchFamily="49" charset="-122"/>
              </a:rPr>
              <a:t> </a:t>
            </a:r>
            <a:r>
              <a:rPr lang="zh-CN" altLang="en-US" sz="2000">
                <a:solidFill>
                  <a:srgbClr val="FF0000"/>
                </a:solidFill>
                <a:ea typeface="楷体_GB2312" pitchFamily="49" charset="-122"/>
              </a:rPr>
              <a:t>某计算机的主存地址空间中，从地址</a:t>
            </a:r>
            <a:r>
              <a:rPr lang="en-US" altLang="zh-CN" sz="2000">
                <a:solidFill>
                  <a:srgbClr val="FF0000"/>
                </a:solidFill>
                <a:ea typeface="楷体_GB2312" pitchFamily="49" charset="-122"/>
              </a:rPr>
              <a:t>0000H</a:t>
            </a:r>
            <a:r>
              <a:rPr lang="zh-CN" altLang="en-US" sz="2000">
                <a:solidFill>
                  <a:srgbClr val="FF0000"/>
                </a:solidFill>
                <a:ea typeface="楷体_GB2312" pitchFamily="49" charset="-122"/>
              </a:rPr>
              <a:t>到</a:t>
            </a:r>
            <a:r>
              <a:rPr lang="en-US" altLang="zh-CN" sz="2000">
                <a:solidFill>
                  <a:srgbClr val="FF0000"/>
                </a:solidFill>
                <a:ea typeface="楷体_GB2312" pitchFamily="49" charset="-122"/>
              </a:rPr>
              <a:t>3FFFH</a:t>
            </a:r>
            <a:r>
              <a:rPr lang="zh-CN" altLang="en-US" sz="2000">
                <a:solidFill>
                  <a:srgbClr val="FF0000"/>
                </a:solidFill>
                <a:ea typeface="楷体_GB2312" pitchFamily="49" charset="-122"/>
              </a:rPr>
              <a:t>为</a:t>
            </a:r>
            <a:r>
              <a:rPr lang="en-US" altLang="zh-CN" sz="2000">
                <a:solidFill>
                  <a:srgbClr val="FF0000"/>
                </a:solidFill>
                <a:ea typeface="楷体_GB2312" pitchFamily="49" charset="-122"/>
              </a:rPr>
              <a:t>ROM</a:t>
            </a:r>
            <a:r>
              <a:rPr lang="zh-CN" altLang="en-US" sz="2000">
                <a:solidFill>
                  <a:srgbClr val="FF0000"/>
                </a:solidFill>
                <a:ea typeface="楷体_GB2312" pitchFamily="49" charset="-122"/>
              </a:rPr>
              <a:t>存储区域，从</a:t>
            </a:r>
            <a:r>
              <a:rPr lang="en-US" altLang="zh-CN" sz="2000">
                <a:solidFill>
                  <a:srgbClr val="FF0000"/>
                </a:solidFill>
                <a:ea typeface="楷体_GB2312" pitchFamily="49" charset="-122"/>
              </a:rPr>
              <a:t>4000H</a:t>
            </a:r>
            <a:r>
              <a:rPr lang="zh-CN" altLang="en-US" sz="2000">
                <a:solidFill>
                  <a:srgbClr val="FF0000"/>
                </a:solidFill>
                <a:ea typeface="楷体_GB2312" pitchFamily="49" charset="-122"/>
              </a:rPr>
              <a:t>到</a:t>
            </a:r>
            <a:r>
              <a:rPr lang="en-US" altLang="zh-CN" sz="2000">
                <a:solidFill>
                  <a:srgbClr val="FF0000"/>
                </a:solidFill>
                <a:ea typeface="楷体_GB2312" pitchFamily="49" charset="-122"/>
              </a:rPr>
              <a:t>5FFFH</a:t>
            </a:r>
            <a:r>
              <a:rPr lang="zh-CN" altLang="en-US" sz="2000">
                <a:solidFill>
                  <a:srgbClr val="FF0000"/>
                </a:solidFill>
                <a:ea typeface="楷体_GB2312" pitchFamily="49" charset="-122"/>
              </a:rPr>
              <a:t>为保留地址区域，暂时不用，从</a:t>
            </a:r>
            <a:r>
              <a:rPr lang="en-US" altLang="zh-CN" sz="2000">
                <a:solidFill>
                  <a:srgbClr val="FF0000"/>
                </a:solidFill>
                <a:ea typeface="楷体_GB2312" pitchFamily="49" charset="-122"/>
              </a:rPr>
              <a:t>6000H</a:t>
            </a:r>
            <a:r>
              <a:rPr lang="zh-CN" altLang="en-US" sz="2000">
                <a:solidFill>
                  <a:srgbClr val="FF0000"/>
                </a:solidFill>
                <a:ea typeface="楷体_GB2312" pitchFamily="49" charset="-122"/>
              </a:rPr>
              <a:t>到</a:t>
            </a:r>
            <a:r>
              <a:rPr lang="en-US" altLang="zh-CN" sz="2000">
                <a:solidFill>
                  <a:srgbClr val="FF0000"/>
                </a:solidFill>
                <a:ea typeface="楷体_GB2312" pitchFamily="49" charset="-122"/>
              </a:rPr>
              <a:t>FFFFH</a:t>
            </a:r>
            <a:r>
              <a:rPr lang="zh-CN" altLang="en-US" sz="2000">
                <a:solidFill>
                  <a:srgbClr val="FF0000"/>
                </a:solidFill>
                <a:ea typeface="楷体_GB2312" pitchFamily="49" charset="-122"/>
              </a:rPr>
              <a:t>为</a:t>
            </a:r>
            <a:r>
              <a:rPr lang="en-US" altLang="zh-CN" sz="2000">
                <a:solidFill>
                  <a:srgbClr val="FF0000"/>
                </a:solidFill>
                <a:ea typeface="楷体_GB2312" pitchFamily="49" charset="-122"/>
              </a:rPr>
              <a:t>RAM</a:t>
            </a:r>
            <a:r>
              <a:rPr lang="zh-CN" altLang="en-US" sz="2000">
                <a:solidFill>
                  <a:srgbClr val="FF0000"/>
                </a:solidFill>
                <a:ea typeface="楷体_GB2312" pitchFamily="49" charset="-122"/>
              </a:rPr>
              <a:t>地址区域。</a:t>
            </a:r>
            <a:r>
              <a:rPr lang="en-US" altLang="zh-CN" sz="2000">
                <a:solidFill>
                  <a:srgbClr val="FF0000"/>
                </a:solidFill>
                <a:ea typeface="楷体_GB2312" pitchFamily="49" charset="-122"/>
              </a:rPr>
              <a:t>RAM</a:t>
            </a:r>
            <a:r>
              <a:rPr lang="zh-CN" altLang="en-US" sz="2000">
                <a:solidFill>
                  <a:srgbClr val="FF0000"/>
                </a:solidFill>
                <a:ea typeface="楷体_GB2312" pitchFamily="49" charset="-122"/>
              </a:rPr>
              <a:t>的控制信号为</a:t>
            </a:r>
            <a:r>
              <a:rPr lang="en-US" altLang="zh-CN" sz="2000">
                <a:solidFill>
                  <a:srgbClr val="FF0000"/>
                </a:solidFill>
                <a:ea typeface="楷体_GB2312" pitchFamily="49" charset="-122"/>
              </a:rPr>
              <a:t>CS#</a:t>
            </a:r>
            <a:r>
              <a:rPr lang="zh-CN" altLang="en-US" sz="2000">
                <a:solidFill>
                  <a:srgbClr val="FF0000"/>
                </a:solidFill>
                <a:ea typeface="楷体_GB2312" pitchFamily="49" charset="-122"/>
              </a:rPr>
              <a:t>和</a:t>
            </a:r>
            <a:r>
              <a:rPr lang="en-US" altLang="zh-CN" sz="2000">
                <a:solidFill>
                  <a:srgbClr val="FF0000"/>
                </a:solidFill>
                <a:ea typeface="楷体_GB2312" pitchFamily="49" charset="-122"/>
              </a:rPr>
              <a:t>WE#</a:t>
            </a:r>
            <a:r>
              <a:rPr lang="zh-CN" altLang="en-US" sz="2000">
                <a:solidFill>
                  <a:srgbClr val="FF0000"/>
                </a:solidFill>
                <a:ea typeface="楷体_GB2312" pitchFamily="49" charset="-122"/>
              </a:rPr>
              <a:t>，</a:t>
            </a:r>
            <a:r>
              <a:rPr lang="en-US" altLang="zh-CN" sz="2000">
                <a:solidFill>
                  <a:srgbClr val="FF0000"/>
                </a:solidFill>
                <a:ea typeface="楷体_GB2312" pitchFamily="49" charset="-122"/>
              </a:rPr>
              <a:t>CPU</a:t>
            </a:r>
            <a:r>
              <a:rPr lang="zh-CN" altLang="en-US" sz="2000">
                <a:solidFill>
                  <a:srgbClr val="FF0000"/>
                </a:solidFill>
                <a:ea typeface="楷体_GB2312" pitchFamily="49" charset="-122"/>
              </a:rPr>
              <a:t>的地址线为</a:t>
            </a:r>
            <a:r>
              <a:rPr lang="en-US" altLang="zh-CN" sz="2000">
                <a:solidFill>
                  <a:srgbClr val="FF0000"/>
                </a:solidFill>
                <a:ea typeface="楷体_GB2312" pitchFamily="49" charset="-122"/>
              </a:rPr>
              <a:t>A15~A0</a:t>
            </a:r>
            <a:r>
              <a:rPr lang="zh-CN" altLang="en-US" sz="2000">
                <a:solidFill>
                  <a:srgbClr val="FF0000"/>
                </a:solidFill>
                <a:ea typeface="楷体_GB2312" pitchFamily="49" charset="-122"/>
              </a:rPr>
              <a:t>，数据线为</a:t>
            </a:r>
            <a:r>
              <a:rPr lang="en-US" altLang="zh-CN" sz="2000">
                <a:solidFill>
                  <a:srgbClr val="FF0000"/>
                </a:solidFill>
                <a:ea typeface="楷体_GB2312" pitchFamily="49" charset="-122"/>
              </a:rPr>
              <a:t>8</a:t>
            </a:r>
            <a:r>
              <a:rPr lang="zh-CN" altLang="en-US" sz="2000">
                <a:solidFill>
                  <a:srgbClr val="FF0000"/>
                </a:solidFill>
                <a:ea typeface="楷体_GB2312" pitchFamily="49" charset="-122"/>
              </a:rPr>
              <a:t>位的线路</a:t>
            </a:r>
            <a:r>
              <a:rPr lang="en-US" altLang="zh-CN" sz="2000">
                <a:solidFill>
                  <a:srgbClr val="FF0000"/>
                </a:solidFill>
                <a:ea typeface="楷体_GB2312" pitchFamily="49" charset="-122"/>
              </a:rPr>
              <a:t>D7~D0</a:t>
            </a:r>
            <a:r>
              <a:rPr lang="zh-CN" altLang="en-US" sz="2000">
                <a:solidFill>
                  <a:srgbClr val="FF0000"/>
                </a:solidFill>
                <a:ea typeface="楷体_GB2312" pitchFamily="49" charset="-122"/>
              </a:rPr>
              <a:t>，控制信号有读写控制</a:t>
            </a:r>
            <a:r>
              <a:rPr lang="en-US" altLang="zh-CN" sz="2000">
                <a:solidFill>
                  <a:srgbClr val="FF0000"/>
                </a:solidFill>
                <a:ea typeface="楷体_GB2312" pitchFamily="49" charset="-122"/>
              </a:rPr>
              <a:t>R/W#</a:t>
            </a:r>
            <a:r>
              <a:rPr lang="zh-CN" altLang="en-US" sz="2000">
                <a:solidFill>
                  <a:srgbClr val="FF0000"/>
                </a:solidFill>
                <a:ea typeface="楷体_GB2312" pitchFamily="49" charset="-122"/>
              </a:rPr>
              <a:t>和访存请求</a:t>
            </a:r>
            <a:r>
              <a:rPr lang="en-US" altLang="zh-CN" sz="2000">
                <a:solidFill>
                  <a:srgbClr val="FF0000"/>
                </a:solidFill>
                <a:ea typeface="楷体_GB2312" pitchFamily="49" charset="-122"/>
              </a:rPr>
              <a:t>MREQ#</a:t>
            </a:r>
            <a:r>
              <a:rPr lang="zh-CN" altLang="en-US" sz="2000">
                <a:solidFill>
                  <a:srgbClr val="FF0000"/>
                </a:solidFill>
                <a:ea typeface="楷体_GB2312" pitchFamily="49" charset="-122"/>
              </a:rPr>
              <a:t>，要求</a:t>
            </a:r>
            <a:r>
              <a:rPr lang="zh-CN" altLang="en-US" sz="2000">
                <a:ea typeface="楷体_GB2312" pitchFamily="49" charset="-122"/>
              </a:rPr>
              <a:t>：</a:t>
            </a:r>
            <a:br>
              <a:rPr lang="zh-CN" altLang="en-US" sz="2000">
                <a:ea typeface="楷体_GB2312" pitchFamily="49" charset="-122"/>
              </a:rPr>
            </a:br>
            <a:r>
              <a:rPr lang="en-US" altLang="zh-CN" sz="1000">
                <a:ea typeface="楷体_GB2312" pitchFamily="49" charset="-122"/>
              </a:rPr>
              <a:t> </a:t>
            </a:r>
            <a:r>
              <a:rPr lang="en-US" altLang="zh-CN" sz="2000">
                <a:ea typeface="楷体_GB2312" pitchFamily="49" charset="-122"/>
              </a:rPr>
              <a:t>(1) </a:t>
            </a:r>
            <a:r>
              <a:rPr lang="zh-CN" altLang="en-US" sz="2000">
                <a:ea typeface="楷体_GB2312" pitchFamily="49" charset="-122"/>
              </a:rPr>
              <a:t>画出地址译码方案。</a:t>
            </a:r>
            <a:br>
              <a:rPr lang="zh-CN" altLang="en-US" sz="2000">
                <a:ea typeface="楷体_GB2312" pitchFamily="49" charset="-122"/>
              </a:rPr>
            </a:br>
            <a:r>
              <a:rPr lang="en-US" altLang="zh-CN" sz="2000">
                <a:ea typeface="楷体_GB2312" pitchFamily="49" charset="-122"/>
              </a:rPr>
              <a:t>(2) </a:t>
            </a:r>
            <a:r>
              <a:rPr lang="zh-CN" altLang="en-US" sz="2000">
                <a:ea typeface="楷体_GB2312" pitchFamily="49" charset="-122"/>
              </a:rPr>
              <a:t>如果</a:t>
            </a:r>
            <a:r>
              <a:rPr lang="en-US" altLang="zh-CN" sz="2000">
                <a:ea typeface="楷体_GB2312" pitchFamily="49" charset="-122"/>
              </a:rPr>
              <a:t>ROM</a:t>
            </a:r>
            <a:r>
              <a:rPr lang="zh-CN" altLang="en-US" sz="2000">
                <a:ea typeface="楷体_GB2312" pitchFamily="49" charset="-122"/>
              </a:rPr>
              <a:t>和</a:t>
            </a:r>
            <a:r>
              <a:rPr lang="en-US" altLang="zh-CN" sz="2000">
                <a:ea typeface="楷体_GB2312" pitchFamily="49" charset="-122"/>
              </a:rPr>
              <a:t>RAM</a:t>
            </a:r>
            <a:r>
              <a:rPr lang="zh-CN" altLang="en-US" sz="2000">
                <a:ea typeface="楷体_GB2312" pitchFamily="49" charset="-122"/>
              </a:rPr>
              <a:t>存储器芯片都采用</a:t>
            </a:r>
            <a:r>
              <a:rPr lang="en-US" altLang="zh-CN" sz="2000">
                <a:ea typeface="楷体_GB2312" pitchFamily="49" charset="-122"/>
              </a:rPr>
              <a:t>8K×1</a:t>
            </a:r>
            <a:r>
              <a:rPr lang="zh-CN" altLang="en-US" sz="2000">
                <a:ea typeface="楷体_GB2312" pitchFamily="49" charset="-122"/>
              </a:rPr>
              <a:t>的芯片，试画出存储器与</a:t>
            </a:r>
            <a:r>
              <a:rPr lang="en-US" altLang="zh-CN" sz="2000">
                <a:ea typeface="楷体_GB2312" pitchFamily="49" charset="-122"/>
              </a:rPr>
              <a:t>CPU</a:t>
            </a:r>
            <a:r>
              <a:rPr lang="zh-CN" altLang="en-US" sz="2000">
                <a:ea typeface="楷体_GB2312" pitchFamily="49" charset="-122"/>
              </a:rPr>
              <a:t>的连接图。</a:t>
            </a:r>
            <a:br>
              <a:rPr lang="zh-CN" altLang="en-US" sz="2000">
                <a:ea typeface="楷体_GB2312" pitchFamily="49" charset="-122"/>
              </a:rPr>
            </a:br>
            <a:r>
              <a:rPr lang="en-US" altLang="zh-CN" sz="2000">
                <a:ea typeface="楷体_GB2312" pitchFamily="49" charset="-122"/>
              </a:rPr>
              <a:t>(3) </a:t>
            </a:r>
            <a:r>
              <a:rPr lang="zh-CN" altLang="en-US" sz="2000">
                <a:ea typeface="楷体_GB2312" pitchFamily="49" charset="-122"/>
              </a:rPr>
              <a:t>如果</a:t>
            </a:r>
            <a:r>
              <a:rPr lang="en-US" altLang="zh-CN" sz="2000">
                <a:ea typeface="楷体_GB2312" pitchFamily="49" charset="-122"/>
              </a:rPr>
              <a:t>ROM</a:t>
            </a:r>
            <a:r>
              <a:rPr lang="zh-CN" altLang="en-US" sz="2000">
                <a:ea typeface="楷体_GB2312" pitchFamily="49" charset="-122"/>
              </a:rPr>
              <a:t>存储器芯片采用</a:t>
            </a:r>
            <a:r>
              <a:rPr lang="en-US" altLang="zh-CN" sz="2000">
                <a:ea typeface="楷体_GB2312" pitchFamily="49" charset="-122"/>
              </a:rPr>
              <a:t>8K×8</a:t>
            </a:r>
            <a:r>
              <a:rPr lang="zh-CN" altLang="en-US" sz="2000">
                <a:ea typeface="楷体_GB2312" pitchFamily="49" charset="-122"/>
              </a:rPr>
              <a:t>的芯片，</a:t>
            </a:r>
            <a:r>
              <a:rPr lang="en-US" altLang="zh-CN" sz="2000">
                <a:ea typeface="楷体_GB2312" pitchFamily="49" charset="-122"/>
              </a:rPr>
              <a:t>RAM</a:t>
            </a:r>
            <a:r>
              <a:rPr lang="zh-CN" altLang="en-US" sz="2000">
                <a:ea typeface="楷体_GB2312" pitchFamily="49" charset="-122"/>
              </a:rPr>
              <a:t>存储器芯片采用</a:t>
            </a:r>
            <a:r>
              <a:rPr lang="en-US" altLang="zh-CN" sz="2000">
                <a:ea typeface="楷体_GB2312" pitchFamily="49" charset="-122"/>
              </a:rPr>
              <a:t>4K×8</a:t>
            </a:r>
            <a:r>
              <a:rPr lang="zh-CN" altLang="en-US" sz="2000">
                <a:ea typeface="楷体_GB2312" pitchFamily="49" charset="-122"/>
              </a:rPr>
              <a:t>的芯片，试画出存储器与</a:t>
            </a:r>
            <a:r>
              <a:rPr lang="en-US" altLang="zh-CN" sz="2000">
                <a:ea typeface="楷体_GB2312" pitchFamily="49" charset="-122"/>
              </a:rPr>
              <a:t>CPU</a:t>
            </a:r>
            <a:r>
              <a:rPr lang="zh-CN" altLang="en-US" sz="2000">
                <a:ea typeface="楷体_GB2312" pitchFamily="49" charset="-122"/>
              </a:rPr>
              <a:t>的连接图。</a:t>
            </a:r>
            <a:br>
              <a:rPr lang="zh-CN" altLang="en-US" sz="2000">
                <a:ea typeface="楷体_GB2312" pitchFamily="49" charset="-122"/>
              </a:rPr>
            </a:br>
            <a:r>
              <a:rPr lang="en-US" altLang="zh-CN" sz="2000">
                <a:ea typeface="楷体_GB2312" pitchFamily="49" charset="-122"/>
              </a:rPr>
              <a:t>(4) </a:t>
            </a:r>
            <a:r>
              <a:rPr lang="zh-CN" altLang="en-US" sz="2000">
                <a:ea typeface="楷体_GB2312" pitchFamily="49" charset="-122"/>
              </a:rPr>
              <a:t>如果</a:t>
            </a:r>
            <a:r>
              <a:rPr lang="en-US" altLang="zh-CN" sz="2000">
                <a:ea typeface="楷体_GB2312" pitchFamily="49" charset="-122"/>
              </a:rPr>
              <a:t>ROM</a:t>
            </a:r>
            <a:r>
              <a:rPr lang="zh-CN" altLang="en-US" sz="2000">
                <a:ea typeface="楷体_GB2312" pitchFamily="49" charset="-122"/>
              </a:rPr>
              <a:t>存储器芯片采用</a:t>
            </a:r>
            <a:r>
              <a:rPr lang="en-US" altLang="zh-CN" sz="2000">
                <a:ea typeface="楷体_GB2312" pitchFamily="49" charset="-122"/>
              </a:rPr>
              <a:t>16K×8</a:t>
            </a:r>
            <a:r>
              <a:rPr lang="zh-CN" altLang="en-US" sz="2000">
                <a:ea typeface="楷体_GB2312" pitchFamily="49" charset="-122"/>
              </a:rPr>
              <a:t>的芯片，</a:t>
            </a:r>
            <a:r>
              <a:rPr lang="en-US" altLang="zh-CN" sz="2000">
                <a:ea typeface="楷体_GB2312" pitchFamily="49" charset="-122"/>
              </a:rPr>
              <a:t>RAM</a:t>
            </a:r>
            <a:r>
              <a:rPr lang="zh-CN" altLang="en-US" sz="2000">
                <a:ea typeface="楷体_GB2312" pitchFamily="49" charset="-122"/>
              </a:rPr>
              <a:t>存储器芯片采用</a:t>
            </a:r>
            <a:r>
              <a:rPr lang="en-US" altLang="zh-CN" sz="2000">
                <a:ea typeface="楷体_GB2312" pitchFamily="49" charset="-122"/>
              </a:rPr>
              <a:t>8K×8</a:t>
            </a:r>
            <a:r>
              <a:rPr lang="zh-CN" altLang="en-US" sz="2000">
                <a:ea typeface="楷体_GB2312" pitchFamily="49" charset="-122"/>
              </a:rPr>
              <a:t>的芯片，试画出存储器与</a:t>
            </a:r>
            <a:r>
              <a:rPr lang="en-US" altLang="zh-CN" sz="2000">
                <a:ea typeface="楷体_GB2312" pitchFamily="49" charset="-122"/>
              </a:rPr>
              <a:t>CPU</a:t>
            </a:r>
            <a:r>
              <a:rPr lang="zh-CN" altLang="en-US" sz="2000">
                <a:ea typeface="楷体_GB2312" pitchFamily="49" charset="-122"/>
              </a:rPr>
              <a:t>的连接图。</a:t>
            </a:r>
          </a:p>
        </p:txBody>
      </p:sp>
      <p:sp>
        <p:nvSpPr>
          <p:cNvPr id="6" name="Rectangle 2">
            <a:extLst>
              <a:ext uri="{FF2B5EF4-FFF2-40B4-BE49-F238E27FC236}">
                <a16:creationId xmlns:a16="http://schemas.microsoft.com/office/drawing/2014/main" id="{D86E52FC-ED13-404C-81C4-95385B48B3C5}"/>
              </a:ext>
            </a:extLst>
          </p:cNvPr>
          <p:cNvSpPr>
            <a:spLocks noGrp="1" noChangeArrowheads="1"/>
          </p:cNvSpPr>
          <p:nvPr>
            <p:ph type="title"/>
          </p:nvPr>
        </p:nvSpPr>
        <p:spPr>
          <a:xfrm>
            <a:off x="2814638" y="76200"/>
            <a:ext cx="4235450" cy="609600"/>
          </a:xfrm>
        </p:spPr>
        <p:txBody>
          <a:bodyPr/>
          <a:lstStyle/>
          <a:p>
            <a:pPr eaLnBrk="1" hangingPunct="1"/>
            <a:r>
              <a:rPr lang="zh-CN" altLang="en-US">
                <a:effectLst>
                  <a:outerShdw blurRad="38100" dist="38100" dir="2700000" algn="tl">
                    <a:srgbClr val="C0C0C0"/>
                  </a:outerShdw>
                </a:effectLst>
                <a:ea typeface="黑体" panose="02010609060101010101" pitchFamily="49" charset="-122"/>
              </a:rPr>
              <a:t>存储系统扩展示例</a:t>
            </a:r>
          </a:p>
        </p:txBody>
      </p:sp>
      <p:sp>
        <p:nvSpPr>
          <p:cNvPr id="147461"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7AB30535-6AD7-4D41-8D52-E40A83FAF9EF}" type="slidenum">
              <a:rPr kumimoji="0" lang="en-US" altLang="zh-CN" sz="1600" smtClean="0"/>
              <a:pPr>
                <a:lnSpc>
                  <a:spcPct val="100000"/>
                </a:lnSpc>
                <a:spcBef>
                  <a:spcPct val="0"/>
                </a:spcBef>
                <a:buSzTx/>
                <a:buFontTx/>
                <a:buNone/>
              </a:pPr>
              <a:t>70</a:t>
            </a:fld>
            <a:r>
              <a:rPr kumimoji="0" lang="en-US" altLang="zh-CN" sz="1600"/>
              <a:t>/</a:t>
            </a:r>
            <a:r>
              <a:rPr kumimoji="0" lang="zh-CN" altLang="zh-CN" sz="1600"/>
              <a:t>7</a:t>
            </a:r>
            <a:r>
              <a:rPr kumimoji="0" lang="en-US" altLang="zh-CN" sz="1600"/>
              <a:t>9</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6FC37677-9FC9-4317-9C49-A1D00FECE6AC}" type="datetime12">
              <a:rPr kumimoji="0" lang="zh-CN" altLang="en-US" sz="1600" smtClean="0"/>
              <a:pPr>
                <a:lnSpc>
                  <a:spcPct val="100000"/>
                </a:lnSpc>
                <a:spcBef>
                  <a:spcPct val="0"/>
                </a:spcBef>
                <a:buSzTx/>
                <a:buFontTx/>
                <a:buNone/>
              </a:pPr>
              <a:t>下午8时24分</a:t>
            </a:fld>
            <a:endParaRPr kumimoji="0" lang="en-US" altLang="zh-CN" sz="1600"/>
          </a:p>
        </p:txBody>
      </p:sp>
      <p:sp>
        <p:nvSpPr>
          <p:cNvPr id="6" name="内容占位符 2">
            <a:extLst>
              <a:ext uri="{FF2B5EF4-FFF2-40B4-BE49-F238E27FC236}">
                <a16:creationId xmlns:a16="http://schemas.microsoft.com/office/drawing/2014/main" id="{8A6202A6-8A0D-C440-A792-1AF1DB52F230}"/>
              </a:ext>
            </a:extLst>
          </p:cNvPr>
          <p:cNvSpPr>
            <a:spLocks noGrp="1"/>
          </p:cNvSpPr>
          <p:nvPr>
            <p:ph idx="1"/>
          </p:nvPr>
        </p:nvSpPr>
        <p:spPr>
          <a:xfrm>
            <a:off x="609600" y="990600"/>
            <a:ext cx="3886200" cy="549275"/>
          </a:xfrm>
        </p:spPr>
        <p:txBody>
          <a:bodyPr/>
          <a:lstStyle/>
          <a:p>
            <a:pPr>
              <a:buFont typeface="Wingdings" panose="05000000000000000000" pitchFamily="2" charset="2"/>
              <a:buNone/>
            </a:pPr>
            <a:r>
              <a:rPr lang="zh-CN" altLang="en-US" sz="2000" b="1">
                <a:solidFill>
                  <a:srgbClr val="0066FF"/>
                </a:solidFill>
                <a:effectLst>
                  <a:outerShdw blurRad="38100" dist="38100" dir="2700000" algn="tl">
                    <a:srgbClr val="C0C0C0"/>
                  </a:outerShdw>
                </a:effectLst>
                <a:ea typeface="楷体_GB2312" pitchFamily="49" charset="-122"/>
              </a:rPr>
              <a:t>解</a:t>
            </a:r>
            <a:r>
              <a:rPr lang="en-US" altLang="zh-CN" sz="2000" b="1">
                <a:solidFill>
                  <a:srgbClr val="0066FF"/>
                </a:solidFill>
                <a:effectLst>
                  <a:outerShdw blurRad="38100" dist="38100" dir="2700000" algn="tl">
                    <a:srgbClr val="C0C0C0"/>
                  </a:outerShdw>
                </a:effectLst>
                <a:ea typeface="楷体_GB2312" pitchFamily="49" charset="-122"/>
                <a:sym typeface="Wingdings" panose="05000000000000000000" pitchFamily="2" charset="2"/>
              </a:rPr>
              <a:t> (1) :</a:t>
            </a:r>
            <a:r>
              <a:rPr lang="zh-CN" altLang="en-US" sz="2000" b="1">
                <a:solidFill>
                  <a:srgbClr val="0066FF"/>
                </a:solidFill>
                <a:effectLst>
                  <a:outerShdw blurRad="38100" dist="38100" dir="2700000" algn="tl">
                    <a:srgbClr val="C0C0C0"/>
                  </a:outerShdw>
                </a:effectLst>
                <a:ea typeface="楷体_GB2312" pitchFamily="49" charset="-122"/>
              </a:rPr>
              <a:t>画出地址译码方案</a:t>
            </a:r>
          </a:p>
        </p:txBody>
      </p:sp>
      <p:graphicFrame>
        <p:nvGraphicFramePr>
          <p:cNvPr id="7" name="Object 2"/>
          <p:cNvGraphicFramePr>
            <a:graphicFrameLocks noChangeAspect="1"/>
          </p:cNvGraphicFramePr>
          <p:nvPr/>
        </p:nvGraphicFramePr>
        <p:xfrm>
          <a:off x="4267200" y="1069975"/>
          <a:ext cx="5181600" cy="2663825"/>
        </p:xfrm>
        <a:graphic>
          <a:graphicData uri="http://schemas.openxmlformats.org/presentationml/2006/ole">
            <mc:AlternateContent xmlns:mc="http://schemas.openxmlformats.org/markup-compatibility/2006">
              <mc:Choice xmlns:v="urn:schemas-microsoft-com:vml" Requires="v">
                <p:oleObj spid="_x0000_s149525" name="图片" r:id="rId5" imgW="0" imgH="0" progId="Word.Picture.8">
                  <p:embed/>
                </p:oleObj>
              </mc:Choice>
              <mc:Fallback>
                <p:oleObj name="图片" r:id="rId5" imgW="0" imgH="0" progId="Word.Picture.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1069975"/>
                        <a:ext cx="5181600"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 name="Object 3"/>
          <p:cNvGraphicFramePr>
            <a:graphicFrameLocks noChangeAspect="1"/>
          </p:cNvGraphicFramePr>
          <p:nvPr/>
        </p:nvGraphicFramePr>
        <p:xfrm>
          <a:off x="381000" y="3048000"/>
          <a:ext cx="7086600" cy="3054350"/>
        </p:xfrm>
        <a:graphic>
          <a:graphicData uri="http://schemas.openxmlformats.org/presentationml/2006/ole">
            <mc:AlternateContent xmlns:mc="http://schemas.openxmlformats.org/markup-compatibility/2006">
              <mc:Choice xmlns:v="urn:schemas-microsoft-com:vml" Requires="v">
                <p:oleObj spid="_x0000_s149526" name="文档" r:id="rId7" imgW="0" imgH="0" progId="Word.Document.8">
                  <p:embed/>
                </p:oleObj>
              </mc:Choice>
              <mc:Fallback>
                <p:oleObj name="文档" r:id="rId7" imgW="0" imgH="0" progId="Word.Document.8">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048000"/>
                        <a:ext cx="7086600"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9509" name="幻灯片编号占位符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EBDEFA6D-A538-4A2D-B03D-6C9A82099539}" type="slidenum">
              <a:rPr kumimoji="0" lang="en-US" altLang="zh-CN" sz="1600" smtClean="0"/>
              <a:pPr>
                <a:lnSpc>
                  <a:spcPct val="100000"/>
                </a:lnSpc>
                <a:spcBef>
                  <a:spcPct val="0"/>
                </a:spcBef>
                <a:buSzTx/>
                <a:buFontTx/>
                <a:buNone/>
              </a:pPr>
              <a:t>71</a:t>
            </a:fld>
            <a:r>
              <a:rPr kumimoji="0" lang="en-US" altLang="zh-CN" sz="1600"/>
              <a:t>/</a:t>
            </a:r>
            <a:r>
              <a:rPr kumimoji="0" lang="zh-CN" altLang="zh-CN" sz="1600"/>
              <a:t>7</a:t>
            </a:r>
            <a:r>
              <a:rPr kumimoji="0" lang="en-US" altLang="zh-CN" sz="1600"/>
              <a:t>9</a:t>
            </a:r>
          </a:p>
        </p:txBody>
      </p:sp>
      <p:sp>
        <p:nvSpPr>
          <p:cNvPr id="11" name="Rectangle 2">
            <a:extLst>
              <a:ext uri="{FF2B5EF4-FFF2-40B4-BE49-F238E27FC236}">
                <a16:creationId xmlns:a16="http://schemas.microsoft.com/office/drawing/2014/main" id="{F32E68E3-6F94-2343-BA3E-B327BFE030FF}"/>
              </a:ext>
            </a:extLst>
          </p:cNvPr>
          <p:cNvSpPr>
            <a:spLocks noGrp="1" noChangeArrowheads="1"/>
          </p:cNvSpPr>
          <p:nvPr>
            <p:ph type="title"/>
          </p:nvPr>
        </p:nvSpPr>
        <p:spPr>
          <a:xfrm>
            <a:off x="2814638" y="76200"/>
            <a:ext cx="4235450" cy="609600"/>
          </a:xfrm>
        </p:spPr>
        <p:txBody>
          <a:bodyPr/>
          <a:lstStyle/>
          <a:p>
            <a:pPr eaLnBrk="1" hangingPunct="1"/>
            <a:r>
              <a:rPr lang="zh-CN" altLang="en-US">
                <a:effectLst>
                  <a:outerShdw blurRad="38100" dist="38100" dir="2700000" algn="tl">
                    <a:srgbClr val="C0C0C0"/>
                  </a:outerShdw>
                </a:effectLst>
                <a:ea typeface="黑体" panose="02010609060101010101" pitchFamily="49" charset="-122"/>
              </a:rPr>
              <a:t>存储系统扩展示例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strVal val="#ppt_w*0.70"/>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Effect transition="in" filter="fade">
                                      <p:cBhvr>
                                        <p:cTn id="16" dur="10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strVal val="#ppt_w*0.70"/>
                                          </p:val>
                                        </p:tav>
                                        <p:tav tm="100000">
                                          <p:val>
                                            <p:strVal val="#ppt_w"/>
                                          </p:val>
                                        </p:tav>
                                      </p:tavLst>
                                    </p:anim>
                                    <p:anim calcmode="lin" valueType="num">
                                      <p:cBhvr>
                                        <p:cTn id="22" dur="1000" fill="hold"/>
                                        <p:tgtEl>
                                          <p:spTgt spid="8"/>
                                        </p:tgtEl>
                                        <p:attrNameLst>
                                          <p:attrName>ppt_h</p:attrName>
                                        </p:attrNameLst>
                                      </p:cBhvr>
                                      <p:tavLst>
                                        <p:tav tm="0">
                                          <p:val>
                                            <p:strVal val="#ppt_h"/>
                                          </p:val>
                                        </p:tav>
                                        <p:tav tm="100000">
                                          <p:val>
                                            <p:strVal val="#ppt_h"/>
                                          </p:val>
                                        </p:tav>
                                      </p:tavLst>
                                    </p:anim>
                                    <p:animEffect transition="in" filter="fade">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62EBFFB6-161B-4083-AFBA-8C30916960C7}"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标题 1">
            <a:extLst>
              <a:ext uri="{FF2B5EF4-FFF2-40B4-BE49-F238E27FC236}">
                <a16:creationId xmlns:a16="http://schemas.microsoft.com/office/drawing/2014/main" id="{E1EEC724-5848-4E4E-9D4D-1D1FA9242A85}"/>
              </a:ext>
            </a:extLst>
          </p:cNvPr>
          <p:cNvSpPr>
            <a:spLocks noGrp="1"/>
          </p:cNvSpPr>
          <p:nvPr>
            <p:ph type="title"/>
          </p:nvPr>
        </p:nvSpPr>
        <p:spPr>
          <a:xfrm>
            <a:off x="838200" y="846138"/>
            <a:ext cx="8077200" cy="830262"/>
          </a:xfrm>
        </p:spPr>
        <p:txBody>
          <a:bodyPr anchorCtr="0"/>
          <a:lstStyle/>
          <a:p>
            <a:pPr algn="l"/>
            <a:r>
              <a:rPr lang="zh-CN" altLang="en-US" sz="2000">
                <a:solidFill>
                  <a:srgbClr val="0066FF"/>
                </a:solidFill>
                <a:effectLst>
                  <a:outerShdw blurRad="38100" dist="38100" dir="2700000" algn="tl">
                    <a:srgbClr val="C0C0C0"/>
                  </a:outerShdw>
                </a:effectLst>
                <a:ea typeface="楷体_GB2312" pitchFamily="49" charset="-122"/>
              </a:rPr>
              <a:t>(2) 如果</a:t>
            </a:r>
            <a:r>
              <a:rPr lang="en-US" altLang="zh-CN" sz="2000">
                <a:solidFill>
                  <a:srgbClr val="0066FF"/>
                </a:solidFill>
                <a:effectLst>
                  <a:outerShdw blurRad="38100" dist="38100" dir="2700000" algn="tl">
                    <a:srgbClr val="C0C0C0"/>
                  </a:outerShdw>
                </a:effectLst>
                <a:ea typeface="楷体_GB2312" pitchFamily="49" charset="-122"/>
              </a:rPr>
              <a:t>ROM</a:t>
            </a:r>
            <a:r>
              <a:rPr lang="zh-CN" altLang="en-US" sz="2000">
                <a:solidFill>
                  <a:srgbClr val="0066FF"/>
                </a:solidFill>
                <a:effectLst>
                  <a:outerShdw blurRad="38100" dist="38100" dir="2700000" algn="tl">
                    <a:srgbClr val="C0C0C0"/>
                  </a:outerShdw>
                </a:effectLst>
                <a:ea typeface="楷体_GB2312" pitchFamily="49" charset="-122"/>
              </a:rPr>
              <a:t>和</a:t>
            </a:r>
            <a:r>
              <a:rPr lang="en-US" altLang="zh-CN" sz="2000">
                <a:solidFill>
                  <a:srgbClr val="0066FF"/>
                </a:solidFill>
                <a:effectLst>
                  <a:outerShdw blurRad="38100" dist="38100" dir="2700000" algn="tl">
                    <a:srgbClr val="C0C0C0"/>
                  </a:outerShdw>
                </a:effectLst>
                <a:ea typeface="楷体_GB2312" pitchFamily="49" charset="-122"/>
              </a:rPr>
              <a:t>RAM</a:t>
            </a:r>
            <a:r>
              <a:rPr lang="zh-CN" altLang="en-US" sz="2000">
                <a:solidFill>
                  <a:srgbClr val="0066FF"/>
                </a:solidFill>
                <a:effectLst>
                  <a:outerShdw blurRad="38100" dist="38100" dir="2700000" algn="tl">
                    <a:srgbClr val="C0C0C0"/>
                  </a:outerShdw>
                </a:effectLst>
                <a:ea typeface="楷体_GB2312" pitchFamily="49" charset="-122"/>
              </a:rPr>
              <a:t>存储器芯片都采用8</a:t>
            </a:r>
            <a:r>
              <a:rPr lang="en-US" altLang="zh-CN" sz="2000">
                <a:solidFill>
                  <a:srgbClr val="0066FF"/>
                </a:solidFill>
                <a:effectLst>
                  <a:outerShdw blurRad="38100" dist="38100" dir="2700000" algn="tl">
                    <a:srgbClr val="C0C0C0"/>
                  </a:outerShdw>
                </a:effectLst>
                <a:ea typeface="楷体_GB2312" pitchFamily="49" charset="-122"/>
              </a:rPr>
              <a:t>K×1</a:t>
            </a:r>
            <a:r>
              <a:rPr lang="zh-CN" altLang="en-US" sz="2000">
                <a:solidFill>
                  <a:srgbClr val="0066FF"/>
                </a:solidFill>
                <a:effectLst>
                  <a:outerShdw blurRad="38100" dist="38100" dir="2700000" algn="tl">
                    <a:srgbClr val="C0C0C0"/>
                  </a:outerShdw>
                </a:effectLst>
                <a:ea typeface="楷体_GB2312" pitchFamily="49" charset="-122"/>
              </a:rPr>
              <a:t>的芯片，试画出存储器与</a:t>
            </a:r>
            <a:r>
              <a:rPr lang="en-US" altLang="zh-CN" sz="2000">
                <a:solidFill>
                  <a:srgbClr val="0066FF"/>
                </a:solidFill>
                <a:effectLst>
                  <a:outerShdw blurRad="38100" dist="38100" dir="2700000" algn="tl">
                    <a:srgbClr val="C0C0C0"/>
                  </a:outerShdw>
                </a:effectLst>
                <a:ea typeface="楷体_GB2312" pitchFamily="49" charset="-122"/>
              </a:rPr>
              <a:t>CPU</a:t>
            </a:r>
            <a:r>
              <a:rPr lang="zh-CN" altLang="en-US" sz="2000">
                <a:solidFill>
                  <a:srgbClr val="0066FF"/>
                </a:solidFill>
                <a:effectLst>
                  <a:outerShdw blurRad="38100" dist="38100" dir="2700000" algn="tl">
                    <a:srgbClr val="C0C0C0"/>
                  </a:outerShdw>
                </a:effectLst>
                <a:ea typeface="楷体_GB2312" pitchFamily="49" charset="-122"/>
              </a:rPr>
              <a:t>的连接图。</a:t>
            </a:r>
          </a:p>
        </p:txBody>
      </p:sp>
      <p:sp>
        <p:nvSpPr>
          <p:cNvPr id="6" name="内容占位符 2"/>
          <p:cNvSpPr>
            <a:spLocks noGrp="1" noChangeArrowheads="1"/>
          </p:cNvSpPr>
          <p:nvPr>
            <p:ph idx="1"/>
          </p:nvPr>
        </p:nvSpPr>
        <p:spPr>
          <a:xfrm>
            <a:off x="785813" y="1581150"/>
            <a:ext cx="7747000" cy="933450"/>
          </a:xfrm>
        </p:spPr>
        <p:txBody>
          <a:bodyPr/>
          <a:lstStyle/>
          <a:p>
            <a:pPr marL="0" indent="0">
              <a:spcBef>
                <a:spcPts val="163"/>
              </a:spcBef>
              <a:spcAft>
                <a:spcPts val="600"/>
              </a:spcAft>
              <a:buFont typeface="Wingdings" panose="05000000000000000000" pitchFamily="2" charset="2"/>
              <a:buNone/>
            </a:pPr>
            <a:r>
              <a:rPr lang="zh-CN" altLang="en-US" sz="2000">
                <a:ea typeface="楷体_GB2312" pitchFamily="49" charset="-122"/>
              </a:rPr>
              <a:t>解 </a:t>
            </a:r>
            <a:r>
              <a:rPr lang="en-US" altLang="zh-CN" sz="2000">
                <a:ea typeface="楷体_GB2312" pitchFamily="49" charset="-122"/>
              </a:rPr>
              <a:t>(2)</a:t>
            </a:r>
            <a:r>
              <a:rPr lang="zh-CN" altLang="en-US" sz="2000">
                <a:ea typeface="楷体_GB2312" pitchFamily="49" charset="-122"/>
              </a:rPr>
              <a:t>:</a:t>
            </a:r>
            <a:r>
              <a:rPr lang="en-US" altLang="zh-CN" sz="2000">
                <a:ea typeface="楷体_GB2312" pitchFamily="49" charset="-122"/>
              </a:rPr>
              <a:t>8KB</a:t>
            </a:r>
            <a:r>
              <a:rPr lang="zh-CN" altLang="en-US" sz="2000">
                <a:ea typeface="楷体_GB2312" pitchFamily="49" charset="-122"/>
              </a:rPr>
              <a:t>的存储区域可以用</a:t>
            </a:r>
            <a:r>
              <a:rPr lang="en-US" altLang="zh-CN" sz="2000">
                <a:ea typeface="楷体_GB2312" pitchFamily="49" charset="-122"/>
              </a:rPr>
              <a:t>8</a:t>
            </a:r>
            <a:r>
              <a:rPr lang="zh-CN" altLang="en-US" sz="2000">
                <a:ea typeface="楷体_GB2312" pitchFamily="49" charset="-122"/>
              </a:rPr>
              <a:t>片存储器芯片构成一组实现。</a:t>
            </a:r>
            <a:r>
              <a:rPr lang="en-US" altLang="zh-CN" sz="2000">
                <a:ea typeface="楷体_GB2312" pitchFamily="49" charset="-122"/>
              </a:rPr>
              <a:t>8K×1</a:t>
            </a:r>
            <a:r>
              <a:rPr lang="zh-CN" altLang="en-US" sz="2000">
                <a:ea typeface="楷体_GB2312" pitchFamily="49" charset="-122"/>
              </a:rPr>
              <a:t>的存储器芯片的地址线需要</a:t>
            </a:r>
            <a:r>
              <a:rPr lang="en-US" altLang="zh-CN" sz="2000">
                <a:ea typeface="楷体_GB2312" pitchFamily="49" charset="-122"/>
              </a:rPr>
              <a:t>13</a:t>
            </a:r>
            <a:r>
              <a:rPr lang="zh-CN" altLang="en-US" sz="2000">
                <a:ea typeface="楷体_GB2312" pitchFamily="49" charset="-122"/>
              </a:rPr>
              <a:t>条，即</a:t>
            </a:r>
            <a:r>
              <a:rPr lang="en-US" altLang="zh-CN" sz="2000">
                <a:ea typeface="楷体_GB2312" pitchFamily="49" charset="-122"/>
              </a:rPr>
              <a:t>A12~A0</a:t>
            </a:r>
            <a:r>
              <a:rPr lang="zh-CN" altLang="en-US" sz="2000">
                <a:ea typeface="楷体_GB2312" pitchFamily="49" charset="-122"/>
              </a:rPr>
              <a:t>。</a:t>
            </a:r>
          </a:p>
          <a:p>
            <a:pPr marL="0" indent="0">
              <a:spcBef>
                <a:spcPts val="163"/>
              </a:spcBef>
              <a:spcAft>
                <a:spcPts val="600"/>
              </a:spcAft>
              <a:buFontTx/>
              <a:buChar char="•"/>
            </a:pPr>
            <a:endParaRPr lang="zh-CN" altLang="en-US">
              <a:ea typeface="楷体_GB2312" pitchFamily="49" charset="-122"/>
            </a:endParaRPr>
          </a:p>
        </p:txBody>
      </p:sp>
      <p:graphicFrame>
        <p:nvGraphicFramePr>
          <p:cNvPr id="7" name="Object 2"/>
          <p:cNvGraphicFramePr>
            <a:graphicFrameLocks noChangeAspect="1"/>
          </p:cNvGraphicFramePr>
          <p:nvPr/>
        </p:nvGraphicFramePr>
        <p:xfrm>
          <a:off x="1600200" y="2438400"/>
          <a:ext cx="6553200" cy="3844925"/>
        </p:xfrm>
        <a:graphic>
          <a:graphicData uri="http://schemas.openxmlformats.org/presentationml/2006/ole">
            <mc:AlternateContent xmlns:mc="http://schemas.openxmlformats.org/markup-compatibility/2006">
              <mc:Choice xmlns:v="urn:schemas-microsoft-com:vml" Requires="v">
                <p:oleObj spid="_x0000_s151566" name="图片" r:id="rId5" imgW="0" imgH="0" progId="Word.Picture.8">
                  <p:embed/>
                </p:oleObj>
              </mc:Choice>
              <mc:Fallback>
                <p:oleObj name="图片" r:id="rId5" imgW="0" imgH="0" progId="Word.Picture.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438400"/>
                        <a:ext cx="6553200" cy="384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51557"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9C8EEB5F-3B27-4F40-BFC7-B024340C8D1B}" type="slidenum">
              <a:rPr kumimoji="0" lang="en-US" altLang="zh-CN" sz="1600" smtClean="0"/>
              <a:pPr>
                <a:lnSpc>
                  <a:spcPct val="100000"/>
                </a:lnSpc>
                <a:spcBef>
                  <a:spcPct val="0"/>
                </a:spcBef>
                <a:buSzTx/>
                <a:buFontTx/>
                <a:buNone/>
              </a:pPr>
              <a:t>72</a:t>
            </a:fld>
            <a:r>
              <a:rPr kumimoji="0" lang="en-US" altLang="zh-CN" sz="1600"/>
              <a:t>/</a:t>
            </a:r>
            <a:r>
              <a:rPr kumimoji="0" lang="zh-CN" altLang="zh-CN" sz="1600"/>
              <a:t>7</a:t>
            </a:r>
            <a:r>
              <a:rPr kumimoji="0" lang="en-US" altLang="zh-CN" sz="1600"/>
              <a:t>9</a:t>
            </a:r>
          </a:p>
        </p:txBody>
      </p:sp>
      <p:sp>
        <p:nvSpPr>
          <p:cNvPr id="9" name="Rectangle 2">
            <a:extLst>
              <a:ext uri="{FF2B5EF4-FFF2-40B4-BE49-F238E27FC236}">
                <a16:creationId xmlns:a16="http://schemas.microsoft.com/office/drawing/2014/main" id="{3EFDF66B-EF31-3A4A-B899-2AB2284299A8}"/>
              </a:ext>
            </a:extLst>
          </p:cNvPr>
          <p:cNvSpPr txBox="1">
            <a:spLocks noChangeArrowheads="1"/>
          </p:cNvSpPr>
          <p:nvPr/>
        </p:nvSpPr>
        <p:spPr bwMode="auto">
          <a:xfrm>
            <a:off x="2814638" y="76200"/>
            <a:ext cx="4235450" cy="609600"/>
          </a:xfrm>
          <a:prstGeom prst="rect">
            <a:avLst/>
          </a:prstGeom>
          <a:noFill/>
          <a:ln>
            <a:noFill/>
          </a:ln>
          <a:extLst>
            <a:ext uri="{909E8E84-426E-40dd-AFC4-6F175D3DCCD1}"/>
            <a:ext uri="{91240B29-F687-4f45-9708-019B960494DF}"/>
            <a:ext uri="{FAA26D3D-D897-4be2-8F04-BA451C77F1D7}"/>
          </a:extLst>
        </p:spPr>
        <p:txBody>
          <a:bodyPr tIns="54000" anchorCtr="1"/>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zh-CN" altLang="en-US" sz="3600" b="1">
                <a:solidFill>
                  <a:srgbClr val="922706"/>
                </a:solidFill>
                <a:effectLst>
                  <a:outerShdw blurRad="38100" dist="38100" dir="2700000" algn="tl">
                    <a:srgbClr val="C0C0C0"/>
                  </a:outerShdw>
                </a:effectLst>
                <a:ea typeface="华文新魏" panose="02010800040101010101" pitchFamily="2" charset="-122"/>
              </a:rPr>
              <a:t>存储系统扩展示例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strVal val="#ppt_w*0.70"/>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Effect transition="in" filter="fade">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758182AD-8FEB-4633-AC6E-3A356257D44E}"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标题 1">
            <a:extLst>
              <a:ext uri="{FF2B5EF4-FFF2-40B4-BE49-F238E27FC236}">
                <a16:creationId xmlns:a16="http://schemas.microsoft.com/office/drawing/2014/main" id="{D988F72E-28CD-2342-A158-D11E296F2239}"/>
              </a:ext>
            </a:extLst>
          </p:cNvPr>
          <p:cNvSpPr>
            <a:spLocks noGrp="1"/>
          </p:cNvSpPr>
          <p:nvPr>
            <p:ph type="title"/>
          </p:nvPr>
        </p:nvSpPr>
        <p:spPr>
          <a:xfrm>
            <a:off x="838200" y="846138"/>
            <a:ext cx="8077200" cy="906462"/>
          </a:xfrm>
        </p:spPr>
        <p:txBody>
          <a:bodyPr anchorCtr="0"/>
          <a:lstStyle/>
          <a:p>
            <a:pPr algn="l"/>
            <a:r>
              <a:rPr lang="en-US" altLang="zh-CN" sz="2000">
                <a:solidFill>
                  <a:srgbClr val="0066FF"/>
                </a:solidFill>
                <a:effectLst>
                  <a:outerShdw blurRad="38100" dist="38100" dir="2700000" algn="tl">
                    <a:srgbClr val="C0C0C0"/>
                  </a:outerShdw>
                </a:effectLst>
                <a:ea typeface="楷体_GB2312" pitchFamily="49" charset="-122"/>
              </a:rPr>
              <a:t>(3) </a:t>
            </a:r>
            <a:r>
              <a:rPr lang="zh-CN" altLang="en-US" sz="2000">
                <a:solidFill>
                  <a:srgbClr val="0066FF"/>
                </a:solidFill>
                <a:effectLst>
                  <a:outerShdw blurRad="38100" dist="38100" dir="2700000" algn="tl">
                    <a:srgbClr val="C0C0C0"/>
                  </a:outerShdw>
                </a:effectLst>
                <a:ea typeface="楷体_GB2312" pitchFamily="49" charset="-122"/>
              </a:rPr>
              <a:t>如果</a:t>
            </a:r>
            <a:r>
              <a:rPr lang="en-US" altLang="zh-CN" sz="2000">
                <a:solidFill>
                  <a:srgbClr val="0066FF"/>
                </a:solidFill>
                <a:effectLst>
                  <a:outerShdw blurRad="38100" dist="38100" dir="2700000" algn="tl">
                    <a:srgbClr val="C0C0C0"/>
                  </a:outerShdw>
                </a:effectLst>
                <a:ea typeface="楷体_GB2312" pitchFamily="49" charset="-122"/>
              </a:rPr>
              <a:t>ROM</a:t>
            </a:r>
            <a:r>
              <a:rPr lang="zh-CN" altLang="en-US" sz="2000">
                <a:solidFill>
                  <a:srgbClr val="0066FF"/>
                </a:solidFill>
                <a:effectLst>
                  <a:outerShdw blurRad="38100" dist="38100" dir="2700000" algn="tl">
                    <a:srgbClr val="C0C0C0"/>
                  </a:outerShdw>
                </a:effectLst>
                <a:ea typeface="楷体_GB2312" pitchFamily="49" charset="-122"/>
              </a:rPr>
              <a:t>存储器芯片采用</a:t>
            </a:r>
            <a:r>
              <a:rPr lang="en-US" altLang="zh-CN" sz="2000">
                <a:solidFill>
                  <a:srgbClr val="0066FF"/>
                </a:solidFill>
                <a:effectLst>
                  <a:outerShdw blurRad="38100" dist="38100" dir="2700000" algn="tl">
                    <a:srgbClr val="C0C0C0"/>
                  </a:outerShdw>
                </a:effectLst>
                <a:ea typeface="楷体_GB2312" pitchFamily="49" charset="-122"/>
              </a:rPr>
              <a:t>8K×8</a:t>
            </a:r>
            <a:r>
              <a:rPr lang="zh-CN" altLang="en-US" sz="2000">
                <a:solidFill>
                  <a:srgbClr val="0066FF"/>
                </a:solidFill>
                <a:effectLst>
                  <a:outerShdw blurRad="38100" dist="38100" dir="2700000" algn="tl">
                    <a:srgbClr val="C0C0C0"/>
                  </a:outerShdw>
                </a:effectLst>
                <a:ea typeface="楷体_GB2312" pitchFamily="49" charset="-122"/>
              </a:rPr>
              <a:t>的芯片，</a:t>
            </a:r>
            <a:r>
              <a:rPr lang="en-US" altLang="zh-CN" sz="2000">
                <a:solidFill>
                  <a:srgbClr val="0066FF"/>
                </a:solidFill>
                <a:effectLst>
                  <a:outerShdw blurRad="38100" dist="38100" dir="2700000" algn="tl">
                    <a:srgbClr val="C0C0C0"/>
                  </a:outerShdw>
                </a:effectLst>
                <a:ea typeface="楷体_GB2312" pitchFamily="49" charset="-122"/>
              </a:rPr>
              <a:t>RAM</a:t>
            </a:r>
            <a:r>
              <a:rPr lang="zh-CN" altLang="en-US" sz="2000">
                <a:solidFill>
                  <a:srgbClr val="0066FF"/>
                </a:solidFill>
                <a:effectLst>
                  <a:outerShdw blurRad="38100" dist="38100" dir="2700000" algn="tl">
                    <a:srgbClr val="C0C0C0"/>
                  </a:outerShdw>
                </a:effectLst>
                <a:ea typeface="楷体_GB2312" pitchFamily="49" charset="-122"/>
              </a:rPr>
              <a:t>存储器芯片采用</a:t>
            </a:r>
            <a:r>
              <a:rPr lang="en-US" altLang="zh-CN" sz="2000">
                <a:solidFill>
                  <a:srgbClr val="0066FF"/>
                </a:solidFill>
                <a:effectLst>
                  <a:outerShdw blurRad="38100" dist="38100" dir="2700000" algn="tl">
                    <a:srgbClr val="C0C0C0"/>
                  </a:outerShdw>
                </a:effectLst>
                <a:ea typeface="楷体_GB2312" pitchFamily="49" charset="-122"/>
              </a:rPr>
              <a:t>4K×8</a:t>
            </a:r>
            <a:r>
              <a:rPr lang="zh-CN" altLang="en-US" sz="2000">
                <a:solidFill>
                  <a:srgbClr val="0066FF"/>
                </a:solidFill>
                <a:effectLst>
                  <a:outerShdw blurRad="38100" dist="38100" dir="2700000" algn="tl">
                    <a:srgbClr val="C0C0C0"/>
                  </a:outerShdw>
                </a:effectLst>
                <a:ea typeface="楷体_GB2312" pitchFamily="49" charset="-122"/>
              </a:rPr>
              <a:t>的芯片，试画出存储器与</a:t>
            </a:r>
            <a:r>
              <a:rPr lang="en-US" altLang="zh-CN" sz="2000">
                <a:solidFill>
                  <a:srgbClr val="0066FF"/>
                </a:solidFill>
                <a:effectLst>
                  <a:outerShdw blurRad="38100" dist="38100" dir="2700000" algn="tl">
                    <a:srgbClr val="C0C0C0"/>
                  </a:outerShdw>
                </a:effectLst>
                <a:ea typeface="楷体_GB2312" pitchFamily="49" charset="-122"/>
              </a:rPr>
              <a:t>CPU</a:t>
            </a:r>
            <a:r>
              <a:rPr lang="zh-CN" altLang="en-US" sz="2000">
                <a:solidFill>
                  <a:srgbClr val="0066FF"/>
                </a:solidFill>
                <a:effectLst>
                  <a:outerShdw blurRad="38100" dist="38100" dir="2700000" algn="tl">
                    <a:srgbClr val="C0C0C0"/>
                  </a:outerShdw>
                </a:effectLst>
                <a:ea typeface="楷体_GB2312" pitchFamily="49" charset="-122"/>
              </a:rPr>
              <a:t>的连接图。</a:t>
            </a:r>
          </a:p>
        </p:txBody>
      </p:sp>
      <p:sp>
        <p:nvSpPr>
          <p:cNvPr id="6" name="内容占位符 2"/>
          <p:cNvSpPr>
            <a:spLocks noGrp="1" noChangeArrowheads="1"/>
          </p:cNvSpPr>
          <p:nvPr>
            <p:ph idx="1"/>
          </p:nvPr>
        </p:nvSpPr>
        <p:spPr>
          <a:xfrm>
            <a:off x="1066800" y="1565275"/>
            <a:ext cx="1833563" cy="571500"/>
          </a:xfrm>
        </p:spPr>
        <p:txBody>
          <a:bodyPr/>
          <a:lstStyle/>
          <a:p>
            <a:pPr>
              <a:buFont typeface="Wingdings" panose="05000000000000000000" pitchFamily="2" charset="2"/>
              <a:buNone/>
            </a:pPr>
            <a:r>
              <a:rPr lang="zh-CN" altLang="en-US" sz="2000">
                <a:ea typeface="楷体_GB2312" pitchFamily="49" charset="-122"/>
              </a:rPr>
              <a:t>解: </a:t>
            </a:r>
            <a:r>
              <a:rPr lang="zh-CN" altLang="en-US" sz="2000">
                <a:latin typeface="Times New Roman" panose="02020603050405020304" pitchFamily="18" charset="0"/>
                <a:ea typeface="楷体_GB2312" pitchFamily="49" charset="-122"/>
              </a:rPr>
              <a:t>(</a:t>
            </a:r>
            <a:r>
              <a:rPr lang="en-US" altLang="zh-CN" sz="2000">
                <a:latin typeface="Times New Roman" panose="02020603050405020304" pitchFamily="18" charset="0"/>
                <a:ea typeface="楷体_GB2312" pitchFamily="49" charset="-122"/>
              </a:rPr>
              <a:t>3)</a:t>
            </a:r>
            <a:endParaRPr lang="zh-CN" altLang="en-US" sz="2000">
              <a:ea typeface="楷体_GB2312" pitchFamily="49" charset="-122"/>
            </a:endParaRPr>
          </a:p>
          <a:p>
            <a:pPr>
              <a:buFontTx/>
              <a:buChar char="•"/>
            </a:pPr>
            <a:endParaRPr lang="zh-CN" altLang="en-US">
              <a:ea typeface="楷体_GB2312" pitchFamily="49" charset="-122"/>
            </a:endParaRPr>
          </a:p>
        </p:txBody>
      </p:sp>
      <p:graphicFrame>
        <p:nvGraphicFramePr>
          <p:cNvPr id="7" name="Object 2"/>
          <p:cNvGraphicFramePr>
            <a:graphicFrameLocks noChangeAspect="1"/>
          </p:cNvGraphicFramePr>
          <p:nvPr/>
        </p:nvGraphicFramePr>
        <p:xfrm>
          <a:off x="1643063" y="2136775"/>
          <a:ext cx="6326187" cy="4187825"/>
        </p:xfrm>
        <a:graphic>
          <a:graphicData uri="http://schemas.openxmlformats.org/presentationml/2006/ole">
            <mc:AlternateContent xmlns:mc="http://schemas.openxmlformats.org/markup-compatibility/2006">
              <mc:Choice xmlns:v="urn:schemas-microsoft-com:vml" Requires="v">
                <p:oleObj spid="_x0000_s153614" name="图片" r:id="rId5" imgW="0" imgH="0" progId="Word.Picture.8">
                  <p:embed/>
                </p:oleObj>
              </mc:Choice>
              <mc:Fallback>
                <p:oleObj name="图片" r:id="rId5" imgW="0" imgH="0" progId="Word.Picture.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063" y="2136775"/>
                        <a:ext cx="6326187" cy="418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53605"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0CD32BB0-7CA8-4722-88C8-125288C41D8E}" type="slidenum">
              <a:rPr kumimoji="0" lang="en-US" altLang="zh-CN" sz="1600" smtClean="0"/>
              <a:pPr>
                <a:lnSpc>
                  <a:spcPct val="100000"/>
                </a:lnSpc>
                <a:spcBef>
                  <a:spcPct val="0"/>
                </a:spcBef>
                <a:buSzTx/>
                <a:buFontTx/>
                <a:buNone/>
              </a:pPr>
              <a:t>73</a:t>
            </a:fld>
            <a:r>
              <a:rPr kumimoji="0" lang="en-US" altLang="zh-CN" sz="1600"/>
              <a:t>/</a:t>
            </a:r>
            <a:r>
              <a:rPr kumimoji="0" lang="zh-CN" altLang="zh-CN" sz="1600"/>
              <a:t>7</a:t>
            </a:r>
            <a:r>
              <a:rPr kumimoji="0" lang="en-US" altLang="zh-CN" sz="1600"/>
              <a:t>9</a:t>
            </a:r>
          </a:p>
        </p:txBody>
      </p:sp>
      <p:sp>
        <p:nvSpPr>
          <p:cNvPr id="9" name="Rectangle 2">
            <a:extLst>
              <a:ext uri="{FF2B5EF4-FFF2-40B4-BE49-F238E27FC236}">
                <a16:creationId xmlns:a16="http://schemas.microsoft.com/office/drawing/2014/main" id="{1C7A24FB-1657-9D40-913C-FFCDB89A5B85}"/>
              </a:ext>
            </a:extLst>
          </p:cNvPr>
          <p:cNvSpPr txBox="1">
            <a:spLocks noChangeArrowheads="1"/>
          </p:cNvSpPr>
          <p:nvPr/>
        </p:nvSpPr>
        <p:spPr bwMode="auto">
          <a:xfrm>
            <a:off x="2814638" y="76200"/>
            <a:ext cx="4235450" cy="609600"/>
          </a:xfrm>
          <a:prstGeom prst="rect">
            <a:avLst/>
          </a:prstGeom>
          <a:noFill/>
          <a:ln>
            <a:noFill/>
          </a:ln>
          <a:extLst>
            <a:ext uri="{909E8E84-426E-40dd-AFC4-6F175D3DCCD1}"/>
            <a:ext uri="{91240B29-F687-4f45-9708-019B960494DF}"/>
            <a:ext uri="{FAA26D3D-D897-4be2-8F04-BA451C77F1D7}"/>
          </a:extLst>
        </p:spPr>
        <p:txBody>
          <a:bodyPr tIns="54000" anchorCtr="1"/>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zh-CN" altLang="en-US" sz="3600" b="1">
                <a:solidFill>
                  <a:srgbClr val="922706"/>
                </a:solidFill>
                <a:effectLst>
                  <a:outerShdw blurRad="38100" dist="38100" dir="2700000" algn="tl">
                    <a:srgbClr val="C0C0C0"/>
                  </a:outerShdw>
                </a:effectLst>
                <a:ea typeface="华文新魏" panose="02010800040101010101" pitchFamily="2" charset="-122"/>
              </a:rPr>
              <a:t>存储系统扩展示例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strVal val="#ppt_w*0.70"/>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Effect transition="in" filter="fade">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BCD25EDB-A545-4E6A-B6A0-0363235ACF24}"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标题 1">
            <a:extLst>
              <a:ext uri="{FF2B5EF4-FFF2-40B4-BE49-F238E27FC236}">
                <a16:creationId xmlns:a16="http://schemas.microsoft.com/office/drawing/2014/main" id="{FC56297C-9AF4-DE4B-8065-0DE3B24FFA06}"/>
              </a:ext>
            </a:extLst>
          </p:cNvPr>
          <p:cNvSpPr>
            <a:spLocks noGrp="1"/>
          </p:cNvSpPr>
          <p:nvPr>
            <p:ph type="title"/>
          </p:nvPr>
        </p:nvSpPr>
        <p:spPr>
          <a:xfrm>
            <a:off x="762000" y="846138"/>
            <a:ext cx="7924800" cy="906462"/>
          </a:xfrm>
        </p:spPr>
        <p:txBody>
          <a:bodyPr anchorCtr="0"/>
          <a:lstStyle/>
          <a:p>
            <a:pPr algn="l"/>
            <a:r>
              <a:rPr lang="en-US" altLang="zh-CN" sz="2000">
                <a:solidFill>
                  <a:srgbClr val="0066FF"/>
                </a:solidFill>
                <a:effectLst>
                  <a:outerShdw blurRad="38100" dist="38100" dir="2700000" algn="tl">
                    <a:srgbClr val="C0C0C0"/>
                  </a:outerShdw>
                </a:effectLst>
                <a:ea typeface="楷体_GB2312" pitchFamily="49" charset="-122"/>
              </a:rPr>
              <a:t>(4) </a:t>
            </a:r>
            <a:r>
              <a:rPr lang="zh-CN" altLang="en-US" sz="2000">
                <a:solidFill>
                  <a:srgbClr val="0066FF"/>
                </a:solidFill>
                <a:effectLst>
                  <a:outerShdw blurRad="38100" dist="38100" dir="2700000" algn="tl">
                    <a:srgbClr val="C0C0C0"/>
                  </a:outerShdw>
                </a:effectLst>
                <a:ea typeface="楷体_GB2312" pitchFamily="49" charset="-122"/>
              </a:rPr>
              <a:t>如果</a:t>
            </a:r>
            <a:r>
              <a:rPr lang="en-US" altLang="zh-CN" sz="2000">
                <a:solidFill>
                  <a:srgbClr val="0066FF"/>
                </a:solidFill>
                <a:effectLst>
                  <a:outerShdw blurRad="38100" dist="38100" dir="2700000" algn="tl">
                    <a:srgbClr val="C0C0C0"/>
                  </a:outerShdw>
                </a:effectLst>
                <a:ea typeface="楷体_GB2312" pitchFamily="49" charset="-122"/>
              </a:rPr>
              <a:t>ROM</a:t>
            </a:r>
            <a:r>
              <a:rPr lang="zh-CN" altLang="en-US" sz="2000">
                <a:solidFill>
                  <a:srgbClr val="0066FF"/>
                </a:solidFill>
                <a:effectLst>
                  <a:outerShdw blurRad="38100" dist="38100" dir="2700000" algn="tl">
                    <a:srgbClr val="C0C0C0"/>
                  </a:outerShdw>
                </a:effectLst>
                <a:ea typeface="楷体_GB2312" pitchFamily="49" charset="-122"/>
              </a:rPr>
              <a:t>存储器芯片采用</a:t>
            </a:r>
            <a:r>
              <a:rPr lang="en-US" altLang="zh-CN" sz="2000">
                <a:solidFill>
                  <a:srgbClr val="0066FF"/>
                </a:solidFill>
                <a:effectLst>
                  <a:outerShdw blurRad="38100" dist="38100" dir="2700000" algn="tl">
                    <a:srgbClr val="C0C0C0"/>
                  </a:outerShdw>
                </a:effectLst>
                <a:ea typeface="楷体_GB2312" pitchFamily="49" charset="-122"/>
              </a:rPr>
              <a:t>16K×8</a:t>
            </a:r>
            <a:r>
              <a:rPr lang="zh-CN" altLang="en-US" sz="2000">
                <a:solidFill>
                  <a:srgbClr val="0066FF"/>
                </a:solidFill>
                <a:effectLst>
                  <a:outerShdw blurRad="38100" dist="38100" dir="2700000" algn="tl">
                    <a:srgbClr val="C0C0C0"/>
                  </a:outerShdw>
                </a:effectLst>
                <a:ea typeface="楷体_GB2312" pitchFamily="49" charset="-122"/>
              </a:rPr>
              <a:t>的芯片，</a:t>
            </a:r>
            <a:r>
              <a:rPr lang="en-US" altLang="zh-CN" sz="2000">
                <a:solidFill>
                  <a:srgbClr val="0066FF"/>
                </a:solidFill>
                <a:effectLst>
                  <a:outerShdw blurRad="38100" dist="38100" dir="2700000" algn="tl">
                    <a:srgbClr val="C0C0C0"/>
                  </a:outerShdw>
                </a:effectLst>
                <a:ea typeface="楷体_GB2312" pitchFamily="49" charset="-122"/>
              </a:rPr>
              <a:t>RAM</a:t>
            </a:r>
            <a:r>
              <a:rPr lang="zh-CN" altLang="en-US" sz="2000">
                <a:solidFill>
                  <a:srgbClr val="0066FF"/>
                </a:solidFill>
                <a:effectLst>
                  <a:outerShdw blurRad="38100" dist="38100" dir="2700000" algn="tl">
                    <a:srgbClr val="C0C0C0"/>
                  </a:outerShdw>
                </a:effectLst>
                <a:ea typeface="楷体_GB2312" pitchFamily="49" charset="-122"/>
              </a:rPr>
              <a:t>存储器芯片采用</a:t>
            </a:r>
            <a:r>
              <a:rPr lang="en-US" altLang="zh-CN" sz="2000">
                <a:solidFill>
                  <a:srgbClr val="0066FF"/>
                </a:solidFill>
                <a:effectLst>
                  <a:outerShdw blurRad="38100" dist="38100" dir="2700000" algn="tl">
                    <a:srgbClr val="C0C0C0"/>
                  </a:outerShdw>
                </a:effectLst>
                <a:ea typeface="楷体_GB2312" pitchFamily="49" charset="-122"/>
              </a:rPr>
              <a:t>8K×8</a:t>
            </a:r>
            <a:r>
              <a:rPr lang="zh-CN" altLang="en-US" sz="2000">
                <a:solidFill>
                  <a:srgbClr val="0066FF"/>
                </a:solidFill>
                <a:effectLst>
                  <a:outerShdw blurRad="38100" dist="38100" dir="2700000" algn="tl">
                    <a:srgbClr val="C0C0C0"/>
                  </a:outerShdw>
                </a:effectLst>
                <a:ea typeface="楷体_GB2312" pitchFamily="49" charset="-122"/>
              </a:rPr>
              <a:t>的芯片，试画出存储器与</a:t>
            </a:r>
            <a:r>
              <a:rPr lang="en-US" altLang="zh-CN" sz="2000">
                <a:solidFill>
                  <a:srgbClr val="0066FF"/>
                </a:solidFill>
                <a:effectLst>
                  <a:outerShdw blurRad="38100" dist="38100" dir="2700000" algn="tl">
                    <a:srgbClr val="C0C0C0"/>
                  </a:outerShdw>
                </a:effectLst>
                <a:ea typeface="楷体_GB2312" pitchFamily="49" charset="-122"/>
              </a:rPr>
              <a:t>CPU</a:t>
            </a:r>
            <a:r>
              <a:rPr lang="zh-CN" altLang="en-US" sz="2000">
                <a:solidFill>
                  <a:srgbClr val="0066FF"/>
                </a:solidFill>
                <a:effectLst>
                  <a:outerShdw blurRad="38100" dist="38100" dir="2700000" algn="tl">
                    <a:srgbClr val="C0C0C0"/>
                  </a:outerShdw>
                </a:effectLst>
                <a:ea typeface="楷体_GB2312" pitchFamily="49" charset="-122"/>
              </a:rPr>
              <a:t>的连接图。</a:t>
            </a:r>
          </a:p>
        </p:txBody>
      </p:sp>
      <p:sp>
        <p:nvSpPr>
          <p:cNvPr id="6" name="内容占位符 2"/>
          <p:cNvSpPr>
            <a:spLocks noGrp="1" noChangeArrowheads="1"/>
          </p:cNvSpPr>
          <p:nvPr>
            <p:ph idx="1"/>
          </p:nvPr>
        </p:nvSpPr>
        <p:spPr>
          <a:xfrm>
            <a:off x="990600" y="1712913"/>
            <a:ext cx="1685925" cy="496887"/>
          </a:xfrm>
        </p:spPr>
        <p:txBody>
          <a:bodyPr/>
          <a:lstStyle/>
          <a:p>
            <a:pPr>
              <a:buFont typeface="Wingdings" panose="05000000000000000000" pitchFamily="2" charset="2"/>
              <a:buNone/>
            </a:pPr>
            <a:r>
              <a:rPr lang="zh-CN" altLang="en-US" sz="2000">
                <a:ea typeface="楷体_GB2312" pitchFamily="49" charset="-122"/>
              </a:rPr>
              <a:t>解</a:t>
            </a:r>
            <a:r>
              <a:rPr lang="zh-CN" altLang="en-US" sz="2000">
                <a:ea typeface="楷体_GB2312" pitchFamily="49" charset="-122"/>
                <a:sym typeface="Wingdings" panose="05000000000000000000" pitchFamily="2" charset="2"/>
              </a:rPr>
              <a:t>: </a:t>
            </a:r>
            <a:r>
              <a:rPr lang="en-US" altLang="zh-CN" sz="2000">
                <a:ea typeface="楷体_GB2312" pitchFamily="49" charset="-122"/>
                <a:sym typeface="Wingdings" panose="05000000000000000000" pitchFamily="2" charset="2"/>
              </a:rPr>
              <a:t>(4)</a:t>
            </a:r>
            <a:endParaRPr lang="zh-CN" altLang="en-US" sz="2000">
              <a:ea typeface="楷体_GB2312" pitchFamily="49" charset="-122"/>
            </a:endParaRPr>
          </a:p>
          <a:p>
            <a:pPr>
              <a:buFontTx/>
              <a:buChar char="•"/>
            </a:pPr>
            <a:endParaRPr lang="zh-CN" altLang="en-US">
              <a:ea typeface="楷体_GB2312" pitchFamily="49" charset="-122"/>
            </a:endParaRPr>
          </a:p>
        </p:txBody>
      </p:sp>
      <p:graphicFrame>
        <p:nvGraphicFramePr>
          <p:cNvPr id="7" name="Object 2"/>
          <p:cNvGraphicFramePr>
            <a:graphicFrameLocks noChangeAspect="1"/>
          </p:cNvGraphicFramePr>
          <p:nvPr/>
        </p:nvGraphicFramePr>
        <p:xfrm>
          <a:off x="2071688" y="2286000"/>
          <a:ext cx="5867400" cy="4073525"/>
        </p:xfrm>
        <a:graphic>
          <a:graphicData uri="http://schemas.openxmlformats.org/presentationml/2006/ole">
            <mc:AlternateContent xmlns:mc="http://schemas.openxmlformats.org/markup-compatibility/2006">
              <mc:Choice xmlns:v="urn:schemas-microsoft-com:vml" Requires="v">
                <p:oleObj spid="_x0000_s155662" name="图片" r:id="rId5" imgW="0" imgH="0" progId="Word.Picture.8">
                  <p:embed/>
                </p:oleObj>
              </mc:Choice>
              <mc:Fallback>
                <p:oleObj name="图片" r:id="rId5" imgW="0" imgH="0" progId="Word.Picture.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1688" y="2286000"/>
                        <a:ext cx="5867400" cy="407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55653"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D8026D84-D5F8-4659-B208-0419FBA4054B}" type="slidenum">
              <a:rPr kumimoji="0" lang="en-US" altLang="zh-CN" sz="1600" smtClean="0"/>
              <a:pPr>
                <a:lnSpc>
                  <a:spcPct val="100000"/>
                </a:lnSpc>
                <a:spcBef>
                  <a:spcPct val="0"/>
                </a:spcBef>
                <a:buSzTx/>
                <a:buFontTx/>
                <a:buNone/>
              </a:pPr>
              <a:t>74</a:t>
            </a:fld>
            <a:r>
              <a:rPr kumimoji="0" lang="en-US" altLang="zh-CN" sz="1600"/>
              <a:t>/</a:t>
            </a:r>
            <a:r>
              <a:rPr kumimoji="0" lang="zh-CN" altLang="zh-CN" sz="1600"/>
              <a:t>7</a:t>
            </a:r>
            <a:r>
              <a:rPr kumimoji="0" lang="en-US" altLang="zh-CN" sz="1600"/>
              <a:t>9</a:t>
            </a:r>
          </a:p>
        </p:txBody>
      </p:sp>
      <p:sp>
        <p:nvSpPr>
          <p:cNvPr id="9" name="Rectangle 2">
            <a:extLst>
              <a:ext uri="{FF2B5EF4-FFF2-40B4-BE49-F238E27FC236}">
                <a16:creationId xmlns:a16="http://schemas.microsoft.com/office/drawing/2014/main" id="{AB760149-D4AB-8741-9D48-12B21F47442B}"/>
              </a:ext>
            </a:extLst>
          </p:cNvPr>
          <p:cNvSpPr txBox="1">
            <a:spLocks noChangeArrowheads="1"/>
          </p:cNvSpPr>
          <p:nvPr/>
        </p:nvSpPr>
        <p:spPr bwMode="auto">
          <a:xfrm>
            <a:off x="2814638" y="76200"/>
            <a:ext cx="4235450" cy="609600"/>
          </a:xfrm>
          <a:prstGeom prst="rect">
            <a:avLst/>
          </a:prstGeom>
          <a:noFill/>
          <a:ln>
            <a:noFill/>
          </a:ln>
          <a:extLst>
            <a:ext uri="{909E8E84-426E-40dd-AFC4-6F175D3DCCD1}"/>
            <a:ext uri="{91240B29-F687-4f45-9708-019B960494DF}"/>
            <a:ext uri="{FAA26D3D-D897-4be2-8F04-BA451C77F1D7}"/>
          </a:extLst>
        </p:spPr>
        <p:txBody>
          <a:bodyPr tIns="54000" anchorCtr="1"/>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zh-CN" altLang="en-US" sz="3600" b="1">
                <a:solidFill>
                  <a:srgbClr val="922706"/>
                </a:solidFill>
                <a:effectLst>
                  <a:outerShdw blurRad="38100" dist="38100" dir="2700000" algn="tl">
                    <a:srgbClr val="C0C0C0"/>
                  </a:outerShdw>
                </a:effectLst>
                <a:ea typeface="华文新魏" panose="02010800040101010101" pitchFamily="2" charset="-122"/>
              </a:rPr>
              <a:t>存储系统扩展示例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strVal val="#ppt_w*0.70"/>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Effect transition="in" filter="fade">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6FD1920D-6E60-49FD-A161-31FFDC9FF353}"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标题 1">
            <a:extLst>
              <a:ext uri="{FF2B5EF4-FFF2-40B4-BE49-F238E27FC236}">
                <a16:creationId xmlns:a16="http://schemas.microsoft.com/office/drawing/2014/main" id="{DCD8C503-70FD-004C-9C08-C687DB97B42E}"/>
              </a:ext>
            </a:extLst>
          </p:cNvPr>
          <p:cNvSpPr>
            <a:spLocks noGrp="1"/>
          </p:cNvSpPr>
          <p:nvPr>
            <p:ph type="title"/>
          </p:nvPr>
        </p:nvSpPr>
        <p:spPr>
          <a:xfrm>
            <a:off x="762000" y="822325"/>
            <a:ext cx="8153400" cy="2454275"/>
          </a:xfrm>
        </p:spPr>
        <p:txBody>
          <a:bodyPr anchorCtr="0"/>
          <a:lstStyle/>
          <a:p>
            <a:pPr algn="l"/>
            <a:r>
              <a:rPr lang="zh-CN" altLang="en-US" sz="2000">
                <a:solidFill>
                  <a:srgbClr val="FF0000"/>
                </a:solidFill>
                <a:effectLst>
                  <a:outerShdw blurRad="38100" dist="38100" dir="2700000" algn="tl">
                    <a:srgbClr val="C0C0C0"/>
                  </a:outerShdw>
                </a:effectLst>
                <a:ea typeface="楷体_GB2312" pitchFamily="49" charset="-122"/>
              </a:rPr>
              <a:t>例</a:t>
            </a:r>
            <a:r>
              <a:rPr lang="en-US" altLang="zh-CN" sz="2000">
                <a:solidFill>
                  <a:srgbClr val="FF0000"/>
                </a:solidFill>
                <a:effectLst>
                  <a:outerShdw blurRad="38100" dist="38100" dir="2700000" algn="tl">
                    <a:srgbClr val="C0C0C0"/>
                  </a:outerShdw>
                </a:effectLst>
                <a:ea typeface="楷体_GB2312" pitchFamily="49" charset="-122"/>
              </a:rPr>
              <a:t>2: </a:t>
            </a:r>
            <a:r>
              <a:rPr lang="zh-CN" altLang="en-US" sz="2000">
                <a:solidFill>
                  <a:srgbClr val="FF0000"/>
                </a:solidFill>
                <a:effectLst>
                  <a:outerShdw blurRad="38100" dist="38100" dir="2700000" algn="tl">
                    <a:srgbClr val="C0C0C0"/>
                  </a:outerShdw>
                </a:effectLst>
                <a:ea typeface="楷体_GB2312" pitchFamily="49" charset="-122"/>
              </a:rPr>
              <a:t>某计算机系统的主存采用</a:t>
            </a:r>
            <a:r>
              <a:rPr lang="en-US" altLang="zh-CN" sz="2000">
                <a:solidFill>
                  <a:srgbClr val="FF0000"/>
                </a:solidFill>
                <a:effectLst>
                  <a:outerShdw blurRad="38100" dist="38100" dir="2700000" algn="tl">
                    <a:srgbClr val="C0C0C0"/>
                  </a:outerShdw>
                </a:effectLst>
                <a:ea typeface="楷体_GB2312" pitchFamily="49" charset="-122"/>
              </a:rPr>
              <a:t>32</a:t>
            </a:r>
            <a:r>
              <a:rPr lang="zh-CN" altLang="en-US" sz="2000">
                <a:solidFill>
                  <a:srgbClr val="FF0000"/>
                </a:solidFill>
                <a:effectLst>
                  <a:outerShdw blurRad="38100" dist="38100" dir="2700000" algn="tl">
                    <a:srgbClr val="C0C0C0"/>
                  </a:outerShdw>
                </a:effectLst>
                <a:ea typeface="楷体_GB2312" pitchFamily="49" charset="-122"/>
              </a:rPr>
              <a:t>位字节地址空间和</a:t>
            </a:r>
            <a:r>
              <a:rPr lang="en-US" altLang="zh-CN" sz="2000">
                <a:solidFill>
                  <a:srgbClr val="FF0000"/>
                </a:solidFill>
                <a:effectLst>
                  <a:outerShdw blurRad="38100" dist="38100" dir="2700000" algn="tl">
                    <a:srgbClr val="C0C0C0"/>
                  </a:outerShdw>
                </a:effectLst>
                <a:ea typeface="楷体_GB2312" pitchFamily="49" charset="-122"/>
              </a:rPr>
              <a:t>64</a:t>
            </a:r>
            <a:r>
              <a:rPr lang="zh-CN" altLang="en-US" sz="2000">
                <a:solidFill>
                  <a:srgbClr val="FF0000"/>
                </a:solidFill>
                <a:effectLst>
                  <a:outerShdw blurRad="38100" dist="38100" dir="2700000" algn="tl">
                    <a:srgbClr val="C0C0C0"/>
                  </a:outerShdw>
                </a:effectLst>
                <a:ea typeface="楷体_GB2312" pitchFamily="49" charset="-122"/>
              </a:rPr>
              <a:t>位数据线访问存储器，若使用</a:t>
            </a:r>
            <a:r>
              <a:rPr lang="en-US" altLang="zh-CN" sz="2000">
                <a:solidFill>
                  <a:srgbClr val="FF0000"/>
                </a:solidFill>
                <a:effectLst>
                  <a:outerShdw blurRad="38100" dist="38100" dir="2700000" algn="tl">
                    <a:srgbClr val="C0C0C0"/>
                  </a:outerShdw>
                </a:effectLst>
                <a:ea typeface="楷体_GB2312" pitchFamily="49" charset="-122"/>
              </a:rPr>
              <a:t>64M</a:t>
            </a:r>
            <a:r>
              <a:rPr lang="zh-CN" altLang="en-US" sz="2000">
                <a:solidFill>
                  <a:srgbClr val="FF0000"/>
                </a:solidFill>
                <a:effectLst>
                  <a:outerShdw blurRad="38100" dist="38100" dir="2700000" algn="tl">
                    <a:srgbClr val="C0C0C0"/>
                  </a:outerShdw>
                </a:effectLst>
                <a:ea typeface="楷体_GB2312" pitchFamily="49" charset="-122"/>
              </a:rPr>
              <a:t>位的</a:t>
            </a:r>
            <a:r>
              <a:rPr lang="en-US" altLang="zh-CN" sz="2000">
                <a:solidFill>
                  <a:srgbClr val="FF0000"/>
                </a:solidFill>
                <a:effectLst>
                  <a:outerShdw blurRad="38100" dist="38100" dir="2700000" algn="tl">
                    <a:srgbClr val="C0C0C0"/>
                  </a:outerShdw>
                </a:effectLst>
                <a:ea typeface="楷体_GB2312" pitchFamily="49" charset="-122"/>
              </a:rPr>
              <a:t>DRAM</a:t>
            </a:r>
            <a:r>
              <a:rPr lang="zh-CN" altLang="en-US" sz="2000">
                <a:solidFill>
                  <a:srgbClr val="FF0000"/>
                </a:solidFill>
                <a:effectLst>
                  <a:outerShdw blurRad="38100" dist="38100" dir="2700000" algn="tl">
                    <a:srgbClr val="C0C0C0"/>
                  </a:outerShdw>
                </a:effectLst>
                <a:ea typeface="楷体_GB2312" pitchFamily="49" charset="-122"/>
              </a:rPr>
              <a:t>芯片组成该机所允许的最大主存空间，并采用内存条的形式，问：</a:t>
            </a:r>
            <a:br>
              <a:rPr lang="zh-CN" altLang="en-US" sz="2000">
                <a:solidFill>
                  <a:srgbClr val="FF0000"/>
                </a:solidFill>
                <a:effectLst>
                  <a:outerShdw blurRad="38100" dist="38100" dir="2700000" algn="tl">
                    <a:srgbClr val="C0C0C0"/>
                  </a:outerShdw>
                </a:effectLst>
                <a:ea typeface="楷体_GB2312" pitchFamily="49" charset="-122"/>
              </a:rPr>
            </a:br>
            <a:r>
              <a:rPr lang="en-US" altLang="zh-CN" sz="2000">
                <a:solidFill>
                  <a:srgbClr val="FF0000"/>
                </a:solidFill>
                <a:effectLst>
                  <a:outerShdw blurRad="38100" dist="38100" dir="2700000" algn="tl">
                    <a:srgbClr val="C0C0C0"/>
                  </a:outerShdw>
                </a:effectLst>
                <a:ea typeface="楷体_GB2312" pitchFamily="49" charset="-122"/>
              </a:rPr>
              <a:t>(1) </a:t>
            </a:r>
            <a:r>
              <a:rPr lang="zh-CN" altLang="en-US" sz="2000">
                <a:solidFill>
                  <a:srgbClr val="FF0000"/>
                </a:solidFill>
                <a:effectLst>
                  <a:outerShdw blurRad="38100" dist="38100" dir="2700000" algn="tl">
                    <a:srgbClr val="C0C0C0"/>
                  </a:outerShdw>
                </a:effectLst>
                <a:ea typeface="楷体_GB2312" pitchFamily="49" charset="-122"/>
              </a:rPr>
              <a:t>若每个内存条为</a:t>
            </a:r>
            <a:r>
              <a:rPr lang="en-US" altLang="zh-CN" sz="2000">
                <a:solidFill>
                  <a:srgbClr val="FF0000"/>
                </a:solidFill>
                <a:effectLst>
                  <a:outerShdw blurRad="38100" dist="38100" dir="2700000" algn="tl">
                    <a:srgbClr val="C0C0C0"/>
                  </a:outerShdw>
                </a:effectLst>
                <a:ea typeface="楷体_GB2312" pitchFamily="49" charset="-122"/>
              </a:rPr>
              <a:t>64M×32</a:t>
            </a:r>
            <a:r>
              <a:rPr lang="zh-CN" altLang="en-US" sz="2000">
                <a:solidFill>
                  <a:srgbClr val="FF0000"/>
                </a:solidFill>
                <a:effectLst>
                  <a:outerShdw blurRad="38100" dist="38100" dir="2700000" algn="tl">
                    <a:srgbClr val="C0C0C0"/>
                  </a:outerShdw>
                </a:effectLst>
                <a:ea typeface="楷体_GB2312" pitchFamily="49" charset="-122"/>
              </a:rPr>
              <a:t>位，共需多少内存条？</a:t>
            </a:r>
            <a:br>
              <a:rPr lang="zh-CN" altLang="en-US" sz="2000">
                <a:solidFill>
                  <a:srgbClr val="FF0000"/>
                </a:solidFill>
                <a:effectLst>
                  <a:outerShdw blurRad="38100" dist="38100" dir="2700000" algn="tl">
                    <a:srgbClr val="C0C0C0"/>
                  </a:outerShdw>
                </a:effectLst>
                <a:ea typeface="楷体_GB2312" pitchFamily="49" charset="-122"/>
              </a:rPr>
            </a:br>
            <a:r>
              <a:rPr lang="en-US" altLang="zh-CN" sz="2000">
                <a:solidFill>
                  <a:srgbClr val="FF0000"/>
                </a:solidFill>
                <a:effectLst>
                  <a:outerShdw blurRad="38100" dist="38100" dir="2700000" algn="tl">
                    <a:srgbClr val="C0C0C0"/>
                  </a:outerShdw>
                </a:effectLst>
                <a:ea typeface="楷体_GB2312" pitchFamily="49" charset="-122"/>
              </a:rPr>
              <a:t>(2) </a:t>
            </a:r>
            <a:r>
              <a:rPr lang="zh-CN" altLang="en-US" sz="2000">
                <a:solidFill>
                  <a:srgbClr val="FF0000"/>
                </a:solidFill>
                <a:effectLst>
                  <a:outerShdw blurRad="38100" dist="38100" dir="2700000" algn="tl">
                    <a:srgbClr val="C0C0C0"/>
                  </a:outerShdw>
                </a:effectLst>
                <a:ea typeface="楷体_GB2312" pitchFamily="49" charset="-122"/>
              </a:rPr>
              <a:t>每个内存条内共有多少片</a:t>
            </a:r>
            <a:r>
              <a:rPr lang="en-US" altLang="zh-CN" sz="2000">
                <a:solidFill>
                  <a:srgbClr val="FF0000"/>
                </a:solidFill>
                <a:effectLst>
                  <a:outerShdw blurRad="38100" dist="38100" dir="2700000" algn="tl">
                    <a:srgbClr val="C0C0C0"/>
                  </a:outerShdw>
                </a:effectLst>
                <a:ea typeface="楷体_GB2312" pitchFamily="49" charset="-122"/>
              </a:rPr>
              <a:t>DRAM</a:t>
            </a:r>
            <a:r>
              <a:rPr lang="zh-CN" altLang="en-US" sz="2000">
                <a:solidFill>
                  <a:srgbClr val="FF0000"/>
                </a:solidFill>
                <a:effectLst>
                  <a:outerShdw blurRad="38100" dist="38100" dir="2700000" algn="tl">
                    <a:srgbClr val="C0C0C0"/>
                  </a:outerShdw>
                </a:effectLst>
                <a:ea typeface="楷体_GB2312" pitchFamily="49" charset="-122"/>
              </a:rPr>
              <a:t>芯片？</a:t>
            </a:r>
            <a:br>
              <a:rPr lang="zh-CN" altLang="en-US" sz="2000">
                <a:solidFill>
                  <a:srgbClr val="FF0000"/>
                </a:solidFill>
                <a:effectLst>
                  <a:outerShdw blurRad="38100" dist="38100" dir="2700000" algn="tl">
                    <a:srgbClr val="C0C0C0"/>
                  </a:outerShdw>
                </a:effectLst>
                <a:ea typeface="楷体_GB2312" pitchFamily="49" charset="-122"/>
              </a:rPr>
            </a:br>
            <a:r>
              <a:rPr lang="en-US" altLang="zh-CN" sz="2000">
                <a:solidFill>
                  <a:srgbClr val="FF0000"/>
                </a:solidFill>
                <a:effectLst>
                  <a:outerShdw blurRad="38100" dist="38100" dir="2700000" algn="tl">
                    <a:srgbClr val="C0C0C0"/>
                  </a:outerShdw>
                </a:effectLst>
                <a:ea typeface="楷体_GB2312" pitchFamily="49" charset="-122"/>
              </a:rPr>
              <a:t>(3) </a:t>
            </a:r>
            <a:r>
              <a:rPr lang="zh-CN" altLang="en-US" sz="2000">
                <a:solidFill>
                  <a:srgbClr val="FF0000"/>
                </a:solidFill>
                <a:effectLst>
                  <a:outerShdw blurRad="38100" dist="38100" dir="2700000" algn="tl">
                    <a:srgbClr val="C0C0C0"/>
                  </a:outerShdw>
                </a:effectLst>
                <a:ea typeface="楷体_GB2312" pitchFamily="49" charset="-122"/>
              </a:rPr>
              <a:t>主存共需多少</a:t>
            </a:r>
            <a:r>
              <a:rPr lang="en-US" altLang="zh-CN" sz="2000">
                <a:solidFill>
                  <a:srgbClr val="FF0000"/>
                </a:solidFill>
                <a:effectLst>
                  <a:outerShdw blurRad="38100" dist="38100" dir="2700000" algn="tl">
                    <a:srgbClr val="C0C0C0"/>
                  </a:outerShdw>
                </a:effectLst>
                <a:ea typeface="楷体_GB2312" pitchFamily="49" charset="-122"/>
              </a:rPr>
              <a:t>DRAM</a:t>
            </a:r>
            <a:r>
              <a:rPr lang="zh-CN" altLang="en-US" sz="2000">
                <a:solidFill>
                  <a:srgbClr val="FF0000"/>
                </a:solidFill>
                <a:effectLst>
                  <a:outerShdw blurRad="38100" dist="38100" dir="2700000" algn="tl">
                    <a:srgbClr val="C0C0C0"/>
                  </a:outerShdw>
                </a:effectLst>
                <a:ea typeface="楷体_GB2312" pitchFamily="49" charset="-122"/>
              </a:rPr>
              <a:t>芯片？</a:t>
            </a:r>
            <a:br>
              <a:rPr lang="zh-CN" altLang="en-US" sz="2000">
                <a:solidFill>
                  <a:srgbClr val="FF0000"/>
                </a:solidFill>
                <a:effectLst>
                  <a:outerShdw blurRad="38100" dist="38100" dir="2700000" algn="tl">
                    <a:srgbClr val="C0C0C0"/>
                  </a:outerShdw>
                </a:effectLst>
                <a:ea typeface="楷体_GB2312" pitchFamily="49" charset="-122"/>
              </a:rPr>
            </a:br>
            <a:r>
              <a:rPr lang="en-US" altLang="zh-CN" sz="2000">
                <a:solidFill>
                  <a:srgbClr val="FF0000"/>
                </a:solidFill>
                <a:effectLst>
                  <a:outerShdw blurRad="38100" dist="38100" dir="2700000" algn="tl">
                    <a:srgbClr val="C0C0C0"/>
                  </a:outerShdw>
                </a:effectLst>
                <a:ea typeface="楷体_GB2312" pitchFamily="49" charset="-122"/>
              </a:rPr>
              <a:t>(4) CPU</a:t>
            </a:r>
            <a:r>
              <a:rPr lang="zh-CN" altLang="en-US" sz="2000">
                <a:solidFill>
                  <a:srgbClr val="FF0000"/>
                </a:solidFill>
                <a:effectLst>
                  <a:outerShdw blurRad="38100" dist="38100" dir="2700000" algn="tl">
                    <a:srgbClr val="C0C0C0"/>
                  </a:outerShdw>
                </a:effectLst>
                <a:ea typeface="楷体_GB2312" pitchFamily="49" charset="-122"/>
              </a:rPr>
              <a:t>如何有选择地访问各内存条？</a:t>
            </a:r>
          </a:p>
        </p:txBody>
      </p:sp>
      <p:sp>
        <p:nvSpPr>
          <p:cNvPr id="6" name="内容占位符 2"/>
          <p:cNvSpPr>
            <a:spLocks noGrp="1" noChangeArrowheads="1"/>
          </p:cNvSpPr>
          <p:nvPr>
            <p:ph idx="1"/>
          </p:nvPr>
        </p:nvSpPr>
        <p:spPr>
          <a:xfrm>
            <a:off x="457200" y="3290888"/>
            <a:ext cx="8501063" cy="3109912"/>
          </a:xfrm>
        </p:spPr>
        <p:txBody>
          <a:bodyPr/>
          <a:lstStyle/>
          <a:p>
            <a:pPr marL="284163" indent="-463550">
              <a:spcBef>
                <a:spcPts val="763"/>
              </a:spcBef>
              <a:buFont typeface="Wingdings" panose="05000000000000000000" pitchFamily="2" charset="2"/>
              <a:buNone/>
            </a:pPr>
            <a:r>
              <a:rPr lang="zh-CN" altLang="en-US" sz="2000">
                <a:ea typeface="楷体_GB2312" pitchFamily="49" charset="-122"/>
              </a:rPr>
              <a:t>解：</a:t>
            </a:r>
            <a:r>
              <a:rPr lang="en-US" altLang="zh-CN" sz="2000">
                <a:ea typeface="楷体_GB2312" pitchFamily="49" charset="-122"/>
              </a:rPr>
              <a:t>(1) </a:t>
            </a:r>
            <a:r>
              <a:rPr lang="zh-CN" altLang="en-US" sz="2000">
                <a:ea typeface="楷体_GB2312" pitchFamily="49" charset="-122"/>
              </a:rPr>
              <a:t>主存最大空间为</a:t>
            </a:r>
            <a:r>
              <a:rPr lang="en-US" altLang="zh-CN" sz="2000">
                <a:ea typeface="楷体_GB2312" pitchFamily="49" charset="-122"/>
              </a:rPr>
              <a:t>2</a:t>
            </a:r>
            <a:r>
              <a:rPr lang="en-US" altLang="zh-CN" sz="2000" baseline="30000">
                <a:ea typeface="楷体_GB2312" pitchFamily="49" charset="-122"/>
              </a:rPr>
              <a:t>32</a:t>
            </a:r>
            <a:r>
              <a:rPr lang="en-US" altLang="zh-CN" sz="2000">
                <a:ea typeface="楷体_GB2312" pitchFamily="49" charset="-122"/>
              </a:rPr>
              <a:t>=4GB</a:t>
            </a:r>
            <a:r>
              <a:rPr lang="zh-CN" altLang="en-US" sz="2000">
                <a:ea typeface="楷体_GB2312" pitchFamily="49" charset="-122"/>
              </a:rPr>
              <a:t>，每个内存条的容量为</a:t>
            </a:r>
            <a:r>
              <a:rPr lang="en-US" altLang="zh-CN" sz="2000">
                <a:ea typeface="楷体_GB2312" pitchFamily="49" charset="-122"/>
              </a:rPr>
              <a:t>64M×4B = 256MB</a:t>
            </a:r>
            <a:r>
              <a:rPr lang="zh-CN" altLang="en-US" sz="2000">
                <a:ea typeface="楷体_GB2312" pitchFamily="49" charset="-122"/>
              </a:rPr>
              <a:t>，主存需要的内存条数量为</a:t>
            </a:r>
            <a:r>
              <a:rPr lang="en-US" altLang="zh-CN" sz="2000">
                <a:ea typeface="楷体_GB2312" pitchFamily="49" charset="-122"/>
              </a:rPr>
              <a:t>4GB/256MB=16</a:t>
            </a:r>
            <a:r>
              <a:rPr lang="zh-CN" altLang="en-US" sz="2000">
                <a:ea typeface="楷体_GB2312" pitchFamily="49" charset="-122"/>
              </a:rPr>
              <a:t>条。</a:t>
            </a:r>
          </a:p>
          <a:p>
            <a:pPr marL="284163" indent="-463550">
              <a:spcBef>
                <a:spcPts val="763"/>
              </a:spcBef>
              <a:buFont typeface="Wingdings" panose="05000000000000000000" pitchFamily="2" charset="2"/>
              <a:buNone/>
            </a:pPr>
            <a:r>
              <a:rPr lang="zh-CN" altLang="en-US" sz="2000">
                <a:ea typeface="楷体_GB2312" pitchFamily="49" charset="-122"/>
              </a:rPr>
              <a:t>	 </a:t>
            </a:r>
            <a:r>
              <a:rPr lang="en-US" altLang="zh-CN" sz="2000">
                <a:ea typeface="楷体_GB2312" pitchFamily="49" charset="-122"/>
              </a:rPr>
              <a:t>(2) </a:t>
            </a:r>
            <a:r>
              <a:rPr lang="zh-CN" altLang="en-US" sz="2000">
                <a:ea typeface="楷体_GB2312" pitchFamily="49" charset="-122"/>
              </a:rPr>
              <a:t>每个芯片的容量为</a:t>
            </a:r>
            <a:r>
              <a:rPr lang="en-US" altLang="zh-CN" sz="2000">
                <a:ea typeface="楷体_GB2312" pitchFamily="49" charset="-122"/>
              </a:rPr>
              <a:t>8MB</a:t>
            </a:r>
            <a:r>
              <a:rPr lang="zh-CN" altLang="en-US" sz="2000">
                <a:ea typeface="楷体_GB2312" pitchFamily="49" charset="-122"/>
              </a:rPr>
              <a:t>，内存条需要的芯片数量为</a:t>
            </a:r>
            <a:r>
              <a:rPr lang="en-US" altLang="zh-CN" sz="2000">
                <a:ea typeface="楷体_GB2312" pitchFamily="49" charset="-122"/>
              </a:rPr>
              <a:t>256MB/8MB = 32</a:t>
            </a:r>
            <a:r>
              <a:rPr lang="zh-CN" altLang="en-US" sz="2000">
                <a:ea typeface="楷体_GB2312" pitchFamily="49" charset="-122"/>
              </a:rPr>
              <a:t>片。</a:t>
            </a:r>
          </a:p>
          <a:p>
            <a:pPr marL="284163" indent="-463550">
              <a:spcBef>
                <a:spcPts val="763"/>
              </a:spcBef>
              <a:buFont typeface="Wingdings" panose="05000000000000000000" pitchFamily="2" charset="2"/>
              <a:buNone/>
            </a:pPr>
            <a:r>
              <a:rPr lang="zh-CN" altLang="en-US" sz="2000">
                <a:ea typeface="楷体_GB2312" pitchFamily="49" charset="-122"/>
              </a:rPr>
              <a:t>	 </a:t>
            </a:r>
            <a:r>
              <a:rPr lang="en-US" altLang="zh-CN" sz="2000">
                <a:ea typeface="楷体_GB2312" pitchFamily="49" charset="-122"/>
              </a:rPr>
              <a:t>(3) </a:t>
            </a:r>
            <a:r>
              <a:rPr lang="zh-CN" altLang="en-US" sz="2000">
                <a:ea typeface="楷体_GB2312" pitchFamily="49" charset="-122"/>
              </a:rPr>
              <a:t>整个主存需要的内存芯片数量是</a:t>
            </a:r>
            <a:r>
              <a:rPr lang="en-US" altLang="zh-CN" sz="2000">
                <a:ea typeface="楷体_GB2312" pitchFamily="49" charset="-122"/>
              </a:rPr>
              <a:t>16×32=512</a:t>
            </a:r>
            <a:r>
              <a:rPr lang="zh-CN" altLang="en-US" sz="2000">
                <a:ea typeface="楷体_GB2312" pitchFamily="49" charset="-122"/>
              </a:rPr>
              <a:t>片。</a:t>
            </a:r>
          </a:p>
          <a:p>
            <a:pPr marL="284163" indent="-463550">
              <a:spcBef>
                <a:spcPts val="763"/>
              </a:spcBef>
              <a:buFont typeface="Wingdings" panose="05000000000000000000" pitchFamily="2" charset="2"/>
              <a:buNone/>
            </a:pPr>
            <a:r>
              <a:rPr lang="zh-CN" altLang="en-US" sz="2000">
                <a:ea typeface="楷体_GB2312" pitchFamily="49" charset="-122"/>
              </a:rPr>
              <a:t>	 </a:t>
            </a:r>
            <a:r>
              <a:rPr lang="en-US" altLang="zh-CN" sz="2000">
                <a:ea typeface="楷体_GB2312" pitchFamily="49" charset="-122"/>
              </a:rPr>
              <a:t>(4) </a:t>
            </a:r>
            <a:r>
              <a:rPr lang="zh-CN" altLang="en-US" sz="2000">
                <a:ea typeface="楷体_GB2312" pitchFamily="49" charset="-122"/>
              </a:rPr>
              <a:t>由于</a:t>
            </a:r>
            <a:r>
              <a:rPr lang="en-US" altLang="zh-CN" sz="2000">
                <a:ea typeface="楷体_GB2312" pitchFamily="49" charset="-122"/>
              </a:rPr>
              <a:t>CPU</a:t>
            </a:r>
            <a:r>
              <a:rPr lang="zh-CN" altLang="en-US" sz="2000">
                <a:ea typeface="楷体_GB2312" pitchFamily="49" charset="-122"/>
              </a:rPr>
              <a:t>字长为</a:t>
            </a:r>
            <a:r>
              <a:rPr lang="en-US" altLang="zh-CN" sz="2000">
                <a:ea typeface="楷体_GB2312" pitchFamily="49" charset="-122"/>
              </a:rPr>
              <a:t>64</a:t>
            </a:r>
            <a:r>
              <a:rPr lang="zh-CN" altLang="en-US" sz="2000">
                <a:ea typeface="楷体_GB2312" pitchFamily="49" charset="-122"/>
              </a:rPr>
              <a:t>位，内存条需要进行位扩展，即</a:t>
            </a:r>
            <a:r>
              <a:rPr lang="en-US" altLang="zh-CN" sz="2000">
                <a:ea typeface="楷体_GB2312" pitchFamily="49" charset="-122"/>
              </a:rPr>
              <a:t>2</a:t>
            </a:r>
            <a:r>
              <a:rPr lang="zh-CN" altLang="en-US" sz="2000">
                <a:ea typeface="楷体_GB2312" pitchFamily="49" charset="-122"/>
              </a:rPr>
              <a:t>个</a:t>
            </a:r>
            <a:r>
              <a:rPr lang="en-US" altLang="zh-CN" sz="2000">
                <a:ea typeface="楷体_GB2312" pitchFamily="49" charset="-122"/>
              </a:rPr>
              <a:t>32</a:t>
            </a:r>
            <a:r>
              <a:rPr lang="zh-CN" altLang="en-US" sz="2000">
                <a:ea typeface="楷体_GB2312" pitchFamily="49" charset="-122"/>
              </a:rPr>
              <a:t>位的内存条构成一组</a:t>
            </a:r>
            <a:r>
              <a:rPr lang="en-US" altLang="zh-CN" sz="2000">
                <a:ea typeface="楷体_GB2312" pitchFamily="49" charset="-122"/>
              </a:rPr>
              <a:t>64</a:t>
            </a:r>
            <a:r>
              <a:rPr lang="zh-CN" altLang="en-US" sz="2000">
                <a:ea typeface="楷体_GB2312" pitchFamily="49" charset="-122"/>
              </a:rPr>
              <a:t>位的存储单元组，</a:t>
            </a:r>
            <a:r>
              <a:rPr lang="en-US" altLang="zh-CN" sz="2000">
                <a:ea typeface="楷体_GB2312" pitchFamily="49" charset="-122"/>
              </a:rPr>
              <a:t>16</a:t>
            </a:r>
            <a:r>
              <a:rPr lang="zh-CN" altLang="en-US" sz="2000">
                <a:ea typeface="楷体_GB2312" pitchFamily="49" charset="-122"/>
              </a:rPr>
              <a:t>个内存条构成</a:t>
            </a:r>
            <a:r>
              <a:rPr lang="en-US" altLang="zh-CN" sz="2000">
                <a:ea typeface="楷体_GB2312" pitchFamily="49" charset="-122"/>
              </a:rPr>
              <a:t>8</a:t>
            </a:r>
            <a:r>
              <a:rPr lang="zh-CN" altLang="en-US" sz="2000">
                <a:ea typeface="楷体_GB2312" pitchFamily="49" charset="-122"/>
              </a:rPr>
              <a:t>组，为选择这</a:t>
            </a:r>
            <a:r>
              <a:rPr lang="en-US" altLang="zh-CN" sz="2000">
                <a:ea typeface="楷体_GB2312" pitchFamily="49" charset="-122"/>
              </a:rPr>
              <a:t>8</a:t>
            </a:r>
            <a:r>
              <a:rPr lang="zh-CN" altLang="en-US" sz="2000">
                <a:ea typeface="楷体_GB2312" pitchFamily="49" charset="-122"/>
              </a:rPr>
              <a:t>组内存条，</a:t>
            </a:r>
            <a:r>
              <a:rPr lang="en-US" altLang="zh-CN" sz="2000">
                <a:ea typeface="楷体_GB2312" pitchFamily="49" charset="-122"/>
              </a:rPr>
              <a:t>CPU</a:t>
            </a:r>
            <a:r>
              <a:rPr lang="zh-CN" altLang="en-US" sz="2000">
                <a:ea typeface="楷体_GB2312" pitchFamily="49" charset="-122"/>
              </a:rPr>
              <a:t>地址中需要用最高</a:t>
            </a:r>
            <a:r>
              <a:rPr lang="en-US" altLang="zh-CN" sz="2000">
                <a:ea typeface="楷体_GB2312" pitchFamily="49" charset="-122"/>
              </a:rPr>
              <a:t>3</a:t>
            </a:r>
            <a:r>
              <a:rPr lang="zh-CN" altLang="en-US" sz="2000">
                <a:ea typeface="楷体_GB2312" pitchFamily="49" charset="-122"/>
              </a:rPr>
              <a:t>位地址作为产生选择信号的地址码。</a:t>
            </a:r>
          </a:p>
          <a:p>
            <a:pPr marL="284163" indent="-463550">
              <a:spcBef>
                <a:spcPts val="763"/>
              </a:spcBef>
              <a:buFontTx/>
              <a:buChar char="•"/>
            </a:pPr>
            <a:endParaRPr lang="zh-CN" altLang="en-US">
              <a:ea typeface="楷体_GB2312" pitchFamily="49" charset="-122"/>
            </a:endParaRPr>
          </a:p>
        </p:txBody>
      </p:sp>
      <p:sp>
        <p:nvSpPr>
          <p:cNvPr id="157700"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757E4814-45F9-4143-B15C-F459E7E80357}" type="slidenum">
              <a:rPr kumimoji="0" lang="en-US" altLang="zh-CN" sz="1600" smtClean="0"/>
              <a:pPr>
                <a:lnSpc>
                  <a:spcPct val="100000"/>
                </a:lnSpc>
                <a:spcBef>
                  <a:spcPct val="0"/>
                </a:spcBef>
                <a:buSzTx/>
                <a:buFontTx/>
                <a:buNone/>
              </a:pPr>
              <a:t>75</a:t>
            </a:fld>
            <a:r>
              <a:rPr kumimoji="0" lang="en-US" altLang="zh-CN" sz="1600"/>
              <a:t>/</a:t>
            </a:r>
            <a:r>
              <a:rPr kumimoji="0" lang="zh-CN" altLang="zh-CN" sz="1600"/>
              <a:t>7</a:t>
            </a:r>
            <a:r>
              <a:rPr kumimoji="0" lang="en-US" altLang="zh-CN" sz="1600"/>
              <a:t>9</a:t>
            </a:r>
          </a:p>
        </p:txBody>
      </p:sp>
      <p:sp>
        <p:nvSpPr>
          <p:cNvPr id="8" name="Rectangle 2">
            <a:extLst>
              <a:ext uri="{FF2B5EF4-FFF2-40B4-BE49-F238E27FC236}">
                <a16:creationId xmlns:a16="http://schemas.microsoft.com/office/drawing/2014/main" id="{4A0F8E30-205E-A041-800A-D107E906CE23}"/>
              </a:ext>
            </a:extLst>
          </p:cNvPr>
          <p:cNvSpPr txBox="1">
            <a:spLocks noChangeArrowheads="1"/>
          </p:cNvSpPr>
          <p:nvPr/>
        </p:nvSpPr>
        <p:spPr bwMode="auto">
          <a:xfrm>
            <a:off x="2814638" y="76200"/>
            <a:ext cx="4235450" cy="609600"/>
          </a:xfrm>
          <a:prstGeom prst="rect">
            <a:avLst/>
          </a:prstGeom>
          <a:noFill/>
          <a:ln>
            <a:noFill/>
          </a:ln>
          <a:extLst>
            <a:ext uri="{909E8E84-426E-40dd-AFC4-6F175D3DCCD1}"/>
            <a:ext uri="{91240B29-F687-4f45-9708-019B960494DF}"/>
            <a:ext uri="{FAA26D3D-D897-4be2-8F04-BA451C77F1D7}"/>
          </a:extLst>
        </p:spPr>
        <p:txBody>
          <a:bodyPr tIns="54000" anchorCtr="1"/>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zh-CN" altLang="en-US" sz="3600" b="1">
                <a:solidFill>
                  <a:srgbClr val="922706"/>
                </a:solidFill>
                <a:effectLst>
                  <a:outerShdw blurRad="38100" dist="38100" dir="2700000" algn="tl">
                    <a:srgbClr val="C0C0C0"/>
                  </a:outerShdw>
                </a:effectLst>
                <a:ea typeface="华文新魏" panose="02010800040101010101" pitchFamily="2" charset="-122"/>
              </a:rPr>
              <a:t>存储系统扩展示例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10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1000"/>
                                        <p:tgtEl>
                                          <p:spTgt spid="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1000"/>
                                        <p:tgtEl>
                                          <p:spTgt spid="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1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6A5778D5-1088-4A94-B4BB-2D3A874097D7}" type="datetime12">
              <a:rPr kumimoji="0" lang="zh-CN" altLang="en-US" sz="1600" smtClean="0"/>
              <a:pPr>
                <a:lnSpc>
                  <a:spcPct val="100000"/>
                </a:lnSpc>
                <a:spcBef>
                  <a:spcPct val="0"/>
                </a:spcBef>
                <a:buSzTx/>
                <a:buFontTx/>
                <a:buNone/>
              </a:pPr>
              <a:t>下午8时24分</a:t>
            </a:fld>
            <a:endParaRPr kumimoji="0" lang="en-US" altLang="zh-CN" sz="1600"/>
          </a:p>
        </p:txBody>
      </p:sp>
      <p:sp>
        <p:nvSpPr>
          <p:cNvPr id="5" name="Rectangle 2">
            <a:extLst>
              <a:ext uri="{FF2B5EF4-FFF2-40B4-BE49-F238E27FC236}">
                <a16:creationId xmlns:a16="http://schemas.microsoft.com/office/drawing/2014/main" id="{4EDC270C-A903-6D4C-B595-8AA1DCEA4BC2}"/>
              </a:ext>
            </a:extLst>
          </p:cNvPr>
          <p:cNvSpPr>
            <a:spLocks noGrp="1" noChangeArrowheads="1"/>
          </p:cNvSpPr>
          <p:nvPr>
            <p:ph type="title"/>
          </p:nvPr>
        </p:nvSpPr>
        <p:spPr>
          <a:xfrm>
            <a:off x="762000" y="881063"/>
            <a:ext cx="7935913" cy="2319337"/>
          </a:xfrm>
        </p:spPr>
        <p:txBody>
          <a:bodyPr anchorCtr="0">
            <a:noAutofit/>
          </a:bodyPr>
          <a:lstStyle/>
          <a:p>
            <a:pPr indent="-457200" algn="l" eaLnBrk="1" hangingPunct="1">
              <a:lnSpc>
                <a:spcPct val="120000"/>
              </a:lnSpc>
              <a:spcBef>
                <a:spcPts val="625"/>
              </a:spcBef>
              <a:spcAft>
                <a:spcPts val="613"/>
              </a:spcAft>
            </a:pPr>
            <a:r>
              <a:rPr lang="zh-CN" altLang="en-US" sz="2000">
                <a:solidFill>
                  <a:srgbClr val="FF0000"/>
                </a:solidFill>
                <a:effectLst>
                  <a:outerShdw blurRad="38100" dist="38100" dir="2700000" algn="tl">
                    <a:srgbClr val="C0C0C0"/>
                  </a:outerShdw>
                </a:effectLst>
                <a:ea typeface="楷体_GB2312" pitchFamily="49" charset="-122"/>
              </a:rPr>
              <a:t>例</a:t>
            </a:r>
            <a:r>
              <a:rPr lang="en-US" altLang="zh-CN" sz="2000">
                <a:solidFill>
                  <a:srgbClr val="FF0000"/>
                </a:solidFill>
                <a:effectLst>
                  <a:outerShdw blurRad="38100" dist="38100" dir="2700000" algn="tl">
                    <a:srgbClr val="C0C0C0"/>
                  </a:outerShdw>
                </a:effectLst>
                <a:ea typeface="楷体_GB2312" pitchFamily="49" charset="-122"/>
              </a:rPr>
              <a:t>3: </a:t>
            </a:r>
            <a:r>
              <a:rPr lang="zh-CN" altLang="en-US" sz="2000">
                <a:solidFill>
                  <a:srgbClr val="FF0000"/>
                </a:solidFill>
                <a:effectLst>
                  <a:outerShdw blurRad="38100" dist="38100" dir="2700000" algn="tl">
                    <a:srgbClr val="C0C0C0"/>
                  </a:outerShdw>
                </a:effectLst>
                <a:ea typeface="楷体_GB2312" pitchFamily="49" charset="-122"/>
              </a:rPr>
              <a:t>假定计算机系统需要512字节</a:t>
            </a:r>
            <a:r>
              <a:rPr lang="en-US" altLang="zh-CN" sz="2000">
                <a:solidFill>
                  <a:srgbClr val="FF0000"/>
                </a:solidFill>
                <a:effectLst>
                  <a:outerShdw blurRad="38100" dist="38100" dir="2700000" algn="tl">
                    <a:srgbClr val="C0C0C0"/>
                  </a:outerShdw>
                </a:effectLst>
                <a:ea typeface="楷体_GB2312" pitchFamily="49" charset="-122"/>
              </a:rPr>
              <a:t>RAM</a:t>
            </a:r>
            <a:r>
              <a:rPr lang="zh-CN" altLang="en-US" sz="2000">
                <a:solidFill>
                  <a:srgbClr val="FF0000"/>
                </a:solidFill>
                <a:effectLst>
                  <a:outerShdw blurRad="38100" dist="38100" dir="2700000" algn="tl">
                    <a:srgbClr val="C0C0C0"/>
                  </a:outerShdw>
                </a:effectLst>
                <a:ea typeface="楷体_GB2312" pitchFamily="49" charset="-122"/>
              </a:rPr>
              <a:t>和512字节</a:t>
            </a:r>
            <a:r>
              <a:rPr lang="en-US" altLang="zh-CN" sz="2000">
                <a:solidFill>
                  <a:srgbClr val="FF0000"/>
                </a:solidFill>
                <a:effectLst>
                  <a:outerShdw blurRad="38100" dist="38100" dir="2700000" algn="tl">
                    <a:srgbClr val="C0C0C0"/>
                  </a:outerShdw>
                </a:effectLst>
                <a:ea typeface="楷体_GB2312" pitchFamily="49" charset="-122"/>
              </a:rPr>
              <a:t>ROM</a:t>
            </a:r>
            <a:r>
              <a:rPr lang="zh-CN" altLang="en-US" sz="2000">
                <a:solidFill>
                  <a:srgbClr val="FF0000"/>
                </a:solidFill>
                <a:effectLst>
                  <a:outerShdw blurRad="38100" dist="38100" dir="2700000" algn="tl">
                    <a:srgbClr val="C0C0C0"/>
                  </a:outerShdw>
                </a:effectLst>
                <a:ea typeface="楷体_GB2312" pitchFamily="49" charset="-122"/>
              </a:rPr>
              <a:t>容量。使用的</a:t>
            </a:r>
            <a:r>
              <a:rPr lang="en-US" altLang="zh-CN" sz="2000">
                <a:solidFill>
                  <a:srgbClr val="FF0000"/>
                </a:solidFill>
                <a:effectLst>
                  <a:outerShdw blurRad="38100" dist="38100" dir="2700000" algn="tl">
                    <a:srgbClr val="C0C0C0"/>
                  </a:outerShdw>
                </a:effectLst>
                <a:ea typeface="楷体_GB2312" pitchFamily="49" charset="-122"/>
              </a:rPr>
              <a:t>RAM</a:t>
            </a:r>
            <a:r>
              <a:rPr lang="zh-CN" altLang="en-US" sz="2000">
                <a:solidFill>
                  <a:srgbClr val="FF0000"/>
                </a:solidFill>
                <a:effectLst>
                  <a:outerShdw blurRad="38100" dist="38100" dir="2700000" algn="tl">
                    <a:srgbClr val="C0C0C0"/>
                  </a:outerShdw>
                </a:effectLst>
                <a:ea typeface="楷体_GB2312" pitchFamily="49" charset="-122"/>
              </a:rPr>
              <a:t>芯片是128字×8位，</a:t>
            </a:r>
            <a:r>
              <a:rPr lang="en-US" altLang="zh-CN" sz="2000">
                <a:solidFill>
                  <a:srgbClr val="FF0000"/>
                </a:solidFill>
                <a:effectLst>
                  <a:outerShdw blurRad="38100" dist="38100" dir="2700000" algn="tl">
                    <a:srgbClr val="C0C0C0"/>
                  </a:outerShdw>
                </a:effectLst>
                <a:ea typeface="楷体_GB2312" pitchFamily="49" charset="-122"/>
              </a:rPr>
              <a:t>ROM</a:t>
            </a:r>
            <a:r>
              <a:rPr lang="zh-CN" altLang="en-US" sz="2000">
                <a:solidFill>
                  <a:srgbClr val="FF0000"/>
                </a:solidFill>
                <a:effectLst>
                  <a:outerShdw blurRad="38100" dist="38100" dir="2700000" algn="tl">
                    <a:srgbClr val="C0C0C0"/>
                  </a:outerShdw>
                </a:effectLst>
                <a:ea typeface="楷体_GB2312" pitchFamily="49" charset="-122"/>
              </a:rPr>
              <a:t>芯片为512字×8位。</a:t>
            </a:r>
            <a:r>
              <a:rPr lang="en-US" altLang="zh-CN" sz="2000">
                <a:solidFill>
                  <a:srgbClr val="FF0000"/>
                </a:solidFill>
                <a:effectLst>
                  <a:outerShdw blurRad="38100" dist="38100" dir="2700000" algn="tl">
                    <a:srgbClr val="C0C0C0"/>
                  </a:outerShdw>
                </a:effectLst>
                <a:ea typeface="楷体_GB2312" pitchFamily="49" charset="-122"/>
              </a:rPr>
              <a:t>RAM</a:t>
            </a:r>
            <a:r>
              <a:rPr lang="zh-CN" altLang="en-US" sz="2000">
                <a:solidFill>
                  <a:srgbClr val="FF0000"/>
                </a:solidFill>
                <a:effectLst>
                  <a:outerShdw blurRad="38100" dist="38100" dir="2700000" algn="tl">
                    <a:srgbClr val="C0C0C0"/>
                  </a:outerShdw>
                </a:effectLst>
                <a:ea typeface="楷体_GB2312" pitchFamily="49" charset="-122"/>
              </a:rPr>
              <a:t>芯片有</a:t>
            </a:r>
            <a:r>
              <a:rPr lang="en-US" altLang="zh-CN" sz="2000">
                <a:solidFill>
                  <a:srgbClr val="FF0000"/>
                </a:solidFill>
                <a:effectLst>
                  <a:outerShdw blurRad="38100" dist="38100" dir="2700000" algn="tl">
                    <a:srgbClr val="C0C0C0"/>
                  </a:outerShdw>
                </a:effectLst>
                <a:ea typeface="楷体_GB2312" pitchFamily="49" charset="-122"/>
              </a:rPr>
              <a:t>CS*</a:t>
            </a:r>
            <a:r>
              <a:rPr lang="zh-CN" altLang="en-US" sz="2000">
                <a:solidFill>
                  <a:srgbClr val="FF0000"/>
                </a:solidFill>
                <a:effectLst>
                  <a:outerShdw blurRad="38100" dist="38100" dir="2700000" algn="tl">
                    <a:srgbClr val="C0C0C0"/>
                  </a:outerShdw>
                </a:effectLst>
                <a:ea typeface="楷体_GB2312" pitchFamily="49" charset="-122"/>
              </a:rPr>
              <a:t>及</a:t>
            </a:r>
            <a:r>
              <a:rPr lang="en-US" altLang="zh-CN" sz="2000">
                <a:solidFill>
                  <a:srgbClr val="FF0000"/>
                </a:solidFill>
                <a:effectLst>
                  <a:outerShdw blurRad="38100" dist="38100" dir="2700000" algn="tl">
                    <a:srgbClr val="C0C0C0"/>
                  </a:outerShdw>
                </a:effectLst>
                <a:ea typeface="楷体_GB2312" pitchFamily="49" charset="-122"/>
              </a:rPr>
              <a:t>WE*</a:t>
            </a:r>
            <a:r>
              <a:rPr lang="zh-CN" altLang="en-US" sz="2000">
                <a:solidFill>
                  <a:srgbClr val="FF0000"/>
                </a:solidFill>
                <a:effectLst>
                  <a:outerShdw blurRad="38100" dist="38100" dir="2700000" algn="tl">
                    <a:srgbClr val="C0C0C0"/>
                  </a:outerShdw>
                </a:effectLst>
                <a:ea typeface="楷体_GB2312" pitchFamily="49" charset="-122"/>
              </a:rPr>
              <a:t>控制端，</a:t>
            </a:r>
            <a:r>
              <a:rPr lang="en-US" altLang="zh-CN" sz="2000">
                <a:solidFill>
                  <a:srgbClr val="FF0000"/>
                </a:solidFill>
                <a:effectLst>
                  <a:outerShdw blurRad="38100" dist="38100" dir="2700000" algn="tl">
                    <a:srgbClr val="C0C0C0"/>
                  </a:outerShdw>
                </a:effectLst>
                <a:ea typeface="楷体_GB2312" pitchFamily="49" charset="-122"/>
              </a:rPr>
              <a:t>ROM</a:t>
            </a:r>
            <a:r>
              <a:rPr lang="zh-CN" altLang="en-US" sz="2000">
                <a:solidFill>
                  <a:srgbClr val="FF0000"/>
                </a:solidFill>
                <a:effectLst>
                  <a:outerShdw blurRad="38100" dist="38100" dir="2700000" algn="tl">
                    <a:srgbClr val="C0C0C0"/>
                  </a:outerShdw>
                </a:effectLst>
                <a:ea typeface="楷体_GB2312" pitchFamily="49" charset="-122"/>
              </a:rPr>
              <a:t>芯片有</a:t>
            </a:r>
            <a:r>
              <a:rPr lang="en-US" altLang="zh-CN" sz="2000">
                <a:solidFill>
                  <a:srgbClr val="FF0000"/>
                </a:solidFill>
                <a:effectLst>
                  <a:outerShdw blurRad="38100" dist="38100" dir="2700000" algn="tl">
                    <a:srgbClr val="C0C0C0"/>
                  </a:outerShdw>
                </a:effectLst>
                <a:ea typeface="楷体_GB2312" pitchFamily="49" charset="-122"/>
              </a:rPr>
              <a:t>CS*</a:t>
            </a:r>
            <a:r>
              <a:rPr lang="zh-CN" altLang="en-US" sz="2000">
                <a:solidFill>
                  <a:srgbClr val="FF0000"/>
                </a:solidFill>
                <a:effectLst>
                  <a:outerShdw blurRad="38100" dist="38100" dir="2700000" algn="tl">
                    <a:srgbClr val="C0C0C0"/>
                  </a:outerShdw>
                </a:effectLst>
                <a:ea typeface="楷体_GB2312" pitchFamily="49" charset="-122"/>
              </a:rPr>
              <a:t>控制端，</a:t>
            </a:r>
            <a:r>
              <a:rPr lang="en-US" altLang="zh-CN" sz="2000">
                <a:solidFill>
                  <a:srgbClr val="FF0000"/>
                </a:solidFill>
                <a:effectLst>
                  <a:outerShdw blurRad="38100" dist="38100" dir="2700000" algn="tl">
                    <a:srgbClr val="C0C0C0"/>
                  </a:outerShdw>
                </a:effectLst>
                <a:ea typeface="楷体_GB2312" pitchFamily="49" charset="-122"/>
              </a:rPr>
              <a:t>CPU</a:t>
            </a:r>
            <a:r>
              <a:rPr lang="zh-CN" altLang="en-US" sz="2000">
                <a:solidFill>
                  <a:srgbClr val="FF0000"/>
                </a:solidFill>
                <a:effectLst>
                  <a:outerShdw blurRad="38100" dist="38100" dir="2700000" algn="tl">
                    <a:srgbClr val="C0C0C0"/>
                  </a:outerShdw>
                </a:effectLst>
                <a:ea typeface="楷体_GB2312" pitchFamily="49" charset="-122"/>
              </a:rPr>
              <a:t>有地址线</a:t>
            </a:r>
            <a:r>
              <a:rPr lang="en-US" altLang="zh-CN" sz="2000">
                <a:solidFill>
                  <a:srgbClr val="FF0000"/>
                </a:solidFill>
                <a:effectLst>
                  <a:outerShdw blurRad="38100" dist="38100" dir="2700000" algn="tl">
                    <a:srgbClr val="C0C0C0"/>
                  </a:outerShdw>
                </a:effectLst>
                <a:ea typeface="楷体_GB2312" pitchFamily="49" charset="-122"/>
              </a:rPr>
              <a:t>A15~A0、</a:t>
            </a:r>
            <a:r>
              <a:rPr lang="zh-CN" altLang="en-US" sz="2000">
                <a:solidFill>
                  <a:srgbClr val="FF0000"/>
                </a:solidFill>
                <a:effectLst>
                  <a:outerShdw blurRad="38100" dist="38100" dir="2700000" algn="tl">
                    <a:srgbClr val="C0C0C0"/>
                  </a:outerShdw>
                </a:effectLst>
                <a:ea typeface="楷体_GB2312" pitchFamily="49" charset="-122"/>
              </a:rPr>
              <a:t>数据线</a:t>
            </a:r>
            <a:r>
              <a:rPr lang="en-US" altLang="zh-CN" sz="2000">
                <a:solidFill>
                  <a:srgbClr val="FF0000"/>
                </a:solidFill>
                <a:effectLst>
                  <a:outerShdw blurRad="38100" dist="38100" dir="2700000" algn="tl">
                    <a:srgbClr val="C0C0C0"/>
                  </a:outerShdw>
                </a:effectLst>
                <a:ea typeface="楷体_GB2312" pitchFamily="49" charset="-122"/>
              </a:rPr>
              <a:t>D7~D0、</a:t>
            </a:r>
            <a:r>
              <a:rPr lang="zh-CN" altLang="en-US" sz="2000">
                <a:solidFill>
                  <a:srgbClr val="FF0000"/>
                </a:solidFill>
                <a:effectLst>
                  <a:outerShdw blurRad="38100" dist="38100" dir="2700000" algn="tl">
                    <a:srgbClr val="C0C0C0"/>
                  </a:outerShdw>
                </a:effectLst>
                <a:ea typeface="楷体_GB2312" pitchFamily="49" charset="-122"/>
              </a:rPr>
              <a:t>读写控制线</a:t>
            </a:r>
            <a:r>
              <a:rPr lang="en-US" altLang="zh-CN" sz="2000">
                <a:solidFill>
                  <a:srgbClr val="FF0000"/>
                </a:solidFill>
                <a:effectLst>
                  <a:outerShdw blurRad="38100" dist="38100" dir="2700000" algn="tl">
                    <a:srgbClr val="C0C0C0"/>
                  </a:outerShdw>
                </a:effectLst>
                <a:ea typeface="楷体_GB2312" pitchFamily="49" charset="-122"/>
              </a:rPr>
              <a:t>RW*</a:t>
            </a:r>
            <a:r>
              <a:rPr lang="zh-CN" altLang="en-US" sz="2000">
                <a:solidFill>
                  <a:srgbClr val="FF0000"/>
                </a:solidFill>
                <a:effectLst>
                  <a:outerShdw blurRad="38100" dist="38100" dir="2700000" algn="tl">
                    <a:srgbClr val="C0C0C0"/>
                  </a:outerShdw>
                </a:effectLst>
                <a:ea typeface="楷体_GB2312" pitchFamily="49" charset="-122"/>
              </a:rPr>
              <a:t>等，试确定各存储器芯片的地址区间，指出存储器以及各存储器芯片需要的地址线数量，并画出存储器与</a:t>
            </a:r>
            <a:r>
              <a:rPr lang="en-US" altLang="zh-CN" sz="2000">
                <a:solidFill>
                  <a:srgbClr val="FF0000"/>
                </a:solidFill>
                <a:effectLst>
                  <a:outerShdw blurRad="38100" dist="38100" dir="2700000" algn="tl">
                    <a:srgbClr val="C0C0C0"/>
                  </a:outerShdw>
                </a:effectLst>
                <a:ea typeface="楷体_GB2312" pitchFamily="49" charset="-122"/>
              </a:rPr>
              <a:t>CPU</a:t>
            </a:r>
            <a:r>
              <a:rPr lang="zh-CN" altLang="en-US" sz="2000">
                <a:solidFill>
                  <a:srgbClr val="FF0000"/>
                </a:solidFill>
                <a:effectLst>
                  <a:outerShdw blurRad="38100" dist="38100" dir="2700000" algn="tl">
                    <a:srgbClr val="C0C0C0"/>
                  </a:outerShdw>
                </a:effectLst>
                <a:ea typeface="楷体_GB2312" pitchFamily="49" charset="-122"/>
              </a:rPr>
              <a:t>的连接图。</a:t>
            </a:r>
            <a:endParaRPr lang="zh-CN" altLang="en-US" sz="2000">
              <a:solidFill>
                <a:srgbClr val="FF0000"/>
              </a:solidFill>
              <a:latin typeface="Times New Roman" panose="02020603050405020304" pitchFamily="18" charset="0"/>
              <a:ea typeface="宋体" panose="02010600030101010101" pitchFamily="2" charset="-122"/>
            </a:endParaRPr>
          </a:p>
        </p:txBody>
      </p:sp>
      <p:sp>
        <p:nvSpPr>
          <p:cNvPr id="159747" name="Rectangle 3"/>
          <p:cNvSpPr txBox="1">
            <a:spLocks noChangeArrowheads="1"/>
          </p:cNvSpPr>
          <p:nvPr/>
        </p:nvSpPr>
        <p:spPr bwMode="auto">
          <a:xfrm>
            <a:off x="914400" y="3352800"/>
            <a:ext cx="45005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buSzTx/>
              <a:buFontTx/>
              <a:buNone/>
            </a:pPr>
            <a:r>
              <a:rPr lang="zh-CN" altLang="en-US" sz="2000" b="1">
                <a:solidFill>
                  <a:schemeClr val="tx1"/>
                </a:solidFill>
                <a:latin typeface="Times New Roman" panose="02020603050405020304" pitchFamily="18" charset="0"/>
                <a:ea typeface="宋体" panose="02010600030101010101" pitchFamily="2" charset="-122"/>
              </a:rPr>
              <a:t>解：各存储器芯片的地址区间：</a:t>
            </a:r>
            <a:endParaRPr lang="zh-CN" altLang="en-US" sz="2000" b="1">
              <a:solidFill>
                <a:schemeClr val="tx1"/>
              </a:solidFill>
              <a:latin typeface="Impact" panose="020B0806030902050204" pitchFamily="34" charset="0"/>
              <a:ea typeface="宋体" panose="02010600030101010101" pitchFamily="2" charset="-122"/>
            </a:endParaRPr>
          </a:p>
        </p:txBody>
      </p:sp>
      <p:graphicFrame>
        <p:nvGraphicFramePr>
          <p:cNvPr id="7" name="Object 4"/>
          <p:cNvGraphicFramePr>
            <a:graphicFrameLocks noChangeAspect="1"/>
          </p:cNvGraphicFramePr>
          <p:nvPr/>
        </p:nvGraphicFramePr>
        <p:xfrm>
          <a:off x="1187450" y="3962400"/>
          <a:ext cx="6532563" cy="2490788"/>
        </p:xfrm>
        <a:graphic>
          <a:graphicData uri="http://schemas.openxmlformats.org/presentationml/2006/ole">
            <mc:AlternateContent xmlns:mc="http://schemas.openxmlformats.org/markup-compatibility/2006">
              <mc:Choice xmlns:v="urn:schemas-microsoft-com:vml" Requires="v">
                <p:oleObj spid="_x0000_s159758" name="文档" r:id="rId5" imgW="0" imgH="0" progId="Word.Document.8">
                  <p:embed/>
                </p:oleObj>
              </mc:Choice>
              <mc:Fallback>
                <p:oleObj name="文档" r:id="rId5" imgW="0" imgH="0"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962400"/>
                        <a:ext cx="6532563" cy="249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59749"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5BFDE72A-E42B-43E5-BF3A-D940A0932396}" type="slidenum">
              <a:rPr kumimoji="0" lang="en-US" altLang="zh-CN" sz="1600" smtClean="0"/>
              <a:pPr>
                <a:lnSpc>
                  <a:spcPct val="100000"/>
                </a:lnSpc>
                <a:spcBef>
                  <a:spcPct val="0"/>
                </a:spcBef>
                <a:buSzTx/>
                <a:buFontTx/>
                <a:buNone/>
              </a:pPr>
              <a:t>76</a:t>
            </a:fld>
            <a:r>
              <a:rPr kumimoji="0" lang="en-US" altLang="zh-CN" sz="1600"/>
              <a:t>/</a:t>
            </a:r>
            <a:r>
              <a:rPr kumimoji="0" lang="zh-CN" altLang="zh-CN" sz="1600"/>
              <a:t>7</a:t>
            </a:r>
            <a:r>
              <a:rPr kumimoji="0" lang="en-US" altLang="zh-CN" sz="1600"/>
              <a:t>9</a:t>
            </a:r>
          </a:p>
        </p:txBody>
      </p:sp>
      <p:sp>
        <p:nvSpPr>
          <p:cNvPr id="9" name="Rectangle 2">
            <a:extLst>
              <a:ext uri="{FF2B5EF4-FFF2-40B4-BE49-F238E27FC236}">
                <a16:creationId xmlns:a16="http://schemas.microsoft.com/office/drawing/2014/main" id="{39DC0CF2-80E1-2F47-957D-034F1DF3A141}"/>
              </a:ext>
            </a:extLst>
          </p:cNvPr>
          <p:cNvSpPr txBox="1">
            <a:spLocks noChangeArrowheads="1"/>
          </p:cNvSpPr>
          <p:nvPr/>
        </p:nvSpPr>
        <p:spPr bwMode="auto">
          <a:xfrm>
            <a:off x="2814638" y="76200"/>
            <a:ext cx="4235450" cy="609600"/>
          </a:xfrm>
          <a:prstGeom prst="rect">
            <a:avLst/>
          </a:prstGeom>
          <a:noFill/>
          <a:ln>
            <a:noFill/>
          </a:ln>
          <a:extLst>
            <a:ext uri="{909E8E84-426E-40dd-AFC4-6F175D3DCCD1}"/>
            <a:ext uri="{91240B29-F687-4f45-9708-019B960494DF}"/>
            <a:ext uri="{FAA26D3D-D897-4be2-8F04-BA451C77F1D7}"/>
          </a:extLst>
        </p:spPr>
        <p:txBody>
          <a:bodyPr tIns="54000" anchorCtr="1"/>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0" lang="zh-CN" altLang="en-US" sz="3600" b="1">
                <a:solidFill>
                  <a:srgbClr val="922706"/>
                </a:solidFill>
                <a:effectLst>
                  <a:outerShdw blurRad="38100" dist="38100" dir="2700000" algn="tl">
                    <a:srgbClr val="C0C0C0"/>
                  </a:outerShdw>
                </a:effectLst>
                <a:ea typeface="华文新魏" panose="02010800040101010101" pitchFamily="2" charset="-122"/>
              </a:rPr>
              <a:t>存储系统扩展示例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D47A4C61-81F3-4809-8A57-F0DC72C96364}" type="datetime12">
              <a:rPr kumimoji="0" lang="zh-CN" altLang="en-US" sz="1600" smtClean="0"/>
              <a:pPr>
                <a:lnSpc>
                  <a:spcPct val="100000"/>
                </a:lnSpc>
                <a:spcBef>
                  <a:spcPct val="0"/>
                </a:spcBef>
                <a:buSzTx/>
                <a:buFontTx/>
                <a:buNone/>
              </a:pPr>
              <a:t>下午8时24分</a:t>
            </a:fld>
            <a:endParaRPr kumimoji="0" lang="en-US" altLang="zh-CN" sz="1600"/>
          </a:p>
        </p:txBody>
      </p:sp>
      <p:sp>
        <p:nvSpPr>
          <p:cNvPr id="161794" name="Rectangle 3"/>
          <p:cNvSpPr txBox="1">
            <a:spLocks noChangeArrowheads="1"/>
          </p:cNvSpPr>
          <p:nvPr/>
        </p:nvSpPr>
        <p:spPr bwMode="auto">
          <a:xfrm>
            <a:off x="971550" y="914400"/>
            <a:ext cx="7772400"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85000"/>
              </a:lnSpc>
              <a:spcAft>
                <a:spcPct val="10000"/>
              </a:spcAft>
              <a:buSzTx/>
              <a:buFontTx/>
              <a:buNone/>
            </a:pPr>
            <a:r>
              <a:rPr lang="zh-CN" altLang="en-US" sz="2000" b="1">
                <a:solidFill>
                  <a:schemeClr val="tx1"/>
                </a:solidFill>
                <a:latin typeface="Times New Roman" panose="02020603050405020304" pitchFamily="18" charset="0"/>
                <a:ea typeface="宋体" panose="02010600030101010101" pitchFamily="2" charset="-122"/>
              </a:rPr>
              <a:t>存储器的总容量为1</a:t>
            </a:r>
            <a:r>
              <a:rPr lang="en-US" altLang="zh-CN" sz="2000" b="1">
                <a:solidFill>
                  <a:schemeClr val="tx1"/>
                </a:solidFill>
                <a:latin typeface="Times New Roman" panose="02020603050405020304" pitchFamily="18" charset="0"/>
                <a:ea typeface="宋体" panose="02010600030101010101" pitchFamily="2" charset="-122"/>
              </a:rPr>
              <a:t>KB，</a:t>
            </a:r>
            <a:r>
              <a:rPr lang="zh-CN" altLang="en-US" sz="2000" b="1">
                <a:solidFill>
                  <a:schemeClr val="tx1"/>
                </a:solidFill>
                <a:latin typeface="Times New Roman" panose="02020603050405020304" pitchFamily="18" charset="0"/>
                <a:ea typeface="宋体" panose="02010600030101010101" pitchFamily="2" charset="-122"/>
              </a:rPr>
              <a:t>需要10条地址线。</a:t>
            </a:r>
          </a:p>
          <a:p>
            <a:pPr eaLnBrk="1" hangingPunct="1">
              <a:lnSpc>
                <a:spcPct val="85000"/>
              </a:lnSpc>
              <a:spcAft>
                <a:spcPct val="10000"/>
              </a:spcAft>
              <a:buSzTx/>
              <a:buFontTx/>
              <a:buNone/>
            </a:pPr>
            <a:r>
              <a:rPr lang="en-US" altLang="zh-CN" sz="2000" b="1">
                <a:solidFill>
                  <a:schemeClr val="tx1"/>
                </a:solidFill>
                <a:latin typeface="Times New Roman" panose="02020603050405020304" pitchFamily="18" charset="0"/>
                <a:ea typeface="宋体" panose="02010600030101010101" pitchFamily="2" charset="-122"/>
              </a:rPr>
              <a:t>RAM</a:t>
            </a:r>
            <a:r>
              <a:rPr lang="zh-CN" altLang="en-US" sz="2000" b="1">
                <a:solidFill>
                  <a:schemeClr val="tx1"/>
                </a:solidFill>
                <a:latin typeface="Times New Roman" panose="02020603050405020304" pitchFamily="18" charset="0"/>
                <a:ea typeface="宋体" panose="02010600030101010101" pitchFamily="2" charset="-122"/>
              </a:rPr>
              <a:t>芯片需要7条信号线(2</a:t>
            </a:r>
            <a:r>
              <a:rPr lang="zh-CN" altLang="en-US" sz="2000" b="1" baseline="30000">
                <a:solidFill>
                  <a:schemeClr val="tx1"/>
                </a:solidFill>
                <a:latin typeface="Times New Roman" panose="02020603050405020304" pitchFamily="18" charset="0"/>
                <a:ea typeface="宋体" panose="02010600030101010101" pitchFamily="2" charset="-122"/>
              </a:rPr>
              <a:t>7</a:t>
            </a:r>
            <a:r>
              <a:rPr lang="zh-CN" altLang="en-US" sz="2000" b="1">
                <a:solidFill>
                  <a:schemeClr val="tx1"/>
                </a:solidFill>
                <a:latin typeface="Times New Roman" panose="02020603050405020304" pitchFamily="18" charset="0"/>
                <a:ea typeface="宋体" panose="02010600030101010101" pitchFamily="2" charset="-122"/>
              </a:rPr>
              <a:t>=128)，</a:t>
            </a:r>
            <a:r>
              <a:rPr lang="en-US" altLang="zh-CN" sz="2000" b="1">
                <a:solidFill>
                  <a:schemeClr val="tx1"/>
                </a:solidFill>
                <a:latin typeface="Times New Roman" panose="02020603050405020304" pitchFamily="18" charset="0"/>
                <a:ea typeface="宋体" panose="02010600030101010101" pitchFamily="2" charset="-122"/>
              </a:rPr>
              <a:t>ROM</a:t>
            </a:r>
            <a:r>
              <a:rPr lang="zh-CN" altLang="en-US" sz="2000" b="1">
                <a:solidFill>
                  <a:schemeClr val="tx1"/>
                </a:solidFill>
                <a:latin typeface="Times New Roman" panose="02020603050405020304" pitchFamily="18" charset="0"/>
                <a:ea typeface="宋体" panose="02010600030101010101" pitchFamily="2" charset="-122"/>
              </a:rPr>
              <a:t>芯片需要9条地址线(2</a:t>
            </a:r>
            <a:r>
              <a:rPr lang="zh-CN" altLang="en-US" sz="2000" b="1" baseline="30000">
                <a:solidFill>
                  <a:schemeClr val="tx1"/>
                </a:solidFill>
                <a:latin typeface="Times New Roman" panose="02020603050405020304" pitchFamily="18" charset="0"/>
                <a:ea typeface="宋体" panose="02010600030101010101" pitchFamily="2" charset="-122"/>
              </a:rPr>
              <a:t>9</a:t>
            </a:r>
            <a:r>
              <a:rPr lang="zh-CN" altLang="en-US" sz="2000" b="1">
                <a:solidFill>
                  <a:schemeClr val="tx1"/>
                </a:solidFill>
                <a:latin typeface="Times New Roman" panose="02020603050405020304" pitchFamily="18" charset="0"/>
                <a:ea typeface="宋体" panose="02010600030101010101" pitchFamily="2" charset="-122"/>
              </a:rPr>
              <a:t>=512)。</a:t>
            </a:r>
          </a:p>
          <a:p>
            <a:pPr eaLnBrk="1" hangingPunct="1">
              <a:lnSpc>
                <a:spcPct val="85000"/>
              </a:lnSpc>
              <a:spcAft>
                <a:spcPct val="10000"/>
              </a:spcAft>
              <a:buSzTx/>
              <a:buFontTx/>
              <a:buNone/>
            </a:pPr>
            <a:r>
              <a:rPr lang="zh-CN" altLang="en-US" sz="2000" b="1">
                <a:solidFill>
                  <a:schemeClr val="tx1"/>
                </a:solidFill>
                <a:latin typeface="Times New Roman" panose="02020603050405020304" pitchFamily="18" charset="0"/>
                <a:ea typeface="宋体" panose="02010600030101010101" pitchFamily="2" charset="-122"/>
              </a:rPr>
              <a:t>                   存储器与</a:t>
            </a:r>
            <a:r>
              <a:rPr lang="en-US" altLang="zh-CN" sz="2000" b="1">
                <a:solidFill>
                  <a:schemeClr val="tx1"/>
                </a:solidFill>
                <a:latin typeface="Times New Roman" panose="02020603050405020304" pitchFamily="18" charset="0"/>
                <a:ea typeface="宋体" panose="02010600030101010101" pitchFamily="2" charset="-122"/>
              </a:rPr>
              <a:t>CPU</a:t>
            </a:r>
            <a:r>
              <a:rPr lang="zh-CN" altLang="en-US" sz="2000" b="1">
                <a:solidFill>
                  <a:schemeClr val="tx1"/>
                </a:solidFill>
                <a:latin typeface="Times New Roman" panose="02020603050405020304" pitchFamily="18" charset="0"/>
                <a:ea typeface="宋体" panose="02010600030101010101" pitchFamily="2" charset="-122"/>
              </a:rPr>
              <a:t>的连接图</a:t>
            </a:r>
          </a:p>
        </p:txBody>
      </p:sp>
      <p:sp>
        <p:nvSpPr>
          <p:cNvPr id="6" name="Text Box 5">
            <a:extLst>
              <a:ext uri="{FF2B5EF4-FFF2-40B4-BE49-F238E27FC236}">
                <a16:creationId xmlns:a16="http://schemas.microsoft.com/office/drawing/2014/main" id="{CEEEF4C8-2820-5843-BF72-C957B9EAB7C2}"/>
              </a:ext>
            </a:extLst>
          </p:cNvPr>
          <p:cNvSpPr txBox="1">
            <a:spLocks noChangeArrowheads="1"/>
          </p:cNvSpPr>
          <p:nvPr/>
        </p:nvSpPr>
        <p:spPr bwMode="auto">
          <a:xfrm>
            <a:off x="3203575" y="2578100"/>
            <a:ext cx="1800225" cy="45720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endParaRPr lang="zh-CN" altLang="en-US" kern="0">
              <a:solidFill>
                <a:srgbClr val="660066"/>
              </a:solidFill>
            </a:endParaRPr>
          </a:p>
        </p:txBody>
      </p:sp>
      <p:sp>
        <p:nvSpPr>
          <p:cNvPr id="7" name="Rectangle 6">
            <a:extLst>
              <a:ext uri="{FF2B5EF4-FFF2-40B4-BE49-F238E27FC236}">
                <a16:creationId xmlns:a16="http://schemas.microsoft.com/office/drawing/2014/main" id="{94B6B5FC-003A-9A43-B6AB-C5520371C790}"/>
              </a:ext>
            </a:extLst>
          </p:cNvPr>
          <p:cNvSpPr>
            <a:spLocks noChangeArrowheads="1"/>
          </p:cNvSpPr>
          <p:nvPr/>
        </p:nvSpPr>
        <p:spPr bwMode="auto">
          <a:xfrm>
            <a:off x="1187450" y="2362200"/>
            <a:ext cx="1368425" cy="3960813"/>
          </a:xfrm>
          <a:prstGeom prst="rect">
            <a:avLst/>
          </a:prstGeom>
          <a:solidFill>
            <a:srgbClr val="99FF99"/>
          </a:solidFill>
          <a:ln w="9525">
            <a:solidFill>
              <a:srgbClr val="660066"/>
            </a:solidFill>
            <a:miter lim="800000"/>
            <a:headEnd/>
            <a:tailEnd/>
          </a:ln>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8" name="Text Box 7">
            <a:extLst>
              <a:ext uri="{FF2B5EF4-FFF2-40B4-BE49-F238E27FC236}">
                <a16:creationId xmlns:a16="http://schemas.microsoft.com/office/drawing/2014/main" id="{6E9F2FBB-86D1-6F47-BC35-FAAD5EA2EDC6}"/>
              </a:ext>
            </a:extLst>
          </p:cNvPr>
          <p:cNvSpPr txBox="1">
            <a:spLocks noChangeArrowheads="1"/>
          </p:cNvSpPr>
          <p:nvPr/>
        </p:nvSpPr>
        <p:spPr bwMode="auto">
          <a:xfrm>
            <a:off x="1474788" y="4449763"/>
            <a:ext cx="1223962" cy="45720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kern="0">
                <a:solidFill>
                  <a:srgbClr val="660066"/>
                </a:solidFill>
              </a:rPr>
              <a:t>CPU</a:t>
            </a:r>
          </a:p>
        </p:txBody>
      </p:sp>
      <p:sp>
        <p:nvSpPr>
          <p:cNvPr id="9" name="Text Box 8">
            <a:extLst>
              <a:ext uri="{FF2B5EF4-FFF2-40B4-BE49-F238E27FC236}">
                <a16:creationId xmlns:a16="http://schemas.microsoft.com/office/drawing/2014/main" id="{9185293B-9A5A-2243-A176-8EF7BF2A1021}"/>
              </a:ext>
            </a:extLst>
          </p:cNvPr>
          <p:cNvSpPr txBox="1">
            <a:spLocks noChangeArrowheads="1"/>
          </p:cNvSpPr>
          <p:nvPr/>
        </p:nvSpPr>
        <p:spPr bwMode="auto">
          <a:xfrm>
            <a:off x="1763713" y="2433638"/>
            <a:ext cx="1223962" cy="33655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600" kern="0">
                <a:solidFill>
                  <a:srgbClr val="660066"/>
                </a:solidFill>
              </a:rPr>
              <a:t>MREQ#</a:t>
            </a:r>
          </a:p>
        </p:txBody>
      </p:sp>
      <p:sp>
        <p:nvSpPr>
          <p:cNvPr id="10" name="Text Box 9">
            <a:extLst>
              <a:ext uri="{FF2B5EF4-FFF2-40B4-BE49-F238E27FC236}">
                <a16:creationId xmlns:a16="http://schemas.microsoft.com/office/drawing/2014/main" id="{6A6EA99C-B5AF-A74C-806D-205911077D59}"/>
              </a:ext>
            </a:extLst>
          </p:cNvPr>
          <p:cNvSpPr txBox="1">
            <a:spLocks noChangeArrowheads="1"/>
          </p:cNvSpPr>
          <p:nvPr/>
        </p:nvSpPr>
        <p:spPr bwMode="auto">
          <a:xfrm>
            <a:off x="1763713" y="3370263"/>
            <a:ext cx="1223962" cy="33655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600" kern="0">
                <a:solidFill>
                  <a:srgbClr val="660066"/>
                </a:solidFill>
              </a:rPr>
              <a:t>A</a:t>
            </a:r>
            <a:r>
              <a:rPr lang="en-US" altLang="zh-CN" sz="1600" kern="0" baseline="-25000">
                <a:solidFill>
                  <a:srgbClr val="660066"/>
                </a:solidFill>
              </a:rPr>
              <a:t>15</a:t>
            </a:r>
            <a:r>
              <a:rPr lang="en-US" altLang="zh-CN" sz="1600" kern="0">
                <a:solidFill>
                  <a:srgbClr val="660066"/>
                </a:solidFill>
              </a:rPr>
              <a:t>~A</a:t>
            </a:r>
            <a:r>
              <a:rPr lang="en-US" altLang="zh-CN" sz="1600" kern="0" baseline="-25000">
                <a:solidFill>
                  <a:srgbClr val="660066"/>
                </a:solidFill>
              </a:rPr>
              <a:t>0</a:t>
            </a:r>
          </a:p>
        </p:txBody>
      </p:sp>
      <p:sp>
        <p:nvSpPr>
          <p:cNvPr id="11" name="Text Box 10">
            <a:extLst>
              <a:ext uri="{FF2B5EF4-FFF2-40B4-BE49-F238E27FC236}">
                <a16:creationId xmlns:a16="http://schemas.microsoft.com/office/drawing/2014/main" id="{DD284989-F35F-E747-BE8E-27C488F50A58}"/>
              </a:ext>
            </a:extLst>
          </p:cNvPr>
          <p:cNvSpPr txBox="1">
            <a:spLocks noChangeArrowheads="1"/>
          </p:cNvSpPr>
          <p:nvPr/>
        </p:nvSpPr>
        <p:spPr bwMode="auto">
          <a:xfrm>
            <a:off x="1763713" y="3729038"/>
            <a:ext cx="1223962" cy="33655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600" kern="0">
                <a:solidFill>
                  <a:srgbClr val="660066"/>
                </a:solidFill>
              </a:rPr>
              <a:t>R/W#</a:t>
            </a:r>
          </a:p>
        </p:txBody>
      </p:sp>
      <p:sp>
        <p:nvSpPr>
          <p:cNvPr id="12" name="Text Box 11">
            <a:extLst>
              <a:ext uri="{FF2B5EF4-FFF2-40B4-BE49-F238E27FC236}">
                <a16:creationId xmlns:a16="http://schemas.microsoft.com/office/drawing/2014/main" id="{4556B00A-A75E-2B45-BE24-569702FC3F50}"/>
              </a:ext>
            </a:extLst>
          </p:cNvPr>
          <p:cNvSpPr txBox="1">
            <a:spLocks noChangeArrowheads="1"/>
          </p:cNvSpPr>
          <p:nvPr/>
        </p:nvSpPr>
        <p:spPr bwMode="auto">
          <a:xfrm>
            <a:off x="1908175" y="5962650"/>
            <a:ext cx="935038" cy="33655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600" kern="0">
                <a:solidFill>
                  <a:srgbClr val="660066"/>
                </a:solidFill>
              </a:rPr>
              <a:t>D</a:t>
            </a:r>
            <a:r>
              <a:rPr lang="en-US" altLang="zh-CN" sz="1600" kern="0" baseline="-25000">
                <a:solidFill>
                  <a:srgbClr val="660066"/>
                </a:solidFill>
              </a:rPr>
              <a:t>7</a:t>
            </a:r>
            <a:r>
              <a:rPr lang="en-US" altLang="zh-CN" sz="1600" kern="0">
                <a:solidFill>
                  <a:srgbClr val="660066"/>
                </a:solidFill>
              </a:rPr>
              <a:t>~D</a:t>
            </a:r>
            <a:r>
              <a:rPr lang="en-US" altLang="zh-CN" sz="1600" kern="0" baseline="-25000">
                <a:solidFill>
                  <a:srgbClr val="660066"/>
                </a:solidFill>
              </a:rPr>
              <a:t>0</a:t>
            </a:r>
          </a:p>
        </p:txBody>
      </p:sp>
      <p:grpSp>
        <p:nvGrpSpPr>
          <p:cNvPr id="161802" name="Group 12"/>
          <p:cNvGrpSpPr>
            <a:grpSpLocks/>
          </p:cNvGrpSpPr>
          <p:nvPr/>
        </p:nvGrpSpPr>
        <p:grpSpPr bwMode="auto">
          <a:xfrm>
            <a:off x="2843213" y="4449763"/>
            <a:ext cx="1008062" cy="1330325"/>
            <a:chOff x="2789" y="2659"/>
            <a:chExt cx="726" cy="1118"/>
          </a:xfrm>
        </p:grpSpPr>
        <p:sp>
          <p:nvSpPr>
            <p:cNvPr id="14" name="Rectangle 13">
              <a:extLst>
                <a:ext uri="{FF2B5EF4-FFF2-40B4-BE49-F238E27FC236}">
                  <a16:creationId xmlns:a16="http://schemas.microsoft.com/office/drawing/2014/main" id="{E7D64542-151B-4F47-BC7B-12028EC46E29}"/>
                </a:ext>
              </a:extLst>
            </p:cNvPr>
            <p:cNvSpPr>
              <a:spLocks noChangeArrowheads="1"/>
            </p:cNvSpPr>
            <p:nvPr/>
          </p:nvSpPr>
          <p:spPr bwMode="auto">
            <a:xfrm>
              <a:off x="2789" y="2659"/>
              <a:ext cx="726" cy="1089"/>
            </a:xfrm>
            <a:prstGeom prst="rect">
              <a:avLst/>
            </a:prstGeom>
            <a:solidFill>
              <a:srgbClr val="FFFF66"/>
            </a:solidFill>
            <a:ln w="9525">
              <a:solidFill>
                <a:srgbClr val="660066"/>
              </a:solidFill>
              <a:miter lim="800000"/>
              <a:headEnd/>
              <a:tailEnd/>
            </a:ln>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5" name="Text Box 14">
              <a:extLst>
                <a:ext uri="{FF2B5EF4-FFF2-40B4-BE49-F238E27FC236}">
                  <a16:creationId xmlns:a16="http://schemas.microsoft.com/office/drawing/2014/main" id="{8EE84970-4818-A84B-AC73-DB56C96D4DF0}"/>
                </a:ext>
              </a:extLst>
            </p:cNvPr>
            <p:cNvSpPr txBox="1">
              <a:spLocks noChangeArrowheads="1"/>
            </p:cNvSpPr>
            <p:nvPr/>
          </p:nvSpPr>
          <p:spPr bwMode="auto">
            <a:xfrm>
              <a:off x="2789" y="3067"/>
              <a:ext cx="726" cy="308"/>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800" kern="0">
                  <a:solidFill>
                    <a:srgbClr val="660066"/>
                  </a:solidFill>
                </a:rPr>
                <a:t>128x8</a:t>
              </a:r>
            </a:p>
          </p:txBody>
        </p:sp>
        <p:sp>
          <p:nvSpPr>
            <p:cNvPr id="16" name="Text Box 15">
              <a:extLst>
                <a:ext uri="{FF2B5EF4-FFF2-40B4-BE49-F238E27FC236}">
                  <a16:creationId xmlns:a16="http://schemas.microsoft.com/office/drawing/2014/main" id="{FEDA767A-AAFA-1741-A710-08E544D0A212}"/>
                </a:ext>
              </a:extLst>
            </p:cNvPr>
            <p:cNvSpPr txBox="1">
              <a:spLocks noChangeArrowheads="1"/>
            </p:cNvSpPr>
            <p:nvPr/>
          </p:nvSpPr>
          <p:spPr bwMode="auto">
            <a:xfrm>
              <a:off x="2789" y="2659"/>
              <a:ext cx="726" cy="256"/>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400" kern="0">
                  <a:solidFill>
                    <a:srgbClr val="660066"/>
                  </a:solidFill>
                </a:rPr>
                <a:t>WE  A  CS</a:t>
              </a:r>
            </a:p>
          </p:txBody>
        </p:sp>
        <p:sp>
          <p:nvSpPr>
            <p:cNvPr id="17" name="Text Box 16">
              <a:extLst>
                <a:ext uri="{FF2B5EF4-FFF2-40B4-BE49-F238E27FC236}">
                  <a16:creationId xmlns:a16="http://schemas.microsoft.com/office/drawing/2014/main" id="{27E8EF90-3ED3-B644-ABAD-45CBBA206303}"/>
                </a:ext>
              </a:extLst>
            </p:cNvPr>
            <p:cNvSpPr txBox="1">
              <a:spLocks noChangeArrowheads="1"/>
            </p:cNvSpPr>
            <p:nvPr/>
          </p:nvSpPr>
          <p:spPr bwMode="auto">
            <a:xfrm>
              <a:off x="2789" y="3521"/>
              <a:ext cx="726" cy="256"/>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400" kern="0">
                  <a:solidFill>
                    <a:srgbClr val="660066"/>
                  </a:solidFill>
                </a:rPr>
                <a:t>D</a:t>
              </a:r>
              <a:r>
                <a:rPr lang="en-US" altLang="zh-CN" sz="1400" kern="0" baseline="-25000">
                  <a:solidFill>
                    <a:srgbClr val="660066"/>
                  </a:solidFill>
                </a:rPr>
                <a:t>7</a:t>
              </a:r>
              <a:r>
                <a:rPr lang="en-US" altLang="zh-CN" sz="1400" kern="0">
                  <a:solidFill>
                    <a:srgbClr val="660066"/>
                  </a:solidFill>
                </a:rPr>
                <a:t>~D</a:t>
              </a:r>
              <a:r>
                <a:rPr lang="en-US" altLang="zh-CN" sz="1400" kern="0" baseline="-25000">
                  <a:solidFill>
                    <a:srgbClr val="660066"/>
                  </a:solidFill>
                </a:rPr>
                <a:t>0</a:t>
              </a:r>
            </a:p>
          </p:txBody>
        </p:sp>
      </p:grpSp>
      <p:sp>
        <p:nvSpPr>
          <p:cNvPr id="18" name="Line 17">
            <a:extLst>
              <a:ext uri="{FF2B5EF4-FFF2-40B4-BE49-F238E27FC236}">
                <a16:creationId xmlns:a16="http://schemas.microsoft.com/office/drawing/2014/main" id="{63F242B7-C7D4-4E42-A1C9-D14E750DA71D}"/>
              </a:ext>
            </a:extLst>
          </p:cNvPr>
          <p:cNvSpPr>
            <a:spLocks noChangeShapeType="1"/>
          </p:cNvSpPr>
          <p:nvPr/>
        </p:nvSpPr>
        <p:spPr bwMode="auto">
          <a:xfrm>
            <a:off x="2555875" y="3944938"/>
            <a:ext cx="3960813" cy="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9" name="Line 18">
            <a:extLst>
              <a:ext uri="{FF2B5EF4-FFF2-40B4-BE49-F238E27FC236}">
                <a16:creationId xmlns:a16="http://schemas.microsoft.com/office/drawing/2014/main" id="{55145A9B-DEF8-7C41-95D6-7CB42B31D91A}"/>
              </a:ext>
            </a:extLst>
          </p:cNvPr>
          <p:cNvSpPr>
            <a:spLocks noChangeShapeType="1"/>
          </p:cNvSpPr>
          <p:nvPr/>
        </p:nvSpPr>
        <p:spPr bwMode="auto">
          <a:xfrm flipV="1">
            <a:off x="3059113" y="3944938"/>
            <a:ext cx="0" cy="504825"/>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20" name="Line 19">
            <a:extLst>
              <a:ext uri="{FF2B5EF4-FFF2-40B4-BE49-F238E27FC236}">
                <a16:creationId xmlns:a16="http://schemas.microsoft.com/office/drawing/2014/main" id="{2EA54DDD-A45B-324F-AB79-359B1DDAE3D0}"/>
              </a:ext>
            </a:extLst>
          </p:cNvPr>
          <p:cNvSpPr>
            <a:spLocks noChangeShapeType="1"/>
          </p:cNvSpPr>
          <p:nvPr/>
        </p:nvSpPr>
        <p:spPr bwMode="auto">
          <a:xfrm flipV="1">
            <a:off x="4211638" y="3944938"/>
            <a:ext cx="0" cy="504825"/>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21" name="Line 20">
            <a:extLst>
              <a:ext uri="{FF2B5EF4-FFF2-40B4-BE49-F238E27FC236}">
                <a16:creationId xmlns:a16="http://schemas.microsoft.com/office/drawing/2014/main" id="{2F88E0E5-2D9C-EB40-9A47-DB6D81EE095E}"/>
              </a:ext>
            </a:extLst>
          </p:cNvPr>
          <p:cNvSpPr>
            <a:spLocks noChangeShapeType="1"/>
          </p:cNvSpPr>
          <p:nvPr/>
        </p:nvSpPr>
        <p:spPr bwMode="auto">
          <a:xfrm flipV="1">
            <a:off x="5364163" y="3944938"/>
            <a:ext cx="0" cy="504825"/>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22" name="Line 21">
            <a:extLst>
              <a:ext uri="{FF2B5EF4-FFF2-40B4-BE49-F238E27FC236}">
                <a16:creationId xmlns:a16="http://schemas.microsoft.com/office/drawing/2014/main" id="{C342F8FE-6CB1-0A40-8223-69B0C2313BF0}"/>
              </a:ext>
            </a:extLst>
          </p:cNvPr>
          <p:cNvSpPr>
            <a:spLocks noChangeShapeType="1"/>
          </p:cNvSpPr>
          <p:nvPr/>
        </p:nvSpPr>
        <p:spPr bwMode="auto">
          <a:xfrm flipV="1">
            <a:off x="6516688" y="3944938"/>
            <a:ext cx="0" cy="504825"/>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grpSp>
        <p:nvGrpSpPr>
          <p:cNvPr id="161808" name="Group 22"/>
          <p:cNvGrpSpPr>
            <a:grpSpLocks/>
          </p:cNvGrpSpPr>
          <p:nvPr/>
        </p:nvGrpSpPr>
        <p:grpSpPr bwMode="auto">
          <a:xfrm>
            <a:off x="3995738" y="4449763"/>
            <a:ext cx="1008062" cy="1330325"/>
            <a:chOff x="2789" y="2659"/>
            <a:chExt cx="726" cy="1118"/>
          </a:xfrm>
        </p:grpSpPr>
        <p:sp>
          <p:nvSpPr>
            <p:cNvPr id="24" name="Rectangle 23">
              <a:extLst>
                <a:ext uri="{FF2B5EF4-FFF2-40B4-BE49-F238E27FC236}">
                  <a16:creationId xmlns:a16="http://schemas.microsoft.com/office/drawing/2014/main" id="{4BD0728B-C228-D84B-8CB8-92AA46B1D7BE}"/>
                </a:ext>
              </a:extLst>
            </p:cNvPr>
            <p:cNvSpPr>
              <a:spLocks noChangeArrowheads="1"/>
            </p:cNvSpPr>
            <p:nvPr/>
          </p:nvSpPr>
          <p:spPr bwMode="auto">
            <a:xfrm>
              <a:off x="2789" y="2659"/>
              <a:ext cx="726" cy="1089"/>
            </a:xfrm>
            <a:prstGeom prst="rect">
              <a:avLst/>
            </a:prstGeom>
            <a:solidFill>
              <a:srgbClr val="FFFF66"/>
            </a:solidFill>
            <a:ln w="9525">
              <a:solidFill>
                <a:srgbClr val="660066"/>
              </a:solidFill>
              <a:miter lim="800000"/>
              <a:headEnd/>
              <a:tailEnd/>
            </a:ln>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25" name="Text Box 24">
              <a:extLst>
                <a:ext uri="{FF2B5EF4-FFF2-40B4-BE49-F238E27FC236}">
                  <a16:creationId xmlns:a16="http://schemas.microsoft.com/office/drawing/2014/main" id="{46338623-BD68-3D49-8561-4486E04B799A}"/>
                </a:ext>
              </a:extLst>
            </p:cNvPr>
            <p:cNvSpPr txBox="1">
              <a:spLocks noChangeArrowheads="1"/>
            </p:cNvSpPr>
            <p:nvPr/>
          </p:nvSpPr>
          <p:spPr bwMode="auto">
            <a:xfrm>
              <a:off x="2789" y="3067"/>
              <a:ext cx="726" cy="308"/>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800" kern="0">
                  <a:solidFill>
                    <a:srgbClr val="660066"/>
                  </a:solidFill>
                </a:rPr>
                <a:t>128x8</a:t>
              </a:r>
            </a:p>
          </p:txBody>
        </p:sp>
        <p:sp>
          <p:nvSpPr>
            <p:cNvPr id="26" name="Text Box 25">
              <a:extLst>
                <a:ext uri="{FF2B5EF4-FFF2-40B4-BE49-F238E27FC236}">
                  <a16:creationId xmlns:a16="http://schemas.microsoft.com/office/drawing/2014/main" id="{3CE68959-FC96-5243-8A6D-7AFD00F36C90}"/>
                </a:ext>
              </a:extLst>
            </p:cNvPr>
            <p:cNvSpPr txBox="1">
              <a:spLocks noChangeArrowheads="1"/>
            </p:cNvSpPr>
            <p:nvPr/>
          </p:nvSpPr>
          <p:spPr bwMode="auto">
            <a:xfrm>
              <a:off x="2789" y="2659"/>
              <a:ext cx="726" cy="256"/>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400" kern="0">
                  <a:solidFill>
                    <a:srgbClr val="660066"/>
                  </a:solidFill>
                </a:rPr>
                <a:t>WE  A  CS</a:t>
              </a:r>
            </a:p>
          </p:txBody>
        </p:sp>
        <p:sp>
          <p:nvSpPr>
            <p:cNvPr id="27" name="Text Box 26">
              <a:extLst>
                <a:ext uri="{FF2B5EF4-FFF2-40B4-BE49-F238E27FC236}">
                  <a16:creationId xmlns:a16="http://schemas.microsoft.com/office/drawing/2014/main" id="{07CF15A5-242D-B34B-B331-1EBE2C010899}"/>
                </a:ext>
              </a:extLst>
            </p:cNvPr>
            <p:cNvSpPr txBox="1">
              <a:spLocks noChangeArrowheads="1"/>
            </p:cNvSpPr>
            <p:nvPr/>
          </p:nvSpPr>
          <p:spPr bwMode="auto">
            <a:xfrm>
              <a:off x="2789" y="3521"/>
              <a:ext cx="726" cy="256"/>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400" kern="0">
                  <a:solidFill>
                    <a:srgbClr val="660066"/>
                  </a:solidFill>
                </a:rPr>
                <a:t>D</a:t>
              </a:r>
              <a:r>
                <a:rPr lang="en-US" altLang="zh-CN" sz="1400" kern="0" baseline="-25000">
                  <a:solidFill>
                    <a:srgbClr val="660066"/>
                  </a:solidFill>
                </a:rPr>
                <a:t>7</a:t>
              </a:r>
              <a:r>
                <a:rPr lang="en-US" altLang="zh-CN" sz="1400" kern="0">
                  <a:solidFill>
                    <a:srgbClr val="660066"/>
                  </a:solidFill>
                </a:rPr>
                <a:t>~D</a:t>
              </a:r>
              <a:r>
                <a:rPr lang="en-US" altLang="zh-CN" sz="1400" kern="0" baseline="-25000">
                  <a:solidFill>
                    <a:srgbClr val="660066"/>
                  </a:solidFill>
                </a:rPr>
                <a:t>0</a:t>
              </a:r>
            </a:p>
          </p:txBody>
        </p:sp>
      </p:grpSp>
      <p:grpSp>
        <p:nvGrpSpPr>
          <p:cNvPr id="161809" name="Group 27"/>
          <p:cNvGrpSpPr>
            <a:grpSpLocks/>
          </p:cNvGrpSpPr>
          <p:nvPr/>
        </p:nvGrpSpPr>
        <p:grpSpPr bwMode="auto">
          <a:xfrm>
            <a:off x="5148263" y="4449763"/>
            <a:ext cx="1008062" cy="1330325"/>
            <a:chOff x="2789" y="2659"/>
            <a:chExt cx="726" cy="1118"/>
          </a:xfrm>
        </p:grpSpPr>
        <p:sp>
          <p:nvSpPr>
            <p:cNvPr id="29" name="Rectangle 28">
              <a:extLst>
                <a:ext uri="{FF2B5EF4-FFF2-40B4-BE49-F238E27FC236}">
                  <a16:creationId xmlns:a16="http://schemas.microsoft.com/office/drawing/2014/main" id="{2594E11C-7EDE-A547-BD3D-6C21A2F9DF05}"/>
                </a:ext>
              </a:extLst>
            </p:cNvPr>
            <p:cNvSpPr>
              <a:spLocks noChangeArrowheads="1"/>
            </p:cNvSpPr>
            <p:nvPr/>
          </p:nvSpPr>
          <p:spPr bwMode="auto">
            <a:xfrm>
              <a:off x="2789" y="2659"/>
              <a:ext cx="726" cy="1089"/>
            </a:xfrm>
            <a:prstGeom prst="rect">
              <a:avLst/>
            </a:prstGeom>
            <a:solidFill>
              <a:srgbClr val="FFFF66"/>
            </a:solidFill>
            <a:ln w="9525">
              <a:solidFill>
                <a:srgbClr val="660066"/>
              </a:solidFill>
              <a:miter lim="800000"/>
              <a:headEnd/>
              <a:tailEnd/>
            </a:ln>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30" name="Text Box 29">
              <a:extLst>
                <a:ext uri="{FF2B5EF4-FFF2-40B4-BE49-F238E27FC236}">
                  <a16:creationId xmlns:a16="http://schemas.microsoft.com/office/drawing/2014/main" id="{CF8E867B-DB5E-604D-A51F-3774CE864AA6}"/>
                </a:ext>
              </a:extLst>
            </p:cNvPr>
            <p:cNvSpPr txBox="1">
              <a:spLocks noChangeArrowheads="1"/>
            </p:cNvSpPr>
            <p:nvPr/>
          </p:nvSpPr>
          <p:spPr bwMode="auto">
            <a:xfrm>
              <a:off x="2789" y="3067"/>
              <a:ext cx="726" cy="308"/>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800" kern="0">
                  <a:solidFill>
                    <a:srgbClr val="660066"/>
                  </a:solidFill>
                </a:rPr>
                <a:t>128x8</a:t>
              </a:r>
            </a:p>
          </p:txBody>
        </p:sp>
        <p:sp>
          <p:nvSpPr>
            <p:cNvPr id="31" name="Text Box 30">
              <a:extLst>
                <a:ext uri="{FF2B5EF4-FFF2-40B4-BE49-F238E27FC236}">
                  <a16:creationId xmlns:a16="http://schemas.microsoft.com/office/drawing/2014/main" id="{7B4776D8-BA4C-D14E-8A64-F354D680F24E}"/>
                </a:ext>
              </a:extLst>
            </p:cNvPr>
            <p:cNvSpPr txBox="1">
              <a:spLocks noChangeArrowheads="1"/>
            </p:cNvSpPr>
            <p:nvPr/>
          </p:nvSpPr>
          <p:spPr bwMode="auto">
            <a:xfrm>
              <a:off x="2789" y="2659"/>
              <a:ext cx="726" cy="256"/>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400" kern="0">
                  <a:solidFill>
                    <a:srgbClr val="660066"/>
                  </a:solidFill>
                </a:rPr>
                <a:t>WE  A  CS</a:t>
              </a:r>
            </a:p>
          </p:txBody>
        </p:sp>
        <p:sp>
          <p:nvSpPr>
            <p:cNvPr id="32" name="Text Box 31">
              <a:extLst>
                <a:ext uri="{FF2B5EF4-FFF2-40B4-BE49-F238E27FC236}">
                  <a16:creationId xmlns:a16="http://schemas.microsoft.com/office/drawing/2014/main" id="{4EE61D77-FA01-F64F-BECC-DC7B82821291}"/>
                </a:ext>
              </a:extLst>
            </p:cNvPr>
            <p:cNvSpPr txBox="1">
              <a:spLocks noChangeArrowheads="1"/>
            </p:cNvSpPr>
            <p:nvPr/>
          </p:nvSpPr>
          <p:spPr bwMode="auto">
            <a:xfrm>
              <a:off x="2789" y="3521"/>
              <a:ext cx="726" cy="256"/>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400" kern="0">
                  <a:solidFill>
                    <a:srgbClr val="660066"/>
                  </a:solidFill>
                </a:rPr>
                <a:t>D</a:t>
              </a:r>
              <a:r>
                <a:rPr lang="en-US" altLang="zh-CN" sz="1400" kern="0" baseline="-25000">
                  <a:solidFill>
                    <a:srgbClr val="660066"/>
                  </a:solidFill>
                </a:rPr>
                <a:t>7</a:t>
              </a:r>
              <a:r>
                <a:rPr lang="en-US" altLang="zh-CN" sz="1400" kern="0">
                  <a:solidFill>
                    <a:srgbClr val="660066"/>
                  </a:solidFill>
                </a:rPr>
                <a:t>~D</a:t>
              </a:r>
              <a:r>
                <a:rPr lang="en-US" altLang="zh-CN" sz="1400" kern="0" baseline="-25000">
                  <a:solidFill>
                    <a:srgbClr val="660066"/>
                  </a:solidFill>
                </a:rPr>
                <a:t>0</a:t>
              </a:r>
            </a:p>
          </p:txBody>
        </p:sp>
      </p:grpSp>
      <p:grpSp>
        <p:nvGrpSpPr>
          <p:cNvPr id="161810" name="Group 32"/>
          <p:cNvGrpSpPr>
            <a:grpSpLocks/>
          </p:cNvGrpSpPr>
          <p:nvPr/>
        </p:nvGrpSpPr>
        <p:grpSpPr bwMode="auto">
          <a:xfrm>
            <a:off x="6299200" y="4449763"/>
            <a:ext cx="1008063" cy="1330325"/>
            <a:chOff x="2789" y="2659"/>
            <a:chExt cx="726" cy="1118"/>
          </a:xfrm>
        </p:grpSpPr>
        <p:sp>
          <p:nvSpPr>
            <p:cNvPr id="34" name="Rectangle 33">
              <a:extLst>
                <a:ext uri="{FF2B5EF4-FFF2-40B4-BE49-F238E27FC236}">
                  <a16:creationId xmlns:a16="http://schemas.microsoft.com/office/drawing/2014/main" id="{281377C3-5380-F341-BF80-1F401E5CCA88}"/>
                </a:ext>
              </a:extLst>
            </p:cNvPr>
            <p:cNvSpPr>
              <a:spLocks noChangeArrowheads="1"/>
            </p:cNvSpPr>
            <p:nvPr/>
          </p:nvSpPr>
          <p:spPr bwMode="auto">
            <a:xfrm>
              <a:off x="2789" y="2659"/>
              <a:ext cx="726" cy="1089"/>
            </a:xfrm>
            <a:prstGeom prst="rect">
              <a:avLst/>
            </a:prstGeom>
            <a:solidFill>
              <a:srgbClr val="FFFF66"/>
            </a:solidFill>
            <a:ln w="9525">
              <a:solidFill>
                <a:srgbClr val="660066"/>
              </a:solidFill>
              <a:miter lim="800000"/>
              <a:headEnd/>
              <a:tailEnd/>
            </a:ln>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35" name="Text Box 34">
              <a:extLst>
                <a:ext uri="{FF2B5EF4-FFF2-40B4-BE49-F238E27FC236}">
                  <a16:creationId xmlns:a16="http://schemas.microsoft.com/office/drawing/2014/main" id="{FAA411DC-9977-034D-9796-55D6F95BF916}"/>
                </a:ext>
              </a:extLst>
            </p:cNvPr>
            <p:cNvSpPr txBox="1">
              <a:spLocks noChangeArrowheads="1"/>
            </p:cNvSpPr>
            <p:nvPr/>
          </p:nvSpPr>
          <p:spPr bwMode="auto">
            <a:xfrm>
              <a:off x="2789" y="3067"/>
              <a:ext cx="726" cy="308"/>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800" kern="0">
                  <a:solidFill>
                    <a:srgbClr val="660066"/>
                  </a:solidFill>
                </a:rPr>
                <a:t>128x8</a:t>
              </a:r>
            </a:p>
          </p:txBody>
        </p:sp>
        <p:sp>
          <p:nvSpPr>
            <p:cNvPr id="36" name="Text Box 35">
              <a:extLst>
                <a:ext uri="{FF2B5EF4-FFF2-40B4-BE49-F238E27FC236}">
                  <a16:creationId xmlns:a16="http://schemas.microsoft.com/office/drawing/2014/main" id="{12D2D404-5DE0-B64E-90DB-504E047AA960}"/>
                </a:ext>
              </a:extLst>
            </p:cNvPr>
            <p:cNvSpPr txBox="1">
              <a:spLocks noChangeArrowheads="1"/>
            </p:cNvSpPr>
            <p:nvPr/>
          </p:nvSpPr>
          <p:spPr bwMode="auto">
            <a:xfrm>
              <a:off x="2789" y="2659"/>
              <a:ext cx="726" cy="256"/>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400" kern="0">
                  <a:solidFill>
                    <a:srgbClr val="660066"/>
                  </a:solidFill>
                </a:rPr>
                <a:t>WE  A  CS</a:t>
              </a:r>
            </a:p>
          </p:txBody>
        </p:sp>
        <p:sp>
          <p:nvSpPr>
            <p:cNvPr id="37" name="Text Box 36">
              <a:extLst>
                <a:ext uri="{FF2B5EF4-FFF2-40B4-BE49-F238E27FC236}">
                  <a16:creationId xmlns:a16="http://schemas.microsoft.com/office/drawing/2014/main" id="{B1014748-C2E9-2643-B79A-FE3A842C46FE}"/>
                </a:ext>
              </a:extLst>
            </p:cNvPr>
            <p:cNvSpPr txBox="1">
              <a:spLocks noChangeArrowheads="1"/>
            </p:cNvSpPr>
            <p:nvPr/>
          </p:nvSpPr>
          <p:spPr bwMode="auto">
            <a:xfrm>
              <a:off x="2789" y="3521"/>
              <a:ext cx="726" cy="256"/>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400" kern="0">
                  <a:solidFill>
                    <a:srgbClr val="660066"/>
                  </a:solidFill>
                </a:rPr>
                <a:t>D</a:t>
              </a:r>
              <a:r>
                <a:rPr lang="en-US" altLang="zh-CN" sz="1400" kern="0" baseline="-25000">
                  <a:solidFill>
                    <a:srgbClr val="660066"/>
                  </a:solidFill>
                </a:rPr>
                <a:t>7</a:t>
              </a:r>
              <a:r>
                <a:rPr lang="en-US" altLang="zh-CN" sz="1400" kern="0">
                  <a:solidFill>
                    <a:srgbClr val="660066"/>
                  </a:solidFill>
                </a:rPr>
                <a:t>~D</a:t>
              </a:r>
              <a:r>
                <a:rPr lang="en-US" altLang="zh-CN" sz="1400" kern="0" baseline="-25000">
                  <a:solidFill>
                    <a:srgbClr val="660066"/>
                  </a:solidFill>
                </a:rPr>
                <a:t>0</a:t>
              </a:r>
            </a:p>
          </p:txBody>
        </p:sp>
      </p:grpSp>
      <p:grpSp>
        <p:nvGrpSpPr>
          <p:cNvPr id="161811" name="Group 37"/>
          <p:cNvGrpSpPr>
            <a:grpSpLocks/>
          </p:cNvGrpSpPr>
          <p:nvPr/>
        </p:nvGrpSpPr>
        <p:grpSpPr bwMode="auto">
          <a:xfrm>
            <a:off x="7596188" y="4449763"/>
            <a:ext cx="1008062" cy="1330325"/>
            <a:chOff x="2789" y="2659"/>
            <a:chExt cx="726" cy="1118"/>
          </a:xfrm>
        </p:grpSpPr>
        <p:sp>
          <p:nvSpPr>
            <p:cNvPr id="39" name="Rectangle 38">
              <a:extLst>
                <a:ext uri="{FF2B5EF4-FFF2-40B4-BE49-F238E27FC236}">
                  <a16:creationId xmlns:a16="http://schemas.microsoft.com/office/drawing/2014/main" id="{3FF62003-19A6-4646-ADFF-B04DC03CB858}"/>
                </a:ext>
              </a:extLst>
            </p:cNvPr>
            <p:cNvSpPr>
              <a:spLocks noChangeArrowheads="1"/>
            </p:cNvSpPr>
            <p:nvPr/>
          </p:nvSpPr>
          <p:spPr bwMode="auto">
            <a:xfrm>
              <a:off x="2789" y="2659"/>
              <a:ext cx="726" cy="1089"/>
            </a:xfrm>
            <a:prstGeom prst="rect">
              <a:avLst/>
            </a:prstGeom>
            <a:solidFill>
              <a:srgbClr val="FFFF66"/>
            </a:solidFill>
            <a:ln w="9525">
              <a:solidFill>
                <a:srgbClr val="660066"/>
              </a:solidFill>
              <a:miter lim="800000"/>
              <a:headEnd/>
              <a:tailEnd/>
            </a:ln>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40" name="Text Box 39">
              <a:extLst>
                <a:ext uri="{FF2B5EF4-FFF2-40B4-BE49-F238E27FC236}">
                  <a16:creationId xmlns:a16="http://schemas.microsoft.com/office/drawing/2014/main" id="{9A64016D-3AB3-3D4C-B2D4-3AF0E1283D28}"/>
                </a:ext>
              </a:extLst>
            </p:cNvPr>
            <p:cNvSpPr txBox="1">
              <a:spLocks noChangeArrowheads="1"/>
            </p:cNvSpPr>
            <p:nvPr/>
          </p:nvSpPr>
          <p:spPr bwMode="auto">
            <a:xfrm>
              <a:off x="2789" y="3067"/>
              <a:ext cx="726" cy="308"/>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800" kern="0">
                  <a:solidFill>
                    <a:srgbClr val="660066"/>
                  </a:solidFill>
                </a:rPr>
                <a:t>512x8</a:t>
              </a:r>
            </a:p>
          </p:txBody>
        </p:sp>
        <p:sp>
          <p:nvSpPr>
            <p:cNvPr id="41" name="Text Box 40">
              <a:extLst>
                <a:ext uri="{FF2B5EF4-FFF2-40B4-BE49-F238E27FC236}">
                  <a16:creationId xmlns:a16="http://schemas.microsoft.com/office/drawing/2014/main" id="{9372321B-F030-8040-923A-9BF772782717}"/>
                </a:ext>
              </a:extLst>
            </p:cNvPr>
            <p:cNvSpPr txBox="1">
              <a:spLocks noChangeArrowheads="1"/>
            </p:cNvSpPr>
            <p:nvPr/>
          </p:nvSpPr>
          <p:spPr bwMode="auto">
            <a:xfrm>
              <a:off x="2789" y="2659"/>
              <a:ext cx="726" cy="256"/>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400" kern="0">
                  <a:solidFill>
                    <a:srgbClr val="660066"/>
                  </a:solidFill>
                </a:rPr>
                <a:t>A    CS</a:t>
              </a:r>
            </a:p>
          </p:txBody>
        </p:sp>
        <p:sp>
          <p:nvSpPr>
            <p:cNvPr id="42" name="Text Box 41">
              <a:extLst>
                <a:ext uri="{FF2B5EF4-FFF2-40B4-BE49-F238E27FC236}">
                  <a16:creationId xmlns:a16="http://schemas.microsoft.com/office/drawing/2014/main" id="{FCA5966A-8C92-2F43-BBED-E702C148EEA9}"/>
                </a:ext>
              </a:extLst>
            </p:cNvPr>
            <p:cNvSpPr txBox="1">
              <a:spLocks noChangeArrowheads="1"/>
            </p:cNvSpPr>
            <p:nvPr/>
          </p:nvSpPr>
          <p:spPr bwMode="auto">
            <a:xfrm>
              <a:off x="2789" y="3521"/>
              <a:ext cx="726" cy="256"/>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400" kern="0">
                  <a:solidFill>
                    <a:srgbClr val="660066"/>
                  </a:solidFill>
                </a:rPr>
                <a:t>D</a:t>
              </a:r>
              <a:r>
                <a:rPr lang="en-US" altLang="zh-CN" sz="1400" kern="0" baseline="-25000">
                  <a:solidFill>
                    <a:srgbClr val="660066"/>
                  </a:solidFill>
                </a:rPr>
                <a:t>7</a:t>
              </a:r>
              <a:r>
                <a:rPr lang="en-US" altLang="zh-CN" sz="1400" kern="0">
                  <a:solidFill>
                    <a:srgbClr val="660066"/>
                  </a:solidFill>
                </a:rPr>
                <a:t>~D</a:t>
              </a:r>
              <a:r>
                <a:rPr lang="en-US" altLang="zh-CN" sz="1400" kern="0" baseline="-25000">
                  <a:solidFill>
                    <a:srgbClr val="660066"/>
                  </a:solidFill>
                </a:rPr>
                <a:t>0</a:t>
              </a:r>
            </a:p>
          </p:txBody>
        </p:sp>
      </p:grpSp>
      <p:sp>
        <p:nvSpPr>
          <p:cNvPr id="43" name="Line 42">
            <a:extLst>
              <a:ext uri="{FF2B5EF4-FFF2-40B4-BE49-F238E27FC236}">
                <a16:creationId xmlns:a16="http://schemas.microsoft.com/office/drawing/2014/main" id="{EFD7594E-0F2F-5E44-8EFD-4A63AEBD012C}"/>
              </a:ext>
            </a:extLst>
          </p:cNvPr>
          <p:cNvSpPr>
            <a:spLocks noChangeShapeType="1"/>
          </p:cNvSpPr>
          <p:nvPr/>
        </p:nvSpPr>
        <p:spPr bwMode="auto">
          <a:xfrm>
            <a:off x="3348038" y="3586163"/>
            <a:ext cx="0" cy="863600"/>
          </a:xfrm>
          <a:prstGeom prst="line">
            <a:avLst/>
          </a:prstGeom>
          <a:noFill/>
          <a:ln w="38100">
            <a:solidFill>
              <a:srgbClr val="660066"/>
            </a:solidFill>
            <a:round/>
            <a:headEnd/>
            <a:tailEnd type="triangle" w="med" len="me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44" name="Line 43">
            <a:extLst>
              <a:ext uri="{FF2B5EF4-FFF2-40B4-BE49-F238E27FC236}">
                <a16:creationId xmlns:a16="http://schemas.microsoft.com/office/drawing/2014/main" id="{074E5869-1EA7-9B46-8826-B99E4CDDC823}"/>
              </a:ext>
            </a:extLst>
          </p:cNvPr>
          <p:cNvSpPr>
            <a:spLocks noChangeShapeType="1"/>
          </p:cNvSpPr>
          <p:nvPr/>
        </p:nvSpPr>
        <p:spPr bwMode="auto">
          <a:xfrm>
            <a:off x="4498975" y="3586163"/>
            <a:ext cx="0" cy="863600"/>
          </a:xfrm>
          <a:prstGeom prst="line">
            <a:avLst/>
          </a:prstGeom>
          <a:noFill/>
          <a:ln w="38100">
            <a:solidFill>
              <a:srgbClr val="660066"/>
            </a:solidFill>
            <a:round/>
            <a:headEnd/>
            <a:tailEnd type="triangle" w="med" len="me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45" name="Line 44">
            <a:extLst>
              <a:ext uri="{FF2B5EF4-FFF2-40B4-BE49-F238E27FC236}">
                <a16:creationId xmlns:a16="http://schemas.microsoft.com/office/drawing/2014/main" id="{22F52665-4F79-7D4C-ABAF-B80E329AC908}"/>
              </a:ext>
            </a:extLst>
          </p:cNvPr>
          <p:cNvSpPr>
            <a:spLocks noChangeShapeType="1"/>
          </p:cNvSpPr>
          <p:nvPr/>
        </p:nvSpPr>
        <p:spPr bwMode="auto">
          <a:xfrm>
            <a:off x="5651500" y="3586163"/>
            <a:ext cx="0" cy="863600"/>
          </a:xfrm>
          <a:prstGeom prst="line">
            <a:avLst/>
          </a:prstGeom>
          <a:noFill/>
          <a:ln w="38100">
            <a:solidFill>
              <a:srgbClr val="660066"/>
            </a:solidFill>
            <a:round/>
            <a:headEnd/>
            <a:tailEnd type="triangle" w="med" len="me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46" name="Line 45">
            <a:extLst>
              <a:ext uri="{FF2B5EF4-FFF2-40B4-BE49-F238E27FC236}">
                <a16:creationId xmlns:a16="http://schemas.microsoft.com/office/drawing/2014/main" id="{E6D69B9E-A20A-C144-AA73-979E386C689C}"/>
              </a:ext>
            </a:extLst>
          </p:cNvPr>
          <p:cNvSpPr>
            <a:spLocks noChangeShapeType="1"/>
          </p:cNvSpPr>
          <p:nvPr/>
        </p:nvSpPr>
        <p:spPr bwMode="auto">
          <a:xfrm>
            <a:off x="6875463" y="3586163"/>
            <a:ext cx="0" cy="863600"/>
          </a:xfrm>
          <a:prstGeom prst="line">
            <a:avLst/>
          </a:prstGeom>
          <a:noFill/>
          <a:ln w="38100">
            <a:solidFill>
              <a:srgbClr val="660066"/>
            </a:solidFill>
            <a:round/>
            <a:headEnd/>
            <a:tailEnd type="triangle" w="med" len="me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47" name="Line 46">
            <a:extLst>
              <a:ext uri="{FF2B5EF4-FFF2-40B4-BE49-F238E27FC236}">
                <a16:creationId xmlns:a16="http://schemas.microsoft.com/office/drawing/2014/main" id="{B4C75906-F7CB-B74B-9D3D-AC4B236E5A8C}"/>
              </a:ext>
            </a:extLst>
          </p:cNvPr>
          <p:cNvSpPr>
            <a:spLocks noChangeShapeType="1"/>
          </p:cNvSpPr>
          <p:nvPr/>
        </p:nvSpPr>
        <p:spPr bwMode="auto">
          <a:xfrm>
            <a:off x="7883525" y="4089400"/>
            <a:ext cx="0" cy="360363"/>
          </a:xfrm>
          <a:prstGeom prst="line">
            <a:avLst/>
          </a:prstGeom>
          <a:noFill/>
          <a:ln w="38100">
            <a:solidFill>
              <a:srgbClr val="660066"/>
            </a:solidFill>
            <a:round/>
            <a:headEnd/>
            <a:tailEnd type="triangle" w="med" len="me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48" name="Line 47">
            <a:extLst>
              <a:ext uri="{FF2B5EF4-FFF2-40B4-BE49-F238E27FC236}">
                <a16:creationId xmlns:a16="http://schemas.microsoft.com/office/drawing/2014/main" id="{11350B59-6D32-8A4D-BEE7-11D9818E6D17}"/>
              </a:ext>
            </a:extLst>
          </p:cNvPr>
          <p:cNvSpPr>
            <a:spLocks noChangeShapeType="1"/>
          </p:cNvSpPr>
          <p:nvPr/>
        </p:nvSpPr>
        <p:spPr bwMode="auto">
          <a:xfrm>
            <a:off x="2555875" y="6105525"/>
            <a:ext cx="6227763" cy="0"/>
          </a:xfrm>
          <a:prstGeom prst="line">
            <a:avLst/>
          </a:prstGeom>
          <a:noFill/>
          <a:ln w="57150">
            <a:solidFill>
              <a:srgbClr val="660066"/>
            </a:solidFill>
            <a:round/>
            <a:headEnd type="triangle" w="med" len="med"/>
            <a:tailEnd type="triangle" w="med" len="me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49" name="Line 48">
            <a:extLst>
              <a:ext uri="{FF2B5EF4-FFF2-40B4-BE49-F238E27FC236}">
                <a16:creationId xmlns:a16="http://schemas.microsoft.com/office/drawing/2014/main" id="{A76DA9D8-6C16-F544-9A6B-97E1577D1792}"/>
              </a:ext>
            </a:extLst>
          </p:cNvPr>
          <p:cNvSpPr>
            <a:spLocks noChangeShapeType="1"/>
          </p:cNvSpPr>
          <p:nvPr/>
        </p:nvSpPr>
        <p:spPr bwMode="auto">
          <a:xfrm>
            <a:off x="3348038" y="5745163"/>
            <a:ext cx="0" cy="360362"/>
          </a:xfrm>
          <a:prstGeom prst="line">
            <a:avLst/>
          </a:prstGeom>
          <a:noFill/>
          <a:ln w="38100">
            <a:solidFill>
              <a:srgbClr val="660066"/>
            </a:solidFill>
            <a:round/>
            <a:headEnd type="triangle" w="med" len="med"/>
            <a:tailEnd type="triangle" w="med" len="me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50" name="Line 49">
            <a:extLst>
              <a:ext uri="{FF2B5EF4-FFF2-40B4-BE49-F238E27FC236}">
                <a16:creationId xmlns:a16="http://schemas.microsoft.com/office/drawing/2014/main" id="{3CFE3A68-26FA-9348-A2F3-3ECE729648F8}"/>
              </a:ext>
            </a:extLst>
          </p:cNvPr>
          <p:cNvSpPr>
            <a:spLocks noChangeShapeType="1"/>
          </p:cNvSpPr>
          <p:nvPr/>
        </p:nvSpPr>
        <p:spPr bwMode="auto">
          <a:xfrm>
            <a:off x="4498975" y="5745163"/>
            <a:ext cx="0" cy="360362"/>
          </a:xfrm>
          <a:prstGeom prst="line">
            <a:avLst/>
          </a:prstGeom>
          <a:noFill/>
          <a:ln w="38100">
            <a:solidFill>
              <a:srgbClr val="660066"/>
            </a:solidFill>
            <a:round/>
            <a:headEnd type="triangle" w="med" len="med"/>
            <a:tailEnd type="triangle" w="med" len="me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51" name="Line 50">
            <a:extLst>
              <a:ext uri="{FF2B5EF4-FFF2-40B4-BE49-F238E27FC236}">
                <a16:creationId xmlns:a16="http://schemas.microsoft.com/office/drawing/2014/main" id="{B4A3EBAF-C2C0-6047-B9F9-2109FB9219CA}"/>
              </a:ext>
            </a:extLst>
          </p:cNvPr>
          <p:cNvSpPr>
            <a:spLocks noChangeShapeType="1"/>
          </p:cNvSpPr>
          <p:nvPr/>
        </p:nvSpPr>
        <p:spPr bwMode="auto">
          <a:xfrm>
            <a:off x="5651500" y="5745163"/>
            <a:ext cx="0" cy="360362"/>
          </a:xfrm>
          <a:prstGeom prst="line">
            <a:avLst/>
          </a:prstGeom>
          <a:noFill/>
          <a:ln w="38100">
            <a:solidFill>
              <a:srgbClr val="660066"/>
            </a:solidFill>
            <a:round/>
            <a:headEnd type="triangle" w="med" len="med"/>
            <a:tailEnd type="triangle" w="med" len="me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52" name="Line 51">
            <a:extLst>
              <a:ext uri="{FF2B5EF4-FFF2-40B4-BE49-F238E27FC236}">
                <a16:creationId xmlns:a16="http://schemas.microsoft.com/office/drawing/2014/main" id="{663259E3-C8EA-8B48-9BD0-CEF13C2207AA}"/>
              </a:ext>
            </a:extLst>
          </p:cNvPr>
          <p:cNvSpPr>
            <a:spLocks noChangeShapeType="1"/>
          </p:cNvSpPr>
          <p:nvPr/>
        </p:nvSpPr>
        <p:spPr bwMode="auto">
          <a:xfrm>
            <a:off x="6804025" y="5745163"/>
            <a:ext cx="0" cy="360362"/>
          </a:xfrm>
          <a:prstGeom prst="line">
            <a:avLst/>
          </a:prstGeom>
          <a:noFill/>
          <a:ln w="38100">
            <a:solidFill>
              <a:srgbClr val="660066"/>
            </a:solidFill>
            <a:round/>
            <a:headEnd type="triangle" w="med" len="med"/>
            <a:tailEnd type="triangle" w="med" len="me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53" name="Line 52">
            <a:extLst>
              <a:ext uri="{FF2B5EF4-FFF2-40B4-BE49-F238E27FC236}">
                <a16:creationId xmlns:a16="http://schemas.microsoft.com/office/drawing/2014/main" id="{7F59A2F8-67A9-C84C-9AB8-1FC3478284E4}"/>
              </a:ext>
            </a:extLst>
          </p:cNvPr>
          <p:cNvSpPr>
            <a:spLocks noChangeShapeType="1"/>
          </p:cNvSpPr>
          <p:nvPr/>
        </p:nvSpPr>
        <p:spPr bwMode="auto">
          <a:xfrm>
            <a:off x="8099425" y="5745163"/>
            <a:ext cx="0" cy="360362"/>
          </a:xfrm>
          <a:prstGeom prst="line">
            <a:avLst/>
          </a:prstGeom>
          <a:noFill/>
          <a:ln w="38100">
            <a:solidFill>
              <a:srgbClr val="660066"/>
            </a:solidFill>
            <a:round/>
            <a:headEnd type="triangle" w="med" len="med"/>
            <a:tailEnd type="triangle" w="med" len="me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54" name="Line 53">
            <a:extLst>
              <a:ext uri="{FF2B5EF4-FFF2-40B4-BE49-F238E27FC236}">
                <a16:creationId xmlns:a16="http://schemas.microsoft.com/office/drawing/2014/main" id="{A5E74B4F-9DED-F14D-A338-C44824F2428E}"/>
              </a:ext>
            </a:extLst>
          </p:cNvPr>
          <p:cNvSpPr>
            <a:spLocks noChangeShapeType="1"/>
          </p:cNvSpPr>
          <p:nvPr/>
        </p:nvSpPr>
        <p:spPr bwMode="auto">
          <a:xfrm>
            <a:off x="2555875" y="3586163"/>
            <a:ext cx="4751388" cy="0"/>
          </a:xfrm>
          <a:prstGeom prst="line">
            <a:avLst/>
          </a:prstGeom>
          <a:noFill/>
          <a:ln w="2857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55" name="Rectangle 54">
            <a:extLst>
              <a:ext uri="{FF2B5EF4-FFF2-40B4-BE49-F238E27FC236}">
                <a16:creationId xmlns:a16="http://schemas.microsoft.com/office/drawing/2014/main" id="{06CDCC0F-0BC8-BC4B-A2BD-CE0D9D9F2DF4}"/>
              </a:ext>
            </a:extLst>
          </p:cNvPr>
          <p:cNvSpPr>
            <a:spLocks noChangeArrowheads="1"/>
          </p:cNvSpPr>
          <p:nvPr/>
        </p:nvSpPr>
        <p:spPr bwMode="auto">
          <a:xfrm>
            <a:off x="4140200" y="2433638"/>
            <a:ext cx="4392613" cy="576262"/>
          </a:xfrm>
          <a:prstGeom prst="rect">
            <a:avLst/>
          </a:prstGeom>
          <a:solidFill>
            <a:srgbClr val="FFCC99"/>
          </a:solidFill>
          <a:ln w="9525">
            <a:solidFill>
              <a:srgbClr val="660066"/>
            </a:solidFill>
            <a:miter lim="800000"/>
            <a:headEnd/>
            <a:tailEnd/>
          </a:ln>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56" name="Text Box 55">
            <a:extLst>
              <a:ext uri="{FF2B5EF4-FFF2-40B4-BE49-F238E27FC236}">
                <a16:creationId xmlns:a16="http://schemas.microsoft.com/office/drawing/2014/main" id="{624D59BC-0A56-AC40-866F-166B9FE117BE}"/>
              </a:ext>
            </a:extLst>
          </p:cNvPr>
          <p:cNvSpPr txBox="1">
            <a:spLocks noChangeArrowheads="1"/>
          </p:cNvSpPr>
          <p:nvPr/>
        </p:nvSpPr>
        <p:spPr bwMode="auto">
          <a:xfrm>
            <a:off x="5507038" y="2578100"/>
            <a:ext cx="1223962" cy="33655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600" kern="0">
                <a:solidFill>
                  <a:srgbClr val="660066"/>
                </a:solidFill>
              </a:rPr>
              <a:t>3-8 decode</a:t>
            </a:r>
            <a:endParaRPr lang="en-US" altLang="zh-CN" sz="1600" kern="0" baseline="-25000">
              <a:solidFill>
                <a:srgbClr val="660066"/>
              </a:solidFill>
            </a:endParaRPr>
          </a:p>
        </p:txBody>
      </p:sp>
      <p:sp>
        <p:nvSpPr>
          <p:cNvPr id="57" name="Line 56">
            <a:extLst>
              <a:ext uri="{FF2B5EF4-FFF2-40B4-BE49-F238E27FC236}">
                <a16:creationId xmlns:a16="http://schemas.microsoft.com/office/drawing/2014/main" id="{9C5905CD-56F1-DE4E-BCF4-55422115C2B7}"/>
              </a:ext>
            </a:extLst>
          </p:cNvPr>
          <p:cNvSpPr>
            <a:spLocks noChangeShapeType="1"/>
          </p:cNvSpPr>
          <p:nvPr/>
        </p:nvSpPr>
        <p:spPr bwMode="auto">
          <a:xfrm>
            <a:off x="2555875" y="2578100"/>
            <a:ext cx="1584325" cy="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58" name="Line 57">
            <a:extLst>
              <a:ext uri="{FF2B5EF4-FFF2-40B4-BE49-F238E27FC236}">
                <a16:creationId xmlns:a16="http://schemas.microsoft.com/office/drawing/2014/main" id="{F389D91B-F2CD-7C43-9084-72192FF2E591}"/>
              </a:ext>
            </a:extLst>
          </p:cNvPr>
          <p:cNvSpPr>
            <a:spLocks noChangeShapeType="1"/>
          </p:cNvSpPr>
          <p:nvPr/>
        </p:nvSpPr>
        <p:spPr bwMode="auto">
          <a:xfrm>
            <a:off x="3203575" y="2865438"/>
            <a:ext cx="936625" cy="0"/>
          </a:xfrm>
          <a:prstGeom prst="line">
            <a:avLst/>
          </a:prstGeom>
          <a:noFill/>
          <a:ln w="9525">
            <a:solidFill>
              <a:srgbClr val="660066"/>
            </a:solidFill>
            <a:round/>
            <a:headEnd/>
            <a:tailEnd type="triangle" w="med" len="me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59" name="Line 58">
            <a:extLst>
              <a:ext uri="{FF2B5EF4-FFF2-40B4-BE49-F238E27FC236}">
                <a16:creationId xmlns:a16="http://schemas.microsoft.com/office/drawing/2014/main" id="{5DC782CB-5DCF-184C-B71B-3BB6BE7D1E70}"/>
              </a:ext>
            </a:extLst>
          </p:cNvPr>
          <p:cNvSpPr>
            <a:spLocks noChangeShapeType="1"/>
          </p:cNvSpPr>
          <p:nvPr/>
        </p:nvSpPr>
        <p:spPr bwMode="auto">
          <a:xfrm flipV="1">
            <a:off x="3203575" y="2867025"/>
            <a:ext cx="0" cy="719138"/>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60" name="Text Box 59">
            <a:extLst>
              <a:ext uri="{FF2B5EF4-FFF2-40B4-BE49-F238E27FC236}">
                <a16:creationId xmlns:a16="http://schemas.microsoft.com/office/drawing/2014/main" id="{B35B00FC-32FC-C640-A7F6-495F79DBC230}"/>
              </a:ext>
            </a:extLst>
          </p:cNvPr>
          <p:cNvSpPr txBox="1">
            <a:spLocks noChangeArrowheads="1"/>
          </p:cNvSpPr>
          <p:nvPr/>
        </p:nvSpPr>
        <p:spPr bwMode="auto">
          <a:xfrm>
            <a:off x="3275013" y="2578100"/>
            <a:ext cx="865187" cy="33655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600" kern="0" dirty="0">
                <a:solidFill>
                  <a:srgbClr val="660066"/>
                </a:solidFill>
              </a:rPr>
              <a:t>A</a:t>
            </a:r>
            <a:r>
              <a:rPr lang="en-US" altLang="zh-CN" sz="1600" kern="0" baseline="-25000" dirty="0">
                <a:solidFill>
                  <a:srgbClr val="660066"/>
                </a:solidFill>
              </a:rPr>
              <a:t>7</a:t>
            </a:r>
            <a:r>
              <a:rPr lang="en-US" altLang="zh-CN" sz="1600" kern="0" dirty="0">
                <a:solidFill>
                  <a:srgbClr val="660066"/>
                </a:solidFill>
              </a:rPr>
              <a:t>A</a:t>
            </a:r>
            <a:r>
              <a:rPr lang="en-US" altLang="zh-CN" sz="1600" kern="0" baseline="-25000" dirty="0">
                <a:solidFill>
                  <a:srgbClr val="660066"/>
                </a:solidFill>
              </a:rPr>
              <a:t>8</a:t>
            </a:r>
            <a:r>
              <a:rPr lang="en-US" altLang="zh-CN" sz="1600" kern="0" dirty="0">
                <a:solidFill>
                  <a:srgbClr val="660066"/>
                </a:solidFill>
              </a:rPr>
              <a:t>A</a:t>
            </a:r>
            <a:r>
              <a:rPr lang="en-US" altLang="zh-CN" sz="1600" kern="0" baseline="-25000" dirty="0">
                <a:solidFill>
                  <a:srgbClr val="660066"/>
                </a:solidFill>
              </a:rPr>
              <a:t>9</a:t>
            </a:r>
          </a:p>
        </p:txBody>
      </p:sp>
      <p:sp>
        <p:nvSpPr>
          <p:cNvPr id="61" name="Line 60">
            <a:extLst>
              <a:ext uri="{FF2B5EF4-FFF2-40B4-BE49-F238E27FC236}">
                <a16:creationId xmlns:a16="http://schemas.microsoft.com/office/drawing/2014/main" id="{6F37D7DA-4F5B-D248-B5B2-A977B879255C}"/>
              </a:ext>
            </a:extLst>
          </p:cNvPr>
          <p:cNvSpPr>
            <a:spLocks noChangeShapeType="1"/>
          </p:cNvSpPr>
          <p:nvPr/>
        </p:nvSpPr>
        <p:spPr bwMode="auto">
          <a:xfrm flipV="1">
            <a:off x="3706813" y="3225800"/>
            <a:ext cx="0" cy="1223963"/>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62" name="Line 61">
            <a:extLst>
              <a:ext uri="{FF2B5EF4-FFF2-40B4-BE49-F238E27FC236}">
                <a16:creationId xmlns:a16="http://schemas.microsoft.com/office/drawing/2014/main" id="{43B9552B-B73F-1248-A446-53964ADB7882}"/>
              </a:ext>
            </a:extLst>
          </p:cNvPr>
          <p:cNvSpPr>
            <a:spLocks noChangeShapeType="1"/>
          </p:cNvSpPr>
          <p:nvPr/>
        </p:nvSpPr>
        <p:spPr bwMode="auto">
          <a:xfrm>
            <a:off x="3706813" y="3225800"/>
            <a:ext cx="720725" cy="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63" name="Line 62">
            <a:extLst>
              <a:ext uri="{FF2B5EF4-FFF2-40B4-BE49-F238E27FC236}">
                <a16:creationId xmlns:a16="http://schemas.microsoft.com/office/drawing/2014/main" id="{4CD47CAE-579E-6141-A6F8-2D409BACF332}"/>
              </a:ext>
            </a:extLst>
          </p:cNvPr>
          <p:cNvSpPr>
            <a:spLocks noChangeShapeType="1"/>
          </p:cNvSpPr>
          <p:nvPr/>
        </p:nvSpPr>
        <p:spPr bwMode="auto">
          <a:xfrm>
            <a:off x="4427538" y="3009900"/>
            <a:ext cx="0" cy="21590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64" name="Line 63">
            <a:extLst>
              <a:ext uri="{FF2B5EF4-FFF2-40B4-BE49-F238E27FC236}">
                <a16:creationId xmlns:a16="http://schemas.microsoft.com/office/drawing/2014/main" id="{29F1AAFA-1FED-8C4D-9FC2-59CAE52006AB}"/>
              </a:ext>
            </a:extLst>
          </p:cNvPr>
          <p:cNvSpPr>
            <a:spLocks noChangeShapeType="1"/>
          </p:cNvSpPr>
          <p:nvPr/>
        </p:nvSpPr>
        <p:spPr bwMode="auto">
          <a:xfrm>
            <a:off x="4859338" y="3009900"/>
            <a:ext cx="0" cy="1439863"/>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65" name="Line 64">
            <a:extLst>
              <a:ext uri="{FF2B5EF4-FFF2-40B4-BE49-F238E27FC236}">
                <a16:creationId xmlns:a16="http://schemas.microsoft.com/office/drawing/2014/main" id="{601F3C96-DDAF-9E4F-987D-DD27B2112504}"/>
              </a:ext>
            </a:extLst>
          </p:cNvPr>
          <p:cNvSpPr>
            <a:spLocks noChangeShapeType="1"/>
          </p:cNvSpPr>
          <p:nvPr/>
        </p:nvSpPr>
        <p:spPr bwMode="auto">
          <a:xfrm flipH="1" flipV="1">
            <a:off x="5291138" y="3370263"/>
            <a:ext cx="720725" cy="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66" name="Line 65">
            <a:extLst>
              <a:ext uri="{FF2B5EF4-FFF2-40B4-BE49-F238E27FC236}">
                <a16:creationId xmlns:a16="http://schemas.microsoft.com/office/drawing/2014/main" id="{2B7EA64D-7958-DB44-BB5D-76FA688444B0}"/>
              </a:ext>
            </a:extLst>
          </p:cNvPr>
          <p:cNvSpPr>
            <a:spLocks noChangeShapeType="1"/>
          </p:cNvSpPr>
          <p:nvPr/>
        </p:nvSpPr>
        <p:spPr bwMode="auto">
          <a:xfrm>
            <a:off x="5291138" y="3009900"/>
            <a:ext cx="0" cy="360363"/>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67" name="Line 66">
            <a:extLst>
              <a:ext uri="{FF2B5EF4-FFF2-40B4-BE49-F238E27FC236}">
                <a16:creationId xmlns:a16="http://schemas.microsoft.com/office/drawing/2014/main" id="{F49C7E66-4148-8743-B52B-32D38846213A}"/>
              </a:ext>
            </a:extLst>
          </p:cNvPr>
          <p:cNvSpPr>
            <a:spLocks noChangeShapeType="1"/>
          </p:cNvSpPr>
          <p:nvPr/>
        </p:nvSpPr>
        <p:spPr bwMode="auto">
          <a:xfrm flipV="1">
            <a:off x="6011863" y="3370263"/>
            <a:ext cx="0" cy="107950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68" name="Line 67">
            <a:extLst>
              <a:ext uri="{FF2B5EF4-FFF2-40B4-BE49-F238E27FC236}">
                <a16:creationId xmlns:a16="http://schemas.microsoft.com/office/drawing/2014/main" id="{4F1061C4-1D3E-CF42-9430-E2966E6429CA}"/>
              </a:ext>
            </a:extLst>
          </p:cNvPr>
          <p:cNvSpPr>
            <a:spLocks noChangeShapeType="1"/>
          </p:cNvSpPr>
          <p:nvPr/>
        </p:nvSpPr>
        <p:spPr bwMode="auto">
          <a:xfrm>
            <a:off x="5795963" y="3009900"/>
            <a:ext cx="0" cy="21590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69" name="Line 68">
            <a:extLst>
              <a:ext uri="{FF2B5EF4-FFF2-40B4-BE49-F238E27FC236}">
                <a16:creationId xmlns:a16="http://schemas.microsoft.com/office/drawing/2014/main" id="{3E9A66C1-DBA0-6346-BC6F-B650A072A73A}"/>
              </a:ext>
            </a:extLst>
          </p:cNvPr>
          <p:cNvSpPr>
            <a:spLocks noChangeShapeType="1"/>
          </p:cNvSpPr>
          <p:nvPr/>
        </p:nvSpPr>
        <p:spPr bwMode="auto">
          <a:xfrm flipH="1" flipV="1">
            <a:off x="5795963" y="3225800"/>
            <a:ext cx="360362" cy="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70" name="Line 69">
            <a:extLst>
              <a:ext uri="{FF2B5EF4-FFF2-40B4-BE49-F238E27FC236}">
                <a16:creationId xmlns:a16="http://schemas.microsoft.com/office/drawing/2014/main" id="{3AF10B5D-D936-EF4D-8478-F4AA7758CEF5}"/>
              </a:ext>
            </a:extLst>
          </p:cNvPr>
          <p:cNvSpPr>
            <a:spLocks noChangeShapeType="1"/>
          </p:cNvSpPr>
          <p:nvPr/>
        </p:nvSpPr>
        <p:spPr bwMode="auto">
          <a:xfrm flipV="1">
            <a:off x="7164388" y="3441700"/>
            <a:ext cx="0" cy="1008063"/>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71" name="Line 70">
            <a:extLst>
              <a:ext uri="{FF2B5EF4-FFF2-40B4-BE49-F238E27FC236}">
                <a16:creationId xmlns:a16="http://schemas.microsoft.com/office/drawing/2014/main" id="{819346DB-95AB-2446-88BA-A5508D9A4DDE}"/>
              </a:ext>
            </a:extLst>
          </p:cNvPr>
          <p:cNvSpPr>
            <a:spLocks noChangeShapeType="1"/>
          </p:cNvSpPr>
          <p:nvPr/>
        </p:nvSpPr>
        <p:spPr bwMode="auto">
          <a:xfrm>
            <a:off x="6156325" y="3225800"/>
            <a:ext cx="0" cy="21590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72" name="Line 71">
            <a:extLst>
              <a:ext uri="{FF2B5EF4-FFF2-40B4-BE49-F238E27FC236}">
                <a16:creationId xmlns:a16="http://schemas.microsoft.com/office/drawing/2014/main" id="{ECE86C02-7EAF-DF46-8991-F4E474267D1C}"/>
              </a:ext>
            </a:extLst>
          </p:cNvPr>
          <p:cNvSpPr>
            <a:spLocks noChangeShapeType="1"/>
          </p:cNvSpPr>
          <p:nvPr/>
        </p:nvSpPr>
        <p:spPr bwMode="auto">
          <a:xfrm flipH="1" flipV="1">
            <a:off x="6156325" y="3441700"/>
            <a:ext cx="1008063" cy="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73" name="Line 72">
            <a:extLst>
              <a:ext uri="{FF2B5EF4-FFF2-40B4-BE49-F238E27FC236}">
                <a16:creationId xmlns:a16="http://schemas.microsoft.com/office/drawing/2014/main" id="{5DAAF63B-3D76-F54A-9E3C-2FDCDD930B22}"/>
              </a:ext>
            </a:extLst>
          </p:cNvPr>
          <p:cNvSpPr>
            <a:spLocks noChangeShapeType="1"/>
          </p:cNvSpPr>
          <p:nvPr/>
        </p:nvSpPr>
        <p:spPr bwMode="auto">
          <a:xfrm>
            <a:off x="8315325" y="3009900"/>
            <a:ext cx="0" cy="21590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74" name="Line 73">
            <a:extLst>
              <a:ext uri="{FF2B5EF4-FFF2-40B4-BE49-F238E27FC236}">
                <a16:creationId xmlns:a16="http://schemas.microsoft.com/office/drawing/2014/main" id="{E63F2307-D5F0-5041-AE3C-E4751D800ADF}"/>
              </a:ext>
            </a:extLst>
          </p:cNvPr>
          <p:cNvSpPr>
            <a:spLocks noChangeShapeType="1"/>
          </p:cNvSpPr>
          <p:nvPr/>
        </p:nvSpPr>
        <p:spPr bwMode="auto">
          <a:xfrm>
            <a:off x="8027988" y="3009900"/>
            <a:ext cx="0" cy="21590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75" name="Line 74">
            <a:extLst>
              <a:ext uri="{FF2B5EF4-FFF2-40B4-BE49-F238E27FC236}">
                <a16:creationId xmlns:a16="http://schemas.microsoft.com/office/drawing/2014/main" id="{50B89FB8-C1FD-E54C-A681-6B5CCD5DDCC1}"/>
              </a:ext>
            </a:extLst>
          </p:cNvPr>
          <p:cNvSpPr>
            <a:spLocks noChangeShapeType="1"/>
          </p:cNvSpPr>
          <p:nvPr/>
        </p:nvSpPr>
        <p:spPr bwMode="auto">
          <a:xfrm>
            <a:off x="7740650" y="3009900"/>
            <a:ext cx="0" cy="21590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76" name="Line 75">
            <a:extLst>
              <a:ext uri="{FF2B5EF4-FFF2-40B4-BE49-F238E27FC236}">
                <a16:creationId xmlns:a16="http://schemas.microsoft.com/office/drawing/2014/main" id="{7C7D8915-EEFC-9243-8031-3A614CB20934}"/>
              </a:ext>
            </a:extLst>
          </p:cNvPr>
          <p:cNvSpPr>
            <a:spLocks noChangeShapeType="1"/>
          </p:cNvSpPr>
          <p:nvPr/>
        </p:nvSpPr>
        <p:spPr bwMode="auto">
          <a:xfrm>
            <a:off x="7451725" y="3009900"/>
            <a:ext cx="0" cy="21590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77" name="Rectangle 76">
            <a:extLst>
              <a:ext uri="{FF2B5EF4-FFF2-40B4-BE49-F238E27FC236}">
                <a16:creationId xmlns:a16="http://schemas.microsoft.com/office/drawing/2014/main" id="{7074FF46-82E2-5F46-B50C-152FF929245D}"/>
              </a:ext>
            </a:extLst>
          </p:cNvPr>
          <p:cNvSpPr>
            <a:spLocks noChangeArrowheads="1"/>
          </p:cNvSpPr>
          <p:nvPr/>
        </p:nvSpPr>
        <p:spPr bwMode="auto">
          <a:xfrm>
            <a:off x="7380288" y="3225800"/>
            <a:ext cx="1079500" cy="360363"/>
          </a:xfrm>
          <a:prstGeom prst="rect">
            <a:avLst/>
          </a:prstGeom>
          <a:solidFill>
            <a:srgbClr val="99FF99"/>
          </a:solidFill>
          <a:ln w="9525">
            <a:solidFill>
              <a:srgbClr val="660066"/>
            </a:solidFill>
            <a:miter lim="800000"/>
            <a:headEnd/>
            <a:tailEnd/>
          </a:ln>
        </p:spPr>
        <p:txBody>
          <a:bodyPr wrap="none" anchor="ct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78" name="Line 77">
            <a:extLst>
              <a:ext uri="{FF2B5EF4-FFF2-40B4-BE49-F238E27FC236}">
                <a16:creationId xmlns:a16="http://schemas.microsoft.com/office/drawing/2014/main" id="{85BD6FF7-624B-9D4B-AEDE-B3D98810407C}"/>
              </a:ext>
            </a:extLst>
          </p:cNvPr>
          <p:cNvSpPr>
            <a:spLocks noChangeShapeType="1"/>
          </p:cNvSpPr>
          <p:nvPr/>
        </p:nvSpPr>
        <p:spPr bwMode="auto">
          <a:xfrm>
            <a:off x="7307263" y="4089400"/>
            <a:ext cx="576262" cy="0"/>
          </a:xfrm>
          <a:prstGeom prst="line">
            <a:avLst/>
          </a:prstGeom>
          <a:noFill/>
          <a:ln w="2857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79" name="Line 78">
            <a:extLst>
              <a:ext uri="{FF2B5EF4-FFF2-40B4-BE49-F238E27FC236}">
                <a16:creationId xmlns:a16="http://schemas.microsoft.com/office/drawing/2014/main" id="{900BAADD-4082-DE4A-8697-4A56965FA919}"/>
              </a:ext>
            </a:extLst>
          </p:cNvPr>
          <p:cNvSpPr>
            <a:spLocks noChangeShapeType="1"/>
          </p:cNvSpPr>
          <p:nvPr/>
        </p:nvSpPr>
        <p:spPr bwMode="auto">
          <a:xfrm>
            <a:off x="7307263" y="3586163"/>
            <a:ext cx="0" cy="503237"/>
          </a:xfrm>
          <a:prstGeom prst="line">
            <a:avLst/>
          </a:prstGeom>
          <a:noFill/>
          <a:ln w="38100">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80" name="Line 79">
            <a:extLst>
              <a:ext uri="{FF2B5EF4-FFF2-40B4-BE49-F238E27FC236}">
                <a16:creationId xmlns:a16="http://schemas.microsoft.com/office/drawing/2014/main" id="{E443431E-6DFC-B147-B925-E7EAD9A12925}"/>
              </a:ext>
            </a:extLst>
          </p:cNvPr>
          <p:cNvSpPr>
            <a:spLocks noChangeShapeType="1"/>
          </p:cNvSpPr>
          <p:nvPr/>
        </p:nvSpPr>
        <p:spPr bwMode="auto">
          <a:xfrm flipV="1">
            <a:off x="8243888" y="3586163"/>
            <a:ext cx="0" cy="863600"/>
          </a:xfrm>
          <a:prstGeom prst="line">
            <a:avLst/>
          </a:prstGeom>
          <a:noFill/>
          <a:ln w="9525">
            <a:solidFill>
              <a:srgbClr val="660066"/>
            </a:solidFill>
            <a:round/>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81" name="Text Box 80">
            <a:extLst>
              <a:ext uri="{FF2B5EF4-FFF2-40B4-BE49-F238E27FC236}">
                <a16:creationId xmlns:a16="http://schemas.microsoft.com/office/drawing/2014/main" id="{B5844AD0-2954-2243-99EB-2C53AF60BC32}"/>
              </a:ext>
            </a:extLst>
          </p:cNvPr>
          <p:cNvSpPr txBox="1">
            <a:spLocks noChangeArrowheads="1"/>
          </p:cNvSpPr>
          <p:nvPr/>
        </p:nvSpPr>
        <p:spPr bwMode="auto">
          <a:xfrm>
            <a:off x="3795713" y="3562350"/>
            <a:ext cx="1223962" cy="33655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600" kern="0">
                <a:solidFill>
                  <a:srgbClr val="660066"/>
                </a:solidFill>
              </a:rPr>
              <a:t>A</a:t>
            </a:r>
            <a:r>
              <a:rPr lang="en-US" altLang="zh-CN" sz="1600" kern="0" baseline="-25000">
                <a:solidFill>
                  <a:srgbClr val="660066"/>
                </a:solidFill>
              </a:rPr>
              <a:t>6</a:t>
            </a:r>
            <a:r>
              <a:rPr lang="en-US" altLang="zh-CN" sz="1600" kern="0">
                <a:solidFill>
                  <a:srgbClr val="660066"/>
                </a:solidFill>
              </a:rPr>
              <a:t>~A</a:t>
            </a:r>
            <a:r>
              <a:rPr lang="en-US" altLang="zh-CN" sz="1600" kern="0" baseline="-25000">
                <a:solidFill>
                  <a:srgbClr val="660066"/>
                </a:solidFill>
              </a:rPr>
              <a:t>0</a:t>
            </a:r>
          </a:p>
        </p:txBody>
      </p:sp>
      <p:sp>
        <p:nvSpPr>
          <p:cNvPr id="82" name="Text Box 81">
            <a:extLst>
              <a:ext uri="{FF2B5EF4-FFF2-40B4-BE49-F238E27FC236}">
                <a16:creationId xmlns:a16="http://schemas.microsoft.com/office/drawing/2014/main" id="{0C692CF8-C916-8C4F-A151-A2567AE68D62}"/>
              </a:ext>
            </a:extLst>
          </p:cNvPr>
          <p:cNvSpPr txBox="1">
            <a:spLocks noChangeArrowheads="1"/>
          </p:cNvSpPr>
          <p:nvPr/>
        </p:nvSpPr>
        <p:spPr bwMode="auto">
          <a:xfrm>
            <a:off x="7307263" y="3729038"/>
            <a:ext cx="792162" cy="33655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600" kern="0">
                <a:solidFill>
                  <a:srgbClr val="660066"/>
                </a:solidFill>
              </a:rPr>
              <a:t>A</a:t>
            </a:r>
            <a:r>
              <a:rPr lang="en-US" altLang="zh-CN" sz="1600" kern="0" baseline="-25000">
                <a:solidFill>
                  <a:srgbClr val="660066"/>
                </a:solidFill>
              </a:rPr>
              <a:t>8</a:t>
            </a:r>
            <a:r>
              <a:rPr lang="en-US" altLang="zh-CN" sz="1600" kern="0">
                <a:solidFill>
                  <a:srgbClr val="660066"/>
                </a:solidFill>
              </a:rPr>
              <a:t>~A</a:t>
            </a:r>
            <a:r>
              <a:rPr lang="en-US" altLang="zh-CN" sz="1600" kern="0" baseline="-25000">
                <a:solidFill>
                  <a:srgbClr val="660066"/>
                </a:solidFill>
              </a:rPr>
              <a:t>0</a:t>
            </a:r>
          </a:p>
        </p:txBody>
      </p:sp>
      <p:sp>
        <p:nvSpPr>
          <p:cNvPr id="83" name="Text Box 82">
            <a:extLst>
              <a:ext uri="{FF2B5EF4-FFF2-40B4-BE49-F238E27FC236}">
                <a16:creationId xmlns:a16="http://schemas.microsoft.com/office/drawing/2014/main" id="{7C1D35F7-91F6-C74D-94B8-5D81ECF1250D}"/>
              </a:ext>
            </a:extLst>
          </p:cNvPr>
          <p:cNvSpPr txBox="1">
            <a:spLocks noChangeArrowheads="1"/>
          </p:cNvSpPr>
          <p:nvPr/>
        </p:nvSpPr>
        <p:spPr bwMode="auto">
          <a:xfrm>
            <a:off x="7747000" y="3233738"/>
            <a:ext cx="431800" cy="336550"/>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fontAlgn="auto" hangingPunct="1">
              <a:spcAft>
                <a:spcPts val="0"/>
              </a:spcAft>
              <a:defRPr/>
            </a:pPr>
            <a:r>
              <a:rPr lang="en-US" altLang="zh-CN" sz="1600" kern="0">
                <a:solidFill>
                  <a:srgbClr val="660066"/>
                </a:solidFill>
              </a:rPr>
              <a:t>&amp;</a:t>
            </a:r>
            <a:endParaRPr lang="en-US" altLang="zh-CN" sz="1600" kern="0" baseline="-25000">
              <a:solidFill>
                <a:srgbClr val="660066"/>
              </a:solidFill>
            </a:endParaRPr>
          </a:p>
        </p:txBody>
      </p:sp>
      <p:sp>
        <p:nvSpPr>
          <p:cNvPr id="161853"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AD17988B-782B-4B30-8DBD-4BB5CF8D2806}" type="slidenum">
              <a:rPr kumimoji="0" lang="en-US" altLang="zh-CN" sz="1600" smtClean="0"/>
              <a:pPr>
                <a:lnSpc>
                  <a:spcPct val="100000"/>
                </a:lnSpc>
                <a:spcBef>
                  <a:spcPct val="0"/>
                </a:spcBef>
                <a:buSzTx/>
                <a:buFontTx/>
                <a:buNone/>
              </a:pPr>
              <a:t>77</a:t>
            </a:fld>
            <a:r>
              <a:rPr kumimoji="0" lang="en-US" altLang="zh-CN" sz="1600"/>
              <a:t>/</a:t>
            </a:r>
            <a:r>
              <a:rPr kumimoji="0" lang="zh-CN" altLang="zh-CN" sz="1600"/>
              <a:t>7</a:t>
            </a:r>
            <a:r>
              <a:rPr kumimoji="0" lang="en-US" altLang="zh-CN" sz="1600"/>
              <a:t>9</a:t>
            </a:r>
          </a:p>
        </p:txBody>
      </p:sp>
      <p:sp>
        <p:nvSpPr>
          <p:cNvPr id="86" name="Rectangle 2">
            <a:extLst>
              <a:ext uri="{FF2B5EF4-FFF2-40B4-BE49-F238E27FC236}">
                <a16:creationId xmlns:a16="http://schemas.microsoft.com/office/drawing/2014/main" id="{B606A842-656C-5444-8CD9-85E3F31ACBBB}"/>
              </a:ext>
            </a:extLst>
          </p:cNvPr>
          <p:cNvSpPr>
            <a:spLocks noGrp="1" noChangeArrowheads="1"/>
          </p:cNvSpPr>
          <p:nvPr>
            <p:ph type="title"/>
          </p:nvPr>
        </p:nvSpPr>
        <p:spPr>
          <a:xfrm>
            <a:off x="2814638" y="76200"/>
            <a:ext cx="4235450" cy="609600"/>
          </a:xfrm>
        </p:spPr>
        <p:txBody>
          <a:bodyPr/>
          <a:lstStyle/>
          <a:p>
            <a:pPr eaLnBrk="1" hangingPunct="1"/>
            <a:r>
              <a:rPr lang="zh-CN" altLang="en-US">
                <a:effectLst>
                  <a:outerShdw blurRad="38100" dist="38100" dir="2700000" algn="tl">
                    <a:srgbClr val="C0C0C0"/>
                  </a:outerShdw>
                </a:effectLst>
                <a:ea typeface="黑体" panose="02010609060101010101" pitchFamily="49" charset="-122"/>
              </a:rPr>
              <a:t>存储系统扩展示例</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C5B0B3A4-0FD4-4931-BFE3-B1CDE146D2A6}" type="datetime12">
              <a:rPr kumimoji="0" lang="zh-CN" altLang="en-US" sz="1600" smtClean="0"/>
              <a:pPr>
                <a:lnSpc>
                  <a:spcPct val="100000"/>
                </a:lnSpc>
                <a:spcBef>
                  <a:spcPct val="0"/>
                </a:spcBef>
                <a:buSzTx/>
                <a:buFontTx/>
                <a:buNone/>
              </a:pPr>
              <a:t>下午8时24分</a:t>
            </a:fld>
            <a:endParaRPr kumimoji="0" lang="en-US" altLang="zh-CN" sz="1600"/>
          </a:p>
        </p:txBody>
      </p:sp>
      <p:sp>
        <p:nvSpPr>
          <p:cNvPr id="163842" name="Text Box 85"/>
          <p:cNvSpPr txBox="1">
            <a:spLocks noChangeArrowheads="1"/>
          </p:cNvSpPr>
          <p:nvPr/>
        </p:nvSpPr>
        <p:spPr bwMode="auto">
          <a:xfrm>
            <a:off x="468313" y="1524000"/>
            <a:ext cx="35274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 typeface="Wingdings" panose="05000000000000000000" pitchFamily="2" charset="2"/>
              <a:buNone/>
            </a:pPr>
            <a:r>
              <a:rPr kumimoji="0" lang="zh-CN" altLang="en-US" sz="4400" b="1">
                <a:solidFill>
                  <a:schemeClr val="tx1"/>
                </a:solidFill>
                <a:latin typeface="Comic Sans MS" panose="030F0702030302020204" pitchFamily="66" charset="0"/>
                <a:ea typeface="宋体" panose="02010600030101010101" pitchFamily="2" charset="-122"/>
              </a:rPr>
              <a:t>第三章作业</a:t>
            </a:r>
            <a:endParaRPr kumimoji="0" lang="en-US" altLang="zh-CN" sz="4400" b="1">
              <a:solidFill>
                <a:schemeClr val="tx1"/>
              </a:solidFill>
              <a:latin typeface="Comic Sans MS" panose="030F0702030302020204" pitchFamily="66" charset="0"/>
              <a:ea typeface="宋体" panose="02010600030101010101" pitchFamily="2" charset="-122"/>
            </a:endParaRPr>
          </a:p>
        </p:txBody>
      </p:sp>
      <p:sp>
        <p:nvSpPr>
          <p:cNvPr id="163843" name="Text Box 85"/>
          <p:cNvSpPr txBox="1">
            <a:spLocks noChangeArrowheads="1"/>
          </p:cNvSpPr>
          <p:nvPr/>
        </p:nvSpPr>
        <p:spPr bwMode="auto">
          <a:xfrm>
            <a:off x="1447800" y="2895600"/>
            <a:ext cx="6705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 typeface="Wingdings" panose="05000000000000000000" pitchFamily="2" charset="2"/>
              <a:buNone/>
            </a:pPr>
            <a:r>
              <a:rPr kumimoji="0" lang="zh-CN" altLang="en-US" sz="4000" b="1">
                <a:solidFill>
                  <a:schemeClr val="tx1"/>
                </a:solidFill>
                <a:latin typeface="Comic Sans MS" panose="030F0702030302020204" pitchFamily="66" charset="0"/>
                <a:ea typeface="宋体" panose="02010600030101010101" pitchFamily="2" charset="-122"/>
              </a:rPr>
              <a:t>习题三：</a:t>
            </a:r>
            <a:r>
              <a:rPr kumimoji="0" lang="en-US" altLang="zh-CN" sz="4000" b="1">
                <a:solidFill>
                  <a:schemeClr val="tx1"/>
                </a:solidFill>
                <a:latin typeface="Comic Sans MS" panose="030F0702030302020204" pitchFamily="66" charset="0"/>
                <a:ea typeface="宋体" panose="02010600030101010101" pitchFamily="2" charset="-122"/>
              </a:rPr>
              <a:t>9</a:t>
            </a:r>
            <a:r>
              <a:rPr kumimoji="0" lang="zh-CN" altLang="en-US" sz="4000" b="1">
                <a:solidFill>
                  <a:schemeClr val="tx1"/>
                </a:solidFill>
                <a:latin typeface="Comic Sans MS" panose="030F0702030302020204" pitchFamily="66" charset="0"/>
                <a:ea typeface="宋体" panose="02010600030101010101" pitchFamily="2" charset="-122"/>
              </a:rPr>
              <a:t>，</a:t>
            </a:r>
            <a:r>
              <a:rPr kumimoji="0" lang="en-US" altLang="zh-CN" sz="4000" b="1">
                <a:solidFill>
                  <a:schemeClr val="tx1"/>
                </a:solidFill>
                <a:latin typeface="Comic Sans MS" panose="030F0702030302020204" pitchFamily="66" charset="0"/>
                <a:ea typeface="宋体" panose="02010600030101010101" pitchFamily="2" charset="-122"/>
              </a:rPr>
              <a:t>12</a:t>
            </a:r>
            <a:r>
              <a:rPr kumimoji="0" lang="zh-CN" altLang="en-US" sz="4000" b="1">
                <a:solidFill>
                  <a:schemeClr val="tx1"/>
                </a:solidFill>
                <a:latin typeface="Comic Sans MS" panose="030F0702030302020204" pitchFamily="66" charset="0"/>
                <a:ea typeface="宋体" panose="02010600030101010101" pitchFamily="2" charset="-122"/>
              </a:rPr>
              <a:t>，</a:t>
            </a:r>
            <a:r>
              <a:rPr kumimoji="0" lang="en-US" altLang="zh-CN" sz="4000" b="1">
                <a:solidFill>
                  <a:schemeClr val="tx1"/>
                </a:solidFill>
                <a:latin typeface="Comic Sans MS" panose="030F0702030302020204" pitchFamily="66" charset="0"/>
                <a:ea typeface="宋体" panose="02010600030101010101" pitchFamily="2" charset="-122"/>
              </a:rPr>
              <a:t>14</a:t>
            </a:r>
            <a:r>
              <a:rPr kumimoji="0" lang="zh-CN" altLang="en-US" sz="4000" b="1">
                <a:solidFill>
                  <a:schemeClr val="tx1"/>
                </a:solidFill>
                <a:latin typeface="Comic Sans MS" panose="030F0702030302020204" pitchFamily="66" charset="0"/>
                <a:ea typeface="宋体" panose="02010600030101010101" pitchFamily="2" charset="-122"/>
              </a:rPr>
              <a:t>，</a:t>
            </a:r>
            <a:r>
              <a:rPr kumimoji="0" lang="en-US" altLang="zh-CN" sz="4000" b="1">
                <a:solidFill>
                  <a:schemeClr val="tx1"/>
                </a:solidFill>
                <a:latin typeface="Comic Sans MS" panose="030F0702030302020204" pitchFamily="66" charset="0"/>
                <a:ea typeface="宋体" panose="02010600030101010101" pitchFamily="2" charset="-122"/>
              </a:rPr>
              <a:t>15</a:t>
            </a:r>
          </a:p>
        </p:txBody>
      </p:sp>
      <p:sp>
        <p:nvSpPr>
          <p:cNvPr id="163844" name="Text Box 85"/>
          <p:cNvSpPr txBox="1">
            <a:spLocks noChangeArrowheads="1"/>
          </p:cNvSpPr>
          <p:nvPr/>
        </p:nvSpPr>
        <p:spPr bwMode="auto">
          <a:xfrm>
            <a:off x="1143000" y="4022725"/>
            <a:ext cx="7416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 typeface="Wingdings" panose="05000000000000000000" pitchFamily="2" charset="2"/>
              <a:buNone/>
            </a:pPr>
            <a:r>
              <a:rPr kumimoji="0" lang="zh-CN" altLang="en-US" sz="4000" b="1">
                <a:solidFill>
                  <a:schemeClr val="tx1"/>
                </a:solidFill>
                <a:latin typeface="Comic Sans MS" panose="030F0702030302020204" pitchFamily="66" charset="0"/>
                <a:ea typeface="宋体" panose="02010600030101010101" pitchFamily="2" charset="-122"/>
              </a:rPr>
              <a:t>提交作业时间：第</a:t>
            </a:r>
            <a:r>
              <a:rPr kumimoji="0" lang="zh-CN" altLang="zh-CN" sz="4000" b="1">
                <a:solidFill>
                  <a:schemeClr val="tx1"/>
                </a:solidFill>
                <a:latin typeface="Comic Sans MS" panose="030F0702030302020204" pitchFamily="66" charset="0"/>
                <a:ea typeface="宋体" panose="02010600030101010101" pitchFamily="2" charset="-122"/>
              </a:rPr>
              <a:t>4</a:t>
            </a:r>
            <a:r>
              <a:rPr kumimoji="0" lang="zh-CN" altLang="en-US" sz="4000" b="1">
                <a:solidFill>
                  <a:schemeClr val="tx1"/>
                </a:solidFill>
                <a:latin typeface="Comic Sans MS" panose="030F0702030302020204" pitchFamily="66" charset="0"/>
                <a:ea typeface="宋体" panose="02010600030101010101" pitchFamily="2" charset="-122"/>
              </a:rPr>
              <a:t>周 周</a:t>
            </a:r>
            <a:r>
              <a:rPr kumimoji="0" lang="en-US" altLang="zh-CN" sz="4000" b="1">
                <a:solidFill>
                  <a:schemeClr val="tx1"/>
                </a:solidFill>
                <a:latin typeface="Comic Sans MS" panose="030F0702030302020204" pitchFamily="66" charset="0"/>
                <a:ea typeface="宋体" panose="02010600030101010101" pitchFamily="2" charset="-122"/>
              </a:rPr>
              <a:t>3</a:t>
            </a:r>
          </a:p>
        </p:txBody>
      </p:sp>
      <p:sp>
        <p:nvSpPr>
          <p:cNvPr id="8" name="Rectangle 3">
            <a:extLst>
              <a:ext uri="{FF2B5EF4-FFF2-40B4-BE49-F238E27FC236}">
                <a16:creationId xmlns:a16="http://schemas.microsoft.com/office/drawing/2014/main" id="{BCC503C9-B1F0-C541-9BAE-3E6BF9FF8DA7}"/>
              </a:ext>
            </a:extLst>
          </p:cNvPr>
          <p:cNvSpPr>
            <a:spLocks noGrp="1" noChangeArrowheads="1"/>
          </p:cNvSpPr>
          <p:nvPr>
            <p:ph type="title"/>
          </p:nvPr>
        </p:nvSpPr>
        <p:spPr>
          <a:xfrm>
            <a:off x="2106613" y="76200"/>
            <a:ext cx="5894387" cy="685800"/>
          </a:xfrm>
        </p:spPr>
        <p:txBody>
          <a:bodyPr/>
          <a:lstStyle/>
          <a:p>
            <a:pPr eaLnBrk="1" hangingPunct="1"/>
            <a:r>
              <a:rPr lang="zh-CN" altLang="en-US">
                <a:effectLst>
                  <a:outerShdw blurRad="38100" dist="38100" dir="2700000" algn="tl">
                    <a:srgbClr val="C0C0C0"/>
                  </a:outerShdw>
                </a:effectLst>
                <a:latin typeface="黑体" panose="02010609060101010101" pitchFamily="49" charset="-122"/>
                <a:ea typeface="黑体" panose="02010609060101010101" pitchFamily="49" charset="-122"/>
              </a:rPr>
              <a:t>第三章  存储系统</a:t>
            </a:r>
          </a:p>
        </p:txBody>
      </p:sp>
      <p:sp>
        <p:nvSpPr>
          <p:cNvPr id="163846"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ACF1DB30-5BE7-44A1-8B91-D18064769FB9}" type="slidenum">
              <a:rPr kumimoji="0" lang="en-US" altLang="zh-CN" sz="1600" smtClean="0"/>
              <a:pPr>
                <a:lnSpc>
                  <a:spcPct val="100000"/>
                </a:lnSpc>
                <a:spcBef>
                  <a:spcPct val="0"/>
                </a:spcBef>
                <a:buSzTx/>
                <a:buFontTx/>
                <a:buNone/>
              </a:pPr>
              <a:t>78</a:t>
            </a:fld>
            <a:r>
              <a:rPr kumimoji="0" lang="en-US" altLang="zh-CN" sz="1600"/>
              <a:t>/</a:t>
            </a:r>
            <a:r>
              <a:rPr kumimoji="0" lang="zh-CN" altLang="zh-CN" sz="1600"/>
              <a:t>7</a:t>
            </a:r>
            <a:r>
              <a:rPr kumimoji="0" lang="en-US" altLang="zh-CN" sz="1600"/>
              <a:t>9</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889" name="Group 16"/>
          <p:cNvGrpSpPr>
            <a:grpSpLocks/>
          </p:cNvGrpSpPr>
          <p:nvPr/>
        </p:nvGrpSpPr>
        <p:grpSpPr bwMode="auto">
          <a:xfrm>
            <a:off x="2590800" y="2606675"/>
            <a:ext cx="3810000" cy="2335213"/>
            <a:chOff x="1632" y="1344"/>
            <a:chExt cx="2400" cy="1471"/>
          </a:xfrm>
        </p:grpSpPr>
        <p:sp>
          <p:nvSpPr>
            <p:cNvPr id="165893" name="Text Box 8"/>
            <p:cNvSpPr txBox="1">
              <a:spLocks noChangeArrowheads="1"/>
            </p:cNvSpPr>
            <p:nvPr/>
          </p:nvSpPr>
          <p:spPr bwMode="auto">
            <a:xfrm>
              <a:off x="1791" y="2296"/>
              <a:ext cx="1769"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10000"/>
                </a:lnSpc>
                <a:spcBef>
                  <a:spcPct val="20000"/>
                </a:spcBef>
                <a:buSzPct val="120000"/>
                <a:buBlip>
                  <a:blip r:embed="rId2"/>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0" lang="en-US" altLang="zh-CN" sz="4800">
                  <a:solidFill>
                    <a:srgbClr val="FF6699"/>
                  </a:solidFill>
                  <a:latin typeface="Monotype Corsiva" panose="03010101010201010101" pitchFamily="66" charset="0"/>
                  <a:ea typeface="宋体" panose="02010600030101010101" pitchFamily="2" charset="-122"/>
                </a:rPr>
                <a:t>END</a:t>
              </a:r>
            </a:p>
          </p:txBody>
        </p:sp>
        <p:pic>
          <p:nvPicPr>
            <p:cNvPr id="165894" name="Picture 4" descr="dglxasse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 y="1344"/>
              <a:ext cx="2400" cy="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58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2"/>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62211107-6676-4FA4-BB37-7D7DB4EB2018}" type="datetime12">
              <a:rPr kumimoji="0" lang="zh-CN" altLang="en-US" sz="1600" smtClean="0"/>
              <a:pPr>
                <a:lnSpc>
                  <a:spcPct val="100000"/>
                </a:lnSpc>
                <a:spcBef>
                  <a:spcPct val="0"/>
                </a:spcBef>
                <a:buSzTx/>
                <a:buFontTx/>
                <a:buNone/>
              </a:pPr>
              <a:t>下午8时24分</a:t>
            </a:fld>
            <a:endParaRPr kumimoji="0" lang="en-US" altLang="zh-CN" sz="1600"/>
          </a:p>
        </p:txBody>
      </p:sp>
      <p:sp>
        <p:nvSpPr>
          <p:cNvPr id="11" name="Rectangle 3">
            <a:extLst>
              <a:ext uri="{FF2B5EF4-FFF2-40B4-BE49-F238E27FC236}">
                <a16:creationId xmlns:a16="http://schemas.microsoft.com/office/drawing/2014/main" id="{CFCF0486-BEFE-CE4B-92BD-72ACA626C94B}"/>
              </a:ext>
            </a:extLst>
          </p:cNvPr>
          <p:cNvSpPr>
            <a:spLocks noGrp="1" noChangeArrowheads="1"/>
          </p:cNvSpPr>
          <p:nvPr>
            <p:ph type="title"/>
          </p:nvPr>
        </p:nvSpPr>
        <p:spPr>
          <a:xfrm>
            <a:off x="2106613" y="76200"/>
            <a:ext cx="5894387" cy="685800"/>
          </a:xfrm>
        </p:spPr>
        <p:txBody>
          <a:bodyPr/>
          <a:lstStyle/>
          <a:p>
            <a:pPr eaLnBrk="1" hangingPunct="1"/>
            <a:r>
              <a:rPr lang="zh-CN" altLang="en-US">
                <a:effectLst>
                  <a:outerShdw blurRad="38100" dist="38100" dir="2700000" algn="tl">
                    <a:srgbClr val="C0C0C0"/>
                  </a:outerShdw>
                </a:effectLst>
                <a:latin typeface="黑体" panose="02010609060101010101" pitchFamily="49" charset="-122"/>
                <a:ea typeface="黑体" panose="02010609060101010101" pitchFamily="49" charset="-122"/>
              </a:rPr>
              <a:t>第三章  存储系统</a:t>
            </a:r>
          </a:p>
        </p:txBody>
      </p:sp>
      <p:sp>
        <p:nvSpPr>
          <p:cNvPr id="165892" name="幻灯片编号占位符 1"/>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2"/>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3778B956-CE9B-43F6-8C1D-994B4A81E68D}" type="slidenum">
              <a:rPr kumimoji="0" lang="en-US" altLang="zh-CN" sz="1600" smtClean="0"/>
              <a:pPr>
                <a:lnSpc>
                  <a:spcPct val="100000"/>
                </a:lnSpc>
                <a:spcBef>
                  <a:spcPct val="0"/>
                </a:spcBef>
                <a:buSzTx/>
                <a:buFontTx/>
                <a:buNone/>
              </a:pPr>
              <a:t>79</a:t>
            </a:fld>
            <a:r>
              <a:rPr kumimoji="0" lang="en-US" altLang="zh-CN" sz="1600"/>
              <a:t>/</a:t>
            </a:r>
            <a:r>
              <a:rPr kumimoji="0" lang="zh-CN" altLang="zh-CN" sz="1600"/>
              <a:t>7</a:t>
            </a:r>
            <a:r>
              <a:rPr kumimoji="0" lang="en-US" altLang="zh-CN" sz="1600"/>
              <a:t>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C0325CFB-D850-4338-BD4D-CE2DCC42A922}" type="datetime12">
              <a:rPr kumimoji="0" lang="zh-CN" altLang="en-US" sz="1600" smtClean="0"/>
              <a:pPr>
                <a:lnSpc>
                  <a:spcPct val="100000"/>
                </a:lnSpc>
                <a:spcBef>
                  <a:spcPct val="0"/>
                </a:spcBef>
                <a:buSzTx/>
                <a:buFontTx/>
                <a:buNone/>
              </a:pPr>
              <a:t>下午8时24分</a:t>
            </a:fld>
            <a:endParaRPr kumimoji="0" lang="en-US" altLang="zh-CN" sz="1600"/>
          </a:p>
        </p:txBody>
      </p:sp>
      <p:sp>
        <p:nvSpPr>
          <p:cNvPr id="87" name="Rectangle 2">
            <a:extLst>
              <a:ext uri="{FF2B5EF4-FFF2-40B4-BE49-F238E27FC236}">
                <a16:creationId xmlns:a16="http://schemas.microsoft.com/office/drawing/2014/main" id="{3CD84E20-92B9-974F-9293-D1023CCD500D}"/>
              </a:ext>
            </a:extLst>
          </p:cNvPr>
          <p:cNvSpPr>
            <a:spLocks noGrp="1" noChangeArrowheads="1"/>
          </p:cNvSpPr>
          <p:nvPr>
            <p:ph type="title"/>
          </p:nvPr>
        </p:nvSpPr>
        <p:spPr>
          <a:xfrm>
            <a:off x="3067050" y="76200"/>
            <a:ext cx="3943350" cy="685800"/>
          </a:xfrm>
        </p:spPr>
        <p:txBody>
          <a:bodyPr/>
          <a:lstStyle/>
          <a:p>
            <a:pPr eaLnBrk="1" hangingPunct="1"/>
            <a:r>
              <a:rPr lang="zh-CN" altLang="en-US">
                <a:effectLst>
                  <a:outerShdw blurRad="38100" dist="38100" dir="2700000" algn="tl">
                    <a:srgbClr val="C0C0C0"/>
                  </a:outerShdw>
                </a:effectLst>
                <a:ea typeface="黑体" panose="02010609060101010101" pitchFamily="49" charset="-122"/>
              </a:rPr>
              <a:t>地址译码</a:t>
            </a:r>
          </a:p>
        </p:txBody>
      </p:sp>
      <p:grpSp>
        <p:nvGrpSpPr>
          <p:cNvPr id="88" name="Group 4"/>
          <p:cNvGrpSpPr>
            <a:grpSpLocks/>
          </p:cNvGrpSpPr>
          <p:nvPr/>
        </p:nvGrpSpPr>
        <p:grpSpPr bwMode="auto">
          <a:xfrm>
            <a:off x="560388" y="1430338"/>
            <a:ext cx="8239125" cy="4894262"/>
            <a:chOff x="195" y="939"/>
            <a:chExt cx="5190" cy="3083"/>
          </a:xfrm>
        </p:grpSpPr>
        <p:sp>
          <p:nvSpPr>
            <p:cNvPr id="89" name="Rectangle 5">
              <a:extLst>
                <a:ext uri="{FF2B5EF4-FFF2-40B4-BE49-F238E27FC236}">
                  <a16:creationId xmlns:a16="http://schemas.microsoft.com/office/drawing/2014/main" id="{CB367DA5-3023-BB40-95A1-8AA1FED45453}"/>
                </a:ext>
              </a:extLst>
            </p:cNvPr>
            <p:cNvSpPr>
              <a:spLocks noChangeArrowheads="1"/>
            </p:cNvSpPr>
            <p:nvPr/>
          </p:nvSpPr>
          <p:spPr bwMode="auto">
            <a:xfrm>
              <a:off x="3698" y="2788"/>
              <a:ext cx="1660" cy="306"/>
            </a:xfrm>
            <a:prstGeom prst="rect">
              <a:avLst/>
            </a:prstGeom>
            <a:solidFill>
              <a:srgbClr val="00E4A8"/>
            </a:solidFill>
            <a:ln w="28575">
              <a:solidFill>
                <a:srgbClr val="000000"/>
              </a:solidFill>
              <a:miter lim="800000"/>
              <a:headEnd/>
              <a:tailEnd/>
            </a:ln>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90" name="Rectangle 6">
              <a:extLst>
                <a:ext uri="{FF2B5EF4-FFF2-40B4-BE49-F238E27FC236}">
                  <a16:creationId xmlns:a16="http://schemas.microsoft.com/office/drawing/2014/main" id="{B1F445AC-22B2-4D41-AAC3-47DE029028DC}"/>
                </a:ext>
              </a:extLst>
            </p:cNvPr>
            <p:cNvSpPr>
              <a:spLocks noChangeArrowheads="1"/>
            </p:cNvSpPr>
            <p:nvPr/>
          </p:nvSpPr>
          <p:spPr bwMode="auto">
            <a:xfrm>
              <a:off x="811" y="1272"/>
              <a:ext cx="313" cy="1932"/>
            </a:xfrm>
            <a:prstGeom prst="rect">
              <a:avLst/>
            </a:prstGeom>
            <a:solidFill>
              <a:srgbClr val="A6ADC0"/>
            </a:solidFill>
            <a:ln w="28575">
              <a:solidFill>
                <a:srgbClr val="000000"/>
              </a:solidFill>
              <a:miter lim="800000"/>
              <a:headEnd/>
              <a:tailEnd/>
            </a:ln>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91" name="Rectangle 7">
              <a:extLst>
                <a:ext uri="{FF2B5EF4-FFF2-40B4-BE49-F238E27FC236}">
                  <a16:creationId xmlns:a16="http://schemas.microsoft.com/office/drawing/2014/main" id="{C04B6AE5-F063-9544-87E6-895F76A8189A}"/>
                </a:ext>
              </a:extLst>
            </p:cNvPr>
            <p:cNvSpPr>
              <a:spLocks noChangeArrowheads="1"/>
            </p:cNvSpPr>
            <p:nvPr/>
          </p:nvSpPr>
          <p:spPr bwMode="auto">
            <a:xfrm>
              <a:off x="829" y="1839"/>
              <a:ext cx="256" cy="1238"/>
            </a:xfrm>
            <a:prstGeom prst="rect">
              <a:avLst/>
            </a:prstGeom>
            <a:noFill/>
            <a:ln>
              <a:noFill/>
            </a:ln>
            <a:extLst>
              <a:ext uri="{909E8E84-426E-40dd-AFC4-6F175D3DCCD1}"/>
              <a:ext uri="{91240B29-F687-4f45-9708-019B960494DF}"/>
            </a:extLst>
          </p:spPr>
          <p:txBody>
            <a:bodyPr lIns="12700" tIns="12700" rIns="12700" bIns="12700"/>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a:r>
                <a:rPr lang="zh-CN" altLang="en-US">
                  <a:solidFill>
                    <a:srgbClr val="000000"/>
                  </a:solidFill>
                  <a:latin typeface="Times New Roman" panose="02020603050405020304" pitchFamily="18" charset="0"/>
                  <a:ea typeface="宋体" panose="02010600030101010101" pitchFamily="2" charset="-122"/>
                </a:rPr>
                <a:t>译码器</a:t>
              </a:r>
            </a:p>
          </p:txBody>
        </p:sp>
        <p:sp>
          <p:nvSpPr>
            <p:cNvPr id="92" name="Rectangle 8">
              <a:extLst>
                <a:ext uri="{FF2B5EF4-FFF2-40B4-BE49-F238E27FC236}">
                  <a16:creationId xmlns:a16="http://schemas.microsoft.com/office/drawing/2014/main" id="{806D8B0B-9620-BC4E-AF8C-8E6ADC3D87D4}"/>
                </a:ext>
              </a:extLst>
            </p:cNvPr>
            <p:cNvSpPr>
              <a:spLocks noChangeArrowheads="1"/>
            </p:cNvSpPr>
            <p:nvPr/>
          </p:nvSpPr>
          <p:spPr bwMode="auto">
            <a:xfrm>
              <a:off x="195" y="1497"/>
              <a:ext cx="447" cy="1542"/>
            </a:xfrm>
            <a:prstGeom prst="rect">
              <a:avLst/>
            </a:prstGeom>
            <a:noFill/>
            <a:ln>
              <a:noFill/>
            </a:ln>
            <a:extLst>
              <a:ext uri="{909E8E84-426E-40dd-AFC4-6F175D3DCCD1}"/>
              <a:ext uri="{91240B29-F687-4f45-9708-019B960494DF}"/>
            </a:extLst>
          </p:spPr>
          <p:txBody>
            <a:bodyPr lIns="12700" tIns="12700" rIns="12700" bIns="12700"/>
            <a:lstStyle/>
            <a:p>
              <a:pPr algn="ctr" fontAlgn="auto">
                <a:spcAft>
                  <a:spcPts val="0"/>
                </a:spcAft>
                <a:defRPr/>
              </a:pPr>
              <a:r>
                <a:rPr lang="en-US" altLang="zh-CN" kern="0">
                  <a:solidFill>
                    <a:sysClr val="windowText" lastClr="000000"/>
                  </a:solidFill>
                  <a:latin typeface="Times New Roman" charset="0"/>
                  <a:ea typeface="宋体" charset="0"/>
                  <a:cs typeface="宋体" charset="0"/>
                </a:rPr>
                <a:t>A</a:t>
              </a:r>
              <a:r>
                <a:rPr lang="en-US" altLang="zh-CN" kern="0" baseline="-25000">
                  <a:solidFill>
                    <a:sysClr val="windowText" lastClr="000000"/>
                  </a:solidFill>
                  <a:latin typeface="Times New Roman" charset="0"/>
                  <a:ea typeface="宋体" charset="0"/>
                  <a:cs typeface="宋体" charset="0"/>
                </a:rPr>
                <a:t>5</a:t>
              </a:r>
              <a:endParaRPr lang="en-US" altLang="zh-CN" kern="0">
                <a:solidFill>
                  <a:sysClr val="windowText" lastClr="000000"/>
                </a:solidFill>
                <a:latin typeface="Times New Roman" charset="0"/>
                <a:ea typeface="宋体" charset="0"/>
                <a:cs typeface="宋体" charset="0"/>
              </a:endParaRPr>
            </a:p>
            <a:p>
              <a:pPr algn="ctr" fontAlgn="auto">
                <a:spcAft>
                  <a:spcPts val="0"/>
                </a:spcAft>
                <a:defRPr/>
              </a:pPr>
              <a:r>
                <a:rPr lang="en-US" altLang="zh-CN" kern="0">
                  <a:solidFill>
                    <a:sysClr val="windowText" lastClr="000000"/>
                  </a:solidFill>
                  <a:latin typeface="Times New Roman" charset="0"/>
                  <a:ea typeface="宋体" charset="0"/>
                  <a:cs typeface="宋体" charset="0"/>
                </a:rPr>
                <a:t>A</a:t>
              </a:r>
              <a:r>
                <a:rPr lang="en-US" altLang="zh-CN" kern="0" baseline="-25000">
                  <a:solidFill>
                    <a:sysClr val="windowText" lastClr="000000"/>
                  </a:solidFill>
                  <a:latin typeface="Times New Roman" charset="0"/>
                  <a:ea typeface="宋体" charset="0"/>
                  <a:cs typeface="宋体" charset="0"/>
                </a:rPr>
                <a:t>4</a:t>
              </a:r>
              <a:endParaRPr lang="en-US" altLang="zh-CN" kern="0">
                <a:solidFill>
                  <a:sysClr val="windowText" lastClr="000000"/>
                </a:solidFill>
                <a:latin typeface="Times New Roman" charset="0"/>
                <a:ea typeface="宋体" charset="0"/>
                <a:cs typeface="宋体" charset="0"/>
              </a:endParaRPr>
            </a:p>
            <a:p>
              <a:pPr algn="ctr" fontAlgn="auto">
                <a:spcAft>
                  <a:spcPts val="0"/>
                </a:spcAft>
                <a:defRPr/>
              </a:pPr>
              <a:r>
                <a:rPr lang="en-US" altLang="zh-CN" kern="0">
                  <a:solidFill>
                    <a:sysClr val="windowText" lastClr="000000"/>
                  </a:solidFill>
                  <a:latin typeface="Times New Roman" charset="0"/>
                  <a:ea typeface="宋体" charset="0"/>
                  <a:cs typeface="宋体" charset="0"/>
                </a:rPr>
                <a:t>A</a:t>
              </a:r>
              <a:r>
                <a:rPr lang="en-US" altLang="zh-CN" kern="0" baseline="-25000">
                  <a:solidFill>
                    <a:sysClr val="windowText" lastClr="000000"/>
                  </a:solidFill>
                  <a:latin typeface="Times New Roman" charset="0"/>
                  <a:ea typeface="宋体" charset="0"/>
                  <a:cs typeface="宋体" charset="0"/>
                </a:rPr>
                <a:t>3</a:t>
              </a:r>
              <a:endParaRPr lang="en-US" altLang="zh-CN" kern="0">
                <a:solidFill>
                  <a:sysClr val="windowText" lastClr="000000"/>
                </a:solidFill>
                <a:latin typeface="Times New Roman" charset="0"/>
                <a:ea typeface="宋体" charset="0"/>
                <a:cs typeface="宋体" charset="0"/>
              </a:endParaRPr>
            </a:p>
            <a:p>
              <a:pPr algn="ctr" fontAlgn="auto">
                <a:spcAft>
                  <a:spcPts val="0"/>
                </a:spcAft>
                <a:defRPr/>
              </a:pPr>
              <a:r>
                <a:rPr lang="en-US" altLang="zh-CN" kern="0">
                  <a:solidFill>
                    <a:sysClr val="windowText" lastClr="000000"/>
                  </a:solidFill>
                  <a:latin typeface="Times New Roman" charset="0"/>
                  <a:ea typeface="宋体" charset="0"/>
                  <a:cs typeface="宋体" charset="0"/>
                </a:rPr>
                <a:t>A</a:t>
              </a:r>
              <a:r>
                <a:rPr lang="en-US" altLang="zh-CN" kern="0" baseline="-25000">
                  <a:solidFill>
                    <a:sysClr val="windowText" lastClr="000000"/>
                  </a:solidFill>
                  <a:latin typeface="Times New Roman" charset="0"/>
                  <a:ea typeface="宋体" charset="0"/>
                  <a:cs typeface="宋体" charset="0"/>
                </a:rPr>
                <a:t>2</a:t>
              </a:r>
              <a:endParaRPr lang="en-US" altLang="zh-CN" kern="0">
                <a:solidFill>
                  <a:sysClr val="windowText" lastClr="000000"/>
                </a:solidFill>
                <a:latin typeface="Times New Roman" charset="0"/>
                <a:ea typeface="宋体" charset="0"/>
                <a:cs typeface="宋体" charset="0"/>
              </a:endParaRPr>
            </a:p>
            <a:p>
              <a:pPr algn="ctr" fontAlgn="auto">
                <a:spcAft>
                  <a:spcPts val="0"/>
                </a:spcAft>
                <a:defRPr/>
              </a:pPr>
              <a:r>
                <a:rPr lang="en-US" altLang="zh-CN" kern="0">
                  <a:solidFill>
                    <a:sysClr val="windowText" lastClr="000000"/>
                  </a:solidFill>
                  <a:latin typeface="Times New Roman" charset="0"/>
                  <a:ea typeface="宋体" charset="0"/>
                  <a:cs typeface="宋体" charset="0"/>
                </a:rPr>
                <a:t>A</a:t>
              </a:r>
              <a:r>
                <a:rPr lang="en-US" altLang="zh-CN" kern="0" baseline="-25000">
                  <a:solidFill>
                    <a:sysClr val="windowText" lastClr="000000"/>
                  </a:solidFill>
                  <a:latin typeface="Times New Roman" charset="0"/>
                  <a:ea typeface="宋体" charset="0"/>
                  <a:cs typeface="宋体" charset="0"/>
                </a:rPr>
                <a:t>1</a:t>
              </a:r>
              <a:endParaRPr lang="en-US" altLang="zh-CN" kern="0">
                <a:solidFill>
                  <a:sysClr val="windowText" lastClr="000000"/>
                </a:solidFill>
                <a:latin typeface="Times New Roman" charset="0"/>
                <a:ea typeface="宋体" charset="0"/>
                <a:cs typeface="宋体" charset="0"/>
              </a:endParaRPr>
            </a:p>
            <a:p>
              <a:pPr algn="ctr" fontAlgn="auto">
                <a:spcAft>
                  <a:spcPts val="0"/>
                </a:spcAft>
                <a:defRPr/>
              </a:pPr>
              <a:r>
                <a:rPr lang="en-US" altLang="zh-CN" kern="0">
                  <a:solidFill>
                    <a:sysClr val="windowText" lastClr="000000"/>
                  </a:solidFill>
                  <a:latin typeface="Times New Roman" charset="0"/>
                  <a:ea typeface="宋体" charset="0"/>
                  <a:cs typeface="宋体" charset="0"/>
                </a:rPr>
                <a:t>A</a:t>
              </a:r>
              <a:r>
                <a:rPr lang="en-US" altLang="zh-CN" kern="0" baseline="-25000">
                  <a:solidFill>
                    <a:sysClr val="windowText" lastClr="000000"/>
                  </a:solidFill>
                  <a:latin typeface="Times New Roman" charset="0"/>
                  <a:ea typeface="宋体" charset="0"/>
                  <a:cs typeface="宋体" charset="0"/>
                </a:rPr>
                <a:t>0</a:t>
              </a:r>
              <a:endParaRPr lang="en-US" altLang="zh-CN" kern="0">
                <a:solidFill>
                  <a:sysClr val="windowText" lastClr="000000"/>
                </a:solidFill>
                <a:latin typeface="Times New Roman" charset="0"/>
                <a:ea typeface="宋体" charset="0"/>
                <a:cs typeface="宋体" charset="0"/>
              </a:endParaRPr>
            </a:p>
          </p:txBody>
        </p:sp>
        <p:grpSp>
          <p:nvGrpSpPr>
            <p:cNvPr id="20489" name="Group 9"/>
            <p:cNvGrpSpPr>
              <a:grpSpLocks/>
            </p:cNvGrpSpPr>
            <p:nvPr/>
          </p:nvGrpSpPr>
          <p:grpSpPr bwMode="auto">
            <a:xfrm>
              <a:off x="642" y="1681"/>
              <a:ext cx="169" cy="1140"/>
              <a:chOff x="0" y="-10"/>
              <a:chExt cx="20000" cy="20024"/>
            </a:xfrm>
          </p:grpSpPr>
          <p:grpSp>
            <p:nvGrpSpPr>
              <p:cNvPr id="20557" name="Group 10"/>
              <p:cNvGrpSpPr>
                <a:grpSpLocks/>
              </p:cNvGrpSpPr>
              <p:nvPr/>
            </p:nvGrpSpPr>
            <p:grpSpPr bwMode="auto">
              <a:xfrm>
                <a:off x="0" y="-10"/>
                <a:ext cx="20000" cy="8154"/>
                <a:chOff x="0" y="23"/>
                <a:chExt cx="20000" cy="19977"/>
              </a:xfrm>
            </p:grpSpPr>
            <p:sp>
              <p:nvSpPr>
                <p:cNvPr id="166" name="Line 11">
                  <a:extLst>
                    <a:ext uri="{FF2B5EF4-FFF2-40B4-BE49-F238E27FC236}">
                      <a16:creationId xmlns:a16="http://schemas.microsoft.com/office/drawing/2014/main" id="{2264BAF6-4306-8D49-AC7E-B87310955E12}"/>
                    </a:ext>
                  </a:extLst>
                </p:cNvPr>
                <p:cNvSpPr>
                  <a:spLocks noChangeShapeType="1"/>
                </p:cNvSpPr>
                <p:nvPr/>
              </p:nvSpPr>
              <p:spPr bwMode="auto">
                <a:xfrm>
                  <a:off x="0" y="19947"/>
                  <a:ext cx="20000" cy="43"/>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67" name="Line 12">
                  <a:extLst>
                    <a:ext uri="{FF2B5EF4-FFF2-40B4-BE49-F238E27FC236}">
                      <a16:creationId xmlns:a16="http://schemas.microsoft.com/office/drawing/2014/main" id="{B16331E6-F99C-084B-B4B7-8A78D77AA397}"/>
                    </a:ext>
                  </a:extLst>
                </p:cNvPr>
                <p:cNvSpPr>
                  <a:spLocks noChangeShapeType="1"/>
                </p:cNvSpPr>
                <p:nvPr/>
              </p:nvSpPr>
              <p:spPr bwMode="auto">
                <a:xfrm>
                  <a:off x="0" y="23"/>
                  <a:ext cx="20000" cy="43"/>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68" name="Line 13">
                  <a:extLst>
                    <a:ext uri="{FF2B5EF4-FFF2-40B4-BE49-F238E27FC236}">
                      <a16:creationId xmlns:a16="http://schemas.microsoft.com/office/drawing/2014/main" id="{B6AC6531-38BA-FE43-A1E1-1C6D9D10D4A3}"/>
                    </a:ext>
                  </a:extLst>
                </p:cNvPr>
                <p:cNvSpPr>
                  <a:spLocks noChangeShapeType="1"/>
                </p:cNvSpPr>
                <p:nvPr/>
              </p:nvSpPr>
              <p:spPr bwMode="auto">
                <a:xfrm>
                  <a:off x="0" y="10007"/>
                  <a:ext cx="20000" cy="43"/>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grpSp>
          <p:grpSp>
            <p:nvGrpSpPr>
              <p:cNvPr id="20558" name="Group 14"/>
              <p:cNvGrpSpPr>
                <a:grpSpLocks/>
              </p:cNvGrpSpPr>
              <p:nvPr/>
            </p:nvGrpSpPr>
            <p:grpSpPr bwMode="auto">
              <a:xfrm>
                <a:off x="0" y="11862"/>
                <a:ext cx="20000" cy="8152"/>
                <a:chOff x="0" y="-9"/>
                <a:chExt cx="20000" cy="20009"/>
              </a:xfrm>
            </p:grpSpPr>
            <p:sp>
              <p:nvSpPr>
                <p:cNvPr id="163" name="Line 15">
                  <a:extLst>
                    <a:ext uri="{FF2B5EF4-FFF2-40B4-BE49-F238E27FC236}">
                      <a16:creationId xmlns:a16="http://schemas.microsoft.com/office/drawing/2014/main" id="{B6361709-C76B-9A46-8177-34C3EDCE3568}"/>
                    </a:ext>
                  </a:extLst>
                </p:cNvPr>
                <p:cNvSpPr>
                  <a:spLocks noChangeShapeType="1"/>
                </p:cNvSpPr>
                <p:nvPr/>
              </p:nvSpPr>
              <p:spPr bwMode="auto">
                <a:xfrm>
                  <a:off x="0" y="19957"/>
                  <a:ext cx="20000" cy="43"/>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64" name="Line 16">
                  <a:extLst>
                    <a:ext uri="{FF2B5EF4-FFF2-40B4-BE49-F238E27FC236}">
                      <a16:creationId xmlns:a16="http://schemas.microsoft.com/office/drawing/2014/main" id="{35F46D46-AA16-1241-9DA6-C56710613E1D}"/>
                    </a:ext>
                  </a:extLst>
                </p:cNvPr>
                <p:cNvSpPr>
                  <a:spLocks noChangeShapeType="1"/>
                </p:cNvSpPr>
                <p:nvPr/>
              </p:nvSpPr>
              <p:spPr bwMode="auto">
                <a:xfrm>
                  <a:off x="0" y="-4"/>
                  <a:ext cx="20000" cy="43"/>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65" name="Line 17">
                  <a:extLst>
                    <a:ext uri="{FF2B5EF4-FFF2-40B4-BE49-F238E27FC236}">
                      <a16:creationId xmlns:a16="http://schemas.microsoft.com/office/drawing/2014/main" id="{FE5AE64D-D2CF-E24A-A4A8-8E15335C88F0}"/>
                    </a:ext>
                  </a:extLst>
                </p:cNvPr>
                <p:cNvSpPr>
                  <a:spLocks noChangeShapeType="1"/>
                </p:cNvSpPr>
                <p:nvPr/>
              </p:nvSpPr>
              <p:spPr bwMode="auto">
                <a:xfrm>
                  <a:off x="0" y="9998"/>
                  <a:ext cx="20000" cy="43"/>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grpSp>
        </p:grpSp>
        <p:sp>
          <p:nvSpPr>
            <p:cNvPr id="94" name="Line 18">
              <a:extLst>
                <a:ext uri="{FF2B5EF4-FFF2-40B4-BE49-F238E27FC236}">
                  <a16:creationId xmlns:a16="http://schemas.microsoft.com/office/drawing/2014/main" id="{84F7FE9F-7138-904C-ABF4-519B6B1E05E4}"/>
                </a:ext>
              </a:extLst>
            </p:cNvPr>
            <p:cNvSpPr>
              <a:spLocks noChangeShapeType="1"/>
            </p:cNvSpPr>
            <p:nvPr/>
          </p:nvSpPr>
          <p:spPr bwMode="auto">
            <a:xfrm>
              <a:off x="1139" y="3109"/>
              <a:ext cx="390" cy="0"/>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95" name="Rectangle 19">
              <a:extLst>
                <a:ext uri="{FF2B5EF4-FFF2-40B4-BE49-F238E27FC236}">
                  <a16:creationId xmlns:a16="http://schemas.microsoft.com/office/drawing/2014/main" id="{5AA57BB2-56D2-AD46-A025-DD5637CC483C}"/>
                </a:ext>
              </a:extLst>
            </p:cNvPr>
            <p:cNvSpPr>
              <a:spLocks noChangeArrowheads="1"/>
            </p:cNvSpPr>
            <p:nvPr/>
          </p:nvSpPr>
          <p:spPr bwMode="auto">
            <a:xfrm>
              <a:off x="1112" y="2849"/>
              <a:ext cx="393" cy="266"/>
            </a:xfrm>
            <a:prstGeom prst="rect">
              <a:avLst/>
            </a:prstGeom>
            <a:noFill/>
            <a:ln>
              <a:noFill/>
            </a:ln>
            <a:extLst>
              <a:ext uri="{909E8E84-426E-40dd-AFC4-6F175D3DCCD1}"/>
              <a:ext uri="{91240B29-F687-4f45-9708-019B960494DF}"/>
            </a:extLst>
          </p:spPr>
          <p:txBody>
            <a:bodyPr lIns="12700" tIns="12700" rIns="12700" bIns="12700"/>
            <a:lstStyle/>
            <a:p>
              <a:pPr algn="ctr" fontAlgn="auto">
                <a:spcAft>
                  <a:spcPts val="0"/>
                </a:spcAft>
                <a:defRPr/>
              </a:pPr>
              <a:r>
                <a:rPr lang="en-US" altLang="zh-CN" kern="0">
                  <a:solidFill>
                    <a:sysClr val="windowText" lastClr="000000"/>
                  </a:solidFill>
                  <a:latin typeface="Times New Roman" charset="0"/>
                  <a:ea typeface="宋体" charset="0"/>
                  <a:cs typeface="宋体" charset="0"/>
                </a:rPr>
                <a:t>63</a:t>
              </a:r>
            </a:p>
          </p:txBody>
        </p:sp>
        <p:sp>
          <p:nvSpPr>
            <p:cNvPr id="96" name="Line 20">
              <a:extLst>
                <a:ext uri="{FF2B5EF4-FFF2-40B4-BE49-F238E27FC236}">
                  <a16:creationId xmlns:a16="http://schemas.microsoft.com/office/drawing/2014/main" id="{9602C0E2-375F-5548-8403-86656A27F5C0}"/>
                </a:ext>
              </a:extLst>
            </p:cNvPr>
            <p:cNvSpPr>
              <a:spLocks noChangeShapeType="1"/>
            </p:cNvSpPr>
            <p:nvPr/>
          </p:nvSpPr>
          <p:spPr bwMode="auto">
            <a:xfrm>
              <a:off x="1139" y="1393"/>
              <a:ext cx="390" cy="0"/>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97" name="Line 21">
              <a:extLst>
                <a:ext uri="{FF2B5EF4-FFF2-40B4-BE49-F238E27FC236}">
                  <a16:creationId xmlns:a16="http://schemas.microsoft.com/office/drawing/2014/main" id="{F3B1C0D0-A738-D041-AFA9-44DB27EA3D55}"/>
                </a:ext>
              </a:extLst>
            </p:cNvPr>
            <p:cNvSpPr>
              <a:spLocks noChangeShapeType="1"/>
            </p:cNvSpPr>
            <p:nvPr/>
          </p:nvSpPr>
          <p:spPr bwMode="auto">
            <a:xfrm>
              <a:off x="1139" y="1779"/>
              <a:ext cx="390" cy="0"/>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98" name="Rectangle 22">
              <a:extLst>
                <a:ext uri="{FF2B5EF4-FFF2-40B4-BE49-F238E27FC236}">
                  <a16:creationId xmlns:a16="http://schemas.microsoft.com/office/drawing/2014/main" id="{775A6AD0-851C-154F-9B7E-E34CF4173BC5}"/>
                </a:ext>
              </a:extLst>
            </p:cNvPr>
            <p:cNvSpPr>
              <a:spLocks noChangeArrowheads="1"/>
            </p:cNvSpPr>
            <p:nvPr/>
          </p:nvSpPr>
          <p:spPr bwMode="auto">
            <a:xfrm>
              <a:off x="1112" y="1130"/>
              <a:ext cx="393" cy="269"/>
            </a:xfrm>
            <a:prstGeom prst="rect">
              <a:avLst/>
            </a:prstGeom>
            <a:noFill/>
            <a:ln>
              <a:noFill/>
            </a:ln>
            <a:extLst>
              <a:ext uri="{909E8E84-426E-40dd-AFC4-6F175D3DCCD1}"/>
              <a:ext uri="{91240B29-F687-4f45-9708-019B960494DF}"/>
            </a:extLst>
          </p:spPr>
          <p:txBody>
            <a:bodyPr lIns="12700" tIns="12700" rIns="12700" bIns="12700"/>
            <a:lstStyle/>
            <a:p>
              <a:pPr algn="ctr" fontAlgn="auto">
                <a:spcAft>
                  <a:spcPts val="0"/>
                </a:spcAft>
                <a:defRPr/>
              </a:pPr>
              <a:r>
                <a:rPr lang="en-US" altLang="zh-CN" kern="0">
                  <a:solidFill>
                    <a:sysClr val="windowText" lastClr="000000"/>
                  </a:solidFill>
                  <a:latin typeface="Times New Roman" charset="0"/>
                  <a:ea typeface="宋体" charset="0"/>
                  <a:cs typeface="宋体" charset="0"/>
                </a:rPr>
                <a:t>0</a:t>
              </a:r>
            </a:p>
          </p:txBody>
        </p:sp>
        <p:sp>
          <p:nvSpPr>
            <p:cNvPr id="99" name="Rectangle 23">
              <a:extLst>
                <a:ext uri="{FF2B5EF4-FFF2-40B4-BE49-F238E27FC236}">
                  <a16:creationId xmlns:a16="http://schemas.microsoft.com/office/drawing/2014/main" id="{DBB542F8-4A03-0C48-A846-7069287741C2}"/>
                </a:ext>
              </a:extLst>
            </p:cNvPr>
            <p:cNvSpPr>
              <a:spLocks noChangeArrowheads="1"/>
            </p:cNvSpPr>
            <p:nvPr/>
          </p:nvSpPr>
          <p:spPr bwMode="auto">
            <a:xfrm>
              <a:off x="1112" y="1513"/>
              <a:ext cx="393" cy="266"/>
            </a:xfrm>
            <a:prstGeom prst="rect">
              <a:avLst/>
            </a:prstGeom>
            <a:noFill/>
            <a:ln>
              <a:noFill/>
            </a:ln>
            <a:extLst>
              <a:ext uri="{909E8E84-426E-40dd-AFC4-6F175D3DCCD1}"/>
              <a:ext uri="{91240B29-F687-4f45-9708-019B960494DF}"/>
            </a:extLst>
          </p:spPr>
          <p:txBody>
            <a:bodyPr lIns="12700" tIns="12700" rIns="12700" bIns="12700"/>
            <a:lstStyle/>
            <a:p>
              <a:pPr algn="ctr" fontAlgn="auto">
                <a:spcAft>
                  <a:spcPts val="0"/>
                </a:spcAft>
                <a:defRPr/>
              </a:pPr>
              <a:r>
                <a:rPr lang="en-US" altLang="zh-CN" kern="0">
                  <a:solidFill>
                    <a:sysClr val="windowText" lastClr="000000"/>
                  </a:solidFill>
                  <a:latin typeface="Times New Roman" charset="0"/>
                  <a:ea typeface="宋体" charset="0"/>
                  <a:cs typeface="宋体" charset="0"/>
                </a:rPr>
                <a:t>1</a:t>
              </a:r>
            </a:p>
          </p:txBody>
        </p:sp>
        <p:sp>
          <p:nvSpPr>
            <p:cNvPr id="100" name="Rectangle 24">
              <a:extLst>
                <a:ext uri="{FF2B5EF4-FFF2-40B4-BE49-F238E27FC236}">
                  <a16:creationId xmlns:a16="http://schemas.microsoft.com/office/drawing/2014/main" id="{8B6DFEEB-65AC-C246-AA95-2FCE31EE8BA9}"/>
                </a:ext>
              </a:extLst>
            </p:cNvPr>
            <p:cNvSpPr>
              <a:spLocks noChangeArrowheads="1"/>
            </p:cNvSpPr>
            <p:nvPr/>
          </p:nvSpPr>
          <p:spPr bwMode="auto">
            <a:xfrm>
              <a:off x="1535" y="2954"/>
              <a:ext cx="926" cy="310"/>
            </a:xfrm>
            <a:prstGeom prst="rect">
              <a:avLst/>
            </a:prstGeom>
            <a:solidFill>
              <a:srgbClr val="FFCF01"/>
            </a:solidFill>
            <a:ln w="28575">
              <a:solidFill>
                <a:srgbClr val="000000"/>
              </a:solidFill>
              <a:miter lim="800000"/>
              <a:headEnd/>
              <a:tailEnd/>
            </a:ln>
          </p:spPr>
          <p:txBody>
            <a:bodyPr lIns="12700" tIns="12700" rIns="12700" bIns="12700"/>
            <a:lstStyle/>
            <a:p>
              <a:pPr algn="ctr" fontAlgn="auto">
                <a:spcAft>
                  <a:spcPts val="0"/>
                </a:spcAft>
                <a:defRPr/>
              </a:pPr>
              <a:endParaRPr lang="zh-CN" altLang="en-US" kern="0">
                <a:solidFill>
                  <a:sysClr val="windowText" lastClr="000000"/>
                </a:solidFill>
                <a:latin typeface="Times New Roman" charset="0"/>
                <a:ea typeface="宋体" charset="0"/>
                <a:cs typeface="宋体" charset="0"/>
              </a:endParaRPr>
            </a:p>
          </p:txBody>
        </p:sp>
        <p:sp>
          <p:nvSpPr>
            <p:cNvPr id="101" name="Rectangle 25">
              <a:extLst>
                <a:ext uri="{FF2B5EF4-FFF2-40B4-BE49-F238E27FC236}">
                  <a16:creationId xmlns:a16="http://schemas.microsoft.com/office/drawing/2014/main" id="{59E9E8DE-961B-104E-8D9C-8560754C3AAB}"/>
                </a:ext>
              </a:extLst>
            </p:cNvPr>
            <p:cNvSpPr>
              <a:spLocks noChangeArrowheads="1"/>
            </p:cNvSpPr>
            <p:nvPr/>
          </p:nvSpPr>
          <p:spPr bwMode="auto">
            <a:xfrm>
              <a:off x="1535" y="1624"/>
              <a:ext cx="926" cy="310"/>
            </a:xfrm>
            <a:prstGeom prst="rect">
              <a:avLst/>
            </a:prstGeom>
            <a:solidFill>
              <a:srgbClr val="FFCF01"/>
            </a:solidFill>
            <a:ln w="28575">
              <a:solidFill>
                <a:srgbClr val="000000"/>
              </a:solidFill>
              <a:miter lim="800000"/>
              <a:headEnd/>
              <a:tailEnd/>
            </a:ln>
          </p:spPr>
          <p:txBody>
            <a:bodyPr lIns="12700" tIns="12700" rIns="12700" bIns="12700"/>
            <a:lstStyle/>
            <a:p>
              <a:pPr algn="ctr" fontAlgn="auto">
                <a:spcAft>
                  <a:spcPts val="0"/>
                </a:spcAft>
                <a:defRPr/>
              </a:pPr>
              <a:endParaRPr lang="zh-CN" altLang="en-US" kern="0">
                <a:solidFill>
                  <a:sysClr val="windowText" lastClr="000000"/>
                </a:solidFill>
                <a:latin typeface="Times New Roman" charset="0"/>
                <a:ea typeface="宋体" charset="0"/>
                <a:cs typeface="宋体" charset="0"/>
              </a:endParaRPr>
            </a:p>
          </p:txBody>
        </p:sp>
        <p:sp>
          <p:nvSpPr>
            <p:cNvPr id="102" name="Rectangle 26">
              <a:extLst>
                <a:ext uri="{FF2B5EF4-FFF2-40B4-BE49-F238E27FC236}">
                  <a16:creationId xmlns:a16="http://schemas.microsoft.com/office/drawing/2014/main" id="{E5E8E30C-8080-B945-9DFA-EC3DB882F8E6}"/>
                </a:ext>
              </a:extLst>
            </p:cNvPr>
            <p:cNvSpPr>
              <a:spLocks noChangeArrowheads="1"/>
            </p:cNvSpPr>
            <p:nvPr/>
          </p:nvSpPr>
          <p:spPr bwMode="auto">
            <a:xfrm>
              <a:off x="1535" y="1238"/>
              <a:ext cx="926" cy="310"/>
            </a:xfrm>
            <a:prstGeom prst="rect">
              <a:avLst/>
            </a:prstGeom>
            <a:solidFill>
              <a:srgbClr val="FFCF01"/>
            </a:solidFill>
            <a:ln w="28575">
              <a:solidFill>
                <a:srgbClr val="000000"/>
              </a:solidFill>
              <a:miter lim="800000"/>
              <a:headEnd/>
              <a:tailEnd/>
            </a:ln>
          </p:spPr>
          <p:txBody>
            <a:bodyPr lIns="12700" tIns="12700" rIns="12700" bIns="12700"/>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a:r>
                <a:rPr lang="zh-CN" altLang="en-US">
                  <a:solidFill>
                    <a:srgbClr val="000000"/>
                  </a:solidFill>
                  <a:latin typeface="Times New Roman" panose="02020603050405020304" pitchFamily="18" charset="0"/>
                  <a:ea typeface="宋体" panose="02010600030101010101" pitchFamily="2" charset="-122"/>
                </a:rPr>
                <a:t>存储单元</a:t>
              </a:r>
            </a:p>
          </p:txBody>
        </p:sp>
        <p:sp>
          <p:nvSpPr>
            <p:cNvPr id="103" name="Rectangle 27">
              <a:extLst>
                <a:ext uri="{FF2B5EF4-FFF2-40B4-BE49-F238E27FC236}">
                  <a16:creationId xmlns:a16="http://schemas.microsoft.com/office/drawing/2014/main" id="{4A3648F7-0C4C-E844-8D37-D289AF4E3192}"/>
                </a:ext>
              </a:extLst>
            </p:cNvPr>
            <p:cNvSpPr>
              <a:spLocks noChangeArrowheads="1"/>
            </p:cNvSpPr>
            <p:nvPr/>
          </p:nvSpPr>
          <p:spPr bwMode="auto">
            <a:xfrm>
              <a:off x="1450" y="1101"/>
              <a:ext cx="1081" cy="2277"/>
            </a:xfrm>
            <a:prstGeom prst="rect">
              <a:avLst/>
            </a:prstGeom>
            <a:noFill/>
            <a:ln w="28575">
              <a:solidFill>
                <a:srgbClr val="000000"/>
              </a:solidFill>
              <a:prstDash val="sysDot"/>
              <a:miter lim="800000"/>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04" name="Line 28">
              <a:extLst>
                <a:ext uri="{FF2B5EF4-FFF2-40B4-BE49-F238E27FC236}">
                  <a16:creationId xmlns:a16="http://schemas.microsoft.com/office/drawing/2014/main" id="{2375CAE5-F1AF-EE4E-9735-F87C5A143C35}"/>
                </a:ext>
              </a:extLst>
            </p:cNvPr>
            <p:cNvSpPr>
              <a:spLocks noChangeShapeType="1"/>
            </p:cNvSpPr>
            <p:nvPr/>
          </p:nvSpPr>
          <p:spPr bwMode="auto">
            <a:xfrm>
              <a:off x="2024" y="1966"/>
              <a:ext cx="0" cy="991"/>
            </a:xfrm>
            <a:prstGeom prst="line">
              <a:avLst/>
            </a:prstGeom>
            <a:noFill/>
            <a:ln w="28575">
              <a:solidFill>
                <a:srgbClr val="000000"/>
              </a:solidFill>
              <a:prstDash val="sysDot"/>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05" name="Rectangle 29">
              <a:extLst>
                <a:ext uri="{FF2B5EF4-FFF2-40B4-BE49-F238E27FC236}">
                  <a16:creationId xmlns:a16="http://schemas.microsoft.com/office/drawing/2014/main" id="{42CE1433-EE83-D747-AF5F-2CF9B9D030D3}"/>
                </a:ext>
              </a:extLst>
            </p:cNvPr>
            <p:cNvSpPr>
              <a:spLocks noChangeArrowheads="1"/>
            </p:cNvSpPr>
            <p:nvPr/>
          </p:nvSpPr>
          <p:spPr bwMode="auto">
            <a:xfrm>
              <a:off x="1583" y="2311"/>
              <a:ext cx="881" cy="329"/>
            </a:xfrm>
            <a:prstGeom prst="rect">
              <a:avLst/>
            </a:prstGeom>
            <a:solidFill>
              <a:srgbClr val="FFFFFF"/>
            </a:solidFill>
            <a:ln>
              <a:noFill/>
            </a:ln>
            <a:extLst>
              <a:ext uri="{91240B29-F687-4f45-9708-019B960494DF}"/>
            </a:extLst>
          </p:spPr>
          <p:txBody>
            <a:bodyPr lIns="12700" tIns="12700" rIns="12700" bIns="12700"/>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a:r>
                <a:rPr lang="en-US" altLang="zh-CN">
                  <a:solidFill>
                    <a:srgbClr val="000000"/>
                  </a:solidFill>
                  <a:latin typeface="Times New Roman" panose="02020603050405020304" pitchFamily="18" charset="0"/>
                  <a:ea typeface="宋体" panose="02010600030101010101" pitchFamily="2" charset="-122"/>
                </a:rPr>
                <a:t>64</a:t>
              </a:r>
              <a:r>
                <a:rPr lang="zh-CN" altLang="en-US">
                  <a:solidFill>
                    <a:srgbClr val="000000"/>
                  </a:solidFill>
                  <a:latin typeface="Times New Roman" panose="02020603050405020304" pitchFamily="18" charset="0"/>
                  <a:ea typeface="宋体" panose="02010600030101010101" pitchFamily="2" charset="-122"/>
                </a:rPr>
                <a:t>个单元</a:t>
              </a:r>
            </a:p>
          </p:txBody>
        </p:sp>
        <p:sp>
          <p:nvSpPr>
            <p:cNvPr id="106" name="Rectangle 30">
              <a:extLst>
                <a:ext uri="{FF2B5EF4-FFF2-40B4-BE49-F238E27FC236}">
                  <a16:creationId xmlns:a16="http://schemas.microsoft.com/office/drawing/2014/main" id="{155A3163-9B01-FD4B-88F8-0182E5DFEC4C}"/>
                </a:ext>
              </a:extLst>
            </p:cNvPr>
            <p:cNvSpPr>
              <a:spLocks noChangeArrowheads="1"/>
            </p:cNvSpPr>
            <p:nvPr/>
          </p:nvSpPr>
          <p:spPr bwMode="auto">
            <a:xfrm>
              <a:off x="3188" y="990"/>
              <a:ext cx="290" cy="1770"/>
            </a:xfrm>
            <a:prstGeom prst="rect">
              <a:avLst/>
            </a:prstGeom>
            <a:solidFill>
              <a:srgbClr val="00E4A8"/>
            </a:solidFill>
            <a:ln w="28575">
              <a:solidFill>
                <a:srgbClr val="000000"/>
              </a:solidFill>
              <a:miter lim="800000"/>
              <a:headEnd/>
              <a:tailEnd/>
            </a:ln>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07" name="Rectangle 31">
              <a:extLst>
                <a:ext uri="{FF2B5EF4-FFF2-40B4-BE49-F238E27FC236}">
                  <a16:creationId xmlns:a16="http://schemas.microsoft.com/office/drawing/2014/main" id="{9BAD5083-5D67-1245-8C75-73EEB6D98ABA}"/>
                </a:ext>
              </a:extLst>
            </p:cNvPr>
            <p:cNvSpPr>
              <a:spLocks noChangeArrowheads="1"/>
            </p:cNvSpPr>
            <p:nvPr/>
          </p:nvSpPr>
          <p:spPr bwMode="auto">
            <a:xfrm>
              <a:off x="3209" y="1484"/>
              <a:ext cx="293" cy="1158"/>
            </a:xfrm>
            <a:prstGeom prst="rect">
              <a:avLst/>
            </a:prstGeom>
            <a:noFill/>
            <a:ln>
              <a:noFill/>
            </a:ln>
            <a:extLst>
              <a:ext uri="{909E8E84-426E-40dd-AFC4-6F175D3DCCD1}"/>
              <a:ext uri="{91240B29-F687-4f45-9708-019B960494DF}"/>
            </a:extLst>
          </p:spPr>
          <p:txBody>
            <a:bodyPr lIns="12700" tIns="12700" rIns="12700" bIns="12700"/>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a:r>
                <a:rPr lang="zh-CN" altLang="en-US">
                  <a:solidFill>
                    <a:srgbClr val="000000"/>
                  </a:solidFill>
                  <a:latin typeface="Times New Roman" panose="02020603050405020304" pitchFamily="18" charset="0"/>
                  <a:ea typeface="宋体" panose="02010600030101010101" pitchFamily="2" charset="-122"/>
                </a:rPr>
                <a:t>行译码</a:t>
              </a:r>
            </a:p>
          </p:txBody>
        </p:sp>
        <p:sp>
          <p:nvSpPr>
            <p:cNvPr id="108" name="Rectangle 32">
              <a:extLst>
                <a:ext uri="{FF2B5EF4-FFF2-40B4-BE49-F238E27FC236}">
                  <a16:creationId xmlns:a16="http://schemas.microsoft.com/office/drawing/2014/main" id="{27D5CC59-E772-D947-B978-45F89BF749C4}"/>
                </a:ext>
              </a:extLst>
            </p:cNvPr>
            <p:cNvSpPr>
              <a:spLocks noChangeArrowheads="1"/>
            </p:cNvSpPr>
            <p:nvPr/>
          </p:nvSpPr>
          <p:spPr bwMode="auto">
            <a:xfrm>
              <a:off x="2657" y="1471"/>
              <a:ext cx="371" cy="760"/>
            </a:xfrm>
            <a:prstGeom prst="rect">
              <a:avLst/>
            </a:prstGeom>
            <a:noFill/>
            <a:ln>
              <a:noFill/>
            </a:ln>
            <a:extLst>
              <a:ext uri="{909E8E84-426E-40dd-AFC4-6F175D3DCCD1}"/>
              <a:ext uri="{91240B29-F687-4f45-9708-019B960494DF}"/>
            </a:extLst>
          </p:spPr>
          <p:txBody>
            <a:bodyPr lIns="12700" tIns="12700" rIns="12700" bIns="12700"/>
            <a:lstStyle/>
            <a:p>
              <a:pPr algn="ctr" fontAlgn="auto">
                <a:spcAft>
                  <a:spcPts val="0"/>
                </a:spcAft>
                <a:defRPr/>
              </a:pPr>
              <a:r>
                <a:rPr lang="en-US" altLang="zh-CN" kern="0">
                  <a:solidFill>
                    <a:sysClr val="windowText" lastClr="000000"/>
                  </a:solidFill>
                  <a:latin typeface="Times New Roman" charset="0"/>
                  <a:ea typeface="宋体" charset="0"/>
                  <a:cs typeface="宋体" charset="0"/>
                </a:rPr>
                <a:t>A</a:t>
              </a:r>
              <a:r>
                <a:rPr lang="en-US" altLang="zh-CN" kern="0" baseline="-25000">
                  <a:solidFill>
                    <a:sysClr val="windowText" lastClr="000000"/>
                  </a:solidFill>
                  <a:latin typeface="Times New Roman" charset="0"/>
                  <a:ea typeface="宋体" charset="0"/>
                  <a:cs typeface="宋体" charset="0"/>
                </a:rPr>
                <a:t>2</a:t>
              </a:r>
              <a:endParaRPr lang="en-US" altLang="zh-CN" kern="0">
                <a:solidFill>
                  <a:sysClr val="windowText" lastClr="000000"/>
                </a:solidFill>
                <a:latin typeface="Times New Roman" charset="0"/>
                <a:ea typeface="宋体" charset="0"/>
                <a:cs typeface="宋体" charset="0"/>
              </a:endParaRPr>
            </a:p>
            <a:p>
              <a:pPr algn="ctr" fontAlgn="auto">
                <a:spcAft>
                  <a:spcPts val="0"/>
                </a:spcAft>
                <a:defRPr/>
              </a:pPr>
              <a:r>
                <a:rPr lang="en-US" altLang="zh-CN" kern="0">
                  <a:solidFill>
                    <a:sysClr val="windowText" lastClr="000000"/>
                  </a:solidFill>
                  <a:latin typeface="Times New Roman" charset="0"/>
                  <a:ea typeface="宋体" charset="0"/>
                  <a:cs typeface="宋体" charset="0"/>
                </a:rPr>
                <a:t>A</a:t>
              </a:r>
              <a:r>
                <a:rPr lang="en-US" altLang="zh-CN" kern="0" baseline="-25000">
                  <a:solidFill>
                    <a:sysClr val="windowText" lastClr="000000"/>
                  </a:solidFill>
                  <a:latin typeface="Times New Roman" charset="0"/>
                  <a:ea typeface="宋体" charset="0"/>
                  <a:cs typeface="宋体" charset="0"/>
                </a:rPr>
                <a:t>1</a:t>
              </a:r>
              <a:endParaRPr lang="en-US" altLang="zh-CN" kern="0">
                <a:solidFill>
                  <a:sysClr val="windowText" lastClr="000000"/>
                </a:solidFill>
                <a:latin typeface="Times New Roman" charset="0"/>
                <a:ea typeface="宋体" charset="0"/>
                <a:cs typeface="宋体" charset="0"/>
              </a:endParaRPr>
            </a:p>
            <a:p>
              <a:pPr algn="ctr" fontAlgn="auto">
                <a:spcAft>
                  <a:spcPts val="0"/>
                </a:spcAft>
                <a:defRPr/>
              </a:pPr>
              <a:r>
                <a:rPr lang="en-US" altLang="zh-CN" kern="0">
                  <a:solidFill>
                    <a:sysClr val="windowText" lastClr="000000"/>
                  </a:solidFill>
                  <a:latin typeface="Times New Roman" charset="0"/>
                  <a:ea typeface="宋体" charset="0"/>
                  <a:cs typeface="宋体" charset="0"/>
                </a:rPr>
                <a:t>A</a:t>
              </a:r>
              <a:r>
                <a:rPr lang="en-US" altLang="zh-CN" kern="0" baseline="-25000">
                  <a:solidFill>
                    <a:sysClr val="windowText" lastClr="000000"/>
                  </a:solidFill>
                  <a:latin typeface="Times New Roman" charset="0"/>
                  <a:ea typeface="宋体" charset="0"/>
                  <a:cs typeface="宋体" charset="0"/>
                </a:rPr>
                <a:t>0</a:t>
              </a:r>
              <a:endParaRPr lang="en-US" altLang="zh-CN" kern="0">
                <a:solidFill>
                  <a:sysClr val="windowText" lastClr="000000"/>
                </a:solidFill>
                <a:latin typeface="Times New Roman" charset="0"/>
                <a:ea typeface="宋体" charset="0"/>
                <a:cs typeface="宋体" charset="0"/>
              </a:endParaRPr>
            </a:p>
          </p:txBody>
        </p:sp>
        <p:grpSp>
          <p:nvGrpSpPr>
            <p:cNvPr id="20505" name="Group 33"/>
            <p:cNvGrpSpPr>
              <a:grpSpLocks/>
            </p:cNvGrpSpPr>
            <p:nvPr/>
          </p:nvGrpSpPr>
          <p:grpSpPr bwMode="auto">
            <a:xfrm>
              <a:off x="3050" y="1636"/>
              <a:ext cx="141" cy="456"/>
              <a:chOff x="7264" y="3801"/>
              <a:chExt cx="117" cy="361"/>
            </a:xfrm>
          </p:grpSpPr>
          <p:sp>
            <p:nvSpPr>
              <p:cNvPr id="158" name="Line 34">
                <a:extLst>
                  <a:ext uri="{FF2B5EF4-FFF2-40B4-BE49-F238E27FC236}">
                    <a16:creationId xmlns:a16="http://schemas.microsoft.com/office/drawing/2014/main" id="{D6B67E3C-DC08-CF46-99CC-F5CF04E258F0}"/>
                  </a:ext>
                </a:extLst>
              </p:cNvPr>
              <p:cNvSpPr>
                <a:spLocks noChangeShapeType="1"/>
              </p:cNvSpPr>
              <p:nvPr/>
            </p:nvSpPr>
            <p:spPr bwMode="auto">
              <a:xfrm>
                <a:off x="7264" y="4161"/>
                <a:ext cx="117" cy="1"/>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59" name="Line 35">
                <a:extLst>
                  <a:ext uri="{FF2B5EF4-FFF2-40B4-BE49-F238E27FC236}">
                    <a16:creationId xmlns:a16="http://schemas.microsoft.com/office/drawing/2014/main" id="{378351FF-9ABB-0744-A8CE-88C19F333D64}"/>
                  </a:ext>
                </a:extLst>
              </p:cNvPr>
              <p:cNvSpPr>
                <a:spLocks noChangeShapeType="1"/>
              </p:cNvSpPr>
              <p:nvPr/>
            </p:nvSpPr>
            <p:spPr bwMode="auto">
              <a:xfrm>
                <a:off x="7264" y="3801"/>
                <a:ext cx="117" cy="1"/>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60" name="Line 36">
                <a:extLst>
                  <a:ext uri="{FF2B5EF4-FFF2-40B4-BE49-F238E27FC236}">
                    <a16:creationId xmlns:a16="http://schemas.microsoft.com/office/drawing/2014/main" id="{1C012633-3B87-4B41-97C3-32C79D12A4DF}"/>
                  </a:ext>
                </a:extLst>
              </p:cNvPr>
              <p:cNvSpPr>
                <a:spLocks noChangeShapeType="1"/>
              </p:cNvSpPr>
              <p:nvPr/>
            </p:nvSpPr>
            <p:spPr bwMode="auto">
              <a:xfrm>
                <a:off x="7264" y="3981"/>
                <a:ext cx="117" cy="2"/>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grpSp>
        <p:grpSp>
          <p:nvGrpSpPr>
            <p:cNvPr id="20506" name="Group 37"/>
            <p:cNvGrpSpPr>
              <a:grpSpLocks/>
            </p:cNvGrpSpPr>
            <p:nvPr/>
          </p:nvGrpSpPr>
          <p:grpSpPr bwMode="auto">
            <a:xfrm>
              <a:off x="3753" y="1047"/>
              <a:ext cx="1557" cy="1459"/>
              <a:chOff x="7807" y="3219"/>
              <a:chExt cx="1291" cy="1321"/>
            </a:xfrm>
          </p:grpSpPr>
          <p:sp>
            <p:nvSpPr>
              <p:cNvPr id="149" name="Rectangle 38">
                <a:extLst>
                  <a:ext uri="{FF2B5EF4-FFF2-40B4-BE49-F238E27FC236}">
                    <a16:creationId xmlns:a16="http://schemas.microsoft.com/office/drawing/2014/main" id="{05284D8B-DA30-CD4B-A14F-B74A5F11A93A}"/>
                  </a:ext>
                </a:extLst>
              </p:cNvPr>
              <p:cNvSpPr>
                <a:spLocks noChangeArrowheads="1"/>
              </p:cNvSpPr>
              <p:nvPr/>
            </p:nvSpPr>
            <p:spPr bwMode="auto">
              <a:xfrm>
                <a:off x="8857" y="3579"/>
                <a:ext cx="241" cy="241"/>
              </a:xfrm>
              <a:prstGeom prst="rect">
                <a:avLst/>
              </a:prstGeom>
              <a:solidFill>
                <a:srgbClr val="FFCF01"/>
              </a:solidFill>
              <a:ln w="28575">
                <a:solidFill>
                  <a:srgbClr val="000000"/>
                </a:solidFill>
                <a:miter lim="800000"/>
                <a:headEnd/>
                <a:tailEnd/>
              </a:ln>
            </p:spPr>
            <p:txBody>
              <a:bodyPr lIns="12700" tIns="12700" rIns="12700" bIns="12700"/>
              <a:lstStyle/>
              <a:p>
                <a:pPr algn="ctr" fontAlgn="auto">
                  <a:spcAft>
                    <a:spcPts val="0"/>
                  </a:spcAft>
                  <a:defRPr/>
                </a:pPr>
                <a:endParaRPr lang="zh-CN" altLang="en-US" kern="0">
                  <a:solidFill>
                    <a:sysClr val="windowText" lastClr="000000"/>
                  </a:solidFill>
                  <a:latin typeface="Times New Roman" charset="0"/>
                  <a:ea typeface="宋体" charset="0"/>
                  <a:cs typeface="宋体" charset="0"/>
                </a:endParaRPr>
              </a:p>
            </p:txBody>
          </p:sp>
          <p:sp>
            <p:nvSpPr>
              <p:cNvPr id="150" name="Rectangle 39">
                <a:extLst>
                  <a:ext uri="{FF2B5EF4-FFF2-40B4-BE49-F238E27FC236}">
                    <a16:creationId xmlns:a16="http://schemas.microsoft.com/office/drawing/2014/main" id="{3B8F488F-352D-E242-A362-D7B3E07C2AA4}"/>
                  </a:ext>
                </a:extLst>
              </p:cNvPr>
              <p:cNvSpPr>
                <a:spLocks noChangeArrowheads="1"/>
              </p:cNvSpPr>
              <p:nvPr/>
            </p:nvSpPr>
            <p:spPr bwMode="auto">
              <a:xfrm>
                <a:off x="8857" y="4299"/>
                <a:ext cx="241" cy="241"/>
              </a:xfrm>
              <a:prstGeom prst="rect">
                <a:avLst/>
              </a:prstGeom>
              <a:solidFill>
                <a:srgbClr val="FFCF01"/>
              </a:solidFill>
              <a:ln w="28575">
                <a:solidFill>
                  <a:srgbClr val="000000"/>
                </a:solidFill>
                <a:miter lim="800000"/>
                <a:headEnd/>
                <a:tailEnd/>
              </a:ln>
            </p:spPr>
            <p:txBody>
              <a:bodyPr lIns="12700" tIns="12700" rIns="12700" bIns="12700"/>
              <a:lstStyle/>
              <a:p>
                <a:pPr algn="ctr" fontAlgn="auto">
                  <a:spcAft>
                    <a:spcPts val="0"/>
                  </a:spcAft>
                  <a:defRPr/>
                </a:pPr>
                <a:endParaRPr lang="zh-CN" altLang="en-US" kern="0">
                  <a:solidFill>
                    <a:sysClr val="windowText" lastClr="000000"/>
                  </a:solidFill>
                  <a:latin typeface="Times New Roman" charset="0"/>
                  <a:ea typeface="宋体" charset="0"/>
                  <a:cs typeface="宋体" charset="0"/>
                </a:endParaRPr>
              </a:p>
            </p:txBody>
          </p:sp>
          <p:sp>
            <p:nvSpPr>
              <p:cNvPr id="151" name="Rectangle 40">
                <a:extLst>
                  <a:ext uri="{FF2B5EF4-FFF2-40B4-BE49-F238E27FC236}">
                    <a16:creationId xmlns:a16="http://schemas.microsoft.com/office/drawing/2014/main" id="{34C3ABEE-E7AC-6F4A-AB7F-A4353744ECBC}"/>
                  </a:ext>
                </a:extLst>
              </p:cNvPr>
              <p:cNvSpPr>
                <a:spLocks noChangeArrowheads="1"/>
              </p:cNvSpPr>
              <p:nvPr/>
            </p:nvSpPr>
            <p:spPr bwMode="auto">
              <a:xfrm>
                <a:off x="8182" y="4299"/>
                <a:ext cx="241" cy="241"/>
              </a:xfrm>
              <a:prstGeom prst="rect">
                <a:avLst/>
              </a:prstGeom>
              <a:solidFill>
                <a:srgbClr val="FFCF01"/>
              </a:solidFill>
              <a:ln w="28575">
                <a:solidFill>
                  <a:srgbClr val="000000"/>
                </a:solidFill>
                <a:miter lim="800000"/>
                <a:headEnd/>
                <a:tailEnd/>
              </a:ln>
            </p:spPr>
            <p:txBody>
              <a:bodyPr lIns="12700" tIns="12700" rIns="12700" bIns="12700"/>
              <a:lstStyle/>
              <a:p>
                <a:pPr algn="ctr" fontAlgn="auto">
                  <a:spcAft>
                    <a:spcPts val="0"/>
                  </a:spcAft>
                  <a:defRPr/>
                </a:pPr>
                <a:endParaRPr lang="zh-CN" altLang="en-US" kern="0">
                  <a:solidFill>
                    <a:sysClr val="windowText" lastClr="000000"/>
                  </a:solidFill>
                  <a:latin typeface="Times New Roman" charset="0"/>
                  <a:ea typeface="宋体" charset="0"/>
                  <a:cs typeface="宋体" charset="0"/>
                </a:endParaRPr>
              </a:p>
            </p:txBody>
          </p:sp>
          <p:sp>
            <p:nvSpPr>
              <p:cNvPr id="152" name="Rectangle 41">
                <a:extLst>
                  <a:ext uri="{FF2B5EF4-FFF2-40B4-BE49-F238E27FC236}">
                    <a16:creationId xmlns:a16="http://schemas.microsoft.com/office/drawing/2014/main" id="{F25DDB6F-D369-8B4F-90EA-FF93B91104E3}"/>
                  </a:ext>
                </a:extLst>
              </p:cNvPr>
              <p:cNvSpPr>
                <a:spLocks noChangeArrowheads="1"/>
              </p:cNvSpPr>
              <p:nvPr/>
            </p:nvSpPr>
            <p:spPr bwMode="auto">
              <a:xfrm>
                <a:off x="8857" y="3219"/>
                <a:ext cx="241" cy="241"/>
              </a:xfrm>
              <a:prstGeom prst="rect">
                <a:avLst/>
              </a:prstGeom>
              <a:solidFill>
                <a:srgbClr val="FFCF01"/>
              </a:solidFill>
              <a:ln w="28575">
                <a:solidFill>
                  <a:srgbClr val="000000"/>
                </a:solidFill>
                <a:miter lim="800000"/>
                <a:headEnd/>
                <a:tailEnd/>
              </a:ln>
            </p:spPr>
            <p:txBody>
              <a:bodyPr lIns="12700" tIns="12700" rIns="12700" bIns="12700"/>
              <a:lstStyle/>
              <a:p>
                <a:pPr algn="ctr" fontAlgn="auto">
                  <a:spcAft>
                    <a:spcPts val="0"/>
                  </a:spcAft>
                  <a:defRPr/>
                </a:pPr>
                <a:endParaRPr lang="zh-CN" altLang="en-US" kern="0">
                  <a:solidFill>
                    <a:sysClr val="windowText" lastClr="000000"/>
                  </a:solidFill>
                  <a:latin typeface="Times New Roman" charset="0"/>
                  <a:ea typeface="宋体" charset="0"/>
                  <a:cs typeface="宋体" charset="0"/>
                </a:endParaRPr>
              </a:p>
            </p:txBody>
          </p:sp>
          <p:sp>
            <p:nvSpPr>
              <p:cNvPr id="153" name="Rectangle 42">
                <a:extLst>
                  <a:ext uri="{FF2B5EF4-FFF2-40B4-BE49-F238E27FC236}">
                    <a16:creationId xmlns:a16="http://schemas.microsoft.com/office/drawing/2014/main" id="{8BD08DB9-1246-2D40-8486-3F038A6ED1F8}"/>
                  </a:ext>
                </a:extLst>
              </p:cNvPr>
              <p:cNvSpPr>
                <a:spLocks noChangeArrowheads="1"/>
              </p:cNvSpPr>
              <p:nvPr/>
            </p:nvSpPr>
            <p:spPr bwMode="auto">
              <a:xfrm>
                <a:off x="7807" y="4299"/>
                <a:ext cx="241" cy="241"/>
              </a:xfrm>
              <a:prstGeom prst="rect">
                <a:avLst/>
              </a:prstGeom>
              <a:solidFill>
                <a:srgbClr val="FFCF01"/>
              </a:solidFill>
              <a:ln w="28575">
                <a:solidFill>
                  <a:srgbClr val="000000"/>
                </a:solidFill>
                <a:miter lim="800000"/>
                <a:headEnd/>
                <a:tailEnd/>
              </a:ln>
            </p:spPr>
            <p:txBody>
              <a:bodyPr lIns="12700" tIns="12700" rIns="12700" bIns="12700"/>
              <a:lstStyle/>
              <a:p>
                <a:pPr algn="ctr" fontAlgn="auto">
                  <a:spcAft>
                    <a:spcPts val="0"/>
                  </a:spcAft>
                  <a:defRPr/>
                </a:pPr>
                <a:endParaRPr lang="zh-CN" altLang="en-US" kern="0">
                  <a:solidFill>
                    <a:sysClr val="windowText" lastClr="000000"/>
                  </a:solidFill>
                  <a:latin typeface="Times New Roman" charset="0"/>
                  <a:ea typeface="宋体" charset="0"/>
                  <a:cs typeface="宋体" charset="0"/>
                </a:endParaRPr>
              </a:p>
            </p:txBody>
          </p:sp>
          <p:sp>
            <p:nvSpPr>
              <p:cNvPr id="154" name="Rectangle 43">
                <a:extLst>
                  <a:ext uri="{FF2B5EF4-FFF2-40B4-BE49-F238E27FC236}">
                    <a16:creationId xmlns:a16="http://schemas.microsoft.com/office/drawing/2014/main" id="{182FEA82-12B6-4641-99E7-F55F8C96B250}"/>
                  </a:ext>
                </a:extLst>
              </p:cNvPr>
              <p:cNvSpPr>
                <a:spLocks noChangeArrowheads="1"/>
              </p:cNvSpPr>
              <p:nvPr/>
            </p:nvSpPr>
            <p:spPr bwMode="auto">
              <a:xfrm>
                <a:off x="7807" y="3579"/>
                <a:ext cx="241" cy="241"/>
              </a:xfrm>
              <a:prstGeom prst="rect">
                <a:avLst/>
              </a:prstGeom>
              <a:solidFill>
                <a:srgbClr val="FFCF01"/>
              </a:solidFill>
              <a:ln w="28575">
                <a:solidFill>
                  <a:srgbClr val="000000"/>
                </a:solidFill>
                <a:miter lim="800000"/>
                <a:headEnd/>
                <a:tailEnd/>
              </a:ln>
            </p:spPr>
            <p:txBody>
              <a:bodyPr lIns="12700" tIns="12700" rIns="12700" bIns="12700"/>
              <a:lstStyle/>
              <a:p>
                <a:pPr algn="ctr" fontAlgn="auto">
                  <a:spcAft>
                    <a:spcPts val="0"/>
                  </a:spcAft>
                  <a:defRPr/>
                </a:pPr>
                <a:endParaRPr lang="zh-CN" altLang="en-US" kern="0">
                  <a:solidFill>
                    <a:sysClr val="windowText" lastClr="000000"/>
                  </a:solidFill>
                  <a:latin typeface="Times New Roman" charset="0"/>
                  <a:ea typeface="宋体" charset="0"/>
                  <a:cs typeface="宋体" charset="0"/>
                </a:endParaRPr>
              </a:p>
            </p:txBody>
          </p:sp>
          <p:sp>
            <p:nvSpPr>
              <p:cNvPr id="155" name="Rectangle 44">
                <a:extLst>
                  <a:ext uri="{FF2B5EF4-FFF2-40B4-BE49-F238E27FC236}">
                    <a16:creationId xmlns:a16="http://schemas.microsoft.com/office/drawing/2014/main" id="{B964A0E0-6018-B849-A114-B5E6A4F3DA67}"/>
                  </a:ext>
                </a:extLst>
              </p:cNvPr>
              <p:cNvSpPr>
                <a:spLocks noChangeArrowheads="1"/>
              </p:cNvSpPr>
              <p:nvPr/>
            </p:nvSpPr>
            <p:spPr bwMode="auto">
              <a:xfrm>
                <a:off x="8182" y="3579"/>
                <a:ext cx="241" cy="241"/>
              </a:xfrm>
              <a:prstGeom prst="rect">
                <a:avLst/>
              </a:prstGeom>
              <a:solidFill>
                <a:srgbClr val="FFCF01"/>
              </a:solidFill>
              <a:ln w="28575">
                <a:solidFill>
                  <a:srgbClr val="000000"/>
                </a:solidFill>
                <a:miter lim="800000"/>
                <a:headEnd/>
                <a:tailEnd/>
              </a:ln>
            </p:spPr>
            <p:txBody>
              <a:bodyPr lIns="12700" tIns="12700" rIns="12700" bIns="12700"/>
              <a:lstStyle/>
              <a:p>
                <a:pPr algn="ctr" fontAlgn="auto">
                  <a:spcAft>
                    <a:spcPts val="0"/>
                  </a:spcAft>
                  <a:defRPr/>
                </a:pPr>
                <a:endParaRPr lang="zh-CN" altLang="en-US" kern="0">
                  <a:solidFill>
                    <a:sysClr val="windowText" lastClr="000000"/>
                  </a:solidFill>
                  <a:latin typeface="Times New Roman" charset="0"/>
                  <a:ea typeface="宋体" charset="0"/>
                  <a:cs typeface="宋体" charset="0"/>
                </a:endParaRPr>
              </a:p>
            </p:txBody>
          </p:sp>
          <p:sp>
            <p:nvSpPr>
              <p:cNvPr id="156" name="Rectangle 45">
                <a:extLst>
                  <a:ext uri="{FF2B5EF4-FFF2-40B4-BE49-F238E27FC236}">
                    <a16:creationId xmlns:a16="http://schemas.microsoft.com/office/drawing/2014/main" id="{51EDD382-6CE6-1442-BE9C-60702FDD118A}"/>
                  </a:ext>
                </a:extLst>
              </p:cNvPr>
              <p:cNvSpPr>
                <a:spLocks noChangeArrowheads="1"/>
              </p:cNvSpPr>
              <p:nvPr/>
            </p:nvSpPr>
            <p:spPr bwMode="auto">
              <a:xfrm>
                <a:off x="8182" y="3219"/>
                <a:ext cx="241" cy="241"/>
              </a:xfrm>
              <a:prstGeom prst="rect">
                <a:avLst/>
              </a:prstGeom>
              <a:solidFill>
                <a:srgbClr val="FFCF01"/>
              </a:solidFill>
              <a:ln w="28575">
                <a:solidFill>
                  <a:srgbClr val="000000"/>
                </a:solidFill>
                <a:miter lim="800000"/>
                <a:headEnd/>
                <a:tailEnd/>
              </a:ln>
            </p:spPr>
            <p:txBody>
              <a:bodyPr lIns="12700" tIns="12700" rIns="12700" bIns="12700"/>
              <a:lstStyle/>
              <a:p>
                <a:pPr algn="ctr" fontAlgn="auto">
                  <a:spcAft>
                    <a:spcPts val="0"/>
                  </a:spcAft>
                  <a:defRPr/>
                </a:pPr>
                <a:endParaRPr lang="zh-CN" altLang="en-US" kern="0">
                  <a:solidFill>
                    <a:sysClr val="windowText" lastClr="000000"/>
                  </a:solidFill>
                  <a:latin typeface="Times New Roman" charset="0"/>
                  <a:ea typeface="宋体" charset="0"/>
                  <a:cs typeface="宋体" charset="0"/>
                </a:endParaRPr>
              </a:p>
            </p:txBody>
          </p:sp>
          <p:sp>
            <p:nvSpPr>
              <p:cNvPr id="157" name="Rectangle 46">
                <a:extLst>
                  <a:ext uri="{FF2B5EF4-FFF2-40B4-BE49-F238E27FC236}">
                    <a16:creationId xmlns:a16="http://schemas.microsoft.com/office/drawing/2014/main" id="{4A95667C-6F0E-194A-9172-FE0FFD07904A}"/>
                  </a:ext>
                </a:extLst>
              </p:cNvPr>
              <p:cNvSpPr>
                <a:spLocks noChangeArrowheads="1"/>
              </p:cNvSpPr>
              <p:nvPr/>
            </p:nvSpPr>
            <p:spPr bwMode="auto">
              <a:xfrm>
                <a:off x="7807" y="3219"/>
                <a:ext cx="241" cy="241"/>
              </a:xfrm>
              <a:prstGeom prst="rect">
                <a:avLst/>
              </a:prstGeom>
              <a:solidFill>
                <a:srgbClr val="FFCF01"/>
              </a:solidFill>
              <a:ln w="28575">
                <a:solidFill>
                  <a:srgbClr val="000000"/>
                </a:solidFill>
                <a:miter lim="800000"/>
                <a:headEnd/>
                <a:tailEnd/>
              </a:ln>
            </p:spPr>
            <p:txBody>
              <a:bodyPr lIns="12700" tIns="12700" rIns="12700" bIns="12700"/>
              <a:lstStyle/>
              <a:p>
                <a:pPr algn="ctr" fontAlgn="auto">
                  <a:spcAft>
                    <a:spcPts val="0"/>
                  </a:spcAft>
                  <a:defRPr/>
                </a:pPr>
                <a:endParaRPr lang="zh-CN" altLang="en-US" kern="0">
                  <a:solidFill>
                    <a:sysClr val="windowText" lastClr="000000"/>
                  </a:solidFill>
                  <a:latin typeface="Times New Roman" charset="0"/>
                  <a:ea typeface="宋体" charset="0"/>
                  <a:cs typeface="宋体" charset="0"/>
                </a:endParaRPr>
              </a:p>
            </p:txBody>
          </p:sp>
        </p:grpSp>
        <p:sp>
          <p:nvSpPr>
            <p:cNvPr id="111" name="Line 47">
              <a:extLst>
                <a:ext uri="{FF2B5EF4-FFF2-40B4-BE49-F238E27FC236}">
                  <a16:creationId xmlns:a16="http://schemas.microsoft.com/office/drawing/2014/main" id="{EDE99489-FBF8-3A4F-A14F-C2232DB65A9E}"/>
                </a:ext>
              </a:extLst>
            </p:cNvPr>
            <p:cNvSpPr>
              <a:spLocks noChangeShapeType="1"/>
            </p:cNvSpPr>
            <p:nvPr/>
          </p:nvSpPr>
          <p:spPr bwMode="auto">
            <a:xfrm flipH="1">
              <a:off x="4042" y="1199"/>
              <a:ext cx="169" cy="0"/>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12" name="Line 48">
              <a:extLst>
                <a:ext uri="{FF2B5EF4-FFF2-40B4-BE49-F238E27FC236}">
                  <a16:creationId xmlns:a16="http://schemas.microsoft.com/office/drawing/2014/main" id="{4EB2C647-3E90-DD48-BE1A-983585E24D7C}"/>
                </a:ext>
              </a:extLst>
            </p:cNvPr>
            <p:cNvSpPr>
              <a:spLocks noChangeShapeType="1"/>
            </p:cNvSpPr>
            <p:nvPr/>
          </p:nvSpPr>
          <p:spPr bwMode="auto">
            <a:xfrm flipH="1">
              <a:off x="4042" y="1579"/>
              <a:ext cx="169" cy="0"/>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13" name="Line 49">
              <a:extLst>
                <a:ext uri="{FF2B5EF4-FFF2-40B4-BE49-F238E27FC236}">
                  <a16:creationId xmlns:a16="http://schemas.microsoft.com/office/drawing/2014/main" id="{DF9FE076-4ED4-6548-85F3-6F897FDC4EF2}"/>
                </a:ext>
              </a:extLst>
            </p:cNvPr>
            <p:cNvSpPr>
              <a:spLocks noChangeShapeType="1"/>
            </p:cNvSpPr>
            <p:nvPr/>
          </p:nvSpPr>
          <p:spPr bwMode="auto">
            <a:xfrm flipH="1">
              <a:off x="4042" y="2367"/>
              <a:ext cx="169" cy="3"/>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14" name="Line 50">
              <a:extLst>
                <a:ext uri="{FF2B5EF4-FFF2-40B4-BE49-F238E27FC236}">
                  <a16:creationId xmlns:a16="http://schemas.microsoft.com/office/drawing/2014/main" id="{941F9833-F765-6E46-9EAB-A9A1BC124598}"/>
                </a:ext>
              </a:extLst>
            </p:cNvPr>
            <p:cNvSpPr>
              <a:spLocks noChangeShapeType="1"/>
            </p:cNvSpPr>
            <p:nvPr/>
          </p:nvSpPr>
          <p:spPr bwMode="auto">
            <a:xfrm>
              <a:off x="4498" y="2367"/>
              <a:ext cx="528" cy="3"/>
            </a:xfrm>
            <a:prstGeom prst="line">
              <a:avLst/>
            </a:prstGeom>
            <a:noFill/>
            <a:ln w="28575">
              <a:solidFill>
                <a:srgbClr val="000000"/>
              </a:solidFill>
              <a:prstDash val="sysDot"/>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15" name="Line 51">
              <a:extLst>
                <a:ext uri="{FF2B5EF4-FFF2-40B4-BE49-F238E27FC236}">
                  <a16:creationId xmlns:a16="http://schemas.microsoft.com/office/drawing/2014/main" id="{3EC52C69-8732-8648-87E2-0671A795B41E}"/>
                </a:ext>
              </a:extLst>
            </p:cNvPr>
            <p:cNvSpPr>
              <a:spLocks noChangeShapeType="1"/>
            </p:cNvSpPr>
            <p:nvPr/>
          </p:nvSpPr>
          <p:spPr bwMode="auto">
            <a:xfrm>
              <a:off x="4498" y="1579"/>
              <a:ext cx="528" cy="0"/>
            </a:xfrm>
            <a:prstGeom prst="line">
              <a:avLst/>
            </a:prstGeom>
            <a:noFill/>
            <a:ln w="28575">
              <a:solidFill>
                <a:srgbClr val="000000"/>
              </a:solidFill>
              <a:prstDash val="sysDot"/>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16" name="Line 52">
              <a:extLst>
                <a:ext uri="{FF2B5EF4-FFF2-40B4-BE49-F238E27FC236}">
                  <a16:creationId xmlns:a16="http://schemas.microsoft.com/office/drawing/2014/main" id="{CA286E9B-89CF-FA4F-AD4D-5EBD6BF81D6C}"/>
                </a:ext>
              </a:extLst>
            </p:cNvPr>
            <p:cNvSpPr>
              <a:spLocks noChangeShapeType="1"/>
            </p:cNvSpPr>
            <p:nvPr/>
          </p:nvSpPr>
          <p:spPr bwMode="auto">
            <a:xfrm>
              <a:off x="4498" y="1199"/>
              <a:ext cx="528" cy="0"/>
            </a:xfrm>
            <a:prstGeom prst="line">
              <a:avLst/>
            </a:prstGeom>
            <a:noFill/>
            <a:ln w="28575">
              <a:solidFill>
                <a:srgbClr val="000000"/>
              </a:solidFill>
              <a:prstDash val="sysDot"/>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grpSp>
          <p:nvGrpSpPr>
            <p:cNvPr id="20513" name="Group 53"/>
            <p:cNvGrpSpPr>
              <a:grpSpLocks/>
            </p:cNvGrpSpPr>
            <p:nvPr/>
          </p:nvGrpSpPr>
          <p:grpSpPr bwMode="auto">
            <a:xfrm>
              <a:off x="3897" y="1303"/>
              <a:ext cx="1268" cy="124"/>
              <a:chOff x="7927" y="3459"/>
              <a:chExt cx="1051" cy="121"/>
            </a:xfrm>
          </p:grpSpPr>
          <p:sp>
            <p:nvSpPr>
              <p:cNvPr id="146" name="Line 54">
                <a:extLst>
                  <a:ext uri="{FF2B5EF4-FFF2-40B4-BE49-F238E27FC236}">
                    <a16:creationId xmlns:a16="http://schemas.microsoft.com/office/drawing/2014/main" id="{FAF191D4-D772-9544-B0B5-01291C065771}"/>
                  </a:ext>
                </a:extLst>
              </p:cNvPr>
              <p:cNvSpPr>
                <a:spLocks noChangeShapeType="1"/>
              </p:cNvSpPr>
              <p:nvPr/>
            </p:nvSpPr>
            <p:spPr bwMode="auto">
              <a:xfrm flipV="1">
                <a:off x="7927" y="3459"/>
                <a:ext cx="1" cy="121"/>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47" name="Line 55">
                <a:extLst>
                  <a:ext uri="{FF2B5EF4-FFF2-40B4-BE49-F238E27FC236}">
                    <a16:creationId xmlns:a16="http://schemas.microsoft.com/office/drawing/2014/main" id="{96121EEE-0180-5148-8D83-6BEE01AAD121}"/>
                  </a:ext>
                </a:extLst>
              </p:cNvPr>
              <p:cNvSpPr>
                <a:spLocks noChangeShapeType="1"/>
              </p:cNvSpPr>
              <p:nvPr/>
            </p:nvSpPr>
            <p:spPr bwMode="auto">
              <a:xfrm flipV="1">
                <a:off x="8302" y="3459"/>
                <a:ext cx="2" cy="121"/>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48" name="Line 56">
                <a:extLst>
                  <a:ext uri="{FF2B5EF4-FFF2-40B4-BE49-F238E27FC236}">
                    <a16:creationId xmlns:a16="http://schemas.microsoft.com/office/drawing/2014/main" id="{49BADE6D-C040-A64A-A253-6BFA1AADCD52}"/>
                  </a:ext>
                </a:extLst>
              </p:cNvPr>
              <p:cNvSpPr>
                <a:spLocks noChangeShapeType="1"/>
              </p:cNvSpPr>
              <p:nvPr/>
            </p:nvSpPr>
            <p:spPr bwMode="auto">
              <a:xfrm flipV="1">
                <a:off x="8977" y="3459"/>
                <a:ext cx="1" cy="121"/>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grpSp>
        <p:grpSp>
          <p:nvGrpSpPr>
            <p:cNvPr id="20514" name="Group 57"/>
            <p:cNvGrpSpPr>
              <a:grpSpLocks/>
            </p:cNvGrpSpPr>
            <p:nvPr/>
          </p:nvGrpSpPr>
          <p:grpSpPr bwMode="auto">
            <a:xfrm>
              <a:off x="3897" y="1727"/>
              <a:ext cx="1268" cy="536"/>
              <a:chOff x="7927" y="3818"/>
              <a:chExt cx="1051" cy="481"/>
            </a:xfrm>
          </p:grpSpPr>
          <p:sp>
            <p:nvSpPr>
              <p:cNvPr id="143" name="Line 58">
                <a:extLst>
                  <a:ext uri="{FF2B5EF4-FFF2-40B4-BE49-F238E27FC236}">
                    <a16:creationId xmlns:a16="http://schemas.microsoft.com/office/drawing/2014/main" id="{6FEF6B6A-BB4B-5844-8DCF-F09708ADC941}"/>
                  </a:ext>
                </a:extLst>
              </p:cNvPr>
              <p:cNvSpPr>
                <a:spLocks noChangeShapeType="1"/>
              </p:cNvSpPr>
              <p:nvPr/>
            </p:nvSpPr>
            <p:spPr bwMode="auto">
              <a:xfrm>
                <a:off x="7927" y="3818"/>
                <a:ext cx="1" cy="481"/>
              </a:xfrm>
              <a:prstGeom prst="line">
                <a:avLst/>
              </a:prstGeom>
              <a:noFill/>
              <a:ln w="28575">
                <a:solidFill>
                  <a:srgbClr val="000000"/>
                </a:solidFill>
                <a:prstDash val="sysDot"/>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44" name="Line 59">
                <a:extLst>
                  <a:ext uri="{FF2B5EF4-FFF2-40B4-BE49-F238E27FC236}">
                    <a16:creationId xmlns:a16="http://schemas.microsoft.com/office/drawing/2014/main" id="{D9804CE9-55B8-934F-BA47-401C7C65D9E7}"/>
                  </a:ext>
                </a:extLst>
              </p:cNvPr>
              <p:cNvSpPr>
                <a:spLocks noChangeShapeType="1"/>
              </p:cNvSpPr>
              <p:nvPr/>
            </p:nvSpPr>
            <p:spPr bwMode="auto">
              <a:xfrm>
                <a:off x="8977" y="3818"/>
                <a:ext cx="1" cy="481"/>
              </a:xfrm>
              <a:prstGeom prst="line">
                <a:avLst/>
              </a:prstGeom>
              <a:noFill/>
              <a:ln w="28575">
                <a:solidFill>
                  <a:srgbClr val="000000"/>
                </a:solidFill>
                <a:prstDash val="sysDot"/>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45" name="Line 60">
                <a:extLst>
                  <a:ext uri="{FF2B5EF4-FFF2-40B4-BE49-F238E27FC236}">
                    <a16:creationId xmlns:a16="http://schemas.microsoft.com/office/drawing/2014/main" id="{43447E42-7CC5-F643-B02A-822E66F1A546}"/>
                  </a:ext>
                </a:extLst>
              </p:cNvPr>
              <p:cNvSpPr>
                <a:spLocks noChangeShapeType="1"/>
              </p:cNvSpPr>
              <p:nvPr/>
            </p:nvSpPr>
            <p:spPr bwMode="auto">
              <a:xfrm>
                <a:off x="8302" y="3818"/>
                <a:ext cx="2" cy="481"/>
              </a:xfrm>
              <a:prstGeom prst="line">
                <a:avLst/>
              </a:prstGeom>
              <a:noFill/>
              <a:ln w="28575">
                <a:solidFill>
                  <a:srgbClr val="000000"/>
                </a:solidFill>
                <a:prstDash val="sysDot"/>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grpSp>
        <p:sp>
          <p:nvSpPr>
            <p:cNvPr id="119" name="Line 61">
              <a:extLst>
                <a:ext uri="{FF2B5EF4-FFF2-40B4-BE49-F238E27FC236}">
                  <a16:creationId xmlns:a16="http://schemas.microsoft.com/office/drawing/2014/main" id="{6DD90F0F-DE61-2D4D-82F3-8F2DBD91DC4E}"/>
                </a:ext>
              </a:extLst>
            </p:cNvPr>
            <p:cNvSpPr>
              <a:spLocks noChangeShapeType="1"/>
            </p:cNvSpPr>
            <p:nvPr/>
          </p:nvSpPr>
          <p:spPr bwMode="auto">
            <a:xfrm>
              <a:off x="3481" y="2373"/>
              <a:ext cx="278" cy="0"/>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20" name="Line 62">
              <a:extLst>
                <a:ext uri="{FF2B5EF4-FFF2-40B4-BE49-F238E27FC236}">
                  <a16:creationId xmlns:a16="http://schemas.microsoft.com/office/drawing/2014/main" id="{D8051B1C-A9C7-8648-BB44-787F0AB438A2}"/>
                </a:ext>
              </a:extLst>
            </p:cNvPr>
            <p:cNvSpPr>
              <a:spLocks noChangeShapeType="1"/>
            </p:cNvSpPr>
            <p:nvPr/>
          </p:nvSpPr>
          <p:spPr bwMode="auto">
            <a:xfrm>
              <a:off x="3481" y="1572"/>
              <a:ext cx="278" cy="0"/>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21" name="Line 63">
              <a:extLst>
                <a:ext uri="{FF2B5EF4-FFF2-40B4-BE49-F238E27FC236}">
                  <a16:creationId xmlns:a16="http://schemas.microsoft.com/office/drawing/2014/main" id="{FCBC7ECB-7E9C-B846-A132-9CAD0DF7757B}"/>
                </a:ext>
              </a:extLst>
            </p:cNvPr>
            <p:cNvSpPr>
              <a:spLocks noChangeShapeType="1"/>
            </p:cNvSpPr>
            <p:nvPr/>
          </p:nvSpPr>
          <p:spPr bwMode="auto">
            <a:xfrm>
              <a:off x="3481" y="1195"/>
              <a:ext cx="278" cy="0"/>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22" name="Rectangle 64">
              <a:extLst>
                <a:ext uri="{FF2B5EF4-FFF2-40B4-BE49-F238E27FC236}">
                  <a16:creationId xmlns:a16="http://schemas.microsoft.com/office/drawing/2014/main" id="{ACD2A6E5-A5A3-154E-8D50-38433D2E74F1}"/>
                </a:ext>
              </a:extLst>
            </p:cNvPr>
            <p:cNvSpPr>
              <a:spLocks noChangeArrowheads="1"/>
            </p:cNvSpPr>
            <p:nvPr/>
          </p:nvSpPr>
          <p:spPr bwMode="auto">
            <a:xfrm>
              <a:off x="3499" y="2114"/>
              <a:ext cx="145" cy="266"/>
            </a:xfrm>
            <a:prstGeom prst="rect">
              <a:avLst/>
            </a:prstGeom>
            <a:noFill/>
            <a:ln>
              <a:noFill/>
            </a:ln>
            <a:extLst>
              <a:ext uri="{909E8E84-426E-40dd-AFC4-6F175D3DCCD1}"/>
              <a:ext uri="{91240B29-F687-4f45-9708-019B960494DF}"/>
            </a:extLst>
          </p:spPr>
          <p:txBody>
            <a:bodyPr lIns="12700" tIns="12700" rIns="12700" bIns="12700"/>
            <a:lstStyle/>
            <a:p>
              <a:pPr algn="just" fontAlgn="auto">
                <a:spcAft>
                  <a:spcPts val="0"/>
                </a:spcAft>
                <a:defRPr/>
              </a:pPr>
              <a:r>
                <a:rPr lang="en-US" altLang="zh-CN" kern="0">
                  <a:solidFill>
                    <a:sysClr val="windowText" lastClr="000000"/>
                  </a:solidFill>
                  <a:latin typeface="Times New Roman" charset="0"/>
                  <a:ea typeface="宋体" charset="0"/>
                  <a:cs typeface="宋体" charset="0"/>
                </a:rPr>
                <a:t>7</a:t>
              </a:r>
            </a:p>
          </p:txBody>
        </p:sp>
        <p:sp>
          <p:nvSpPr>
            <p:cNvPr id="123" name="Rectangle 65">
              <a:extLst>
                <a:ext uri="{FF2B5EF4-FFF2-40B4-BE49-F238E27FC236}">
                  <a16:creationId xmlns:a16="http://schemas.microsoft.com/office/drawing/2014/main" id="{0A630FE4-3261-224B-8D7E-981DFD4A65C7}"/>
                </a:ext>
              </a:extLst>
            </p:cNvPr>
            <p:cNvSpPr>
              <a:spLocks noChangeArrowheads="1"/>
            </p:cNvSpPr>
            <p:nvPr/>
          </p:nvSpPr>
          <p:spPr bwMode="auto">
            <a:xfrm>
              <a:off x="3517" y="1316"/>
              <a:ext cx="145" cy="266"/>
            </a:xfrm>
            <a:prstGeom prst="rect">
              <a:avLst/>
            </a:prstGeom>
            <a:noFill/>
            <a:ln>
              <a:noFill/>
            </a:ln>
            <a:extLst>
              <a:ext uri="{909E8E84-426E-40dd-AFC4-6F175D3DCCD1}"/>
              <a:ext uri="{91240B29-F687-4f45-9708-019B960494DF}"/>
            </a:extLst>
          </p:spPr>
          <p:txBody>
            <a:bodyPr lIns="12700" tIns="12700" rIns="12700" bIns="12700"/>
            <a:lstStyle/>
            <a:p>
              <a:pPr algn="just" fontAlgn="auto">
                <a:spcAft>
                  <a:spcPts val="0"/>
                </a:spcAft>
                <a:defRPr/>
              </a:pPr>
              <a:r>
                <a:rPr lang="en-US" altLang="zh-CN" kern="0">
                  <a:solidFill>
                    <a:sysClr val="windowText" lastClr="000000"/>
                  </a:solidFill>
                  <a:latin typeface="Times New Roman" charset="0"/>
                  <a:ea typeface="宋体" charset="0"/>
                  <a:cs typeface="宋体" charset="0"/>
                </a:rPr>
                <a:t>1</a:t>
              </a:r>
            </a:p>
          </p:txBody>
        </p:sp>
        <p:sp>
          <p:nvSpPr>
            <p:cNvPr id="124" name="Rectangle 66">
              <a:extLst>
                <a:ext uri="{FF2B5EF4-FFF2-40B4-BE49-F238E27FC236}">
                  <a16:creationId xmlns:a16="http://schemas.microsoft.com/office/drawing/2014/main" id="{E36C766E-5F0E-CA4A-820D-EBBE9474FBBC}"/>
                </a:ext>
              </a:extLst>
            </p:cNvPr>
            <p:cNvSpPr>
              <a:spLocks noChangeArrowheads="1"/>
            </p:cNvSpPr>
            <p:nvPr/>
          </p:nvSpPr>
          <p:spPr bwMode="auto">
            <a:xfrm>
              <a:off x="3517" y="939"/>
              <a:ext cx="145" cy="266"/>
            </a:xfrm>
            <a:prstGeom prst="rect">
              <a:avLst/>
            </a:prstGeom>
            <a:noFill/>
            <a:ln>
              <a:noFill/>
            </a:ln>
            <a:extLst>
              <a:ext uri="{909E8E84-426E-40dd-AFC4-6F175D3DCCD1}"/>
              <a:ext uri="{91240B29-F687-4f45-9708-019B960494DF}"/>
            </a:extLst>
          </p:spPr>
          <p:txBody>
            <a:bodyPr lIns="12700" tIns="12700" rIns="12700" bIns="12700"/>
            <a:lstStyle/>
            <a:p>
              <a:pPr algn="just" fontAlgn="auto">
                <a:spcAft>
                  <a:spcPts val="0"/>
                </a:spcAft>
                <a:defRPr/>
              </a:pPr>
              <a:r>
                <a:rPr lang="en-US" altLang="zh-CN" kern="0">
                  <a:solidFill>
                    <a:sysClr val="windowText" lastClr="000000"/>
                  </a:solidFill>
                  <a:latin typeface="Times New Roman" charset="0"/>
                  <a:ea typeface="宋体" charset="0"/>
                  <a:cs typeface="宋体" charset="0"/>
                </a:rPr>
                <a:t>0</a:t>
              </a:r>
            </a:p>
          </p:txBody>
        </p:sp>
        <p:sp>
          <p:nvSpPr>
            <p:cNvPr id="125" name="Rectangle 67">
              <a:extLst>
                <a:ext uri="{FF2B5EF4-FFF2-40B4-BE49-F238E27FC236}">
                  <a16:creationId xmlns:a16="http://schemas.microsoft.com/office/drawing/2014/main" id="{B8E62060-AF81-1E4C-831A-373D02B366EE}"/>
                </a:ext>
              </a:extLst>
            </p:cNvPr>
            <p:cNvSpPr>
              <a:spLocks noChangeArrowheads="1"/>
            </p:cNvSpPr>
            <p:nvPr/>
          </p:nvSpPr>
          <p:spPr bwMode="auto">
            <a:xfrm>
              <a:off x="3683" y="971"/>
              <a:ext cx="1702" cy="1624"/>
            </a:xfrm>
            <a:prstGeom prst="rect">
              <a:avLst/>
            </a:prstGeom>
            <a:noFill/>
            <a:ln w="28575">
              <a:solidFill>
                <a:srgbClr val="000000"/>
              </a:solidFill>
              <a:prstDash val="sysDot"/>
              <a:miter lim="800000"/>
              <a:headEnd/>
              <a:tailEnd/>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26" name="Rectangle 68">
              <a:extLst>
                <a:ext uri="{FF2B5EF4-FFF2-40B4-BE49-F238E27FC236}">
                  <a16:creationId xmlns:a16="http://schemas.microsoft.com/office/drawing/2014/main" id="{F0CA7A52-B99C-D64F-98E7-E925B2280791}"/>
                </a:ext>
              </a:extLst>
            </p:cNvPr>
            <p:cNvSpPr>
              <a:spLocks noChangeArrowheads="1"/>
            </p:cNvSpPr>
            <p:nvPr/>
          </p:nvSpPr>
          <p:spPr bwMode="auto">
            <a:xfrm>
              <a:off x="3988" y="2811"/>
              <a:ext cx="1087" cy="280"/>
            </a:xfrm>
            <a:prstGeom prst="rect">
              <a:avLst/>
            </a:prstGeom>
            <a:noFill/>
            <a:ln>
              <a:noFill/>
            </a:ln>
            <a:extLst>
              <a:ext uri="{909E8E84-426E-40dd-AFC4-6F175D3DCCD1}"/>
              <a:ext uri="{91240B29-F687-4f45-9708-019B960494DF}"/>
            </a:extLst>
          </p:spPr>
          <p:txBody>
            <a:bodyPr lIns="12700" tIns="12700" rIns="12700" bIns="12700"/>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a:r>
                <a:rPr lang="zh-CN" altLang="en-US">
                  <a:solidFill>
                    <a:srgbClr val="000000"/>
                  </a:solidFill>
                  <a:latin typeface="Times New Roman" panose="02020603050405020304" pitchFamily="18" charset="0"/>
                  <a:ea typeface="宋体" panose="02010600030101010101" pitchFamily="2" charset="-122"/>
                </a:rPr>
                <a:t>列译码</a:t>
              </a:r>
            </a:p>
          </p:txBody>
        </p:sp>
        <p:sp>
          <p:nvSpPr>
            <p:cNvPr id="127" name="Rectangle 69">
              <a:extLst>
                <a:ext uri="{FF2B5EF4-FFF2-40B4-BE49-F238E27FC236}">
                  <a16:creationId xmlns:a16="http://schemas.microsoft.com/office/drawing/2014/main" id="{24F789A2-4759-9C40-9573-00D94F93FA65}"/>
                </a:ext>
              </a:extLst>
            </p:cNvPr>
            <p:cNvSpPr>
              <a:spLocks noChangeArrowheads="1"/>
            </p:cNvSpPr>
            <p:nvPr/>
          </p:nvSpPr>
          <p:spPr bwMode="auto">
            <a:xfrm>
              <a:off x="4078" y="3263"/>
              <a:ext cx="930" cy="361"/>
            </a:xfrm>
            <a:prstGeom prst="rect">
              <a:avLst/>
            </a:prstGeom>
            <a:noFill/>
            <a:ln>
              <a:noFill/>
            </a:ln>
            <a:extLst>
              <a:ext uri="{909E8E84-426E-40dd-AFC4-6F175D3DCCD1}"/>
              <a:ext uri="{91240B29-F687-4f45-9708-019B960494DF}"/>
            </a:extLst>
          </p:spPr>
          <p:txBody>
            <a:bodyPr lIns="12700" tIns="12700" rIns="12700" bIns="12700"/>
            <a:lstStyle/>
            <a:p>
              <a:pPr algn="ctr" fontAlgn="auto">
                <a:spcAft>
                  <a:spcPts val="0"/>
                </a:spcAft>
                <a:defRPr/>
              </a:pPr>
              <a:r>
                <a:rPr lang="en-US" altLang="zh-CN" kern="0">
                  <a:solidFill>
                    <a:sysClr val="windowText" lastClr="000000"/>
                  </a:solidFill>
                  <a:latin typeface="Times New Roman" charset="0"/>
                  <a:ea typeface="宋体" charset="0"/>
                  <a:cs typeface="宋体" charset="0"/>
                </a:rPr>
                <a:t>A</a:t>
              </a:r>
              <a:r>
                <a:rPr lang="en-US" altLang="zh-CN" kern="0" baseline="-25000">
                  <a:solidFill>
                    <a:sysClr val="windowText" lastClr="000000"/>
                  </a:solidFill>
                  <a:latin typeface="Times New Roman" charset="0"/>
                  <a:ea typeface="宋体" charset="0"/>
                  <a:cs typeface="宋体" charset="0"/>
                </a:rPr>
                <a:t>3</a:t>
              </a:r>
              <a:r>
                <a:rPr lang="en-US" altLang="zh-CN" kern="0">
                  <a:solidFill>
                    <a:sysClr val="windowText" lastClr="000000"/>
                  </a:solidFill>
                  <a:latin typeface="Times New Roman" charset="0"/>
                  <a:ea typeface="宋体" charset="0"/>
                  <a:cs typeface="宋体" charset="0"/>
                </a:rPr>
                <a:t>A</a:t>
              </a:r>
              <a:r>
                <a:rPr lang="en-US" altLang="zh-CN" kern="0" baseline="-25000">
                  <a:solidFill>
                    <a:sysClr val="windowText" lastClr="000000"/>
                  </a:solidFill>
                  <a:latin typeface="Times New Roman" charset="0"/>
                  <a:ea typeface="宋体" charset="0"/>
                  <a:cs typeface="宋体" charset="0"/>
                </a:rPr>
                <a:t>4</a:t>
              </a:r>
              <a:r>
                <a:rPr lang="en-US" altLang="zh-CN" kern="0">
                  <a:solidFill>
                    <a:sysClr val="windowText" lastClr="000000"/>
                  </a:solidFill>
                  <a:latin typeface="Times New Roman" charset="0"/>
                  <a:ea typeface="宋体" charset="0"/>
                  <a:cs typeface="宋体" charset="0"/>
                </a:rPr>
                <a:t>A</a:t>
              </a:r>
              <a:r>
                <a:rPr lang="en-US" altLang="zh-CN" kern="0" baseline="-25000">
                  <a:solidFill>
                    <a:sysClr val="windowText" lastClr="000000"/>
                  </a:solidFill>
                  <a:latin typeface="Times New Roman" charset="0"/>
                  <a:ea typeface="宋体" charset="0"/>
                  <a:cs typeface="宋体" charset="0"/>
                </a:rPr>
                <a:t>5</a:t>
              </a:r>
              <a:endParaRPr lang="en-US" altLang="zh-CN" kern="0">
                <a:solidFill>
                  <a:sysClr val="windowText" lastClr="000000"/>
                </a:solidFill>
                <a:latin typeface="Times New Roman" charset="0"/>
                <a:ea typeface="宋体" charset="0"/>
                <a:cs typeface="宋体" charset="0"/>
              </a:endParaRPr>
            </a:p>
          </p:txBody>
        </p:sp>
        <p:sp>
          <p:nvSpPr>
            <p:cNvPr id="128" name="Line 70">
              <a:extLst>
                <a:ext uri="{FF2B5EF4-FFF2-40B4-BE49-F238E27FC236}">
                  <a16:creationId xmlns:a16="http://schemas.microsoft.com/office/drawing/2014/main" id="{8BF7367A-67CA-234C-B1F6-6A7752D8EDF0}"/>
                </a:ext>
              </a:extLst>
            </p:cNvPr>
            <p:cNvSpPr>
              <a:spLocks noChangeShapeType="1"/>
            </p:cNvSpPr>
            <p:nvPr/>
          </p:nvSpPr>
          <p:spPr bwMode="auto">
            <a:xfrm>
              <a:off x="4296" y="3107"/>
              <a:ext cx="1" cy="171"/>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29" name="Line 71">
              <a:extLst>
                <a:ext uri="{FF2B5EF4-FFF2-40B4-BE49-F238E27FC236}">
                  <a16:creationId xmlns:a16="http://schemas.microsoft.com/office/drawing/2014/main" id="{E1420CD3-B2A3-1346-BBDB-4ABCBF2EC7D3}"/>
                </a:ext>
              </a:extLst>
            </p:cNvPr>
            <p:cNvSpPr>
              <a:spLocks noChangeShapeType="1"/>
            </p:cNvSpPr>
            <p:nvPr/>
          </p:nvSpPr>
          <p:spPr bwMode="auto">
            <a:xfrm>
              <a:off x="4713" y="3107"/>
              <a:ext cx="2" cy="171"/>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30" name="Line 72">
              <a:extLst>
                <a:ext uri="{FF2B5EF4-FFF2-40B4-BE49-F238E27FC236}">
                  <a16:creationId xmlns:a16="http://schemas.microsoft.com/office/drawing/2014/main" id="{CD76115D-41C6-7C4A-9F01-57065DAB4897}"/>
                </a:ext>
              </a:extLst>
            </p:cNvPr>
            <p:cNvSpPr>
              <a:spLocks noChangeShapeType="1"/>
            </p:cNvSpPr>
            <p:nvPr/>
          </p:nvSpPr>
          <p:spPr bwMode="auto">
            <a:xfrm>
              <a:off x="4513" y="3107"/>
              <a:ext cx="1" cy="171"/>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31" name="Rectangle 73">
              <a:extLst>
                <a:ext uri="{FF2B5EF4-FFF2-40B4-BE49-F238E27FC236}">
                  <a16:creationId xmlns:a16="http://schemas.microsoft.com/office/drawing/2014/main" id="{835F0E2F-4D90-5040-A753-AB8C3A323853}"/>
                </a:ext>
              </a:extLst>
            </p:cNvPr>
            <p:cNvSpPr>
              <a:spLocks noChangeArrowheads="1"/>
            </p:cNvSpPr>
            <p:nvPr/>
          </p:nvSpPr>
          <p:spPr bwMode="auto">
            <a:xfrm>
              <a:off x="3734" y="2552"/>
              <a:ext cx="146" cy="265"/>
            </a:xfrm>
            <a:prstGeom prst="rect">
              <a:avLst/>
            </a:prstGeom>
            <a:noFill/>
            <a:ln>
              <a:noFill/>
            </a:ln>
            <a:extLst>
              <a:ext uri="{909E8E84-426E-40dd-AFC4-6F175D3DCCD1}"/>
              <a:ext uri="{91240B29-F687-4f45-9708-019B960494DF}"/>
            </a:extLst>
          </p:spPr>
          <p:txBody>
            <a:bodyPr lIns="12700" tIns="12700" rIns="12700" bIns="12700"/>
            <a:lstStyle/>
            <a:p>
              <a:pPr algn="just" fontAlgn="auto">
                <a:spcAft>
                  <a:spcPts val="0"/>
                </a:spcAft>
                <a:defRPr/>
              </a:pPr>
              <a:r>
                <a:rPr lang="en-US" altLang="zh-CN" kern="0">
                  <a:solidFill>
                    <a:sysClr val="windowText" lastClr="000000"/>
                  </a:solidFill>
                  <a:latin typeface="Times New Roman" charset="0"/>
                  <a:ea typeface="宋体" charset="0"/>
                  <a:cs typeface="宋体" charset="0"/>
                </a:rPr>
                <a:t>0</a:t>
              </a:r>
            </a:p>
          </p:txBody>
        </p:sp>
        <p:sp>
          <p:nvSpPr>
            <p:cNvPr id="132" name="Rectangle 74">
              <a:extLst>
                <a:ext uri="{FF2B5EF4-FFF2-40B4-BE49-F238E27FC236}">
                  <a16:creationId xmlns:a16="http://schemas.microsoft.com/office/drawing/2014/main" id="{E03388D8-D6B6-4C4A-860F-4D7277A515DF}"/>
                </a:ext>
              </a:extLst>
            </p:cNvPr>
            <p:cNvSpPr>
              <a:spLocks noChangeArrowheads="1"/>
            </p:cNvSpPr>
            <p:nvPr/>
          </p:nvSpPr>
          <p:spPr bwMode="auto">
            <a:xfrm>
              <a:off x="4205" y="2552"/>
              <a:ext cx="146" cy="265"/>
            </a:xfrm>
            <a:prstGeom prst="rect">
              <a:avLst/>
            </a:prstGeom>
            <a:noFill/>
            <a:ln>
              <a:noFill/>
            </a:ln>
            <a:extLst>
              <a:ext uri="{909E8E84-426E-40dd-AFC4-6F175D3DCCD1}"/>
              <a:ext uri="{91240B29-F687-4f45-9708-019B960494DF}"/>
            </a:extLst>
          </p:spPr>
          <p:txBody>
            <a:bodyPr lIns="12700" tIns="12700" rIns="12700" bIns="12700"/>
            <a:lstStyle/>
            <a:p>
              <a:pPr algn="just" fontAlgn="auto">
                <a:spcAft>
                  <a:spcPts val="0"/>
                </a:spcAft>
                <a:defRPr/>
              </a:pPr>
              <a:r>
                <a:rPr lang="en-US" altLang="zh-CN" kern="0">
                  <a:solidFill>
                    <a:sysClr val="windowText" lastClr="000000"/>
                  </a:solidFill>
                  <a:latin typeface="Times New Roman" charset="0"/>
                  <a:ea typeface="宋体" charset="0"/>
                  <a:cs typeface="宋体" charset="0"/>
                </a:rPr>
                <a:t>1</a:t>
              </a:r>
            </a:p>
          </p:txBody>
        </p:sp>
        <p:sp>
          <p:nvSpPr>
            <p:cNvPr id="133" name="Rectangle 75">
              <a:extLst>
                <a:ext uri="{FF2B5EF4-FFF2-40B4-BE49-F238E27FC236}">
                  <a16:creationId xmlns:a16="http://schemas.microsoft.com/office/drawing/2014/main" id="{3C471589-6E3E-5942-ADAB-CEE358734E82}"/>
                </a:ext>
              </a:extLst>
            </p:cNvPr>
            <p:cNvSpPr>
              <a:spLocks noChangeArrowheads="1"/>
            </p:cNvSpPr>
            <p:nvPr/>
          </p:nvSpPr>
          <p:spPr bwMode="auto">
            <a:xfrm>
              <a:off x="5002" y="2552"/>
              <a:ext cx="146" cy="265"/>
            </a:xfrm>
            <a:prstGeom prst="rect">
              <a:avLst/>
            </a:prstGeom>
            <a:noFill/>
            <a:ln>
              <a:noFill/>
            </a:ln>
            <a:extLst>
              <a:ext uri="{909E8E84-426E-40dd-AFC4-6F175D3DCCD1}"/>
              <a:ext uri="{91240B29-F687-4f45-9708-019B960494DF}"/>
            </a:extLst>
          </p:spPr>
          <p:txBody>
            <a:bodyPr lIns="12700" tIns="12700" rIns="12700" bIns="12700"/>
            <a:lstStyle/>
            <a:p>
              <a:pPr algn="ctr" fontAlgn="auto">
                <a:spcAft>
                  <a:spcPts val="0"/>
                </a:spcAft>
                <a:defRPr/>
              </a:pPr>
              <a:r>
                <a:rPr lang="en-US" altLang="zh-CN" kern="0">
                  <a:solidFill>
                    <a:sysClr val="windowText" lastClr="000000"/>
                  </a:solidFill>
                  <a:latin typeface="Times New Roman" charset="0"/>
                  <a:ea typeface="宋体" charset="0"/>
                  <a:cs typeface="宋体" charset="0"/>
                </a:rPr>
                <a:t>7</a:t>
              </a:r>
            </a:p>
          </p:txBody>
        </p:sp>
        <p:sp>
          <p:nvSpPr>
            <p:cNvPr id="134" name="Line 76">
              <a:extLst>
                <a:ext uri="{FF2B5EF4-FFF2-40B4-BE49-F238E27FC236}">
                  <a16:creationId xmlns:a16="http://schemas.microsoft.com/office/drawing/2014/main" id="{3A60ECBA-1944-2641-B703-3A1E9D37E03F}"/>
                </a:ext>
              </a:extLst>
            </p:cNvPr>
            <p:cNvSpPr>
              <a:spLocks noChangeShapeType="1"/>
            </p:cNvSpPr>
            <p:nvPr/>
          </p:nvSpPr>
          <p:spPr bwMode="auto">
            <a:xfrm>
              <a:off x="3897" y="2503"/>
              <a:ext cx="1" cy="288"/>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35" name="Line 77">
              <a:extLst>
                <a:ext uri="{FF2B5EF4-FFF2-40B4-BE49-F238E27FC236}">
                  <a16:creationId xmlns:a16="http://schemas.microsoft.com/office/drawing/2014/main" id="{42F22046-5414-7E44-A629-D7366EE8954A}"/>
                </a:ext>
              </a:extLst>
            </p:cNvPr>
            <p:cNvSpPr>
              <a:spLocks noChangeShapeType="1"/>
            </p:cNvSpPr>
            <p:nvPr/>
          </p:nvSpPr>
          <p:spPr bwMode="auto">
            <a:xfrm>
              <a:off x="4350" y="2503"/>
              <a:ext cx="1" cy="288"/>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36" name="Line 78">
              <a:extLst>
                <a:ext uri="{FF2B5EF4-FFF2-40B4-BE49-F238E27FC236}">
                  <a16:creationId xmlns:a16="http://schemas.microsoft.com/office/drawing/2014/main" id="{A792A3C5-4F7D-F34F-8CDE-073A121A3859}"/>
                </a:ext>
              </a:extLst>
            </p:cNvPr>
            <p:cNvSpPr>
              <a:spLocks noChangeShapeType="1"/>
            </p:cNvSpPr>
            <p:nvPr/>
          </p:nvSpPr>
          <p:spPr bwMode="auto">
            <a:xfrm>
              <a:off x="5165" y="2503"/>
              <a:ext cx="1" cy="288"/>
            </a:xfrm>
            <a:prstGeom prst="line">
              <a:avLst/>
            </a:prstGeom>
            <a:noFill/>
            <a:ln w="28575">
              <a:solidFill>
                <a:srgbClr val="000000"/>
              </a:solidFill>
              <a:round/>
              <a:headEnd type="none" w="sm" len="sm"/>
              <a:tailEnd type="none" w="sm" len="sm"/>
            </a:ln>
            <a:extLst>
              <a:ext uri="{909E8E84-426E-40dd-AFC4-6F175D3DCCD1}"/>
            </a:extLst>
          </p:spPr>
          <p:txBody>
            <a:bodyPr/>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37" name="Rectangle 79">
              <a:extLst>
                <a:ext uri="{FF2B5EF4-FFF2-40B4-BE49-F238E27FC236}">
                  <a16:creationId xmlns:a16="http://schemas.microsoft.com/office/drawing/2014/main" id="{8A642105-37F8-684F-81A6-FD21789D99C0}"/>
                </a:ext>
              </a:extLst>
            </p:cNvPr>
            <p:cNvSpPr>
              <a:spLocks noChangeArrowheads="1"/>
            </p:cNvSpPr>
            <p:nvPr/>
          </p:nvSpPr>
          <p:spPr bwMode="auto">
            <a:xfrm>
              <a:off x="3967" y="1848"/>
              <a:ext cx="974" cy="263"/>
            </a:xfrm>
            <a:prstGeom prst="rect">
              <a:avLst/>
            </a:prstGeom>
            <a:solidFill>
              <a:srgbClr val="FFFFFF"/>
            </a:solidFill>
            <a:ln>
              <a:noFill/>
            </a:ln>
            <a:extLst>
              <a:ext uri="{91240B29-F687-4f45-9708-019B960494DF}"/>
            </a:extLst>
          </p:spPr>
          <p:txBody>
            <a:bodyPr lIns="12700" tIns="12700" rIns="12700" bIns="12700"/>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a:r>
                <a:rPr lang="en-US" altLang="zh-CN">
                  <a:solidFill>
                    <a:srgbClr val="000000"/>
                  </a:solidFill>
                  <a:latin typeface="Times New Roman" panose="02020603050405020304" pitchFamily="18" charset="0"/>
                  <a:ea typeface="宋体" panose="02010600030101010101" pitchFamily="2" charset="-122"/>
                </a:rPr>
                <a:t>64</a:t>
              </a:r>
              <a:r>
                <a:rPr lang="zh-CN" altLang="en-US">
                  <a:solidFill>
                    <a:srgbClr val="000000"/>
                  </a:solidFill>
                  <a:latin typeface="Times New Roman" panose="02020603050405020304" pitchFamily="18" charset="0"/>
                  <a:ea typeface="宋体" panose="02010600030101010101" pitchFamily="2" charset="-122"/>
                </a:rPr>
                <a:t>个单元</a:t>
              </a:r>
            </a:p>
            <a:p>
              <a:pPr algn="ctr"/>
              <a:endParaRPr lang="en-US" altLang="zh-CN">
                <a:solidFill>
                  <a:srgbClr val="000000"/>
                </a:solidFill>
                <a:latin typeface="Times New Roman" panose="02020603050405020304" pitchFamily="18" charset="0"/>
                <a:ea typeface="宋体" panose="02010600030101010101" pitchFamily="2" charset="-122"/>
              </a:endParaRPr>
            </a:p>
          </p:txBody>
        </p:sp>
        <p:sp>
          <p:nvSpPr>
            <p:cNvPr id="138" name="Text Box 80">
              <a:extLst>
                <a:ext uri="{FF2B5EF4-FFF2-40B4-BE49-F238E27FC236}">
                  <a16:creationId xmlns:a16="http://schemas.microsoft.com/office/drawing/2014/main" id="{7CA0D2BF-B6D3-A64F-86EA-D2A7EC1579FA}"/>
                </a:ext>
              </a:extLst>
            </p:cNvPr>
            <p:cNvSpPr txBox="1">
              <a:spLocks noChangeArrowheads="1"/>
            </p:cNvSpPr>
            <p:nvPr/>
          </p:nvSpPr>
          <p:spPr bwMode="auto">
            <a:xfrm>
              <a:off x="1369" y="3643"/>
              <a:ext cx="1140" cy="365"/>
            </a:xfrm>
            <a:prstGeom prst="rect">
              <a:avLst/>
            </a:prstGeom>
            <a:noFill/>
            <a:ln>
              <a:noFill/>
            </a:ln>
            <a:extLst>
              <a:ext uri="{909E8E84-426E-40dd-AFC4-6F175D3DCCD1}"/>
              <a:ext uri="{91240B29-F687-4f45-9708-019B960494DF}"/>
            </a:extLst>
          </p:spPr>
          <p:txBody>
            <a:bodyPr wrap="none">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lang="zh-CN" altLang="en-US" sz="3200" u="sng">
                  <a:solidFill>
                    <a:srgbClr val="FF0066"/>
                  </a:solidFill>
                  <a:latin typeface="Tahoma" panose="020B0604030504040204" pitchFamily="34" charset="0"/>
                  <a:ea typeface="华文新魏" panose="02010800040101010101" pitchFamily="2" charset="-122"/>
                </a:rPr>
                <a:t>线性译码</a:t>
              </a:r>
            </a:p>
          </p:txBody>
        </p:sp>
        <p:sp>
          <p:nvSpPr>
            <p:cNvPr id="139" name="Line 81">
              <a:extLst>
                <a:ext uri="{FF2B5EF4-FFF2-40B4-BE49-F238E27FC236}">
                  <a16:creationId xmlns:a16="http://schemas.microsoft.com/office/drawing/2014/main" id="{0734ED45-3E9E-6141-8581-D38F4C574511}"/>
                </a:ext>
              </a:extLst>
            </p:cNvPr>
            <p:cNvSpPr>
              <a:spLocks noChangeShapeType="1"/>
            </p:cNvSpPr>
            <p:nvPr/>
          </p:nvSpPr>
          <p:spPr bwMode="auto">
            <a:xfrm flipH="1" flipV="1">
              <a:off x="947" y="3277"/>
              <a:ext cx="452" cy="590"/>
            </a:xfrm>
            <a:prstGeom prst="line">
              <a:avLst/>
            </a:prstGeom>
            <a:noFill/>
            <a:ln w="19050">
              <a:solidFill>
                <a:srgbClr val="000000"/>
              </a:solidFill>
              <a:miter lim="800000"/>
              <a:headEnd/>
              <a:tailEnd type="arrow" w="med" len="med"/>
            </a:ln>
            <a:extLst>
              <a:ext uri="{909E8E84-426E-40dd-AFC4-6F175D3DCCD1}"/>
            </a:extLst>
          </p:spPr>
          <p:txBody>
            <a:bodyPr wrap="none"/>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40" name="Text Box 82">
              <a:extLst>
                <a:ext uri="{FF2B5EF4-FFF2-40B4-BE49-F238E27FC236}">
                  <a16:creationId xmlns:a16="http://schemas.microsoft.com/office/drawing/2014/main" id="{82A12BEB-81AC-EE45-A59A-2D4BB92275AA}"/>
                </a:ext>
              </a:extLst>
            </p:cNvPr>
            <p:cNvSpPr txBox="1">
              <a:spLocks noChangeArrowheads="1"/>
            </p:cNvSpPr>
            <p:nvPr/>
          </p:nvSpPr>
          <p:spPr bwMode="auto">
            <a:xfrm>
              <a:off x="2617" y="3657"/>
              <a:ext cx="1140" cy="365"/>
            </a:xfrm>
            <a:prstGeom prst="rect">
              <a:avLst/>
            </a:prstGeom>
            <a:noFill/>
            <a:ln>
              <a:noFill/>
            </a:ln>
            <a:extLst>
              <a:ext uri="{909E8E84-426E-40dd-AFC4-6F175D3DCCD1}"/>
              <a:ext uri="{91240B29-F687-4f45-9708-019B960494DF}"/>
            </a:extLst>
          </p:spPr>
          <p:txBody>
            <a:bodyPr wrap="none">
              <a:spAutoFit/>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lang="zh-CN" altLang="en-US" sz="3200" u="sng">
                  <a:solidFill>
                    <a:srgbClr val="FF0000"/>
                  </a:solidFill>
                  <a:latin typeface="Tahoma" panose="020B0604030504040204" pitchFamily="34" charset="0"/>
                  <a:ea typeface="华文新魏" panose="02010800040101010101" pitchFamily="2" charset="-122"/>
                </a:rPr>
                <a:t>复合译码</a:t>
              </a:r>
            </a:p>
          </p:txBody>
        </p:sp>
        <p:sp>
          <p:nvSpPr>
            <p:cNvPr id="141" name="Line 83">
              <a:extLst>
                <a:ext uri="{FF2B5EF4-FFF2-40B4-BE49-F238E27FC236}">
                  <a16:creationId xmlns:a16="http://schemas.microsoft.com/office/drawing/2014/main" id="{E753125A-517C-4E4A-AC76-02AF2D0FD5E4}"/>
                </a:ext>
              </a:extLst>
            </p:cNvPr>
            <p:cNvSpPr>
              <a:spLocks noChangeShapeType="1"/>
            </p:cNvSpPr>
            <p:nvPr/>
          </p:nvSpPr>
          <p:spPr bwMode="auto">
            <a:xfrm flipV="1">
              <a:off x="3126" y="2865"/>
              <a:ext cx="165" cy="811"/>
            </a:xfrm>
            <a:prstGeom prst="line">
              <a:avLst/>
            </a:prstGeom>
            <a:noFill/>
            <a:ln w="19050">
              <a:solidFill>
                <a:srgbClr val="000000"/>
              </a:solidFill>
              <a:miter lim="800000"/>
              <a:headEnd/>
              <a:tailEnd type="arrow" w="med" len="med"/>
            </a:ln>
            <a:extLst>
              <a:ext uri="{909E8E84-426E-40dd-AFC4-6F175D3DCCD1}"/>
            </a:extLst>
          </p:spPr>
          <p:txBody>
            <a:bodyPr wrap="none"/>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sp>
          <p:nvSpPr>
            <p:cNvPr id="142" name="Line 84">
              <a:extLst>
                <a:ext uri="{FF2B5EF4-FFF2-40B4-BE49-F238E27FC236}">
                  <a16:creationId xmlns:a16="http://schemas.microsoft.com/office/drawing/2014/main" id="{9C0D5615-5589-D84C-A115-1AAC2688DF9F}"/>
                </a:ext>
              </a:extLst>
            </p:cNvPr>
            <p:cNvSpPr>
              <a:spLocks noChangeShapeType="1"/>
            </p:cNvSpPr>
            <p:nvPr/>
          </p:nvSpPr>
          <p:spPr bwMode="auto">
            <a:xfrm flipV="1">
              <a:off x="3141" y="3113"/>
              <a:ext cx="455" cy="494"/>
            </a:xfrm>
            <a:prstGeom prst="line">
              <a:avLst/>
            </a:prstGeom>
            <a:noFill/>
            <a:ln w="19050">
              <a:solidFill>
                <a:srgbClr val="000000"/>
              </a:solidFill>
              <a:miter lim="800000"/>
              <a:headEnd/>
              <a:tailEnd type="arrow" w="med" len="med"/>
            </a:ln>
            <a:extLst>
              <a:ext uri="{909E8E84-426E-40dd-AFC4-6F175D3DCCD1}"/>
            </a:extLst>
          </p:spPr>
          <p:txBody>
            <a:bodyPr wrap="none"/>
            <a:lstStyle/>
            <a:p>
              <a:pPr algn="ctr" eaLnBrk="1" fontAlgn="auto" hangingPunct="1">
                <a:spcBef>
                  <a:spcPts val="0"/>
                </a:spcBef>
                <a:spcAft>
                  <a:spcPts val="0"/>
                </a:spcAft>
                <a:defRPr/>
              </a:pPr>
              <a:endParaRPr lang="zh-CN" altLang="en-US" sz="1800" kern="0">
                <a:solidFill>
                  <a:sysClr val="windowText" lastClr="000000"/>
                </a:solidFill>
                <a:latin typeface="Arial" charset="0"/>
                <a:ea typeface="黑体" charset="0"/>
                <a:cs typeface="黑体" charset="0"/>
              </a:endParaRPr>
            </a:p>
          </p:txBody>
        </p:sp>
      </p:grpSp>
      <p:sp>
        <p:nvSpPr>
          <p:cNvPr id="20484" name="幻灯片编号占位符 1"/>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3"/>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4B4316FB-2D83-4F75-A57D-62DA5812CFA1}" type="slidenum">
              <a:rPr kumimoji="0" lang="en-US" altLang="zh-CN" sz="1600" smtClean="0"/>
              <a:pPr>
                <a:lnSpc>
                  <a:spcPct val="100000"/>
                </a:lnSpc>
                <a:spcBef>
                  <a:spcPct val="0"/>
                </a:spcBef>
                <a:buSzTx/>
                <a:buFontTx/>
                <a:buNone/>
              </a:pPr>
              <a:t>8</a:t>
            </a:fld>
            <a:r>
              <a:rPr kumimoji="0" lang="en-US" altLang="zh-CN" sz="1600"/>
              <a:t>/</a:t>
            </a:r>
            <a:r>
              <a:rPr kumimoji="0" lang="zh-CN" altLang="zh-CN" sz="1600"/>
              <a:t>7</a:t>
            </a:r>
            <a:r>
              <a:rPr kumimoji="0" lang="en-US" altLang="zh-CN" sz="1600"/>
              <a:t>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strVal val="4*#ppt_w"/>
                                          </p:val>
                                        </p:tav>
                                        <p:tav tm="100000">
                                          <p:val>
                                            <p:strVal val="#ppt_w"/>
                                          </p:val>
                                        </p:tav>
                                      </p:tavLst>
                                    </p:anim>
                                    <p:anim calcmode="lin" valueType="num">
                                      <p:cBhvr>
                                        <p:cTn id="8" dur="500" fill="hold"/>
                                        <p:tgtEl>
                                          <p:spTgt spid="8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783DAE29-13D0-40C1-B3B5-E12EFCAA2B79}" type="datetime12">
              <a:rPr kumimoji="0" lang="zh-CN" altLang="en-US" sz="1600" smtClean="0"/>
              <a:pPr>
                <a:lnSpc>
                  <a:spcPct val="100000"/>
                </a:lnSpc>
                <a:spcBef>
                  <a:spcPct val="0"/>
                </a:spcBef>
                <a:buSzTx/>
                <a:buFontTx/>
                <a:buNone/>
              </a:pPr>
              <a:t>下午8时24分</a:t>
            </a:fld>
            <a:endParaRPr kumimoji="0" lang="en-US" altLang="zh-CN" sz="1600"/>
          </a:p>
        </p:txBody>
      </p:sp>
      <p:sp>
        <p:nvSpPr>
          <p:cNvPr id="8" name="Rectangle 2">
            <a:extLst>
              <a:ext uri="{FF2B5EF4-FFF2-40B4-BE49-F238E27FC236}">
                <a16:creationId xmlns:a16="http://schemas.microsoft.com/office/drawing/2014/main" id="{7B824271-A369-9940-AC41-3552EA1538EE}"/>
              </a:ext>
            </a:extLst>
          </p:cNvPr>
          <p:cNvSpPr>
            <a:spLocks noGrp="1" noChangeArrowheads="1"/>
          </p:cNvSpPr>
          <p:nvPr>
            <p:ph type="title"/>
          </p:nvPr>
        </p:nvSpPr>
        <p:spPr>
          <a:xfrm>
            <a:off x="2611438" y="76200"/>
            <a:ext cx="5541962" cy="762000"/>
          </a:xfrm>
        </p:spPr>
        <p:txBody>
          <a:bodyPr/>
          <a:lstStyle/>
          <a:p>
            <a:pPr eaLnBrk="1" hangingPunct="1"/>
            <a:r>
              <a:rPr lang="en-US" altLang="zh-CN">
                <a:effectLst>
                  <a:outerShdw blurRad="38100" dist="38100" dir="2700000" algn="tl">
                    <a:srgbClr val="C0C0C0"/>
                  </a:outerShdw>
                </a:effectLst>
                <a:ea typeface="黑体" panose="02010609060101010101" pitchFamily="49" charset="-122"/>
              </a:rPr>
              <a:t>SRAM</a:t>
            </a:r>
            <a:r>
              <a:rPr lang="zh-CN" altLang="en-US">
                <a:effectLst>
                  <a:outerShdw blurRad="38100" dist="38100" dir="2700000" algn="tl">
                    <a:srgbClr val="C0C0C0"/>
                  </a:outerShdw>
                </a:effectLst>
                <a:ea typeface="黑体" panose="02010609060101010101" pitchFamily="49" charset="-122"/>
              </a:rPr>
              <a:t>存储器芯片结构</a:t>
            </a:r>
          </a:p>
        </p:txBody>
      </p:sp>
      <p:graphicFrame>
        <p:nvGraphicFramePr>
          <p:cNvPr id="22531" name="Object 1027"/>
          <p:cNvGraphicFramePr>
            <a:graphicFrameLocks noChangeAspect="1"/>
          </p:cNvGraphicFramePr>
          <p:nvPr/>
        </p:nvGraphicFramePr>
        <p:xfrm>
          <a:off x="2428875" y="1447800"/>
          <a:ext cx="5483225" cy="4964113"/>
        </p:xfrm>
        <a:graphic>
          <a:graphicData uri="http://schemas.openxmlformats.org/presentationml/2006/ole">
            <mc:AlternateContent xmlns:mc="http://schemas.openxmlformats.org/markup-compatibility/2006">
              <mc:Choice xmlns:v="urn:schemas-microsoft-com:vml" Requires="v">
                <p:oleObj spid="_x0000_s22541" name="图片" r:id="rId5" imgW="0" imgH="0" progId="Word.Picture.8">
                  <p:embed/>
                </p:oleObj>
              </mc:Choice>
              <mc:Fallback>
                <p:oleObj name="图片" r:id="rId5" imgW="0" imgH="0" progId="Word.Picture.8">
                  <p:embed/>
                  <p:pic>
                    <p:nvPicPr>
                      <p:cNvPr id="0" name="Object 10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8875" y="1447800"/>
                        <a:ext cx="5483225" cy="496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2532" name="Picture 1028"/>
          <p:cNvPicPr>
            <a:picLocks noChangeAspect="1" noChangeArrowheads="1"/>
          </p:cNvPicPr>
          <p:nvPr/>
        </p:nvPicPr>
        <p:blipFill>
          <a:blip r:embed="rId7">
            <a:extLst>
              <a:ext uri="{28A0092B-C50C-407E-A947-70E740481C1C}">
                <a14:useLocalDpi xmlns:a14="http://schemas.microsoft.com/office/drawing/2010/main" val="0"/>
              </a:ext>
            </a:extLst>
          </a:blip>
          <a:srcRect l="6136" t="28488" r="19633" b="15195"/>
          <a:stretch>
            <a:fillRect/>
          </a:stretch>
        </p:blipFill>
        <p:spPr bwMode="auto">
          <a:xfrm>
            <a:off x="-23813" y="3775075"/>
            <a:ext cx="2181226"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幻灯片编号占位符 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SzPct val="120000"/>
              <a:buBlip>
                <a:blip r:embed="rId4"/>
              </a:buBlip>
              <a:defRPr kumimoji="1" sz="2800">
                <a:solidFill>
                  <a:srgbClr val="0000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kumimoji="1"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fld id="{E2B3903F-F47A-4336-B508-A17588B889BC}" type="slidenum">
              <a:rPr kumimoji="0" lang="en-US" altLang="zh-CN" sz="1600" smtClean="0"/>
              <a:pPr>
                <a:lnSpc>
                  <a:spcPct val="100000"/>
                </a:lnSpc>
                <a:spcBef>
                  <a:spcPct val="0"/>
                </a:spcBef>
                <a:buSzTx/>
                <a:buFontTx/>
                <a:buNone/>
              </a:pPr>
              <a:t>9</a:t>
            </a:fld>
            <a:r>
              <a:rPr kumimoji="0" lang="en-US" altLang="zh-CN" sz="1600"/>
              <a:t>/</a:t>
            </a:r>
            <a:r>
              <a:rPr kumimoji="0" lang="zh-CN" altLang="zh-CN" sz="1600"/>
              <a:t>7</a:t>
            </a:r>
            <a:r>
              <a:rPr kumimoji="0" lang="en-US" altLang="zh-CN" sz="1600"/>
              <a:t>9</a:t>
            </a:r>
          </a:p>
        </p:txBody>
      </p:sp>
    </p:spTree>
  </p:cSld>
  <p:clrMapOvr>
    <a:masterClrMapping/>
  </p:clrMapOvr>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20070815模板</Template>
  <TotalTime>11442</TotalTime>
  <Words>9136</Words>
  <Application>Microsoft Macintosh PowerPoint</Application>
  <PresentationFormat>全屏显示(4:3)</PresentationFormat>
  <Paragraphs>1208</Paragraphs>
  <Slides>79</Slides>
  <Notes>78</Notes>
  <HiddenSlides>7</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2</vt:i4>
      </vt:variant>
      <vt:variant>
        <vt:lpstr>幻灯片标题</vt:lpstr>
      </vt:variant>
      <vt:variant>
        <vt:i4>79</vt:i4>
      </vt:variant>
    </vt:vector>
  </HeadingPairs>
  <TitlesOfParts>
    <vt:vector size="100" baseType="lpstr">
      <vt:lpstr>仿宋_GB2312</vt:lpstr>
      <vt:lpstr>黑体</vt:lpstr>
      <vt:lpstr>华文仿宋</vt:lpstr>
      <vt:lpstr>华文新魏</vt:lpstr>
      <vt:lpstr>楷体_GB2312</vt:lpstr>
      <vt:lpstr>隶书</vt:lpstr>
      <vt:lpstr>宋体</vt:lpstr>
      <vt:lpstr>幼圆</vt:lpstr>
      <vt:lpstr>FangSong</vt:lpstr>
      <vt:lpstr>Arial</vt:lpstr>
      <vt:lpstr>Comic Sans MS</vt:lpstr>
      <vt:lpstr>Impact</vt:lpstr>
      <vt:lpstr>Monotype Corsiva</vt:lpstr>
      <vt:lpstr>Symbol</vt:lpstr>
      <vt:lpstr>Tahoma</vt:lpstr>
      <vt:lpstr>Times New Roman</vt:lpstr>
      <vt:lpstr>Webdings</vt:lpstr>
      <vt:lpstr>Wingdings</vt:lpstr>
      <vt:lpstr>1_自定义设计方案</vt:lpstr>
      <vt:lpstr>图片</vt:lpstr>
      <vt:lpstr>文档</vt:lpstr>
      <vt:lpstr>PowerPoint 演示文稿</vt:lpstr>
      <vt:lpstr>第三章  存储系统</vt:lpstr>
      <vt:lpstr>存储器概述</vt:lpstr>
      <vt:lpstr>3.1  存储器分类</vt:lpstr>
      <vt:lpstr>半导体存储器的分类</vt:lpstr>
      <vt:lpstr>3.2  随机存取存储器RAM</vt:lpstr>
      <vt:lpstr>SRAM的构成</vt:lpstr>
      <vt:lpstr>地址译码</vt:lpstr>
      <vt:lpstr>SRAM存储器芯片结构</vt:lpstr>
      <vt:lpstr>SRAM时序</vt:lpstr>
      <vt:lpstr>DRAM的构成</vt:lpstr>
      <vt:lpstr>DRAM控制器逻辑</vt:lpstr>
      <vt:lpstr>DRAM存储器芯片结构</vt:lpstr>
      <vt:lpstr>RAM芯片的引脚信号</vt:lpstr>
      <vt:lpstr>DRAM时序（一）</vt:lpstr>
      <vt:lpstr>DRAM时序（二）</vt:lpstr>
      <vt:lpstr>DRAM时序（三）</vt:lpstr>
      <vt:lpstr>DRAM时序（四）</vt:lpstr>
      <vt:lpstr>DRAM时序（五）</vt:lpstr>
      <vt:lpstr>DRAM接口电路</vt:lpstr>
      <vt:lpstr>RAM芯片技术</vt:lpstr>
      <vt:lpstr>3.3  只读存储器</vt:lpstr>
      <vt:lpstr>掩膜型ROM</vt:lpstr>
      <vt:lpstr>ROM存储器芯片结构</vt:lpstr>
      <vt:lpstr>PROM (Programmable ROM)</vt:lpstr>
      <vt:lpstr>可擦写ROM——EPROM</vt:lpstr>
      <vt:lpstr>EPROM</vt:lpstr>
      <vt:lpstr>EEPROM/E2PROM</vt:lpstr>
      <vt:lpstr>电可擦写ROM——EEPROM及Flash存储器</vt:lpstr>
      <vt:lpstr>MOS晶体管与EPROM单元的两种工作状态</vt:lpstr>
      <vt:lpstr>Flash存储器</vt:lpstr>
      <vt:lpstr>NOR and NAND type Flash</vt:lpstr>
      <vt:lpstr>Flash芯片结构</vt:lpstr>
      <vt:lpstr>NVRAM</vt:lpstr>
      <vt:lpstr>3.4  存储系统的构成</vt:lpstr>
      <vt:lpstr>3.4  存储系统的构成</vt:lpstr>
      <vt:lpstr>常用存储器芯片</vt:lpstr>
      <vt:lpstr>SRAM芯片2114</vt:lpstr>
      <vt:lpstr>PowerPoint 演示文稿</vt:lpstr>
      <vt:lpstr>EPROM芯片2764</vt:lpstr>
      <vt:lpstr>存储芯片与CPU的连接</vt:lpstr>
      <vt:lpstr>存储芯片数据线的处理</vt:lpstr>
      <vt:lpstr>位扩展</vt:lpstr>
      <vt:lpstr>位扩展</vt:lpstr>
      <vt:lpstr>位扩展</vt:lpstr>
      <vt:lpstr>存储芯片地址线的连接</vt:lpstr>
      <vt:lpstr>片内译码</vt:lpstr>
      <vt:lpstr>存储芯片片选端的译码</vt:lpstr>
      <vt:lpstr>地址扩展（字扩展）</vt:lpstr>
      <vt:lpstr>线性选择方式</vt:lpstr>
      <vt:lpstr>线选示例</vt:lpstr>
      <vt:lpstr>地址重复</vt:lpstr>
      <vt:lpstr>全译码</vt:lpstr>
      <vt:lpstr>译码和译码器</vt:lpstr>
      <vt:lpstr>3-8译码器：74LS138</vt:lpstr>
      <vt:lpstr>74LS138功能表</vt:lpstr>
      <vt:lpstr>全译码示例</vt:lpstr>
      <vt:lpstr>全译码示例</vt:lpstr>
      <vt:lpstr>部分译码</vt:lpstr>
      <vt:lpstr>部分译码示例</vt:lpstr>
      <vt:lpstr>部分译码示例</vt:lpstr>
      <vt:lpstr>片选端译码小结</vt:lpstr>
      <vt:lpstr>字扩展</vt:lpstr>
      <vt:lpstr>字扩展</vt:lpstr>
      <vt:lpstr>字扩展</vt:lpstr>
      <vt:lpstr>问题?</vt:lpstr>
      <vt:lpstr>存储芯片的读写控制</vt:lpstr>
      <vt:lpstr>字位  扩展</vt:lpstr>
      <vt:lpstr>字位扩展</vt:lpstr>
      <vt:lpstr>存储系统扩展示例</vt:lpstr>
      <vt:lpstr>存储系统扩展示例</vt:lpstr>
      <vt:lpstr>(2) 如果ROM和RAM存储器芯片都采用8K×1的芯片，试画出存储器与CPU的连接图。</vt:lpstr>
      <vt:lpstr>(3) 如果ROM存储器芯片采用8K×8的芯片，RAM存储器芯片采用4K×8的芯片，试画出存储器与CPU的连接图。</vt:lpstr>
      <vt:lpstr>(4) 如果ROM存储器芯片采用16K×8的芯片，RAM存储器芯片采用8K×8的芯片，试画出存储器与CPU的连接图。</vt:lpstr>
      <vt:lpstr>例2: 某计算机系统的主存采用32位字节地址空间和64位数据线访问存储器，若使用64M位的DRAM芯片组成该机所允许的最大主存空间，并采用内存条的形式，问： (1) 若每个内存条为64M×32位，共需多少内存条？ (2) 每个内存条内共有多少片DRAM芯片？ (3) 主存共需多少DRAM芯片？ (4) CPU如何有选择地访问各内存条？</vt:lpstr>
      <vt:lpstr>例3: 假定计算机系统需要512字节RAM和512字节ROM容量。使用的RAM芯片是128字×8位，ROM芯片为512字×8位。RAM芯片有CS*及WE*控制端，ROM芯片有CS*控制端，CPU有地址线A15~A0、数据线D7~D0、读写控制线RW*等，试确定各存储器芯片的地址区间，指出存储器以及各存储器芯片需要的地址线数量，并画出存储器与CPU的连接图。</vt:lpstr>
      <vt:lpstr>存储系统扩展示例</vt:lpstr>
      <vt:lpstr>第三章  存储系统</vt:lpstr>
      <vt:lpstr>第三章  存储系统</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zhaozh2016</dc:creator>
  <cp:lastModifiedBy>zhaozh</cp:lastModifiedBy>
  <cp:revision>2764</cp:revision>
  <cp:lastPrinted>2017-03-03T00:02:32Z</cp:lastPrinted>
  <dcterms:created xsi:type="dcterms:W3CDTF">1601-01-01T00:00:00Z</dcterms:created>
  <dcterms:modified xsi:type="dcterms:W3CDTF">2019-02-23T12:24:43Z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