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98"/>
  </p:notesMasterIdLst>
  <p:handoutMasterIdLst>
    <p:handoutMasterId r:id="rId99"/>
  </p:handoutMasterIdLst>
  <p:sldIdLst>
    <p:sldId id="319" r:id="rId2"/>
    <p:sldId id="563" r:id="rId3"/>
    <p:sldId id="777" r:id="rId4"/>
    <p:sldId id="787" r:id="rId5"/>
    <p:sldId id="788" r:id="rId6"/>
    <p:sldId id="790" r:id="rId7"/>
    <p:sldId id="791" r:id="rId8"/>
    <p:sldId id="792" r:id="rId9"/>
    <p:sldId id="797" r:id="rId10"/>
    <p:sldId id="798" r:id="rId11"/>
    <p:sldId id="801" r:id="rId12"/>
    <p:sldId id="802" r:id="rId13"/>
    <p:sldId id="803" r:id="rId14"/>
    <p:sldId id="811" r:id="rId15"/>
    <p:sldId id="812" r:id="rId16"/>
    <p:sldId id="813" r:id="rId17"/>
    <p:sldId id="814" r:id="rId18"/>
    <p:sldId id="815" r:id="rId19"/>
    <p:sldId id="816" r:id="rId20"/>
    <p:sldId id="817" r:id="rId21"/>
    <p:sldId id="818" r:id="rId22"/>
    <p:sldId id="810" r:id="rId23"/>
    <p:sldId id="819" r:id="rId24"/>
    <p:sldId id="820" r:id="rId25"/>
    <p:sldId id="821" r:id="rId26"/>
    <p:sldId id="822" r:id="rId27"/>
    <p:sldId id="823" r:id="rId28"/>
    <p:sldId id="826" r:id="rId29"/>
    <p:sldId id="829" r:id="rId30"/>
    <p:sldId id="830" r:id="rId31"/>
    <p:sldId id="831" r:id="rId32"/>
    <p:sldId id="832" r:id="rId33"/>
    <p:sldId id="833" r:id="rId34"/>
    <p:sldId id="827" r:id="rId35"/>
    <p:sldId id="828" r:id="rId36"/>
    <p:sldId id="834" r:id="rId37"/>
    <p:sldId id="835" r:id="rId38"/>
    <p:sldId id="836" r:id="rId39"/>
    <p:sldId id="837" r:id="rId40"/>
    <p:sldId id="838" r:id="rId41"/>
    <p:sldId id="839" r:id="rId42"/>
    <p:sldId id="841" r:id="rId43"/>
    <p:sldId id="842" r:id="rId44"/>
    <p:sldId id="843" r:id="rId45"/>
    <p:sldId id="844" r:id="rId46"/>
    <p:sldId id="845" r:id="rId47"/>
    <p:sldId id="846" r:id="rId48"/>
    <p:sldId id="847" r:id="rId49"/>
    <p:sldId id="848" r:id="rId50"/>
    <p:sldId id="849" r:id="rId51"/>
    <p:sldId id="852" r:id="rId52"/>
    <p:sldId id="853" r:id="rId53"/>
    <p:sldId id="850" r:id="rId54"/>
    <p:sldId id="854" r:id="rId55"/>
    <p:sldId id="855" r:id="rId56"/>
    <p:sldId id="856" r:id="rId57"/>
    <p:sldId id="851" r:id="rId58"/>
    <p:sldId id="857" r:id="rId59"/>
    <p:sldId id="858" r:id="rId60"/>
    <p:sldId id="859" r:id="rId61"/>
    <p:sldId id="860" r:id="rId62"/>
    <p:sldId id="861" r:id="rId63"/>
    <p:sldId id="862" r:id="rId64"/>
    <p:sldId id="863" r:id="rId65"/>
    <p:sldId id="864" r:id="rId66"/>
    <p:sldId id="865" r:id="rId67"/>
    <p:sldId id="867" r:id="rId68"/>
    <p:sldId id="868" r:id="rId69"/>
    <p:sldId id="869" r:id="rId70"/>
    <p:sldId id="870" r:id="rId71"/>
    <p:sldId id="872" r:id="rId72"/>
    <p:sldId id="873" r:id="rId73"/>
    <p:sldId id="874" r:id="rId74"/>
    <p:sldId id="875" r:id="rId75"/>
    <p:sldId id="876" r:id="rId76"/>
    <p:sldId id="877" r:id="rId77"/>
    <p:sldId id="878" r:id="rId78"/>
    <p:sldId id="871" r:id="rId79"/>
    <p:sldId id="879" r:id="rId80"/>
    <p:sldId id="880" r:id="rId81"/>
    <p:sldId id="886" r:id="rId82"/>
    <p:sldId id="887" r:id="rId83"/>
    <p:sldId id="888" r:id="rId84"/>
    <p:sldId id="883" r:id="rId85"/>
    <p:sldId id="884" r:id="rId86"/>
    <p:sldId id="885" r:id="rId87"/>
    <p:sldId id="881" r:id="rId88"/>
    <p:sldId id="882" r:id="rId89"/>
    <p:sldId id="889" r:id="rId90"/>
    <p:sldId id="890" r:id="rId91"/>
    <p:sldId id="891" r:id="rId92"/>
    <p:sldId id="892" r:id="rId93"/>
    <p:sldId id="893" r:id="rId94"/>
    <p:sldId id="894" r:id="rId95"/>
    <p:sldId id="895" r:id="rId96"/>
    <p:sldId id="785" r:id="rId97"/>
  </p:sldIdLst>
  <p:sldSz cx="9144000" cy="6858000" type="screen4x3"/>
  <p:notesSz cx="6858000" cy="9144000"/>
  <p:defaultTextStyle>
    <a:defPPr>
      <a:defRPr lang="zh-CN"/>
    </a:defPPr>
    <a:lvl1pPr algn="l" rtl="0" eaLnBrk="0" fontAlgn="base" hangingPunct="0">
      <a:spcBef>
        <a:spcPct val="0"/>
      </a:spcBef>
      <a:spcAft>
        <a:spcPct val="0"/>
      </a:spcAft>
      <a:defRPr kumimoji="1" sz="2800" b="1" kern="1200">
        <a:solidFill>
          <a:schemeClr val="tx1"/>
        </a:solidFill>
        <a:latin typeface="Times New Roman" panose="02020603050405020304" pitchFamily="18" charset="0"/>
        <a:ea typeface="华文中宋" panose="02010600040101010101" pitchFamily="2" charset="-122"/>
        <a:cs typeface="+mn-cs"/>
      </a:defRPr>
    </a:lvl1pPr>
    <a:lvl2pPr marL="457200" algn="l" rtl="0" eaLnBrk="0" fontAlgn="base" hangingPunct="0">
      <a:spcBef>
        <a:spcPct val="0"/>
      </a:spcBef>
      <a:spcAft>
        <a:spcPct val="0"/>
      </a:spcAft>
      <a:defRPr kumimoji="1" sz="2800" b="1" kern="1200">
        <a:solidFill>
          <a:schemeClr val="tx1"/>
        </a:solidFill>
        <a:latin typeface="Times New Roman" panose="02020603050405020304" pitchFamily="18" charset="0"/>
        <a:ea typeface="华文中宋" panose="02010600040101010101" pitchFamily="2" charset="-122"/>
        <a:cs typeface="+mn-cs"/>
      </a:defRPr>
    </a:lvl2pPr>
    <a:lvl3pPr marL="914400" algn="l" rtl="0" eaLnBrk="0" fontAlgn="base" hangingPunct="0">
      <a:spcBef>
        <a:spcPct val="0"/>
      </a:spcBef>
      <a:spcAft>
        <a:spcPct val="0"/>
      </a:spcAft>
      <a:defRPr kumimoji="1" sz="2800" b="1" kern="1200">
        <a:solidFill>
          <a:schemeClr val="tx1"/>
        </a:solidFill>
        <a:latin typeface="Times New Roman" panose="02020603050405020304" pitchFamily="18" charset="0"/>
        <a:ea typeface="华文中宋" panose="02010600040101010101" pitchFamily="2" charset="-122"/>
        <a:cs typeface="+mn-cs"/>
      </a:defRPr>
    </a:lvl3pPr>
    <a:lvl4pPr marL="1371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华文中宋" panose="02010600040101010101" pitchFamily="2" charset="-122"/>
        <a:cs typeface="+mn-cs"/>
      </a:defRPr>
    </a:lvl4pPr>
    <a:lvl5pPr marL="1828800" algn="l" rtl="0" eaLnBrk="0" fontAlgn="base" hangingPunct="0">
      <a:spcBef>
        <a:spcPct val="0"/>
      </a:spcBef>
      <a:spcAft>
        <a:spcPct val="0"/>
      </a:spcAft>
      <a:defRPr kumimoji="1" sz="2800" b="1" kern="1200">
        <a:solidFill>
          <a:schemeClr val="tx1"/>
        </a:solidFill>
        <a:latin typeface="Times New Roman" panose="02020603050405020304" pitchFamily="18" charset="0"/>
        <a:ea typeface="华文中宋" panose="02010600040101010101" pitchFamily="2"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华文中宋" panose="02010600040101010101" pitchFamily="2"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华文中宋" panose="02010600040101010101" pitchFamily="2"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华文中宋" panose="02010600040101010101" pitchFamily="2"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华文中宋" panose="020106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10"/>
    <p:restoredTop sz="82335"/>
  </p:normalViewPr>
  <p:slideViewPr>
    <p:cSldViewPr>
      <p:cViewPr>
        <p:scale>
          <a:sx n="90" d="100"/>
          <a:sy n="90" d="100"/>
        </p:scale>
        <p:origin x="704" y="-7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00"/>
    </p:cViewPr>
  </p:sorterViewPr>
  <p:notesViewPr>
    <p:cSldViewPr>
      <p:cViewPr varScale="1">
        <p:scale>
          <a:sx n="57" d="100"/>
          <a:sy n="57" d="100"/>
        </p:scale>
        <p:origin x="-175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44CB2D0-4A96-D64F-B4FB-E58D81534A1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ea typeface="宋体" pitchFamily="2" charset="-122"/>
                <a:cs typeface="+mn-cs"/>
              </a:defRPr>
            </a:lvl1pPr>
          </a:lstStyle>
          <a:p>
            <a:pPr>
              <a:defRPr/>
            </a:pPr>
            <a:endParaRPr lang="en-US" altLang="zh-CN"/>
          </a:p>
        </p:txBody>
      </p:sp>
      <p:sp>
        <p:nvSpPr>
          <p:cNvPr id="5123" name="Rectangle 3">
            <a:extLst>
              <a:ext uri="{FF2B5EF4-FFF2-40B4-BE49-F238E27FC236}">
                <a16:creationId xmlns:a16="http://schemas.microsoft.com/office/drawing/2014/main" id="{A34BA5B0-7C9B-0146-A840-34F4099744A4}"/>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ea typeface="宋体" pitchFamily="2" charset="-122"/>
                <a:cs typeface="+mn-cs"/>
              </a:defRPr>
            </a:lvl1pPr>
          </a:lstStyle>
          <a:p>
            <a:pPr>
              <a:defRPr/>
            </a:pPr>
            <a:endParaRPr lang="en-US" altLang="zh-CN"/>
          </a:p>
        </p:txBody>
      </p:sp>
      <p:sp>
        <p:nvSpPr>
          <p:cNvPr id="5124" name="Rectangle 4">
            <a:extLst>
              <a:ext uri="{FF2B5EF4-FFF2-40B4-BE49-F238E27FC236}">
                <a16:creationId xmlns:a16="http://schemas.microsoft.com/office/drawing/2014/main" id="{C056BD45-2B18-D442-9968-BAC10D1B4AB6}"/>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ea typeface="宋体" pitchFamily="2" charset="-122"/>
                <a:cs typeface="+mn-cs"/>
              </a:defRPr>
            </a:lvl1pPr>
          </a:lstStyle>
          <a:p>
            <a:pPr>
              <a:defRPr/>
            </a:pPr>
            <a:endParaRPr lang="en-US" altLang="zh-CN"/>
          </a:p>
        </p:txBody>
      </p:sp>
      <p:sp>
        <p:nvSpPr>
          <p:cNvPr id="5125" name="Rectangle 5">
            <a:extLst>
              <a:ext uri="{FF2B5EF4-FFF2-40B4-BE49-F238E27FC236}">
                <a16:creationId xmlns:a16="http://schemas.microsoft.com/office/drawing/2014/main" id="{8CF9EE9B-6727-0040-A2C0-0159D69EE91B}"/>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pPr>
              <a:defRPr/>
            </a:pPr>
            <a:fld id="{025B6385-083C-6148-A086-6F814628B99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31845CE-578B-7F40-A62C-D598CCE474D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ea typeface="宋体" pitchFamily="2" charset="-122"/>
                <a:cs typeface="+mn-cs"/>
              </a:defRPr>
            </a:lvl1pPr>
          </a:lstStyle>
          <a:p>
            <a:pPr>
              <a:defRPr/>
            </a:pPr>
            <a:endParaRPr lang="en-US" altLang="zh-CN"/>
          </a:p>
        </p:txBody>
      </p:sp>
      <p:sp>
        <p:nvSpPr>
          <p:cNvPr id="1027" name="Rectangle 3">
            <a:extLst>
              <a:ext uri="{FF2B5EF4-FFF2-40B4-BE49-F238E27FC236}">
                <a16:creationId xmlns:a16="http://schemas.microsoft.com/office/drawing/2014/main" id="{742ED78C-C776-C741-A34E-377B6098056D}"/>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ea typeface="宋体" pitchFamily="2" charset="-122"/>
                <a:cs typeface="+mn-cs"/>
              </a:defRPr>
            </a:lvl1pPr>
          </a:lstStyle>
          <a:p>
            <a:pPr>
              <a:defRPr/>
            </a:pPr>
            <a:endParaRPr lang="en-US" altLang="zh-CN"/>
          </a:p>
        </p:txBody>
      </p:sp>
      <p:sp>
        <p:nvSpPr>
          <p:cNvPr id="15364" name="Rectangle 4">
            <a:extLst>
              <a:ext uri="{FF2B5EF4-FFF2-40B4-BE49-F238E27FC236}">
                <a16:creationId xmlns:a16="http://schemas.microsoft.com/office/drawing/2014/main" id="{195FE4AD-83A1-D546-BF3C-3A255ACB7E6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9" name="Rectangle 5">
            <a:extLst>
              <a:ext uri="{FF2B5EF4-FFF2-40B4-BE49-F238E27FC236}">
                <a16:creationId xmlns:a16="http://schemas.microsoft.com/office/drawing/2014/main" id="{C658C92E-A92D-184D-84B9-5485B6E023D1}"/>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30" name="Rectangle 6">
            <a:extLst>
              <a:ext uri="{FF2B5EF4-FFF2-40B4-BE49-F238E27FC236}">
                <a16:creationId xmlns:a16="http://schemas.microsoft.com/office/drawing/2014/main" id="{4F5C6859-7AFC-5B40-A3BB-7BD46DC9398D}"/>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ea typeface="宋体" pitchFamily="2" charset="-122"/>
                <a:cs typeface="+mn-cs"/>
              </a:defRPr>
            </a:lvl1pPr>
          </a:lstStyle>
          <a:p>
            <a:pPr>
              <a:defRPr/>
            </a:pPr>
            <a:endParaRPr lang="en-US" altLang="zh-CN"/>
          </a:p>
        </p:txBody>
      </p:sp>
      <p:sp>
        <p:nvSpPr>
          <p:cNvPr id="1031" name="Rectangle 7">
            <a:extLst>
              <a:ext uri="{FF2B5EF4-FFF2-40B4-BE49-F238E27FC236}">
                <a16:creationId xmlns:a16="http://schemas.microsoft.com/office/drawing/2014/main" id="{C9A85C72-B31E-4D42-A92B-71972FF6B425}"/>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pPr>
              <a:defRPr/>
            </a:pPr>
            <a:fld id="{8BCC1DC6-0C90-B447-A1AB-1D45F158F0B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378F1455-73AB-164F-85B6-F4F3F03075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fld id="{5D6EB8CA-AA46-F344-BED8-78F4A0F59FF5}" type="slidenum">
              <a:rPr lang="en-US" altLang="zh-CN" sz="1200" b="0" smtClean="0">
                <a:ea typeface="宋体" panose="02010600030101010101" pitchFamily="2" charset="-122"/>
              </a:rPr>
              <a:pPr/>
              <a:t>1</a:t>
            </a:fld>
            <a:endParaRPr lang="en-US" altLang="zh-CN" sz="1200" b="0">
              <a:ea typeface="宋体" panose="02010600030101010101" pitchFamily="2" charset="-122"/>
            </a:endParaRPr>
          </a:p>
        </p:txBody>
      </p:sp>
      <p:sp>
        <p:nvSpPr>
          <p:cNvPr id="18434" name="Rectangle 2">
            <a:extLst>
              <a:ext uri="{FF2B5EF4-FFF2-40B4-BE49-F238E27FC236}">
                <a16:creationId xmlns:a16="http://schemas.microsoft.com/office/drawing/2014/main" id="{C513D8A5-E198-454A-850F-DDE6C7AB9F34}"/>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2A213316-BE96-B94B-A68D-F54910DABD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67F5B5E7-F76E-1648-B07C-68C5EF30F543}"/>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B8387BBD-137D-A648-B687-599A75FB9102}" type="slidenum">
              <a:rPr lang="en-US" altLang="zh-CN" sz="1200" b="0">
                <a:ea typeface="宋体" panose="02010600030101010101" pitchFamily="2" charset="-122"/>
              </a:rPr>
              <a:pPr algn="r" eaLnBrk="1" hangingPunct="1"/>
              <a:t>10</a:t>
            </a:fld>
            <a:endParaRPr lang="en-US" altLang="zh-CN" sz="1200" b="0">
              <a:ea typeface="宋体" panose="02010600030101010101" pitchFamily="2" charset="-122"/>
            </a:endParaRPr>
          </a:p>
        </p:txBody>
      </p:sp>
      <p:sp>
        <p:nvSpPr>
          <p:cNvPr id="36866" name="Rectangle 2">
            <a:extLst>
              <a:ext uri="{FF2B5EF4-FFF2-40B4-BE49-F238E27FC236}">
                <a16:creationId xmlns:a16="http://schemas.microsoft.com/office/drawing/2014/main" id="{08A2FD8F-76D5-D545-B62D-877869D72100}"/>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51246014-47AC-134F-B1B0-2D60EDB72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3CD4FFD8-1A81-0743-9672-9734B4AE6A9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DB260518-75B8-1649-9F2D-0AB86979D399}" type="slidenum">
              <a:rPr lang="en-US" altLang="zh-CN" sz="1200" b="0">
                <a:ea typeface="宋体" panose="02010600030101010101" pitchFamily="2" charset="-122"/>
              </a:rPr>
              <a:pPr algn="r" eaLnBrk="1" hangingPunct="1"/>
              <a:t>11</a:t>
            </a:fld>
            <a:endParaRPr lang="en-US" altLang="zh-CN" sz="1200" b="0">
              <a:ea typeface="宋体" panose="02010600030101010101" pitchFamily="2" charset="-122"/>
            </a:endParaRPr>
          </a:p>
        </p:txBody>
      </p:sp>
      <p:sp>
        <p:nvSpPr>
          <p:cNvPr id="38914" name="Rectangle 2">
            <a:extLst>
              <a:ext uri="{FF2B5EF4-FFF2-40B4-BE49-F238E27FC236}">
                <a16:creationId xmlns:a16="http://schemas.microsoft.com/office/drawing/2014/main" id="{E0C3B83C-4A78-9E4C-B642-19A9626E4FAF}"/>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5A4DF778-7841-2D4C-B753-C633ED3235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BFBE0ACE-45C0-554B-AD48-2F3BB9C4894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2E39C70A-309A-E543-846A-38BE3401FBC1}" type="slidenum">
              <a:rPr lang="en-US" altLang="zh-CN" sz="1200" b="0">
                <a:ea typeface="宋体" panose="02010600030101010101" pitchFamily="2" charset="-122"/>
              </a:rPr>
              <a:pPr algn="r" eaLnBrk="1" hangingPunct="1"/>
              <a:t>12</a:t>
            </a:fld>
            <a:endParaRPr lang="en-US" altLang="zh-CN" sz="1200" b="0">
              <a:ea typeface="宋体" panose="02010600030101010101" pitchFamily="2" charset="-122"/>
            </a:endParaRPr>
          </a:p>
        </p:txBody>
      </p:sp>
      <p:sp>
        <p:nvSpPr>
          <p:cNvPr id="40962" name="Rectangle 2">
            <a:extLst>
              <a:ext uri="{FF2B5EF4-FFF2-40B4-BE49-F238E27FC236}">
                <a16:creationId xmlns:a16="http://schemas.microsoft.com/office/drawing/2014/main" id="{7A22F891-478C-664A-8091-5F4371F68F2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3EA9C1ED-738A-4F44-A661-61E335E08F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DA858087-417A-A144-AAC9-93FAEECF31D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803236F7-79EA-AB42-9143-6002FC44CED3}" type="slidenum">
              <a:rPr lang="en-US" altLang="zh-CN" sz="1200" b="0">
                <a:ea typeface="宋体" panose="02010600030101010101" pitchFamily="2" charset="-122"/>
              </a:rPr>
              <a:pPr algn="r" eaLnBrk="1" hangingPunct="1"/>
              <a:t>13</a:t>
            </a:fld>
            <a:endParaRPr lang="en-US" altLang="zh-CN" sz="1200" b="0">
              <a:ea typeface="宋体" panose="02010600030101010101" pitchFamily="2" charset="-122"/>
            </a:endParaRPr>
          </a:p>
        </p:txBody>
      </p:sp>
      <p:sp>
        <p:nvSpPr>
          <p:cNvPr id="43010" name="Rectangle 2">
            <a:extLst>
              <a:ext uri="{FF2B5EF4-FFF2-40B4-BE49-F238E27FC236}">
                <a16:creationId xmlns:a16="http://schemas.microsoft.com/office/drawing/2014/main" id="{627AA345-26A1-1B4D-815B-F022B27DCE6E}"/>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93AC583C-8B56-7145-9E06-2C0CC9B330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CN" altLang="en-US"/>
              <a:t>表达式由运算对象及运算符组成，在汇编时由汇编程序对它进行运算，运算结果作为一 个语句中的操作数去使用。运算对象可以是常数、变量或标号，得到的运算结果可以是一个常数，也可以是一个存储器的地址，在此地址中存放了数据</a:t>
            </a:r>
            <a:r>
              <a:rPr kumimoji="0" lang="en-US" altLang="zh-CN"/>
              <a:t>(</a:t>
            </a:r>
            <a:r>
              <a:rPr kumimoji="0" lang="zh-CN" altLang="en-US"/>
              <a:t>称为变量</a:t>
            </a:r>
            <a:r>
              <a:rPr kumimoji="0" lang="en-US" altLang="zh-CN"/>
              <a:t>)</a:t>
            </a:r>
            <a:r>
              <a:rPr kumimoji="0" lang="zh-CN" altLang="en-US"/>
              <a:t>或指令</a:t>
            </a:r>
            <a:r>
              <a:rPr kumimoji="0" lang="en-US" altLang="zh-CN"/>
              <a:t>(</a:t>
            </a:r>
            <a:r>
              <a:rPr kumimoji="0" lang="zh-CN" altLang="en-US"/>
              <a:t>称为标号）</a:t>
            </a:r>
            <a:r>
              <a:rPr kumimoji="0" lang="en-US" altLang="zh-CN"/>
              <a:t> </a:t>
            </a:r>
          </a:p>
          <a:p>
            <a:pPr eaLnBrk="1" hangingPunct="1"/>
            <a:endParaRPr kumimoji="0" lang="zh-CN" altLang="en-US" b="1"/>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5D3717AB-12A3-B345-B55A-2B83C845A15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09521143-E74E-C347-85AA-EDA201187051}" type="slidenum">
              <a:rPr lang="en-US" altLang="zh-CN" sz="1200" b="0">
                <a:ea typeface="宋体" panose="02010600030101010101" pitchFamily="2" charset="-122"/>
              </a:rPr>
              <a:pPr algn="r" eaLnBrk="1" hangingPunct="1"/>
              <a:t>14</a:t>
            </a:fld>
            <a:endParaRPr lang="en-US" altLang="zh-CN" sz="1200" b="0">
              <a:ea typeface="宋体" panose="02010600030101010101" pitchFamily="2" charset="-122"/>
            </a:endParaRPr>
          </a:p>
        </p:txBody>
      </p:sp>
      <p:sp>
        <p:nvSpPr>
          <p:cNvPr id="45058" name="Rectangle 2">
            <a:extLst>
              <a:ext uri="{FF2B5EF4-FFF2-40B4-BE49-F238E27FC236}">
                <a16:creationId xmlns:a16="http://schemas.microsoft.com/office/drawing/2014/main" id="{ED1458A0-5332-5B42-903F-02539CE5E489}"/>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7A1CDCA3-C317-1742-AFB3-3A701B5F3C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D25396C7-AB16-E14C-9ACA-29A583B206DF}"/>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582F0282-2B6B-1743-BF43-C1174F5C13F9}" type="slidenum">
              <a:rPr lang="en-US" altLang="zh-CN" sz="1200" b="0">
                <a:ea typeface="宋体" panose="02010600030101010101" pitchFamily="2" charset="-122"/>
              </a:rPr>
              <a:pPr algn="r" eaLnBrk="1" hangingPunct="1"/>
              <a:t>15</a:t>
            </a:fld>
            <a:endParaRPr lang="en-US" altLang="zh-CN" sz="1200" b="0">
              <a:ea typeface="宋体" panose="02010600030101010101" pitchFamily="2" charset="-122"/>
            </a:endParaRPr>
          </a:p>
        </p:txBody>
      </p:sp>
      <p:sp>
        <p:nvSpPr>
          <p:cNvPr id="47106" name="Rectangle 2">
            <a:extLst>
              <a:ext uri="{FF2B5EF4-FFF2-40B4-BE49-F238E27FC236}">
                <a16:creationId xmlns:a16="http://schemas.microsoft.com/office/drawing/2014/main" id="{C297D514-911F-E146-A4C6-80840C01E83F}"/>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19CA648E-3D16-1C45-BE5C-FB1F85A147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FD42E579-FB82-1B47-8071-E43A84810A2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E5FA8BB1-2D9E-BE4A-91CE-7207E563121C}" type="slidenum">
              <a:rPr lang="en-US" altLang="zh-CN" sz="1200" b="0">
                <a:ea typeface="宋体" panose="02010600030101010101" pitchFamily="2" charset="-122"/>
              </a:rPr>
              <a:pPr algn="r" eaLnBrk="1" hangingPunct="1"/>
              <a:t>16</a:t>
            </a:fld>
            <a:endParaRPr lang="en-US" altLang="zh-CN" sz="1200" b="0">
              <a:ea typeface="宋体" panose="02010600030101010101" pitchFamily="2" charset="-122"/>
            </a:endParaRPr>
          </a:p>
        </p:txBody>
      </p:sp>
      <p:sp>
        <p:nvSpPr>
          <p:cNvPr id="49154" name="Rectangle 2">
            <a:extLst>
              <a:ext uri="{FF2B5EF4-FFF2-40B4-BE49-F238E27FC236}">
                <a16:creationId xmlns:a16="http://schemas.microsoft.com/office/drawing/2014/main" id="{939C3EC9-F4AD-9847-86E6-E873D5CC1F90}"/>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8F7D381B-DA1D-C44F-9A94-8818D2704B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ACFFFB1B-60E2-674D-B19D-29B0CB4F95D9}"/>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81F60548-7BAC-1646-940C-39E46E06C1D5}" type="slidenum">
              <a:rPr lang="en-US" altLang="zh-CN" sz="1200" b="0">
                <a:ea typeface="宋体" panose="02010600030101010101" pitchFamily="2" charset="-122"/>
              </a:rPr>
              <a:pPr algn="r" eaLnBrk="1" hangingPunct="1"/>
              <a:t>17</a:t>
            </a:fld>
            <a:endParaRPr lang="en-US" altLang="zh-CN" sz="1200" b="0">
              <a:ea typeface="宋体" panose="02010600030101010101" pitchFamily="2" charset="-122"/>
            </a:endParaRPr>
          </a:p>
        </p:txBody>
      </p:sp>
      <p:sp>
        <p:nvSpPr>
          <p:cNvPr id="51202" name="Rectangle 2">
            <a:extLst>
              <a:ext uri="{FF2B5EF4-FFF2-40B4-BE49-F238E27FC236}">
                <a16:creationId xmlns:a16="http://schemas.microsoft.com/office/drawing/2014/main" id="{60786359-E664-9049-9109-E4EF496FE489}"/>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1614DAFC-6C65-1E44-B7BA-2D707C14B4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D052C662-3636-F042-94DE-574A8258C5CF}"/>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BCC59D0E-9F1F-8848-A976-20A53FD4F688}" type="slidenum">
              <a:rPr lang="en-US" altLang="zh-CN" sz="1200" b="0">
                <a:ea typeface="宋体" panose="02010600030101010101" pitchFamily="2" charset="-122"/>
              </a:rPr>
              <a:pPr algn="r" eaLnBrk="1" hangingPunct="1"/>
              <a:t>18</a:t>
            </a:fld>
            <a:endParaRPr lang="en-US" altLang="zh-CN" sz="1200" b="0">
              <a:ea typeface="宋体" panose="02010600030101010101" pitchFamily="2" charset="-122"/>
            </a:endParaRPr>
          </a:p>
        </p:txBody>
      </p:sp>
      <p:sp>
        <p:nvSpPr>
          <p:cNvPr id="53250" name="Rectangle 2">
            <a:extLst>
              <a:ext uri="{FF2B5EF4-FFF2-40B4-BE49-F238E27FC236}">
                <a16:creationId xmlns:a16="http://schemas.microsoft.com/office/drawing/2014/main" id="{984F6C80-2A7B-2647-B2BF-50B664954C67}"/>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648C27B6-1F86-CE45-96F4-FAF0C70BE3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8DF1B7DE-971D-9441-9AA6-1F06038E2A7F}"/>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9E4EAA25-7E9F-6C4F-84B6-8E4CDC377A8D}" type="slidenum">
              <a:rPr lang="en-US" altLang="zh-CN" sz="1200" b="0">
                <a:ea typeface="宋体" panose="02010600030101010101" pitchFamily="2" charset="-122"/>
              </a:rPr>
              <a:pPr algn="r" eaLnBrk="1" hangingPunct="1"/>
              <a:t>19</a:t>
            </a:fld>
            <a:endParaRPr lang="en-US" altLang="zh-CN" sz="1200" b="0">
              <a:ea typeface="宋体" panose="02010600030101010101" pitchFamily="2" charset="-122"/>
            </a:endParaRPr>
          </a:p>
        </p:txBody>
      </p:sp>
      <p:sp>
        <p:nvSpPr>
          <p:cNvPr id="55298" name="Rectangle 2">
            <a:extLst>
              <a:ext uri="{FF2B5EF4-FFF2-40B4-BE49-F238E27FC236}">
                <a16:creationId xmlns:a16="http://schemas.microsoft.com/office/drawing/2014/main" id="{6E1AF363-9526-4C4D-812D-080A1A28D8DE}"/>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A4F67EC4-953C-0645-8E4D-80EBB124E7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b="1"/>
              <a:t>6exp2.asm</a:t>
            </a:r>
          </a:p>
          <a:p>
            <a:pPr eaLnBrk="1" hangingPunct="1"/>
            <a:r>
              <a:rPr kumimoji="0" lang="en-US" altLang="zh-CN" b="1"/>
              <a:t>EMU8086</a:t>
            </a:r>
            <a:r>
              <a:rPr kumimoji="0" lang="zh-CN" altLang="en-US" b="1"/>
              <a:t>不支持</a:t>
            </a:r>
            <a:r>
              <a:rPr kumimoji="0" lang="en-US" altLang="zh-CN" b="1"/>
              <a:t>TYPE</a:t>
            </a:r>
            <a:r>
              <a:rPr kumimoji="0" lang="zh-CN" altLang="en-US" b="1"/>
              <a:t>伪指令</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CA9F5654-76A5-A441-AF34-5EC75EFAA9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fld id="{FF4016DA-5908-534D-996F-6D505E0DE6CA}" type="slidenum">
              <a:rPr lang="en-US" altLang="zh-CN" sz="1200" b="0" smtClean="0">
                <a:ea typeface="宋体" panose="02010600030101010101" pitchFamily="2" charset="-122"/>
              </a:rPr>
              <a:pPr/>
              <a:t>2</a:t>
            </a:fld>
            <a:endParaRPr lang="en-US" altLang="zh-CN" sz="1200" b="0">
              <a:ea typeface="宋体" panose="02010600030101010101" pitchFamily="2" charset="-122"/>
            </a:endParaRPr>
          </a:p>
        </p:txBody>
      </p:sp>
      <p:sp>
        <p:nvSpPr>
          <p:cNvPr id="20482" name="Rectangle 2">
            <a:extLst>
              <a:ext uri="{FF2B5EF4-FFF2-40B4-BE49-F238E27FC236}">
                <a16:creationId xmlns:a16="http://schemas.microsoft.com/office/drawing/2014/main" id="{589CCF62-E2BF-6B41-AB04-D6202D8213F3}"/>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97108047-A007-A546-A83C-2FED92DDC3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AA96D411-CB7F-004A-AAC4-201251BF6C86}"/>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A40F0E65-65D8-9643-ABD0-6B549A88D61A}" type="slidenum">
              <a:rPr lang="en-US" altLang="zh-CN" sz="1200" b="0">
                <a:ea typeface="宋体" panose="02010600030101010101" pitchFamily="2" charset="-122"/>
              </a:rPr>
              <a:pPr algn="r" eaLnBrk="1" hangingPunct="1"/>
              <a:t>20</a:t>
            </a:fld>
            <a:endParaRPr lang="en-US" altLang="zh-CN" sz="1200" b="0">
              <a:ea typeface="宋体" panose="02010600030101010101" pitchFamily="2" charset="-122"/>
            </a:endParaRPr>
          </a:p>
        </p:txBody>
      </p:sp>
      <p:sp>
        <p:nvSpPr>
          <p:cNvPr id="57346" name="Rectangle 2">
            <a:extLst>
              <a:ext uri="{FF2B5EF4-FFF2-40B4-BE49-F238E27FC236}">
                <a16:creationId xmlns:a16="http://schemas.microsoft.com/office/drawing/2014/main" id="{C1087F91-A0D4-4441-8278-1C4820A931F6}"/>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DE423DAE-4F7D-F642-B0BB-561BC599AD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AA1573E6-FBC2-A341-A8E4-2F68FFC08DD5}"/>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0BF0A66E-FD17-9D4F-93EE-36E30E46F333}" type="slidenum">
              <a:rPr lang="en-US" altLang="zh-CN" sz="1200" b="0">
                <a:ea typeface="宋体" panose="02010600030101010101" pitchFamily="2" charset="-122"/>
              </a:rPr>
              <a:pPr algn="r" eaLnBrk="1" hangingPunct="1"/>
              <a:t>21</a:t>
            </a:fld>
            <a:endParaRPr lang="en-US" altLang="zh-CN" sz="1200" b="0">
              <a:ea typeface="宋体" panose="02010600030101010101" pitchFamily="2" charset="-122"/>
            </a:endParaRPr>
          </a:p>
        </p:txBody>
      </p:sp>
      <p:sp>
        <p:nvSpPr>
          <p:cNvPr id="59394" name="Rectangle 2">
            <a:extLst>
              <a:ext uri="{FF2B5EF4-FFF2-40B4-BE49-F238E27FC236}">
                <a16:creationId xmlns:a16="http://schemas.microsoft.com/office/drawing/2014/main" id="{F86E90CB-7F49-6642-BBCF-2B79C7196C13}"/>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6CDF1290-DE49-CD40-A88F-89D2E4DF6F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B0B5899F-CC7A-D948-8B22-02AEA3ED3F1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EB90B0DF-BED1-D646-BFC9-15B2BE8C11C1}" type="slidenum">
              <a:rPr lang="en-US" altLang="zh-CN" sz="1200" b="0">
                <a:ea typeface="宋体" panose="02010600030101010101" pitchFamily="2" charset="-122"/>
              </a:rPr>
              <a:pPr algn="r" eaLnBrk="1" hangingPunct="1"/>
              <a:t>22</a:t>
            </a:fld>
            <a:endParaRPr lang="en-US" altLang="zh-CN" sz="1200" b="0">
              <a:ea typeface="宋体" panose="02010600030101010101" pitchFamily="2" charset="-122"/>
            </a:endParaRPr>
          </a:p>
        </p:txBody>
      </p:sp>
      <p:sp>
        <p:nvSpPr>
          <p:cNvPr id="61442" name="Rectangle 2">
            <a:extLst>
              <a:ext uri="{FF2B5EF4-FFF2-40B4-BE49-F238E27FC236}">
                <a16:creationId xmlns:a16="http://schemas.microsoft.com/office/drawing/2014/main" id="{31B4DBB5-AB78-2F47-AAD5-504C8213F23B}"/>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7DB48EC5-34BB-4447-A202-A7217E6CA0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DBAFC105-6C5D-9C4C-88F3-7878BD7240ED}"/>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855ECE33-F243-F341-8526-46CD88737663}" type="slidenum">
              <a:rPr lang="en-US" altLang="zh-CN" sz="1200" b="0">
                <a:ea typeface="宋体" panose="02010600030101010101" pitchFamily="2" charset="-122"/>
              </a:rPr>
              <a:pPr algn="r" eaLnBrk="1" hangingPunct="1"/>
              <a:t>23</a:t>
            </a:fld>
            <a:endParaRPr lang="en-US" altLang="zh-CN" sz="1200" b="0">
              <a:ea typeface="宋体" panose="02010600030101010101" pitchFamily="2" charset="-122"/>
            </a:endParaRPr>
          </a:p>
        </p:txBody>
      </p:sp>
      <p:sp>
        <p:nvSpPr>
          <p:cNvPr id="63490" name="Rectangle 2">
            <a:extLst>
              <a:ext uri="{FF2B5EF4-FFF2-40B4-BE49-F238E27FC236}">
                <a16:creationId xmlns:a16="http://schemas.microsoft.com/office/drawing/2014/main" id="{FFE2634E-5EFD-9648-97DE-25B654A016A5}"/>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2F9EE0B4-95EA-164C-B2BF-3B3DF32CB7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1C7EE1E2-9CCD-4C4D-876F-194855292B0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A41CB25B-DCAD-AF44-946F-0D110B1782EF}" type="slidenum">
              <a:rPr lang="en-US" altLang="zh-CN" sz="1200" b="0">
                <a:ea typeface="宋体" panose="02010600030101010101" pitchFamily="2" charset="-122"/>
              </a:rPr>
              <a:pPr algn="r" eaLnBrk="1" hangingPunct="1"/>
              <a:t>24</a:t>
            </a:fld>
            <a:endParaRPr lang="en-US" altLang="zh-CN" sz="1200" b="0">
              <a:ea typeface="宋体" panose="02010600030101010101" pitchFamily="2" charset="-122"/>
            </a:endParaRPr>
          </a:p>
        </p:txBody>
      </p:sp>
      <p:sp>
        <p:nvSpPr>
          <p:cNvPr id="65538" name="Rectangle 2">
            <a:extLst>
              <a:ext uri="{FF2B5EF4-FFF2-40B4-BE49-F238E27FC236}">
                <a16:creationId xmlns:a16="http://schemas.microsoft.com/office/drawing/2014/main" id="{A2E267EB-89AD-E647-9645-E30266CFF7D2}"/>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2D9A3A3E-C0FB-A74B-898A-46D9A42220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8D06D5C6-B67C-574F-A192-E0BC0546517F}"/>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0BA085B3-683D-4C44-AF61-6357ED758209}" type="slidenum">
              <a:rPr lang="en-US" altLang="zh-CN" sz="1200" b="0">
                <a:ea typeface="宋体" panose="02010600030101010101" pitchFamily="2" charset="-122"/>
              </a:rPr>
              <a:pPr algn="r" eaLnBrk="1" hangingPunct="1"/>
              <a:t>25</a:t>
            </a:fld>
            <a:endParaRPr lang="en-US" altLang="zh-CN" sz="1200" b="0">
              <a:ea typeface="宋体" panose="02010600030101010101" pitchFamily="2" charset="-122"/>
            </a:endParaRPr>
          </a:p>
        </p:txBody>
      </p:sp>
      <p:sp>
        <p:nvSpPr>
          <p:cNvPr id="67586" name="Rectangle 2">
            <a:extLst>
              <a:ext uri="{FF2B5EF4-FFF2-40B4-BE49-F238E27FC236}">
                <a16:creationId xmlns:a16="http://schemas.microsoft.com/office/drawing/2014/main" id="{9EA57058-2211-3844-8163-A0CD4210E2F9}"/>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01573016-0247-C74F-8A00-0002941D44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EA3C4139-9111-2645-872E-0DE3D973E816}"/>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0A0EE340-1BBB-0A40-A2B8-0F85C98D1676}" type="slidenum">
              <a:rPr lang="en-US" altLang="zh-CN" sz="1200" b="0">
                <a:ea typeface="宋体" panose="02010600030101010101" pitchFamily="2" charset="-122"/>
              </a:rPr>
              <a:pPr algn="r" eaLnBrk="1" hangingPunct="1"/>
              <a:t>26</a:t>
            </a:fld>
            <a:endParaRPr lang="en-US" altLang="zh-CN" sz="1200" b="0">
              <a:ea typeface="宋体" panose="02010600030101010101" pitchFamily="2" charset="-122"/>
            </a:endParaRPr>
          </a:p>
        </p:txBody>
      </p:sp>
      <p:sp>
        <p:nvSpPr>
          <p:cNvPr id="69634" name="Rectangle 2">
            <a:extLst>
              <a:ext uri="{FF2B5EF4-FFF2-40B4-BE49-F238E27FC236}">
                <a16:creationId xmlns:a16="http://schemas.microsoft.com/office/drawing/2014/main" id="{53BC6BC2-FAE7-F144-8FCB-4BB57EBAB342}"/>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D8AE4251-D492-AE48-B56B-2BE6F8C15F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5ED5D141-B0B0-614B-8881-8C93BE64E1E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30824083-5C09-814B-ABF7-1AEA9BB7109B}" type="slidenum">
              <a:rPr lang="en-US" altLang="zh-CN" sz="1200" b="0">
                <a:ea typeface="宋体" panose="02010600030101010101" pitchFamily="2" charset="-122"/>
              </a:rPr>
              <a:pPr algn="r" eaLnBrk="1" hangingPunct="1"/>
              <a:t>27</a:t>
            </a:fld>
            <a:endParaRPr lang="en-US" altLang="zh-CN" sz="1200" b="0">
              <a:ea typeface="宋体" panose="02010600030101010101" pitchFamily="2" charset="-122"/>
            </a:endParaRPr>
          </a:p>
        </p:txBody>
      </p:sp>
      <p:sp>
        <p:nvSpPr>
          <p:cNvPr id="71682" name="Rectangle 2">
            <a:extLst>
              <a:ext uri="{FF2B5EF4-FFF2-40B4-BE49-F238E27FC236}">
                <a16:creationId xmlns:a16="http://schemas.microsoft.com/office/drawing/2014/main" id="{BCE23D77-257D-8E4D-8DC0-A3FFBDD8C696}"/>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004532AB-76C5-E24A-9C43-A8CC1A48F3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538A609F-DAC0-E944-B6F3-1FED0B5EB77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CB10C14B-4E67-C94F-8D2D-772D8D23AD41}" type="slidenum">
              <a:rPr lang="en-US" altLang="zh-CN" sz="1200" b="0">
                <a:ea typeface="宋体" panose="02010600030101010101" pitchFamily="2" charset="-122"/>
              </a:rPr>
              <a:pPr algn="r" eaLnBrk="1" hangingPunct="1"/>
              <a:t>28</a:t>
            </a:fld>
            <a:endParaRPr lang="en-US" altLang="zh-CN" sz="1200" b="0">
              <a:ea typeface="宋体" panose="02010600030101010101" pitchFamily="2" charset="-122"/>
            </a:endParaRPr>
          </a:p>
        </p:txBody>
      </p:sp>
      <p:sp>
        <p:nvSpPr>
          <p:cNvPr id="73730" name="Rectangle 2">
            <a:extLst>
              <a:ext uri="{FF2B5EF4-FFF2-40B4-BE49-F238E27FC236}">
                <a16:creationId xmlns:a16="http://schemas.microsoft.com/office/drawing/2014/main" id="{5119D8E0-4F80-E44D-A216-D9B20BECEC9D}"/>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8DAAB585-BAC9-C94F-B4C1-42D43B00AD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5191C321-069D-7F47-BCB9-6600713DB93F}"/>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F64B5F3D-6476-F94B-84A9-281CA7A3D685}" type="slidenum">
              <a:rPr lang="en-US" altLang="zh-CN" sz="1200" b="0">
                <a:ea typeface="宋体" panose="02010600030101010101" pitchFamily="2" charset="-122"/>
              </a:rPr>
              <a:pPr algn="r" eaLnBrk="1" hangingPunct="1"/>
              <a:t>29</a:t>
            </a:fld>
            <a:endParaRPr lang="en-US" altLang="zh-CN" sz="1200" b="0">
              <a:ea typeface="宋体" panose="02010600030101010101" pitchFamily="2" charset="-122"/>
            </a:endParaRPr>
          </a:p>
        </p:txBody>
      </p:sp>
      <p:sp>
        <p:nvSpPr>
          <p:cNvPr id="75778" name="Rectangle 2">
            <a:extLst>
              <a:ext uri="{FF2B5EF4-FFF2-40B4-BE49-F238E27FC236}">
                <a16:creationId xmlns:a16="http://schemas.microsoft.com/office/drawing/2014/main" id="{BC874C46-048E-D945-A72E-F2849375574C}"/>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0131A6F0-EF45-3744-B8A0-B690A93376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b="1"/>
              <a:t>6exp3.asm</a:t>
            </a:r>
          </a:p>
          <a:p>
            <a:pPr eaLnBrk="1" hangingPunct="1"/>
            <a:endParaRPr kumimoji="0" lang="en-US" altLang="zh-CN" b="1"/>
          </a:p>
          <a:p>
            <a:pPr eaLnBrk="1" hangingPunct="1"/>
            <a:endParaRPr kumimoji="0" lang="en-US" altLang="zh-CN" b="1"/>
          </a:p>
          <a:p>
            <a:pPr eaLnBrk="1" hangingPunct="1"/>
            <a:r>
              <a:rPr kumimoji="0" lang="en-US" altLang="zh-CN" b="1"/>
              <a:t>EMU8086</a:t>
            </a:r>
            <a:r>
              <a:rPr kumimoji="0" lang="zh-CN" altLang="en-US" b="1"/>
              <a:t>对</a:t>
            </a:r>
            <a:r>
              <a:rPr kumimoji="0" lang="en-US" altLang="zh-CN" b="1"/>
              <a:t>ST3</a:t>
            </a:r>
            <a:r>
              <a:rPr kumimoji="0" lang="zh-CN" altLang="en-US" b="1"/>
              <a:t>中的字符串</a:t>
            </a:r>
            <a:r>
              <a:rPr kumimoji="0" lang="en-US" altLang="zh-CN" b="1"/>
              <a:t>’OK’</a:t>
            </a:r>
            <a:r>
              <a:rPr kumimoji="0" lang="zh-CN" altLang="en-US" b="1"/>
              <a:t>的地址分配，有所不同。</a:t>
            </a:r>
          </a:p>
          <a:p>
            <a:pPr eaLnBrk="1" hangingPunct="1"/>
            <a:r>
              <a:rPr kumimoji="0" lang="en-US" altLang="zh-CN" b="1"/>
              <a:t>                                         ADDR2</a:t>
            </a:r>
            <a:r>
              <a:rPr kumimoji="0" lang="zh-CN" altLang="en-US" b="1"/>
              <a:t>中的内容，也有所不同。</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AACC29D9-17BE-B841-B99B-8B48848578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fld id="{D5E9F906-456A-C241-BFE9-ABE8E08515B9}" type="slidenum">
              <a:rPr lang="en-US" altLang="zh-CN" sz="1200" b="0" smtClean="0">
                <a:ea typeface="宋体" panose="02010600030101010101" pitchFamily="2" charset="-122"/>
              </a:rPr>
              <a:pPr/>
              <a:t>3</a:t>
            </a:fld>
            <a:endParaRPr lang="en-US" altLang="zh-CN" sz="1200" b="0">
              <a:ea typeface="宋体" panose="02010600030101010101" pitchFamily="2" charset="-122"/>
            </a:endParaRPr>
          </a:p>
        </p:txBody>
      </p:sp>
      <p:sp>
        <p:nvSpPr>
          <p:cNvPr id="22530" name="Rectangle 2">
            <a:extLst>
              <a:ext uri="{FF2B5EF4-FFF2-40B4-BE49-F238E27FC236}">
                <a16:creationId xmlns:a16="http://schemas.microsoft.com/office/drawing/2014/main" id="{CD14516F-EDC2-B144-AAA0-EF27CB3F9A89}"/>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59477426-F7CF-B54D-87BF-AC2713587A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CN" altLang="en-US"/>
              <a:t>强调一下“汇编语言程序”与“汇编程序”的区别</a:t>
            </a:r>
          </a:p>
          <a:p>
            <a:pPr eaLnBrk="1" hangingPunct="1"/>
            <a:endParaRPr kumimoji="0" lang="zh-CN" altLang="en-US"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F1E47345-2ADA-B847-95C3-823B653F47E5}"/>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DBDC3E6B-FDA3-C748-AEC8-FA6A24226B66}" type="slidenum">
              <a:rPr lang="en-US" altLang="zh-CN" sz="1200" b="0">
                <a:ea typeface="宋体" panose="02010600030101010101" pitchFamily="2" charset="-122"/>
              </a:rPr>
              <a:pPr algn="r" eaLnBrk="1" hangingPunct="1"/>
              <a:t>30</a:t>
            </a:fld>
            <a:endParaRPr lang="en-US" altLang="zh-CN" sz="1200" b="0">
              <a:ea typeface="宋体" panose="02010600030101010101" pitchFamily="2" charset="-122"/>
            </a:endParaRPr>
          </a:p>
        </p:txBody>
      </p:sp>
      <p:sp>
        <p:nvSpPr>
          <p:cNvPr id="77826" name="Rectangle 2">
            <a:extLst>
              <a:ext uri="{FF2B5EF4-FFF2-40B4-BE49-F238E27FC236}">
                <a16:creationId xmlns:a16="http://schemas.microsoft.com/office/drawing/2014/main" id="{B761A3E4-1FE5-B744-B461-2A633E751969}"/>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E5320165-C19C-214F-A7D4-F5162F6F5B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5B4515EC-C598-DC42-A21D-F494FD3A5C8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D5805495-1801-8E42-8DDE-EA6040B7734E}" type="slidenum">
              <a:rPr lang="en-US" altLang="zh-CN" sz="1200" b="0">
                <a:ea typeface="宋体" panose="02010600030101010101" pitchFamily="2" charset="-122"/>
              </a:rPr>
              <a:pPr algn="r" eaLnBrk="1" hangingPunct="1"/>
              <a:t>31</a:t>
            </a:fld>
            <a:endParaRPr lang="en-US" altLang="zh-CN" sz="1200" b="0">
              <a:ea typeface="宋体" panose="02010600030101010101" pitchFamily="2" charset="-122"/>
            </a:endParaRPr>
          </a:p>
        </p:txBody>
      </p:sp>
      <p:sp>
        <p:nvSpPr>
          <p:cNvPr id="79874" name="Rectangle 2">
            <a:extLst>
              <a:ext uri="{FF2B5EF4-FFF2-40B4-BE49-F238E27FC236}">
                <a16:creationId xmlns:a16="http://schemas.microsoft.com/office/drawing/2014/main" id="{D5C97505-5A4D-0A48-82BC-5AEBBABB834F}"/>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E4C7A029-0AB1-804E-865C-29C9D0E5FB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245B3A3D-3CC4-A14C-B047-AAA8F87DB830}"/>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BE45EA19-65F4-394F-8D15-5EEE57C4F0CC}" type="slidenum">
              <a:rPr lang="en-US" altLang="zh-CN" sz="1200" b="0">
                <a:ea typeface="宋体" panose="02010600030101010101" pitchFamily="2" charset="-122"/>
              </a:rPr>
              <a:pPr algn="r" eaLnBrk="1" hangingPunct="1"/>
              <a:t>32</a:t>
            </a:fld>
            <a:endParaRPr lang="en-US" altLang="zh-CN" sz="1200" b="0">
              <a:ea typeface="宋体" panose="02010600030101010101" pitchFamily="2" charset="-122"/>
            </a:endParaRPr>
          </a:p>
        </p:txBody>
      </p:sp>
      <p:sp>
        <p:nvSpPr>
          <p:cNvPr id="81922" name="Rectangle 2">
            <a:extLst>
              <a:ext uri="{FF2B5EF4-FFF2-40B4-BE49-F238E27FC236}">
                <a16:creationId xmlns:a16="http://schemas.microsoft.com/office/drawing/2014/main" id="{74BC48E7-AE02-D64D-8A8F-FCB10C09E033}"/>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FCE0EF99-4B8E-6044-8C8F-8D4B567082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B8307957-1185-C842-B932-31F29EDDDB2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F27CE32D-D1DF-E544-8462-B0C797C7F4B3}" type="slidenum">
              <a:rPr lang="en-US" altLang="zh-CN" sz="1200" b="0">
                <a:ea typeface="宋体" panose="02010600030101010101" pitchFamily="2" charset="-122"/>
              </a:rPr>
              <a:pPr algn="r" eaLnBrk="1" hangingPunct="1"/>
              <a:t>33</a:t>
            </a:fld>
            <a:endParaRPr lang="en-US" altLang="zh-CN" sz="1200" b="0">
              <a:ea typeface="宋体" panose="02010600030101010101" pitchFamily="2" charset="-122"/>
            </a:endParaRPr>
          </a:p>
        </p:txBody>
      </p:sp>
      <p:sp>
        <p:nvSpPr>
          <p:cNvPr id="83970" name="Rectangle 2">
            <a:extLst>
              <a:ext uri="{FF2B5EF4-FFF2-40B4-BE49-F238E27FC236}">
                <a16:creationId xmlns:a16="http://schemas.microsoft.com/office/drawing/2014/main" id="{37AAE04D-741C-0F4A-BE08-2D32D9F6DE13}"/>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A83A32BB-7C0C-B949-AF5F-0167F02500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F6CD757C-F41F-9E40-9122-703636F9247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23B5E899-803C-7E42-B8F6-5B2D6B94D230}" type="slidenum">
              <a:rPr lang="en-US" altLang="zh-CN" sz="1200" b="0">
                <a:ea typeface="宋体" panose="02010600030101010101" pitchFamily="2" charset="-122"/>
              </a:rPr>
              <a:pPr algn="r" eaLnBrk="1" hangingPunct="1"/>
              <a:t>34</a:t>
            </a:fld>
            <a:endParaRPr lang="en-US" altLang="zh-CN" sz="1200" b="0">
              <a:ea typeface="宋体" panose="02010600030101010101" pitchFamily="2" charset="-122"/>
            </a:endParaRPr>
          </a:p>
        </p:txBody>
      </p:sp>
      <p:sp>
        <p:nvSpPr>
          <p:cNvPr id="86018" name="Rectangle 2">
            <a:extLst>
              <a:ext uri="{FF2B5EF4-FFF2-40B4-BE49-F238E27FC236}">
                <a16:creationId xmlns:a16="http://schemas.microsoft.com/office/drawing/2014/main" id="{29F881A0-B191-B241-96A4-037C5B946A01}"/>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67117DE3-9F0E-944A-8A7B-7C890AE4F0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BCBF18C3-DF48-C242-BCC7-26954C9905F8}"/>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82A16007-DF46-9948-8FAA-480F1E20E374}" type="slidenum">
              <a:rPr lang="en-US" altLang="zh-CN" sz="1200" b="0">
                <a:ea typeface="宋体" panose="02010600030101010101" pitchFamily="2" charset="-122"/>
              </a:rPr>
              <a:pPr algn="r" eaLnBrk="1" hangingPunct="1"/>
              <a:t>35</a:t>
            </a:fld>
            <a:endParaRPr lang="en-US" altLang="zh-CN" sz="1200" b="0">
              <a:ea typeface="宋体" panose="02010600030101010101" pitchFamily="2" charset="-122"/>
            </a:endParaRPr>
          </a:p>
        </p:txBody>
      </p:sp>
      <p:sp>
        <p:nvSpPr>
          <p:cNvPr id="88066" name="Rectangle 2">
            <a:extLst>
              <a:ext uri="{FF2B5EF4-FFF2-40B4-BE49-F238E27FC236}">
                <a16:creationId xmlns:a16="http://schemas.microsoft.com/office/drawing/2014/main" id="{E8B7F2E0-A830-0C46-80F8-A531437624EE}"/>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8173B492-AA34-2B44-ABC6-31F5879113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a:extLst>
              <a:ext uri="{FF2B5EF4-FFF2-40B4-BE49-F238E27FC236}">
                <a16:creationId xmlns:a16="http://schemas.microsoft.com/office/drawing/2014/main" id="{AFBBB31E-56FD-EC41-A822-D17663EAF581}"/>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9A569EF0-E809-D84D-94D6-58A8DD5BF19B}" type="slidenum">
              <a:rPr lang="en-US" altLang="zh-CN" sz="1200" b="0">
                <a:ea typeface="宋体" panose="02010600030101010101" pitchFamily="2" charset="-122"/>
              </a:rPr>
              <a:pPr algn="r" eaLnBrk="1" hangingPunct="1"/>
              <a:t>36</a:t>
            </a:fld>
            <a:endParaRPr lang="en-US" altLang="zh-CN" sz="1200" b="0">
              <a:ea typeface="宋体" panose="02010600030101010101" pitchFamily="2" charset="-122"/>
            </a:endParaRPr>
          </a:p>
        </p:txBody>
      </p:sp>
      <p:sp>
        <p:nvSpPr>
          <p:cNvPr id="90114" name="Rectangle 2">
            <a:extLst>
              <a:ext uri="{FF2B5EF4-FFF2-40B4-BE49-F238E27FC236}">
                <a16:creationId xmlns:a16="http://schemas.microsoft.com/office/drawing/2014/main" id="{B2B88554-4309-304D-8538-928C0421F1B6}"/>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CAD2759F-1302-A448-8E15-548CDC8D3D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a:extLst>
              <a:ext uri="{FF2B5EF4-FFF2-40B4-BE49-F238E27FC236}">
                <a16:creationId xmlns:a16="http://schemas.microsoft.com/office/drawing/2014/main" id="{1202E2FE-02EB-E54B-9ABE-1F6D5C107F51}"/>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3B11F7EF-8B8B-4D4A-BFAD-18DA5989F4B1}" type="slidenum">
              <a:rPr lang="en-US" altLang="zh-CN" sz="1200" b="0">
                <a:ea typeface="宋体" panose="02010600030101010101" pitchFamily="2" charset="-122"/>
              </a:rPr>
              <a:pPr algn="r" eaLnBrk="1" hangingPunct="1"/>
              <a:t>37</a:t>
            </a:fld>
            <a:endParaRPr lang="en-US" altLang="zh-CN" sz="1200" b="0">
              <a:ea typeface="宋体" panose="02010600030101010101" pitchFamily="2" charset="-122"/>
            </a:endParaRPr>
          </a:p>
        </p:txBody>
      </p:sp>
      <p:sp>
        <p:nvSpPr>
          <p:cNvPr id="92162" name="Rectangle 2">
            <a:extLst>
              <a:ext uri="{FF2B5EF4-FFF2-40B4-BE49-F238E27FC236}">
                <a16:creationId xmlns:a16="http://schemas.microsoft.com/office/drawing/2014/main" id="{8C277A3C-AEC7-AD4C-8BBE-C6368175E14B}"/>
              </a:ext>
            </a:extLst>
          </p:cNvPr>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EB9A447B-DB5B-FC42-991F-43966D9036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a:extLst>
              <a:ext uri="{FF2B5EF4-FFF2-40B4-BE49-F238E27FC236}">
                <a16:creationId xmlns:a16="http://schemas.microsoft.com/office/drawing/2014/main" id="{777D3CCB-6BDB-DC4E-B37A-770AEBD0FAF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2FF561C2-2AE3-3C47-8A8A-EB79F3B6B5F9}" type="slidenum">
              <a:rPr lang="en-US" altLang="zh-CN" sz="1200" b="0">
                <a:ea typeface="宋体" panose="02010600030101010101" pitchFamily="2" charset="-122"/>
              </a:rPr>
              <a:pPr algn="r" eaLnBrk="1" hangingPunct="1"/>
              <a:t>38</a:t>
            </a:fld>
            <a:endParaRPr lang="en-US" altLang="zh-CN" sz="1200" b="0">
              <a:ea typeface="宋体" panose="02010600030101010101" pitchFamily="2" charset="-122"/>
            </a:endParaRPr>
          </a:p>
        </p:txBody>
      </p:sp>
      <p:sp>
        <p:nvSpPr>
          <p:cNvPr id="94210" name="Rectangle 2">
            <a:extLst>
              <a:ext uri="{FF2B5EF4-FFF2-40B4-BE49-F238E27FC236}">
                <a16:creationId xmlns:a16="http://schemas.microsoft.com/office/drawing/2014/main" id="{BCAC9746-3814-2C46-906A-FC38E42E3AB6}"/>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2C67C628-CD12-354B-8022-C444EBC4BB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a:extLst>
              <a:ext uri="{FF2B5EF4-FFF2-40B4-BE49-F238E27FC236}">
                <a16:creationId xmlns:a16="http://schemas.microsoft.com/office/drawing/2014/main" id="{154E08C4-D53F-D54D-BBD2-C957CF2F2EA5}"/>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2C33EA60-27E8-AF4E-9095-619EF18B929E}" type="slidenum">
              <a:rPr lang="en-US" altLang="zh-CN" sz="1200" b="0">
                <a:ea typeface="宋体" panose="02010600030101010101" pitchFamily="2" charset="-122"/>
              </a:rPr>
              <a:pPr algn="r" eaLnBrk="1" hangingPunct="1"/>
              <a:t>39</a:t>
            </a:fld>
            <a:endParaRPr lang="en-US" altLang="zh-CN" sz="1200" b="0">
              <a:ea typeface="宋体" panose="02010600030101010101" pitchFamily="2" charset="-122"/>
            </a:endParaRPr>
          </a:p>
        </p:txBody>
      </p:sp>
      <p:sp>
        <p:nvSpPr>
          <p:cNvPr id="96258" name="Rectangle 2">
            <a:extLst>
              <a:ext uri="{FF2B5EF4-FFF2-40B4-BE49-F238E27FC236}">
                <a16:creationId xmlns:a16="http://schemas.microsoft.com/office/drawing/2014/main" id="{ADD40154-2367-F644-BC34-AC0FDAA7E703}"/>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F923E13E-C733-4449-B145-A1EEEAFB76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b="1"/>
              <a:t>6ex4.asm</a:t>
            </a:r>
            <a:endParaRPr kumimoji="0" lang="zh-CN" altLang="en-US" b="1"/>
          </a:p>
          <a:p>
            <a:pPr eaLnBrk="1" hangingPunct="1"/>
            <a:endParaRPr kumimoji="0" lang="zh-CN" altLang="en-US" b="1"/>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1779E308-1418-7749-9BC9-CB978F6ED34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27D07F17-37AC-2B45-85DC-36772A4733DA}" type="slidenum">
              <a:rPr lang="en-US" altLang="zh-CN" sz="1200" b="0">
                <a:ea typeface="宋体" panose="02010600030101010101" pitchFamily="2" charset="-122"/>
              </a:rPr>
              <a:pPr algn="r" eaLnBrk="1" hangingPunct="1"/>
              <a:t>4</a:t>
            </a:fld>
            <a:endParaRPr lang="en-US" altLang="zh-CN" sz="1200" b="0">
              <a:ea typeface="宋体" panose="02010600030101010101" pitchFamily="2" charset="-122"/>
            </a:endParaRPr>
          </a:p>
        </p:txBody>
      </p:sp>
      <p:sp>
        <p:nvSpPr>
          <p:cNvPr id="24578" name="Rectangle 2">
            <a:extLst>
              <a:ext uri="{FF2B5EF4-FFF2-40B4-BE49-F238E27FC236}">
                <a16:creationId xmlns:a16="http://schemas.microsoft.com/office/drawing/2014/main" id="{2C525C33-25A8-9440-A2C4-F8A70A3FF68D}"/>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405FBFBD-7D4C-854C-B5B6-EF6CC5DEE7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CN" altLang="en-US"/>
              <a:t>强调一下“汇编语言程序”与“汇编程序”的区别</a:t>
            </a:r>
          </a:p>
          <a:p>
            <a:endParaRPr kumimoji="0" lang="zh-CN" altLang="en-US"/>
          </a:p>
          <a:p>
            <a:r>
              <a:rPr kumimoji="0" lang="zh-CN" altLang="en-US"/>
              <a:t>编译过程可以不介绍，第三章已经介绍过</a:t>
            </a:r>
          </a:p>
          <a:p>
            <a:pPr eaLnBrk="1" hangingPunct="1"/>
            <a:endParaRPr kumimoji="0" lang="zh-CN" altLang="en-US" b="1"/>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a:extLst>
              <a:ext uri="{FF2B5EF4-FFF2-40B4-BE49-F238E27FC236}">
                <a16:creationId xmlns:a16="http://schemas.microsoft.com/office/drawing/2014/main" id="{F664ACB2-7716-984E-8BFB-92F5779964E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D9E54B4D-FB44-944B-8D8F-88C077F4D7D8}" type="slidenum">
              <a:rPr lang="en-US" altLang="zh-CN" sz="1200" b="0">
                <a:ea typeface="宋体" panose="02010600030101010101" pitchFamily="2" charset="-122"/>
              </a:rPr>
              <a:pPr algn="r" eaLnBrk="1" hangingPunct="1"/>
              <a:t>40</a:t>
            </a:fld>
            <a:endParaRPr lang="en-US" altLang="zh-CN" sz="1200" b="0">
              <a:ea typeface="宋体" panose="02010600030101010101" pitchFamily="2" charset="-122"/>
            </a:endParaRPr>
          </a:p>
        </p:txBody>
      </p:sp>
      <p:sp>
        <p:nvSpPr>
          <p:cNvPr id="98306" name="Rectangle 2">
            <a:extLst>
              <a:ext uri="{FF2B5EF4-FFF2-40B4-BE49-F238E27FC236}">
                <a16:creationId xmlns:a16="http://schemas.microsoft.com/office/drawing/2014/main" id="{ACD1196F-888B-E543-BB79-32928FAE517E}"/>
              </a:ext>
            </a:extLst>
          </p:cNvPr>
          <p:cNvSpPr>
            <a:spLocks noGrp="1" noRot="1" noChangeAspect="1" noChangeArrowheads="1" noTextEdit="1"/>
          </p:cNvSpPr>
          <p:nvPr>
            <p:ph type="sldImg"/>
          </p:nvPr>
        </p:nvSpPr>
        <p:spPr>
          <a:ln/>
        </p:spPr>
      </p:sp>
      <p:sp>
        <p:nvSpPr>
          <p:cNvPr id="98307" name="Rectangle 3">
            <a:extLst>
              <a:ext uri="{FF2B5EF4-FFF2-40B4-BE49-F238E27FC236}">
                <a16:creationId xmlns:a16="http://schemas.microsoft.com/office/drawing/2014/main" id="{FE94E546-12FC-E84D-BB60-54A277C690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a:extLst>
              <a:ext uri="{FF2B5EF4-FFF2-40B4-BE49-F238E27FC236}">
                <a16:creationId xmlns:a16="http://schemas.microsoft.com/office/drawing/2014/main" id="{83067B20-F598-3247-A4DE-21EA0C3B9A0F}"/>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17E1CB7C-7910-6840-BA2C-89B96DAB0463}" type="slidenum">
              <a:rPr lang="en-US" altLang="zh-CN" sz="1200" b="0">
                <a:ea typeface="宋体" panose="02010600030101010101" pitchFamily="2" charset="-122"/>
              </a:rPr>
              <a:pPr algn="r" eaLnBrk="1" hangingPunct="1"/>
              <a:t>41</a:t>
            </a:fld>
            <a:endParaRPr lang="en-US" altLang="zh-CN" sz="1200" b="0">
              <a:ea typeface="宋体" panose="02010600030101010101" pitchFamily="2" charset="-122"/>
            </a:endParaRPr>
          </a:p>
        </p:txBody>
      </p:sp>
      <p:sp>
        <p:nvSpPr>
          <p:cNvPr id="100354" name="Rectangle 2">
            <a:extLst>
              <a:ext uri="{FF2B5EF4-FFF2-40B4-BE49-F238E27FC236}">
                <a16:creationId xmlns:a16="http://schemas.microsoft.com/office/drawing/2014/main" id="{9C529E08-7FB3-1E49-8E02-CF806C925547}"/>
              </a:ext>
            </a:extLst>
          </p:cNvPr>
          <p:cNvSpPr>
            <a:spLocks noGrp="1" noRot="1" noChangeAspect="1" noChangeArrowheads="1" noTextEdit="1"/>
          </p:cNvSpPr>
          <p:nvPr>
            <p:ph type="sldImg"/>
          </p:nvPr>
        </p:nvSpPr>
        <p:spPr>
          <a:ln/>
        </p:spPr>
      </p:sp>
      <p:sp>
        <p:nvSpPr>
          <p:cNvPr id="100355" name="Rectangle 3">
            <a:extLst>
              <a:ext uri="{FF2B5EF4-FFF2-40B4-BE49-F238E27FC236}">
                <a16:creationId xmlns:a16="http://schemas.microsoft.com/office/drawing/2014/main" id="{7EE9D176-55F2-724B-9A8C-4026EDD8C6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b="1"/>
              <a:t>6ex5.asm</a:t>
            </a:r>
            <a:endParaRPr kumimoji="0" lang="zh-CN" altLang="en-US" b="1"/>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a:extLst>
              <a:ext uri="{FF2B5EF4-FFF2-40B4-BE49-F238E27FC236}">
                <a16:creationId xmlns:a16="http://schemas.microsoft.com/office/drawing/2014/main" id="{08AC7764-9D88-C743-AA40-4B09068F971D}"/>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516DC730-2BCB-C34A-8F62-CD73CA8BC51D}" type="slidenum">
              <a:rPr lang="en-US" altLang="zh-CN" sz="1200" b="0">
                <a:ea typeface="宋体" panose="02010600030101010101" pitchFamily="2" charset="-122"/>
              </a:rPr>
              <a:pPr algn="r" eaLnBrk="1" hangingPunct="1"/>
              <a:t>42</a:t>
            </a:fld>
            <a:endParaRPr lang="en-US" altLang="zh-CN" sz="1200" b="0">
              <a:ea typeface="宋体" panose="02010600030101010101" pitchFamily="2" charset="-122"/>
            </a:endParaRPr>
          </a:p>
        </p:txBody>
      </p:sp>
      <p:sp>
        <p:nvSpPr>
          <p:cNvPr id="102402" name="Rectangle 2">
            <a:extLst>
              <a:ext uri="{FF2B5EF4-FFF2-40B4-BE49-F238E27FC236}">
                <a16:creationId xmlns:a16="http://schemas.microsoft.com/office/drawing/2014/main" id="{DD249713-F1B2-4744-9A3F-2E179997EB10}"/>
              </a:ext>
            </a:extLst>
          </p:cNvPr>
          <p:cNvSpPr>
            <a:spLocks noGrp="1" noRot="1" noChangeAspect="1" noChangeArrowheads="1" noTextEdit="1"/>
          </p:cNvSpPr>
          <p:nvPr>
            <p:ph type="sldImg"/>
          </p:nvPr>
        </p:nvSpPr>
        <p:spPr>
          <a:ln/>
        </p:spPr>
      </p:sp>
      <p:sp>
        <p:nvSpPr>
          <p:cNvPr id="102403" name="Rectangle 3">
            <a:extLst>
              <a:ext uri="{FF2B5EF4-FFF2-40B4-BE49-F238E27FC236}">
                <a16:creationId xmlns:a16="http://schemas.microsoft.com/office/drawing/2014/main" id="{75857CAB-2C02-EC4E-9C33-ED375C923A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a:extLst>
              <a:ext uri="{FF2B5EF4-FFF2-40B4-BE49-F238E27FC236}">
                <a16:creationId xmlns:a16="http://schemas.microsoft.com/office/drawing/2014/main" id="{8C4F072F-3184-3C47-9714-B6B8433451B7}"/>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8F50234D-18A6-EA4B-950F-CE191EF455FD}" type="slidenum">
              <a:rPr lang="en-US" altLang="zh-CN" sz="1200" b="0">
                <a:ea typeface="宋体" panose="02010600030101010101" pitchFamily="2" charset="-122"/>
              </a:rPr>
              <a:pPr algn="r" eaLnBrk="1" hangingPunct="1"/>
              <a:t>43</a:t>
            </a:fld>
            <a:endParaRPr lang="en-US" altLang="zh-CN" sz="1200" b="0">
              <a:ea typeface="宋体" panose="02010600030101010101" pitchFamily="2" charset="-122"/>
            </a:endParaRPr>
          </a:p>
        </p:txBody>
      </p:sp>
      <p:sp>
        <p:nvSpPr>
          <p:cNvPr id="104450" name="Rectangle 2">
            <a:extLst>
              <a:ext uri="{FF2B5EF4-FFF2-40B4-BE49-F238E27FC236}">
                <a16:creationId xmlns:a16="http://schemas.microsoft.com/office/drawing/2014/main" id="{BA06ECE0-D63F-B143-A7AA-BBBF8DB04B87}"/>
              </a:ext>
            </a:extLst>
          </p:cNvPr>
          <p:cNvSpPr>
            <a:spLocks noGrp="1" noRot="1" noChangeAspect="1" noChangeArrowheads="1" noTextEdit="1"/>
          </p:cNvSpPr>
          <p:nvPr>
            <p:ph type="sldImg"/>
          </p:nvPr>
        </p:nvSpPr>
        <p:spPr>
          <a:ln/>
        </p:spPr>
      </p:sp>
      <p:sp>
        <p:nvSpPr>
          <p:cNvPr id="104451" name="Rectangle 3">
            <a:extLst>
              <a:ext uri="{FF2B5EF4-FFF2-40B4-BE49-F238E27FC236}">
                <a16:creationId xmlns:a16="http://schemas.microsoft.com/office/drawing/2014/main" id="{AE0ACA9B-FBA6-F04E-8947-2016058CAB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a:extLst>
              <a:ext uri="{FF2B5EF4-FFF2-40B4-BE49-F238E27FC236}">
                <a16:creationId xmlns:a16="http://schemas.microsoft.com/office/drawing/2014/main" id="{EB141978-77E2-8E4C-9C9F-09F67EC8DBB3}"/>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0A2F7CC8-DCE7-7947-B3D3-2B43A134E284}" type="slidenum">
              <a:rPr lang="en-US" altLang="zh-CN" sz="1200" b="0">
                <a:ea typeface="宋体" panose="02010600030101010101" pitchFamily="2" charset="-122"/>
              </a:rPr>
              <a:pPr algn="r" eaLnBrk="1" hangingPunct="1"/>
              <a:t>44</a:t>
            </a:fld>
            <a:endParaRPr lang="en-US" altLang="zh-CN" sz="1200" b="0">
              <a:ea typeface="宋体" panose="02010600030101010101" pitchFamily="2" charset="-122"/>
            </a:endParaRPr>
          </a:p>
        </p:txBody>
      </p:sp>
      <p:sp>
        <p:nvSpPr>
          <p:cNvPr id="106498" name="Rectangle 2">
            <a:extLst>
              <a:ext uri="{FF2B5EF4-FFF2-40B4-BE49-F238E27FC236}">
                <a16:creationId xmlns:a16="http://schemas.microsoft.com/office/drawing/2014/main" id="{9F197428-B372-6449-BF70-3CBECD38E9B4}"/>
              </a:ext>
            </a:extLst>
          </p:cNvPr>
          <p:cNvSpPr>
            <a:spLocks noGrp="1" noRot="1" noChangeAspect="1" noChangeArrowheads="1" noTextEdit="1"/>
          </p:cNvSpPr>
          <p:nvPr>
            <p:ph type="sldImg"/>
          </p:nvPr>
        </p:nvSpPr>
        <p:spPr>
          <a:ln/>
        </p:spPr>
      </p:sp>
      <p:sp>
        <p:nvSpPr>
          <p:cNvPr id="106499" name="Rectangle 3">
            <a:extLst>
              <a:ext uri="{FF2B5EF4-FFF2-40B4-BE49-F238E27FC236}">
                <a16:creationId xmlns:a16="http://schemas.microsoft.com/office/drawing/2014/main" id="{F68DF0D9-B4EC-9A46-A8FF-894DBDE290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a:extLst>
              <a:ext uri="{FF2B5EF4-FFF2-40B4-BE49-F238E27FC236}">
                <a16:creationId xmlns:a16="http://schemas.microsoft.com/office/drawing/2014/main" id="{8A1E46B6-6506-3C4C-936D-2A3EC833445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0341E760-BC14-6E49-87E8-771723342453}" type="slidenum">
              <a:rPr lang="en-US" altLang="zh-CN" sz="1200" b="0">
                <a:ea typeface="宋体" panose="02010600030101010101" pitchFamily="2" charset="-122"/>
              </a:rPr>
              <a:pPr algn="r" eaLnBrk="1" hangingPunct="1"/>
              <a:t>45</a:t>
            </a:fld>
            <a:endParaRPr lang="en-US" altLang="zh-CN" sz="1200" b="0">
              <a:ea typeface="宋体" panose="02010600030101010101" pitchFamily="2" charset="-122"/>
            </a:endParaRPr>
          </a:p>
        </p:txBody>
      </p:sp>
      <p:sp>
        <p:nvSpPr>
          <p:cNvPr id="108546" name="Rectangle 2">
            <a:extLst>
              <a:ext uri="{FF2B5EF4-FFF2-40B4-BE49-F238E27FC236}">
                <a16:creationId xmlns:a16="http://schemas.microsoft.com/office/drawing/2014/main" id="{24C26F82-9570-4F40-86BE-F8F0A98F88D1}"/>
              </a:ext>
            </a:extLst>
          </p:cNvPr>
          <p:cNvSpPr>
            <a:spLocks noGrp="1" noRot="1" noChangeAspect="1" noChangeArrowheads="1" noTextEdit="1"/>
          </p:cNvSpPr>
          <p:nvPr>
            <p:ph type="sldImg"/>
          </p:nvPr>
        </p:nvSpPr>
        <p:spPr>
          <a:ln/>
        </p:spPr>
      </p:sp>
      <p:sp>
        <p:nvSpPr>
          <p:cNvPr id="108547" name="Rectangle 3">
            <a:extLst>
              <a:ext uri="{FF2B5EF4-FFF2-40B4-BE49-F238E27FC236}">
                <a16:creationId xmlns:a16="http://schemas.microsoft.com/office/drawing/2014/main" id="{1966937E-12F6-1F48-90AC-F6F9BBA163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a:extLst>
              <a:ext uri="{FF2B5EF4-FFF2-40B4-BE49-F238E27FC236}">
                <a16:creationId xmlns:a16="http://schemas.microsoft.com/office/drawing/2014/main" id="{BD9885E3-2622-C440-9CAE-5768CC5B0818}"/>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D1A83E90-B011-3D4E-83D6-FAC5224AAB1A}" type="slidenum">
              <a:rPr lang="en-US" altLang="zh-CN" sz="1200" b="0">
                <a:ea typeface="宋体" panose="02010600030101010101" pitchFamily="2" charset="-122"/>
              </a:rPr>
              <a:pPr algn="r" eaLnBrk="1" hangingPunct="1"/>
              <a:t>46</a:t>
            </a:fld>
            <a:endParaRPr lang="en-US" altLang="zh-CN" sz="1200" b="0">
              <a:ea typeface="宋体" panose="02010600030101010101" pitchFamily="2" charset="-122"/>
            </a:endParaRPr>
          </a:p>
        </p:txBody>
      </p:sp>
      <p:sp>
        <p:nvSpPr>
          <p:cNvPr id="110594" name="Rectangle 2">
            <a:extLst>
              <a:ext uri="{FF2B5EF4-FFF2-40B4-BE49-F238E27FC236}">
                <a16:creationId xmlns:a16="http://schemas.microsoft.com/office/drawing/2014/main" id="{5E1B9CFD-E604-A541-A816-EC7AFDA602D7}"/>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CD1D48C5-26B5-1D49-B227-386CD69AB6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a:extLst>
              <a:ext uri="{FF2B5EF4-FFF2-40B4-BE49-F238E27FC236}">
                <a16:creationId xmlns:a16="http://schemas.microsoft.com/office/drawing/2014/main" id="{C877ADFC-6E97-6F4E-96BD-031EDB9A547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65674C9D-4AB1-4D4C-93DA-6683022C9438}" type="slidenum">
              <a:rPr lang="en-US" altLang="zh-CN" sz="1200" b="0">
                <a:ea typeface="宋体" panose="02010600030101010101" pitchFamily="2" charset="-122"/>
              </a:rPr>
              <a:pPr algn="r" eaLnBrk="1" hangingPunct="1"/>
              <a:t>47</a:t>
            </a:fld>
            <a:endParaRPr lang="en-US" altLang="zh-CN" sz="1200" b="0">
              <a:ea typeface="宋体" panose="02010600030101010101" pitchFamily="2" charset="-122"/>
            </a:endParaRPr>
          </a:p>
        </p:txBody>
      </p:sp>
      <p:sp>
        <p:nvSpPr>
          <p:cNvPr id="112642" name="Rectangle 2">
            <a:extLst>
              <a:ext uri="{FF2B5EF4-FFF2-40B4-BE49-F238E27FC236}">
                <a16:creationId xmlns:a16="http://schemas.microsoft.com/office/drawing/2014/main" id="{46CF5AC9-DB41-304C-80B1-3B33CB5E996F}"/>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28917F5E-BFE0-3948-A55F-2EE0FA0CB8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a:extLst>
              <a:ext uri="{FF2B5EF4-FFF2-40B4-BE49-F238E27FC236}">
                <a16:creationId xmlns:a16="http://schemas.microsoft.com/office/drawing/2014/main" id="{231DB4D1-36E9-DB48-8E8E-2D9B9158B367}"/>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5662DD4E-0B9C-BA41-AD3D-2B828DFEAF9A}" type="slidenum">
              <a:rPr lang="en-US" altLang="zh-CN" sz="1200" b="0">
                <a:ea typeface="宋体" panose="02010600030101010101" pitchFamily="2" charset="-122"/>
              </a:rPr>
              <a:pPr algn="r" eaLnBrk="1" hangingPunct="1"/>
              <a:t>48</a:t>
            </a:fld>
            <a:endParaRPr lang="en-US" altLang="zh-CN" sz="1200" b="0">
              <a:ea typeface="宋体" panose="02010600030101010101" pitchFamily="2" charset="-122"/>
            </a:endParaRPr>
          </a:p>
        </p:txBody>
      </p:sp>
      <p:sp>
        <p:nvSpPr>
          <p:cNvPr id="114690" name="Rectangle 2">
            <a:extLst>
              <a:ext uri="{FF2B5EF4-FFF2-40B4-BE49-F238E27FC236}">
                <a16:creationId xmlns:a16="http://schemas.microsoft.com/office/drawing/2014/main" id="{547F4D0E-12D8-7641-A336-40610D75035A}"/>
              </a:ext>
            </a:extLst>
          </p:cNvPr>
          <p:cNvSpPr>
            <a:spLocks noGrp="1" noRot="1" noChangeAspect="1" noChangeArrowheads="1" noTextEdit="1"/>
          </p:cNvSpPr>
          <p:nvPr>
            <p:ph type="sldImg"/>
          </p:nvPr>
        </p:nvSpPr>
        <p:spPr>
          <a:ln/>
        </p:spPr>
      </p:sp>
      <p:sp>
        <p:nvSpPr>
          <p:cNvPr id="114691" name="Rectangle 3">
            <a:extLst>
              <a:ext uri="{FF2B5EF4-FFF2-40B4-BE49-F238E27FC236}">
                <a16:creationId xmlns:a16="http://schemas.microsoft.com/office/drawing/2014/main" id="{C89697EB-DF5F-EF4C-A18D-A128693460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a:extLst>
              <a:ext uri="{FF2B5EF4-FFF2-40B4-BE49-F238E27FC236}">
                <a16:creationId xmlns:a16="http://schemas.microsoft.com/office/drawing/2014/main" id="{CC064FA0-70E6-F945-898B-4BF8A221E103}"/>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B0E53905-9882-D244-B2B3-B739EE4699A9}" type="slidenum">
              <a:rPr lang="en-US" altLang="zh-CN" sz="1200" b="0">
                <a:ea typeface="宋体" panose="02010600030101010101" pitchFamily="2" charset="-122"/>
              </a:rPr>
              <a:pPr algn="r" eaLnBrk="1" hangingPunct="1"/>
              <a:t>49</a:t>
            </a:fld>
            <a:endParaRPr lang="en-US" altLang="zh-CN" sz="1200" b="0">
              <a:ea typeface="宋体" panose="02010600030101010101" pitchFamily="2" charset="-122"/>
            </a:endParaRPr>
          </a:p>
        </p:txBody>
      </p:sp>
      <p:sp>
        <p:nvSpPr>
          <p:cNvPr id="116738" name="Rectangle 2">
            <a:extLst>
              <a:ext uri="{FF2B5EF4-FFF2-40B4-BE49-F238E27FC236}">
                <a16:creationId xmlns:a16="http://schemas.microsoft.com/office/drawing/2014/main" id="{70CB13EA-263A-5E41-A319-AFA6A9EF3BF1}"/>
              </a:ext>
            </a:extLst>
          </p:cNvPr>
          <p:cNvSpPr>
            <a:spLocks noGrp="1" noRot="1" noChangeAspect="1" noChangeArrowheads="1" noTextEdit="1"/>
          </p:cNvSpPr>
          <p:nvPr>
            <p:ph type="sldImg"/>
          </p:nvPr>
        </p:nvSpPr>
        <p:spPr>
          <a:ln/>
        </p:spPr>
      </p:sp>
      <p:sp>
        <p:nvSpPr>
          <p:cNvPr id="116739" name="Rectangle 3">
            <a:extLst>
              <a:ext uri="{FF2B5EF4-FFF2-40B4-BE49-F238E27FC236}">
                <a16:creationId xmlns:a16="http://schemas.microsoft.com/office/drawing/2014/main" id="{6B54E8AD-8D40-E44E-86D9-4810B8F3D0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06090BE2-DB95-154E-AAE6-351E03171A08}"/>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7AED856B-C0BF-D044-9069-10476F7D9365}" type="slidenum">
              <a:rPr lang="en-US" altLang="zh-CN" sz="1200" b="0">
                <a:ea typeface="宋体" panose="02010600030101010101" pitchFamily="2" charset="-122"/>
              </a:rPr>
              <a:pPr algn="r" eaLnBrk="1" hangingPunct="1"/>
              <a:t>5</a:t>
            </a:fld>
            <a:endParaRPr lang="en-US" altLang="zh-CN" sz="1200" b="0">
              <a:ea typeface="宋体" panose="02010600030101010101" pitchFamily="2" charset="-122"/>
            </a:endParaRPr>
          </a:p>
        </p:txBody>
      </p:sp>
      <p:sp>
        <p:nvSpPr>
          <p:cNvPr id="26626" name="Rectangle 2">
            <a:extLst>
              <a:ext uri="{FF2B5EF4-FFF2-40B4-BE49-F238E27FC236}">
                <a16:creationId xmlns:a16="http://schemas.microsoft.com/office/drawing/2014/main" id="{970BF75D-EE54-EE45-B800-F4F82C6CC153}"/>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3DD1FD02-6FED-C048-BBC4-686A2CE442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a:extLst>
              <a:ext uri="{FF2B5EF4-FFF2-40B4-BE49-F238E27FC236}">
                <a16:creationId xmlns:a16="http://schemas.microsoft.com/office/drawing/2014/main" id="{02B40DA1-FC13-B64A-B2FF-7CE265575FD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CC76535F-FAD9-884F-8CAF-8A3C3DCE9576}" type="slidenum">
              <a:rPr lang="en-US" altLang="zh-CN" sz="1200" b="0">
                <a:ea typeface="宋体" panose="02010600030101010101" pitchFamily="2" charset="-122"/>
              </a:rPr>
              <a:pPr algn="r" eaLnBrk="1" hangingPunct="1"/>
              <a:t>50</a:t>
            </a:fld>
            <a:endParaRPr lang="en-US" altLang="zh-CN" sz="1200" b="0">
              <a:ea typeface="宋体" panose="02010600030101010101" pitchFamily="2" charset="-122"/>
            </a:endParaRPr>
          </a:p>
        </p:txBody>
      </p:sp>
      <p:sp>
        <p:nvSpPr>
          <p:cNvPr id="118786" name="Rectangle 2">
            <a:extLst>
              <a:ext uri="{FF2B5EF4-FFF2-40B4-BE49-F238E27FC236}">
                <a16:creationId xmlns:a16="http://schemas.microsoft.com/office/drawing/2014/main" id="{3C52B83B-D3FD-9C43-B2A6-B4D78AFF4F40}"/>
              </a:ext>
            </a:extLst>
          </p:cNvPr>
          <p:cNvSpPr>
            <a:spLocks noGrp="1" noRot="1" noChangeAspect="1" noChangeArrowheads="1" noTextEdit="1"/>
          </p:cNvSpPr>
          <p:nvPr>
            <p:ph type="sldImg"/>
          </p:nvPr>
        </p:nvSpPr>
        <p:spPr>
          <a:ln/>
        </p:spPr>
      </p:sp>
      <p:sp>
        <p:nvSpPr>
          <p:cNvPr id="118787" name="Rectangle 3">
            <a:extLst>
              <a:ext uri="{FF2B5EF4-FFF2-40B4-BE49-F238E27FC236}">
                <a16:creationId xmlns:a16="http://schemas.microsoft.com/office/drawing/2014/main" id="{58C2D4B9-B397-7A4E-ADE3-79B79A6267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a:extLst>
              <a:ext uri="{FF2B5EF4-FFF2-40B4-BE49-F238E27FC236}">
                <a16:creationId xmlns:a16="http://schemas.microsoft.com/office/drawing/2014/main" id="{95B486F0-5322-0545-9763-A7768AF5EFCD}"/>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D2C6058D-4B8C-0E4C-8700-6DE6900C2CB3}" type="slidenum">
              <a:rPr lang="en-US" altLang="zh-CN" sz="1200" b="0">
                <a:ea typeface="宋体" panose="02010600030101010101" pitchFamily="2" charset="-122"/>
              </a:rPr>
              <a:pPr algn="r" eaLnBrk="1" hangingPunct="1"/>
              <a:t>51</a:t>
            </a:fld>
            <a:endParaRPr lang="en-US" altLang="zh-CN" sz="1200" b="0">
              <a:ea typeface="宋体" panose="02010600030101010101" pitchFamily="2" charset="-122"/>
            </a:endParaRPr>
          </a:p>
        </p:txBody>
      </p:sp>
      <p:sp>
        <p:nvSpPr>
          <p:cNvPr id="120834" name="Rectangle 2">
            <a:extLst>
              <a:ext uri="{FF2B5EF4-FFF2-40B4-BE49-F238E27FC236}">
                <a16:creationId xmlns:a16="http://schemas.microsoft.com/office/drawing/2014/main" id="{04AFC9E4-521A-D742-9B18-D06B9A066203}"/>
              </a:ext>
            </a:extLst>
          </p:cNvPr>
          <p:cNvSpPr>
            <a:spLocks noGrp="1" noRot="1" noChangeAspect="1" noChangeArrowheads="1" noTextEdit="1"/>
          </p:cNvSpPr>
          <p:nvPr>
            <p:ph type="sldImg"/>
          </p:nvPr>
        </p:nvSpPr>
        <p:spPr>
          <a:ln/>
        </p:spPr>
      </p:sp>
      <p:sp>
        <p:nvSpPr>
          <p:cNvPr id="120835" name="Rectangle 3">
            <a:extLst>
              <a:ext uri="{FF2B5EF4-FFF2-40B4-BE49-F238E27FC236}">
                <a16:creationId xmlns:a16="http://schemas.microsoft.com/office/drawing/2014/main" id="{F71D72A7-6A47-3047-8E50-47C02C8DD9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a:extLst>
              <a:ext uri="{FF2B5EF4-FFF2-40B4-BE49-F238E27FC236}">
                <a16:creationId xmlns:a16="http://schemas.microsoft.com/office/drawing/2014/main" id="{9676DC7E-A351-6847-8FDF-13B9604ABF1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5D8C9A86-1BC4-5A4C-950E-DB77EC52F8CA}" type="slidenum">
              <a:rPr lang="en-US" altLang="zh-CN" sz="1200" b="0">
                <a:ea typeface="宋体" panose="02010600030101010101" pitchFamily="2" charset="-122"/>
              </a:rPr>
              <a:pPr algn="r" eaLnBrk="1" hangingPunct="1"/>
              <a:t>52</a:t>
            </a:fld>
            <a:endParaRPr lang="en-US" altLang="zh-CN" sz="1200" b="0">
              <a:ea typeface="宋体" panose="02010600030101010101" pitchFamily="2" charset="-122"/>
            </a:endParaRPr>
          </a:p>
        </p:txBody>
      </p:sp>
      <p:sp>
        <p:nvSpPr>
          <p:cNvPr id="122882" name="Rectangle 2">
            <a:extLst>
              <a:ext uri="{FF2B5EF4-FFF2-40B4-BE49-F238E27FC236}">
                <a16:creationId xmlns:a16="http://schemas.microsoft.com/office/drawing/2014/main" id="{1CBFD47E-C6D6-2D4E-ABF5-1BC97E03C5BD}"/>
              </a:ext>
            </a:extLst>
          </p:cNvPr>
          <p:cNvSpPr>
            <a:spLocks noGrp="1" noRot="1" noChangeAspect="1" noChangeArrowheads="1" noTextEdit="1"/>
          </p:cNvSpPr>
          <p:nvPr>
            <p:ph type="sldImg"/>
          </p:nvPr>
        </p:nvSpPr>
        <p:spPr>
          <a:ln/>
        </p:spPr>
      </p:sp>
      <p:sp>
        <p:nvSpPr>
          <p:cNvPr id="122883" name="Rectangle 3">
            <a:extLst>
              <a:ext uri="{FF2B5EF4-FFF2-40B4-BE49-F238E27FC236}">
                <a16:creationId xmlns:a16="http://schemas.microsoft.com/office/drawing/2014/main" id="{8115C1F9-1DFB-654E-86DE-B1A3AEAB54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a:extLst>
              <a:ext uri="{FF2B5EF4-FFF2-40B4-BE49-F238E27FC236}">
                <a16:creationId xmlns:a16="http://schemas.microsoft.com/office/drawing/2014/main" id="{78A19C78-F732-7640-80A8-F3BA7A96D68F}"/>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36310D3C-BEC9-E644-8635-10F58352299A}" type="slidenum">
              <a:rPr lang="en-US" altLang="zh-CN" sz="1200" b="0">
                <a:ea typeface="宋体" panose="02010600030101010101" pitchFamily="2" charset="-122"/>
              </a:rPr>
              <a:pPr algn="r" eaLnBrk="1" hangingPunct="1"/>
              <a:t>53</a:t>
            </a:fld>
            <a:endParaRPr lang="en-US" altLang="zh-CN" sz="1200" b="0">
              <a:ea typeface="宋体" panose="02010600030101010101" pitchFamily="2" charset="-122"/>
            </a:endParaRPr>
          </a:p>
        </p:txBody>
      </p:sp>
      <p:sp>
        <p:nvSpPr>
          <p:cNvPr id="124930" name="Rectangle 2">
            <a:extLst>
              <a:ext uri="{FF2B5EF4-FFF2-40B4-BE49-F238E27FC236}">
                <a16:creationId xmlns:a16="http://schemas.microsoft.com/office/drawing/2014/main" id="{EC8D94CF-E823-834D-BFCD-40406A2B5C55}"/>
              </a:ext>
            </a:extLst>
          </p:cNvPr>
          <p:cNvSpPr>
            <a:spLocks noGrp="1" noRot="1" noChangeAspect="1" noChangeArrowheads="1" noTextEdit="1"/>
          </p:cNvSpPr>
          <p:nvPr>
            <p:ph type="sldImg"/>
          </p:nvPr>
        </p:nvSpPr>
        <p:spPr>
          <a:ln/>
        </p:spPr>
      </p:sp>
      <p:sp>
        <p:nvSpPr>
          <p:cNvPr id="124931" name="Rectangle 3">
            <a:extLst>
              <a:ext uri="{FF2B5EF4-FFF2-40B4-BE49-F238E27FC236}">
                <a16:creationId xmlns:a16="http://schemas.microsoft.com/office/drawing/2014/main" id="{838D9C3A-5569-A740-B11B-2D141C8D97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a:extLst>
              <a:ext uri="{FF2B5EF4-FFF2-40B4-BE49-F238E27FC236}">
                <a16:creationId xmlns:a16="http://schemas.microsoft.com/office/drawing/2014/main" id="{E5DA038A-0A3B-BB45-BF99-2DB4BB054E30}"/>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57507B4F-C5B3-0C45-ACCE-3FC045852660}" type="slidenum">
              <a:rPr lang="en-US" altLang="zh-CN" sz="1200" b="0">
                <a:ea typeface="宋体" panose="02010600030101010101" pitchFamily="2" charset="-122"/>
              </a:rPr>
              <a:pPr algn="r" eaLnBrk="1" hangingPunct="1"/>
              <a:t>54</a:t>
            </a:fld>
            <a:endParaRPr lang="en-US" altLang="zh-CN" sz="1200" b="0">
              <a:ea typeface="宋体" panose="02010600030101010101" pitchFamily="2" charset="-122"/>
            </a:endParaRPr>
          </a:p>
        </p:txBody>
      </p:sp>
      <p:sp>
        <p:nvSpPr>
          <p:cNvPr id="126978" name="Rectangle 2">
            <a:extLst>
              <a:ext uri="{FF2B5EF4-FFF2-40B4-BE49-F238E27FC236}">
                <a16:creationId xmlns:a16="http://schemas.microsoft.com/office/drawing/2014/main" id="{3F4BF6F1-B36D-EA4F-9641-36A41666E635}"/>
              </a:ext>
            </a:extLst>
          </p:cNvPr>
          <p:cNvSpPr>
            <a:spLocks noGrp="1" noRot="1" noChangeAspect="1" noChangeArrowheads="1" noTextEdit="1"/>
          </p:cNvSpPr>
          <p:nvPr>
            <p:ph type="sldImg"/>
          </p:nvPr>
        </p:nvSpPr>
        <p:spPr>
          <a:ln/>
        </p:spPr>
      </p:sp>
      <p:sp>
        <p:nvSpPr>
          <p:cNvPr id="126979" name="Rectangle 3">
            <a:extLst>
              <a:ext uri="{FF2B5EF4-FFF2-40B4-BE49-F238E27FC236}">
                <a16:creationId xmlns:a16="http://schemas.microsoft.com/office/drawing/2014/main" id="{DC2751A4-AEFC-A14F-901A-F9BB174429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b="1"/>
              <a:t>6ex6.asm</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a:extLst>
              <a:ext uri="{FF2B5EF4-FFF2-40B4-BE49-F238E27FC236}">
                <a16:creationId xmlns:a16="http://schemas.microsoft.com/office/drawing/2014/main" id="{85681E5B-8E37-714E-AC70-19F67165CDF9}"/>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92F04433-7D0E-7D48-8B6E-2B2E566D1636}" type="slidenum">
              <a:rPr lang="en-US" altLang="zh-CN" sz="1200" b="0">
                <a:ea typeface="宋体" panose="02010600030101010101" pitchFamily="2" charset="-122"/>
              </a:rPr>
              <a:pPr algn="r" eaLnBrk="1" hangingPunct="1"/>
              <a:t>55</a:t>
            </a:fld>
            <a:endParaRPr lang="en-US" altLang="zh-CN" sz="1200" b="0">
              <a:ea typeface="宋体" panose="02010600030101010101" pitchFamily="2" charset="-122"/>
            </a:endParaRPr>
          </a:p>
        </p:txBody>
      </p:sp>
      <p:sp>
        <p:nvSpPr>
          <p:cNvPr id="129026" name="Rectangle 2">
            <a:extLst>
              <a:ext uri="{FF2B5EF4-FFF2-40B4-BE49-F238E27FC236}">
                <a16:creationId xmlns:a16="http://schemas.microsoft.com/office/drawing/2014/main" id="{6411DCD1-0149-0B46-AFA1-F047A96D6A69}"/>
              </a:ext>
            </a:extLst>
          </p:cNvPr>
          <p:cNvSpPr>
            <a:spLocks noGrp="1" noRot="1" noChangeAspect="1" noChangeArrowheads="1" noTextEdit="1"/>
          </p:cNvSpPr>
          <p:nvPr>
            <p:ph type="sldImg"/>
          </p:nvPr>
        </p:nvSpPr>
        <p:spPr>
          <a:ln/>
        </p:spPr>
      </p:sp>
      <p:sp>
        <p:nvSpPr>
          <p:cNvPr id="129027" name="Rectangle 3">
            <a:extLst>
              <a:ext uri="{FF2B5EF4-FFF2-40B4-BE49-F238E27FC236}">
                <a16:creationId xmlns:a16="http://schemas.microsoft.com/office/drawing/2014/main" id="{9409CA0D-0C99-DA4C-89A8-3CFB426EF6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a:extLst>
              <a:ext uri="{FF2B5EF4-FFF2-40B4-BE49-F238E27FC236}">
                <a16:creationId xmlns:a16="http://schemas.microsoft.com/office/drawing/2014/main" id="{272EDEC3-8128-A74A-8C62-461CF6073A2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FB57EBB8-0D28-8445-B823-2D1D7C905C0C}" type="slidenum">
              <a:rPr lang="en-US" altLang="zh-CN" sz="1200" b="0">
                <a:ea typeface="宋体" panose="02010600030101010101" pitchFamily="2" charset="-122"/>
              </a:rPr>
              <a:pPr algn="r" eaLnBrk="1" hangingPunct="1"/>
              <a:t>56</a:t>
            </a:fld>
            <a:endParaRPr lang="en-US" altLang="zh-CN" sz="1200" b="0">
              <a:ea typeface="宋体" panose="02010600030101010101" pitchFamily="2" charset="-122"/>
            </a:endParaRPr>
          </a:p>
        </p:txBody>
      </p:sp>
      <p:sp>
        <p:nvSpPr>
          <p:cNvPr id="131074" name="Rectangle 2">
            <a:extLst>
              <a:ext uri="{FF2B5EF4-FFF2-40B4-BE49-F238E27FC236}">
                <a16:creationId xmlns:a16="http://schemas.microsoft.com/office/drawing/2014/main" id="{EE7F5516-6EF1-A942-9198-BBAA1CC017C3}"/>
              </a:ext>
            </a:extLst>
          </p:cNvPr>
          <p:cNvSpPr>
            <a:spLocks noGrp="1" noRot="1" noChangeAspect="1" noChangeArrowheads="1" noTextEdit="1"/>
          </p:cNvSpPr>
          <p:nvPr>
            <p:ph type="sldImg"/>
          </p:nvPr>
        </p:nvSpPr>
        <p:spPr>
          <a:ln/>
        </p:spPr>
      </p:sp>
      <p:sp>
        <p:nvSpPr>
          <p:cNvPr id="131075" name="Rectangle 3">
            <a:extLst>
              <a:ext uri="{FF2B5EF4-FFF2-40B4-BE49-F238E27FC236}">
                <a16:creationId xmlns:a16="http://schemas.microsoft.com/office/drawing/2014/main" id="{CD1FF05A-666E-544F-9F5D-28315904DA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a:extLst>
              <a:ext uri="{FF2B5EF4-FFF2-40B4-BE49-F238E27FC236}">
                <a16:creationId xmlns:a16="http://schemas.microsoft.com/office/drawing/2014/main" id="{109271BF-CC37-2C4F-B9E5-B353B868E124}"/>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FC968647-C336-2D47-B60E-E98663E74A3E}" type="slidenum">
              <a:rPr lang="en-US" altLang="zh-CN" sz="1200" b="0">
                <a:ea typeface="宋体" panose="02010600030101010101" pitchFamily="2" charset="-122"/>
              </a:rPr>
              <a:pPr algn="r" eaLnBrk="1" hangingPunct="1"/>
              <a:t>57</a:t>
            </a:fld>
            <a:endParaRPr lang="en-US" altLang="zh-CN" sz="1200" b="0">
              <a:ea typeface="宋体" panose="02010600030101010101" pitchFamily="2" charset="-122"/>
            </a:endParaRPr>
          </a:p>
        </p:txBody>
      </p:sp>
      <p:sp>
        <p:nvSpPr>
          <p:cNvPr id="133122" name="Rectangle 2">
            <a:extLst>
              <a:ext uri="{FF2B5EF4-FFF2-40B4-BE49-F238E27FC236}">
                <a16:creationId xmlns:a16="http://schemas.microsoft.com/office/drawing/2014/main" id="{8ADB02A0-19F6-D94B-B569-D906460E56BE}"/>
              </a:ext>
            </a:extLst>
          </p:cNvPr>
          <p:cNvSpPr>
            <a:spLocks noGrp="1" noRot="1" noChangeAspect="1" noChangeArrowheads="1" noTextEdit="1"/>
          </p:cNvSpPr>
          <p:nvPr>
            <p:ph type="sldImg"/>
          </p:nvPr>
        </p:nvSpPr>
        <p:spPr>
          <a:ln/>
        </p:spPr>
      </p:sp>
      <p:sp>
        <p:nvSpPr>
          <p:cNvPr id="133123" name="Rectangle 3">
            <a:extLst>
              <a:ext uri="{FF2B5EF4-FFF2-40B4-BE49-F238E27FC236}">
                <a16:creationId xmlns:a16="http://schemas.microsoft.com/office/drawing/2014/main" id="{CB2F34C8-CB3F-5444-AA03-0066D1256F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a:extLst>
              <a:ext uri="{FF2B5EF4-FFF2-40B4-BE49-F238E27FC236}">
                <a16:creationId xmlns:a16="http://schemas.microsoft.com/office/drawing/2014/main" id="{C7CCBEA9-C088-4145-87BB-AA1248EBAFF9}"/>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0961A6BC-6911-8449-BF61-027F7942FAD3}" type="slidenum">
              <a:rPr lang="en-US" altLang="zh-CN" sz="1200" b="0">
                <a:ea typeface="宋体" panose="02010600030101010101" pitchFamily="2" charset="-122"/>
              </a:rPr>
              <a:pPr algn="r" eaLnBrk="1" hangingPunct="1"/>
              <a:t>58</a:t>
            </a:fld>
            <a:endParaRPr lang="en-US" altLang="zh-CN" sz="1200" b="0">
              <a:ea typeface="宋体" panose="02010600030101010101" pitchFamily="2" charset="-122"/>
            </a:endParaRPr>
          </a:p>
        </p:txBody>
      </p:sp>
      <p:sp>
        <p:nvSpPr>
          <p:cNvPr id="135170" name="Rectangle 2">
            <a:extLst>
              <a:ext uri="{FF2B5EF4-FFF2-40B4-BE49-F238E27FC236}">
                <a16:creationId xmlns:a16="http://schemas.microsoft.com/office/drawing/2014/main" id="{7499E886-8DF3-BA44-A1C5-B8D945E322D7}"/>
              </a:ext>
            </a:extLst>
          </p:cNvPr>
          <p:cNvSpPr>
            <a:spLocks noGrp="1" noRot="1" noChangeAspect="1" noChangeArrowheads="1" noTextEdit="1"/>
          </p:cNvSpPr>
          <p:nvPr>
            <p:ph type="sldImg"/>
          </p:nvPr>
        </p:nvSpPr>
        <p:spPr>
          <a:ln/>
        </p:spPr>
      </p:sp>
      <p:sp>
        <p:nvSpPr>
          <p:cNvPr id="135171" name="Rectangle 3">
            <a:extLst>
              <a:ext uri="{FF2B5EF4-FFF2-40B4-BE49-F238E27FC236}">
                <a16:creationId xmlns:a16="http://schemas.microsoft.com/office/drawing/2014/main" id="{56E1EFDB-64AD-B44D-83E6-BF88E0EF35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a:extLst>
              <a:ext uri="{FF2B5EF4-FFF2-40B4-BE49-F238E27FC236}">
                <a16:creationId xmlns:a16="http://schemas.microsoft.com/office/drawing/2014/main" id="{55B0FB68-DC9E-7F46-9835-0692B4032E84}"/>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24BFA4E9-C5C2-214A-9FCC-A914BE09586A}" type="slidenum">
              <a:rPr lang="en-US" altLang="zh-CN" sz="1200" b="0">
                <a:ea typeface="宋体" panose="02010600030101010101" pitchFamily="2" charset="-122"/>
              </a:rPr>
              <a:pPr algn="r" eaLnBrk="1" hangingPunct="1"/>
              <a:t>59</a:t>
            </a:fld>
            <a:endParaRPr lang="en-US" altLang="zh-CN" sz="1200" b="0">
              <a:ea typeface="宋体" panose="02010600030101010101" pitchFamily="2" charset="-122"/>
            </a:endParaRPr>
          </a:p>
        </p:txBody>
      </p:sp>
      <p:sp>
        <p:nvSpPr>
          <p:cNvPr id="137218" name="Rectangle 2">
            <a:extLst>
              <a:ext uri="{FF2B5EF4-FFF2-40B4-BE49-F238E27FC236}">
                <a16:creationId xmlns:a16="http://schemas.microsoft.com/office/drawing/2014/main" id="{B5143814-4BCF-2547-8727-D90EC3CEAA9B}"/>
              </a:ext>
            </a:extLst>
          </p:cNvPr>
          <p:cNvSpPr>
            <a:spLocks noGrp="1" noRot="1" noChangeAspect="1" noChangeArrowheads="1" noTextEdit="1"/>
          </p:cNvSpPr>
          <p:nvPr>
            <p:ph type="sldImg"/>
          </p:nvPr>
        </p:nvSpPr>
        <p:spPr>
          <a:ln/>
        </p:spPr>
      </p:sp>
      <p:sp>
        <p:nvSpPr>
          <p:cNvPr id="137219" name="Rectangle 3">
            <a:extLst>
              <a:ext uri="{FF2B5EF4-FFF2-40B4-BE49-F238E27FC236}">
                <a16:creationId xmlns:a16="http://schemas.microsoft.com/office/drawing/2014/main" id="{E97679B8-818A-7444-8DE9-2FA837A413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F215685-8C3F-A542-8723-40984210EC9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14BD0D21-210E-4343-825A-D2E37CDB8AC7}" type="slidenum">
              <a:rPr lang="en-US" altLang="zh-CN" sz="1200" b="0">
                <a:ea typeface="宋体" panose="02010600030101010101" pitchFamily="2" charset="-122"/>
              </a:rPr>
              <a:pPr algn="r" eaLnBrk="1" hangingPunct="1"/>
              <a:t>6</a:t>
            </a:fld>
            <a:endParaRPr lang="en-US" altLang="zh-CN" sz="1200" b="0">
              <a:ea typeface="宋体" panose="02010600030101010101" pitchFamily="2" charset="-122"/>
            </a:endParaRPr>
          </a:p>
        </p:txBody>
      </p:sp>
      <p:sp>
        <p:nvSpPr>
          <p:cNvPr id="28674" name="Rectangle 2">
            <a:extLst>
              <a:ext uri="{FF2B5EF4-FFF2-40B4-BE49-F238E27FC236}">
                <a16:creationId xmlns:a16="http://schemas.microsoft.com/office/drawing/2014/main" id="{8DB36E6A-7379-0749-9EE1-91EE926CC6B5}"/>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0F28A469-A328-1C47-B610-2F53039EC9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b="1"/>
              <a:t>6exp1.asm</a:t>
            </a:r>
            <a:endParaRPr kumimoji="0" lang="zh-CN" altLang="en-US" b="1"/>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a:extLst>
              <a:ext uri="{FF2B5EF4-FFF2-40B4-BE49-F238E27FC236}">
                <a16:creationId xmlns:a16="http://schemas.microsoft.com/office/drawing/2014/main" id="{2658670E-963E-1849-BBC4-3941D7918033}"/>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09AD7D3C-C1E3-544D-A76F-0B755938AEF0}" type="slidenum">
              <a:rPr lang="en-US" altLang="zh-CN" sz="1200" b="0">
                <a:ea typeface="宋体" panose="02010600030101010101" pitchFamily="2" charset="-122"/>
              </a:rPr>
              <a:pPr algn="r" eaLnBrk="1" hangingPunct="1"/>
              <a:t>60</a:t>
            </a:fld>
            <a:endParaRPr lang="en-US" altLang="zh-CN" sz="1200" b="0">
              <a:ea typeface="宋体" panose="02010600030101010101" pitchFamily="2" charset="-122"/>
            </a:endParaRPr>
          </a:p>
        </p:txBody>
      </p:sp>
      <p:sp>
        <p:nvSpPr>
          <p:cNvPr id="139266" name="Rectangle 2">
            <a:extLst>
              <a:ext uri="{FF2B5EF4-FFF2-40B4-BE49-F238E27FC236}">
                <a16:creationId xmlns:a16="http://schemas.microsoft.com/office/drawing/2014/main" id="{BA2BF40B-D6DD-F242-A24D-E3743744AA12}"/>
              </a:ext>
            </a:extLst>
          </p:cNvPr>
          <p:cNvSpPr>
            <a:spLocks noGrp="1" noRot="1" noChangeAspect="1" noChangeArrowheads="1" noTextEdit="1"/>
          </p:cNvSpPr>
          <p:nvPr>
            <p:ph type="sldImg"/>
          </p:nvPr>
        </p:nvSpPr>
        <p:spPr>
          <a:ln/>
        </p:spPr>
      </p:sp>
      <p:sp>
        <p:nvSpPr>
          <p:cNvPr id="139267" name="Rectangle 3">
            <a:extLst>
              <a:ext uri="{FF2B5EF4-FFF2-40B4-BE49-F238E27FC236}">
                <a16:creationId xmlns:a16="http://schemas.microsoft.com/office/drawing/2014/main" id="{47D38168-23C6-EB4C-92D1-1BA49581E1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a:extLst>
              <a:ext uri="{FF2B5EF4-FFF2-40B4-BE49-F238E27FC236}">
                <a16:creationId xmlns:a16="http://schemas.microsoft.com/office/drawing/2014/main" id="{E404D27F-3878-D14C-A538-070B60E921E6}"/>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ACA02AA8-BF9E-1943-AF1B-C35BE1F15312}" type="slidenum">
              <a:rPr lang="en-US" altLang="zh-CN" sz="1200" b="0">
                <a:ea typeface="宋体" panose="02010600030101010101" pitchFamily="2" charset="-122"/>
              </a:rPr>
              <a:pPr algn="r" eaLnBrk="1" hangingPunct="1"/>
              <a:t>61</a:t>
            </a:fld>
            <a:endParaRPr lang="en-US" altLang="zh-CN" sz="1200" b="0">
              <a:ea typeface="宋体" panose="02010600030101010101" pitchFamily="2" charset="-122"/>
            </a:endParaRPr>
          </a:p>
        </p:txBody>
      </p:sp>
      <p:sp>
        <p:nvSpPr>
          <p:cNvPr id="141314" name="Rectangle 2">
            <a:extLst>
              <a:ext uri="{FF2B5EF4-FFF2-40B4-BE49-F238E27FC236}">
                <a16:creationId xmlns:a16="http://schemas.microsoft.com/office/drawing/2014/main" id="{4F31B3DC-3B1C-484F-8F09-0C8F999C3A48}"/>
              </a:ext>
            </a:extLst>
          </p:cNvPr>
          <p:cNvSpPr>
            <a:spLocks noGrp="1" noRot="1" noChangeAspect="1" noChangeArrowheads="1" noTextEdit="1"/>
          </p:cNvSpPr>
          <p:nvPr>
            <p:ph type="sldImg"/>
          </p:nvPr>
        </p:nvSpPr>
        <p:spPr>
          <a:ln/>
        </p:spPr>
      </p:sp>
      <p:sp>
        <p:nvSpPr>
          <p:cNvPr id="141315" name="Rectangle 3">
            <a:extLst>
              <a:ext uri="{FF2B5EF4-FFF2-40B4-BE49-F238E27FC236}">
                <a16:creationId xmlns:a16="http://schemas.microsoft.com/office/drawing/2014/main" id="{2B9C6BBC-34EE-0A4D-BBB2-2E86781535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a:extLst>
              <a:ext uri="{FF2B5EF4-FFF2-40B4-BE49-F238E27FC236}">
                <a16:creationId xmlns:a16="http://schemas.microsoft.com/office/drawing/2014/main" id="{1C9D7341-68BA-CA4F-B7CA-04AC36401D0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8FD3A4F1-8650-C546-8BC4-CB88A11490C6}" type="slidenum">
              <a:rPr lang="en-US" altLang="zh-CN" sz="1200" b="0">
                <a:ea typeface="宋体" panose="02010600030101010101" pitchFamily="2" charset="-122"/>
              </a:rPr>
              <a:pPr algn="r" eaLnBrk="1" hangingPunct="1"/>
              <a:t>62</a:t>
            </a:fld>
            <a:endParaRPr lang="en-US" altLang="zh-CN" sz="1200" b="0">
              <a:ea typeface="宋体" panose="02010600030101010101" pitchFamily="2" charset="-122"/>
            </a:endParaRPr>
          </a:p>
        </p:txBody>
      </p:sp>
      <p:sp>
        <p:nvSpPr>
          <p:cNvPr id="143362" name="Rectangle 2">
            <a:extLst>
              <a:ext uri="{FF2B5EF4-FFF2-40B4-BE49-F238E27FC236}">
                <a16:creationId xmlns:a16="http://schemas.microsoft.com/office/drawing/2014/main" id="{E4DE4136-21AD-8C43-8987-6B1AB0CCAAA8}"/>
              </a:ext>
            </a:extLst>
          </p:cNvPr>
          <p:cNvSpPr>
            <a:spLocks noGrp="1" noRot="1" noChangeAspect="1" noChangeArrowheads="1" noTextEdit="1"/>
          </p:cNvSpPr>
          <p:nvPr>
            <p:ph type="sldImg"/>
          </p:nvPr>
        </p:nvSpPr>
        <p:spPr>
          <a:ln/>
        </p:spPr>
      </p:sp>
      <p:sp>
        <p:nvSpPr>
          <p:cNvPr id="143363" name="Rectangle 3">
            <a:extLst>
              <a:ext uri="{FF2B5EF4-FFF2-40B4-BE49-F238E27FC236}">
                <a16:creationId xmlns:a16="http://schemas.microsoft.com/office/drawing/2014/main" id="{73CC97E7-8D06-2641-A79B-5FF63FAB94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a:extLst>
              <a:ext uri="{FF2B5EF4-FFF2-40B4-BE49-F238E27FC236}">
                <a16:creationId xmlns:a16="http://schemas.microsoft.com/office/drawing/2014/main" id="{36E58377-FF38-474B-8604-4C89CB5310E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817D9937-6945-364F-BBBD-8DEFAB77253D}" type="slidenum">
              <a:rPr lang="en-US" altLang="zh-CN" sz="1200" b="0">
                <a:ea typeface="宋体" panose="02010600030101010101" pitchFamily="2" charset="-122"/>
              </a:rPr>
              <a:pPr algn="r" eaLnBrk="1" hangingPunct="1"/>
              <a:t>63</a:t>
            </a:fld>
            <a:endParaRPr lang="en-US" altLang="zh-CN" sz="1200" b="0">
              <a:ea typeface="宋体" panose="02010600030101010101" pitchFamily="2" charset="-122"/>
            </a:endParaRPr>
          </a:p>
        </p:txBody>
      </p:sp>
      <p:sp>
        <p:nvSpPr>
          <p:cNvPr id="145410" name="Rectangle 2">
            <a:extLst>
              <a:ext uri="{FF2B5EF4-FFF2-40B4-BE49-F238E27FC236}">
                <a16:creationId xmlns:a16="http://schemas.microsoft.com/office/drawing/2014/main" id="{9B189146-DFA2-7C40-8914-FEDF4B4B08C8}"/>
              </a:ext>
            </a:extLst>
          </p:cNvPr>
          <p:cNvSpPr>
            <a:spLocks noGrp="1" noRot="1" noChangeAspect="1" noChangeArrowheads="1" noTextEdit="1"/>
          </p:cNvSpPr>
          <p:nvPr>
            <p:ph type="sldImg"/>
          </p:nvPr>
        </p:nvSpPr>
        <p:spPr>
          <a:ln/>
        </p:spPr>
      </p:sp>
      <p:sp>
        <p:nvSpPr>
          <p:cNvPr id="145411" name="Rectangle 3">
            <a:extLst>
              <a:ext uri="{FF2B5EF4-FFF2-40B4-BE49-F238E27FC236}">
                <a16:creationId xmlns:a16="http://schemas.microsoft.com/office/drawing/2014/main" id="{EE5E0FA1-540D-E64B-A740-CE628C0DDC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a:extLst>
              <a:ext uri="{FF2B5EF4-FFF2-40B4-BE49-F238E27FC236}">
                <a16:creationId xmlns:a16="http://schemas.microsoft.com/office/drawing/2014/main" id="{E1749654-5295-5249-AF69-990EF9B1CEC3}"/>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FF111287-1EE5-074C-ADAF-71B359EF0050}" type="slidenum">
              <a:rPr lang="en-US" altLang="zh-CN" sz="1200" b="0">
                <a:ea typeface="宋体" panose="02010600030101010101" pitchFamily="2" charset="-122"/>
              </a:rPr>
              <a:pPr algn="r" eaLnBrk="1" hangingPunct="1"/>
              <a:t>64</a:t>
            </a:fld>
            <a:endParaRPr lang="en-US" altLang="zh-CN" sz="1200" b="0">
              <a:ea typeface="宋体" panose="02010600030101010101" pitchFamily="2" charset="-122"/>
            </a:endParaRPr>
          </a:p>
        </p:txBody>
      </p:sp>
      <p:sp>
        <p:nvSpPr>
          <p:cNvPr id="147458" name="Rectangle 2">
            <a:extLst>
              <a:ext uri="{FF2B5EF4-FFF2-40B4-BE49-F238E27FC236}">
                <a16:creationId xmlns:a16="http://schemas.microsoft.com/office/drawing/2014/main" id="{84BDB333-DAC8-9845-8BCD-7B4F15A2F9D1}"/>
              </a:ext>
            </a:extLst>
          </p:cNvPr>
          <p:cNvSpPr>
            <a:spLocks noGrp="1" noRot="1" noChangeAspect="1" noChangeArrowheads="1" noTextEdit="1"/>
          </p:cNvSpPr>
          <p:nvPr>
            <p:ph type="sldImg"/>
          </p:nvPr>
        </p:nvSpPr>
        <p:spPr>
          <a:ln/>
        </p:spPr>
      </p:sp>
      <p:sp>
        <p:nvSpPr>
          <p:cNvPr id="147459" name="Rectangle 3">
            <a:extLst>
              <a:ext uri="{FF2B5EF4-FFF2-40B4-BE49-F238E27FC236}">
                <a16:creationId xmlns:a16="http://schemas.microsoft.com/office/drawing/2014/main" id="{8084ACCA-B0A2-294B-B948-CF6F1B0CBB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a:extLst>
              <a:ext uri="{FF2B5EF4-FFF2-40B4-BE49-F238E27FC236}">
                <a16:creationId xmlns:a16="http://schemas.microsoft.com/office/drawing/2014/main" id="{3DD06EAA-E289-F84D-BD73-9BD137AEE945}"/>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D2D994A7-2905-CF4A-9A6A-52DEC236726D}" type="slidenum">
              <a:rPr lang="en-US" altLang="zh-CN" sz="1200" b="0">
                <a:ea typeface="宋体" panose="02010600030101010101" pitchFamily="2" charset="-122"/>
              </a:rPr>
              <a:pPr algn="r" eaLnBrk="1" hangingPunct="1"/>
              <a:t>65</a:t>
            </a:fld>
            <a:endParaRPr lang="en-US" altLang="zh-CN" sz="1200" b="0">
              <a:ea typeface="宋体" panose="02010600030101010101" pitchFamily="2" charset="-122"/>
            </a:endParaRPr>
          </a:p>
        </p:txBody>
      </p:sp>
      <p:sp>
        <p:nvSpPr>
          <p:cNvPr id="149506" name="Rectangle 2">
            <a:extLst>
              <a:ext uri="{FF2B5EF4-FFF2-40B4-BE49-F238E27FC236}">
                <a16:creationId xmlns:a16="http://schemas.microsoft.com/office/drawing/2014/main" id="{98A0DD93-D9A3-8D42-8B6C-D33F4B441846}"/>
              </a:ext>
            </a:extLst>
          </p:cNvPr>
          <p:cNvSpPr>
            <a:spLocks noGrp="1" noRot="1" noChangeAspect="1" noChangeArrowheads="1" noTextEdit="1"/>
          </p:cNvSpPr>
          <p:nvPr>
            <p:ph type="sldImg"/>
          </p:nvPr>
        </p:nvSpPr>
        <p:spPr>
          <a:ln/>
        </p:spPr>
      </p:sp>
      <p:sp>
        <p:nvSpPr>
          <p:cNvPr id="149507" name="Rectangle 3">
            <a:extLst>
              <a:ext uri="{FF2B5EF4-FFF2-40B4-BE49-F238E27FC236}">
                <a16:creationId xmlns:a16="http://schemas.microsoft.com/office/drawing/2014/main" id="{92FE19A9-B50D-F042-A34F-5196CBF56C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a:extLst>
              <a:ext uri="{FF2B5EF4-FFF2-40B4-BE49-F238E27FC236}">
                <a16:creationId xmlns:a16="http://schemas.microsoft.com/office/drawing/2014/main" id="{B5D0226E-E1B0-1444-801B-A9514EAEA577}"/>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56E54D3E-55B6-8C40-B228-696C3DF5306D}" type="slidenum">
              <a:rPr lang="en-US" altLang="zh-CN" sz="1200" b="0">
                <a:ea typeface="宋体" panose="02010600030101010101" pitchFamily="2" charset="-122"/>
              </a:rPr>
              <a:pPr algn="r" eaLnBrk="1" hangingPunct="1"/>
              <a:t>66</a:t>
            </a:fld>
            <a:endParaRPr lang="en-US" altLang="zh-CN" sz="1200" b="0">
              <a:ea typeface="宋体" panose="02010600030101010101" pitchFamily="2" charset="-122"/>
            </a:endParaRPr>
          </a:p>
        </p:txBody>
      </p:sp>
      <p:sp>
        <p:nvSpPr>
          <p:cNvPr id="151554" name="Rectangle 2">
            <a:extLst>
              <a:ext uri="{FF2B5EF4-FFF2-40B4-BE49-F238E27FC236}">
                <a16:creationId xmlns:a16="http://schemas.microsoft.com/office/drawing/2014/main" id="{111B25F6-3AA0-9741-BA61-E1B3ED994881}"/>
              </a:ext>
            </a:extLst>
          </p:cNvPr>
          <p:cNvSpPr>
            <a:spLocks noGrp="1" noRot="1" noChangeAspect="1" noChangeArrowheads="1" noTextEdit="1"/>
          </p:cNvSpPr>
          <p:nvPr>
            <p:ph type="sldImg"/>
          </p:nvPr>
        </p:nvSpPr>
        <p:spPr>
          <a:ln/>
        </p:spPr>
      </p:sp>
      <p:sp>
        <p:nvSpPr>
          <p:cNvPr id="151555" name="Rectangle 3">
            <a:extLst>
              <a:ext uri="{FF2B5EF4-FFF2-40B4-BE49-F238E27FC236}">
                <a16:creationId xmlns:a16="http://schemas.microsoft.com/office/drawing/2014/main" id="{41A56915-D46D-CF4B-B803-975B53DF5C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CN" altLang="en-US"/>
              <a:t>讲解</a:t>
            </a:r>
            <a:r>
              <a:rPr kumimoji="0" lang="en-US" altLang="zh-CN"/>
              <a:t>BIOS</a:t>
            </a:r>
            <a:r>
              <a:rPr kumimoji="0" lang="zh-CN" altLang="en-US"/>
              <a:t>调用的方法</a:t>
            </a:r>
          </a:p>
          <a:p>
            <a:pPr eaLnBrk="1" hangingPunct="1"/>
            <a:endParaRPr kumimoji="0" lang="zh-CN" altLang="en-US" b="1"/>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a:extLst>
              <a:ext uri="{FF2B5EF4-FFF2-40B4-BE49-F238E27FC236}">
                <a16:creationId xmlns:a16="http://schemas.microsoft.com/office/drawing/2014/main" id="{BC06ACE1-2A18-854D-926D-B56065CB20A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F01EEDD4-89A6-4540-B203-BD5C5B0CA9E2}" type="slidenum">
              <a:rPr lang="en-US" altLang="zh-CN" sz="1200" b="0">
                <a:ea typeface="宋体" panose="02010600030101010101" pitchFamily="2" charset="-122"/>
              </a:rPr>
              <a:pPr algn="r" eaLnBrk="1" hangingPunct="1"/>
              <a:t>67</a:t>
            </a:fld>
            <a:endParaRPr lang="en-US" altLang="zh-CN" sz="1200" b="0">
              <a:ea typeface="宋体" panose="02010600030101010101" pitchFamily="2" charset="-122"/>
            </a:endParaRPr>
          </a:p>
        </p:txBody>
      </p:sp>
      <p:sp>
        <p:nvSpPr>
          <p:cNvPr id="153602" name="Rectangle 2">
            <a:extLst>
              <a:ext uri="{FF2B5EF4-FFF2-40B4-BE49-F238E27FC236}">
                <a16:creationId xmlns:a16="http://schemas.microsoft.com/office/drawing/2014/main" id="{28716D83-9133-AF4D-8B5A-9D62A7BD7749}"/>
              </a:ext>
            </a:extLst>
          </p:cNvPr>
          <p:cNvSpPr>
            <a:spLocks noGrp="1" noRot="1" noChangeAspect="1" noChangeArrowheads="1" noTextEdit="1"/>
          </p:cNvSpPr>
          <p:nvPr>
            <p:ph type="sldImg"/>
          </p:nvPr>
        </p:nvSpPr>
        <p:spPr>
          <a:ln/>
        </p:spPr>
      </p:sp>
      <p:sp>
        <p:nvSpPr>
          <p:cNvPr id="153603" name="Rectangle 3">
            <a:extLst>
              <a:ext uri="{FF2B5EF4-FFF2-40B4-BE49-F238E27FC236}">
                <a16:creationId xmlns:a16="http://schemas.microsoft.com/office/drawing/2014/main" id="{11D2D242-5B2A-2A48-B42B-6156BE7E82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CN" altLang="en-US"/>
              <a:t>建议讲解</a:t>
            </a:r>
            <a:r>
              <a:rPr kumimoji="0" lang="en-US" altLang="zh-CN"/>
              <a:t>BIOS</a:t>
            </a:r>
            <a:r>
              <a:rPr kumimoji="0" lang="zh-CN" altLang="en-US"/>
              <a:t>键盘中断调用，其它调用留给学生自学</a:t>
            </a:r>
          </a:p>
          <a:p>
            <a:pPr eaLnBrk="1" hangingPunct="1"/>
            <a:endParaRPr kumimoji="0" lang="zh-CN" altLang="en-US" b="1"/>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a:extLst>
              <a:ext uri="{FF2B5EF4-FFF2-40B4-BE49-F238E27FC236}">
                <a16:creationId xmlns:a16="http://schemas.microsoft.com/office/drawing/2014/main" id="{B9818CAE-A0FC-424C-8C5C-DFC24A29077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3798F279-98CE-3F4A-BF50-168B44BE4EAB}" type="slidenum">
              <a:rPr lang="en-US" altLang="zh-CN" sz="1200" b="0">
                <a:ea typeface="宋体" panose="02010600030101010101" pitchFamily="2" charset="-122"/>
              </a:rPr>
              <a:pPr algn="r" eaLnBrk="1" hangingPunct="1"/>
              <a:t>68</a:t>
            </a:fld>
            <a:endParaRPr lang="en-US" altLang="zh-CN" sz="1200" b="0">
              <a:ea typeface="宋体" panose="02010600030101010101" pitchFamily="2" charset="-122"/>
            </a:endParaRPr>
          </a:p>
        </p:txBody>
      </p:sp>
      <p:sp>
        <p:nvSpPr>
          <p:cNvPr id="155650" name="Rectangle 2">
            <a:extLst>
              <a:ext uri="{FF2B5EF4-FFF2-40B4-BE49-F238E27FC236}">
                <a16:creationId xmlns:a16="http://schemas.microsoft.com/office/drawing/2014/main" id="{EF30317B-0C1E-6847-AADB-D6E2B593D0EF}"/>
              </a:ext>
            </a:extLst>
          </p:cNvPr>
          <p:cNvSpPr>
            <a:spLocks noGrp="1" noRot="1" noChangeAspect="1" noChangeArrowheads="1" noTextEdit="1"/>
          </p:cNvSpPr>
          <p:nvPr>
            <p:ph type="sldImg"/>
          </p:nvPr>
        </p:nvSpPr>
        <p:spPr>
          <a:ln/>
        </p:spPr>
      </p:sp>
      <p:sp>
        <p:nvSpPr>
          <p:cNvPr id="155651" name="Rectangle 3">
            <a:extLst>
              <a:ext uri="{FF2B5EF4-FFF2-40B4-BE49-F238E27FC236}">
                <a16:creationId xmlns:a16="http://schemas.microsoft.com/office/drawing/2014/main" id="{5A3A0154-F6E5-1F42-897C-E8447C6C71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a:extLst>
              <a:ext uri="{FF2B5EF4-FFF2-40B4-BE49-F238E27FC236}">
                <a16:creationId xmlns:a16="http://schemas.microsoft.com/office/drawing/2014/main" id="{0A4EB836-849E-4048-97D8-A6799D89CDF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9BCD3BB0-BBA0-A948-8857-B9C87080583D}" type="slidenum">
              <a:rPr lang="en-US" altLang="zh-CN" sz="1200" b="0">
                <a:ea typeface="宋体" panose="02010600030101010101" pitchFamily="2" charset="-122"/>
              </a:rPr>
              <a:pPr algn="r" eaLnBrk="1" hangingPunct="1"/>
              <a:t>69</a:t>
            </a:fld>
            <a:endParaRPr lang="en-US" altLang="zh-CN" sz="1200" b="0">
              <a:ea typeface="宋体" panose="02010600030101010101" pitchFamily="2" charset="-122"/>
            </a:endParaRPr>
          </a:p>
        </p:txBody>
      </p:sp>
      <p:sp>
        <p:nvSpPr>
          <p:cNvPr id="157698" name="Rectangle 2">
            <a:extLst>
              <a:ext uri="{FF2B5EF4-FFF2-40B4-BE49-F238E27FC236}">
                <a16:creationId xmlns:a16="http://schemas.microsoft.com/office/drawing/2014/main" id="{A9F8D3E9-5CBB-2242-9CAF-46DAEBCBD2A2}"/>
              </a:ext>
            </a:extLst>
          </p:cNvPr>
          <p:cNvSpPr>
            <a:spLocks noGrp="1" noRot="1" noChangeAspect="1" noChangeArrowheads="1" noTextEdit="1"/>
          </p:cNvSpPr>
          <p:nvPr>
            <p:ph type="sldImg"/>
          </p:nvPr>
        </p:nvSpPr>
        <p:spPr>
          <a:ln/>
        </p:spPr>
      </p:sp>
      <p:sp>
        <p:nvSpPr>
          <p:cNvPr id="157699" name="Rectangle 3">
            <a:extLst>
              <a:ext uri="{FF2B5EF4-FFF2-40B4-BE49-F238E27FC236}">
                <a16:creationId xmlns:a16="http://schemas.microsoft.com/office/drawing/2014/main" id="{087C7366-0AE1-274D-91E8-4FEBF94904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2141324A-0F51-7142-BD8C-519E7BF6B4B9}"/>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FFD634C1-B40F-AE4D-9531-1BEC1F51259B}" type="slidenum">
              <a:rPr lang="en-US" altLang="zh-CN" sz="1200" b="0">
                <a:ea typeface="宋体" panose="02010600030101010101" pitchFamily="2" charset="-122"/>
              </a:rPr>
              <a:pPr algn="r" eaLnBrk="1" hangingPunct="1"/>
              <a:t>7</a:t>
            </a:fld>
            <a:endParaRPr lang="en-US" altLang="zh-CN" sz="1200" b="0">
              <a:ea typeface="宋体" panose="02010600030101010101" pitchFamily="2" charset="-122"/>
            </a:endParaRPr>
          </a:p>
        </p:txBody>
      </p:sp>
      <p:sp>
        <p:nvSpPr>
          <p:cNvPr id="30722" name="Rectangle 2">
            <a:extLst>
              <a:ext uri="{FF2B5EF4-FFF2-40B4-BE49-F238E27FC236}">
                <a16:creationId xmlns:a16="http://schemas.microsoft.com/office/drawing/2014/main" id="{F7479834-0C5C-BE42-836A-6BB0376DBAAB}"/>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1E66AFED-1BB1-9F41-A58F-23229F51DC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7">
            <a:extLst>
              <a:ext uri="{FF2B5EF4-FFF2-40B4-BE49-F238E27FC236}">
                <a16:creationId xmlns:a16="http://schemas.microsoft.com/office/drawing/2014/main" id="{3F4F21BC-07D0-CC49-957E-D06D29BC2AF4}"/>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DB8570C2-2EBE-BE41-88A2-D330777EB1FF}" type="slidenum">
              <a:rPr lang="en-US" altLang="zh-CN" sz="1200" b="0">
                <a:ea typeface="宋体" panose="02010600030101010101" pitchFamily="2" charset="-122"/>
              </a:rPr>
              <a:pPr algn="r" eaLnBrk="1" hangingPunct="1"/>
              <a:t>70</a:t>
            </a:fld>
            <a:endParaRPr lang="en-US" altLang="zh-CN" sz="1200" b="0">
              <a:ea typeface="宋体" panose="02010600030101010101" pitchFamily="2" charset="-122"/>
            </a:endParaRPr>
          </a:p>
        </p:txBody>
      </p:sp>
      <p:sp>
        <p:nvSpPr>
          <p:cNvPr id="159746" name="Rectangle 2">
            <a:extLst>
              <a:ext uri="{FF2B5EF4-FFF2-40B4-BE49-F238E27FC236}">
                <a16:creationId xmlns:a16="http://schemas.microsoft.com/office/drawing/2014/main" id="{11A2C451-502D-E241-9B73-6D6CA2CAF66E}"/>
              </a:ext>
            </a:extLst>
          </p:cNvPr>
          <p:cNvSpPr>
            <a:spLocks noGrp="1" noRot="1" noChangeAspect="1" noChangeArrowheads="1" noTextEdit="1"/>
          </p:cNvSpPr>
          <p:nvPr>
            <p:ph type="sldImg"/>
          </p:nvPr>
        </p:nvSpPr>
        <p:spPr>
          <a:ln/>
        </p:spPr>
      </p:sp>
      <p:sp>
        <p:nvSpPr>
          <p:cNvPr id="159747" name="Rectangle 3">
            <a:extLst>
              <a:ext uri="{FF2B5EF4-FFF2-40B4-BE49-F238E27FC236}">
                <a16:creationId xmlns:a16="http://schemas.microsoft.com/office/drawing/2014/main" id="{DA199D27-CE92-374E-BA86-CBEAC7DD4E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7">
            <a:extLst>
              <a:ext uri="{FF2B5EF4-FFF2-40B4-BE49-F238E27FC236}">
                <a16:creationId xmlns:a16="http://schemas.microsoft.com/office/drawing/2014/main" id="{9DF4199E-6282-E646-BA02-C96E2D6FA4E4}"/>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B6E0A75A-AF2D-CD45-9848-F989DE77D0AB}" type="slidenum">
              <a:rPr lang="en-US" altLang="zh-CN" sz="1200" b="0">
                <a:ea typeface="宋体" panose="02010600030101010101" pitchFamily="2" charset="-122"/>
              </a:rPr>
              <a:pPr algn="r" eaLnBrk="1" hangingPunct="1"/>
              <a:t>71</a:t>
            </a:fld>
            <a:endParaRPr lang="en-US" altLang="zh-CN" sz="1200" b="0">
              <a:ea typeface="宋体" panose="02010600030101010101" pitchFamily="2" charset="-122"/>
            </a:endParaRPr>
          </a:p>
        </p:txBody>
      </p:sp>
      <p:sp>
        <p:nvSpPr>
          <p:cNvPr id="161794" name="Rectangle 2">
            <a:extLst>
              <a:ext uri="{FF2B5EF4-FFF2-40B4-BE49-F238E27FC236}">
                <a16:creationId xmlns:a16="http://schemas.microsoft.com/office/drawing/2014/main" id="{AF19C785-8DEA-704D-9B6D-93E51159667B}"/>
              </a:ext>
            </a:extLst>
          </p:cNvPr>
          <p:cNvSpPr>
            <a:spLocks noGrp="1" noRot="1" noChangeAspect="1" noChangeArrowheads="1" noTextEdit="1"/>
          </p:cNvSpPr>
          <p:nvPr>
            <p:ph type="sldImg"/>
          </p:nvPr>
        </p:nvSpPr>
        <p:spPr>
          <a:ln/>
        </p:spPr>
      </p:sp>
      <p:sp>
        <p:nvSpPr>
          <p:cNvPr id="161795" name="Rectangle 3">
            <a:extLst>
              <a:ext uri="{FF2B5EF4-FFF2-40B4-BE49-F238E27FC236}">
                <a16:creationId xmlns:a16="http://schemas.microsoft.com/office/drawing/2014/main" id="{BE37773E-A3DE-C448-A84E-BF4B919BC3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7">
            <a:extLst>
              <a:ext uri="{FF2B5EF4-FFF2-40B4-BE49-F238E27FC236}">
                <a16:creationId xmlns:a16="http://schemas.microsoft.com/office/drawing/2014/main" id="{58741539-9224-4D41-9046-2E718FB58613}"/>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939AFE14-D29A-D541-868E-A5B0E3FCA1F2}" type="slidenum">
              <a:rPr lang="en-US" altLang="zh-CN" sz="1200" b="0">
                <a:ea typeface="宋体" panose="02010600030101010101" pitchFamily="2" charset="-122"/>
              </a:rPr>
              <a:pPr algn="r" eaLnBrk="1" hangingPunct="1"/>
              <a:t>72</a:t>
            </a:fld>
            <a:endParaRPr lang="en-US" altLang="zh-CN" sz="1200" b="0">
              <a:ea typeface="宋体" panose="02010600030101010101" pitchFamily="2" charset="-122"/>
            </a:endParaRPr>
          </a:p>
        </p:txBody>
      </p:sp>
      <p:sp>
        <p:nvSpPr>
          <p:cNvPr id="163842" name="Rectangle 2">
            <a:extLst>
              <a:ext uri="{FF2B5EF4-FFF2-40B4-BE49-F238E27FC236}">
                <a16:creationId xmlns:a16="http://schemas.microsoft.com/office/drawing/2014/main" id="{0BCC9F54-B505-5041-A04B-BE4981B50878}"/>
              </a:ext>
            </a:extLst>
          </p:cNvPr>
          <p:cNvSpPr>
            <a:spLocks noGrp="1" noRot="1" noChangeAspect="1" noChangeArrowheads="1" noTextEdit="1"/>
          </p:cNvSpPr>
          <p:nvPr>
            <p:ph type="sldImg"/>
          </p:nvPr>
        </p:nvSpPr>
        <p:spPr>
          <a:ln/>
        </p:spPr>
      </p:sp>
      <p:sp>
        <p:nvSpPr>
          <p:cNvPr id="163843" name="Rectangle 3">
            <a:extLst>
              <a:ext uri="{FF2B5EF4-FFF2-40B4-BE49-F238E27FC236}">
                <a16:creationId xmlns:a16="http://schemas.microsoft.com/office/drawing/2014/main" id="{3D28719E-1D81-8B44-87F5-BAFD23A417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t>程序设计分析：在</a:t>
            </a:r>
            <a:r>
              <a:rPr kumimoji="0" lang="en-US" altLang="zh-CN"/>
              <a:t>8086</a:t>
            </a:r>
            <a:r>
              <a:rPr kumimoji="0" lang="zh-CN" altLang="en-US"/>
              <a:t>中，寄存器是</a:t>
            </a:r>
            <a:r>
              <a:rPr kumimoji="0" lang="en-US" altLang="zh-CN"/>
              <a:t>16</a:t>
            </a:r>
            <a:r>
              <a:rPr kumimoji="0" lang="zh-CN" altLang="en-US"/>
              <a:t>位的，也只有</a:t>
            </a:r>
            <a:r>
              <a:rPr kumimoji="0" lang="en-US" altLang="zh-CN"/>
              <a:t>16</a:t>
            </a:r>
            <a:r>
              <a:rPr kumimoji="0" lang="zh-CN" altLang="en-US"/>
              <a:t>位的运算指令，如果是两个</a:t>
            </a:r>
            <a:r>
              <a:rPr kumimoji="0" lang="en-US" altLang="zh-CN"/>
              <a:t>32</a:t>
            </a:r>
            <a:r>
              <a:rPr kumimoji="0" lang="zh-CN" altLang="en-US"/>
              <a:t>位数相乘就无法直接用指令实现，但可以用</a:t>
            </a:r>
            <a:r>
              <a:rPr kumimoji="0" lang="en-US" altLang="zh-CN"/>
              <a:t>16</a:t>
            </a:r>
            <a:r>
              <a:rPr kumimoji="0" lang="zh-CN" altLang="en-US"/>
              <a:t>位乘法指令做</a:t>
            </a:r>
            <a:r>
              <a:rPr kumimoji="0" lang="en-US" altLang="zh-CN"/>
              <a:t>4</a:t>
            </a:r>
            <a:r>
              <a:rPr kumimoji="0" lang="zh-CN" altLang="en-US"/>
              <a:t>次乘法，然后把部分积相加来实现。</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7">
            <a:extLst>
              <a:ext uri="{FF2B5EF4-FFF2-40B4-BE49-F238E27FC236}">
                <a16:creationId xmlns:a16="http://schemas.microsoft.com/office/drawing/2014/main" id="{BB211DA7-140D-E14F-955A-8AEDBEAC7154}"/>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221280F6-4D2C-9D4A-9B37-0B20BDA2C2E8}" type="slidenum">
              <a:rPr lang="en-US" altLang="zh-CN" sz="1200" b="0">
                <a:ea typeface="宋体" panose="02010600030101010101" pitchFamily="2" charset="-122"/>
              </a:rPr>
              <a:pPr algn="r" eaLnBrk="1" hangingPunct="1"/>
              <a:t>73</a:t>
            </a:fld>
            <a:endParaRPr lang="en-US" altLang="zh-CN" sz="1200" b="0">
              <a:ea typeface="宋体" panose="02010600030101010101" pitchFamily="2" charset="-122"/>
            </a:endParaRPr>
          </a:p>
        </p:txBody>
      </p:sp>
      <p:sp>
        <p:nvSpPr>
          <p:cNvPr id="165890" name="Rectangle 2">
            <a:extLst>
              <a:ext uri="{FF2B5EF4-FFF2-40B4-BE49-F238E27FC236}">
                <a16:creationId xmlns:a16="http://schemas.microsoft.com/office/drawing/2014/main" id="{F1EE832F-A49D-684A-90F6-7B82A9168A77}"/>
              </a:ext>
            </a:extLst>
          </p:cNvPr>
          <p:cNvSpPr>
            <a:spLocks noGrp="1" noRot="1" noChangeAspect="1" noChangeArrowheads="1" noTextEdit="1"/>
          </p:cNvSpPr>
          <p:nvPr>
            <p:ph type="sldImg"/>
          </p:nvPr>
        </p:nvSpPr>
        <p:spPr>
          <a:ln/>
        </p:spPr>
      </p:sp>
      <p:sp>
        <p:nvSpPr>
          <p:cNvPr id="165891" name="Rectangle 3">
            <a:extLst>
              <a:ext uri="{FF2B5EF4-FFF2-40B4-BE49-F238E27FC236}">
                <a16:creationId xmlns:a16="http://schemas.microsoft.com/office/drawing/2014/main" id="{94AE059E-4173-0745-9D74-564E50321C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7">
            <a:extLst>
              <a:ext uri="{FF2B5EF4-FFF2-40B4-BE49-F238E27FC236}">
                <a16:creationId xmlns:a16="http://schemas.microsoft.com/office/drawing/2014/main" id="{7354047A-B7D1-8A4B-9198-A94DD2EB0D0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1DD76776-6FC7-544C-8A04-548EC0BF7965}" type="slidenum">
              <a:rPr lang="en-US" altLang="zh-CN" sz="1200" b="0">
                <a:ea typeface="宋体" panose="02010600030101010101" pitchFamily="2" charset="-122"/>
              </a:rPr>
              <a:pPr algn="r" eaLnBrk="1" hangingPunct="1"/>
              <a:t>74</a:t>
            </a:fld>
            <a:endParaRPr lang="en-US" altLang="zh-CN" sz="1200" b="0">
              <a:ea typeface="宋体" panose="02010600030101010101" pitchFamily="2" charset="-122"/>
            </a:endParaRPr>
          </a:p>
        </p:txBody>
      </p:sp>
      <p:sp>
        <p:nvSpPr>
          <p:cNvPr id="167938" name="Rectangle 2">
            <a:extLst>
              <a:ext uri="{FF2B5EF4-FFF2-40B4-BE49-F238E27FC236}">
                <a16:creationId xmlns:a16="http://schemas.microsoft.com/office/drawing/2014/main" id="{E9EFC3AB-B100-824F-BBEB-26DF7C56D394}"/>
              </a:ext>
            </a:extLst>
          </p:cNvPr>
          <p:cNvSpPr>
            <a:spLocks noGrp="1" noRot="1" noChangeAspect="1" noChangeArrowheads="1" noTextEdit="1"/>
          </p:cNvSpPr>
          <p:nvPr>
            <p:ph type="sldImg"/>
          </p:nvPr>
        </p:nvSpPr>
        <p:spPr>
          <a:ln/>
        </p:spPr>
      </p:sp>
      <p:sp>
        <p:nvSpPr>
          <p:cNvPr id="167939" name="Rectangle 3">
            <a:extLst>
              <a:ext uri="{FF2B5EF4-FFF2-40B4-BE49-F238E27FC236}">
                <a16:creationId xmlns:a16="http://schemas.microsoft.com/office/drawing/2014/main" id="{D79B71EF-A4AC-E740-B2C7-6BCB553D34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7">
            <a:extLst>
              <a:ext uri="{FF2B5EF4-FFF2-40B4-BE49-F238E27FC236}">
                <a16:creationId xmlns:a16="http://schemas.microsoft.com/office/drawing/2014/main" id="{28D71ED1-2388-754A-B4D9-191F4F5C997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D988F262-6314-264D-9E29-CF4980B99345}" type="slidenum">
              <a:rPr lang="en-US" altLang="zh-CN" sz="1200" b="0">
                <a:ea typeface="宋体" panose="02010600030101010101" pitchFamily="2" charset="-122"/>
              </a:rPr>
              <a:pPr algn="r" eaLnBrk="1" hangingPunct="1"/>
              <a:t>75</a:t>
            </a:fld>
            <a:endParaRPr lang="en-US" altLang="zh-CN" sz="1200" b="0">
              <a:ea typeface="宋体" panose="02010600030101010101" pitchFamily="2" charset="-122"/>
            </a:endParaRPr>
          </a:p>
        </p:txBody>
      </p:sp>
      <p:sp>
        <p:nvSpPr>
          <p:cNvPr id="169986" name="Rectangle 2">
            <a:extLst>
              <a:ext uri="{FF2B5EF4-FFF2-40B4-BE49-F238E27FC236}">
                <a16:creationId xmlns:a16="http://schemas.microsoft.com/office/drawing/2014/main" id="{1A0B5013-93AE-FA47-9D73-37F1ECDF5715}"/>
              </a:ext>
            </a:extLst>
          </p:cNvPr>
          <p:cNvSpPr>
            <a:spLocks noGrp="1" noRot="1" noChangeAspect="1" noChangeArrowheads="1" noTextEdit="1"/>
          </p:cNvSpPr>
          <p:nvPr>
            <p:ph type="sldImg"/>
          </p:nvPr>
        </p:nvSpPr>
        <p:spPr>
          <a:ln/>
        </p:spPr>
      </p:sp>
      <p:sp>
        <p:nvSpPr>
          <p:cNvPr id="169987" name="Rectangle 3">
            <a:extLst>
              <a:ext uri="{FF2B5EF4-FFF2-40B4-BE49-F238E27FC236}">
                <a16:creationId xmlns:a16="http://schemas.microsoft.com/office/drawing/2014/main" id="{3DFA2F0F-A1DA-BF40-B726-329317DA58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7">
            <a:extLst>
              <a:ext uri="{FF2B5EF4-FFF2-40B4-BE49-F238E27FC236}">
                <a16:creationId xmlns:a16="http://schemas.microsoft.com/office/drawing/2014/main" id="{9EF60E95-7C6A-C443-93AF-515D0C6A8597}"/>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BC13788A-A5AC-784C-B614-803CA5549FA9}" type="slidenum">
              <a:rPr lang="en-US" altLang="zh-CN" sz="1200" b="0">
                <a:ea typeface="宋体" panose="02010600030101010101" pitchFamily="2" charset="-122"/>
              </a:rPr>
              <a:pPr algn="r" eaLnBrk="1" hangingPunct="1"/>
              <a:t>76</a:t>
            </a:fld>
            <a:endParaRPr lang="en-US" altLang="zh-CN" sz="1200" b="0">
              <a:ea typeface="宋体" panose="02010600030101010101" pitchFamily="2" charset="-122"/>
            </a:endParaRPr>
          </a:p>
        </p:txBody>
      </p:sp>
      <p:sp>
        <p:nvSpPr>
          <p:cNvPr id="172034" name="Rectangle 2">
            <a:extLst>
              <a:ext uri="{FF2B5EF4-FFF2-40B4-BE49-F238E27FC236}">
                <a16:creationId xmlns:a16="http://schemas.microsoft.com/office/drawing/2014/main" id="{D4A1B15F-280D-2049-8EF6-7D71E13CE031}"/>
              </a:ext>
            </a:extLst>
          </p:cNvPr>
          <p:cNvSpPr>
            <a:spLocks noGrp="1" noRot="1" noChangeAspect="1" noChangeArrowheads="1" noTextEdit="1"/>
          </p:cNvSpPr>
          <p:nvPr>
            <p:ph type="sldImg"/>
          </p:nvPr>
        </p:nvSpPr>
        <p:spPr>
          <a:ln/>
        </p:spPr>
      </p:sp>
      <p:sp>
        <p:nvSpPr>
          <p:cNvPr id="172035" name="Rectangle 3">
            <a:extLst>
              <a:ext uri="{FF2B5EF4-FFF2-40B4-BE49-F238E27FC236}">
                <a16:creationId xmlns:a16="http://schemas.microsoft.com/office/drawing/2014/main" id="{D840C4E9-A01C-2A4F-BA8B-6DA2593570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7">
            <a:extLst>
              <a:ext uri="{FF2B5EF4-FFF2-40B4-BE49-F238E27FC236}">
                <a16:creationId xmlns:a16="http://schemas.microsoft.com/office/drawing/2014/main" id="{9FDEFD24-286D-6548-A5AF-4792D3857745}"/>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3F16E8F0-635C-6D44-93EC-3684A5361A42}" type="slidenum">
              <a:rPr lang="en-US" altLang="zh-CN" sz="1200" b="0">
                <a:ea typeface="宋体" panose="02010600030101010101" pitchFamily="2" charset="-122"/>
              </a:rPr>
              <a:pPr algn="r" eaLnBrk="1" hangingPunct="1"/>
              <a:t>77</a:t>
            </a:fld>
            <a:endParaRPr lang="en-US" altLang="zh-CN" sz="1200" b="0">
              <a:ea typeface="宋体" panose="02010600030101010101" pitchFamily="2" charset="-122"/>
            </a:endParaRPr>
          </a:p>
        </p:txBody>
      </p:sp>
      <p:sp>
        <p:nvSpPr>
          <p:cNvPr id="174082" name="Rectangle 2">
            <a:extLst>
              <a:ext uri="{FF2B5EF4-FFF2-40B4-BE49-F238E27FC236}">
                <a16:creationId xmlns:a16="http://schemas.microsoft.com/office/drawing/2014/main" id="{00D697A0-9F9B-F94B-A1B5-B3CE58ACDA60}"/>
              </a:ext>
            </a:extLst>
          </p:cNvPr>
          <p:cNvSpPr>
            <a:spLocks noGrp="1" noRot="1" noChangeAspect="1" noChangeArrowheads="1" noTextEdit="1"/>
          </p:cNvSpPr>
          <p:nvPr>
            <p:ph type="sldImg"/>
          </p:nvPr>
        </p:nvSpPr>
        <p:spPr>
          <a:ln/>
        </p:spPr>
      </p:sp>
      <p:sp>
        <p:nvSpPr>
          <p:cNvPr id="174083" name="Rectangle 3">
            <a:extLst>
              <a:ext uri="{FF2B5EF4-FFF2-40B4-BE49-F238E27FC236}">
                <a16:creationId xmlns:a16="http://schemas.microsoft.com/office/drawing/2014/main" id="{AE549DC2-4110-9B45-99C7-3F9BA49FC9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7">
            <a:extLst>
              <a:ext uri="{FF2B5EF4-FFF2-40B4-BE49-F238E27FC236}">
                <a16:creationId xmlns:a16="http://schemas.microsoft.com/office/drawing/2014/main" id="{2B6574BB-5C16-C24D-B784-8468E85F4FE8}"/>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013734B9-7DC0-974F-BE9E-4B6FE02EF51D}" type="slidenum">
              <a:rPr lang="en-US" altLang="zh-CN" sz="1200" b="0">
                <a:ea typeface="宋体" panose="02010600030101010101" pitchFamily="2" charset="-122"/>
              </a:rPr>
              <a:pPr algn="r" eaLnBrk="1" hangingPunct="1"/>
              <a:t>78</a:t>
            </a:fld>
            <a:endParaRPr lang="en-US" altLang="zh-CN" sz="1200" b="0">
              <a:ea typeface="宋体" panose="02010600030101010101" pitchFamily="2" charset="-122"/>
            </a:endParaRPr>
          </a:p>
        </p:txBody>
      </p:sp>
      <p:sp>
        <p:nvSpPr>
          <p:cNvPr id="176130" name="Rectangle 2">
            <a:extLst>
              <a:ext uri="{FF2B5EF4-FFF2-40B4-BE49-F238E27FC236}">
                <a16:creationId xmlns:a16="http://schemas.microsoft.com/office/drawing/2014/main" id="{54F6FCC8-41B0-024B-B8D1-17A37D8E2AD2}"/>
              </a:ext>
            </a:extLst>
          </p:cNvPr>
          <p:cNvSpPr>
            <a:spLocks noGrp="1" noRot="1" noChangeAspect="1" noChangeArrowheads="1" noTextEdit="1"/>
          </p:cNvSpPr>
          <p:nvPr>
            <p:ph type="sldImg"/>
          </p:nvPr>
        </p:nvSpPr>
        <p:spPr>
          <a:ln/>
        </p:spPr>
      </p:sp>
      <p:sp>
        <p:nvSpPr>
          <p:cNvPr id="176131" name="Rectangle 3">
            <a:extLst>
              <a:ext uri="{FF2B5EF4-FFF2-40B4-BE49-F238E27FC236}">
                <a16:creationId xmlns:a16="http://schemas.microsoft.com/office/drawing/2014/main" id="{C01ACF0F-6573-B447-984E-131A29AE7F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7">
            <a:extLst>
              <a:ext uri="{FF2B5EF4-FFF2-40B4-BE49-F238E27FC236}">
                <a16:creationId xmlns:a16="http://schemas.microsoft.com/office/drawing/2014/main" id="{9EED1F94-B11E-A44A-B709-37F1CCE75299}"/>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E3C45264-8AB4-C44F-8256-94CA7DA18AFB}" type="slidenum">
              <a:rPr lang="en-US" altLang="zh-CN" sz="1200" b="0">
                <a:ea typeface="宋体" panose="02010600030101010101" pitchFamily="2" charset="-122"/>
              </a:rPr>
              <a:pPr algn="r" eaLnBrk="1" hangingPunct="1"/>
              <a:t>79</a:t>
            </a:fld>
            <a:endParaRPr lang="en-US" altLang="zh-CN" sz="1200" b="0">
              <a:ea typeface="宋体" panose="02010600030101010101" pitchFamily="2" charset="-122"/>
            </a:endParaRPr>
          </a:p>
        </p:txBody>
      </p:sp>
      <p:sp>
        <p:nvSpPr>
          <p:cNvPr id="178178" name="Rectangle 2">
            <a:extLst>
              <a:ext uri="{FF2B5EF4-FFF2-40B4-BE49-F238E27FC236}">
                <a16:creationId xmlns:a16="http://schemas.microsoft.com/office/drawing/2014/main" id="{AAD786FC-87E0-7143-89EE-C7A351A8660C}"/>
              </a:ext>
            </a:extLst>
          </p:cNvPr>
          <p:cNvSpPr>
            <a:spLocks noGrp="1" noRot="1" noChangeAspect="1" noChangeArrowheads="1" noTextEdit="1"/>
          </p:cNvSpPr>
          <p:nvPr>
            <p:ph type="sldImg"/>
          </p:nvPr>
        </p:nvSpPr>
        <p:spPr>
          <a:ln/>
        </p:spPr>
      </p:sp>
      <p:sp>
        <p:nvSpPr>
          <p:cNvPr id="178179" name="Rectangle 3">
            <a:extLst>
              <a:ext uri="{FF2B5EF4-FFF2-40B4-BE49-F238E27FC236}">
                <a16:creationId xmlns:a16="http://schemas.microsoft.com/office/drawing/2014/main" id="{E6F2E371-9F47-CD49-AF1C-1D2CE88A46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F621CF13-CD23-024E-A5F1-B7E9D44B77E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C84C767A-0124-514D-8B7D-50432EB7A688}" type="slidenum">
              <a:rPr lang="en-US" altLang="zh-CN" sz="1200" b="0">
                <a:ea typeface="宋体" panose="02010600030101010101" pitchFamily="2" charset="-122"/>
              </a:rPr>
              <a:pPr algn="r" eaLnBrk="1" hangingPunct="1"/>
              <a:t>8</a:t>
            </a:fld>
            <a:endParaRPr lang="en-US" altLang="zh-CN" sz="1200" b="0">
              <a:ea typeface="宋体" panose="02010600030101010101" pitchFamily="2" charset="-122"/>
            </a:endParaRPr>
          </a:p>
        </p:txBody>
      </p:sp>
      <p:sp>
        <p:nvSpPr>
          <p:cNvPr id="32770" name="Rectangle 2">
            <a:extLst>
              <a:ext uri="{FF2B5EF4-FFF2-40B4-BE49-F238E27FC236}">
                <a16:creationId xmlns:a16="http://schemas.microsoft.com/office/drawing/2014/main" id="{E8D782F7-8073-5245-A55F-9F717293FC2E}"/>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B530FA17-0E62-1144-8493-18AE08044A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7">
            <a:extLst>
              <a:ext uri="{FF2B5EF4-FFF2-40B4-BE49-F238E27FC236}">
                <a16:creationId xmlns:a16="http://schemas.microsoft.com/office/drawing/2014/main" id="{8EE6FCB4-C379-4D4D-A943-6356E946C79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8505918D-CB86-1748-9B87-7A61DA7F1A6C}" type="slidenum">
              <a:rPr lang="en-US" altLang="zh-CN" sz="1200" b="0">
                <a:ea typeface="宋体" panose="02010600030101010101" pitchFamily="2" charset="-122"/>
              </a:rPr>
              <a:pPr algn="r" eaLnBrk="1" hangingPunct="1"/>
              <a:t>80</a:t>
            </a:fld>
            <a:endParaRPr lang="en-US" altLang="zh-CN" sz="1200" b="0">
              <a:ea typeface="宋体" panose="02010600030101010101" pitchFamily="2" charset="-122"/>
            </a:endParaRPr>
          </a:p>
        </p:txBody>
      </p:sp>
      <p:sp>
        <p:nvSpPr>
          <p:cNvPr id="180226" name="Rectangle 2">
            <a:extLst>
              <a:ext uri="{FF2B5EF4-FFF2-40B4-BE49-F238E27FC236}">
                <a16:creationId xmlns:a16="http://schemas.microsoft.com/office/drawing/2014/main" id="{8E60D6D4-53E5-2749-86A8-AD6A8AEEE5A8}"/>
              </a:ext>
            </a:extLst>
          </p:cNvPr>
          <p:cNvSpPr>
            <a:spLocks noGrp="1" noRot="1" noChangeAspect="1" noChangeArrowheads="1" noTextEdit="1"/>
          </p:cNvSpPr>
          <p:nvPr>
            <p:ph type="sldImg"/>
          </p:nvPr>
        </p:nvSpPr>
        <p:spPr>
          <a:ln/>
        </p:spPr>
      </p:sp>
      <p:sp>
        <p:nvSpPr>
          <p:cNvPr id="180227" name="Rectangle 3">
            <a:extLst>
              <a:ext uri="{FF2B5EF4-FFF2-40B4-BE49-F238E27FC236}">
                <a16:creationId xmlns:a16="http://schemas.microsoft.com/office/drawing/2014/main" id="{30A84741-16B0-8346-959F-699F914EE9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7">
            <a:extLst>
              <a:ext uri="{FF2B5EF4-FFF2-40B4-BE49-F238E27FC236}">
                <a16:creationId xmlns:a16="http://schemas.microsoft.com/office/drawing/2014/main" id="{C05D4321-2400-A74E-93C5-A15029B134E3}"/>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6B0E8DAB-064F-4A4C-B819-0C176864F371}" type="slidenum">
              <a:rPr lang="en-US" altLang="zh-CN" sz="1200" b="0">
                <a:ea typeface="宋体" panose="02010600030101010101" pitchFamily="2" charset="-122"/>
              </a:rPr>
              <a:pPr algn="r" eaLnBrk="1" hangingPunct="1"/>
              <a:t>81</a:t>
            </a:fld>
            <a:endParaRPr lang="en-US" altLang="zh-CN" sz="1200" b="0">
              <a:ea typeface="宋体" panose="02010600030101010101" pitchFamily="2" charset="-122"/>
            </a:endParaRPr>
          </a:p>
        </p:txBody>
      </p:sp>
      <p:sp>
        <p:nvSpPr>
          <p:cNvPr id="182274" name="Rectangle 2">
            <a:extLst>
              <a:ext uri="{FF2B5EF4-FFF2-40B4-BE49-F238E27FC236}">
                <a16:creationId xmlns:a16="http://schemas.microsoft.com/office/drawing/2014/main" id="{66A5C752-E76B-364C-B79A-F7A62563F726}"/>
              </a:ext>
            </a:extLst>
          </p:cNvPr>
          <p:cNvSpPr>
            <a:spLocks noGrp="1" noRot="1" noChangeAspect="1" noChangeArrowheads="1" noTextEdit="1"/>
          </p:cNvSpPr>
          <p:nvPr>
            <p:ph type="sldImg"/>
          </p:nvPr>
        </p:nvSpPr>
        <p:spPr>
          <a:ln/>
        </p:spPr>
      </p:sp>
      <p:sp>
        <p:nvSpPr>
          <p:cNvPr id="182275" name="Rectangle 3">
            <a:extLst>
              <a:ext uri="{FF2B5EF4-FFF2-40B4-BE49-F238E27FC236}">
                <a16:creationId xmlns:a16="http://schemas.microsoft.com/office/drawing/2014/main" id="{273868E1-E46B-8D47-9880-8821E1568E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7">
            <a:extLst>
              <a:ext uri="{FF2B5EF4-FFF2-40B4-BE49-F238E27FC236}">
                <a16:creationId xmlns:a16="http://schemas.microsoft.com/office/drawing/2014/main" id="{AC5FDD87-83E7-2B48-8955-AB85FFAC0966}"/>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0AF67A88-F496-8843-B86C-212B8A275830}" type="slidenum">
              <a:rPr lang="en-US" altLang="zh-CN" sz="1200" b="0">
                <a:ea typeface="宋体" panose="02010600030101010101" pitchFamily="2" charset="-122"/>
              </a:rPr>
              <a:pPr algn="r" eaLnBrk="1" hangingPunct="1"/>
              <a:t>82</a:t>
            </a:fld>
            <a:endParaRPr lang="en-US" altLang="zh-CN" sz="1200" b="0">
              <a:ea typeface="宋体" panose="02010600030101010101" pitchFamily="2" charset="-122"/>
            </a:endParaRPr>
          </a:p>
        </p:txBody>
      </p:sp>
      <p:sp>
        <p:nvSpPr>
          <p:cNvPr id="184322" name="Rectangle 2">
            <a:extLst>
              <a:ext uri="{FF2B5EF4-FFF2-40B4-BE49-F238E27FC236}">
                <a16:creationId xmlns:a16="http://schemas.microsoft.com/office/drawing/2014/main" id="{88EC0C8E-9917-D64E-85AC-986731F954F5}"/>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CFFD4B28-E4E4-8C49-A108-31566484A1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7">
            <a:extLst>
              <a:ext uri="{FF2B5EF4-FFF2-40B4-BE49-F238E27FC236}">
                <a16:creationId xmlns:a16="http://schemas.microsoft.com/office/drawing/2014/main" id="{1103F7CC-481D-A94D-9D3E-17B142694CA1}"/>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9576E63E-1358-8E48-B6F0-07463F88E6B4}" type="slidenum">
              <a:rPr lang="en-US" altLang="zh-CN" sz="1200" b="0">
                <a:ea typeface="宋体" panose="02010600030101010101" pitchFamily="2" charset="-122"/>
              </a:rPr>
              <a:pPr algn="r" eaLnBrk="1" hangingPunct="1"/>
              <a:t>83</a:t>
            </a:fld>
            <a:endParaRPr lang="en-US" altLang="zh-CN" sz="1200" b="0">
              <a:ea typeface="宋体" panose="02010600030101010101" pitchFamily="2" charset="-122"/>
            </a:endParaRPr>
          </a:p>
        </p:txBody>
      </p:sp>
      <p:sp>
        <p:nvSpPr>
          <p:cNvPr id="186370" name="Rectangle 2">
            <a:extLst>
              <a:ext uri="{FF2B5EF4-FFF2-40B4-BE49-F238E27FC236}">
                <a16:creationId xmlns:a16="http://schemas.microsoft.com/office/drawing/2014/main" id="{50E7F354-44B3-034D-8EEB-226C6A36DA5B}"/>
              </a:ext>
            </a:extLst>
          </p:cNvPr>
          <p:cNvSpPr>
            <a:spLocks noGrp="1" noRot="1" noChangeAspect="1" noChangeArrowheads="1" noTextEdit="1"/>
          </p:cNvSpPr>
          <p:nvPr>
            <p:ph type="sldImg"/>
          </p:nvPr>
        </p:nvSpPr>
        <p:spPr>
          <a:ln/>
        </p:spPr>
      </p:sp>
      <p:sp>
        <p:nvSpPr>
          <p:cNvPr id="186371" name="Rectangle 3">
            <a:extLst>
              <a:ext uri="{FF2B5EF4-FFF2-40B4-BE49-F238E27FC236}">
                <a16:creationId xmlns:a16="http://schemas.microsoft.com/office/drawing/2014/main" id="{99686949-69A3-9040-81A3-2EAF52B93F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7">
            <a:extLst>
              <a:ext uri="{FF2B5EF4-FFF2-40B4-BE49-F238E27FC236}">
                <a16:creationId xmlns:a16="http://schemas.microsoft.com/office/drawing/2014/main" id="{1EE877EA-9423-9544-859E-5A76148A8E4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760757B5-BED3-DE47-B7D7-E18D525C137F}" type="slidenum">
              <a:rPr lang="en-US" altLang="zh-CN" sz="1200" b="0">
                <a:ea typeface="宋体" panose="02010600030101010101" pitchFamily="2" charset="-122"/>
              </a:rPr>
              <a:pPr algn="r" eaLnBrk="1" hangingPunct="1"/>
              <a:t>84</a:t>
            </a:fld>
            <a:endParaRPr lang="en-US" altLang="zh-CN" sz="1200" b="0">
              <a:ea typeface="宋体" panose="02010600030101010101" pitchFamily="2" charset="-122"/>
            </a:endParaRPr>
          </a:p>
        </p:txBody>
      </p:sp>
      <p:sp>
        <p:nvSpPr>
          <p:cNvPr id="188418" name="Rectangle 2">
            <a:extLst>
              <a:ext uri="{FF2B5EF4-FFF2-40B4-BE49-F238E27FC236}">
                <a16:creationId xmlns:a16="http://schemas.microsoft.com/office/drawing/2014/main" id="{6304D967-3B18-DC41-9FD1-3E47F5C066BF}"/>
              </a:ext>
            </a:extLst>
          </p:cNvPr>
          <p:cNvSpPr>
            <a:spLocks noGrp="1" noRot="1" noChangeAspect="1" noChangeArrowheads="1" noTextEdit="1"/>
          </p:cNvSpPr>
          <p:nvPr>
            <p:ph type="sldImg"/>
          </p:nvPr>
        </p:nvSpPr>
        <p:spPr>
          <a:ln/>
        </p:spPr>
      </p:sp>
      <p:sp>
        <p:nvSpPr>
          <p:cNvPr id="188419" name="Rectangle 3">
            <a:extLst>
              <a:ext uri="{FF2B5EF4-FFF2-40B4-BE49-F238E27FC236}">
                <a16:creationId xmlns:a16="http://schemas.microsoft.com/office/drawing/2014/main" id="{455964A9-790E-7D45-BF46-28AA55411F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b="1"/>
              <a:t>6ex7.asm</a:t>
            </a:r>
          </a:p>
          <a:p>
            <a:endParaRPr kumimoji="0" lang="zh-CN" altLang="en-US"/>
          </a:p>
          <a:p>
            <a:r>
              <a:rPr kumimoji="0" lang="zh-CN" altLang="en-US"/>
              <a:t>结合流程图进行分析，具体程序不必讲解</a:t>
            </a:r>
          </a:p>
          <a:p>
            <a:r>
              <a:rPr kumimoji="0" lang="en-US" altLang="zh-CN"/>
              <a:t>BX</a:t>
            </a:r>
            <a:r>
              <a:rPr kumimoji="0" lang="zh-CN" altLang="en-US"/>
              <a:t>中存放了</a:t>
            </a:r>
            <a:r>
              <a:rPr kumimoji="0" lang="en-US" altLang="zh-CN"/>
              <a:t>4</a:t>
            </a:r>
            <a:r>
              <a:rPr kumimoji="0" lang="zh-CN" altLang="en-US"/>
              <a:t>位</a:t>
            </a:r>
            <a:r>
              <a:rPr kumimoji="0" lang="en-US" altLang="zh-CN"/>
              <a:t>16</a:t>
            </a:r>
            <a:r>
              <a:rPr kumimoji="0" lang="zh-CN" altLang="en-US"/>
              <a:t>进制数，要求将其转换为</a:t>
            </a:r>
            <a:r>
              <a:rPr kumimoji="0" lang="en-US" altLang="zh-CN"/>
              <a:t>ASCII</a:t>
            </a:r>
            <a:r>
              <a:rPr kumimoji="0" lang="zh-CN" altLang="en-US"/>
              <a:t>码。如</a:t>
            </a:r>
            <a:r>
              <a:rPr kumimoji="0" lang="en-US" altLang="zh-CN"/>
              <a:t>BX</a:t>
            </a:r>
            <a:r>
              <a:rPr kumimoji="0" lang="zh-CN" altLang="en-US"/>
              <a:t>＝</a:t>
            </a:r>
            <a:r>
              <a:rPr kumimoji="0" lang="en-US" altLang="zh-CN"/>
              <a:t>4DF9H</a:t>
            </a:r>
            <a:r>
              <a:rPr kumimoji="0" lang="zh-CN" altLang="en-US"/>
              <a:t>，对应的</a:t>
            </a:r>
            <a:r>
              <a:rPr kumimoji="0" lang="en-US" altLang="zh-CN"/>
              <a:t>ASCII</a:t>
            </a:r>
            <a:r>
              <a:rPr kumimoji="0" lang="zh-CN" altLang="en-US"/>
              <a:t>码为：</a:t>
            </a:r>
            <a:r>
              <a:rPr kumimoji="0" lang="en-US" altLang="zh-CN"/>
              <a:t>34H 44H 46H 39H</a:t>
            </a:r>
          </a:p>
          <a:p>
            <a:r>
              <a:rPr kumimoji="0" lang="zh-CN" altLang="en-US" b="1">
                <a:solidFill>
                  <a:srgbClr val="000000"/>
                </a:solidFill>
              </a:rPr>
              <a:t>‘0’~’9’对应的</a:t>
            </a:r>
            <a:r>
              <a:rPr kumimoji="0" lang="en-US" altLang="zh-CN" b="1">
                <a:solidFill>
                  <a:srgbClr val="000000"/>
                </a:solidFill>
              </a:rPr>
              <a:t>ASCII</a:t>
            </a:r>
            <a:r>
              <a:rPr kumimoji="0" lang="zh-CN" altLang="en-US" b="1">
                <a:solidFill>
                  <a:srgbClr val="000000"/>
                </a:solidFill>
              </a:rPr>
              <a:t>码为</a:t>
            </a:r>
            <a:r>
              <a:rPr kumimoji="0" lang="en-US" altLang="zh-CN" b="1">
                <a:solidFill>
                  <a:srgbClr val="000000"/>
                </a:solidFill>
              </a:rPr>
              <a:t>30H</a:t>
            </a:r>
            <a:r>
              <a:rPr kumimoji="0" lang="zh-CN" altLang="en-US" b="1">
                <a:solidFill>
                  <a:srgbClr val="000000"/>
                </a:solidFill>
              </a:rPr>
              <a:t>－</a:t>
            </a:r>
            <a:r>
              <a:rPr kumimoji="0" lang="en-US" altLang="zh-CN" b="1">
                <a:solidFill>
                  <a:srgbClr val="000000"/>
                </a:solidFill>
              </a:rPr>
              <a:t>39H</a:t>
            </a:r>
          </a:p>
          <a:p>
            <a:pPr eaLnBrk="1" hangingPunct="1"/>
            <a:endParaRPr kumimoji="0" lang="zh-CN" altLang="en-US" b="1"/>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7">
            <a:extLst>
              <a:ext uri="{FF2B5EF4-FFF2-40B4-BE49-F238E27FC236}">
                <a16:creationId xmlns:a16="http://schemas.microsoft.com/office/drawing/2014/main" id="{131EC4DC-6FC8-244B-B649-74362086482F}"/>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48C1160E-6647-164C-B2CD-CAD9B9F6FE6B}" type="slidenum">
              <a:rPr lang="en-US" altLang="zh-CN" sz="1200" b="0">
                <a:ea typeface="宋体" panose="02010600030101010101" pitchFamily="2" charset="-122"/>
              </a:rPr>
              <a:pPr algn="r" eaLnBrk="1" hangingPunct="1"/>
              <a:t>85</a:t>
            </a:fld>
            <a:endParaRPr lang="en-US" altLang="zh-CN" sz="1200" b="0">
              <a:ea typeface="宋体" panose="02010600030101010101" pitchFamily="2" charset="-122"/>
            </a:endParaRPr>
          </a:p>
        </p:txBody>
      </p:sp>
      <p:sp>
        <p:nvSpPr>
          <p:cNvPr id="190466" name="Rectangle 2">
            <a:extLst>
              <a:ext uri="{FF2B5EF4-FFF2-40B4-BE49-F238E27FC236}">
                <a16:creationId xmlns:a16="http://schemas.microsoft.com/office/drawing/2014/main" id="{5C0C5C16-CE57-7840-B8D0-548550A62DDC}"/>
              </a:ext>
            </a:extLst>
          </p:cNvPr>
          <p:cNvSpPr>
            <a:spLocks noGrp="1" noRot="1" noChangeAspect="1" noChangeArrowheads="1" noTextEdit="1"/>
          </p:cNvSpPr>
          <p:nvPr>
            <p:ph type="sldImg"/>
          </p:nvPr>
        </p:nvSpPr>
        <p:spPr>
          <a:ln/>
        </p:spPr>
      </p:sp>
      <p:sp>
        <p:nvSpPr>
          <p:cNvPr id="190467" name="Rectangle 3">
            <a:extLst>
              <a:ext uri="{FF2B5EF4-FFF2-40B4-BE49-F238E27FC236}">
                <a16:creationId xmlns:a16="http://schemas.microsoft.com/office/drawing/2014/main" id="{16AC79EF-BAAE-0D47-B346-DA16795D23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b="1"/>
              <a:t>6ex7.asm</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7">
            <a:extLst>
              <a:ext uri="{FF2B5EF4-FFF2-40B4-BE49-F238E27FC236}">
                <a16:creationId xmlns:a16="http://schemas.microsoft.com/office/drawing/2014/main" id="{E8459DC0-4AAE-7849-AC32-AB75AE798BC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920257C7-7E83-3947-8690-B67297B0092F}" type="slidenum">
              <a:rPr lang="en-US" altLang="zh-CN" sz="1200" b="0">
                <a:ea typeface="宋体" panose="02010600030101010101" pitchFamily="2" charset="-122"/>
              </a:rPr>
              <a:pPr algn="r" eaLnBrk="1" hangingPunct="1"/>
              <a:t>86</a:t>
            </a:fld>
            <a:endParaRPr lang="en-US" altLang="zh-CN" sz="1200" b="0">
              <a:ea typeface="宋体" panose="02010600030101010101" pitchFamily="2" charset="-122"/>
            </a:endParaRPr>
          </a:p>
        </p:txBody>
      </p:sp>
      <p:sp>
        <p:nvSpPr>
          <p:cNvPr id="192514" name="Rectangle 2">
            <a:extLst>
              <a:ext uri="{FF2B5EF4-FFF2-40B4-BE49-F238E27FC236}">
                <a16:creationId xmlns:a16="http://schemas.microsoft.com/office/drawing/2014/main" id="{135D229D-535D-E442-A427-B225EB7A1304}"/>
              </a:ext>
            </a:extLst>
          </p:cNvPr>
          <p:cNvSpPr>
            <a:spLocks noGrp="1" noRot="1" noChangeAspect="1" noChangeArrowheads="1" noTextEdit="1"/>
          </p:cNvSpPr>
          <p:nvPr>
            <p:ph type="sldImg"/>
          </p:nvPr>
        </p:nvSpPr>
        <p:spPr>
          <a:ln/>
        </p:spPr>
      </p:sp>
      <p:sp>
        <p:nvSpPr>
          <p:cNvPr id="192515" name="Rectangle 3">
            <a:extLst>
              <a:ext uri="{FF2B5EF4-FFF2-40B4-BE49-F238E27FC236}">
                <a16:creationId xmlns:a16="http://schemas.microsoft.com/office/drawing/2014/main" id="{35E71A59-3467-2E49-AE39-BDC680311D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7">
            <a:extLst>
              <a:ext uri="{FF2B5EF4-FFF2-40B4-BE49-F238E27FC236}">
                <a16:creationId xmlns:a16="http://schemas.microsoft.com/office/drawing/2014/main" id="{916D350D-33F2-384F-B3E5-596663CF19FD}"/>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681F715B-F1D9-5247-9EDE-52F502924B9C}" type="slidenum">
              <a:rPr lang="en-US" altLang="zh-CN" sz="1200" b="0">
                <a:ea typeface="宋体" panose="02010600030101010101" pitchFamily="2" charset="-122"/>
              </a:rPr>
              <a:pPr algn="r" eaLnBrk="1" hangingPunct="1"/>
              <a:t>87</a:t>
            </a:fld>
            <a:endParaRPr lang="en-US" altLang="zh-CN" sz="1200" b="0">
              <a:ea typeface="宋体" panose="02010600030101010101" pitchFamily="2" charset="-122"/>
            </a:endParaRPr>
          </a:p>
        </p:txBody>
      </p:sp>
      <p:sp>
        <p:nvSpPr>
          <p:cNvPr id="194562" name="Rectangle 2">
            <a:extLst>
              <a:ext uri="{FF2B5EF4-FFF2-40B4-BE49-F238E27FC236}">
                <a16:creationId xmlns:a16="http://schemas.microsoft.com/office/drawing/2014/main" id="{EBD9532C-9D1E-844F-8A8C-85F1C49AF70F}"/>
              </a:ext>
            </a:extLst>
          </p:cNvPr>
          <p:cNvSpPr>
            <a:spLocks noGrp="1" noRot="1" noChangeAspect="1" noChangeArrowheads="1" noTextEdit="1"/>
          </p:cNvSpPr>
          <p:nvPr>
            <p:ph type="sldImg"/>
          </p:nvPr>
        </p:nvSpPr>
        <p:spPr>
          <a:ln/>
        </p:spPr>
      </p:sp>
      <p:sp>
        <p:nvSpPr>
          <p:cNvPr id="194563" name="Rectangle 3">
            <a:extLst>
              <a:ext uri="{FF2B5EF4-FFF2-40B4-BE49-F238E27FC236}">
                <a16:creationId xmlns:a16="http://schemas.microsoft.com/office/drawing/2014/main" id="{0E564D21-B971-0441-B74E-EA1FB9C343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CN" altLang="en-US" b="1"/>
              <a:t>建议讲解重点：</a:t>
            </a:r>
            <a:r>
              <a:rPr kumimoji="0" lang="zh-CN" altLang="en-US"/>
              <a:t>通过后面的例子，介绍参数传递方法</a:t>
            </a:r>
          </a:p>
          <a:p>
            <a:pPr eaLnBrk="1" hangingPunct="1"/>
            <a:endParaRPr kumimoji="0" lang="zh-CN" altLang="en-US" b="1"/>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7">
            <a:extLst>
              <a:ext uri="{FF2B5EF4-FFF2-40B4-BE49-F238E27FC236}">
                <a16:creationId xmlns:a16="http://schemas.microsoft.com/office/drawing/2014/main" id="{A6D4DFF3-DD3A-ED4F-A7FC-1D2BE43F33D7}"/>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6796085C-EEF6-9D44-857D-6F934E55180B}" type="slidenum">
              <a:rPr lang="en-US" altLang="zh-CN" sz="1200" b="0">
                <a:ea typeface="宋体" panose="02010600030101010101" pitchFamily="2" charset="-122"/>
              </a:rPr>
              <a:pPr algn="r" eaLnBrk="1" hangingPunct="1"/>
              <a:t>88</a:t>
            </a:fld>
            <a:endParaRPr lang="en-US" altLang="zh-CN" sz="1200" b="0">
              <a:ea typeface="宋体" panose="02010600030101010101" pitchFamily="2" charset="-122"/>
            </a:endParaRPr>
          </a:p>
        </p:txBody>
      </p:sp>
      <p:sp>
        <p:nvSpPr>
          <p:cNvPr id="196610" name="Rectangle 2">
            <a:extLst>
              <a:ext uri="{FF2B5EF4-FFF2-40B4-BE49-F238E27FC236}">
                <a16:creationId xmlns:a16="http://schemas.microsoft.com/office/drawing/2014/main" id="{27B7CA73-81CD-1643-BA7B-B3BEEA905FF9}"/>
              </a:ext>
            </a:extLst>
          </p:cNvPr>
          <p:cNvSpPr>
            <a:spLocks noGrp="1" noRot="1" noChangeAspect="1" noChangeArrowheads="1" noTextEdit="1"/>
          </p:cNvSpPr>
          <p:nvPr>
            <p:ph type="sldImg"/>
          </p:nvPr>
        </p:nvSpPr>
        <p:spPr>
          <a:ln/>
        </p:spPr>
      </p:sp>
      <p:sp>
        <p:nvSpPr>
          <p:cNvPr id="196611" name="Rectangle 3">
            <a:extLst>
              <a:ext uri="{FF2B5EF4-FFF2-40B4-BE49-F238E27FC236}">
                <a16:creationId xmlns:a16="http://schemas.microsoft.com/office/drawing/2014/main" id="{DD0ED696-5AFC-2F45-AC4E-72B2AE0E6D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7">
            <a:extLst>
              <a:ext uri="{FF2B5EF4-FFF2-40B4-BE49-F238E27FC236}">
                <a16:creationId xmlns:a16="http://schemas.microsoft.com/office/drawing/2014/main" id="{A896332A-3F0B-214A-8662-25A0BE71D23D}"/>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5C4AE380-4B08-0042-8C67-8CDD1ECD82F7}" type="slidenum">
              <a:rPr lang="en-US" altLang="zh-CN" sz="1200" b="0">
                <a:ea typeface="宋体" panose="02010600030101010101" pitchFamily="2" charset="-122"/>
              </a:rPr>
              <a:pPr algn="r" eaLnBrk="1" hangingPunct="1"/>
              <a:t>89</a:t>
            </a:fld>
            <a:endParaRPr lang="en-US" altLang="zh-CN" sz="1200" b="0">
              <a:ea typeface="宋体" panose="02010600030101010101" pitchFamily="2" charset="-122"/>
            </a:endParaRPr>
          </a:p>
        </p:txBody>
      </p:sp>
      <p:sp>
        <p:nvSpPr>
          <p:cNvPr id="198658" name="Rectangle 2">
            <a:extLst>
              <a:ext uri="{FF2B5EF4-FFF2-40B4-BE49-F238E27FC236}">
                <a16:creationId xmlns:a16="http://schemas.microsoft.com/office/drawing/2014/main" id="{C416E01E-5C01-B849-B758-6582924FF03F}"/>
              </a:ext>
            </a:extLst>
          </p:cNvPr>
          <p:cNvSpPr>
            <a:spLocks noGrp="1" noRot="1" noChangeAspect="1" noChangeArrowheads="1" noTextEdit="1"/>
          </p:cNvSpPr>
          <p:nvPr>
            <p:ph type="sldImg"/>
          </p:nvPr>
        </p:nvSpPr>
        <p:spPr>
          <a:ln/>
        </p:spPr>
      </p:sp>
      <p:sp>
        <p:nvSpPr>
          <p:cNvPr id="198659" name="Rectangle 3">
            <a:extLst>
              <a:ext uri="{FF2B5EF4-FFF2-40B4-BE49-F238E27FC236}">
                <a16:creationId xmlns:a16="http://schemas.microsoft.com/office/drawing/2014/main" id="{AF46AEF7-0D52-6D40-9BA0-11A6419778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a:t>6ex8.asm  </a:t>
            </a:r>
            <a:r>
              <a:rPr kumimoji="0" lang="zh-CN" altLang="en-US"/>
              <a:t>用</a:t>
            </a:r>
            <a:r>
              <a:rPr kumimoji="0" lang="en-US" altLang="zh-CN"/>
              <a:t>MASM</a:t>
            </a:r>
            <a:r>
              <a:rPr kumimoji="0" lang="zh-CN" altLang="en-US"/>
              <a:t>汇编编译，</a:t>
            </a:r>
            <a:r>
              <a:rPr kumimoji="0" lang="en-US" altLang="zh-CN"/>
              <a:t>EMU8086</a:t>
            </a:r>
            <a:r>
              <a:rPr kumimoji="0" lang="zh-CN" altLang="en-US"/>
              <a:t>不能兼容伪指令</a:t>
            </a:r>
            <a:r>
              <a:rPr kumimoji="0" lang="en-US" altLang="zh-CN"/>
              <a:t>LENGTH</a:t>
            </a:r>
          </a:p>
          <a:p>
            <a:endParaRPr kumimoji="0" lang="en-US" altLang="zh-CN"/>
          </a:p>
          <a:p>
            <a:r>
              <a:rPr kumimoji="0" lang="zh-CN" altLang="en-US"/>
              <a:t>数组</a:t>
            </a:r>
            <a:r>
              <a:rPr kumimoji="0" lang="en-US" altLang="zh-CN"/>
              <a:t>ARY1</a:t>
            </a:r>
            <a:r>
              <a:rPr kumimoji="0" lang="zh-CN" altLang="en-US"/>
              <a:t>求和，和送入</a:t>
            </a:r>
            <a:r>
              <a:rPr kumimoji="0" lang="en-US" altLang="zh-CN"/>
              <a:t>SUM1; </a:t>
            </a:r>
            <a:r>
              <a:rPr kumimoji="0" lang="zh-CN" altLang="en-US"/>
              <a:t>数组</a:t>
            </a:r>
            <a:r>
              <a:rPr kumimoji="0" lang="en-US" altLang="zh-CN"/>
              <a:t>ARY2</a:t>
            </a:r>
            <a:r>
              <a:rPr kumimoji="0" lang="zh-CN" altLang="en-US"/>
              <a:t>求和，和送入</a:t>
            </a:r>
            <a:r>
              <a:rPr kumimoji="0" lang="en-US" altLang="zh-CN"/>
              <a:t>SUM2</a:t>
            </a:r>
          </a:p>
          <a:p>
            <a:endParaRPr kumimoji="0" lang="zh-CN" altLang="en-US"/>
          </a:p>
          <a:p>
            <a:r>
              <a:rPr kumimoji="0" lang="zh-CN" altLang="en-US" b="1"/>
              <a:t>此例讲解的重点是：参数是如何通过存储器来传递的？</a:t>
            </a:r>
            <a:r>
              <a:rPr kumimoji="0" lang="en-US" altLang="zh-CN" b="1"/>
              <a:t>(</a:t>
            </a:r>
            <a:r>
              <a:rPr kumimoji="0" lang="zh-CN" altLang="en-US" b="1"/>
              <a:t>见下页彩色部分</a:t>
            </a:r>
            <a:r>
              <a:rPr kumimoji="0" lang="en-US" altLang="zh-CN" b="1"/>
              <a:t>)</a:t>
            </a:r>
          </a:p>
          <a:p>
            <a:pPr eaLnBrk="1" hangingPunct="1"/>
            <a:endParaRPr kumimoji="0" lang="zh-CN" altLang="en-US" b="1"/>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5CCFEDE3-CD42-7D4E-9827-00AB95344D3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6BAED49C-8127-E644-8FE0-E6FECE3EE1BD}" type="slidenum">
              <a:rPr lang="en-US" altLang="zh-CN" sz="1200" b="0">
                <a:ea typeface="宋体" panose="02010600030101010101" pitchFamily="2" charset="-122"/>
              </a:rPr>
              <a:pPr algn="r" eaLnBrk="1" hangingPunct="1"/>
              <a:t>9</a:t>
            </a:fld>
            <a:endParaRPr lang="en-US" altLang="zh-CN" sz="1200" b="0">
              <a:ea typeface="宋体" panose="02010600030101010101" pitchFamily="2" charset="-122"/>
            </a:endParaRPr>
          </a:p>
        </p:txBody>
      </p:sp>
      <p:sp>
        <p:nvSpPr>
          <p:cNvPr id="34818" name="Rectangle 2">
            <a:extLst>
              <a:ext uri="{FF2B5EF4-FFF2-40B4-BE49-F238E27FC236}">
                <a16:creationId xmlns:a16="http://schemas.microsoft.com/office/drawing/2014/main" id="{933A2821-5903-1D48-B1A7-16B98AFBD0BB}"/>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ABDB1F58-B5B4-BB41-8B8F-0ABA826CD6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7">
            <a:extLst>
              <a:ext uri="{FF2B5EF4-FFF2-40B4-BE49-F238E27FC236}">
                <a16:creationId xmlns:a16="http://schemas.microsoft.com/office/drawing/2014/main" id="{1A368543-CE30-4448-81A9-2CA08ED83C14}"/>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A4CE203E-646A-9848-BBEF-60503C85327A}" type="slidenum">
              <a:rPr lang="en-US" altLang="zh-CN" sz="1200" b="0">
                <a:ea typeface="宋体" panose="02010600030101010101" pitchFamily="2" charset="-122"/>
              </a:rPr>
              <a:pPr algn="r" eaLnBrk="1" hangingPunct="1"/>
              <a:t>90</a:t>
            </a:fld>
            <a:endParaRPr lang="en-US" altLang="zh-CN" sz="1200" b="0">
              <a:ea typeface="宋体" panose="02010600030101010101" pitchFamily="2" charset="-122"/>
            </a:endParaRPr>
          </a:p>
        </p:txBody>
      </p:sp>
      <p:sp>
        <p:nvSpPr>
          <p:cNvPr id="200706" name="Rectangle 2">
            <a:extLst>
              <a:ext uri="{FF2B5EF4-FFF2-40B4-BE49-F238E27FC236}">
                <a16:creationId xmlns:a16="http://schemas.microsoft.com/office/drawing/2014/main" id="{8A5B1E8F-B76C-D141-B00D-BDDEAF453563}"/>
              </a:ext>
            </a:extLst>
          </p:cNvPr>
          <p:cNvSpPr>
            <a:spLocks noGrp="1" noRot="1" noChangeAspect="1" noChangeArrowheads="1" noTextEdit="1"/>
          </p:cNvSpPr>
          <p:nvPr>
            <p:ph type="sldImg"/>
          </p:nvPr>
        </p:nvSpPr>
        <p:spPr>
          <a:ln/>
        </p:spPr>
      </p:sp>
      <p:sp>
        <p:nvSpPr>
          <p:cNvPr id="200707" name="Rectangle 3">
            <a:extLst>
              <a:ext uri="{FF2B5EF4-FFF2-40B4-BE49-F238E27FC236}">
                <a16:creationId xmlns:a16="http://schemas.microsoft.com/office/drawing/2014/main" id="{2FB4F36F-CAB3-6642-ADD6-02C891C391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CN" altLang="en-US"/>
              <a:t>彩色部分在进行参数传递</a:t>
            </a:r>
          </a:p>
          <a:p>
            <a:pPr eaLnBrk="1" hangingPunct="1"/>
            <a:endParaRPr kumimoji="0" lang="zh-CN" altLang="en-US" b="1"/>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7">
            <a:extLst>
              <a:ext uri="{FF2B5EF4-FFF2-40B4-BE49-F238E27FC236}">
                <a16:creationId xmlns:a16="http://schemas.microsoft.com/office/drawing/2014/main" id="{E0B9CE9E-E647-5B49-9C78-B89C56A16E84}"/>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267564D1-85E6-FF4F-8121-1E3467B1323B}" type="slidenum">
              <a:rPr lang="en-US" altLang="zh-CN" sz="1200" b="0">
                <a:ea typeface="宋体" panose="02010600030101010101" pitchFamily="2" charset="-122"/>
              </a:rPr>
              <a:pPr algn="r" eaLnBrk="1" hangingPunct="1"/>
              <a:t>91</a:t>
            </a:fld>
            <a:endParaRPr lang="en-US" altLang="zh-CN" sz="1200" b="0">
              <a:ea typeface="宋体" panose="02010600030101010101" pitchFamily="2" charset="-122"/>
            </a:endParaRPr>
          </a:p>
        </p:txBody>
      </p:sp>
      <p:sp>
        <p:nvSpPr>
          <p:cNvPr id="202754" name="Rectangle 2">
            <a:extLst>
              <a:ext uri="{FF2B5EF4-FFF2-40B4-BE49-F238E27FC236}">
                <a16:creationId xmlns:a16="http://schemas.microsoft.com/office/drawing/2014/main" id="{C0C301A0-9D25-3343-80E3-2236F8F9BD2C}"/>
              </a:ext>
            </a:extLst>
          </p:cNvPr>
          <p:cNvSpPr>
            <a:spLocks noGrp="1" noRot="1" noChangeAspect="1" noChangeArrowheads="1" noTextEdit="1"/>
          </p:cNvSpPr>
          <p:nvPr>
            <p:ph type="sldImg"/>
          </p:nvPr>
        </p:nvSpPr>
        <p:spPr>
          <a:ln/>
        </p:spPr>
      </p:sp>
      <p:sp>
        <p:nvSpPr>
          <p:cNvPr id="202755" name="Rectangle 3">
            <a:extLst>
              <a:ext uri="{FF2B5EF4-FFF2-40B4-BE49-F238E27FC236}">
                <a16:creationId xmlns:a16="http://schemas.microsoft.com/office/drawing/2014/main" id="{3F1618EC-4F2A-9D46-ACC3-748794C5D8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CN" altLang="en-US"/>
              <a:t>求和子过程，参数通过</a:t>
            </a:r>
            <a:r>
              <a:rPr kumimoji="0" lang="en-US" altLang="zh-CN"/>
              <a:t>SI</a:t>
            </a:r>
            <a:r>
              <a:rPr kumimoji="0" lang="zh-CN" altLang="en-US"/>
              <a:t>， </a:t>
            </a:r>
            <a:r>
              <a:rPr kumimoji="0" lang="en-US" altLang="zh-CN"/>
              <a:t>CX</a:t>
            </a:r>
            <a:r>
              <a:rPr kumimoji="0" lang="zh-CN" altLang="en-US"/>
              <a:t>传递</a:t>
            </a:r>
          </a:p>
          <a:p>
            <a:pPr eaLnBrk="1" hangingPunct="1"/>
            <a:endParaRPr kumimoji="0" lang="zh-CN" altLang="en-US" b="1"/>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7">
            <a:extLst>
              <a:ext uri="{FF2B5EF4-FFF2-40B4-BE49-F238E27FC236}">
                <a16:creationId xmlns:a16="http://schemas.microsoft.com/office/drawing/2014/main" id="{01F99BB7-2DE7-3A40-A3C4-13B41EB74DA0}"/>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B2EEDEFE-E4A3-4042-B246-020A43D581AD}" type="slidenum">
              <a:rPr lang="en-US" altLang="zh-CN" sz="1200" b="0">
                <a:ea typeface="宋体" panose="02010600030101010101" pitchFamily="2" charset="-122"/>
              </a:rPr>
              <a:pPr algn="r" eaLnBrk="1" hangingPunct="1"/>
              <a:t>92</a:t>
            </a:fld>
            <a:endParaRPr lang="en-US" altLang="zh-CN" sz="1200" b="0">
              <a:ea typeface="宋体" panose="02010600030101010101" pitchFamily="2" charset="-122"/>
            </a:endParaRPr>
          </a:p>
        </p:txBody>
      </p:sp>
      <p:sp>
        <p:nvSpPr>
          <p:cNvPr id="204802" name="Rectangle 2">
            <a:extLst>
              <a:ext uri="{FF2B5EF4-FFF2-40B4-BE49-F238E27FC236}">
                <a16:creationId xmlns:a16="http://schemas.microsoft.com/office/drawing/2014/main" id="{82B02CFD-97D1-F541-9663-4597B75FFFEA}"/>
              </a:ext>
            </a:extLst>
          </p:cNvPr>
          <p:cNvSpPr>
            <a:spLocks noGrp="1" noRot="1" noChangeAspect="1" noChangeArrowheads="1" noTextEdit="1"/>
          </p:cNvSpPr>
          <p:nvPr>
            <p:ph type="sldImg"/>
          </p:nvPr>
        </p:nvSpPr>
        <p:spPr>
          <a:ln/>
        </p:spPr>
      </p:sp>
      <p:sp>
        <p:nvSpPr>
          <p:cNvPr id="204803" name="Rectangle 3">
            <a:extLst>
              <a:ext uri="{FF2B5EF4-FFF2-40B4-BE49-F238E27FC236}">
                <a16:creationId xmlns:a16="http://schemas.microsoft.com/office/drawing/2014/main" id="{EFE7FD80-C1BF-EB47-ADC1-196700A166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CN" altLang="en-US" b="1"/>
              <a:t>讲解重点：参数是如何通过堆栈来传递的？</a:t>
            </a:r>
          </a:p>
          <a:p>
            <a:pPr eaLnBrk="1" hangingPunct="1"/>
            <a:r>
              <a:rPr kumimoji="0" lang="en-US" altLang="zh-CN"/>
              <a:t>6ex9.asm </a:t>
            </a:r>
            <a:endParaRPr kumimoji="0" lang="zh-CN" altLang="en-US" b="1"/>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Rectangle 7">
            <a:extLst>
              <a:ext uri="{FF2B5EF4-FFF2-40B4-BE49-F238E27FC236}">
                <a16:creationId xmlns:a16="http://schemas.microsoft.com/office/drawing/2014/main" id="{DD1DFCB8-3FDD-4640-8945-49AD97960A8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069C6EEC-5DAB-3048-8AFD-C3204EAF4EC3}" type="slidenum">
              <a:rPr lang="en-US" altLang="zh-CN" sz="1200" b="0">
                <a:ea typeface="宋体" panose="02010600030101010101" pitchFamily="2" charset="-122"/>
              </a:rPr>
              <a:pPr algn="r" eaLnBrk="1" hangingPunct="1"/>
              <a:t>93</a:t>
            </a:fld>
            <a:endParaRPr lang="en-US" altLang="zh-CN" sz="1200" b="0">
              <a:ea typeface="宋体" panose="02010600030101010101" pitchFamily="2" charset="-122"/>
            </a:endParaRPr>
          </a:p>
        </p:txBody>
      </p:sp>
      <p:sp>
        <p:nvSpPr>
          <p:cNvPr id="206850" name="Rectangle 2">
            <a:extLst>
              <a:ext uri="{FF2B5EF4-FFF2-40B4-BE49-F238E27FC236}">
                <a16:creationId xmlns:a16="http://schemas.microsoft.com/office/drawing/2014/main" id="{6318C385-B114-584A-9083-A32C7E492163}"/>
              </a:ext>
            </a:extLst>
          </p:cNvPr>
          <p:cNvSpPr>
            <a:spLocks noGrp="1" noRot="1" noChangeAspect="1" noChangeArrowheads="1" noTextEdit="1"/>
          </p:cNvSpPr>
          <p:nvPr>
            <p:ph type="sldImg"/>
          </p:nvPr>
        </p:nvSpPr>
        <p:spPr>
          <a:ln/>
        </p:spPr>
      </p:sp>
      <p:sp>
        <p:nvSpPr>
          <p:cNvPr id="206851" name="Rectangle 3">
            <a:extLst>
              <a:ext uri="{FF2B5EF4-FFF2-40B4-BE49-F238E27FC236}">
                <a16:creationId xmlns:a16="http://schemas.microsoft.com/office/drawing/2014/main" id="{6E2D07F6-EB5B-694C-942E-D87496B9AA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CN" altLang="en-US"/>
              <a:t>注意：在调用子过程前，已向堆栈压入</a:t>
            </a:r>
            <a:r>
              <a:rPr kumimoji="0" lang="en-US" altLang="zh-CN"/>
              <a:t>4</a:t>
            </a:r>
            <a:r>
              <a:rPr kumimoji="0" lang="zh-CN" altLang="en-US"/>
              <a:t>个字节</a:t>
            </a:r>
          </a:p>
          <a:p>
            <a:r>
              <a:rPr kumimoji="0" lang="en-US" altLang="zh-CN" b="1">
                <a:solidFill>
                  <a:srgbClr val="0033CC"/>
                </a:solidFill>
              </a:rPr>
              <a:t>MOV AX,OFFSET ARY1</a:t>
            </a:r>
          </a:p>
          <a:p>
            <a:r>
              <a:rPr kumimoji="0" lang="en-US" altLang="zh-CN" b="1">
                <a:solidFill>
                  <a:srgbClr val="0033CC"/>
                </a:solidFill>
              </a:rPr>
              <a:t>PUSH AX</a:t>
            </a:r>
          </a:p>
          <a:p>
            <a:pPr eaLnBrk="1" hangingPunct="1"/>
            <a:endParaRPr kumimoji="0" lang="zh-CN" altLang="en-US" b="1"/>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7">
            <a:extLst>
              <a:ext uri="{FF2B5EF4-FFF2-40B4-BE49-F238E27FC236}">
                <a16:creationId xmlns:a16="http://schemas.microsoft.com/office/drawing/2014/main" id="{054FADEB-4EEA-634F-A46C-14BA707981A8}"/>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4F9477D6-8DDC-7648-9A92-E03FAAEC43B7}" type="slidenum">
              <a:rPr lang="en-US" altLang="zh-CN" sz="1200" b="0">
                <a:ea typeface="宋体" panose="02010600030101010101" pitchFamily="2" charset="-122"/>
              </a:rPr>
              <a:pPr algn="r" eaLnBrk="1" hangingPunct="1"/>
              <a:t>94</a:t>
            </a:fld>
            <a:endParaRPr lang="en-US" altLang="zh-CN" sz="1200" b="0">
              <a:ea typeface="宋体" panose="02010600030101010101" pitchFamily="2" charset="-122"/>
            </a:endParaRPr>
          </a:p>
        </p:txBody>
      </p:sp>
      <p:sp>
        <p:nvSpPr>
          <p:cNvPr id="208898" name="Rectangle 2">
            <a:extLst>
              <a:ext uri="{FF2B5EF4-FFF2-40B4-BE49-F238E27FC236}">
                <a16:creationId xmlns:a16="http://schemas.microsoft.com/office/drawing/2014/main" id="{66095445-FE93-4D4D-8FC4-33C5BA240C14}"/>
              </a:ext>
            </a:extLst>
          </p:cNvPr>
          <p:cNvSpPr>
            <a:spLocks noGrp="1" noRot="1" noChangeAspect="1" noChangeArrowheads="1" noTextEdit="1"/>
          </p:cNvSpPr>
          <p:nvPr>
            <p:ph type="sldImg"/>
          </p:nvPr>
        </p:nvSpPr>
        <p:spPr>
          <a:ln/>
        </p:spPr>
      </p:sp>
      <p:sp>
        <p:nvSpPr>
          <p:cNvPr id="208899" name="Rectangle 3">
            <a:extLst>
              <a:ext uri="{FF2B5EF4-FFF2-40B4-BE49-F238E27FC236}">
                <a16:creationId xmlns:a16="http://schemas.microsoft.com/office/drawing/2014/main" id="{F79B6565-4B0C-0B46-9A6B-2A6F0606D2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CN" altLang="en-US"/>
              <a:t>进入子过程后，首先要进行一系列的压栈操作，压入</a:t>
            </a:r>
            <a:r>
              <a:rPr kumimoji="0" lang="en-US" altLang="zh-CN"/>
              <a:t>BX,CX,BP,PSW</a:t>
            </a:r>
          </a:p>
          <a:p>
            <a:r>
              <a:rPr kumimoji="0" lang="zh-CN" altLang="en-US" b="1"/>
              <a:t>红色部分就是通过堆栈进行参数传递</a:t>
            </a:r>
          </a:p>
          <a:p>
            <a:r>
              <a:rPr kumimoji="0" lang="zh-CN" altLang="en-US"/>
              <a:t>返回前，</a:t>
            </a:r>
            <a:r>
              <a:rPr kumimoji="0" lang="en-US" altLang="zh-CN"/>
              <a:t>PSW, BP, CX,BX</a:t>
            </a:r>
            <a:r>
              <a:rPr kumimoji="0" lang="zh-CN" altLang="en-US"/>
              <a:t>出栈</a:t>
            </a:r>
          </a:p>
          <a:p>
            <a:r>
              <a:rPr kumimoji="0" lang="zh-CN" altLang="en-US"/>
              <a:t>执行</a:t>
            </a:r>
            <a:r>
              <a:rPr kumimoji="0" lang="en-US" altLang="zh-CN"/>
              <a:t>RET 4</a:t>
            </a:r>
            <a:r>
              <a:rPr kumimoji="0" lang="zh-CN" altLang="en-US"/>
              <a:t>，</a:t>
            </a:r>
            <a:r>
              <a:rPr kumimoji="0" lang="en-US" altLang="zh-CN"/>
              <a:t>IP</a:t>
            </a:r>
            <a:r>
              <a:rPr kumimoji="0" lang="zh-CN" altLang="en-US"/>
              <a:t>，</a:t>
            </a:r>
            <a:r>
              <a:rPr kumimoji="0" lang="en-US" altLang="zh-CN"/>
              <a:t>CS</a:t>
            </a:r>
            <a:r>
              <a:rPr kumimoji="0" lang="zh-CN" altLang="en-US"/>
              <a:t>出栈，同时废弃</a:t>
            </a:r>
            <a:r>
              <a:rPr kumimoji="0" lang="en-US" altLang="zh-CN"/>
              <a:t>SIZE1</a:t>
            </a:r>
            <a:r>
              <a:rPr kumimoji="0" lang="zh-CN" altLang="en-US"/>
              <a:t>，</a:t>
            </a:r>
            <a:r>
              <a:rPr kumimoji="0" lang="en-US" altLang="zh-CN"/>
              <a:t>ARY1</a:t>
            </a:r>
            <a:r>
              <a:rPr kumimoji="0" lang="zh-CN" altLang="en-US"/>
              <a:t>四个字节</a:t>
            </a:r>
          </a:p>
          <a:p>
            <a:pPr eaLnBrk="1" hangingPunct="1"/>
            <a:endParaRPr kumimoji="0" lang="zh-CN" altLang="en-US" b="1"/>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Rectangle 7">
            <a:extLst>
              <a:ext uri="{FF2B5EF4-FFF2-40B4-BE49-F238E27FC236}">
                <a16:creationId xmlns:a16="http://schemas.microsoft.com/office/drawing/2014/main" id="{AC226768-D73D-1B45-BF72-EB04F34548C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gn="r" eaLnBrk="1" hangingPunct="1"/>
            <a:fld id="{5FEE2BE2-A9F6-D34D-B9A1-EC36C5FD9B38}" type="slidenum">
              <a:rPr lang="en-US" altLang="zh-CN" sz="1200" b="0">
                <a:ea typeface="宋体" panose="02010600030101010101" pitchFamily="2" charset="-122"/>
              </a:rPr>
              <a:pPr algn="r" eaLnBrk="1" hangingPunct="1"/>
              <a:t>95</a:t>
            </a:fld>
            <a:endParaRPr lang="en-US" altLang="zh-CN" sz="1200" b="0">
              <a:ea typeface="宋体" panose="02010600030101010101" pitchFamily="2" charset="-122"/>
            </a:endParaRPr>
          </a:p>
        </p:txBody>
      </p:sp>
      <p:sp>
        <p:nvSpPr>
          <p:cNvPr id="210946" name="Rectangle 2">
            <a:extLst>
              <a:ext uri="{FF2B5EF4-FFF2-40B4-BE49-F238E27FC236}">
                <a16:creationId xmlns:a16="http://schemas.microsoft.com/office/drawing/2014/main" id="{3F54DE71-D51B-9646-B933-C0B8D348EF38}"/>
              </a:ext>
            </a:extLst>
          </p:cNvPr>
          <p:cNvSpPr>
            <a:spLocks noGrp="1" noRot="1" noChangeAspect="1" noChangeArrowheads="1" noTextEdit="1"/>
          </p:cNvSpPr>
          <p:nvPr>
            <p:ph type="sldImg"/>
          </p:nvPr>
        </p:nvSpPr>
        <p:spPr>
          <a:ln/>
        </p:spPr>
      </p:sp>
      <p:sp>
        <p:nvSpPr>
          <p:cNvPr id="210947" name="Rectangle 3">
            <a:extLst>
              <a:ext uri="{FF2B5EF4-FFF2-40B4-BE49-F238E27FC236}">
                <a16:creationId xmlns:a16="http://schemas.microsoft.com/office/drawing/2014/main" id="{40C8355F-8804-2F4E-B5D0-D98D5FE386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b="1"/>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Rectangle 7">
            <a:extLst>
              <a:ext uri="{FF2B5EF4-FFF2-40B4-BE49-F238E27FC236}">
                <a16:creationId xmlns:a16="http://schemas.microsoft.com/office/drawing/2014/main" id="{57A994A4-4132-9041-9EAF-FD52895383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fld id="{03A2CD86-8617-C141-B922-CC36F6D3530E}" type="slidenum">
              <a:rPr lang="en-US" altLang="zh-CN" sz="1200" b="0" smtClean="0">
                <a:ea typeface="宋体" panose="02010600030101010101" pitchFamily="2" charset="-122"/>
              </a:rPr>
              <a:pPr/>
              <a:t>96</a:t>
            </a:fld>
            <a:endParaRPr lang="en-US" altLang="zh-CN" sz="1200" b="0">
              <a:ea typeface="宋体" panose="02010600030101010101" pitchFamily="2" charset="-122"/>
            </a:endParaRPr>
          </a:p>
        </p:txBody>
      </p:sp>
      <p:sp>
        <p:nvSpPr>
          <p:cNvPr id="212994" name="Rectangle 2">
            <a:extLst>
              <a:ext uri="{FF2B5EF4-FFF2-40B4-BE49-F238E27FC236}">
                <a16:creationId xmlns:a16="http://schemas.microsoft.com/office/drawing/2014/main" id="{3365E6E9-D060-EF4D-9440-BA014EDA62BE}"/>
              </a:ext>
            </a:extLst>
          </p:cNvPr>
          <p:cNvSpPr>
            <a:spLocks noGrp="1" noRot="1" noChangeAspect="1" noChangeArrowheads="1" noTextEdit="1"/>
          </p:cNvSpPr>
          <p:nvPr>
            <p:ph type="sldImg"/>
          </p:nvPr>
        </p:nvSpPr>
        <p:spPr>
          <a:ln/>
        </p:spPr>
      </p:sp>
      <p:sp>
        <p:nvSpPr>
          <p:cNvPr id="212995" name="Rectangle 3">
            <a:extLst>
              <a:ext uri="{FF2B5EF4-FFF2-40B4-BE49-F238E27FC236}">
                <a16:creationId xmlns:a16="http://schemas.microsoft.com/office/drawing/2014/main" id="{0DD012CF-E475-1245-8B1F-398F21A476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E4831774-1740-464D-A13A-BBFDBD206087}"/>
              </a:ext>
            </a:extLst>
          </p:cNvPr>
          <p:cNvGrpSpPr>
            <a:grpSpLocks/>
          </p:cNvGrpSpPr>
          <p:nvPr userDrawn="1"/>
        </p:nvGrpSpPr>
        <p:grpSpPr bwMode="auto">
          <a:xfrm>
            <a:off x="539750" y="2578100"/>
            <a:ext cx="8602663" cy="28575"/>
            <a:chOff x="181" y="391"/>
            <a:chExt cx="5419" cy="18"/>
          </a:xfrm>
        </p:grpSpPr>
        <p:sp>
          <p:nvSpPr>
            <p:cNvPr id="3" name="Rectangle 3">
              <a:extLst>
                <a:ext uri="{FF2B5EF4-FFF2-40B4-BE49-F238E27FC236}">
                  <a16:creationId xmlns:a16="http://schemas.microsoft.com/office/drawing/2014/main" id="{20B8951C-97DD-1040-B30B-8188D34FD7F5}"/>
                </a:ext>
              </a:extLst>
            </p:cNvPr>
            <p:cNvSpPr>
              <a:spLocks noChangeArrowheads="1"/>
            </p:cNvSpPr>
            <p:nvPr/>
          </p:nvSpPr>
          <p:spPr bwMode="auto">
            <a:xfrm>
              <a:off x="181" y="391"/>
              <a:ext cx="2720" cy="18"/>
            </a:xfrm>
            <a:prstGeom prst="rect">
              <a:avLst/>
            </a:prstGeom>
            <a:gradFill rotWithShape="1">
              <a:gsLst>
                <a:gs pos="0">
                  <a:srgbClr val="FFFFFF"/>
                </a:gs>
                <a:gs pos="100000">
                  <a:srgbClr val="FF3300"/>
                </a:gs>
              </a:gsLst>
              <a:lin ang="0" scaled="1"/>
            </a:gradFill>
            <a:ln>
              <a:noFill/>
            </a:ln>
            <a:extLst>
              <a:ext uri="{91240B29-F687-4f45-9708-019B960494DF}"/>
            </a:extLst>
          </p:spPr>
          <p:txBody>
            <a:bodyPr wrap="none" anchor="ctr"/>
            <a:lstStyle>
              <a:lvl1pPr>
                <a:defRPr kumimoji="1" sz="2800" b="1">
                  <a:solidFill>
                    <a:schemeClr val="tx1"/>
                  </a:solidFill>
                  <a:latin typeface="Times New Roman" charset="0"/>
                  <a:ea typeface="华文中宋" charset="0"/>
                </a:defRPr>
              </a:lvl1pPr>
              <a:lvl2pPr marL="742950" indent="-285750">
                <a:defRPr kumimoji="1" sz="2800" b="1">
                  <a:solidFill>
                    <a:schemeClr val="tx1"/>
                  </a:solidFill>
                  <a:latin typeface="Times New Roman" charset="0"/>
                  <a:ea typeface="华文中宋" charset="0"/>
                </a:defRPr>
              </a:lvl2pPr>
              <a:lvl3pPr marL="1143000" indent="-228600">
                <a:defRPr kumimoji="1" sz="2800" b="1">
                  <a:solidFill>
                    <a:schemeClr val="tx1"/>
                  </a:solidFill>
                  <a:latin typeface="Times New Roman" charset="0"/>
                  <a:ea typeface="华文中宋" charset="0"/>
                </a:defRPr>
              </a:lvl3pPr>
              <a:lvl4pPr marL="1600200" indent="-228600">
                <a:defRPr kumimoji="1" sz="2800" b="1">
                  <a:solidFill>
                    <a:schemeClr val="tx1"/>
                  </a:solidFill>
                  <a:latin typeface="Times New Roman" charset="0"/>
                  <a:ea typeface="华文中宋" charset="0"/>
                </a:defRPr>
              </a:lvl4pPr>
              <a:lvl5pPr marL="2057400" indent="-228600">
                <a:defRPr kumimoji="1" sz="2800" b="1">
                  <a:solidFill>
                    <a:schemeClr val="tx1"/>
                  </a:solidFill>
                  <a:latin typeface="Times New Roman" charset="0"/>
                  <a:ea typeface="华文中宋" charset="0"/>
                </a:defRPr>
              </a:lvl5pPr>
              <a:lvl6pPr marL="2514600" indent="-228600" fontAlgn="base">
                <a:spcBef>
                  <a:spcPct val="0"/>
                </a:spcBef>
                <a:spcAft>
                  <a:spcPct val="0"/>
                </a:spcAft>
                <a:defRPr kumimoji="1" sz="2800" b="1">
                  <a:solidFill>
                    <a:schemeClr val="tx1"/>
                  </a:solidFill>
                  <a:latin typeface="Times New Roman" charset="0"/>
                  <a:ea typeface="华文中宋" charset="0"/>
                </a:defRPr>
              </a:lvl6pPr>
              <a:lvl7pPr marL="2971800" indent="-228600" fontAlgn="base">
                <a:spcBef>
                  <a:spcPct val="0"/>
                </a:spcBef>
                <a:spcAft>
                  <a:spcPct val="0"/>
                </a:spcAft>
                <a:defRPr kumimoji="1" sz="2800" b="1">
                  <a:solidFill>
                    <a:schemeClr val="tx1"/>
                  </a:solidFill>
                  <a:latin typeface="Times New Roman" charset="0"/>
                  <a:ea typeface="华文中宋" charset="0"/>
                </a:defRPr>
              </a:lvl7pPr>
              <a:lvl8pPr marL="3429000" indent="-228600" fontAlgn="base">
                <a:spcBef>
                  <a:spcPct val="0"/>
                </a:spcBef>
                <a:spcAft>
                  <a:spcPct val="0"/>
                </a:spcAft>
                <a:defRPr kumimoji="1" sz="2800" b="1">
                  <a:solidFill>
                    <a:schemeClr val="tx1"/>
                  </a:solidFill>
                  <a:latin typeface="Times New Roman" charset="0"/>
                  <a:ea typeface="华文中宋" charset="0"/>
                </a:defRPr>
              </a:lvl8pPr>
              <a:lvl9pPr marL="3886200" indent="-228600" fontAlgn="base">
                <a:spcBef>
                  <a:spcPct val="0"/>
                </a:spcBef>
                <a:spcAft>
                  <a:spcPct val="0"/>
                </a:spcAft>
                <a:defRPr kumimoji="1" sz="2800" b="1">
                  <a:solidFill>
                    <a:schemeClr val="tx1"/>
                  </a:solidFill>
                  <a:latin typeface="Times New Roman" charset="0"/>
                  <a:ea typeface="华文中宋" charset="0"/>
                </a:defRPr>
              </a:lvl9pPr>
            </a:lstStyle>
            <a:p>
              <a:pPr>
                <a:defRPr/>
              </a:pPr>
              <a:endParaRPr lang="zh-CN" altLang="en-US" sz="2400" b="0">
                <a:ea typeface="宋体" charset="0"/>
              </a:endParaRPr>
            </a:p>
          </p:txBody>
        </p:sp>
        <p:sp>
          <p:nvSpPr>
            <p:cNvPr id="4" name="Rectangle 4">
              <a:extLst>
                <a:ext uri="{FF2B5EF4-FFF2-40B4-BE49-F238E27FC236}">
                  <a16:creationId xmlns:a16="http://schemas.microsoft.com/office/drawing/2014/main" id="{505FA5BA-7A0E-FC4B-88B9-66FD1EA8B652}"/>
                </a:ext>
              </a:extLst>
            </p:cNvPr>
            <p:cNvSpPr>
              <a:spLocks noChangeArrowheads="1"/>
            </p:cNvSpPr>
            <p:nvPr/>
          </p:nvSpPr>
          <p:spPr bwMode="auto">
            <a:xfrm flipH="1">
              <a:off x="2880" y="391"/>
              <a:ext cx="2720" cy="18"/>
            </a:xfrm>
            <a:prstGeom prst="rect">
              <a:avLst/>
            </a:prstGeom>
            <a:gradFill rotWithShape="1">
              <a:gsLst>
                <a:gs pos="0">
                  <a:srgbClr val="FFFFFF"/>
                </a:gs>
                <a:gs pos="100000">
                  <a:srgbClr val="FF3300">
                    <a:alpha val="96999"/>
                  </a:srgbClr>
                </a:gs>
              </a:gsLst>
              <a:lin ang="0" scaled="1"/>
            </a:gradFill>
            <a:ln>
              <a:noFill/>
            </a:ln>
            <a:extLst>
              <a:ext uri="{91240B29-F687-4f45-9708-019B960494DF}"/>
            </a:extLst>
          </p:spPr>
          <p:txBody>
            <a:bodyPr wrap="none" anchor="ctr"/>
            <a:lstStyle>
              <a:lvl1pPr>
                <a:defRPr kumimoji="1" sz="2800" b="1">
                  <a:solidFill>
                    <a:schemeClr val="tx1"/>
                  </a:solidFill>
                  <a:latin typeface="Times New Roman" charset="0"/>
                  <a:ea typeface="华文中宋" charset="0"/>
                </a:defRPr>
              </a:lvl1pPr>
              <a:lvl2pPr marL="742950" indent="-285750">
                <a:defRPr kumimoji="1" sz="2800" b="1">
                  <a:solidFill>
                    <a:schemeClr val="tx1"/>
                  </a:solidFill>
                  <a:latin typeface="Times New Roman" charset="0"/>
                  <a:ea typeface="华文中宋" charset="0"/>
                </a:defRPr>
              </a:lvl2pPr>
              <a:lvl3pPr marL="1143000" indent="-228600">
                <a:defRPr kumimoji="1" sz="2800" b="1">
                  <a:solidFill>
                    <a:schemeClr val="tx1"/>
                  </a:solidFill>
                  <a:latin typeface="Times New Roman" charset="0"/>
                  <a:ea typeface="华文中宋" charset="0"/>
                </a:defRPr>
              </a:lvl3pPr>
              <a:lvl4pPr marL="1600200" indent="-228600">
                <a:defRPr kumimoji="1" sz="2800" b="1">
                  <a:solidFill>
                    <a:schemeClr val="tx1"/>
                  </a:solidFill>
                  <a:latin typeface="Times New Roman" charset="0"/>
                  <a:ea typeface="华文中宋" charset="0"/>
                </a:defRPr>
              </a:lvl4pPr>
              <a:lvl5pPr marL="2057400" indent="-228600">
                <a:defRPr kumimoji="1" sz="2800" b="1">
                  <a:solidFill>
                    <a:schemeClr val="tx1"/>
                  </a:solidFill>
                  <a:latin typeface="Times New Roman" charset="0"/>
                  <a:ea typeface="华文中宋" charset="0"/>
                </a:defRPr>
              </a:lvl5pPr>
              <a:lvl6pPr marL="2514600" indent="-228600" fontAlgn="base">
                <a:spcBef>
                  <a:spcPct val="0"/>
                </a:spcBef>
                <a:spcAft>
                  <a:spcPct val="0"/>
                </a:spcAft>
                <a:defRPr kumimoji="1" sz="2800" b="1">
                  <a:solidFill>
                    <a:schemeClr val="tx1"/>
                  </a:solidFill>
                  <a:latin typeface="Times New Roman" charset="0"/>
                  <a:ea typeface="华文中宋" charset="0"/>
                </a:defRPr>
              </a:lvl6pPr>
              <a:lvl7pPr marL="2971800" indent="-228600" fontAlgn="base">
                <a:spcBef>
                  <a:spcPct val="0"/>
                </a:spcBef>
                <a:spcAft>
                  <a:spcPct val="0"/>
                </a:spcAft>
                <a:defRPr kumimoji="1" sz="2800" b="1">
                  <a:solidFill>
                    <a:schemeClr val="tx1"/>
                  </a:solidFill>
                  <a:latin typeface="Times New Roman" charset="0"/>
                  <a:ea typeface="华文中宋" charset="0"/>
                </a:defRPr>
              </a:lvl7pPr>
              <a:lvl8pPr marL="3429000" indent="-228600" fontAlgn="base">
                <a:spcBef>
                  <a:spcPct val="0"/>
                </a:spcBef>
                <a:spcAft>
                  <a:spcPct val="0"/>
                </a:spcAft>
                <a:defRPr kumimoji="1" sz="2800" b="1">
                  <a:solidFill>
                    <a:schemeClr val="tx1"/>
                  </a:solidFill>
                  <a:latin typeface="Times New Roman" charset="0"/>
                  <a:ea typeface="华文中宋" charset="0"/>
                </a:defRPr>
              </a:lvl8pPr>
              <a:lvl9pPr marL="3886200" indent="-228600" fontAlgn="base">
                <a:spcBef>
                  <a:spcPct val="0"/>
                </a:spcBef>
                <a:spcAft>
                  <a:spcPct val="0"/>
                </a:spcAft>
                <a:defRPr kumimoji="1" sz="2800" b="1">
                  <a:solidFill>
                    <a:schemeClr val="tx1"/>
                  </a:solidFill>
                  <a:latin typeface="Times New Roman" charset="0"/>
                  <a:ea typeface="华文中宋" charset="0"/>
                </a:defRPr>
              </a:lvl9pPr>
            </a:lstStyle>
            <a:p>
              <a:pPr>
                <a:defRPr/>
              </a:pPr>
              <a:endParaRPr lang="zh-CN" altLang="en-US" sz="2400" b="0">
                <a:ea typeface="宋体" charset="0"/>
              </a:endParaRPr>
            </a:p>
          </p:txBody>
        </p:sp>
      </p:grpSp>
      <p:pic>
        <p:nvPicPr>
          <p:cNvPr id="5" name="Picture 5" descr="毛体校名（宝蓝色）">
            <a:extLst>
              <a:ext uri="{FF2B5EF4-FFF2-40B4-BE49-F238E27FC236}">
                <a16:creationId xmlns:a16="http://schemas.microsoft.com/office/drawing/2014/main" id="{20202178-E58A-DB44-A22D-C7A82FED2C1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2163" y="331788"/>
            <a:ext cx="1331912"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校徽（透明底）">
            <a:extLst>
              <a:ext uri="{FF2B5EF4-FFF2-40B4-BE49-F238E27FC236}">
                <a16:creationId xmlns:a16="http://schemas.microsoft.com/office/drawing/2014/main" id="{2ED6D335-C56C-1E4A-BD31-24544DC01CB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33363" y="260350"/>
            <a:ext cx="5222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10">
            <a:extLst>
              <a:ext uri="{FF2B5EF4-FFF2-40B4-BE49-F238E27FC236}">
                <a16:creationId xmlns:a16="http://schemas.microsoft.com/office/drawing/2014/main" id="{5962696C-772F-A345-B69D-DE9BBEE5ADDF}"/>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227763" y="393541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8">
            <a:extLst>
              <a:ext uri="{FF2B5EF4-FFF2-40B4-BE49-F238E27FC236}">
                <a16:creationId xmlns:a16="http://schemas.microsoft.com/office/drawing/2014/main" id="{F528BDCC-6CF5-334B-9447-D2AF501B7D49}"/>
              </a:ext>
            </a:extLst>
          </p:cNvPr>
          <p:cNvGrpSpPr>
            <a:grpSpLocks/>
          </p:cNvGrpSpPr>
          <p:nvPr userDrawn="1"/>
        </p:nvGrpSpPr>
        <p:grpSpPr bwMode="auto">
          <a:xfrm>
            <a:off x="5400675" y="0"/>
            <a:ext cx="3752850" cy="506413"/>
            <a:chOff x="3396" y="113"/>
            <a:chExt cx="2364" cy="319"/>
          </a:xfrm>
        </p:grpSpPr>
        <p:pic>
          <p:nvPicPr>
            <p:cNvPr id="9" name="Picture 9" descr="图片5">
              <a:extLst>
                <a:ext uri="{FF2B5EF4-FFF2-40B4-BE49-F238E27FC236}">
                  <a16:creationId xmlns:a16="http://schemas.microsoft.com/office/drawing/2014/main" id="{0C70BAB0-4E65-FE43-BE41-31496DF122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4" y="113"/>
              <a:ext cx="476"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2">
              <a:extLst>
                <a:ext uri="{FF2B5EF4-FFF2-40B4-BE49-F238E27FC236}">
                  <a16:creationId xmlns:a16="http://schemas.microsoft.com/office/drawing/2014/main" id="{2AA81891-B25B-5A42-B1B5-B955E94735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4" y="113"/>
              <a:ext cx="476"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1" descr="图片1">
              <a:extLst>
                <a:ext uri="{FF2B5EF4-FFF2-40B4-BE49-F238E27FC236}">
                  <a16:creationId xmlns:a16="http://schemas.microsoft.com/office/drawing/2014/main" id="{C3D7162B-4948-C14F-BAA4-BA92CBEA3B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96" y="113"/>
              <a:ext cx="476"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descr="图片3">
              <a:extLst>
                <a:ext uri="{FF2B5EF4-FFF2-40B4-BE49-F238E27FC236}">
                  <a16:creationId xmlns:a16="http://schemas.microsoft.com/office/drawing/2014/main" id="{E5FA5B67-465B-8D41-B219-B9E8E9CC9AB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0" y="113"/>
              <a:ext cx="476"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3" descr="图片4">
              <a:extLst>
                <a:ext uri="{FF2B5EF4-FFF2-40B4-BE49-F238E27FC236}">
                  <a16:creationId xmlns:a16="http://schemas.microsoft.com/office/drawing/2014/main" id="{59474B6F-5515-F648-9833-1CCDF75E3E4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16" y="113"/>
              <a:ext cx="476"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Rectangle 15">
            <a:extLst>
              <a:ext uri="{FF2B5EF4-FFF2-40B4-BE49-F238E27FC236}">
                <a16:creationId xmlns:a16="http://schemas.microsoft.com/office/drawing/2014/main" id="{08D25F1C-EE73-E643-883F-8515C2F63EE0}"/>
              </a:ext>
            </a:extLst>
          </p:cNvPr>
          <p:cNvSpPr>
            <a:spLocks noChangeArrowheads="1"/>
          </p:cNvSpPr>
          <p:nvPr userDrawn="1"/>
        </p:nvSpPr>
        <p:spPr bwMode="auto">
          <a:xfrm>
            <a:off x="1876425" y="1597025"/>
            <a:ext cx="6311900" cy="823913"/>
          </a:xfrm>
          <a:prstGeom prst="rect">
            <a:avLst/>
          </a:prstGeom>
          <a:noFill/>
          <a:ln>
            <a:noFill/>
          </a:ln>
          <a:extLst>
            <a:ext uri="{909E8E84-426E-40dd-AFC4-6F175D3DCCD1}"/>
            <a:ext uri="{91240B29-F687-4f45-9708-019B960494DF}"/>
          </a:extLst>
        </p:spPr>
        <p:txBody>
          <a:bodyPr anchor="ctr" anchorCtr="1">
            <a:spAutoFit/>
          </a:bodyPr>
          <a:lstStyle>
            <a:lvl1pPr>
              <a:defRPr kumimoji="1" sz="2800" b="1">
                <a:solidFill>
                  <a:schemeClr val="tx1"/>
                </a:solidFill>
                <a:latin typeface="Times New Roman" charset="0"/>
                <a:ea typeface="华文中宋" charset="0"/>
              </a:defRPr>
            </a:lvl1pPr>
            <a:lvl2pPr marL="742950" indent="-285750">
              <a:defRPr kumimoji="1" sz="2800" b="1">
                <a:solidFill>
                  <a:schemeClr val="tx1"/>
                </a:solidFill>
                <a:latin typeface="Times New Roman" charset="0"/>
                <a:ea typeface="华文中宋" charset="0"/>
              </a:defRPr>
            </a:lvl2pPr>
            <a:lvl3pPr marL="1143000" indent="-228600">
              <a:defRPr kumimoji="1" sz="2800" b="1">
                <a:solidFill>
                  <a:schemeClr val="tx1"/>
                </a:solidFill>
                <a:latin typeface="Times New Roman" charset="0"/>
                <a:ea typeface="华文中宋" charset="0"/>
              </a:defRPr>
            </a:lvl3pPr>
            <a:lvl4pPr marL="1600200" indent="-228600">
              <a:defRPr kumimoji="1" sz="2800" b="1">
                <a:solidFill>
                  <a:schemeClr val="tx1"/>
                </a:solidFill>
                <a:latin typeface="Times New Roman" charset="0"/>
                <a:ea typeface="华文中宋" charset="0"/>
              </a:defRPr>
            </a:lvl4pPr>
            <a:lvl5pPr marL="2057400" indent="-228600">
              <a:defRPr kumimoji="1" sz="2800" b="1">
                <a:solidFill>
                  <a:schemeClr val="tx1"/>
                </a:solidFill>
                <a:latin typeface="Times New Roman" charset="0"/>
                <a:ea typeface="华文中宋" charset="0"/>
              </a:defRPr>
            </a:lvl5pPr>
            <a:lvl6pPr marL="2514600" indent="-228600" fontAlgn="base">
              <a:spcBef>
                <a:spcPct val="0"/>
              </a:spcBef>
              <a:spcAft>
                <a:spcPct val="0"/>
              </a:spcAft>
              <a:defRPr kumimoji="1" sz="2800" b="1">
                <a:solidFill>
                  <a:schemeClr val="tx1"/>
                </a:solidFill>
                <a:latin typeface="Times New Roman" charset="0"/>
                <a:ea typeface="华文中宋" charset="0"/>
              </a:defRPr>
            </a:lvl6pPr>
            <a:lvl7pPr marL="2971800" indent="-228600" fontAlgn="base">
              <a:spcBef>
                <a:spcPct val="0"/>
              </a:spcBef>
              <a:spcAft>
                <a:spcPct val="0"/>
              </a:spcAft>
              <a:defRPr kumimoji="1" sz="2800" b="1">
                <a:solidFill>
                  <a:schemeClr val="tx1"/>
                </a:solidFill>
                <a:latin typeface="Times New Roman" charset="0"/>
                <a:ea typeface="华文中宋" charset="0"/>
              </a:defRPr>
            </a:lvl7pPr>
            <a:lvl8pPr marL="3429000" indent="-228600" fontAlgn="base">
              <a:spcBef>
                <a:spcPct val="0"/>
              </a:spcBef>
              <a:spcAft>
                <a:spcPct val="0"/>
              </a:spcAft>
              <a:defRPr kumimoji="1" sz="2800" b="1">
                <a:solidFill>
                  <a:schemeClr val="tx1"/>
                </a:solidFill>
                <a:latin typeface="Times New Roman" charset="0"/>
                <a:ea typeface="华文中宋" charset="0"/>
              </a:defRPr>
            </a:lvl8pPr>
            <a:lvl9pPr marL="3886200" indent="-228600" fontAlgn="base">
              <a:spcBef>
                <a:spcPct val="0"/>
              </a:spcBef>
              <a:spcAft>
                <a:spcPct val="0"/>
              </a:spcAft>
              <a:defRPr kumimoji="1" sz="2800" b="1">
                <a:solidFill>
                  <a:schemeClr val="tx1"/>
                </a:solidFill>
                <a:latin typeface="Times New Roman" charset="0"/>
                <a:ea typeface="华文中宋" charset="0"/>
              </a:defRPr>
            </a:lvl9pPr>
          </a:lstStyle>
          <a:p>
            <a:pPr eaLnBrk="1" hangingPunct="1">
              <a:defRPr/>
            </a:pPr>
            <a:r>
              <a:rPr lang="zh-CN" altLang="en-US" sz="4800">
                <a:latin typeface="Webdings" charset="2"/>
                <a:ea typeface="隶书" charset="0"/>
              </a:rPr>
              <a:t>嵌入式系统原理与实验</a:t>
            </a:r>
          </a:p>
        </p:txBody>
      </p:sp>
      <p:grpSp>
        <p:nvGrpSpPr>
          <p:cNvPr id="15" name="Group 12">
            <a:extLst>
              <a:ext uri="{FF2B5EF4-FFF2-40B4-BE49-F238E27FC236}">
                <a16:creationId xmlns:a16="http://schemas.microsoft.com/office/drawing/2014/main" id="{05961692-AB7B-3F46-B644-EFDC7D7FBF80}"/>
              </a:ext>
            </a:extLst>
          </p:cNvPr>
          <p:cNvGrpSpPr>
            <a:grpSpLocks/>
          </p:cNvGrpSpPr>
          <p:nvPr userDrawn="1"/>
        </p:nvGrpSpPr>
        <p:grpSpPr bwMode="auto">
          <a:xfrm>
            <a:off x="290513" y="1096963"/>
            <a:ext cx="8602662" cy="28575"/>
            <a:chOff x="181" y="391"/>
            <a:chExt cx="5419" cy="18"/>
          </a:xfrm>
        </p:grpSpPr>
        <p:sp>
          <p:nvSpPr>
            <p:cNvPr id="16" name="Rectangle 13">
              <a:extLst>
                <a:ext uri="{FF2B5EF4-FFF2-40B4-BE49-F238E27FC236}">
                  <a16:creationId xmlns:a16="http://schemas.microsoft.com/office/drawing/2014/main" id="{E146BA0E-814B-7B42-BAFC-58BD6B0122A3}"/>
                </a:ext>
              </a:extLst>
            </p:cNvPr>
            <p:cNvSpPr>
              <a:spLocks noChangeArrowheads="1"/>
            </p:cNvSpPr>
            <p:nvPr userDrawn="1"/>
          </p:nvSpPr>
          <p:spPr bwMode="auto">
            <a:xfrm>
              <a:off x="181" y="391"/>
              <a:ext cx="2720" cy="18"/>
            </a:xfrm>
            <a:prstGeom prst="rect">
              <a:avLst/>
            </a:prstGeom>
            <a:gradFill rotWithShape="1">
              <a:gsLst>
                <a:gs pos="0">
                  <a:srgbClr val="FFFFFF"/>
                </a:gs>
                <a:gs pos="100000">
                  <a:srgbClr val="FF3300"/>
                </a:gs>
              </a:gsLst>
              <a:lin ang="0" scaled="1"/>
            </a:gradFill>
            <a:ln>
              <a:noFill/>
            </a:ln>
            <a:extLst>
              <a:ext uri="{91240B29-F687-4f45-9708-019B960494DF}"/>
            </a:extLst>
          </p:spPr>
          <p:txBody>
            <a:bodyPr wrap="none" anchor="ctr"/>
            <a:lstStyle>
              <a:lvl1pPr>
                <a:defRPr kumimoji="1" sz="2800" b="1">
                  <a:solidFill>
                    <a:schemeClr val="tx1"/>
                  </a:solidFill>
                  <a:latin typeface="Times New Roman" charset="0"/>
                  <a:ea typeface="华文中宋" charset="0"/>
                </a:defRPr>
              </a:lvl1pPr>
              <a:lvl2pPr marL="742950" indent="-285750">
                <a:defRPr kumimoji="1" sz="2800" b="1">
                  <a:solidFill>
                    <a:schemeClr val="tx1"/>
                  </a:solidFill>
                  <a:latin typeface="Times New Roman" charset="0"/>
                  <a:ea typeface="华文中宋" charset="0"/>
                </a:defRPr>
              </a:lvl2pPr>
              <a:lvl3pPr marL="1143000" indent="-228600">
                <a:defRPr kumimoji="1" sz="2800" b="1">
                  <a:solidFill>
                    <a:schemeClr val="tx1"/>
                  </a:solidFill>
                  <a:latin typeface="Times New Roman" charset="0"/>
                  <a:ea typeface="华文中宋" charset="0"/>
                </a:defRPr>
              </a:lvl3pPr>
              <a:lvl4pPr marL="1600200" indent="-228600">
                <a:defRPr kumimoji="1" sz="2800" b="1">
                  <a:solidFill>
                    <a:schemeClr val="tx1"/>
                  </a:solidFill>
                  <a:latin typeface="Times New Roman" charset="0"/>
                  <a:ea typeface="华文中宋" charset="0"/>
                </a:defRPr>
              </a:lvl4pPr>
              <a:lvl5pPr marL="2057400" indent="-228600">
                <a:defRPr kumimoji="1" sz="2800" b="1">
                  <a:solidFill>
                    <a:schemeClr val="tx1"/>
                  </a:solidFill>
                  <a:latin typeface="Times New Roman" charset="0"/>
                  <a:ea typeface="华文中宋" charset="0"/>
                </a:defRPr>
              </a:lvl5pPr>
              <a:lvl6pPr marL="2514600" indent="-228600" fontAlgn="base">
                <a:spcBef>
                  <a:spcPct val="0"/>
                </a:spcBef>
                <a:spcAft>
                  <a:spcPct val="0"/>
                </a:spcAft>
                <a:defRPr kumimoji="1" sz="2800" b="1">
                  <a:solidFill>
                    <a:schemeClr val="tx1"/>
                  </a:solidFill>
                  <a:latin typeface="Times New Roman" charset="0"/>
                  <a:ea typeface="华文中宋" charset="0"/>
                </a:defRPr>
              </a:lvl6pPr>
              <a:lvl7pPr marL="2971800" indent="-228600" fontAlgn="base">
                <a:spcBef>
                  <a:spcPct val="0"/>
                </a:spcBef>
                <a:spcAft>
                  <a:spcPct val="0"/>
                </a:spcAft>
                <a:defRPr kumimoji="1" sz="2800" b="1">
                  <a:solidFill>
                    <a:schemeClr val="tx1"/>
                  </a:solidFill>
                  <a:latin typeface="Times New Roman" charset="0"/>
                  <a:ea typeface="华文中宋" charset="0"/>
                </a:defRPr>
              </a:lvl7pPr>
              <a:lvl8pPr marL="3429000" indent="-228600" fontAlgn="base">
                <a:spcBef>
                  <a:spcPct val="0"/>
                </a:spcBef>
                <a:spcAft>
                  <a:spcPct val="0"/>
                </a:spcAft>
                <a:defRPr kumimoji="1" sz="2800" b="1">
                  <a:solidFill>
                    <a:schemeClr val="tx1"/>
                  </a:solidFill>
                  <a:latin typeface="Times New Roman" charset="0"/>
                  <a:ea typeface="华文中宋" charset="0"/>
                </a:defRPr>
              </a:lvl8pPr>
              <a:lvl9pPr marL="3886200" indent="-228600" fontAlgn="base">
                <a:spcBef>
                  <a:spcPct val="0"/>
                </a:spcBef>
                <a:spcAft>
                  <a:spcPct val="0"/>
                </a:spcAft>
                <a:defRPr kumimoji="1" sz="2800" b="1">
                  <a:solidFill>
                    <a:schemeClr val="tx1"/>
                  </a:solidFill>
                  <a:latin typeface="Times New Roman" charset="0"/>
                  <a:ea typeface="华文中宋" charset="0"/>
                </a:defRPr>
              </a:lvl9pPr>
            </a:lstStyle>
            <a:p>
              <a:pPr>
                <a:defRPr/>
              </a:pPr>
              <a:endParaRPr kumimoji="0" lang="zh-CN" altLang="en-US" sz="2400" b="0">
                <a:ea typeface="宋体" charset="0"/>
              </a:endParaRPr>
            </a:p>
          </p:txBody>
        </p:sp>
        <p:sp>
          <p:nvSpPr>
            <p:cNvPr id="17" name="Rectangle 14">
              <a:extLst>
                <a:ext uri="{FF2B5EF4-FFF2-40B4-BE49-F238E27FC236}">
                  <a16:creationId xmlns:a16="http://schemas.microsoft.com/office/drawing/2014/main" id="{0B2E51A6-65C5-7942-89B9-70B716C5E50F}"/>
                </a:ext>
              </a:extLst>
            </p:cNvPr>
            <p:cNvSpPr>
              <a:spLocks noChangeArrowheads="1"/>
            </p:cNvSpPr>
            <p:nvPr userDrawn="1"/>
          </p:nvSpPr>
          <p:spPr bwMode="auto">
            <a:xfrm flipH="1">
              <a:off x="2880" y="391"/>
              <a:ext cx="2720" cy="18"/>
            </a:xfrm>
            <a:prstGeom prst="rect">
              <a:avLst/>
            </a:prstGeom>
            <a:gradFill rotWithShape="1">
              <a:gsLst>
                <a:gs pos="0">
                  <a:srgbClr val="FFFFFF"/>
                </a:gs>
                <a:gs pos="100000">
                  <a:srgbClr val="FF3300">
                    <a:alpha val="96999"/>
                  </a:srgbClr>
                </a:gs>
              </a:gsLst>
              <a:lin ang="0" scaled="1"/>
            </a:gradFill>
            <a:ln>
              <a:noFill/>
            </a:ln>
            <a:extLst>
              <a:ext uri="{91240B29-F687-4f45-9708-019B960494DF}"/>
            </a:extLst>
          </p:spPr>
          <p:txBody>
            <a:bodyPr wrap="none" anchor="ctr"/>
            <a:lstStyle>
              <a:lvl1pPr>
                <a:defRPr kumimoji="1" sz="2800" b="1">
                  <a:solidFill>
                    <a:schemeClr val="tx1"/>
                  </a:solidFill>
                  <a:latin typeface="Times New Roman" charset="0"/>
                  <a:ea typeface="华文中宋" charset="0"/>
                </a:defRPr>
              </a:lvl1pPr>
              <a:lvl2pPr marL="742950" indent="-285750">
                <a:defRPr kumimoji="1" sz="2800" b="1">
                  <a:solidFill>
                    <a:schemeClr val="tx1"/>
                  </a:solidFill>
                  <a:latin typeface="Times New Roman" charset="0"/>
                  <a:ea typeface="华文中宋" charset="0"/>
                </a:defRPr>
              </a:lvl2pPr>
              <a:lvl3pPr marL="1143000" indent="-228600">
                <a:defRPr kumimoji="1" sz="2800" b="1">
                  <a:solidFill>
                    <a:schemeClr val="tx1"/>
                  </a:solidFill>
                  <a:latin typeface="Times New Roman" charset="0"/>
                  <a:ea typeface="华文中宋" charset="0"/>
                </a:defRPr>
              </a:lvl3pPr>
              <a:lvl4pPr marL="1600200" indent="-228600">
                <a:defRPr kumimoji="1" sz="2800" b="1">
                  <a:solidFill>
                    <a:schemeClr val="tx1"/>
                  </a:solidFill>
                  <a:latin typeface="Times New Roman" charset="0"/>
                  <a:ea typeface="华文中宋" charset="0"/>
                </a:defRPr>
              </a:lvl4pPr>
              <a:lvl5pPr marL="2057400" indent="-228600">
                <a:defRPr kumimoji="1" sz="2800" b="1">
                  <a:solidFill>
                    <a:schemeClr val="tx1"/>
                  </a:solidFill>
                  <a:latin typeface="Times New Roman" charset="0"/>
                  <a:ea typeface="华文中宋" charset="0"/>
                </a:defRPr>
              </a:lvl5pPr>
              <a:lvl6pPr marL="2514600" indent="-228600" fontAlgn="base">
                <a:spcBef>
                  <a:spcPct val="0"/>
                </a:spcBef>
                <a:spcAft>
                  <a:spcPct val="0"/>
                </a:spcAft>
                <a:defRPr kumimoji="1" sz="2800" b="1">
                  <a:solidFill>
                    <a:schemeClr val="tx1"/>
                  </a:solidFill>
                  <a:latin typeface="Times New Roman" charset="0"/>
                  <a:ea typeface="华文中宋" charset="0"/>
                </a:defRPr>
              </a:lvl6pPr>
              <a:lvl7pPr marL="2971800" indent="-228600" fontAlgn="base">
                <a:spcBef>
                  <a:spcPct val="0"/>
                </a:spcBef>
                <a:spcAft>
                  <a:spcPct val="0"/>
                </a:spcAft>
                <a:defRPr kumimoji="1" sz="2800" b="1">
                  <a:solidFill>
                    <a:schemeClr val="tx1"/>
                  </a:solidFill>
                  <a:latin typeface="Times New Roman" charset="0"/>
                  <a:ea typeface="华文中宋" charset="0"/>
                </a:defRPr>
              </a:lvl7pPr>
              <a:lvl8pPr marL="3429000" indent="-228600" fontAlgn="base">
                <a:spcBef>
                  <a:spcPct val="0"/>
                </a:spcBef>
                <a:spcAft>
                  <a:spcPct val="0"/>
                </a:spcAft>
                <a:defRPr kumimoji="1" sz="2800" b="1">
                  <a:solidFill>
                    <a:schemeClr val="tx1"/>
                  </a:solidFill>
                  <a:latin typeface="Times New Roman" charset="0"/>
                  <a:ea typeface="华文中宋" charset="0"/>
                </a:defRPr>
              </a:lvl8pPr>
              <a:lvl9pPr marL="3886200" indent="-228600" fontAlgn="base">
                <a:spcBef>
                  <a:spcPct val="0"/>
                </a:spcBef>
                <a:spcAft>
                  <a:spcPct val="0"/>
                </a:spcAft>
                <a:defRPr kumimoji="1" sz="2800" b="1">
                  <a:solidFill>
                    <a:schemeClr val="tx1"/>
                  </a:solidFill>
                  <a:latin typeface="Times New Roman" charset="0"/>
                  <a:ea typeface="华文中宋" charset="0"/>
                </a:defRPr>
              </a:lvl9pPr>
            </a:lstStyle>
            <a:p>
              <a:pPr>
                <a:defRPr/>
              </a:pPr>
              <a:endParaRPr kumimoji="0" lang="zh-CN" altLang="en-US" sz="2400" b="0">
                <a:ea typeface="宋体" charset="0"/>
              </a:endParaRPr>
            </a:p>
          </p:txBody>
        </p:sp>
      </p:grpSp>
      <p:sp>
        <p:nvSpPr>
          <p:cNvPr id="19" name="Rectangle 14">
            <a:extLst>
              <a:ext uri="{FF2B5EF4-FFF2-40B4-BE49-F238E27FC236}">
                <a16:creationId xmlns:a16="http://schemas.microsoft.com/office/drawing/2014/main" id="{17552B20-76C7-F548-9033-650C222C4538}"/>
              </a:ext>
            </a:extLst>
          </p:cNvPr>
          <p:cNvSpPr>
            <a:spLocks noChangeArrowheads="1"/>
          </p:cNvSpPr>
          <p:nvPr userDrawn="1"/>
        </p:nvSpPr>
        <p:spPr bwMode="auto">
          <a:xfrm>
            <a:off x="2667000" y="3762375"/>
            <a:ext cx="4781550" cy="1800225"/>
          </a:xfrm>
          <a:prstGeom prst="rect">
            <a:avLst/>
          </a:prstGeom>
          <a:noFill/>
          <a:ln w="28575">
            <a:noFill/>
            <a:miter lim="800000"/>
            <a:headEnd/>
            <a:tailEnd type="none" w="med" len="lg"/>
          </a:ln>
          <a:effectLst/>
        </p:spPr>
        <p:txBody>
          <a:bodyPr>
            <a:spAutoFit/>
          </a:bodyP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algn="ctr" fontAlgn="base">
              <a:spcBef>
                <a:spcPct val="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eaLnBrk="1" hangingPunct="1">
              <a:defRPr/>
            </a:pPr>
            <a:r>
              <a:rPr kumimoji="0" lang="zh-CN" altLang="en-US" sz="2800" b="1" dirty="0">
                <a:solidFill>
                  <a:srgbClr val="010000"/>
                </a:solidFill>
                <a:effectLst>
                  <a:outerShdw blurRad="38100" dist="38100" dir="2700000" algn="tl">
                    <a:srgbClr val="C0C0C0"/>
                  </a:outerShdw>
                </a:effectLst>
                <a:latin typeface="FangSong" panose="02010609060101010101" pitchFamily="49" charset="-122"/>
                <a:ea typeface="FangSong" panose="02010609060101010101" pitchFamily="49" charset="-122"/>
              </a:rPr>
              <a:t>课程号码</a:t>
            </a:r>
            <a:r>
              <a:rPr kumimoji="0" lang="zh-Hans" altLang="en-US" sz="2800" b="1" dirty="0">
                <a:solidFill>
                  <a:srgbClr val="010000"/>
                </a:solidFill>
                <a:effectLst>
                  <a:outerShdw blurRad="38100" dist="38100" dir="2700000" algn="tl">
                    <a:srgbClr val="C0C0C0"/>
                  </a:outerShdw>
                </a:effectLst>
                <a:latin typeface="FangSong" panose="02010609060101010101" pitchFamily="49" charset="-122"/>
                <a:ea typeface="FangSong" panose="02010609060101010101" pitchFamily="49" charset="-122"/>
              </a:rPr>
              <a:t>：</a:t>
            </a:r>
            <a:r>
              <a:rPr kumimoji="0" lang="en-US" altLang="zh-CN" sz="2800" b="1" dirty="0">
                <a:solidFill>
                  <a:srgbClr val="010000"/>
                </a:solidFill>
                <a:effectLst>
                  <a:outerShdw blurRad="38100" dist="38100" dir="2700000" algn="tl">
                    <a:srgbClr val="C0C0C0"/>
                  </a:outerShdw>
                </a:effectLst>
                <a:latin typeface="FangSong" panose="02010609060101010101" pitchFamily="49" charset="-122"/>
                <a:ea typeface="FangSong" panose="02010609060101010101" pitchFamily="49" charset="-122"/>
              </a:rPr>
              <a:t>EE21</a:t>
            </a:r>
            <a:r>
              <a:rPr kumimoji="0" lang="en-US" altLang="zh-Hans" sz="2800" b="1" dirty="0">
                <a:solidFill>
                  <a:srgbClr val="010000"/>
                </a:solidFill>
                <a:effectLst>
                  <a:outerShdw blurRad="38100" dist="38100" dir="2700000" algn="tl">
                    <a:srgbClr val="C0C0C0"/>
                  </a:outerShdw>
                </a:effectLst>
                <a:latin typeface="FangSong" panose="02010609060101010101" pitchFamily="49" charset="-122"/>
                <a:ea typeface="FangSong" panose="02010609060101010101" pitchFamily="49" charset="-122"/>
              </a:rPr>
              <a:t>3</a:t>
            </a:r>
            <a:br>
              <a:rPr kumimoji="0" lang="en-US" altLang="zh-CN" sz="2800" b="1" dirty="0">
                <a:solidFill>
                  <a:srgbClr val="010000"/>
                </a:solidFill>
                <a:effectLst>
                  <a:outerShdw blurRad="38100" dist="38100" dir="2700000" algn="tl">
                    <a:srgbClr val="C0C0C0"/>
                  </a:outerShdw>
                </a:effectLst>
                <a:latin typeface="FangSong" panose="02010609060101010101" pitchFamily="49" charset="-122"/>
                <a:ea typeface="FangSong" panose="02010609060101010101" pitchFamily="49" charset="-122"/>
              </a:rPr>
            </a:br>
            <a:r>
              <a:rPr kumimoji="0" lang="zh-CN" altLang="en-US" sz="2800" b="1" dirty="0">
                <a:solidFill>
                  <a:srgbClr val="010000"/>
                </a:solidFill>
                <a:effectLst>
                  <a:outerShdw blurRad="38100" dist="38100" dir="2700000" algn="tl">
                    <a:srgbClr val="C0C0C0"/>
                  </a:outerShdw>
                </a:effectLst>
                <a:latin typeface="FangSong" panose="02010609060101010101" pitchFamily="49" charset="-122"/>
                <a:ea typeface="FangSong" panose="02010609060101010101" pitchFamily="49" charset="-122"/>
              </a:rPr>
              <a:t>教学年级</a:t>
            </a:r>
            <a:r>
              <a:rPr kumimoji="0" lang="zh-Hans" altLang="en-US" sz="2800" b="1" dirty="0">
                <a:solidFill>
                  <a:srgbClr val="010000"/>
                </a:solidFill>
                <a:effectLst>
                  <a:outerShdw blurRad="38100" dist="38100" dir="2700000" algn="tl">
                    <a:srgbClr val="C0C0C0"/>
                  </a:outerShdw>
                </a:effectLst>
                <a:latin typeface="FangSong" panose="02010609060101010101" pitchFamily="49" charset="-122"/>
                <a:ea typeface="FangSong" panose="02010609060101010101" pitchFamily="49" charset="-122"/>
              </a:rPr>
              <a:t>：</a:t>
            </a:r>
            <a:r>
              <a:rPr kumimoji="0" lang="zh-CN" altLang="en-US" sz="2800" b="1" dirty="0">
                <a:solidFill>
                  <a:srgbClr val="010000"/>
                </a:solidFill>
                <a:effectLst>
                  <a:outerShdw blurRad="38100" dist="38100" dir="2700000" algn="tl">
                    <a:srgbClr val="C0C0C0"/>
                  </a:outerShdw>
                </a:effectLst>
                <a:latin typeface="FangSong" panose="02010609060101010101" pitchFamily="49" charset="-122"/>
                <a:ea typeface="FangSong" panose="02010609060101010101" pitchFamily="49" charset="-122"/>
              </a:rPr>
              <a:t>二年级</a:t>
            </a:r>
            <a:br>
              <a:rPr kumimoji="0" lang="zh-CN" altLang="en-US" sz="2800" b="1" dirty="0">
                <a:solidFill>
                  <a:srgbClr val="010000"/>
                </a:solidFill>
                <a:effectLst>
                  <a:outerShdw blurRad="38100" dist="38100" dir="2700000" algn="tl">
                    <a:srgbClr val="C0C0C0"/>
                  </a:outerShdw>
                </a:effectLst>
                <a:latin typeface="FangSong" panose="02010609060101010101" pitchFamily="49" charset="-122"/>
                <a:ea typeface="FangSong" panose="02010609060101010101" pitchFamily="49" charset="-122"/>
              </a:rPr>
            </a:br>
            <a:r>
              <a:rPr kumimoji="0" lang="zh-CN" altLang="en-US" sz="2800" b="1" dirty="0">
                <a:solidFill>
                  <a:srgbClr val="010000"/>
                </a:solidFill>
                <a:effectLst>
                  <a:outerShdw blurRad="38100" dist="38100" dir="2700000" algn="tl">
                    <a:srgbClr val="C0C0C0"/>
                  </a:outerShdw>
                </a:effectLst>
                <a:latin typeface="FangSong" panose="02010609060101010101" pitchFamily="49" charset="-122"/>
                <a:ea typeface="FangSong" panose="02010609060101010101" pitchFamily="49" charset="-122"/>
              </a:rPr>
              <a:t>授课教师：赵忠华</a:t>
            </a:r>
          </a:p>
          <a:p>
            <a:pPr eaLnBrk="1" hangingPunct="1">
              <a:defRPr/>
            </a:pPr>
            <a:r>
              <a:rPr kumimoji="0" lang="zh-CN" altLang="en-US" sz="2800" b="1" dirty="0">
                <a:solidFill>
                  <a:srgbClr val="010000"/>
                </a:solidFill>
                <a:effectLst>
                  <a:outerShdw blurRad="38100" dist="38100" dir="2700000" algn="tl">
                    <a:srgbClr val="C0C0C0"/>
                  </a:outerShdw>
                </a:effectLst>
                <a:latin typeface="FangSong" panose="02010609060101010101" pitchFamily="49" charset="-122"/>
                <a:ea typeface="FangSong" panose="02010609060101010101" pitchFamily="49" charset="-122"/>
              </a:rPr>
              <a:t>上课教室</a:t>
            </a:r>
            <a:r>
              <a:rPr kumimoji="0" lang="zh-Hans" altLang="en-US" sz="2800" b="1" dirty="0">
                <a:solidFill>
                  <a:srgbClr val="010000"/>
                </a:solidFill>
                <a:effectLst>
                  <a:outerShdw blurRad="38100" dist="38100" dir="2700000" algn="tl">
                    <a:srgbClr val="C0C0C0"/>
                  </a:outerShdw>
                </a:effectLst>
                <a:latin typeface="FangSong" panose="02010609060101010101" pitchFamily="49" charset="-122"/>
                <a:ea typeface="FangSong" panose="02010609060101010101" pitchFamily="49" charset="-122"/>
              </a:rPr>
              <a:t>：</a:t>
            </a:r>
            <a:r>
              <a:rPr kumimoji="0" lang="zh-CN" altLang="en-US" sz="2800" b="1" dirty="0">
                <a:solidFill>
                  <a:srgbClr val="010000"/>
                </a:solidFill>
                <a:effectLst>
                  <a:outerShdw blurRad="38100" dist="38100" dir="2700000" algn="tl">
                    <a:srgbClr val="C0C0C0"/>
                  </a:outerShdw>
                </a:effectLst>
                <a:latin typeface="FangSong" panose="02010609060101010101" pitchFamily="49" charset="-122"/>
                <a:ea typeface="FangSong" panose="02010609060101010101" pitchFamily="49" charset="-122"/>
              </a:rPr>
              <a:t>东中院</a:t>
            </a:r>
            <a:r>
              <a:rPr kumimoji="0" lang="en-US" altLang="zh-CN" sz="2800" b="1" dirty="0">
                <a:solidFill>
                  <a:srgbClr val="010000"/>
                </a:solidFill>
                <a:effectLst>
                  <a:outerShdw blurRad="38100" dist="38100" dir="2700000" algn="tl">
                    <a:srgbClr val="C0C0C0"/>
                  </a:outerShdw>
                </a:effectLst>
                <a:latin typeface="FangSong" panose="02010609060101010101" pitchFamily="49" charset="-122"/>
                <a:ea typeface="FangSong" panose="02010609060101010101" pitchFamily="49" charset="-122"/>
              </a:rPr>
              <a:t>4-</a:t>
            </a:r>
            <a:r>
              <a:rPr kumimoji="0" lang="en-US" altLang="zh-Hans" sz="2800" b="1" dirty="0">
                <a:solidFill>
                  <a:srgbClr val="010000"/>
                </a:solidFill>
                <a:effectLst>
                  <a:outerShdw blurRad="38100" dist="38100" dir="2700000" algn="tl">
                    <a:srgbClr val="C0C0C0"/>
                  </a:outerShdw>
                </a:effectLst>
                <a:latin typeface="FangSong" panose="02010609060101010101" pitchFamily="49" charset="-122"/>
                <a:ea typeface="FangSong" panose="02010609060101010101" pitchFamily="49" charset="-122"/>
              </a:rPr>
              <a:t>3</a:t>
            </a:r>
            <a:r>
              <a:rPr kumimoji="0" lang="en-US" altLang="zh-CN" sz="2800" b="1" dirty="0">
                <a:solidFill>
                  <a:srgbClr val="010000"/>
                </a:solidFill>
                <a:effectLst>
                  <a:outerShdw blurRad="38100" dist="38100" dir="2700000" algn="tl">
                    <a:srgbClr val="C0C0C0"/>
                  </a:outerShdw>
                </a:effectLst>
                <a:latin typeface="FangSong" panose="02010609060101010101" pitchFamily="49" charset="-122"/>
                <a:ea typeface="FangSong" panose="02010609060101010101" pitchFamily="49" charset="-122"/>
              </a:rPr>
              <a:t>06</a:t>
            </a:r>
          </a:p>
        </p:txBody>
      </p:sp>
    </p:spTree>
    <p:extLst>
      <p:ext uri="{BB962C8B-B14F-4D97-AF65-F5344CB8AC3E}">
        <p14:creationId xmlns:p14="http://schemas.microsoft.com/office/powerpoint/2010/main" val="1363528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8ADCE9C-474B-DA4F-BE3E-BFDA61ED363E}"/>
              </a:ext>
            </a:extLst>
          </p:cNvPr>
          <p:cNvSpPr>
            <a:spLocks noGrp="1" noChangeArrowheads="1"/>
          </p:cNvSpPr>
          <p:nvPr>
            <p:ph type="dt" sz="half" idx="10"/>
          </p:nvPr>
        </p:nvSpPr>
        <p:spPr>
          <a:ln/>
        </p:spPr>
        <p:txBody>
          <a:bodyPr/>
          <a:lstStyle>
            <a:lvl1pPr>
              <a:defRPr/>
            </a:lvl1pPr>
          </a:lstStyle>
          <a:p>
            <a:pPr>
              <a:defRPr/>
            </a:pPr>
            <a:fld id="{A0664C58-E92A-A04F-B697-82FCC9759DB9}" type="datetime12">
              <a:rPr lang="zh-CN" altLang="en-US"/>
              <a:pPr>
                <a:defRPr/>
              </a:pPr>
              <a:t>下午10时44分</a:t>
            </a:fld>
            <a:endParaRPr lang="en-US" altLang="zh-CN"/>
          </a:p>
        </p:txBody>
      </p:sp>
      <p:sp>
        <p:nvSpPr>
          <p:cNvPr id="5" name="Rectangle 5">
            <a:extLst>
              <a:ext uri="{FF2B5EF4-FFF2-40B4-BE49-F238E27FC236}">
                <a16:creationId xmlns:a16="http://schemas.microsoft.com/office/drawing/2014/main" id="{2751C740-CF0A-4A48-8AB9-00771C23530F}"/>
              </a:ext>
            </a:extLst>
          </p:cNvPr>
          <p:cNvSpPr>
            <a:spLocks noGrp="1" noChangeArrowheads="1"/>
          </p:cNvSpPr>
          <p:nvPr>
            <p:ph type="ftr" sz="quarter" idx="11"/>
          </p:nvPr>
        </p:nvSpPr>
        <p:spPr>
          <a:ln/>
        </p:spPr>
        <p:txBody>
          <a:bodyPr/>
          <a:lstStyle>
            <a:lvl1pPr>
              <a:defRPr/>
            </a:lvl1pPr>
          </a:lstStyle>
          <a:p>
            <a:pPr>
              <a:defRPr/>
            </a:pPr>
            <a:fld id="{98B51C18-75C4-A143-9296-5ED5D0108AEE}" type="slidenum">
              <a:rPr lang="en-US" altLang="zh-CN"/>
              <a:pPr>
                <a:defRPr/>
              </a:pPr>
              <a:t>‹#›</a:t>
            </a:fld>
            <a:endParaRPr lang="en-US" altLang="zh-CN"/>
          </a:p>
        </p:txBody>
      </p:sp>
      <p:sp>
        <p:nvSpPr>
          <p:cNvPr id="6" name="Rectangle 6">
            <a:extLst>
              <a:ext uri="{FF2B5EF4-FFF2-40B4-BE49-F238E27FC236}">
                <a16:creationId xmlns:a16="http://schemas.microsoft.com/office/drawing/2014/main" id="{82D842F8-40A9-CE49-9117-85D8781211D1}"/>
              </a:ext>
            </a:extLst>
          </p:cNvPr>
          <p:cNvSpPr>
            <a:spLocks noGrp="1" noChangeArrowheads="1"/>
          </p:cNvSpPr>
          <p:nvPr>
            <p:ph type="sldNum" sz="quarter" idx="12"/>
          </p:nvPr>
        </p:nvSpPr>
        <p:spPr>
          <a:ln/>
        </p:spPr>
        <p:txBody>
          <a:bodyPr/>
          <a:lstStyle>
            <a:lvl1pPr>
              <a:defRPr/>
            </a:lvl1pPr>
          </a:lstStyle>
          <a:p>
            <a:pPr>
              <a:defRPr/>
            </a:pPr>
            <a:fld id="{47C88902-1858-3843-B8C2-E5F8E5ECC987}" type="slidenum">
              <a:rPr lang="en-US" altLang="zh-CN"/>
              <a:pPr>
                <a:defRPr/>
              </a:pPr>
              <a:t>‹#›</a:t>
            </a:fld>
            <a:r>
              <a:rPr lang="en-US" altLang="zh-CN"/>
              <a:t>/96</a:t>
            </a:r>
            <a:endParaRPr lang="zh-CN" altLang="en-US"/>
          </a:p>
        </p:txBody>
      </p:sp>
    </p:spTree>
    <p:extLst>
      <p:ext uri="{BB962C8B-B14F-4D97-AF65-F5344CB8AC3E}">
        <p14:creationId xmlns:p14="http://schemas.microsoft.com/office/powerpoint/2010/main" val="342699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28600"/>
            <a:ext cx="1951038" cy="5903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28600"/>
            <a:ext cx="5700712" cy="59039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7342712-F308-BC45-8D8B-51E0322AA4AF}"/>
              </a:ext>
            </a:extLst>
          </p:cNvPr>
          <p:cNvSpPr>
            <a:spLocks noGrp="1" noChangeArrowheads="1"/>
          </p:cNvSpPr>
          <p:nvPr>
            <p:ph type="dt" sz="half" idx="10"/>
          </p:nvPr>
        </p:nvSpPr>
        <p:spPr>
          <a:ln/>
        </p:spPr>
        <p:txBody>
          <a:bodyPr/>
          <a:lstStyle>
            <a:lvl1pPr>
              <a:defRPr/>
            </a:lvl1pPr>
          </a:lstStyle>
          <a:p>
            <a:pPr>
              <a:defRPr/>
            </a:pPr>
            <a:fld id="{C3BE4B01-9A32-FC40-B2E5-350A8F505B68}" type="datetime12">
              <a:rPr lang="zh-CN" altLang="en-US"/>
              <a:pPr>
                <a:defRPr/>
              </a:pPr>
              <a:t>下午10时44分</a:t>
            </a:fld>
            <a:endParaRPr lang="en-US" altLang="zh-CN"/>
          </a:p>
        </p:txBody>
      </p:sp>
      <p:sp>
        <p:nvSpPr>
          <p:cNvPr id="5" name="Rectangle 5">
            <a:extLst>
              <a:ext uri="{FF2B5EF4-FFF2-40B4-BE49-F238E27FC236}">
                <a16:creationId xmlns:a16="http://schemas.microsoft.com/office/drawing/2014/main" id="{570BFBAA-5C21-AC47-9BAE-D3150CC74A13}"/>
              </a:ext>
            </a:extLst>
          </p:cNvPr>
          <p:cNvSpPr>
            <a:spLocks noGrp="1" noChangeArrowheads="1"/>
          </p:cNvSpPr>
          <p:nvPr>
            <p:ph type="ftr" sz="quarter" idx="11"/>
          </p:nvPr>
        </p:nvSpPr>
        <p:spPr>
          <a:ln/>
        </p:spPr>
        <p:txBody>
          <a:bodyPr/>
          <a:lstStyle>
            <a:lvl1pPr>
              <a:defRPr/>
            </a:lvl1pPr>
          </a:lstStyle>
          <a:p>
            <a:pPr>
              <a:defRPr/>
            </a:pPr>
            <a:fld id="{599243C8-4F95-AD44-8464-52ECE8DE7CB0}" type="slidenum">
              <a:rPr lang="en-US" altLang="zh-CN"/>
              <a:pPr>
                <a:defRPr/>
              </a:pPr>
              <a:t>‹#›</a:t>
            </a:fld>
            <a:endParaRPr lang="en-US" altLang="zh-CN"/>
          </a:p>
        </p:txBody>
      </p:sp>
      <p:sp>
        <p:nvSpPr>
          <p:cNvPr id="6" name="Rectangle 6">
            <a:extLst>
              <a:ext uri="{FF2B5EF4-FFF2-40B4-BE49-F238E27FC236}">
                <a16:creationId xmlns:a16="http://schemas.microsoft.com/office/drawing/2014/main" id="{F88E3C8B-4C4B-2049-8D85-A4C9ABAAFE25}"/>
              </a:ext>
            </a:extLst>
          </p:cNvPr>
          <p:cNvSpPr>
            <a:spLocks noGrp="1" noChangeArrowheads="1"/>
          </p:cNvSpPr>
          <p:nvPr>
            <p:ph type="sldNum" sz="quarter" idx="12"/>
          </p:nvPr>
        </p:nvSpPr>
        <p:spPr>
          <a:ln/>
        </p:spPr>
        <p:txBody>
          <a:bodyPr/>
          <a:lstStyle>
            <a:lvl1pPr>
              <a:defRPr/>
            </a:lvl1pPr>
          </a:lstStyle>
          <a:p>
            <a:pPr>
              <a:defRPr/>
            </a:pPr>
            <a:fld id="{BC7D0AA8-8341-C74C-9C32-0C2357A4040C}" type="slidenum">
              <a:rPr lang="en-US" altLang="zh-CN"/>
              <a:pPr>
                <a:defRPr/>
              </a:pPr>
              <a:t>‹#›</a:t>
            </a:fld>
            <a:r>
              <a:rPr lang="en-US" altLang="zh-CN"/>
              <a:t>/96</a:t>
            </a:r>
            <a:endParaRPr lang="zh-CN" altLang="en-US"/>
          </a:p>
        </p:txBody>
      </p:sp>
    </p:spTree>
    <p:extLst>
      <p:ext uri="{BB962C8B-B14F-4D97-AF65-F5344CB8AC3E}">
        <p14:creationId xmlns:p14="http://schemas.microsoft.com/office/powerpoint/2010/main" val="3643314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228600"/>
            <a:ext cx="7804150" cy="59039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332FA46F-2DE1-B841-85F2-7B93A99A853D}"/>
              </a:ext>
            </a:extLst>
          </p:cNvPr>
          <p:cNvSpPr>
            <a:spLocks noGrp="1" noChangeArrowheads="1"/>
          </p:cNvSpPr>
          <p:nvPr>
            <p:ph type="dt" sz="half" idx="10"/>
          </p:nvPr>
        </p:nvSpPr>
        <p:spPr>
          <a:ln/>
        </p:spPr>
        <p:txBody>
          <a:bodyPr/>
          <a:lstStyle>
            <a:lvl1pPr>
              <a:defRPr/>
            </a:lvl1pPr>
          </a:lstStyle>
          <a:p>
            <a:pPr>
              <a:defRPr/>
            </a:pPr>
            <a:fld id="{C8863C90-494C-5249-8209-4A37A1C1834C}" type="datetime12">
              <a:rPr lang="zh-CN" altLang="en-US"/>
              <a:pPr>
                <a:defRPr/>
              </a:pPr>
              <a:t>下午10时44分</a:t>
            </a:fld>
            <a:endParaRPr lang="en-US" altLang="zh-CN"/>
          </a:p>
        </p:txBody>
      </p:sp>
      <p:sp>
        <p:nvSpPr>
          <p:cNvPr id="4" name="Rectangle 5">
            <a:extLst>
              <a:ext uri="{FF2B5EF4-FFF2-40B4-BE49-F238E27FC236}">
                <a16:creationId xmlns:a16="http://schemas.microsoft.com/office/drawing/2014/main" id="{222A9490-89B9-0D4C-AF07-A40F71CB7D9D}"/>
              </a:ext>
            </a:extLst>
          </p:cNvPr>
          <p:cNvSpPr>
            <a:spLocks noGrp="1" noChangeArrowheads="1"/>
          </p:cNvSpPr>
          <p:nvPr>
            <p:ph type="ftr" sz="quarter" idx="11"/>
          </p:nvPr>
        </p:nvSpPr>
        <p:spPr>
          <a:ln/>
        </p:spPr>
        <p:txBody>
          <a:bodyPr/>
          <a:lstStyle>
            <a:lvl1pPr>
              <a:defRPr/>
            </a:lvl1pPr>
          </a:lstStyle>
          <a:p>
            <a:pPr>
              <a:defRPr/>
            </a:pPr>
            <a:fld id="{308B16AF-6F47-834D-A072-45D443A2FDB5}" type="slidenum">
              <a:rPr lang="en-US" altLang="zh-CN"/>
              <a:pPr>
                <a:defRPr/>
              </a:pPr>
              <a:t>‹#›</a:t>
            </a:fld>
            <a:endParaRPr lang="en-US" altLang="zh-CN"/>
          </a:p>
        </p:txBody>
      </p:sp>
      <p:sp>
        <p:nvSpPr>
          <p:cNvPr id="5" name="Rectangle 6">
            <a:extLst>
              <a:ext uri="{FF2B5EF4-FFF2-40B4-BE49-F238E27FC236}">
                <a16:creationId xmlns:a16="http://schemas.microsoft.com/office/drawing/2014/main" id="{7C421E7B-ED9A-EC48-8A9C-FF9EDA07CF0E}"/>
              </a:ext>
            </a:extLst>
          </p:cNvPr>
          <p:cNvSpPr>
            <a:spLocks noGrp="1" noChangeArrowheads="1"/>
          </p:cNvSpPr>
          <p:nvPr>
            <p:ph type="sldNum" sz="quarter" idx="12"/>
          </p:nvPr>
        </p:nvSpPr>
        <p:spPr>
          <a:ln/>
        </p:spPr>
        <p:txBody>
          <a:bodyPr/>
          <a:lstStyle>
            <a:lvl1pPr>
              <a:defRPr/>
            </a:lvl1pPr>
          </a:lstStyle>
          <a:p>
            <a:pPr>
              <a:defRPr/>
            </a:pPr>
            <a:fld id="{049C7B3D-0337-B24A-9457-02D89C9B8EFB}" type="slidenum">
              <a:rPr lang="en-US" altLang="zh-CN"/>
              <a:pPr>
                <a:defRPr/>
              </a:pPr>
              <a:t>‹#›</a:t>
            </a:fld>
            <a:r>
              <a:rPr lang="en-US" altLang="zh-CN"/>
              <a:t>/96</a:t>
            </a:r>
            <a:endParaRPr lang="zh-CN" altLang="en-US"/>
          </a:p>
        </p:txBody>
      </p:sp>
    </p:spTree>
    <p:extLst>
      <p:ext uri="{BB962C8B-B14F-4D97-AF65-F5344CB8AC3E}">
        <p14:creationId xmlns:p14="http://schemas.microsoft.com/office/powerpoint/2010/main" val="1297576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150938" y="228600"/>
            <a:ext cx="7793037" cy="1143000"/>
          </a:xfrm>
        </p:spPr>
        <p:txBody>
          <a:bodyPr/>
          <a:lstStyle/>
          <a:p>
            <a:r>
              <a:rPr lang="zh-CN" altLang="en-US"/>
              <a:t>单击此处编辑母版标题样式</a:t>
            </a:r>
          </a:p>
        </p:txBody>
      </p:sp>
      <p:sp>
        <p:nvSpPr>
          <p:cNvPr id="3" name="内容占位符 2"/>
          <p:cNvSpPr>
            <a:spLocks noGrp="1"/>
          </p:cNvSpPr>
          <p:nvPr>
            <p:ph sz="quarter" idx="1"/>
          </p:nvPr>
        </p:nvSpPr>
        <p:spPr>
          <a:xfrm>
            <a:off x="1182688" y="20177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20177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1182688" y="41513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5145088" y="41513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94E19854-B157-B14A-B5A3-60DF991A1183}"/>
              </a:ext>
            </a:extLst>
          </p:cNvPr>
          <p:cNvSpPr>
            <a:spLocks noGrp="1" noChangeArrowheads="1"/>
          </p:cNvSpPr>
          <p:nvPr>
            <p:ph type="dt" sz="half" idx="10"/>
          </p:nvPr>
        </p:nvSpPr>
        <p:spPr>
          <a:ln/>
        </p:spPr>
        <p:txBody>
          <a:bodyPr/>
          <a:lstStyle>
            <a:lvl1pPr>
              <a:defRPr/>
            </a:lvl1pPr>
          </a:lstStyle>
          <a:p>
            <a:pPr>
              <a:defRPr/>
            </a:pPr>
            <a:fld id="{7E95F821-C8F5-3F4E-8357-B2ABB0C7ED5D}" type="datetime12">
              <a:rPr lang="zh-CN" altLang="en-US"/>
              <a:pPr>
                <a:defRPr/>
              </a:pPr>
              <a:t>下午10时44分</a:t>
            </a:fld>
            <a:endParaRPr lang="en-US" altLang="zh-CN"/>
          </a:p>
        </p:txBody>
      </p:sp>
      <p:sp>
        <p:nvSpPr>
          <p:cNvPr id="8" name="Rectangle 5">
            <a:extLst>
              <a:ext uri="{FF2B5EF4-FFF2-40B4-BE49-F238E27FC236}">
                <a16:creationId xmlns:a16="http://schemas.microsoft.com/office/drawing/2014/main" id="{808E4F83-72B9-DB48-8B26-B0947BE5E345}"/>
              </a:ext>
            </a:extLst>
          </p:cNvPr>
          <p:cNvSpPr>
            <a:spLocks noGrp="1" noChangeArrowheads="1"/>
          </p:cNvSpPr>
          <p:nvPr>
            <p:ph type="ftr" sz="quarter" idx="11"/>
          </p:nvPr>
        </p:nvSpPr>
        <p:spPr>
          <a:ln/>
        </p:spPr>
        <p:txBody>
          <a:bodyPr/>
          <a:lstStyle>
            <a:lvl1pPr>
              <a:defRPr/>
            </a:lvl1pPr>
          </a:lstStyle>
          <a:p>
            <a:pPr>
              <a:defRPr/>
            </a:pPr>
            <a:fld id="{22A8A454-5A57-9C43-A74D-6FC8826BA5F5}" type="slidenum">
              <a:rPr lang="en-US" altLang="zh-CN"/>
              <a:pPr>
                <a:defRPr/>
              </a:pPr>
              <a:t>‹#›</a:t>
            </a:fld>
            <a:endParaRPr lang="en-US" altLang="zh-CN"/>
          </a:p>
        </p:txBody>
      </p:sp>
      <p:sp>
        <p:nvSpPr>
          <p:cNvPr id="9" name="Rectangle 6">
            <a:extLst>
              <a:ext uri="{FF2B5EF4-FFF2-40B4-BE49-F238E27FC236}">
                <a16:creationId xmlns:a16="http://schemas.microsoft.com/office/drawing/2014/main" id="{619B0E8C-255D-7741-A4D0-36B2D18A164A}"/>
              </a:ext>
            </a:extLst>
          </p:cNvPr>
          <p:cNvSpPr>
            <a:spLocks noGrp="1" noChangeArrowheads="1"/>
          </p:cNvSpPr>
          <p:nvPr>
            <p:ph type="sldNum" sz="quarter" idx="12"/>
          </p:nvPr>
        </p:nvSpPr>
        <p:spPr>
          <a:ln/>
        </p:spPr>
        <p:txBody>
          <a:bodyPr/>
          <a:lstStyle>
            <a:lvl1pPr>
              <a:defRPr/>
            </a:lvl1pPr>
          </a:lstStyle>
          <a:p>
            <a:pPr>
              <a:defRPr/>
            </a:pPr>
            <a:fld id="{F7A357A7-2AE9-644A-9084-FBC6CFF79F11}" type="slidenum">
              <a:rPr lang="en-US" altLang="zh-CN"/>
              <a:pPr>
                <a:defRPr/>
              </a:pPr>
              <a:t>‹#›</a:t>
            </a:fld>
            <a:r>
              <a:rPr lang="en-US" altLang="zh-CN"/>
              <a:t>/96</a:t>
            </a:r>
            <a:endParaRPr lang="zh-CN" altLang="en-US"/>
          </a:p>
        </p:txBody>
      </p:sp>
    </p:spTree>
    <p:extLst>
      <p:ext uri="{BB962C8B-B14F-4D97-AF65-F5344CB8AC3E}">
        <p14:creationId xmlns:p14="http://schemas.microsoft.com/office/powerpoint/2010/main" val="4134763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4231306-29B8-E54C-9A84-0F4A19617B90}"/>
              </a:ext>
            </a:extLst>
          </p:cNvPr>
          <p:cNvSpPr>
            <a:spLocks noGrp="1" noChangeArrowheads="1"/>
          </p:cNvSpPr>
          <p:nvPr>
            <p:ph type="dt" sz="half" idx="10"/>
          </p:nvPr>
        </p:nvSpPr>
        <p:spPr>
          <a:ln/>
        </p:spPr>
        <p:txBody>
          <a:bodyPr/>
          <a:lstStyle>
            <a:lvl1pPr>
              <a:defRPr/>
            </a:lvl1pPr>
          </a:lstStyle>
          <a:p>
            <a:pPr>
              <a:defRPr/>
            </a:pPr>
            <a:fld id="{748A0982-C4B0-964F-B6D0-B67743B591C8}" type="datetime12">
              <a:rPr lang="zh-CN" altLang="en-US"/>
              <a:pPr>
                <a:defRPr/>
              </a:pPr>
              <a:t>下午10时44分</a:t>
            </a:fld>
            <a:endParaRPr lang="en-US" altLang="zh-CN"/>
          </a:p>
        </p:txBody>
      </p:sp>
      <p:sp>
        <p:nvSpPr>
          <p:cNvPr id="5" name="Rectangle 5">
            <a:extLst>
              <a:ext uri="{FF2B5EF4-FFF2-40B4-BE49-F238E27FC236}">
                <a16:creationId xmlns:a16="http://schemas.microsoft.com/office/drawing/2014/main" id="{EB85D3B1-EBE6-6049-9C3B-232DFEBCC1E8}"/>
              </a:ext>
            </a:extLst>
          </p:cNvPr>
          <p:cNvSpPr>
            <a:spLocks noGrp="1" noChangeArrowheads="1"/>
          </p:cNvSpPr>
          <p:nvPr>
            <p:ph type="ftr" sz="quarter" idx="11"/>
          </p:nvPr>
        </p:nvSpPr>
        <p:spPr>
          <a:ln/>
        </p:spPr>
        <p:txBody>
          <a:bodyPr/>
          <a:lstStyle>
            <a:lvl1pPr>
              <a:defRPr/>
            </a:lvl1pPr>
          </a:lstStyle>
          <a:p>
            <a:pPr>
              <a:defRPr/>
            </a:pPr>
            <a:fld id="{3E5FB2C1-4EDC-D74A-A55A-6CA51FDFA26D}" type="slidenum">
              <a:rPr lang="en-US" altLang="zh-CN"/>
              <a:pPr>
                <a:defRPr/>
              </a:pPr>
              <a:t>‹#›</a:t>
            </a:fld>
            <a:endParaRPr lang="en-US" altLang="zh-CN"/>
          </a:p>
        </p:txBody>
      </p:sp>
      <p:sp>
        <p:nvSpPr>
          <p:cNvPr id="6" name="Rectangle 6">
            <a:extLst>
              <a:ext uri="{FF2B5EF4-FFF2-40B4-BE49-F238E27FC236}">
                <a16:creationId xmlns:a16="http://schemas.microsoft.com/office/drawing/2014/main" id="{1DC84152-405A-0A47-B267-B86B038A3422}"/>
              </a:ext>
            </a:extLst>
          </p:cNvPr>
          <p:cNvSpPr>
            <a:spLocks noGrp="1" noChangeArrowheads="1"/>
          </p:cNvSpPr>
          <p:nvPr>
            <p:ph type="sldNum" sz="quarter" idx="12"/>
          </p:nvPr>
        </p:nvSpPr>
        <p:spPr>
          <a:ln/>
        </p:spPr>
        <p:txBody>
          <a:bodyPr/>
          <a:lstStyle>
            <a:lvl1pPr>
              <a:defRPr/>
            </a:lvl1pPr>
          </a:lstStyle>
          <a:p>
            <a:pPr>
              <a:defRPr/>
            </a:pPr>
            <a:fld id="{F78BB733-9292-E142-8346-18592541A92F}" type="slidenum">
              <a:rPr lang="en-US" altLang="zh-CN"/>
              <a:pPr>
                <a:defRPr/>
              </a:pPr>
              <a:t>‹#›</a:t>
            </a:fld>
            <a:r>
              <a:rPr lang="en-US" altLang="zh-CN"/>
              <a:t>/96</a:t>
            </a:r>
            <a:endParaRPr lang="zh-CN" altLang="en-US"/>
          </a:p>
        </p:txBody>
      </p:sp>
    </p:spTree>
    <p:extLst>
      <p:ext uri="{BB962C8B-B14F-4D97-AF65-F5344CB8AC3E}">
        <p14:creationId xmlns:p14="http://schemas.microsoft.com/office/powerpoint/2010/main" val="4005590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E7E8AE2D-2B93-8A47-B593-722A19E63051}"/>
              </a:ext>
            </a:extLst>
          </p:cNvPr>
          <p:cNvSpPr>
            <a:spLocks noGrp="1" noChangeArrowheads="1"/>
          </p:cNvSpPr>
          <p:nvPr>
            <p:ph type="dt" sz="half" idx="10"/>
          </p:nvPr>
        </p:nvSpPr>
        <p:spPr>
          <a:ln/>
        </p:spPr>
        <p:txBody>
          <a:bodyPr/>
          <a:lstStyle>
            <a:lvl1pPr>
              <a:defRPr/>
            </a:lvl1pPr>
          </a:lstStyle>
          <a:p>
            <a:pPr>
              <a:defRPr/>
            </a:pPr>
            <a:fld id="{D52B41C4-725A-E74E-8C0E-AFD95BFB752E}" type="datetime12">
              <a:rPr lang="zh-CN" altLang="en-US"/>
              <a:pPr>
                <a:defRPr/>
              </a:pPr>
              <a:t>下午10时44分</a:t>
            </a:fld>
            <a:endParaRPr lang="en-US" altLang="zh-CN"/>
          </a:p>
        </p:txBody>
      </p:sp>
      <p:sp>
        <p:nvSpPr>
          <p:cNvPr id="5" name="Rectangle 5">
            <a:extLst>
              <a:ext uri="{FF2B5EF4-FFF2-40B4-BE49-F238E27FC236}">
                <a16:creationId xmlns:a16="http://schemas.microsoft.com/office/drawing/2014/main" id="{C5D0A8D4-ACD6-F840-B78F-5507C552401D}"/>
              </a:ext>
            </a:extLst>
          </p:cNvPr>
          <p:cNvSpPr>
            <a:spLocks noGrp="1" noChangeArrowheads="1"/>
          </p:cNvSpPr>
          <p:nvPr>
            <p:ph type="ftr" sz="quarter" idx="11"/>
          </p:nvPr>
        </p:nvSpPr>
        <p:spPr>
          <a:ln/>
        </p:spPr>
        <p:txBody>
          <a:bodyPr/>
          <a:lstStyle>
            <a:lvl1pPr>
              <a:defRPr/>
            </a:lvl1pPr>
          </a:lstStyle>
          <a:p>
            <a:pPr>
              <a:defRPr/>
            </a:pPr>
            <a:fld id="{8363D4AF-89BA-E843-92CD-7E38C1FBEA35}" type="slidenum">
              <a:rPr lang="en-US" altLang="zh-CN"/>
              <a:pPr>
                <a:defRPr/>
              </a:pPr>
              <a:t>‹#›</a:t>
            </a:fld>
            <a:endParaRPr lang="en-US" altLang="zh-CN"/>
          </a:p>
        </p:txBody>
      </p:sp>
      <p:sp>
        <p:nvSpPr>
          <p:cNvPr id="6" name="Rectangle 6">
            <a:extLst>
              <a:ext uri="{FF2B5EF4-FFF2-40B4-BE49-F238E27FC236}">
                <a16:creationId xmlns:a16="http://schemas.microsoft.com/office/drawing/2014/main" id="{C3B1C994-55FB-7E4F-B5D5-6DF290EFEEF5}"/>
              </a:ext>
            </a:extLst>
          </p:cNvPr>
          <p:cNvSpPr>
            <a:spLocks noGrp="1" noChangeArrowheads="1"/>
          </p:cNvSpPr>
          <p:nvPr>
            <p:ph type="sldNum" sz="quarter" idx="12"/>
          </p:nvPr>
        </p:nvSpPr>
        <p:spPr>
          <a:ln/>
        </p:spPr>
        <p:txBody>
          <a:bodyPr/>
          <a:lstStyle>
            <a:lvl1pPr>
              <a:defRPr/>
            </a:lvl1pPr>
          </a:lstStyle>
          <a:p>
            <a:pPr>
              <a:defRPr/>
            </a:pPr>
            <a:fld id="{166B928F-7069-0A46-8344-9F0CFDA80516}" type="slidenum">
              <a:rPr lang="en-US" altLang="zh-CN"/>
              <a:pPr>
                <a:defRPr/>
              </a:pPr>
              <a:t>‹#›</a:t>
            </a:fld>
            <a:r>
              <a:rPr lang="en-US" altLang="zh-CN"/>
              <a:t>/96</a:t>
            </a:r>
            <a:endParaRPr lang="zh-CN" altLang="en-US"/>
          </a:p>
        </p:txBody>
      </p:sp>
    </p:spTree>
    <p:extLst>
      <p:ext uri="{BB962C8B-B14F-4D97-AF65-F5344CB8AC3E}">
        <p14:creationId xmlns:p14="http://schemas.microsoft.com/office/powerpoint/2010/main" val="1451904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BAFF18FD-BE94-D84C-87B3-28E2342B9FA3}"/>
              </a:ext>
            </a:extLst>
          </p:cNvPr>
          <p:cNvSpPr>
            <a:spLocks noGrp="1" noChangeArrowheads="1"/>
          </p:cNvSpPr>
          <p:nvPr>
            <p:ph type="dt" sz="half" idx="10"/>
          </p:nvPr>
        </p:nvSpPr>
        <p:spPr>
          <a:ln/>
        </p:spPr>
        <p:txBody>
          <a:bodyPr/>
          <a:lstStyle>
            <a:lvl1pPr>
              <a:defRPr/>
            </a:lvl1pPr>
          </a:lstStyle>
          <a:p>
            <a:pPr>
              <a:defRPr/>
            </a:pPr>
            <a:fld id="{55136FED-2DB2-E245-B794-8E979D3C08B6}" type="datetime12">
              <a:rPr lang="zh-CN" altLang="en-US"/>
              <a:pPr>
                <a:defRPr/>
              </a:pPr>
              <a:t>下午10时44分</a:t>
            </a:fld>
            <a:endParaRPr lang="en-US" altLang="zh-CN"/>
          </a:p>
        </p:txBody>
      </p:sp>
      <p:sp>
        <p:nvSpPr>
          <p:cNvPr id="6" name="Rectangle 5">
            <a:extLst>
              <a:ext uri="{FF2B5EF4-FFF2-40B4-BE49-F238E27FC236}">
                <a16:creationId xmlns:a16="http://schemas.microsoft.com/office/drawing/2014/main" id="{68E5490F-7599-6543-9EEC-2F97D210A6D5}"/>
              </a:ext>
            </a:extLst>
          </p:cNvPr>
          <p:cNvSpPr>
            <a:spLocks noGrp="1" noChangeArrowheads="1"/>
          </p:cNvSpPr>
          <p:nvPr>
            <p:ph type="ftr" sz="quarter" idx="11"/>
          </p:nvPr>
        </p:nvSpPr>
        <p:spPr>
          <a:ln/>
        </p:spPr>
        <p:txBody>
          <a:bodyPr/>
          <a:lstStyle>
            <a:lvl1pPr>
              <a:defRPr/>
            </a:lvl1pPr>
          </a:lstStyle>
          <a:p>
            <a:pPr>
              <a:defRPr/>
            </a:pPr>
            <a:fld id="{0AD46034-BD66-A048-B0F9-196E830E43EB}" type="slidenum">
              <a:rPr lang="en-US" altLang="zh-CN"/>
              <a:pPr>
                <a:defRPr/>
              </a:pPr>
              <a:t>‹#›</a:t>
            </a:fld>
            <a:endParaRPr lang="en-US" altLang="zh-CN"/>
          </a:p>
        </p:txBody>
      </p:sp>
      <p:sp>
        <p:nvSpPr>
          <p:cNvPr id="7" name="Rectangle 6">
            <a:extLst>
              <a:ext uri="{FF2B5EF4-FFF2-40B4-BE49-F238E27FC236}">
                <a16:creationId xmlns:a16="http://schemas.microsoft.com/office/drawing/2014/main" id="{F61EBCB1-3084-C943-9D94-04ADE290CA3C}"/>
              </a:ext>
            </a:extLst>
          </p:cNvPr>
          <p:cNvSpPr>
            <a:spLocks noGrp="1" noChangeArrowheads="1"/>
          </p:cNvSpPr>
          <p:nvPr>
            <p:ph type="sldNum" sz="quarter" idx="12"/>
          </p:nvPr>
        </p:nvSpPr>
        <p:spPr>
          <a:ln/>
        </p:spPr>
        <p:txBody>
          <a:bodyPr/>
          <a:lstStyle>
            <a:lvl1pPr>
              <a:defRPr/>
            </a:lvl1pPr>
          </a:lstStyle>
          <a:p>
            <a:pPr>
              <a:defRPr/>
            </a:pPr>
            <a:fld id="{255A6342-8CA6-E44B-995A-E6899A7D5146}" type="slidenum">
              <a:rPr lang="en-US" altLang="zh-CN"/>
              <a:pPr>
                <a:defRPr/>
              </a:pPr>
              <a:t>‹#›</a:t>
            </a:fld>
            <a:r>
              <a:rPr lang="en-US" altLang="zh-CN"/>
              <a:t>/96</a:t>
            </a:r>
            <a:endParaRPr lang="zh-CN" altLang="en-US"/>
          </a:p>
        </p:txBody>
      </p:sp>
    </p:spTree>
    <p:extLst>
      <p:ext uri="{BB962C8B-B14F-4D97-AF65-F5344CB8AC3E}">
        <p14:creationId xmlns:p14="http://schemas.microsoft.com/office/powerpoint/2010/main" val="1933082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8E53B6A3-E7EB-F94E-BB77-CD3572D945C5}"/>
              </a:ext>
            </a:extLst>
          </p:cNvPr>
          <p:cNvSpPr>
            <a:spLocks noGrp="1" noChangeArrowheads="1"/>
          </p:cNvSpPr>
          <p:nvPr>
            <p:ph type="dt" sz="half" idx="10"/>
          </p:nvPr>
        </p:nvSpPr>
        <p:spPr>
          <a:ln/>
        </p:spPr>
        <p:txBody>
          <a:bodyPr/>
          <a:lstStyle>
            <a:lvl1pPr>
              <a:defRPr/>
            </a:lvl1pPr>
          </a:lstStyle>
          <a:p>
            <a:pPr>
              <a:defRPr/>
            </a:pPr>
            <a:fld id="{817A8D15-C8D7-BD41-9E57-C259C7CC0A0C}" type="datetime12">
              <a:rPr lang="zh-CN" altLang="en-US"/>
              <a:pPr>
                <a:defRPr/>
              </a:pPr>
              <a:t>下午10时44分</a:t>
            </a:fld>
            <a:endParaRPr lang="en-US" altLang="zh-CN"/>
          </a:p>
        </p:txBody>
      </p:sp>
      <p:sp>
        <p:nvSpPr>
          <p:cNvPr id="8" name="Rectangle 5">
            <a:extLst>
              <a:ext uri="{FF2B5EF4-FFF2-40B4-BE49-F238E27FC236}">
                <a16:creationId xmlns:a16="http://schemas.microsoft.com/office/drawing/2014/main" id="{8DB4F9DB-3125-8846-A36F-291A7CC9AED4}"/>
              </a:ext>
            </a:extLst>
          </p:cNvPr>
          <p:cNvSpPr>
            <a:spLocks noGrp="1" noChangeArrowheads="1"/>
          </p:cNvSpPr>
          <p:nvPr>
            <p:ph type="ftr" sz="quarter" idx="11"/>
          </p:nvPr>
        </p:nvSpPr>
        <p:spPr>
          <a:ln/>
        </p:spPr>
        <p:txBody>
          <a:bodyPr/>
          <a:lstStyle>
            <a:lvl1pPr>
              <a:defRPr/>
            </a:lvl1pPr>
          </a:lstStyle>
          <a:p>
            <a:pPr>
              <a:defRPr/>
            </a:pPr>
            <a:fld id="{544B709F-FD21-FA43-8F61-4C1FBEED6E3D}" type="slidenum">
              <a:rPr lang="en-US" altLang="zh-CN"/>
              <a:pPr>
                <a:defRPr/>
              </a:pPr>
              <a:t>‹#›</a:t>
            </a:fld>
            <a:endParaRPr lang="en-US" altLang="zh-CN"/>
          </a:p>
        </p:txBody>
      </p:sp>
      <p:sp>
        <p:nvSpPr>
          <p:cNvPr id="9" name="Rectangle 6">
            <a:extLst>
              <a:ext uri="{FF2B5EF4-FFF2-40B4-BE49-F238E27FC236}">
                <a16:creationId xmlns:a16="http://schemas.microsoft.com/office/drawing/2014/main" id="{E2B81666-7C93-5147-B639-6E9D882E44F4}"/>
              </a:ext>
            </a:extLst>
          </p:cNvPr>
          <p:cNvSpPr>
            <a:spLocks noGrp="1" noChangeArrowheads="1"/>
          </p:cNvSpPr>
          <p:nvPr>
            <p:ph type="sldNum" sz="quarter" idx="12"/>
          </p:nvPr>
        </p:nvSpPr>
        <p:spPr>
          <a:ln/>
        </p:spPr>
        <p:txBody>
          <a:bodyPr/>
          <a:lstStyle>
            <a:lvl1pPr>
              <a:defRPr/>
            </a:lvl1pPr>
          </a:lstStyle>
          <a:p>
            <a:pPr>
              <a:defRPr/>
            </a:pPr>
            <a:fld id="{C65708F2-92A8-BB41-B692-84A239804AE5}" type="slidenum">
              <a:rPr lang="en-US" altLang="zh-CN"/>
              <a:pPr>
                <a:defRPr/>
              </a:pPr>
              <a:t>‹#›</a:t>
            </a:fld>
            <a:r>
              <a:rPr lang="en-US" altLang="zh-CN"/>
              <a:t>/96</a:t>
            </a:r>
            <a:endParaRPr lang="zh-CN" altLang="en-US"/>
          </a:p>
        </p:txBody>
      </p:sp>
    </p:spTree>
    <p:extLst>
      <p:ext uri="{BB962C8B-B14F-4D97-AF65-F5344CB8AC3E}">
        <p14:creationId xmlns:p14="http://schemas.microsoft.com/office/powerpoint/2010/main" val="2186752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60B2304E-02ED-4C4A-85E0-0F44905FDFE0}"/>
              </a:ext>
            </a:extLst>
          </p:cNvPr>
          <p:cNvSpPr>
            <a:spLocks noGrp="1" noChangeArrowheads="1"/>
          </p:cNvSpPr>
          <p:nvPr>
            <p:ph type="dt" sz="half" idx="10"/>
          </p:nvPr>
        </p:nvSpPr>
        <p:spPr>
          <a:ln/>
        </p:spPr>
        <p:txBody>
          <a:bodyPr/>
          <a:lstStyle>
            <a:lvl1pPr>
              <a:defRPr/>
            </a:lvl1pPr>
          </a:lstStyle>
          <a:p>
            <a:pPr>
              <a:defRPr/>
            </a:pPr>
            <a:fld id="{37C47602-3DB8-034C-94F2-01CFAFFA069A}" type="datetime12">
              <a:rPr lang="zh-CN" altLang="en-US"/>
              <a:pPr>
                <a:defRPr/>
              </a:pPr>
              <a:t>下午10时44分</a:t>
            </a:fld>
            <a:endParaRPr lang="en-US" altLang="zh-CN"/>
          </a:p>
        </p:txBody>
      </p:sp>
      <p:sp>
        <p:nvSpPr>
          <p:cNvPr id="4" name="Rectangle 5">
            <a:extLst>
              <a:ext uri="{FF2B5EF4-FFF2-40B4-BE49-F238E27FC236}">
                <a16:creationId xmlns:a16="http://schemas.microsoft.com/office/drawing/2014/main" id="{B02B4573-6333-134B-B2A7-F4F0BC086557}"/>
              </a:ext>
            </a:extLst>
          </p:cNvPr>
          <p:cNvSpPr>
            <a:spLocks noGrp="1" noChangeArrowheads="1"/>
          </p:cNvSpPr>
          <p:nvPr>
            <p:ph type="ftr" sz="quarter" idx="11"/>
          </p:nvPr>
        </p:nvSpPr>
        <p:spPr>
          <a:ln/>
        </p:spPr>
        <p:txBody>
          <a:bodyPr/>
          <a:lstStyle>
            <a:lvl1pPr>
              <a:defRPr/>
            </a:lvl1pPr>
          </a:lstStyle>
          <a:p>
            <a:pPr>
              <a:defRPr/>
            </a:pPr>
            <a:fld id="{F822AAA3-43A3-B54B-87BF-AF35D514F2AE}" type="slidenum">
              <a:rPr lang="en-US" altLang="zh-CN"/>
              <a:pPr>
                <a:defRPr/>
              </a:pPr>
              <a:t>‹#›</a:t>
            </a:fld>
            <a:endParaRPr lang="en-US" altLang="zh-CN"/>
          </a:p>
        </p:txBody>
      </p:sp>
      <p:sp>
        <p:nvSpPr>
          <p:cNvPr id="5" name="Rectangle 6">
            <a:extLst>
              <a:ext uri="{FF2B5EF4-FFF2-40B4-BE49-F238E27FC236}">
                <a16:creationId xmlns:a16="http://schemas.microsoft.com/office/drawing/2014/main" id="{40A1C691-4A1E-5B48-9447-84C8CBA70672}"/>
              </a:ext>
            </a:extLst>
          </p:cNvPr>
          <p:cNvSpPr>
            <a:spLocks noGrp="1" noChangeArrowheads="1"/>
          </p:cNvSpPr>
          <p:nvPr>
            <p:ph type="sldNum" sz="quarter" idx="12"/>
          </p:nvPr>
        </p:nvSpPr>
        <p:spPr>
          <a:ln/>
        </p:spPr>
        <p:txBody>
          <a:bodyPr/>
          <a:lstStyle>
            <a:lvl1pPr>
              <a:defRPr/>
            </a:lvl1pPr>
          </a:lstStyle>
          <a:p>
            <a:pPr>
              <a:defRPr/>
            </a:pPr>
            <a:fld id="{B8307187-2AC3-1649-97E6-536AC20B4353}" type="slidenum">
              <a:rPr lang="en-US" altLang="zh-CN"/>
              <a:pPr>
                <a:defRPr/>
              </a:pPr>
              <a:t>‹#›</a:t>
            </a:fld>
            <a:r>
              <a:rPr lang="en-US" altLang="zh-CN"/>
              <a:t>/96</a:t>
            </a:r>
            <a:endParaRPr lang="zh-CN" altLang="en-US"/>
          </a:p>
        </p:txBody>
      </p:sp>
    </p:spTree>
    <p:extLst>
      <p:ext uri="{BB962C8B-B14F-4D97-AF65-F5344CB8AC3E}">
        <p14:creationId xmlns:p14="http://schemas.microsoft.com/office/powerpoint/2010/main" val="1590499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C2EFDA3-036F-5A44-B877-7CB226AA0F88}"/>
              </a:ext>
            </a:extLst>
          </p:cNvPr>
          <p:cNvSpPr>
            <a:spLocks noGrp="1" noChangeArrowheads="1"/>
          </p:cNvSpPr>
          <p:nvPr>
            <p:ph type="dt" sz="half" idx="10"/>
          </p:nvPr>
        </p:nvSpPr>
        <p:spPr>
          <a:ln/>
        </p:spPr>
        <p:txBody>
          <a:bodyPr/>
          <a:lstStyle>
            <a:lvl1pPr>
              <a:defRPr/>
            </a:lvl1pPr>
          </a:lstStyle>
          <a:p>
            <a:pPr>
              <a:defRPr/>
            </a:pPr>
            <a:fld id="{838F8105-4185-834F-9700-EE7ECF41B067}" type="datetime12">
              <a:rPr lang="zh-CN" altLang="en-US"/>
              <a:pPr>
                <a:defRPr/>
              </a:pPr>
              <a:t>下午10时44分</a:t>
            </a:fld>
            <a:endParaRPr lang="en-US" altLang="zh-CN"/>
          </a:p>
        </p:txBody>
      </p:sp>
      <p:sp>
        <p:nvSpPr>
          <p:cNvPr id="3" name="Rectangle 5">
            <a:extLst>
              <a:ext uri="{FF2B5EF4-FFF2-40B4-BE49-F238E27FC236}">
                <a16:creationId xmlns:a16="http://schemas.microsoft.com/office/drawing/2014/main" id="{1E9265FB-E1FA-CA46-BA79-EC05A3C73ADA}"/>
              </a:ext>
            </a:extLst>
          </p:cNvPr>
          <p:cNvSpPr>
            <a:spLocks noGrp="1" noChangeArrowheads="1"/>
          </p:cNvSpPr>
          <p:nvPr>
            <p:ph type="ftr" sz="quarter" idx="11"/>
          </p:nvPr>
        </p:nvSpPr>
        <p:spPr>
          <a:ln/>
        </p:spPr>
        <p:txBody>
          <a:bodyPr/>
          <a:lstStyle>
            <a:lvl1pPr>
              <a:defRPr/>
            </a:lvl1pPr>
          </a:lstStyle>
          <a:p>
            <a:pPr>
              <a:defRPr/>
            </a:pPr>
            <a:fld id="{D51F57D6-5269-7D42-BB2E-28BA6568FA85}" type="slidenum">
              <a:rPr lang="en-US" altLang="zh-CN"/>
              <a:pPr>
                <a:defRPr/>
              </a:pPr>
              <a:t>‹#›</a:t>
            </a:fld>
            <a:endParaRPr lang="en-US" altLang="zh-CN"/>
          </a:p>
        </p:txBody>
      </p:sp>
      <p:sp>
        <p:nvSpPr>
          <p:cNvPr id="4" name="Rectangle 6">
            <a:extLst>
              <a:ext uri="{FF2B5EF4-FFF2-40B4-BE49-F238E27FC236}">
                <a16:creationId xmlns:a16="http://schemas.microsoft.com/office/drawing/2014/main" id="{331FC444-0EEE-0D41-AE74-8B196BDDA3BF}"/>
              </a:ext>
            </a:extLst>
          </p:cNvPr>
          <p:cNvSpPr>
            <a:spLocks noGrp="1" noChangeArrowheads="1"/>
          </p:cNvSpPr>
          <p:nvPr>
            <p:ph type="sldNum" sz="quarter" idx="12"/>
          </p:nvPr>
        </p:nvSpPr>
        <p:spPr>
          <a:ln/>
        </p:spPr>
        <p:txBody>
          <a:bodyPr/>
          <a:lstStyle>
            <a:lvl1pPr>
              <a:defRPr/>
            </a:lvl1pPr>
          </a:lstStyle>
          <a:p>
            <a:pPr>
              <a:defRPr/>
            </a:pPr>
            <a:fld id="{6362A506-8DEB-914C-A6B2-65FADF1B9743}" type="slidenum">
              <a:rPr lang="en-US" altLang="zh-CN"/>
              <a:pPr>
                <a:defRPr/>
              </a:pPr>
              <a:t>‹#›</a:t>
            </a:fld>
            <a:r>
              <a:rPr lang="en-US" altLang="zh-CN"/>
              <a:t>/96</a:t>
            </a:r>
            <a:endParaRPr lang="zh-CN" altLang="en-US"/>
          </a:p>
        </p:txBody>
      </p:sp>
    </p:spTree>
    <p:extLst>
      <p:ext uri="{BB962C8B-B14F-4D97-AF65-F5344CB8AC3E}">
        <p14:creationId xmlns:p14="http://schemas.microsoft.com/office/powerpoint/2010/main" val="206578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639AE882-5220-B04F-9E82-90E1AB0C2DC1}"/>
              </a:ext>
            </a:extLst>
          </p:cNvPr>
          <p:cNvSpPr>
            <a:spLocks noGrp="1" noChangeArrowheads="1"/>
          </p:cNvSpPr>
          <p:nvPr>
            <p:ph type="dt" sz="half" idx="10"/>
          </p:nvPr>
        </p:nvSpPr>
        <p:spPr>
          <a:ln/>
        </p:spPr>
        <p:txBody>
          <a:bodyPr/>
          <a:lstStyle>
            <a:lvl1pPr>
              <a:defRPr/>
            </a:lvl1pPr>
          </a:lstStyle>
          <a:p>
            <a:pPr>
              <a:defRPr/>
            </a:pPr>
            <a:fld id="{848B17AB-9D66-774F-A96A-5CDA4D46B1B4}" type="datetime12">
              <a:rPr lang="zh-CN" altLang="en-US"/>
              <a:pPr>
                <a:defRPr/>
              </a:pPr>
              <a:t>下午10时44分</a:t>
            </a:fld>
            <a:endParaRPr lang="en-US" altLang="zh-CN"/>
          </a:p>
        </p:txBody>
      </p:sp>
      <p:sp>
        <p:nvSpPr>
          <p:cNvPr id="6" name="Rectangle 5">
            <a:extLst>
              <a:ext uri="{FF2B5EF4-FFF2-40B4-BE49-F238E27FC236}">
                <a16:creationId xmlns:a16="http://schemas.microsoft.com/office/drawing/2014/main" id="{21F3267E-10CB-3C4B-8962-CF70EF7B82A3}"/>
              </a:ext>
            </a:extLst>
          </p:cNvPr>
          <p:cNvSpPr>
            <a:spLocks noGrp="1" noChangeArrowheads="1"/>
          </p:cNvSpPr>
          <p:nvPr>
            <p:ph type="ftr" sz="quarter" idx="11"/>
          </p:nvPr>
        </p:nvSpPr>
        <p:spPr>
          <a:ln/>
        </p:spPr>
        <p:txBody>
          <a:bodyPr/>
          <a:lstStyle>
            <a:lvl1pPr>
              <a:defRPr/>
            </a:lvl1pPr>
          </a:lstStyle>
          <a:p>
            <a:pPr>
              <a:defRPr/>
            </a:pPr>
            <a:fld id="{C83A6C0F-D30A-E443-946E-886248E88E90}" type="slidenum">
              <a:rPr lang="en-US" altLang="zh-CN"/>
              <a:pPr>
                <a:defRPr/>
              </a:pPr>
              <a:t>‹#›</a:t>
            </a:fld>
            <a:endParaRPr lang="en-US" altLang="zh-CN"/>
          </a:p>
        </p:txBody>
      </p:sp>
      <p:sp>
        <p:nvSpPr>
          <p:cNvPr id="7" name="Rectangle 6">
            <a:extLst>
              <a:ext uri="{FF2B5EF4-FFF2-40B4-BE49-F238E27FC236}">
                <a16:creationId xmlns:a16="http://schemas.microsoft.com/office/drawing/2014/main" id="{BDCF364F-0A8A-BC40-A86A-CD4CF8911ACB}"/>
              </a:ext>
            </a:extLst>
          </p:cNvPr>
          <p:cNvSpPr>
            <a:spLocks noGrp="1" noChangeArrowheads="1"/>
          </p:cNvSpPr>
          <p:nvPr>
            <p:ph type="sldNum" sz="quarter" idx="12"/>
          </p:nvPr>
        </p:nvSpPr>
        <p:spPr>
          <a:ln/>
        </p:spPr>
        <p:txBody>
          <a:bodyPr/>
          <a:lstStyle>
            <a:lvl1pPr>
              <a:defRPr/>
            </a:lvl1pPr>
          </a:lstStyle>
          <a:p>
            <a:pPr>
              <a:defRPr/>
            </a:pPr>
            <a:fld id="{C10717AB-E961-FE4B-B2BB-C8642A52C326}" type="slidenum">
              <a:rPr lang="en-US" altLang="zh-CN"/>
              <a:pPr>
                <a:defRPr/>
              </a:pPr>
              <a:t>‹#›</a:t>
            </a:fld>
            <a:r>
              <a:rPr lang="en-US" altLang="zh-CN"/>
              <a:t>/96</a:t>
            </a:r>
            <a:endParaRPr lang="zh-CN" altLang="en-US"/>
          </a:p>
        </p:txBody>
      </p:sp>
    </p:spTree>
    <p:extLst>
      <p:ext uri="{BB962C8B-B14F-4D97-AF65-F5344CB8AC3E}">
        <p14:creationId xmlns:p14="http://schemas.microsoft.com/office/powerpoint/2010/main" val="3844749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25724E94-CF60-2A49-B4F1-D3791ACE5864}"/>
              </a:ext>
            </a:extLst>
          </p:cNvPr>
          <p:cNvSpPr>
            <a:spLocks noGrp="1" noChangeArrowheads="1"/>
          </p:cNvSpPr>
          <p:nvPr>
            <p:ph type="dt" sz="half" idx="10"/>
          </p:nvPr>
        </p:nvSpPr>
        <p:spPr>
          <a:ln/>
        </p:spPr>
        <p:txBody>
          <a:bodyPr/>
          <a:lstStyle>
            <a:lvl1pPr>
              <a:defRPr/>
            </a:lvl1pPr>
          </a:lstStyle>
          <a:p>
            <a:pPr>
              <a:defRPr/>
            </a:pPr>
            <a:fld id="{8D2914FE-05CB-4F40-BB71-3BFEB6E41A4F}" type="datetime12">
              <a:rPr lang="zh-CN" altLang="en-US"/>
              <a:pPr>
                <a:defRPr/>
              </a:pPr>
              <a:t>下午10时44分</a:t>
            </a:fld>
            <a:endParaRPr lang="en-US" altLang="zh-CN"/>
          </a:p>
        </p:txBody>
      </p:sp>
      <p:sp>
        <p:nvSpPr>
          <p:cNvPr id="6" name="Rectangle 5">
            <a:extLst>
              <a:ext uri="{FF2B5EF4-FFF2-40B4-BE49-F238E27FC236}">
                <a16:creationId xmlns:a16="http://schemas.microsoft.com/office/drawing/2014/main" id="{FA07F918-0DD0-B64B-8AD1-EF1D92BDEE1B}"/>
              </a:ext>
            </a:extLst>
          </p:cNvPr>
          <p:cNvSpPr>
            <a:spLocks noGrp="1" noChangeArrowheads="1"/>
          </p:cNvSpPr>
          <p:nvPr>
            <p:ph type="ftr" sz="quarter" idx="11"/>
          </p:nvPr>
        </p:nvSpPr>
        <p:spPr>
          <a:ln/>
        </p:spPr>
        <p:txBody>
          <a:bodyPr/>
          <a:lstStyle>
            <a:lvl1pPr>
              <a:defRPr/>
            </a:lvl1pPr>
          </a:lstStyle>
          <a:p>
            <a:pPr>
              <a:defRPr/>
            </a:pPr>
            <a:fld id="{5A1A13E7-D401-F64D-A89F-948DD2F55F75}" type="slidenum">
              <a:rPr lang="en-US" altLang="zh-CN"/>
              <a:pPr>
                <a:defRPr/>
              </a:pPr>
              <a:t>‹#›</a:t>
            </a:fld>
            <a:endParaRPr lang="en-US" altLang="zh-CN"/>
          </a:p>
        </p:txBody>
      </p:sp>
      <p:sp>
        <p:nvSpPr>
          <p:cNvPr id="7" name="Rectangle 6">
            <a:extLst>
              <a:ext uri="{FF2B5EF4-FFF2-40B4-BE49-F238E27FC236}">
                <a16:creationId xmlns:a16="http://schemas.microsoft.com/office/drawing/2014/main" id="{6EE77F52-ACF4-8041-A031-2E473BA2D05F}"/>
              </a:ext>
            </a:extLst>
          </p:cNvPr>
          <p:cNvSpPr>
            <a:spLocks noGrp="1" noChangeArrowheads="1"/>
          </p:cNvSpPr>
          <p:nvPr>
            <p:ph type="sldNum" sz="quarter" idx="12"/>
          </p:nvPr>
        </p:nvSpPr>
        <p:spPr>
          <a:ln/>
        </p:spPr>
        <p:txBody>
          <a:bodyPr/>
          <a:lstStyle>
            <a:lvl1pPr>
              <a:defRPr/>
            </a:lvl1pPr>
          </a:lstStyle>
          <a:p>
            <a:pPr>
              <a:defRPr/>
            </a:pPr>
            <a:fld id="{D65CEE8B-DB11-F841-9DAF-822131D54227}" type="slidenum">
              <a:rPr lang="en-US" altLang="zh-CN"/>
              <a:pPr>
                <a:defRPr/>
              </a:pPr>
              <a:t>‹#›</a:t>
            </a:fld>
            <a:r>
              <a:rPr lang="en-US" altLang="zh-CN"/>
              <a:t>/96</a:t>
            </a:r>
            <a:endParaRPr lang="zh-CN" altLang="en-US"/>
          </a:p>
        </p:txBody>
      </p:sp>
    </p:spTree>
    <p:extLst>
      <p:ext uri="{BB962C8B-B14F-4D97-AF65-F5344CB8AC3E}">
        <p14:creationId xmlns:p14="http://schemas.microsoft.com/office/powerpoint/2010/main" val="794216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90C0F23-DBB7-7947-8728-876D36F589DA}"/>
              </a:ext>
            </a:extLst>
          </p:cNvPr>
          <p:cNvSpPr>
            <a:spLocks noGrp="1" noChangeArrowheads="1"/>
          </p:cNvSpPr>
          <p:nvPr>
            <p:ph type="title"/>
          </p:nvPr>
        </p:nvSpPr>
        <p:spPr bwMode="auto">
          <a:xfrm>
            <a:off x="1150938" y="22860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4343FC84-382C-2C44-BE99-699F3FD1B020}"/>
              </a:ext>
            </a:extLst>
          </p:cNvPr>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9508" name="Rectangle 4">
            <a:extLst>
              <a:ext uri="{FF2B5EF4-FFF2-40B4-BE49-F238E27FC236}">
                <a16:creationId xmlns:a16="http://schemas.microsoft.com/office/drawing/2014/main" id="{B5D2447F-3807-3147-8655-1C322CCAA6E9}"/>
              </a:ext>
            </a:extLst>
          </p:cNvPr>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b="0">
                <a:latin typeface="Tahoma" panose="020B0604030504040204" pitchFamily="34" charset="0"/>
                <a:ea typeface="宋体" panose="02010600030101010101" pitchFamily="2" charset="-122"/>
              </a:defRPr>
            </a:lvl1pPr>
          </a:lstStyle>
          <a:p>
            <a:pPr>
              <a:defRPr/>
            </a:pPr>
            <a:fld id="{821532D5-C13D-CD4D-A862-0D4C2EB0391E}" type="datetime12">
              <a:rPr lang="zh-CN" altLang="en-US"/>
              <a:pPr>
                <a:defRPr/>
              </a:pPr>
              <a:t>下午10时44分</a:t>
            </a:fld>
            <a:endParaRPr lang="en-US" altLang="zh-CN"/>
          </a:p>
        </p:txBody>
      </p:sp>
      <p:sp>
        <p:nvSpPr>
          <p:cNvPr id="149509" name="Rectangle 5">
            <a:extLst>
              <a:ext uri="{FF2B5EF4-FFF2-40B4-BE49-F238E27FC236}">
                <a16:creationId xmlns:a16="http://schemas.microsoft.com/office/drawing/2014/main" id="{867DC0AB-357D-1545-850E-96FA67860DD3}"/>
              </a:ext>
            </a:extLst>
          </p:cNvPr>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b="0">
                <a:latin typeface="Tahoma" panose="020B0604030504040204" pitchFamily="34" charset="0"/>
                <a:ea typeface="宋体" panose="02010600030101010101" pitchFamily="2" charset="-122"/>
              </a:defRPr>
            </a:lvl1pPr>
          </a:lstStyle>
          <a:p>
            <a:pPr>
              <a:defRPr/>
            </a:pPr>
            <a:fld id="{D5A56E37-ADDF-F045-A78D-5B16521D8C46}" type="slidenum">
              <a:rPr lang="en-US" altLang="zh-CN"/>
              <a:pPr>
                <a:defRPr/>
              </a:pPr>
              <a:t>‹#›</a:t>
            </a:fld>
            <a:endParaRPr lang="en-US" altLang="zh-CN"/>
          </a:p>
        </p:txBody>
      </p:sp>
      <p:sp>
        <p:nvSpPr>
          <p:cNvPr id="149510" name="Rectangle 6">
            <a:extLst>
              <a:ext uri="{FF2B5EF4-FFF2-40B4-BE49-F238E27FC236}">
                <a16:creationId xmlns:a16="http://schemas.microsoft.com/office/drawing/2014/main" id="{8C848A53-167E-1041-90BF-F67267043ADD}"/>
              </a:ext>
            </a:extLst>
          </p:cNvPr>
          <p:cNvSpPr>
            <a:spLocks noGrp="1" noChangeArrowheads="1"/>
          </p:cNvSpPr>
          <p:nvPr>
            <p:ph type="sldNum" sz="quarter" idx="4"/>
          </p:nvPr>
        </p:nvSpPr>
        <p:spPr bwMode="auto">
          <a:xfrm>
            <a:off x="7235825" y="6308725"/>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b="0">
                <a:latin typeface="Tahoma" panose="020B0604030504040204" pitchFamily="34" charset="0"/>
                <a:ea typeface="宋体" panose="02010600030101010101" pitchFamily="2" charset="-122"/>
              </a:defRPr>
            </a:lvl1pPr>
          </a:lstStyle>
          <a:p>
            <a:pPr>
              <a:defRPr/>
            </a:pPr>
            <a:fld id="{BB5D07FA-8000-8F41-A4C6-D33765F2AAC3}" type="slidenum">
              <a:rPr lang="en-US" altLang="zh-CN"/>
              <a:pPr>
                <a:defRPr/>
              </a:pPr>
              <a:t>‹#›</a:t>
            </a:fld>
            <a:r>
              <a:rPr lang="en-US" altLang="zh-CN"/>
              <a:t>/96</a:t>
            </a:r>
            <a:endParaRPr lang="zh-CN" altLang="en-US"/>
          </a:p>
        </p:txBody>
      </p:sp>
      <p:grpSp>
        <p:nvGrpSpPr>
          <p:cNvPr id="1031" name="Group 11">
            <a:extLst>
              <a:ext uri="{FF2B5EF4-FFF2-40B4-BE49-F238E27FC236}">
                <a16:creationId xmlns:a16="http://schemas.microsoft.com/office/drawing/2014/main" id="{CACCDDE3-4D7D-7241-B6A2-6814D29416AC}"/>
              </a:ext>
            </a:extLst>
          </p:cNvPr>
          <p:cNvGrpSpPr>
            <a:grpSpLocks/>
          </p:cNvGrpSpPr>
          <p:nvPr userDrawn="1"/>
        </p:nvGrpSpPr>
        <p:grpSpPr bwMode="auto">
          <a:xfrm>
            <a:off x="400050" y="803275"/>
            <a:ext cx="8636000" cy="33338"/>
            <a:chOff x="295" y="778"/>
            <a:chExt cx="5440" cy="21"/>
          </a:xfrm>
        </p:grpSpPr>
        <p:sp>
          <p:nvSpPr>
            <p:cNvPr id="1034" name="Rectangle 12">
              <a:extLst>
                <a:ext uri="{FF2B5EF4-FFF2-40B4-BE49-F238E27FC236}">
                  <a16:creationId xmlns:a16="http://schemas.microsoft.com/office/drawing/2014/main" id="{06A442CF-2E96-A549-A5EA-7ED3329BDBBD}"/>
                </a:ext>
              </a:extLst>
            </p:cNvPr>
            <p:cNvSpPr>
              <a:spLocks noChangeArrowheads="1"/>
            </p:cNvSpPr>
            <p:nvPr userDrawn="1"/>
          </p:nvSpPr>
          <p:spPr bwMode="auto">
            <a:xfrm>
              <a:off x="295" y="778"/>
              <a:ext cx="2720" cy="21"/>
            </a:xfrm>
            <a:prstGeom prst="rect">
              <a:avLst/>
            </a:prstGeom>
            <a:gradFill rotWithShape="1">
              <a:gsLst>
                <a:gs pos="0">
                  <a:srgbClr val="FFFFFF"/>
                </a:gs>
                <a:gs pos="100000">
                  <a:srgbClr val="133984"/>
                </a:gs>
              </a:gsLst>
              <a:lin ang="0" scaled="1"/>
            </a:gradFill>
            <a:ln>
              <a:noFill/>
            </a:ln>
            <a:extLst>
              <a:ext uri="{91240B29-F687-4f45-9708-019B960494DF}"/>
            </a:extLst>
          </p:spPr>
          <p:txBody>
            <a:bodyPr wrap="none" anchor="ctr"/>
            <a:lstStyle>
              <a:lvl1pPr>
                <a:defRPr kumimoji="1" sz="2800" b="1">
                  <a:solidFill>
                    <a:schemeClr val="tx1"/>
                  </a:solidFill>
                  <a:latin typeface="Times New Roman" charset="0"/>
                  <a:ea typeface="华文中宋" charset="0"/>
                </a:defRPr>
              </a:lvl1pPr>
              <a:lvl2pPr marL="742950" indent="-285750">
                <a:defRPr kumimoji="1" sz="2800" b="1">
                  <a:solidFill>
                    <a:schemeClr val="tx1"/>
                  </a:solidFill>
                  <a:latin typeface="Times New Roman" charset="0"/>
                  <a:ea typeface="华文中宋" charset="0"/>
                </a:defRPr>
              </a:lvl2pPr>
              <a:lvl3pPr marL="1143000" indent="-228600">
                <a:defRPr kumimoji="1" sz="2800" b="1">
                  <a:solidFill>
                    <a:schemeClr val="tx1"/>
                  </a:solidFill>
                  <a:latin typeface="Times New Roman" charset="0"/>
                  <a:ea typeface="华文中宋" charset="0"/>
                </a:defRPr>
              </a:lvl3pPr>
              <a:lvl4pPr marL="1600200" indent="-228600">
                <a:defRPr kumimoji="1" sz="2800" b="1">
                  <a:solidFill>
                    <a:schemeClr val="tx1"/>
                  </a:solidFill>
                  <a:latin typeface="Times New Roman" charset="0"/>
                  <a:ea typeface="华文中宋" charset="0"/>
                </a:defRPr>
              </a:lvl4pPr>
              <a:lvl5pPr marL="2057400" indent="-228600">
                <a:defRPr kumimoji="1" sz="2800" b="1">
                  <a:solidFill>
                    <a:schemeClr val="tx1"/>
                  </a:solidFill>
                  <a:latin typeface="Times New Roman" charset="0"/>
                  <a:ea typeface="华文中宋" charset="0"/>
                </a:defRPr>
              </a:lvl5pPr>
              <a:lvl6pPr marL="2514600" indent="-228600" fontAlgn="base">
                <a:spcBef>
                  <a:spcPct val="0"/>
                </a:spcBef>
                <a:spcAft>
                  <a:spcPct val="0"/>
                </a:spcAft>
                <a:defRPr kumimoji="1" sz="2800" b="1">
                  <a:solidFill>
                    <a:schemeClr val="tx1"/>
                  </a:solidFill>
                  <a:latin typeface="Times New Roman" charset="0"/>
                  <a:ea typeface="华文中宋" charset="0"/>
                </a:defRPr>
              </a:lvl6pPr>
              <a:lvl7pPr marL="2971800" indent="-228600" fontAlgn="base">
                <a:spcBef>
                  <a:spcPct val="0"/>
                </a:spcBef>
                <a:spcAft>
                  <a:spcPct val="0"/>
                </a:spcAft>
                <a:defRPr kumimoji="1" sz="2800" b="1">
                  <a:solidFill>
                    <a:schemeClr val="tx1"/>
                  </a:solidFill>
                  <a:latin typeface="Times New Roman" charset="0"/>
                  <a:ea typeface="华文中宋" charset="0"/>
                </a:defRPr>
              </a:lvl7pPr>
              <a:lvl8pPr marL="3429000" indent="-228600" fontAlgn="base">
                <a:spcBef>
                  <a:spcPct val="0"/>
                </a:spcBef>
                <a:spcAft>
                  <a:spcPct val="0"/>
                </a:spcAft>
                <a:defRPr kumimoji="1" sz="2800" b="1">
                  <a:solidFill>
                    <a:schemeClr val="tx1"/>
                  </a:solidFill>
                  <a:latin typeface="Times New Roman" charset="0"/>
                  <a:ea typeface="华文中宋" charset="0"/>
                </a:defRPr>
              </a:lvl8pPr>
              <a:lvl9pPr marL="3886200" indent="-228600" fontAlgn="base">
                <a:spcBef>
                  <a:spcPct val="0"/>
                </a:spcBef>
                <a:spcAft>
                  <a:spcPct val="0"/>
                </a:spcAft>
                <a:defRPr kumimoji="1" sz="2800" b="1">
                  <a:solidFill>
                    <a:schemeClr val="tx1"/>
                  </a:solidFill>
                  <a:latin typeface="Times New Roman" charset="0"/>
                  <a:ea typeface="华文中宋" charset="0"/>
                </a:defRPr>
              </a:lvl9pPr>
            </a:lstStyle>
            <a:p>
              <a:pPr>
                <a:defRPr/>
              </a:pPr>
              <a:endParaRPr lang="zh-CN" altLang="en-US" sz="2400" b="0">
                <a:ea typeface="宋体" charset="0"/>
              </a:endParaRPr>
            </a:p>
          </p:txBody>
        </p:sp>
        <p:sp>
          <p:nvSpPr>
            <p:cNvPr id="1035" name="Rectangle 13">
              <a:extLst>
                <a:ext uri="{FF2B5EF4-FFF2-40B4-BE49-F238E27FC236}">
                  <a16:creationId xmlns:a16="http://schemas.microsoft.com/office/drawing/2014/main" id="{F1B7FDBB-9C02-CC48-9089-F40F7DCAB218}"/>
                </a:ext>
              </a:extLst>
            </p:cNvPr>
            <p:cNvSpPr>
              <a:spLocks noChangeArrowheads="1"/>
            </p:cNvSpPr>
            <p:nvPr userDrawn="1"/>
          </p:nvSpPr>
          <p:spPr bwMode="auto">
            <a:xfrm flipH="1">
              <a:off x="3015" y="778"/>
              <a:ext cx="2720" cy="21"/>
            </a:xfrm>
            <a:prstGeom prst="rect">
              <a:avLst/>
            </a:prstGeom>
            <a:gradFill rotWithShape="1">
              <a:gsLst>
                <a:gs pos="0">
                  <a:srgbClr val="FFFFFF"/>
                </a:gs>
                <a:gs pos="100000">
                  <a:srgbClr val="133984"/>
                </a:gs>
              </a:gsLst>
              <a:lin ang="0" scaled="1"/>
            </a:gradFill>
            <a:ln>
              <a:noFill/>
            </a:ln>
            <a:extLst>
              <a:ext uri="{91240B29-F687-4f45-9708-019B960494DF}"/>
            </a:extLst>
          </p:spPr>
          <p:txBody>
            <a:bodyPr wrap="none" anchor="ctr"/>
            <a:lstStyle>
              <a:lvl1pPr>
                <a:defRPr kumimoji="1" sz="2800" b="1">
                  <a:solidFill>
                    <a:schemeClr val="tx1"/>
                  </a:solidFill>
                  <a:latin typeface="Times New Roman" charset="0"/>
                  <a:ea typeface="华文中宋" charset="0"/>
                </a:defRPr>
              </a:lvl1pPr>
              <a:lvl2pPr marL="742950" indent="-285750">
                <a:defRPr kumimoji="1" sz="2800" b="1">
                  <a:solidFill>
                    <a:schemeClr val="tx1"/>
                  </a:solidFill>
                  <a:latin typeface="Times New Roman" charset="0"/>
                  <a:ea typeface="华文中宋" charset="0"/>
                </a:defRPr>
              </a:lvl2pPr>
              <a:lvl3pPr marL="1143000" indent="-228600">
                <a:defRPr kumimoji="1" sz="2800" b="1">
                  <a:solidFill>
                    <a:schemeClr val="tx1"/>
                  </a:solidFill>
                  <a:latin typeface="Times New Roman" charset="0"/>
                  <a:ea typeface="华文中宋" charset="0"/>
                </a:defRPr>
              </a:lvl3pPr>
              <a:lvl4pPr marL="1600200" indent="-228600">
                <a:defRPr kumimoji="1" sz="2800" b="1">
                  <a:solidFill>
                    <a:schemeClr val="tx1"/>
                  </a:solidFill>
                  <a:latin typeface="Times New Roman" charset="0"/>
                  <a:ea typeface="华文中宋" charset="0"/>
                </a:defRPr>
              </a:lvl4pPr>
              <a:lvl5pPr marL="2057400" indent="-228600">
                <a:defRPr kumimoji="1" sz="2800" b="1">
                  <a:solidFill>
                    <a:schemeClr val="tx1"/>
                  </a:solidFill>
                  <a:latin typeface="Times New Roman" charset="0"/>
                  <a:ea typeface="华文中宋" charset="0"/>
                </a:defRPr>
              </a:lvl5pPr>
              <a:lvl6pPr marL="2514600" indent="-228600" fontAlgn="base">
                <a:spcBef>
                  <a:spcPct val="0"/>
                </a:spcBef>
                <a:spcAft>
                  <a:spcPct val="0"/>
                </a:spcAft>
                <a:defRPr kumimoji="1" sz="2800" b="1">
                  <a:solidFill>
                    <a:schemeClr val="tx1"/>
                  </a:solidFill>
                  <a:latin typeface="Times New Roman" charset="0"/>
                  <a:ea typeface="华文中宋" charset="0"/>
                </a:defRPr>
              </a:lvl6pPr>
              <a:lvl7pPr marL="2971800" indent="-228600" fontAlgn="base">
                <a:spcBef>
                  <a:spcPct val="0"/>
                </a:spcBef>
                <a:spcAft>
                  <a:spcPct val="0"/>
                </a:spcAft>
                <a:defRPr kumimoji="1" sz="2800" b="1">
                  <a:solidFill>
                    <a:schemeClr val="tx1"/>
                  </a:solidFill>
                  <a:latin typeface="Times New Roman" charset="0"/>
                  <a:ea typeface="华文中宋" charset="0"/>
                </a:defRPr>
              </a:lvl7pPr>
              <a:lvl8pPr marL="3429000" indent="-228600" fontAlgn="base">
                <a:spcBef>
                  <a:spcPct val="0"/>
                </a:spcBef>
                <a:spcAft>
                  <a:spcPct val="0"/>
                </a:spcAft>
                <a:defRPr kumimoji="1" sz="2800" b="1">
                  <a:solidFill>
                    <a:schemeClr val="tx1"/>
                  </a:solidFill>
                  <a:latin typeface="Times New Roman" charset="0"/>
                  <a:ea typeface="华文中宋" charset="0"/>
                </a:defRPr>
              </a:lvl8pPr>
              <a:lvl9pPr marL="3886200" indent="-228600" fontAlgn="base">
                <a:spcBef>
                  <a:spcPct val="0"/>
                </a:spcBef>
                <a:spcAft>
                  <a:spcPct val="0"/>
                </a:spcAft>
                <a:defRPr kumimoji="1" sz="2800" b="1">
                  <a:solidFill>
                    <a:schemeClr val="tx1"/>
                  </a:solidFill>
                  <a:latin typeface="Times New Roman" charset="0"/>
                  <a:ea typeface="华文中宋" charset="0"/>
                </a:defRPr>
              </a:lvl9pPr>
            </a:lstStyle>
            <a:p>
              <a:pPr>
                <a:defRPr/>
              </a:pPr>
              <a:endParaRPr lang="zh-CN" altLang="en-US" sz="2400" b="0">
                <a:ea typeface="宋体" charset="0"/>
              </a:endParaRPr>
            </a:p>
          </p:txBody>
        </p:sp>
      </p:grpSp>
      <p:sp>
        <p:nvSpPr>
          <p:cNvPr id="1032" name="AutoShape 14">
            <a:hlinkClick r:id="" action="ppaction://hlinkshowjump?jump=previousslide"/>
            <a:extLst>
              <a:ext uri="{FF2B5EF4-FFF2-40B4-BE49-F238E27FC236}">
                <a16:creationId xmlns:a16="http://schemas.microsoft.com/office/drawing/2014/main" id="{A4B13B88-A721-2D48-8798-7EBFD400C540}"/>
              </a:ext>
            </a:extLst>
          </p:cNvPr>
          <p:cNvSpPr>
            <a:spLocks noChangeArrowheads="1"/>
          </p:cNvSpPr>
          <p:nvPr userDrawn="1"/>
        </p:nvSpPr>
        <p:spPr bwMode="auto">
          <a:xfrm>
            <a:off x="107950" y="5907088"/>
            <a:ext cx="381000" cy="381000"/>
          </a:xfrm>
          <a:prstGeom prst="triangle">
            <a:avLst>
              <a:gd name="adj" fmla="val 50000"/>
            </a:avLst>
          </a:prstGeom>
          <a:solidFill>
            <a:schemeClr val="accent1">
              <a:alpha val="50195"/>
            </a:schemeClr>
          </a:solidFill>
          <a:ln w="9525">
            <a:solidFill>
              <a:srgbClr val="CCFFCC"/>
            </a:solidFill>
            <a:miter lim="800000"/>
            <a:headEnd/>
            <a:tailEnd type="none" w="med" len="lg"/>
          </a:ln>
        </p:spPr>
        <p:txBody>
          <a:bodyPr wrap="none" anchor="ctr"/>
          <a:lstStyle>
            <a:lvl1pPr>
              <a:defRPr kumimoji="1" sz="2800" b="1">
                <a:solidFill>
                  <a:schemeClr val="tx1"/>
                </a:solidFill>
                <a:latin typeface="Times New Roman" charset="0"/>
                <a:ea typeface="华文中宋" charset="0"/>
              </a:defRPr>
            </a:lvl1pPr>
            <a:lvl2pPr marL="742950" indent="-285750">
              <a:defRPr kumimoji="1" sz="2800" b="1">
                <a:solidFill>
                  <a:schemeClr val="tx1"/>
                </a:solidFill>
                <a:latin typeface="Times New Roman" charset="0"/>
                <a:ea typeface="华文中宋" charset="0"/>
              </a:defRPr>
            </a:lvl2pPr>
            <a:lvl3pPr marL="1143000" indent="-228600">
              <a:defRPr kumimoji="1" sz="2800" b="1">
                <a:solidFill>
                  <a:schemeClr val="tx1"/>
                </a:solidFill>
                <a:latin typeface="Times New Roman" charset="0"/>
                <a:ea typeface="华文中宋" charset="0"/>
              </a:defRPr>
            </a:lvl3pPr>
            <a:lvl4pPr marL="1600200" indent="-228600">
              <a:defRPr kumimoji="1" sz="2800" b="1">
                <a:solidFill>
                  <a:schemeClr val="tx1"/>
                </a:solidFill>
                <a:latin typeface="Times New Roman" charset="0"/>
                <a:ea typeface="华文中宋" charset="0"/>
              </a:defRPr>
            </a:lvl4pPr>
            <a:lvl5pPr marL="2057400" indent="-228600">
              <a:defRPr kumimoji="1" sz="2800" b="1">
                <a:solidFill>
                  <a:schemeClr val="tx1"/>
                </a:solidFill>
                <a:latin typeface="Times New Roman" charset="0"/>
                <a:ea typeface="华文中宋" charset="0"/>
              </a:defRPr>
            </a:lvl5pPr>
            <a:lvl6pPr marL="2514600" indent="-228600" fontAlgn="base">
              <a:spcBef>
                <a:spcPct val="0"/>
              </a:spcBef>
              <a:spcAft>
                <a:spcPct val="0"/>
              </a:spcAft>
              <a:defRPr kumimoji="1" sz="2800" b="1">
                <a:solidFill>
                  <a:schemeClr val="tx1"/>
                </a:solidFill>
                <a:latin typeface="Times New Roman" charset="0"/>
                <a:ea typeface="华文中宋" charset="0"/>
              </a:defRPr>
            </a:lvl6pPr>
            <a:lvl7pPr marL="2971800" indent="-228600" fontAlgn="base">
              <a:spcBef>
                <a:spcPct val="0"/>
              </a:spcBef>
              <a:spcAft>
                <a:spcPct val="0"/>
              </a:spcAft>
              <a:defRPr kumimoji="1" sz="2800" b="1">
                <a:solidFill>
                  <a:schemeClr val="tx1"/>
                </a:solidFill>
                <a:latin typeface="Times New Roman" charset="0"/>
                <a:ea typeface="华文中宋" charset="0"/>
              </a:defRPr>
            </a:lvl7pPr>
            <a:lvl8pPr marL="3429000" indent="-228600" fontAlgn="base">
              <a:spcBef>
                <a:spcPct val="0"/>
              </a:spcBef>
              <a:spcAft>
                <a:spcPct val="0"/>
              </a:spcAft>
              <a:defRPr kumimoji="1" sz="2800" b="1">
                <a:solidFill>
                  <a:schemeClr val="tx1"/>
                </a:solidFill>
                <a:latin typeface="Times New Roman" charset="0"/>
                <a:ea typeface="华文中宋" charset="0"/>
              </a:defRPr>
            </a:lvl8pPr>
            <a:lvl9pPr marL="3886200" indent="-228600" fontAlgn="base">
              <a:spcBef>
                <a:spcPct val="0"/>
              </a:spcBef>
              <a:spcAft>
                <a:spcPct val="0"/>
              </a:spcAft>
              <a:defRPr kumimoji="1" sz="2800" b="1">
                <a:solidFill>
                  <a:schemeClr val="tx1"/>
                </a:solidFill>
                <a:latin typeface="Times New Roman" charset="0"/>
                <a:ea typeface="华文中宋" charset="0"/>
              </a:defRPr>
            </a:lvl9pPr>
          </a:lstStyle>
          <a:p>
            <a:pPr eaLnBrk="1" hangingPunct="1">
              <a:defRPr/>
            </a:pPr>
            <a:endParaRPr lang="zh-CN" altLang="en-US"/>
          </a:p>
        </p:txBody>
      </p:sp>
      <p:sp>
        <p:nvSpPr>
          <p:cNvPr id="1033" name="AutoShape 15">
            <a:hlinkClick r:id="" action="ppaction://hlinkshowjump?jump=nextslide"/>
            <a:extLst>
              <a:ext uri="{FF2B5EF4-FFF2-40B4-BE49-F238E27FC236}">
                <a16:creationId xmlns:a16="http://schemas.microsoft.com/office/drawing/2014/main" id="{CD59993C-12FE-8849-A03F-2915ACB34121}"/>
              </a:ext>
            </a:extLst>
          </p:cNvPr>
          <p:cNvSpPr>
            <a:spLocks noChangeArrowheads="1"/>
          </p:cNvSpPr>
          <p:nvPr userDrawn="1"/>
        </p:nvSpPr>
        <p:spPr bwMode="auto">
          <a:xfrm flipV="1">
            <a:off x="107950" y="6288088"/>
            <a:ext cx="381000" cy="381000"/>
          </a:xfrm>
          <a:prstGeom prst="triangle">
            <a:avLst>
              <a:gd name="adj" fmla="val 50000"/>
            </a:avLst>
          </a:prstGeom>
          <a:solidFill>
            <a:schemeClr val="accent1">
              <a:alpha val="50195"/>
            </a:schemeClr>
          </a:solidFill>
          <a:ln w="9525">
            <a:solidFill>
              <a:srgbClr val="CCFFCC"/>
            </a:solidFill>
            <a:miter lim="800000"/>
            <a:headEnd/>
            <a:tailEnd type="none" w="med" len="lg"/>
          </a:ln>
        </p:spPr>
        <p:txBody>
          <a:bodyPr wrap="none" anchor="ctr"/>
          <a:lstStyle>
            <a:lvl1pPr>
              <a:defRPr kumimoji="1" sz="2800" b="1">
                <a:solidFill>
                  <a:schemeClr val="tx1"/>
                </a:solidFill>
                <a:latin typeface="Times New Roman" charset="0"/>
                <a:ea typeface="华文中宋" charset="0"/>
              </a:defRPr>
            </a:lvl1pPr>
            <a:lvl2pPr marL="742950" indent="-285750">
              <a:defRPr kumimoji="1" sz="2800" b="1">
                <a:solidFill>
                  <a:schemeClr val="tx1"/>
                </a:solidFill>
                <a:latin typeface="Times New Roman" charset="0"/>
                <a:ea typeface="华文中宋" charset="0"/>
              </a:defRPr>
            </a:lvl2pPr>
            <a:lvl3pPr marL="1143000" indent="-228600">
              <a:defRPr kumimoji="1" sz="2800" b="1">
                <a:solidFill>
                  <a:schemeClr val="tx1"/>
                </a:solidFill>
                <a:latin typeface="Times New Roman" charset="0"/>
                <a:ea typeface="华文中宋" charset="0"/>
              </a:defRPr>
            </a:lvl3pPr>
            <a:lvl4pPr marL="1600200" indent="-228600">
              <a:defRPr kumimoji="1" sz="2800" b="1">
                <a:solidFill>
                  <a:schemeClr val="tx1"/>
                </a:solidFill>
                <a:latin typeface="Times New Roman" charset="0"/>
                <a:ea typeface="华文中宋" charset="0"/>
              </a:defRPr>
            </a:lvl4pPr>
            <a:lvl5pPr marL="2057400" indent="-228600">
              <a:defRPr kumimoji="1" sz="2800" b="1">
                <a:solidFill>
                  <a:schemeClr val="tx1"/>
                </a:solidFill>
                <a:latin typeface="Times New Roman" charset="0"/>
                <a:ea typeface="华文中宋" charset="0"/>
              </a:defRPr>
            </a:lvl5pPr>
            <a:lvl6pPr marL="2514600" indent="-228600" fontAlgn="base">
              <a:spcBef>
                <a:spcPct val="0"/>
              </a:spcBef>
              <a:spcAft>
                <a:spcPct val="0"/>
              </a:spcAft>
              <a:defRPr kumimoji="1" sz="2800" b="1">
                <a:solidFill>
                  <a:schemeClr val="tx1"/>
                </a:solidFill>
                <a:latin typeface="Times New Roman" charset="0"/>
                <a:ea typeface="华文中宋" charset="0"/>
              </a:defRPr>
            </a:lvl6pPr>
            <a:lvl7pPr marL="2971800" indent="-228600" fontAlgn="base">
              <a:spcBef>
                <a:spcPct val="0"/>
              </a:spcBef>
              <a:spcAft>
                <a:spcPct val="0"/>
              </a:spcAft>
              <a:defRPr kumimoji="1" sz="2800" b="1">
                <a:solidFill>
                  <a:schemeClr val="tx1"/>
                </a:solidFill>
                <a:latin typeface="Times New Roman" charset="0"/>
                <a:ea typeface="华文中宋" charset="0"/>
              </a:defRPr>
            </a:lvl7pPr>
            <a:lvl8pPr marL="3429000" indent="-228600" fontAlgn="base">
              <a:spcBef>
                <a:spcPct val="0"/>
              </a:spcBef>
              <a:spcAft>
                <a:spcPct val="0"/>
              </a:spcAft>
              <a:defRPr kumimoji="1" sz="2800" b="1">
                <a:solidFill>
                  <a:schemeClr val="tx1"/>
                </a:solidFill>
                <a:latin typeface="Times New Roman" charset="0"/>
                <a:ea typeface="华文中宋" charset="0"/>
              </a:defRPr>
            </a:lvl8pPr>
            <a:lvl9pPr marL="3886200" indent="-228600" fontAlgn="base">
              <a:spcBef>
                <a:spcPct val="0"/>
              </a:spcBef>
              <a:spcAft>
                <a:spcPct val="0"/>
              </a:spcAft>
              <a:defRPr kumimoji="1" sz="2800" b="1">
                <a:solidFill>
                  <a:schemeClr val="tx1"/>
                </a:solidFill>
                <a:latin typeface="Times New Roman" charset="0"/>
                <a:ea typeface="华文中宋" charset="0"/>
              </a:defRPr>
            </a:lvl9pPr>
          </a:lstStyle>
          <a:p>
            <a:pPr eaLnBrk="1" hangingPunct="1">
              <a:defRPr/>
            </a:pPr>
            <a:endParaRPr lang="zh-CN" altLang="en-US"/>
          </a:p>
        </p:txBody>
      </p:sp>
    </p:spTree>
  </p:cSld>
  <p:clrMap bg1="lt1" tx1="dk1" bg2="lt2" tx2="dk2" accent1="accent1" accent2="accent2" accent3="accent3" accent4="accent4" accent5="accent5" accent6="accent6" hlink="hlink" folHlink="folHlink"/>
  <p:sldLayoutIdLst>
    <p:sldLayoutId id="2147483875"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Lst>
  <p:hf hdr="0" ftr="0"/>
  <p:txStyles>
    <p:titleStyle>
      <a:lvl1pPr algn="l" rtl="0" eaLnBrk="0" fontAlgn="base" hangingPunct="0">
        <a:spcBef>
          <a:spcPct val="0"/>
        </a:spcBef>
        <a:spcAft>
          <a:spcPct val="0"/>
        </a:spcAft>
        <a:defRPr kumimoji="1" sz="4400">
          <a:solidFill>
            <a:schemeClr val="tx2"/>
          </a:solidFill>
          <a:latin typeface="+mj-lt"/>
          <a:ea typeface="+mj-ea"/>
          <a:cs typeface="宋体" charset="0"/>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cs typeface="宋体" charset="0"/>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cs typeface="宋体" charset="0"/>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cs typeface="宋体" charset="0"/>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cs typeface="宋体" charset="0"/>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宋体" charset="0"/>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70.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4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6.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7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7" Type="http://schemas.openxmlformats.org/officeDocument/2006/relationships/image" Target="../media/image31.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0.emf"/><Relationship Id="rId4" Type="http://schemas.openxmlformats.org/officeDocument/2006/relationships/oleObject" Target="../embeddings/oleObject2.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32.emf"/><Relationship Id="rId4" Type="http://schemas.openxmlformats.org/officeDocument/2006/relationships/oleObject" Target="../embeddings/oleObject4.bin"/></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4">
            <a:extLst>
              <a:ext uri="{FF2B5EF4-FFF2-40B4-BE49-F238E27FC236}">
                <a16:creationId xmlns:a16="http://schemas.microsoft.com/office/drawing/2014/main" id="{2FBEB2CE-1993-5044-89D6-D8A0C229FDA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52E12CE-3565-FA40-8C35-178DF27C6603}" type="datetime12">
              <a:rPr kumimoji="0" lang="zh-CN" altLang="en-US" sz="1400" smtClean="0"/>
              <a:pPr>
                <a:spcBef>
                  <a:spcPct val="0"/>
                </a:spcBef>
                <a:buClrTx/>
                <a:buSzTx/>
                <a:buFontTx/>
                <a:buNone/>
              </a:pPr>
              <a:t>下午10时44分</a:t>
            </a:fld>
            <a:endParaRPr kumimoji="0" lang="en-US" altLang="zh-CN" sz="1400"/>
          </a:p>
        </p:txBody>
      </p:sp>
      <p:sp>
        <p:nvSpPr>
          <p:cNvPr id="35842" name="Rectangle 6">
            <a:extLst>
              <a:ext uri="{FF2B5EF4-FFF2-40B4-BE49-F238E27FC236}">
                <a16:creationId xmlns:a16="http://schemas.microsoft.com/office/drawing/2014/main" id="{8D061545-CF9B-A041-A9DE-9DD494D4991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2EE7075-8944-AD40-AC3B-118E149A0E35}" type="slidenum">
              <a:rPr kumimoji="0" lang="en-US" altLang="zh-CN" sz="1400" smtClean="0"/>
              <a:pPr>
                <a:spcBef>
                  <a:spcPct val="0"/>
                </a:spcBef>
                <a:buClrTx/>
                <a:buSzTx/>
                <a:buFontTx/>
                <a:buNone/>
              </a:pPr>
              <a:t>10</a:t>
            </a:fld>
            <a:r>
              <a:rPr kumimoji="0" lang="en-US" altLang="zh-CN" sz="1400"/>
              <a:t>/96</a:t>
            </a:r>
            <a:endParaRPr kumimoji="0" lang="zh-CN" altLang="en-US" sz="1400"/>
          </a:p>
        </p:txBody>
      </p:sp>
      <p:sp>
        <p:nvSpPr>
          <p:cNvPr id="35843" name="Text Box 5">
            <a:extLst>
              <a:ext uri="{FF2B5EF4-FFF2-40B4-BE49-F238E27FC236}">
                <a16:creationId xmlns:a16="http://schemas.microsoft.com/office/drawing/2014/main" id="{A2232B4A-B067-D945-B002-51236F86C0F4}"/>
              </a:ext>
            </a:extLst>
          </p:cNvPr>
          <p:cNvSpPr txBox="1">
            <a:spLocks noChangeArrowheads="1"/>
          </p:cNvSpPr>
          <p:nvPr/>
        </p:nvSpPr>
        <p:spPr bwMode="auto">
          <a:xfrm>
            <a:off x="1763713" y="142875"/>
            <a:ext cx="5616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6.2	 </a:t>
            </a:r>
            <a:r>
              <a:rPr lang="zh-CN" altLang="en-US" sz="3600">
                <a:latin typeface="隶书" pitchFamily="49" charset="-122"/>
                <a:ea typeface="隶书" pitchFamily="49" charset="-122"/>
              </a:rPr>
              <a:t>汇编语言程序格式</a:t>
            </a:r>
          </a:p>
        </p:txBody>
      </p:sp>
      <p:sp>
        <p:nvSpPr>
          <p:cNvPr id="452614" name="Text Box 6">
            <a:extLst>
              <a:ext uri="{FF2B5EF4-FFF2-40B4-BE49-F238E27FC236}">
                <a16:creationId xmlns:a16="http://schemas.microsoft.com/office/drawing/2014/main" id="{C0375B2A-694E-EB4A-AB52-FF20EF6E5B8A}"/>
              </a:ext>
            </a:extLst>
          </p:cNvPr>
          <p:cNvSpPr txBox="1">
            <a:spLocks noChangeArrowheads="1"/>
          </p:cNvSpPr>
          <p:nvPr/>
        </p:nvSpPr>
        <p:spPr bwMode="auto">
          <a:xfrm>
            <a:off x="539750" y="825500"/>
            <a:ext cx="8281988" cy="5300663"/>
          </a:xfrm>
          <a:prstGeom prst="rect">
            <a:avLst/>
          </a:prstGeom>
          <a:noFill/>
          <a:ln>
            <a:noFill/>
          </a:ln>
          <a:effectLst/>
          <a:extLst/>
        </p:spPr>
        <p:txBody>
          <a:bodyPr anchor="ctr">
            <a:spAutoFit/>
          </a:bodyPr>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eaLnBrk="1" hangingPunct="1">
              <a:defRPr/>
            </a:pPr>
            <a:r>
              <a:rPr kumimoji="0" lang="zh-CN" altLang="en-US">
                <a:solidFill>
                  <a:srgbClr val="FF0000"/>
                </a:solidFill>
                <a:effectLst>
                  <a:outerShdw blurRad="38100" dist="38100" dir="2700000" algn="tl">
                    <a:srgbClr val="C0C0C0"/>
                  </a:outerShdw>
                </a:effectLst>
                <a:latin typeface="Verdana" panose="020B0604030504040204" pitchFamily="34" charset="0"/>
                <a:ea typeface="宋体" panose="02010600030101010101" pitchFamily="2" charset="-122"/>
              </a:rPr>
              <a:t>二、伪指令语句</a:t>
            </a:r>
            <a:r>
              <a:rPr kumimoji="0" lang="zh-CN" altLang="en-US">
                <a:solidFill>
                  <a:srgbClr val="333333"/>
                </a:solidFill>
                <a:latin typeface="Verdana" panose="020B0604030504040204" pitchFamily="34" charset="0"/>
                <a:ea typeface="宋体" panose="02010600030101010101" pitchFamily="2" charset="-122"/>
              </a:rPr>
              <a:t> </a:t>
            </a:r>
          </a:p>
          <a:p>
            <a:pPr eaLnBrk="1" hangingPunct="1">
              <a:defRPr/>
            </a:pPr>
            <a:r>
              <a:rPr kumimoji="0" lang="zh-CN" altLang="en-US" sz="2400">
                <a:solidFill>
                  <a:srgbClr val="333333"/>
                </a:solidFill>
                <a:latin typeface="Verdana" panose="020B0604030504040204" pitchFamily="34" charset="0"/>
                <a:ea typeface="宋体" panose="02010600030101010101" pitchFamily="2" charset="-122"/>
              </a:rPr>
              <a:t>   </a:t>
            </a:r>
          </a:p>
          <a:p>
            <a:pPr eaLnBrk="1" hangingPunct="1">
              <a:spcAft>
                <a:spcPct val="20000"/>
              </a:spcAft>
              <a:defRPr/>
            </a:pPr>
            <a:r>
              <a:rPr kumimoji="0" lang="zh-CN" altLang="en-US" sz="2200">
                <a:solidFill>
                  <a:srgbClr val="333333"/>
                </a:solidFill>
                <a:latin typeface="Verdana" panose="020B0604030504040204" pitchFamily="34" charset="0"/>
                <a:ea typeface="宋体" panose="02010600030101010101" pitchFamily="2" charset="-122"/>
              </a:rPr>
              <a:t>伪指令语句无对应的机器指令，汇编程序在汇编源程序时对伪指令进行处理，它可完成</a:t>
            </a:r>
            <a:r>
              <a:rPr kumimoji="0" lang="zh-CN" altLang="en-US" sz="2200" u="sng">
                <a:solidFill>
                  <a:srgbClr val="333333"/>
                </a:solidFill>
                <a:latin typeface="Verdana" panose="020B0604030504040204" pitchFamily="34" charset="0"/>
                <a:ea typeface="宋体" panose="02010600030101010101" pitchFamily="2" charset="-122"/>
              </a:rPr>
              <a:t>数据定义，存储区分配，段定义，段分配</a:t>
            </a:r>
            <a:r>
              <a:rPr kumimoji="0" lang="zh-CN" altLang="en-US" sz="2200">
                <a:solidFill>
                  <a:srgbClr val="333333"/>
                </a:solidFill>
                <a:latin typeface="Verdana" panose="020B0604030504040204" pitchFamily="34" charset="0"/>
                <a:ea typeface="宋体" panose="02010600030101010101" pitchFamily="2" charset="-122"/>
              </a:rPr>
              <a:t>，</a:t>
            </a:r>
            <a:r>
              <a:rPr kumimoji="0" lang="zh-CN" altLang="en-US" sz="2200" u="sng">
                <a:solidFill>
                  <a:srgbClr val="333333"/>
                </a:solidFill>
                <a:latin typeface="Verdana" panose="020B0604030504040204" pitchFamily="34" charset="0"/>
                <a:ea typeface="宋体" panose="02010600030101010101" pitchFamily="2" charset="-122"/>
              </a:rPr>
              <a:t>指示程序结束</a:t>
            </a:r>
            <a:r>
              <a:rPr kumimoji="0" lang="zh-CN" altLang="en-US" sz="2200">
                <a:solidFill>
                  <a:srgbClr val="333333"/>
                </a:solidFill>
                <a:latin typeface="Verdana" panose="020B0604030504040204" pitchFamily="34" charset="0"/>
                <a:ea typeface="宋体" panose="02010600030101010101" pitchFamily="2" charset="-122"/>
              </a:rPr>
              <a:t>等功能。</a:t>
            </a:r>
            <a:r>
              <a:rPr kumimoji="0" lang="zh-CN" altLang="en-US" sz="2200">
                <a:solidFill>
                  <a:srgbClr val="333333"/>
                </a:solidFill>
                <a:latin typeface="宋体" panose="02010600030101010101" pitchFamily="2" charset="-122"/>
                <a:ea typeface="宋体" panose="02010600030101010101" pitchFamily="2" charset="-122"/>
              </a:rPr>
              <a:t>语句格式为：</a:t>
            </a:r>
          </a:p>
          <a:p>
            <a:pPr algn="ctr" eaLnBrk="1" hangingPunct="1">
              <a:spcBef>
                <a:spcPct val="20000"/>
              </a:spcBef>
              <a:defRPr/>
            </a:pPr>
            <a:r>
              <a:rPr kumimoji="0" lang="zh-CN" altLang="en-US">
                <a:solidFill>
                  <a:srgbClr val="0000CC"/>
                </a:solidFill>
                <a:latin typeface="宋体" panose="02010600030101010101" pitchFamily="2" charset="-122"/>
                <a:ea typeface="宋体" panose="02010600030101010101" pitchFamily="2" charset="-122"/>
              </a:rPr>
              <a:t>名字 伪指令指示符 操作数，操作数；注释</a:t>
            </a:r>
          </a:p>
          <a:p>
            <a:pPr algn="ctr" eaLnBrk="1" hangingPunct="1">
              <a:defRPr/>
            </a:pPr>
            <a:endParaRPr kumimoji="0" lang="zh-CN" altLang="en-US" sz="2400">
              <a:solidFill>
                <a:srgbClr val="0000CC"/>
              </a:solidFill>
              <a:latin typeface="宋体" panose="02010600030101010101" pitchFamily="2" charset="-122"/>
              <a:ea typeface="宋体" panose="02010600030101010101" pitchFamily="2" charset="-122"/>
            </a:endParaRPr>
          </a:p>
          <a:p>
            <a:pPr>
              <a:spcBef>
                <a:spcPct val="20000"/>
              </a:spcBef>
              <a:buClr>
                <a:schemeClr val="accent2"/>
              </a:buClr>
              <a:defRPr/>
            </a:pPr>
            <a:r>
              <a:rPr kumimoji="0" lang="zh-CN" altLang="en-US" sz="2200">
                <a:solidFill>
                  <a:srgbClr val="009900"/>
                </a:solidFill>
                <a:effectLst>
                  <a:outerShdw blurRad="38100" dist="38100" dir="2700000" algn="tl">
                    <a:srgbClr val="C0C0C0"/>
                  </a:outerShdw>
                </a:effectLst>
                <a:latin typeface="宋体" panose="02010600030101010101" pitchFamily="2" charset="-122"/>
                <a:ea typeface="宋体" panose="02010600030101010101" pitchFamily="2" charset="-122"/>
              </a:rPr>
              <a:t>名  字：</a:t>
            </a:r>
            <a:r>
              <a:rPr kumimoji="0" lang="zh-CN" altLang="en-US" sz="2200">
                <a:solidFill>
                  <a:srgbClr val="333333"/>
                </a:solidFill>
                <a:latin typeface="宋体" panose="02010600030101010101" pitchFamily="2" charset="-122"/>
                <a:ea typeface="宋体" panose="02010600030101010101" pitchFamily="2" charset="-122"/>
              </a:rPr>
              <a:t>赋予伪指令的名称，名字后</a:t>
            </a:r>
            <a:r>
              <a:rPr kumimoji="0" lang="zh-CN" altLang="en-US" sz="2200">
                <a:solidFill>
                  <a:schemeClr val="hlink"/>
                </a:solidFill>
                <a:latin typeface="宋体" panose="02010600030101010101" pitchFamily="2" charset="-122"/>
                <a:ea typeface="宋体" panose="02010600030101010101" pitchFamily="2" charset="-122"/>
              </a:rPr>
              <a:t>不允许</a:t>
            </a:r>
            <a:r>
              <a:rPr kumimoji="0" lang="zh-CN" altLang="en-US" sz="2200">
                <a:solidFill>
                  <a:srgbClr val="333333"/>
                </a:solidFill>
                <a:latin typeface="宋体" panose="02010600030101010101" pitchFamily="2" charset="-122"/>
                <a:ea typeface="宋体" panose="02010600030101010101" pitchFamily="2" charset="-122"/>
              </a:rPr>
              <a:t>带冒号</a:t>
            </a:r>
            <a:r>
              <a:rPr kumimoji="0" lang="zh-CN" altLang="en-US" sz="2200">
                <a:solidFill>
                  <a:srgbClr val="333333"/>
                </a:solidFill>
                <a:ea typeface="宋体" panose="02010600030101010101" pitchFamily="2" charset="-122"/>
              </a:rPr>
              <a:t>“</a:t>
            </a:r>
            <a:r>
              <a:rPr kumimoji="0" lang="en-US" altLang="zh-CN" sz="2200">
                <a:solidFill>
                  <a:srgbClr val="333333"/>
                </a:solidFill>
                <a:latin typeface="宋体" panose="02010600030101010101" pitchFamily="2" charset="-122"/>
                <a:ea typeface="宋体" panose="02010600030101010101" pitchFamily="2" charset="-122"/>
              </a:rPr>
              <a:t>:</a:t>
            </a:r>
            <a:r>
              <a:rPr kumimoji="0" lang="en-US" altLang="zh-CN" sz="2200">
                <a:solidFill>
                  <a:srgbClr val="333333"/>
                </a:solidFill>
                <a:ea typeface="宋体" panose="02010600030101010101" pitchFamily="2" charset="-122"/>
              </a:rPr>
              <a:t>”</a:t>
            </a:r>
            <a:r>
              <a:rPr kumimoji="0" lang="en-US" altLang="zh-CN" sz="2200">
                <a:solidFill>
                  <a:srgbClr val="333333"/>
                </a:solidFill>
                <a:latin typeface="宋体" panose="02010600030101010101" pitchFamily="2" charset="-122"/>
                <a:ea typeface="宋体" panose="02010600030101010101" pitchFamily="2" charset="-122"/>
              </a:rPr>
              <a:t>,</a:t>
            </a:r>
            <a:r>
              <a:rPr kumimoji="0" lang="zh-CN" altLang="en-US" sz="2200">
                <a:solidFill>
                  <a:srgbClr val="333333"/>
                </a:solidFill>
                <a:latin typeface="宋体" panose="02010600030101010101" pitchFamily="2" charset="-122"/>
                <a:ea typeface="宋体" panose="02010600030101010101" pitchFamily="2" charset="-122"/>
              </a:rPr>
              <a:t>可省略。</a:t>
            </a:r>
          </a:p>
          <a:p>
            <a:pPr>
              <a:spcBef>
                <a:spcPct val="20000"/>
              </a:spcBef>
              <a:buClr>
                <a:schemeClr val="accent2"/>
              </a:buClr>
              <a:defRPr/>
            </a:pPr>
            <a:r>
              <a:rPr kumimoji="0" lang="zh-CN" altLang="en-US" sz="2200">
                <a:solidFill>
                  <a:srgbClr val="333333"/>
                </a:solidFill>
                <a:latin typeface="宋体" panose="02010600030101010101" pitchFamily="2" charset="-122"/>
                <a:ea typeface="宋体" panose="02010600030101010101" pitchFamily="2" charset="-122"/>
              </a:rPr>
              <a:t>        名字常为变量名、段名、过程名、符号名等。</a:t>
            </a:r>
          </a:p>
          <a:p>
            <a:pPr>
              <a:spcBef>
                <a:spcPct val="20000"/>
              </a:spcBef>
              <a:buClr>
                <a:schemeClr val="accent2"/>
              </a:buClr>
              <a:defRPr/>
            </a:pPr>
            <a:r>
              <a:rPr kumimoji="0" lang="zh-CN" altLang="en-US" sz="2200">
                <a:solidFill>
                  <a:srgbClr val="009900"/>
                </a:solidFill>
                <a:effectLst>
                  <a:outerShdw blurRad="38100" dist="38100" dir="2700000" algn="tl">
                    <a:srgbClr val="C0C0C0"/>
                  </a:outerShdw>
                </a:effectLst>
                <a:latin typeface="宋体" panose="02010600030101010101" pitchFamily="2" charset="-122"/>
                <a:ea typeface="宋体" panose="02010600030101010101" pitchFamily="2" charset="-122"/>
              </a:rPr>
              <a:t>指示符:</a:t>
            </a:r>
            <a:r>
              <a:rPr kumimoji="0" lang="zh-CN" altLang="en-US" sz="2200">
                <a:solidFill>
                  <a:srgbClr val="333333"/>
                </a:solidFill>
                <a:latin typeface="宋体" panose="02010600030101010101" pitchFamily="2" charset="-122"/>
                <a:ea typeface="宋体" panose="02010600030101010101" pitchFamily="2" charset="-122"/>
              </a:rPr>
              <a:t> 汇编程序</a:t>
            </a:r>
            <a:r>
              <a:rPr kumimoji="0" lang="en-US" altLang="zh-CN" sz="2200">
                <a:solidFill>
                  <a:srgbClr val="333333"/>
                </a:solidFill>
                <a:latin typeface="宋体" panose="02010600030101010101" pitchFamily="2" charset="-122"/>
                <a:ea typeface="宋体" panose="02010600030101010101" pitchFamily="2" charset="-122"/>
              </a:rPr>
              <a:t>MASM</a:t>
            </a:r>
            <a:r>
              <a:rPr kumimoji="0" lang="zh-CN" altLang="en-US" sz="2200">
                <a:solidFill>
                  <a:srgbClr val="333333"/>
                </a:solidFill>
                <a:latin typeface="宋体" panose="02010600030101010101" pitchFamily="2" charset="-122"/>
                <a:ea typeface="宋体" panose="02010600030101010101" pitchFamily="2" charset="-122"/>
              </a:rPr>
              <a:t>规定的符号，各种定义语句后详述。</a:t>
            </a:r>
          </a:p>
          <a:p>
            <a:pPr>
              <a:spcBef>
                <a:spcPct val="20000"/>
              </a:spcBef>
              <a:buClr>
                <a:schemeClr val="accent2"/>
              </a:buClr>
              <a:defRPr/>
            </a:pPr>
            <a:r>
              <a:rPr kumimoji="0" lang="zh-CN" altLang="en-US" sz="2200">
                <a:solidFill>
                  <a:srgbClr val="009900"/>
                </a:solidFill>
                <a:effectLst>
                  <a:outerShdw blurRad="38100" dist="38100" dir="2700000" algn="tl">
                    <a:srgbClr val="C0C0C0"/>
                  </a:outerShdw>
                </a:effectLst>
                <a:latin typeface="宋体" panose="02010600030101010101" pitchFamily="2" charset="-122"/>
                <a:ea typeface="宋体" panose="02010600030101010101" pitchFamily="2" charset="-122"/>
              </a:rPr>
              <a:t>操作数：</a:t>
            </a:r>
            <a:r>
              <a:rPr kumimoji="0" lang="zh-CN" altLang="en-US" sz="2200">
                <a:solidFill>
                  <a:srgbClr val="333333"/>
                </a:solidFill>
                <a:latin typeface="宋体" panose="02010600030101010101" pitchFamily="2" charset="-122"/>
                <a:ea typeface="宋体" panose="02010600030101010101" pitchFamily="2" charset="-122"/>
              </a:rPr>
              <a:t>按伪指令要求可有可无，操作数可以是常数、变量、字</a:t>
            </a:r>
          </a:p>
          <a:p>
            <a:pPr>
              <a:spcBef>
                <a:spcPct val="20000"/>
              </a:spcBef>
              <a:buClr>
                <a:schemeClr val="accent2"/>
              </a:buClr>
              <a:defRPr/>
            </a:pPr>
            <a:r>
              <a:rPr kumimoji="0" lang="zh-CN" altLang="en-US" sz="2200">
                <a:solidFill>
                  <a:srgbClr val="333333"/>
                </a:solidFill>
                <a:latin typeface="宋体" panose="02010600030101010101" pitchFamily="2" charset="-122"/>
                <a:ea typeface="宋体" panose="02010600030101010101" pitchFamily="2" charset="-122"/>
              </a:rPr>
              <a:t>        符串、表达式等。</a:t>
            </a:r>
          </a:p>
          <a:p>
            <a:pPr>
              <a:spcBef>
                <a:spcPct val="20000"/>
              </a:spcBef>
              <a:buClr>
                <a:schemeClr val="accent2"/>
              </a:buClr>
              <a:defRPr/>
            </a:pPr>
            <a:r>
              <a:rPr kumimoji="0" lang="zh-CN" altLang="en-US" sz="2200">
                <a:solidFill>
                  <a:srgbClr val="009900"/>
                </a:solidFill>
                <a:effectLst>
                  <a:outerShdw blurRad="38100" dist="38100" dir="2700000" algn="tl">
                    <a:srgbClr val="C0C0C0"/>
                  </a:outerShdw>
                </a:effectLst>
                <a:latin typeface="宋体" panose="02010600030101010101" pitchFamily="2" charset="-122"/>
                <a:ea typeface="宋体" panose="02010600030101010101" pitchFamily="2" charset="-122"/>
              </a:rPr>
              <a:t>注  释：</a:t>
            </a:r>
            <a:r>
              <a:rPr kumimoji="0" lang="zh-CN" altLang="en-US" sz="2200">
                <a:solidFill>
                  <a:srgbClr val="333333"/>
                </a:solidFill>
                <a:latin typeface="宋体" panose="02010600030101010101" pitchFamily="2" charset="-122"/>
                <a:ea typeface="宋体" panose="02010600030101010101" pitchFamily="2" charset="-122"/>
              </a:rPr>
              <a:t>功能和使用与指令性语句相同。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452614"/>
                                        </p:tgtEl>
                                        <p:attrNameLst>
                                          <p:attrName>style.visibility</p:attrName>
                                        </p:attrNameLst>
                                      </p:cBhvr>
                                      <p:to>
                                        <p:strVal val="visible"/>
                                      </p:to>
                                    </p:set>
                                    <p:animEffect transition="in" filter="diamond(out)">
                                      <p:cBhvr>
                                        <p:cTn id="7" dur="500"/>
                                        <p:tgtEl>
                                          <p:spTgt spid="452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4">
            <a:extLst>
              <a:ext uri="{FF2B5EF4-FFF2-40B4-BE49-F238E27FC236}">
                <a16:creationId xmlns:a16="http://schemas.microsoft.com/office/drawing/2014/main" id="{279C2E11-D8EB-BA41-A767-9F24E22F327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EA1AD35-2F9A-B145-BB37-0EB24471B917}" type="datetime12">
              <a:rPr kumimoji="0" lang="zh-CN" altLang="en-US" sz="1400" smtClean="0"/>
              <a:pPr>
                <a:spcBef>
                  <a:spcPct val="0"/>
                </a:spcBef>
                <a:buClrTx/>
                <a:buSzTx/>
                <a:buFontTx/>
                <a:buNone/>
              </a:pPr>
              <a:t>下午10时44分</a:t>
            </a:fld>
            <a:endParaRPr kumimoji="0" lang="en-US" altLang="zh-CN" sz="1400"/>
          </a:p>
        </p:txBody>
      </p:sp>
      <p:sp>
        <p:nvSpPr>
          <p:cNvPr id="37890" name="Rectangle 6">
            <a:extLst>
              <a:ext uri="{FF2B5EF4-FFF2-40B4-BE49-F238E27FC236}">
                <a16:creationId xmlns:a16="http://schemas.microsoft.com/office/drawing/2014/main" id="{4CD6ADC4-3B00-7640-94BE-2060ADAFC38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20BE08F-DF1A-E541-A21A-66A841A36A12}" type="slidenum">
              <a:rPr kumimoji="0" lang="en-US" altLang="zh-CN" sz="1400" smtClean="0"/>
              <a:pPr>
                <a:spcBef>
                  <a:spcPct val="0"/>
                </a:spcBef>
                <a:buClrTx/>
                <a:buSzTx/>
                <a:buFontTx/>
                <a:buNone/>
              </a:pPr>
              <a:t>11</a:t>
            </a:fld>
            <a:r>
              <a:rPr kumimoji="0" lang="en-US" altLang="zh-CN" sz="1400"/>
              <a:t>/96</a:t>
            </a:r>
            <a:endParaRPr kumimoji="0" lang="zh-CN" altLang="en-US" sz="1400"/>
          </a:p>
        </p:txBody>
      </p:sp>
      <p:sp>
        <p:nvSpPr>
          <p:cNvPr id="37891" name="Text Box 5">
            <a:extLst>
              <a:ext uri="{FF2B5EF4-FFF2-40B4-BE49-F238E27FC236}">
                <a16:creationId xmlns:a16="http://schemas.microsoft.com/office/drawing/2014/main" id="{817125DC-81E9-5940-BB08-4C9F5A7AE3E8}"/>
              </a:ext>
            </a:extLst>
          </p:cNvPr>
          <p:cNvSpPr txBox="1">
            <a:spLocks noChangeArrowheads="1"/>
          </p:cNvSpPr>
          <p:nvPr/>
        </p:nvSpPr>
        <p:spPr bwMode="auto">
          <a:xfrm>
            <a:off x="1763713" y="142875"/>
            <a:ext cx="5616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6.2	 </a:t>
            </a:r>
            <a:r>
              <a:rPr lang="zh-CN" altLang="en-US" sz="3600">
                <a:latin typeface="隶书" pitchFamily="49" charset="-122"/>
                <a:ea typeface="隶书" pitchFamily="49" charset="-122"/>
              </a:rPr>
              <a:t>汇编语言程序格式</a:t>
            </a:r>
          </a:p>
        </p:txBody>
      </p:sp>
      <p:sp>
        <p:nvSpPr>
          <p:cNvPr id="458758" name="Text Box 6">
            <a:extLst>
              <a:ext uri="{FF2B5EF4-FFF2-40B4-BE49-F238E27FC236}">
                <a16:creationId xmlns:a16="http://schemas.microsoft.com/office/drawing/2014/main" id="{00C542C5-489D-6E49-8EDE-7F78B4A043B8}"/>
              </a:ext>
            </a:extLst>
          </p:cNvPr>
          <p:cNvSpPr txBox="1">
            <a:spLocks noChangeArrowheads="1"/>
          </p:cNvSpPr>
          <p:nvPr/>
        </p:nvSpPr>
        <p:spPr bwMode="auto">
          <a:xfrm>
            <a:off x="314325" y="966788"/>
            <a:ext cx="8410575" cy="4646612"/>
          </a:xfrm>
          <a:prstGeom prst="rect">
            <a:avLst/>
          </a:prstGeom>
          <a:noFill/>
          <a:ln>
            <a:noFill/>
          </a:ln>
          <a:effectLst/>
          <a:extLst/>
        </p:spPr>
        <p:txBody>
          <a:bodyPr anchor="ctr">
            <a:spAutoFit/>
          </a:bodyPr>
          <a:lstStyle>
            <a:lvl1pPr marL="457200" indent="-457200">
              <a:defRPr kumimoji="1" sz="2800" b="1">
                <a:solidFill>
                  <a:schemeClr val="tx1"/>
                </a:solidFill>
                <a:latin typeface="Times New Roman" panose="02020603050405020304" pitchFamily="18" charset="0"/>
                <a:ea typeface="华文中宋" panose="02010600040101010101" pitchFamily="2" charset="-122"/>
              </a:defRPr>
            </a:lvl1pPr>
            <a:lvl2pPr marL="914400" indent="-45720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eaLnBrk="1" hangingPunct="1">
              <a:defRPr/>
            </a:pPr>
            <a:r>
              <a:rPr kumimoji="0" lang="zh-CN" altLang="en-US">
                <a:solidFill>
                  <a:srgbClr val="FF0000"/>
                </a:solidFill>
                <a:effectLst>
                  <a:outerShdw blurRad="38100" dist="38100" dir="2700000" algn="tl">
                    <a:srgbClr val="C0C0C0"/>
                  </a:outerShdw>
                </a:effectLst>
                <a:latin typeface="Verdana" panose="020B0604030504040204" pitchFamily="34" charset="0"/>
                <a:ea typeface="宋体" panose="02010600030101010101" pitchFamily="2" charset="-122"/>
              </a:rPr>
              <a:t>三、数据项－</a:t>
            </a:r>
            <a:r>
              <a:rPr kumimoji="0" lang="zh-CN" altLang="en-US" sz="2400">
                <a:solidFill>
                  <a:srgbClr val="333333"/>
                </a:solidFill>
                <a:latin typeface="Verdana" panose="020B0604030504040204" pitchFamily="34" charset="0"/>
                <a:ea typeface="宋体" panose="02010600030101010101" pitchFamily="2" charset="-122"/>
              </a:rPr>
              <a:t>常数、变量和标号是三种基本数据项。</a:t>
            </a:r>
          </a:p>
          <a:p>
            <a:pPr eaLnBrk="1" hangingPunct="1">
              <a:defRPr/>
            </a:pPr>
            <a:r>
              <a:rPr kumimoji="0" lang="zh-CN" altLang="en-US" sz="2400">
                <a:solidFill>
                  <a:srgbClr val="333333"/>
                </a:solidFill>
                <a:latin typeface="Verdana" panose="020B0604030504040204" pitchFamily="34" charset="0"/>
                <a:ea typeface="宋体" panose="02010600030101010101" pitchFamily="2" charset="-122"/>
              </a:rPr>
              <a:t>    </a:t>
            </a:r>
          </a:p>
          <a:p>
            <a:pPr eaLnBrk="1" hangingPunct="1">
              <a:defRPr/>
            </a:pPr>
            <a:r>
              <a:rPr kumimoji="0" lang="zh-CN" altLang="en-US" sz="2400">
                <a:solidFill>
                  <a:srgbClr val="333333"/>
                </a:solidFill>
                <a:latin typeface="Verdana" panose="020B0604030504040204" pitchFamily="34" charset="0"/>
                <a:ea typeface="宋体" panose="02010600030101010101" pitchFamily="2" charset="-122"/>
              </a:rPr>
              <a:t>   </a:t>
            </a:r>
            <a:r>
              <a:rPr kumimoji="0" lang="en-US" altLang="zh-CN" sz="2200">
                <a:solidFill>
                  <a:srgbClr val="0000FF"/>
                </a:solidFill>
                <a:effectLst>
                  <a:outerShdw blurRad="38100" dist="38100" dir="2700000" algn="tl">
                    <a:srgbClr val="C0C0C0"/>
                  </a:outerShdw>
                </a:effectLst>
                <a:latin typeface="Verdana" panose="020B0604030504040204" pitchFamily="34" charset="0"/>
                <a:ea typeface="宋体" panose="02010600030101010101" pitchFamily="2" charset="-122"/>
              </a:rPr>
              <a:t>1．</a:t>
            </a:r>
            <a:r>
              <a:rPr kumimoji="0" lang="zh-CN" altLang="en-US" sz="2200">
                <a:solidFill>
                  <a:srgbClr val="0000FF"/>
                </a:solidFill>
                <a:effectLst>
                  <a:outerShdw blurRad="38100" dist="38100" dir="2700000" algn="tl">
                    <a:srgbClr val="C0C0C0"/>
                  </a:outerShdw>
                </a:effectLst>
                <a:latin typeface="Verdana" panose="020B0604030504040204" pitchFamily="34" charset="0"/>
                <a:ea typeface="宋体" panose="02010600030101010101" pitchFamily="2" charset="-122"/>
              </a:rPr>
              <a:t>常数</a:t>
            </a:r>
          </a:p>
          <a:p>
            <a:pPr eaLnBrk="1" hangingPunct="1">
              <a:defRPr/>
            </a:pPr>
            <a:r>
              <a:rPr kumimoji="0" lang="zh-CN" altLang="en-US" sz="2200">
                <a:solidFill>
                  <a:srgbClr val="333333"/>
                </a:solidFill>
                <a:latin typeface="Verdana" panose="020B0604030504040204" pitchFamily="34" charset="0"/>
                <a:ea typeface="宋体" panose="02010600030101010101" pitchFamily="2" charset="-122"/>
              </a:rPr>
              <a:t>	     二进制 </a:t>
            </a:r>
            <a:r>
              <a:rPr kumimoji="0" lang="en-US" altLang="zh-CN" sz="2200">
                <a:solidFill>
                  <a:srgbClr val="333333"/>
                </a:solidFill>
                <a:latin typeface="Verdana" panose="020B0604030504040204" pitchFamily="34" charset="0"/>
                <a:ea typeface="宋体" panose="02010600030101010101" pitchFamily="2" charset="-122"/>
              </a:rPr>
              <a:t>(B)、</a:t>
            </a:r>
            <a:r>
              <a:rPr kumimoji="0" lang="zh-CN" altLang="en-US" sz="2200">
                <a:solidFill>
                  <a:srgbClr val="333333"/>
                </a:solidFill>
                <a:latin typeface="Verdana" panose="020B0604030504040204" pitchFamily="34" charset="0"/>
                <a:ea typeface="宋体" panose="02010600030101010101" pitchFamily="2" charset="-122"/>
              </a:rPr>
              <a:t>八进制 </a:t>
            </a:r>
            <a:r>
              <a:rPr kumimoji="0" lang="en-US" altLang="zh-CN" sz="2200">
                <a:solidFill>
                  <a:srgbClr val="333333"/>
                </a:solidFill>
                <a:latin typeface="Verdana" panose="020B0604030504040204" pitchFamily="34" charset="0"/>
                <a:ea typeface="宋体" panose="02010600030101010101" pitchFamily="2" charset="-122"/>
              </a:rPr>
              <a:t>(Q</a:t>
            </a:r>
            <a:r>
              <a:rPr kumimoji="0" lang="zh-CN" altLang="en-US" sz="2200">
                <a:solidFill>
                  <a:srgbClr val="333333"/>
                </a:solidFill>
                <a:latin typeface="Verdana" panose="020B0604030504040204" pitchFamily="34" charset="0"/>
                <a:ea typeface="宋体" panose="02010600030101010101" pitchFamily="2" charset="-122"/>
              </a:rPr>
              <a:t>或</a:t>
            </a:r>
            <a:r>
              <a:rPr kumimoji="0" lang="en-US" altLang="zh-CN" sz="2200">
                <a:solidFill>
                  <a:srgbClr val="333333"/>
                </a:solidFill>
                <a:latin typeface="Verdana" panose="020B0604030504040204" pitchFamily="34" charset="0"/>
                <a:ea typeface="宋体" panose="02010600030101010101" pitchFamily="2" charset="-122"/>
              </a:rPr>
              <a:t>O) 、</a:t>
            </a:r>
            <a:r>
              <a:rPr kumimoji="0" lang="zh-CN" altLang="en-US" sz="2200">
                <a:solidFill>
                  <a:srgbClr val="333333"/>
                </a:solidFill>
                <a:latin typeface="Verdana" panose="020B0604030504040204" pitchFamily="34" charset="0"/>
                <a:ea typeface="宋体" panose="02010600030101010101" pitchFamily="2" charset="-122"/>
              </a:rPr>
              <a:t>十进制 </a:t>
            </a:r>
            <a:r>
              <a:rPr kumimoji="0" lang="en-US" altLang="zh-CN" sz="2200">
                <a:solidFill>
                  <a:srgbClr val="333333"/>
                </a:solidFill>
                <a:latin typeface="Verdana" panose="020B0604030504040204" pitchFamily="34" charset="0"/>
                <a:ea typeface="宋体" panose="02010600030101010101" pitchFamily="2" charset="-122"/>
              </a:rPr>
              <a:t>(D) 、</a:t>
            </a:r>
            <a:r>
              <a:rPr kumimoji="0" lang="zh-CN" altLang="en-US" sz="2200">
                <a:solidFill>
                  <a:srgbClr val="333333"/>
                </a:solidFill>
                <a:latin typeface="Verdana" panose="020B0604030504040204" pitchFamily="34" charset="0"/>
                <a:ea typeface="宋体" panose="02010600030101010101" pitchFamily="2" charset="-122"/>
              </a:rPr>
              <a:t>十六进</a:t>
            </a:r>
          </a:p>
          <a:p>
            <a:pPr eaLnBrk="1" hangingPunct="1">
              <a:defRPr/>
            </a:pPr>
            <a:r>
              <a:rPr kumimoji="0" lang="zh-CN" altLang="en-US" sz="2200">
                <a:solidFill>
                  <a:srgbClr val="333333"/>
                </a:solidFill>
                <a:latin typeface="Verdana" panose="020B0604030504040204" pitchFamily="34" charset="0"/>
                <a:ea typeface="宋体" panose="02010600030101010101" pitchFamily="2" charset="-122"/>
              </a:rPr>
              <a:t>         制</a:t>
            </a:r>
            <a:r>
              <a:rPr kumimoji="0" lang="en-US" altLang="zh-CN" sz="2200">
                <a:solidFill>
                  <a:srgbClr val="333333"/>
                </a:solidFill>
                <a:latin typeface="Verdana" panose="020B0604030504040204" pitchFamily="34" charset="0"/>
                <a:ea typeface="宋体" panose="02010600030101010101" pitchFamily="2" charset="-122"/>
              </a:rPr>
              <a:t>(H) 、 ASCll</a:t>
            </a:r>
            <a:r>
              <a:rPr kumimoji="0" lang="zh-CN" altLang="en-US" sz="2200">
                <a:solidFill>
                  <a:srgbClr val="333333"/>
                </a:solidFill>
                <a:latin typeface="Verdana" panose="020B0604030504040204" pitchFamily="34" charset="0"/>
                <a:ea typeface="宋体" panose="02010600030101010101" pitchFamily="2" charset="-122"/>
              </a:rPr>
              <a:t>码字符串(用单引号</a:t>
            </a:r>
            <a:r>
              <a:rPr kumimoji="0" lang="zh-CN" altLang="en-US" sz="2200">
                <a:solidFill>
                  <a:srgbClr val="333333"/>
                </a:solidFill>
                <a:latin typeface="Arial" panose="020B0604020202020204" pitchFamily="34" charset="0"/>
                <a:ea typeface="宋体" panose="02010600030101010101" pitchFamily="2" charset="-122"/>
              </a:rPr>
              <a:t>‘</a:t>
            </a:r>
            <a:r>
              <a:rPr kumimoji="0" lang="en-US" altLang="zh-CN" sz="2200">
                <a:solidFill>
                  <a:srgbClr val="333333"/>
                </a:solidFill>
                <a:latin typeface="Verdana" panose="020B0604030504040204" pitchFamily="34" charset="0"/>
                <a:ea typeface="宋体" panose="02010600030101010101" pitchFamily="2" charset="-122"/>
              </a:rPr>
              <a:t>abcd </a:t>
            </a:r>
            <a:r>
              <a:rPr kumimoji="0" lang="en-US" altLang="zh-CN" sz="2200">
                <a:solidFill>
                  <a:srgbClr val="333333"/>
                </a:solidFill>
                <a:latin typeface="Arial" panose="020B0604020202020204" pitchFamily="34" charset="0"/>
                <a:ea typeface="宋体" panose="02010600030101010101" pitchFamily="2" charset="-122"/>
              </a:rPr>
              <a:t>’</a:t>
            </a:r>
            <a:r>
              <a:rPr kumimoji="0" lang="en-US" altLang="zh-CN" sz="2200">
                <a:solidFill>
                  <a:srgbClr val="333333"/>
                </a:solidFill>
                <a:latin typeface="Verdana" panose="020B0604030504040204" pitchFamily="34" charset="0"/>
                <a:ea typeface="宋体" panose="02010600030101010101" pitchFamily="2" charset="-122"/>
              </a:rPr>
              <a:t>)。</a:t>
            </a:r>
          </a:p>
          <a:p>
            <a:pPr eaLnBrk="1" hangingPunct="1">
              <a:defRPr/>
            </a:pPr>
            <a:r>
              <a:rPr kumimoji="0" lang="en-US" altLang="zh-CN" sz="2200">
                <a:solidFill>
                  <a:srgbClr val="333333"/>
                </a:solidFill>
                <a:latin typeface="Verdana" panose="020B0604030504040204" pitchFamily="34" charset="0"/>
                <a:ea typeface="宋体" panose="02010600030101010101" pitchFamily="2" charset="-122"/>
              </a:rPr>
              <a:t>    </a:t>
            </a:r>
            <a:r>
              <a:rPr kumimoji="0" lang="en-US" altLang="zh-CN" sz="2200">
                <a:solidFill>
                  <a:srgbClr val="0000FF"/>
                </a:solidFill>
                <a:effectLst>
                  <a:outerShdw blurRad="38100" dist="38100" dir="2700000" algn="tl">
                    <a:srgbClr val="C0C0C0"/>
                  </a:outerShdw>
                </a:effectLst>
                <a:latin typeface="Verdana" panose="020B0604030504040204" pitchFamily="34" charset="0"/>
                <a:ea typeface="宋体" panose="02010600030101010101" pitchFamily="2" charset="-122"/>
              </a:rPr>
              <a:t>2．</a:t>
            </a:r>
            <a:r>
              <a:rPr kumimoji="0" lang="zh-CN" altLang="en-US" sz="2200">
                <a:solidFill>
                  <a:srgbClr val="0000FF"/>
                </a:solidFill>
                <a:effectLst>
                  <a:outerShdw blurRad="38100" dist="38100" dir="2700000" algn="tl">
                    <a:srgbClr val="C0C0C0"/>
                  </a:outerShdw>
                </a:effectLst>
                <a:latin typeface="Verdana" panose="020B0604030504040204" pitchFamily="34" charset="0"/>
                <a:ea typeface="宋体" panose="02010600030101010101" pitchFamily="2" charset="-122"/>
              </a:rPr>
              <a:t>变量</a:t>
            </a:r>
          </a:p>
          <a:p>
            <a:pPr eaLnBrk="1" hangingPunct="1">
              <a:defRPr/>
            </a:pPr>
            <a:r>
              <a:rPr kumimoji="0" lang="zh-CN" altLang="en-US" sz="2200">
                <a:solidFill>
                  <a:srgbClr val="333333"/>
                </a:solidFill>
                <a:latin typeface="Verdana" panose="020B0604030504040204" pitchFamily="34" charset="0"/>
                <a:ea typeface="宋体" panose="02010600030101010101" pitchFamily="2" charset="-122"/>
              </a:rPr>
              <a:t>         常指存放在</a:t>
            </a:r>
            <a:r>
              <a:rPr kumimoji="0" lang="en-US" altLang="zh-CN" sz="2200">
                <a:solidFill>
                  <a:srgbClr val="333333"/>
                </a:solidFill>
                <a:latin typeface="Verdana" panose="020B0604030504040204" pitchFamily="34" charset="0"/>
                <a:ea typeface="宋体" panose="02010600030101010101" pitchFamily="2" charset="-122"/>
              </a:rPr>
              <a:t>M</a:t>
            </a:r>
            <a:r>
              <a:rPr kumimoji="0" lang="zh-CN" altLang="en-US" sz="2200">
                <a:solidFill>
                  <a:srgbClr val="333333"/>
                </a:solidFill>
                <a:latin typeface="Verdana" panose="020B0604030504040204" pitchFamily="34" charset="0"/>
                <a:ea typeface="宋体" panose="02010600030101010101" pitchFamily="2" charset="-122"/>
              </a:rPr>
              <a:t>中的数值，程序运行中可修改。</a:t>
            </a:r>
          </a:p>
          <a:p>
            <a:pPr eaLnBrk="1" hangingPunct="1">
              <a:defRPr/>
            </a:pPr>
            <a:r>
              <a:rPr kumimoji="0" lang="zh-CN" altLang="en-US" sz="2200">
                <a:solidFill>
                  <a:srgbClr val="333333"/>
                </a:solidFill>
                <a:latin typeface="Verdana" panose="020B0604030504040204" pitchFamily="34" charset="0"/>
                <a:ea typeface="宋体" panose="02010600030101010101" pitchFamily="2" charset="-122"/>
              </a:rPr>
              <a:t>	    </a:t>
            </a:r>
            <a:r>
              <a:rPr kumimoji="0" lang="zh-CN" altLang="en-US" sz="2200">
                <a:solidFill>
                  <a:schemeClr val="hlink"/>
                </a:solidFill>
                <a:effectLst>
                  <a:outerShdw blurRad="38100" dist="38100" dir="2700000" algn="tl">
                    <a:srgbClr val="C0C0C0"/>
                  </a:outerShdw>
                </a:effectLst>
                <a:latin typeface="Verdana" panose="020B0604030504040204" pitchFamily="34" charset="0"/>
                <a:ea typeface="黑体" panose="02010609060101010101" pitchFamily="49" charset="-122"/>
              </a:rPr>
              <a:t>三个属性</a:t>
            </a:r>
            <a:r>
              <a:rPr kumimoji="0" lang="zh-CN" altLang="en-US" sz="2200">
                <a:solidFill>
                  <a:schemeClr val="hlink"/>
                </a:solidFill>
                <a:latin typeface="Verdana" panose="020B0604030504040204" pitchFamily="34" charset="0"/>
                <a:ea typeface="黑体" panose="02010609060101010101" pitchFamily="49" charset="-122"/>
              </a:rPr>
              <a:t>：</a:t>
            </a:r>
          </a:p>
          <a:p>
            <a:pPr lvl="1" eaLnBrk="1" hangingPunct="1">
              <a:buFontTx/>
              <a:buBlip>
                <a:blip r:embed="rId3"/>
              </a:buBlip>
              <a:defRPr/>
            </a:pPr>
            <a:r>
              <a:rPr kumimoji="0" lang="zh-CN" altLang="en-US" sz="2200">
                <a:solidFill>
                  <a:srgbClr val="33CC33"/>
                </a:solidFill>
                <a:latin typeface="Verdana" panose="020B0604030504040204" pitchFamily="34" charset="0"/>
                <a:ea typeface="宋体" panose="02010600030101010101" pitchFamily="2" charset="-122"/>
              </a:rPr>
              <a:t>段值</a:t>
            </a:r>
            <a:r>
              <a:rPr kumimoji="0" lang="en-US" altLang="zh-CN" sz="2200">
                <a:solidFill>
                  <a:srgbClr val="33CC33"/>
                </a:solidFill>
                <a:latin typeface="Verdana" panose="020B0604030504040204" pitchFamily="34" charset="0"/>
                <a:ea typeface="宋体" panose="02010600030101010101" pitchFamily="2" charset="-122"/>
              </a:rPr>
              <a:t>(SEGMENT):</a:t>
            </a:r>
            <a:r>
              <a:rPr kumimoji="0" lang="zh-CN" altLang="en-US" sz="2200">
                <a:solidFill>
                  <a:srgbClr val="333333"/>
                </a:solidFill>
                <a:latin typeface="Verdana" panose="020B0604030504040204" pitchFamily="34" charset="0"/>
                <a:ea typeface="宋体" panose="02010600030101010101" pitchFamily="2" charset="-122"/>
              </a:rPr>
              <a:t>变量所在段的段基址。</a:t>
            </a:r>
          </a:p>
          <a:p>
            <a:pPr lvl="1" eaLnBrk="1" hangingPunct="1">
              <a:buFontTx/>
              <a:buBlip>
                <a:blip r:embed="rId3"/>
              </a:buBlip>
              <a:defRPr/>
            </a:pPr>
            <a:r>
              <a:rPr kumimoji="0" lang="zh-CN" altLang="en-US" sz="2200">
                <a:solidFill>
                  <a:srgbClr val="33CC33"/>
                </a:solidFill>
                <a:latin typeface="Verdana" panose="020B0604030504040204" pitchFamily="34" charset="0"/>
                <a:ea typeface="宋体" panose="02010600030101010101" pitchFamily="2" charset="-122"/>
              </a:rPr>
              <a:t>段偏移地址</a:t>
            </a:r>
            <a:r>
              <a:rPr kumimoji="0" lang="en-US" altLang="zh-CN" sz="2200">
                <a:solidFill>
                  <a:srgbClr val="33CC33"/>
                </a:solidFill>
                <a:latin typeface="Verdana" panose="020B0604030504040204" pitchFamily="34" charset="0"/>
                <a:ea typeface="宋体" panose="02010600030101010101" pitchFamily="2" charset="-122"/>
              </a:rPr>
              <a:t>(OFFSET):</a:t>
            </a:r>
            <a:r>
              <a:rPr kumimoji="0" lang="zh-CN" altLang="en-US" sz="2200">
                <a:solidFill>
                  <a:srgbClr val="333333"/>
                </a:solidFill>
                <a:latin typeface="Verdana" panose="020B0604030504040204" pitchFamily="34" charset="0"/>
                <a:ea typeface="宋体" panose="02010600030101010101" pitchFamily="2" charset="-122"/>
              </a:rPr>
              <a:t>变量地址与所在段首地址之间的地址偏移字节数。</a:t>
            </a:r>
          </a:p>
          <a:p>
            <a:pPr lvl="1" eaLnBrk="1" hangingPunct="1">
              <a:buFontTx/>
              <a:buBlip>
                <a:blip r:embed="rId3"/>
              </a:buBlip>
              <a:defRPr/>
            </a:pPr>
            <a:r>
              <a:rPr kumimoji="0" lang="zh-CN" altLang="en-US" sz="2200">
                <a:solidFill>
                  <a:srgbClr val="33CC33"/>
                </a:solidFill>
                <a:latin typeface="Verdana" panose="020B0604030504040204" pitchFamily="34" charset="0"/>
                <a:ea typeface="宋体" panose="02010600030101010101" pitchFamily="2" charset="-122"/>
              </a:rPr>
              <a:t>类型</a:t>
            </a:r>
            <a:r>
              <a:rPr kumimoji="0" lang="en-US" altLang="zh-CN" sz="2200">
                <a:solidFill>
                  <a:srgbClr val="33CC33"/>
                </a:solidFill>
                <a:latin typeface="Verdana" panose="020B0604030504040204" pitchFamily="34" charset="0"/>
                <a:ea typeface="宋体" panose="02010600030101010101" pitchFamily="2" charset="-122"/>
              </a:rPr>
              <a:t>(TYPE):</a:t>
            </a:r>
            <a:r>
              <a:rPr kumimoji="0" lang="zh-CN" altLang="en-US" sz="2200">
                <a:solidFill>
                  <a:srgbClr val="333333"/>
                </a:solidFill>
                <a:latin typeface="Verdana" panose="020B0604030504040204" pitchFamily="34" charset="0"/>
                <a:ea typeface="宋体" panose="02010600030101010101" pitchFamily="2" charset="-122"/>
              </a:rPr>
              <a:t>变量中每个元素包含的字节数</a:t>
            </a:r>
            <a:r>
              <a:rPr kumimoji="0" lang="en-US" altLang="zh-CN" sz="2200">
                <a:solidFill>
                  <a:srgbClr val="333333"/>
                </a:solidFill>
                <a:latin typeface="Verdana" panose="020B0604030504040204" pitchFamily="34" charset="0"/>
                <a:ea typeface="宋体" panose="02010600030101010101" pitchFamily="2" charset="-122"/>
              </a:rPr>
              <a:t>,</a:t>
            </a:r>
            <a:r>
              <a:rPr kumimoji="0" lang="zh-CN" altLang="en-US" sz="2200">
                <a:solidFill>
                  <a:srgbClr val="333333"/>
                </a:solidFill>
                <a:latin typeface="Verdana" panose="020B0604030504040204" pitchFamily="34" charset="0"/>
                <a:ea typeface="宋体" panose="02010600030101010101" pitchFamily="2" charset="-122"/>
              </a:rPr>
              <a:t>有字节变量</a:t>
            </a:r>
            <a:r>
              <a:rPr kumimoji="0" lang="en-US" altLang="zh-CN" sz="2200">
                <a:solidFill>
                  <a:srgbClr val="333333"/>
                </a:solidFill>
                <a:latin typeface="Verdana" panose="020B0604030504040204" pitchFamily="34" charset="0"/>
                <a:ea typeface="宋体" panose="02010600030101010101" pitchFamily="2" charset="-122"/>
              </a:rPr>
              <a:t>(BYTE), </a:t>
            </a:r>
            <a:r>
              <a:rPr kumimoji="0" lang="zh-CN" altLang="en-US" sz="2200">
                <a:solidFill>
                  <a:srgbClr val="333333"/>
                </a:solidFill>
                <a:latin typeface="Verdana" panose="020B0604030504040204" pitchFamily="34" charset="0"/>
                <a:ea typeface="宋体" panose="02010600030101010101" pitchFamily="2" charset="-122"/>
              </a:rPr>
              <a:t>字变量(</a:t>
            </a:r>
            <a:r>
              <a:rPr kumimoji="0" lang="en-US" altLang="zh-CN" sz="2200">
                <a:solidFill>
                  <a:srgbClr val="333333"/>
                </a:solidFill>
                <a:latin typeface="Verdana" panose="020B0604030504040204" pitchFamily="34" charset="0"/>
                <a:ea typeface="宋体" panose="02010600030101010101" pitchFamily="2" charset="-122"/>
              </a:rPr>
              <a:t>WORD)</a:t>
            </a:r>
            <a:r>
              <a:rPr kumimoji="0" lang="zh-CN" altLang="en-US" sz="2200">
                <a:solidFill>
                  <a:srgbClr val="333333"/>
                </a:solidFill>
                <a:latin typeface="Verdana" panose="020B0604030504040204" pitchFamily="34" charset="0"/>
                <a:ea typeface="宋体" panose="02010600030101010101" pitchFamily="2" charset="-122"/>
              </a:rPr>
              <a:t>及双字变量</a:t>
            </a:r>
            <a:r>
              <a:rPr kumimoji="0" lang="en-US" altLang="zh-CN" sz="2200">
                <a:solidFill>
                  <a:srgbClr val="333333"/>
                </a:solidFill>
                <a:latin typeface="Verdana" panose="020B0604030504040204" pitchFamily="34" charset="0"/>
                <a:ea typeface="宋体" panose="02010600030101010101" pitchFamily="2" charset="-122"/>
              </a:rPr>
              <a:t>(DWORD)</a:t>
            </a:r>
            <a:r>
              <a:rPr kumimoji="0" lang="zh-CN" altLang="en-US" sz="2200">
                <a:solidFill>
                  <a:srgbClr val="333333"/>
                </a:solidFill>
                <a:latin typeface="Verdana" panose="020B0604030504040204" pitchFamily="34" charset="0"/>
                <a:ea typeface="宋体" panose="02010600030101010101" pitchFamily="2" charset="-122"/>
              </a:rPr>
              <a:t>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458758">
                                            <p:txEl>
                                              <p:pRg st="2" end="2"/>
                                            </p:txEl>
                                          </p:spTgt>
                                        </p:tgtEl>
                                        <p:attrNameLst>
                                          <p:attrName>style.visibility</p:attrName>
                                        </p:attrNameLst>
                                      </p:cBhvr>
                                      <p:to>
                                        <p:strVal val="visible"/>
                                      </p:to>
                                    </p:set>
                                    <p:anim calcmode="lin" valueType="num">
                                      <p:cBhvr>
                                        <p:cTn id="7" dur="500" fill="hold"/>
                                        <p:tgtEl>
                                          <p:spTgt spid="458758">
                                            <p:txEl>
                                              <p:pRg st="2" end="2"/>
                                            </p:txEl>
                                          </p:spTgt>
                                        </p:tgtEl>
                                        <p:attrNameLst>
                                          <p:attrName>ppt_x</p:attrName>
                                        </p:attrNameLst>
                                      </p:cBhvr>
                                      <p:tavLst>
                                        <p:tav tm="0">
                                          <p:val>
                                            <p:strVal val="#ppt_x-#ppt_w/2"/>
                                          </p:val>
                                        </p:tav>
                                        <p:tav tm="100000">
                                          <p:val>
                                            <p:strVal val="#ppt_x"/>
                                          </p:val>
                                        </p:tav>
                                      </p:tavLst>
                                    </p:anim>
                                    <p:anim calcmode="lin" valueType="num">
                                      <p:cBhvr>
                                        <p:cTn id="8" dur="500" fill="hold"/>
                                        <p:tgtEl>
                                          <p:spTgt spid="458758">
                                            <p:txEl>
                                              <p:pRg st="2" end="2"/>
                                            </p:txEl>
                                          </p:spTgt>
                                        </p:tgtEl>
                                        <p:attrNameLst>
                                          <p:attrName>ppt_y</p:attrName>
                                        </p:attrNameLst>
                                      </p:cBhvr>
                                      <p:tavLst>
                                        <p:tav tm="0">
                                          <p:val>
                                            <p:strVal val="#ppt_y"/>
                                          </p:val>
                                        </p:tav>
                                        <p:tav tm="100000">
                                          <p:val>
                                            <p:strVal val="#ppt_y"/>
                                          </p:val>
                                        </p:tav>
                                      </p:tavLst>
                                    </p:anim>
                                    <p:anim calcmode="lin" valueType="num">
                                      <p:cBhvr>
                                        <p:cTn id="9" dur="500" fill="hold"/>
                                        <p:tgtEl>
                                          <p:spTgt spid="458758">
                                            <p:txEl>
                                              <p:pRg st="2" end="2"/>
                                            </p:txEl>
                                          </p:spTgt>
                                        </p:tgtEl>
                                        <p:attrNameLst>
                                          <p:attrName>ppt_w</p:attrName>
                                        </p:attrNameLst>
                                      </p:cBhvr>
                                      <p:tavLst>
                                        <p:tav tm="0">
                                          <p:val>
                                            <p:fltVal val="0"/>
                                          </p:val>
                                        </p:tav>
                                        <p:tav tm="100000">
                                          <p:val>
                                            <p:strVal val="#ppt_w"/>
                                          </p:val>
                                        </p:tav>
                                      </p:tavLst>
                                    </p:anim>
                                    <p:anim calcmode="lin" valueType="num">
                                      <p:cBhvr>
                                        <p:cTn id="10" dur="500" fill="hold"/>
                                        <p:tgtEl>
                                          <p:spTgt spid="458758">
                                            <p:txEl>
                                              <p:pRg st="2" end="2"/>
                                            </p:txEl>
                                          </p:spTgt>
                                        </p:tgtEl>
                                        <p:attrNameLst>
                                          <p:attrName>ppt_h</p:attrName>
                                        </p:attrNameLst>
                                      </p:cBhvr>
                                      <p:tavLst>
                                        <p:tav tm="0">
                                          <p:val>
                                            <p:strVal val="#ppt_h"/>
                                          </p:val>
                                        </p:tav>
                                        <p:tav tm="100000">
                                          <p:val>
                                            <p:strVal val="#ppt_h"/>
                                          </p:val>
                                        </p:tav>
                                      </p:tavLst>
                                    </p:anim>
                                  </p:childTnLst>
                                </p:cTn>
                              </p:par>
                              <p:par>
                                <p:cTn id="11" presetID="17" presetClass="entr" presetSubtype="8" fill="hold" nodeType="withEffect">
                                  <p:stCondLst>
                                    <p:cond delay="0"/>
                                  </p:stCondLst>
                                  <p:childTnLst>
                                    <p:set>
                                      <p:cBhvr>
                                        <p:cTn id="12" dur="1" fill="hold">
                                          <p:stCondLst>
                                            <p:cond delay="0"/>
                                          </p:stCondLst>
                                        </p:cTn>
                                        <p:tgtEl>
                                          <p:spTgt spid="458758">
                                            <p:txEl>
                                              <p:pRg st="3" end="3"/>
                                            </p:txEl>
                                          </p:spTgt>
                                        </p:tgtEl>
                                        <p:attrNameLst>
                                          <p:attrName>style.visibility</p:attrName>
                                        </p:attrNameLst>
                                      </p:cBhvr>
                                      <p:to>
                                        <p:strVal val="visible"/>
                                      </p:to>
                                    </p:set>
                                    <p:anim calcmode="lin" valueType="num">
                                      <p:cBhvr>
                                        <p:cTn id="13" dur="500" fill="hold"/>
                                        <p:tgtEl>
                                          <p:spTgt spid="458758">
                                            <p:txEl>
                                              <p:pRg st="3" end="3"/>
                                            </p:txEl>
                                          </p:spTgt>
                                        </p:tgtEl>
                                        <p:attrNameLst>
                                          <p:attrName>ppt_x</p:attrName>
                                        </p:attrNameLst>
                                      </p:cBhvr>
                                      <p:tavLst>
                                        <p:tav tm="0">
                                          <p:val>
                                            <p:strVal val="#ppt_x-#ppt_w/2"/>
                                          </p:val>
                                        </p:tav>
                                        <p:tav tm="100000">
                                          <p:val>
                                            <p:strVal val="#ppt_x"/>
                                          </p:val>
                                        </p:tav>
                                      </p:tavLst>
                                    </p:anim>
                                    <p:anim calcmode="lin" valueType="num">
                                      <p:cBhvr>
                                        <p:cTn id="14" dur="500" fill="hold"/>
                                        <p:tgtEl>
                                          <p:spTgt spid="458758">
                                            <p:txEl>
                                              <p:pRg st="3" end="3"/>
                                            </p:txEl>
                                          </p:spTgt>
                                        </p:tgtEl>
                                        <p:attrNameLst>
                                          <p:attrName>ppt_y</p:attrName>
                                        </p:attrNameLst>
                                      </p:cBhvr>
                                      <p:tavLst>
                                        <p:tav tm="0">
                                          <p:val>
                                            <p:strVal val="#ppt_y"/>
                                          </p:val>
                                        </p:tav>
                                        <p:tav tm="100000">
                                          <p:val>
                                            <p:strVal val="#ppt_y"/>
                                          </p:val>
                                        </p:tav>
                                      </p:tavLst>
                                    </p:anim>
                                    <p:anim calcmode="lin" valueType="num">
                                      <p:cBhvr>
                                        <p:cTn id="15" dur="500" fill="hold"/>
                                        <p:tgtEl>
                                          <p:spTgt spid="458758">
                                            <p:txEl>
                                              <p:pRg st="3" end="3"/>
                                            </p:txEl>
                                          </p:spTgt>
                                        </p:tgtEl>
                                        <p:attrNameLst>
                                          <p:attrName>ppt_w</p:attrName>
                                        </p:attrNameLst>
                                      </p:cBhvr>
                                      <p:tavLst>
                                        <p:tav tm="0">
                                          <p:val>
                                            <p:fltVal val="0"/>
                                          </p:val>
                                        </p:tav>
                                        <p:tav tm="100000">
                                          <p:val>
                                            <p:strVal val="#ppt_w"/>
                                          </p:val>
                                        </p:tav>
                                      </p:tavLst>
                                    </p:anim>
                                    <p:anim calcmode="lin" valueType="num">
                                      <p:cBhvr>
                                        <p:cTn id="16" dur="500" fill="hold"/>
                                        <p:tgtEl>
                                          <p:spTgt spid="458758">
                                            <p:txEl>
                                              <p:pRg st="3" end="3"/>
                                            </p:txEl>
                                          </p:spTgt>
                                        </p:tgtEl>
                                        <p:attrNameLst>
                                          <p:attrName>ppt_h</p:attrName>
                                        </p:attrNameLst>
                                      </p:cBhvr>
                                      <p:tavLst>
                                        <p:tav tm="0">
                                          <p:val>
                                            <p:strVal val="#ppt_h"/>
                                          </p:val>
                                        </p:tav>
                                        <p:tav tm="100000">
                                          <p:val>
                                            <p:strVal val="#ppt_h"/>
                                          </p:val>
                                        </p:tav>
                                      </p:tavLst>
                                    </p:anim>
                                  </p:childTnLst>
                                </p:cTn>
                              </p:par>
                              <p:par>
                                <p:cTn id="17" presetID="17" presetClass="entr" presetSubtype="8" fill="hold" nodeType="withEffect">
                                  <p:stCondLst>
                                    <p:cond delay="0"/>
                                  </p:stCondLst>
                                  <p:childTnLst>
                                    <p:set>
                                      <p:cBhvr>
                                        <p:cTn id="18" dur="1" fill="hold">
                                          <p:stCondLst>
                                            <p:cond delay="0"/>
                                          </p:stCondLst>
                                        </p:cTn>
                                        <p:tgtEl>
                                          <p:spTgt spid="458758">
                                            <p:txEl>
                                              <p:pRg st="4" end="4"/>
                                            </p:txEl>
                                          </p:spTgt>
                                        </p:tgtEl>
                                        <p:attrNameLst>
                                          <p:attrName>style.visibility</p:attrName>
                                        </p:attrNameLst>
                                      </p:cBhvr>
                                      <p:to>
                                        <p:strVal val="visible"/>
                                      </p:to>
                                    </p:set>
                                    <p:anim calcmode="lin" valueType="num">
                                      <p:cBhvr>
                                        <p:cTn id="19" dur="500" fill="hold"/>
                                        <p:tgtEl>
                                          <p:spTgt spid="458758">
                                            <p:txEl>
                                              <p:pRg st="4" end="4"/>
                                            </p:txEl>
                                          </p:spTgt>
                                        </p:tgtEl>
                                        <p:attrNameLst>
                                          <p:attrName>ppt_x</p:attrName>
                                        </p:attrNameLst>
                                      </p:cBhvr>
                                      <p:tavLst>
                                        <p:tav tm="0">
                                          <p:val>
                                            <p:strVal val="#ppt_x-#ppt_w/2"/>
                                          </p:val>
                                        </p:tav>
                                        <p:tav tm="100000">
                                          <p:val>
                                            <p:strVal val="#ppt_x"/>
                                          </p:val>
                                        </p:tav>
                                      </p:tavLst>
                                    </p:anim>
                                    <p:anim calcmode="lin" valueType="num">
                                      <p:cBhvr>
                                        <p:cTn id="20" dur="500" fill="hold"/>
                                        <p:tgtEl>
                                          <p:spTgt spid="458758">
                                            <p:txEl>
                                              <p:pRg st="4" end="4"/>
                                            </p:txEl>
                                          </p:spTgt>
                                        </p:tgtEl>
                                        <p:attrNameLst>
                                          <p:attrName>ppt_y</p:attrName>
                                        </p:attrNameLst>
                                      </p:cBhvr>
                                      <p:tavLst>
                                        <p:tav tm="0">
                                          <p:val>
                                            <p:strVal val="#ppt_y"/>
                                          </p:val>
                                        </p:tav>
                                        <p:tav tm="100000">
                                          <p:val>
                                            <p:strVal val="#ppt_y"/>
                                          </p:val>
                                        </p:tav>
                                      </p:tavLst>
                                    </p:anim>
                                    <p:anim calcmode="lin" valueType="num">
                                      <p:cBhvr>
                                        <p:cTn id="21" dur="500" fill="hold"/>
                                        <p:tgtEl>
                                          <p:spTgt spid="458758">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458758">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nodeType="clickEffect">
                                  <p:stCondLst>
                                    <p:cond delay="0"/>
                                  </p:stCondLst>
                                  <p:childTnLst>
                                    <p:set>
                                      <p:cBhvr>
                                        <p:cTn id="26" dur="1" fill="hold">
                                          <p:stCondLst>
                                            <p:cond delay="0"/>
                                          </p:stCondLst>
                                        </p:cTn>
                                        <p:tgtEl>
                                          <p:spTgt spid="458758">
                                            <p:txEl>
                                              <p:pRg st="5" end="5"/>
                                            </p:txEl>
                                          </p:spTgt>
                                        </p:tgtEl>
                                        <p:attrNameLst>
                                          <p:attrName>style.visibility</p:attrName>
                                        </p:attrNameLst>
                                      </p:cBhvr>
                                      <p:to>
                                        <p:strVal val="visible"/>
                                      </p:to>
                                    </p:set>
                                    <p:anim calcmode="lin" valueType="num">
                                      <p:cBhvr>
                                        <p:cTn id="27" dur="500" fill="hold"/>
                                        <p:tgtEl>
                                          <p:spTgt spid="458758">
                                            <p:txEl>
                                              <p:pRg st="5" end="5"/>
                                            </p:txEl>
                                          </p:spTgt>
                                        </p:tgtEl>
                                        <p:attrNameLst>
                                          <p:attrName>ppt_x</p:attrName>
                                        </p:attrNameLst>
                                      </p:cBhvr>
                                      <p:tavLst>
                                        <p:tav tm="0">
                                          <p:val>
                                            <p:strVal val="#ppt_x-#ppt_w/2"/>
                                          </p:val>
                                        </p:tav>
                                        <p:tav tm="100000">
                                          <p:val>
                                            <p:strVal val="#ppt_x"/>
                                          </p:val>
                                        </p:tav>
                                      </p:tavLst>
                                    </p:anim>
                                    <p:anim calcmode="lin" valueType="num">
                                      <p:cBhvr>
                                        <p:cTn id="28" dur="500" fill="hold"/>
                                        <p:tgtEl>
                                          <p:spTgt spid="458758">
                                            <p:txEl>
                                              <p:pRg st="5" end="5"/>
                                            </p:txEl>
                                          </p:spTgt>
                                        </p:tgtEl>
                                        <p:attrNameLst>
                                          <p:attrName>ppt_y</p:attrName>
                                        </p:attrNameLst>
                                      </p:cBhvr>
                                      <p:tavLst>
                                        <p:tav tm="0">
                                          <p:val>
                                            <p:strVal val="#ppt_y"/>
                                          </p:val>
                                        </p:tav>
                                        <p:tav tm="100000">
                                          <p:val>
                                            <p:strVal val="#ppt_y"/>
                                          </p:val>
                                        </p:tav>
                                      </p:tavLst>
                                    </p:anim>
                                    <p:anim calcmode="lin" valueType="num">
                                      <p:cBhvr>
                                        <p:cTn id="29" dur="500" fill="hold"/>
                                        <p:tgtEl>
                                          <p:spTgt spid="458758">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458758">
                                            <p:txEl>
                                              <p:pRg st="5" end="5"/>
                                            </p:txEl>
                                          </p:spTgt>
                                        </p:tgtEl>
                                        <p:attrNameLst>
                                          <p:attrName>ppt_h</p:attrName>
                                        </p:attrNameLst>
                                      </p:cBhvr>
                                      <p:tavLst>
                                        <p:tav tm="0">
                                          <p:val>
                                            <p:strVal val="#ppt_h"/>
                                          </p:val>
                                        </p:tav>
                                        <p:tav tm="100000">
                                          <p:val>
                                            <p:strVal val="#ppt_h"/>
                                          </p:val>
                                        </p:tav>
                                      </p:tavLst>
                                    </p:anim>
                                  </p:childTnLst>
                                </p:cTn>
                              </p:par>
                              <p:par>
                                <p:cTn id="31" presetID="17" presetClass="entr" presetSubtype="8" fill="hold" nodeType="withEffect">
                                  <p:stCondLst>
                                    <p:cond delay="0"/>
                                  </p:stCondLst>
                                  <p:childTnLst>
                                    <p:set>
                                      <p:cBhvr>
                                        <p:cTn id="32" dur="1" fill="hold">
                                          <p:stCondLst>
                                            <p:cond delay="0"/>
                                          </p:stCondLst>
                                        </p:cTn>
                                        <p:tgtEl>
                                          <p:spTgt spid="458758">
                                            <p:txEl>
                                              <p:pRg st="6" end="6"/>
                                            </p:txEl>
                                          </p:spTgt>
                                        </p:tgtEl>
                                        <p:attrNameLst>
                                          <p:attrName>style.visibility</p:attrName>
                                        </p:attrNameLst>
                                      </p:cBhvr>
                                      <p:to>
                                        <p:strVal val="visible"/>
                                      </p:to>
                                    </p:set>
                                    <p:anim calcmode="lin" valueType="num">
                                      <p:cBhvr>
                                        <p:cTn id="33" dur="500" fill="hold"/>
                                        <p:tgtEl>
                                          <p:spTgt spid="458758">
                                            <p:txEl>
                                              <p:pRg st="6" end="6"/>
                                            </p:txEl>
                                          </p:spTgt>
                                        </p:tgtEl>
                                        <p:attrNameLst>
                                          <p:attrName>ppt_x</p:attrName>
                                        </p:attrNameLst>
                                      </p:cBhvr>
                                      <p:tavLst>
                                        <p:tav tm="0">
                                          <p:val>
                                            <p:strVal val="#ppt_x-#ppt_w/2"/>
                                          </p:val>
                                        </p:tav>
                                        <p:tav tm="100000">
                                          <p:val>
                                            <p:strVal val="#ppt_x"/>
                                          </p:val>
                                        </p:tav>
                                      </p:tavLst>
                                    </p:anim>
                                    <p:anim calcmode="lin" valueType="num">
                                      <p:cBhvr>
                                        <p:cTn id="34" dur="500" fill="hold"/>
                                        <p:tgtEl>
                                          <p:spTgt spid="458758">
                                            <p:txEl>
                                              <p:pRg st="6" end="6"/>
                                            </p:txEl>
                                          </p:spTgt>
                                        </p:tgtEl>
                                        <p:attrNameLst>
                                          <p:attrName>ppt_y</p:attrName>
                                        </p:attrNameLst>
                                      </p:cBhvr>
                                      <p:tavLst>
                                        <p:tav tm="0">
                                          <p:val>
                                            <p:strVal val="#ppt_y"/>
                                          </p:val>
                                        </p:tav>
                                        <p:tav tm="100000">
                                          <p:val>
                                            <p:strVal val="#ppt_y"/>
                                          </p:val>
                                        </p:tav>
                                      </p:tavLst>
                                    </p:anim>
                                    <p:anim calcmode="lin" valueType="num">
                                      <p:cBhvr>
                                        <p:cTn id="35" dur="500" fill="hold"/>
                                        <p:tgtEl>
                                          <p:spTgt spid="458758">
                                            <p:txEl>
                                              <p:pRg st="6" end="6"/>
                                            </p:txEl>
                                          </p:spTgt>
                                        </p:tgtEl>
                                        <p:attrNameLst>
                                          <p:attrName>ppt_w</p:attrName>
                                        </p:attrNameLst>
                                      </p:cBhvr>
                                      <p:tavLst>
                                        <p:tav tm="0">
                                          <p:val>
                                            <p:fltVal val="0"/>
                                          </p:val>
                                        </p:tav>
                                        <p:tav tm="100000">
                                          <p:val>
                                            <p:strVal val="#ppt_w"/>
                                          </p:val>
                                        </p:tav>
                                      </p:tavLst>
                                    </p:anim>
                                    <p:anim calcmode="lin" valueType="num">
                                      <p:cBhvr>
                                        <p:cTn id="36" dur="500" fill="hold"/>
                                        <p:tgtEl>
                                          <p:spTgt spid="458758">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8" fill="hold" nodeType="clickEffect">
                                  <p:stCondLst>
                                    <p:cond delay="0"/>
                                  </p:stCondLst>
                                  <p:childTnLst>
                                    <p:set>
                                      <p:cBhvr>
                                        <p:cTn id="40" dur="1" fill="hold">
                                          <p:stCondLst>
                                            <p:cond delay="0"/>
                                          </p:stCondLst>
                                        </p:cTn>
                                        <p:tgtEl>
                                          <p:spTgt spid="458758">
                                            <p:txEl>
                                              <p:pRg st="7" end="7"/>
                                            </p:txEl>
                                          </p:spTgt>
                                        </p:tgtEl>
                                        <p:attrNameLst>
                                          <p:attrName>style.visibility</p:attrName>
                                        </p:attrNameLst>
                                      </p:cBhvr>
                                      <p:to>
                                        <p:strVal val="visible"/>
                                      </p:to>
                                    </p:set>
                                    <p:anim calcmode="lin" valueType="num">
                                      <p:cBhvr>
                                        <p:cTn id="41" dur="500" fill="hold"/>
                                        <p:tgtEl>
                                          <p:spTgt spid="458758">
                                            <p:txEl>
                                              <p:pRg st="7" end="7"/>
                                            </p:txEl>
                                          </p:spTgt>
                                        </p:tgtEl>
                                        <p:attrNameLst>
                                          <p:attrName>ppt_x</p:attrName>
                                        </p:attrNameLst>
                                      </p:cBhvr>
                                      <p:tavLst>
                                        <p:tav tm="0">
                                          <p:val>
                                            <p:strVal val="#ppt_x-#ppt_w/2"/>
                                          </p:val>
                                        </p:tav>
                                        <p:tav tm="100000">
                                          <p:val>
                                            <p:strVal val="#ppt_x"/>
                                          </p:val>
                                        </p:tav>
                                      </p:tavLst>
                                    </p:anim>
                                    <p:anim calcmode="lin" valueType="num">
                                      <p:cBhvr>
                                        <p:cTn id="42" dur="500" fill="hold"/>
                                        <p:tgtEl>
                                          <p:spTgt spid="458758">
                                            <p:txEl>
                                              <p:pRg st="7" end="7"/>
                                            </p:txEl>
                                          </p:spTgt>
                                        </p:tgtEl>
                                        <p:attrNameLst>
                                          <p:attrName>ppt_y</p:attrName>
                                        </p:attrNameLst>
                                      </p:cBhvr>
                                      <p:tavLst>
                                        <p:tav tm="0">
                                          <p:val>
                                            <p:strVal val="#ppt_y"/>
                                          </p:val>
                                        </p:tav>
                                        <p:tav tm="100000">
                                          <p:val>
                                            <p:strVal val="#ppt_y"/>
                                          </p:val>
                                        </p:tav>
                                      </p:tavLst>
                                    </p:anim>
                                    <p:anim calcmode="lin" valueType="num">
                                      <p:cBhvr>
                                        <p:cTn id="43" dur="500" fill="hold"/>
                                        <p:tgtEl>
                                          <p:spTgt spid="458758">
                                            <p:txEl>
                                              <p:pRg st="7" end="7"/>
                                            </p:txEl>
                                          </p:spTgt>
                                        </p:tgtEl>
                                        <p:attrNameLst>
                                          <p:attrName>ppt_w</p:attrName>
                                        </p:attrNameLst>
                                      </p:cBhvr>
                                      <p:tavLst>
                                        <p:tav tm="0">
                                          <p:val>
                                            <p:fltVal val="0"/>
                                          </p:val>
                                        </p:tav>
                                        <p:tav tm="100000">
                                          <p:val>
                                            <p:strVal val="#ppt_w"/>
                                          </p:val>
                                        </p:tav>
                                      </p:tavLst>
                                    </p:anim>
                                    <p:anim calcmode="lin" valueType="num">
                                      <p:cBhvr>
                                        <p:cTn id="44" dur="500" fill="hold"/>
                                        <p:tgtEl>
                                          <p:spTgt spid="458758">
                                            <p:txEl>
                                              <p:pRg st="7" end="7"/>
                                            </p:txEl>
                                          </p:spTgt>
                                        </p:tgtEl>
                                        <p:attrNameLst>
                                          <p:attrName>ppt_h</p:attrName>
                                        </p:attrNameLst>
                                      </p:cBhvr>
                                      <p:tavLst>
                                        <p:tav tm="0">
                                          <p:val>
                                            <p:strVal val="#ppt_h"/>
                                          </p:val>
                                        </p:tav>
                                        <p:tav tm="100000">
                                          <p:val>
                                            <p:strVal val="#ppt_h"/>
                                          </p:val>
                                        </p:tav>
                                      </p:tavLst>
                                    </p:anim>
                                  </p:childTnLst>
                                </p:cTn>
                              </p:par>
                              <p:par>
                                <p:cTn id="45" presetID="17" presetClass="entr" presetSubtype="8" fill="hold" nodeType="withEffect">
                                  <p:stCondLst>
                                    <p:cond delay="0"/>
                                  </p:stCondLst>
                                  <p:childTnLst>
                                    <p:set>
                                      <p:cBhvr>
                                        <p:cTn id="46" dur="1" fill="hold">
                                          <p:stCondLst>
                                            <p:cond delay="0"/>
                                          </p:stCondLst>
                                        </p:cTn>
                                        <p:tgtEl>
                                          <p:spTgt spid="458758">
                                            <p:txEl>
                                              <p:pRg st="8" end="8"/>
                                            </p:txEl>
                                          </p:spTgt>
                                        </p:tgtEl>
                                        <p:attrNameLst>
                                          <p:attrName>style.visibility</p:attrName>
                                        </p:attrNameLst>
                                      </p:cBhvr>
                                      <p:to>
                                        <p:strVal val="visible"/>
                                      </p:to>
                                    </p:set>
                                    <p:anim calcmode="lin" valueType="num">
                                      <p:cBhvr>
                                        <p:cTn id="47" dur="500" fill="hold"/>
                                        <p:tgtEl>
                                          <p:spTgt spid="458758">
                                            <p:txEl>
                                              <p:pRg st="8" end="8"/>
                                            </p:txEl>
                                          </p:spTgt>
                                        </p:tgtEl>
                                        <p:attrNameLst>
                                          <p:attrName>ppt_x</p:attrName>
                                        </p:attrNameLst>
                                      </p:cBhvr>
                                      <p:tavLst>
                                        <p:tav tm="0">
                                          <p:val>
                                            <p:strVal val="#ppt_x-#ppt_w/2"/>
                                          </p:val>
                                        </p:tav>
                                        <p:tav tm="100000">
                                          <p:val>
                                            <p:strVal val="#ppt_x"/>
                                          </p:val>
                                        </p:tav>
                                      </p:tavLst>
                                    </p:anim>
                                    <p:anim calcmode="lin" valueType="num">
                                      <p:cBhvr>
                                        <p:cTn id="48" dur="500" fill="hold"/>
                                        <p:tgtEl>
                                          <p:spTgt spid="458758">
                                            <p:txEl>
                                              <p:pRg st="8" end="8"/>
                                            </p:txEl>
                                          </p:spTgt>
                                        </p:tgtEl>
                                        <p:attrNameLst>
                                          <p:attrName>ppt_y</p:attrName>
                                        </p:attrNameLst>
                                      </p:cBhvr>
                                      <p:tavLst>
                                        <p:tav tm="0">
                                          <p:val>
                                            <p:strVal val="#ppt_y"/>
                                          </p:val>
                                        </p:tav>
                                        <p:tav tm="100000">
                                          <p:val>
                                            <p:strVal val="#ppt_y"/>
                                          </p:val>
                                        </p:tav>
                                      </p:tavLst>
                                    </p:anim>
                                    <p:anim calcmode="lin" valueType="num">
                                      <p:cBhvr>
                                        <p:cTn id="49" dur="500" fill="hold"/>
                                        <p:tgtEl>
                                          <p:spTgt spid="458758">
                                            <p:txEl>
                                              <p:pRg st="8" end="8"/>
                                            </p:txEl>
                                          </p:spTgt>
                                        </p:tgtEl>
                                        <p:attrNameLst>
                                          <p:attrName>ppt_w</p:attrName>
                                        </p:attrNameLst>
                                      </p:cBhvr>
                                      <p:tavLst>
                                        <p:tav tm="0">
                                          <p:val>
                                            <p:fltVal val="0"/>
                                          </p:val>
                                        </p:tav>
                                        <p:tav tm="100000">
                                          <p:val>
                                            <p:strVal val="#ppt_w"/>
                                          </p:val>
                                        </p:tav>
                                      </p:tavLst>
                                    </p:anim>
                                    <p:anim calcmode="lin" valueType="num">
                                      <p:cBhvr>
                                        <p:cTn id="50" dur="500" fill="hold"/>
                                        <p:tgtEl>
                                          <p:spTgt spid="458758">
                                            <p:txEl>
                                              <p:pRg st="8" end="8"/>
                                            </p:txEl>
                                          </p:spTgt>
                                        </p:tgtEl>
                                        <p:attrNameLst>
                                          <p:attrName>ppt_h</p:attrName>
                                        </p:attrNameLst>
                                      </p:cBhvr>
                                      <p:tavLst>
                                        <p:tav tm="0">
                                          <p:val>
                                            <p:strVal val="#ppt_h"/>
                                          </p:val>
                                        </p:tav>
                                        <p:tav tm="100000">
                                          <p:val>
                                            <p:strVal val="#ppt_h"/>
                                          </p:val>
                                        </p:tav>
                                      </p:tavLst>
                                    </p:anim>
                                  </p:childTnLst>
                                </p:cTn>
                              </p:par>
                              <p:par>
                                <p:cTn id="51" presetID="17" presetClass="entr" presetSubtype="8" fill="hold" nodeType="withEffect">
                                  <p:stCondLst>
                                    <p:cond delay="0"/>
                                  </p:stCondLst>
                                  <p:childTnLst>
                                    <p:set>
                                      <p:cBhvr>
                                        <p:cTn id="52" dur="1" fill="hold">
                                          <p:stCondLst>
                                            <p:cond delay="0"/>
                                          </p:stCondLst>
                                        </p:cTn>
                                        <p:tgtEl>
                                          <p:spTgt spid="458758">
                                            <p:txEl>
                                              <p:pRg st="9" end="9"/>
                                            </p:txEl>
                                          </p:spTgt>
                                        </p:tgtEl>
                                        <p:attrNameLst>
                                          <p:attrName>style.visibility</p:attrName>
                                        </p:attrNameLst>
                                      </p:cBhvr>
                                      <p:to>
                                        <p:strVal val="visible"/>
                                      </p:to>
                                    </p:set>
                                    <p:anim calcmode="lin" valueType="num">
                                      <p:cBhvr>
                                        <p:cTn id="53" dur="500" fill="hold"/>
                                        <p:tgtEl>
                                          <p:spTgt spid="458758">
                                            <p:txEl>
                                              <p:pRg st="9" end="9"/>
                                            </p:txEl>
                                          </p:spTgt>
                                        </p:tgtEl>
                                        <p:attrNameLst>
                                          <p:attrName>ppt_x</p:attrName>
                                        </p:attrNameLst>
                                      </p:cBhvr>
                                      <p:tavLst>
                                        <p:tav tm="0">
                                          <p:val>
                                            <p:strVal val="#ppt_x-#ppt_w/2"/>
                                          </p:val>
                                        </p:tav>
                                        <p:tav tm="100000">
                                          <p:val>
                                            <p:strVal val="#ppt_x"/>
                                          </p:val>
                                        </p:tav>
                                      </p:tavLst>
                                    </p:anim>
                                    <p:anim calcmode="lin" valueType="num">
                                      <p:cBhvr>
                                        <p:cTn id="54" dur="500" fill="hold"/>
                                        <p:tgtEl>
                                          <p:spTgt spid="458758">
                                            <p:txEl>
                                              <p:pRg st="9" end="9"/>
                                            </p:txEl>
                                          </p:spTgt>
                                        </p:tgtEl>
                                        <p:attrNameLst>
                                          <p:attrName>ppt_y</p:attrName>
                                        </p:attrNameLst>
                                      </p:cBhvr>
                                      <p:tavLst>
                                        <p:tav tm="0">
                                          <p:val>
                                            <p:strVal val="#ppt_y"/>
                                          </p:val>
                                        </p:tav>
                                        <p:tav tm="100000">
                                          <p:val>
                                            <p:strVal val="#ppt_y"/>
                                          </p:val>
                                        </p:tav>
                                      </p:tavLst>
                                    </p:anim>
                                    <p:anim calcmode="lin" valueType="num">
                                      <p:cBhvr>
                                        <p:cTn id="55" dur="500" fill="hold"/>
                                        <p:tgtEl>
                                          <p:spTgt spid="458758">
                                            <p:txEl>
                                              <p:pRg st="9" end="9"/>
                                            </p:txEl>
                                          </p:spTgt>
                                        </p:tgtEl>
                                        <p:attrNameLst>
                                          <p:attrName>ppt_w</p:attrName>
                                        </p:attrNameLst>
                                      </p:cBhvr>
                                      <p:tavLst>
                                        <p:tav tm="0">
                                          <p:val>
                                            <p:fltVal val="0"/>
                                          </p:val>
                                        </p:tav>
                                        <p:tav tm="100000">
                                          <p:val>
                                            <p:strVal val="#ppt_w"/>
                                          </p:val>
                                        </p:tav>
                                      </p:tavLst>
                                    </p:anim>
                                    <p:anim calcmode="lin" valueType="num">
                                      <p:cBhvr>
                                        <p:cTn id="56" dur="500" fill="hold"/>
                                        <p:tgtEl>
                                          <p:spTgt spid="458758">
                                            <p:txEl>
                                              <p:pRg st="9" end="9"/>
                                            </p:txEl>
                                          </p:spTgt>
                                        </p:tgtEl>
                                        <p:attrNameLst>
                                          <p:attrName>ppt_h</p:attrName>
                                        </p:attrNameLst>
                                      </p:cBhvr>
                                      <p:tavLst>
                                        <p:tav tm="0">
                                          <p:val>
                                            <p:strVal val="#ppt_h"/>
                                          </p:val>
                                        </p:tav>
                                        <p:tav tm="100000">
                                          <p:val>
                                            <p:strVal val="#ppt_h"/>
                                          </p:val>
                                        </p:tav>
                                      </p:tavLst>
                                    </p:anim>
                                  </p:childTnLst>
                                </p:cTn>
                              </p:par>
                              <p:par>
                                <p:cTn id="57" presetID="17" presetClass="entr" presetSubtype="8" fill="hold" nodeType="withEffect">
                                  <p:stCondLst>
                                    <p:cond delay="0"/>
                                  </p:stCondLst>
                                  <p:childTnLst>
                                    <p:set>
                                      <p:cBhvr>
                                        <p:cTn id="58" dur="1" fill="hold">
                                          <p:stCondLst>
                                            <p:cond delay="0"/>
                                          </p:stCondLst>
                                        </p:cTn>
                                        <p:tgtEl>
                                          <p:spTgt spid="458758">
                                            <p:txEl>
                                              <p:pRg st="10" end="10"/>
                                            </p:txEl>
                                          </p:spTgt>
                                        </p:tgtEl>
                                        <p:attrNameLst>
                                          <p:attrName>style.visibility</p:attrName>
                                        </p:attrNameLst>
                                      </p:cBhvr>
                                      <p:to>
                                        <p:strVal val="visible"/>
                                      </p:to>
                                    </p:set>
                                    <p:anim calcmode="lin" valueType="num">
                                      <p:cBhvr>
                                        <p:cTn id="59" dur="500" fill="hold"/>
                                        <p:tgtEl>
                                          <p:spTgt spid="458758">
                                            <p:txEl>
                                              <p:pRg st="10" end="10"/>
                                            </p:txEl>
                                          </p:spTgt>
                                        </p:tgtEl>
                                        <p:attrNameLst>
                                          <p:attrName>ppt_x</p:attrName>
                                        </p:attrNameLst>
                                      </p:cBhvr>
                                      <p:tavLst>
                                        <p:tav tm="0">
                                          <p:val>
                                            <p:strVal val="#ppt_x-#ppt_w/2"/>
                                          </p:val>
                                        </p:tav>
                                        <p:tav tm="100000">
                                          <p:val>
                                            <p:strVal val="#ppt_x"/>
                                          </p:val>
                                        </p:tav>
                                      </p:tavLst>
                                    </p:anim>
                                    <p:anim calcmode="lin" valueType="num">
                                      <p:cBhvr>
                                        <p:cTn id="60" dur="500" fill="hold"/>
                                        <p:tgtEl>
                                          <p:spTgt spid="458758">
                                            <p:txEl>
                                              <p:pRg st="10" end="10"/>
                                            </p:txEl>
                                          </p:spTgt>
                                        </p:tgtEl>
                                        <p:attrNameLst>
                                          <p:attrName>ppt_y</p:attrName>
                                        </p:attrNameLst>
                                      </p:cBhvr>
                                      <p:tavLst>
                                        <p:tav tm="0">
                                          <p:val>
                                            <p:strVal val="#ppt_y"/>
                                          </p:val>
                                        </p:tav>
                                        <p:tav tm="100000">
                                          <p:val>
                                            <p:strVal val="#ppt_y"/>
                                          </p:val>
                                        </p:tav>
                                      </p:tavLst>
                                    </p:anim>
                                    <p:anim calcmode="lin" valueType="num">
                                      <p:cBhvr>
                                        <p:cTn id="61" dur="500" fill="hold"/>
                                        <p:tgtEl>
                                          <p:spTgt spid="458758">
                                            <p:txEl>
                                              <p:pRg st="10" end="10"/>
                                            </p:txEl>
                                          </p:spTgt>
                                        </p:tgtEl>
                                        <p:attrNameLst>
                                          <p:attrName>ppt_w</p:attrName>
                                        </p:attrNameLst>
                                      </p:cBhvr>
                                      <p:tavLst>
                                        <p:tav tm="0">
                                          <p:val>
                                            <p:fltVal val="0"/>
                                          </p:val>
                                        </p:tav>
                                        <p:tav tm="100000">
                                          <p:val>
                                            <p:strVal val="#ppt_w"/>
                                          </p:val>
                                        </p:tav>
                                      </p:tavLst>
                                    </p:anim>
                                    <p:anim calcmode="lin" valueType="num">
                                      <p:cBhvr>
                                        <p:cTn id="62" dur="500" fill="hold"/>
                                        <p:tgtEl>
                                          <p:spTgt spid="458758">
                                            <p:txEl>
                                              <p:pRg st="10" end="1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4">
            <a:extLst>
              <a:ext uri="{FF2B5EF4-FFF2-40B4-BE49-F238E27FC236}">
                <a16:creationId xmlns:a16="http://schemas.microsoft.com/office/drawing/2014/main" id="{1340CE73-1420-1046-9F09-4ADF30EDC0E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B75A611-5DCB-E44E-915B-FD7A57844E78}" type="datetime12">
              <a:rPr kumimoji="0" lang="zh-CN" altLang="en-US" sz="1400" smtClean="0"/>
              <a:pPr>
                <a:spcBef>
                  <a:spcPct val="0"/>
                </a:spcBef>
                <a:buClrTx/>
                <a:buSzTx/>
                <a:buFontTx/>
                <a:buNone/>
              </a:pPr>
              <a:t>下午10时44分</a:t>
            </a:fld>
            <a:endParaRPr kumimoji="0" lang="en-US" altLang="zh-CN" sz="1400"/>
          </a:p>
        </p:txBody>
      </p:sp>
      <p:sp>
        <p:nvSpPr>
          <p:cNvPr id="39938" name="Rectangle 6">
            <a:extLst>
              <a:ext uri="{FF2B5EF4-FFF2-40B4-BE49-F238E27FC236}">
                <a16:creationId xmlns:a16="http://schemas.microsoft.com/office/drawing/2014/main" id="{44C27338-EF0D-1D49-9C33-E41ACC86B1F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77DF5C5-4AFB-D741-880E-50F63EE68050}" type="slidenum">
              <a:rPr kumimoji="0" lang="en-US" altLang="zh-CN" sz="1400" smtClean="0"/>
              <a:pPr>
                <a:spcBef>
                  <a:spcPct val="0"/>
                </a:spcBef>
                <a:buClrTx/>
                <a:buSzTx/>
                <a:buFontTx/>
                <a:buNone/>
              </a:pPr>
              <a:t>12</a:t>
            </a:fld>
            <a:r>
              <a:rPr kumimoji="0" lang="en-US" altLang="zh-CN" sz="1400"/>
              <a:t>/96</a:t>
            </a:r>
            <a:endParaRPr kumimoji="0" lang="zh-CN" altLang="en-US" sz="1400"/>
          </a:p>
        </p:txBody>
      </p:sp>
      <p:sp>
        <p:nvSpPr>
          <p:cNvPr id="39939" name="Text Box 5">
            <a:extLst>
              <a:ext uri="{FF2B5EF4-FFF2-40B4-BE49-F238E27FC236}">
                <a16:creationId xmlns:a16="http://schemas.microsoft.com/office/drawing/2014/main" id="{6D3D1C7E-B1B8-5044-982A-DA754E4ED4ED}"/>
              </a:ext>
            </a:extLst>
          </p:cNvPr>
          <p:cNvSpPr txBox="1">
            <a:spLocks noChangeArrowheads="1"/>
          </p:cNvSpPr>
          <p:nvPr/>
        </p:nvSpPr>
        <p:spPr bwMode="auto">
          <a:xfrm>
            <a:off x="1763713" y="142875"/>
            <a:ext cx="5616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6.2	 </a:t>
            </a:r>
            <a:r>
              <a:rPr lang="zh-CN" altLang="en-US" sz="3600">
                <a:latin typeface="隶书" pitchFamily="49" charset="-122"/>
                <a:ea typeface="隶书" pitchFamily="49" charset="-122"/>
              </a:rPr>
              <a:t>汇编语言程序格式</a:t>
            </a:r>
          </a:p>
        </p:txBody>
      </p:sp>
      <p:sp>
        <p:nvSpPr>
          <p:cNvPr id="460806" name="Rectangle 6">
            <a:extLst>
              <a:ext uri="{FF2B5EF4-FFF2-40B4-BE49-F238E27FC236}">
                <a16:creationId xmlns:a16="http://schemas.microsoft.com/office/drawing/2014/main" id="{0E73CA21-1023-D946-AF89-DDB2160AA693}"/>
              </a:ext>
            </a:extLst>
          </p:cNvPr>
          <p:cNvSpPr>
            <a:spLocks noChangeArrowheads="1"/>
          </p:cNvSpPr>
          <p:nvPr/>
        </p:nvSpPr>
        <p:spPr bwMode="auto">
          <a:xfrm>
            <a:off x="473075" y="933450"/>
            <a:ext cx="8275638" cy="5187950"/>
          </a:xfrm>
          <a:prstGeom prst="rect">
            <a:avLst/>
          </a:prstGeom>
          <a:noFill/>
          <a:ln>
            <a:noFill/>
          </a:ln>
          <a:effectLst/>
          <a:extLst/>
        </p:spPr>
        <p:txBody>
          <a:bodyPr anchor="ctr">
            <a:spAutoFit/>
          </a:bodyPr>
          <a:lstStyle>
            <a:lvl1pPr marL="457200" indent="-457200">
              <a:defRPr kumimoji="1" sz="2800" b="1">
                <a:solidFill>
                  <a:schemeClr val="tx1"/>
                </a:solidFill>
                <a:latin typeface="Times New Roman" panose="02020603050405020304" pitchFamily="18" charset="0"/>
                <a:ea typeface="华文中宋" panose="02010600040101010101" pitchFamily="2" charset="-122"/>
              </a:defRPr>
            </a:lvl1pPr>
            <a:lvl2pPr marL="914400" indent="-457200">
              <a:defRPr kumimoji="1" sz="2800" b="1">
                <a:solidFill>
                  <a:schemeClr val="tx1"/>
                </a:solidFill>
                <a:latin typeface="Times New Roman" panose="02020603050405020304" pitchFamily="18" charset="0"/>
                <a:ea typeface="华文中宋" panose="02010600040101010101" pitchFamily="2" charset="-122"/>
              </a:defRPr>
            </a:lvl2pPr>
            <a:lvl3pPr marL="1371600" indent="-4572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eaLnBrk="1" hangingPunct="1">
              <a:spcBef>
                <a:spcPct val="20000"/>
              </a:spcBef>
              <a:spcAft>
                <a:spcPct val="20000"/>
              </a:spcAft>
              <a:defRPr/>
            </a:pPr>
            <a:r>
              <a:rPr kumimoji="0" lang="en-US" altLang="zh-CN" sz="2400">
                <a:solidFill>
                  <a:srgbClr val="0000FF"/>
                </a:solidFill>
                <a:effectLst>
                  <a:outerShdw blurRad="38100" dist="38100" dir="2700000" algn="tl">
                    <a:srgbClr val="C0C0C0"/>
                  </a:outerShdw>
                </a:effectLst>
                <a:latin typeface="Verdana" panose="020B0604030504040204" pitchFamily="34" charset="0"/>
                <a:ea typeface="宋体" panose="02010600030101010101" pitchFamily="2" charset="-122"/>
              </a:rPr>
              <a:t>3．</a:t>
            </a:r>
            <a:r>
              <a:rPr kumimoji="0" lang="zh-CN" altLang="en-US" sz="2400">
                <a:solidFill>
                  <a:srgbClr val="0000FF"/>
                </a:solidFill>
                <a:effectLst>
                  <a:outerShdw blurRad="38100" dist="38100" dir="2700000" algn="tl">
                    <a:srgbClr val="C0C0C0"/>
                  </a:outerShdw>
                </a:effectLst>
                <a:latin typeface="Verdana" panose="020B0604030504040204" pitchFamily="34" charset="0"/>
                <a:ea typeface="宋体" panose="02010600030101010101" pitchFamily="2" charset="-122"/>
              </a:rPr>
              <a:t>标号</a:t>
            </a:r>
          </a:p>
          <a:p>
            <a:pPr eaLnBrk="1" hangingPunct="1">
              <a:spcBef>
                <a:spcPct val="20000"/>
              </a:spcBef>
              <a:spcAft>
                <a:spcPct val="20000"/>
              </a:spcAft>
              <a:defRPr/>
            </a:pPr>
            <a:r>
              <a:rPr kumimoji="0" lang="zh-CN" altLang="en-US" sz="2400">
                <a:solidFill>
                  <a:srgbClr val="333333"/>
                </a:solidFill>
                <a:latin typeface="Verdana" panose="020B0604030504040204" pitchFamily="34" charset="0"/>
                <a:ea typeface="宋体" panose="02010600030101010101" pitchFamily="2" charset="-122"/>
              </a:rPr>
              <a:t>　　表示指令语句的地址的符号，可作为</a:t>
            </a:r>
            <a:r>
              <a:rPr kumimoji="0" lang="en-US" altLang="zh-CN" sz="2400">
                <a:solidFill>
                  <a:srgbClr val="333333"/>
                </a:solidFill>
                <a:latin typeface="Verdana" panose="020B0604030504040204" pitchFamily="34" charset="0"/>
                <a:ea typeface="宋体" panose="02010600030101010101" pitchFamily="2" charset="-122"/>
              </a:rPr>
              <a:t>JMP</a:t>
            </a:r>
            <a:r>
              <a:rPr kumimoji="0" lang="zh-CN" altLang="en-US" sz="2400">
                <a:solidFill>
                  <a:srgbClr val="333333"/>
                </a:solidFill>
                <a:latin typeface="Verdana" panose="020B0604030504040204" pitchFamily="34" charset="0"/>
                <a:ea typeface="宋体" panose="02010600030101010101" pitchFamily="2" charset="-122"/>
              </a:rPr>
              <a:t>指令和调用指令</a:t>
            </a:r>
            <a:r>
              <a:rPr kumimoji="0" lang="en-US" altLang="zh-CN" sz="2400">
                <a:solidFill>
                  <a:srgbClr val="333333"/>
                </a:solidFill>
                <a:latin typeface="Verdana" panose="020B0604030504040204" pitchFamily="34" charset="0"/>
                <a:ea typeface="宋体" panose="02010600030101010101" pitchFamily="2" charset="-122"/>
              </a:rPr>
              <a:t>CALL</a:t>
            </a:r>
            <a:r>
              <a:rPr kumimoji="0" lang="zh-CN" altLang="en-US" sz="2400">
                <a:solidFill>
                  <a:srgbClr val="333333"/>
                </a:solidFill>
                <a:latin typeface="Verdana" panose="020B0604030504040204" pitchFamily="34" charset="0"/>
                <a:ea typeface="宋体" panose="02010600030101010101" pitchFamily="2" charset="-122"/>
              </a:rPr>
              <a:t>的目标操作数，以确定程序转向的目标地址。</a:t>
            </a:r>
          </a:p>
          <a:p>
            <a:pPr eaLnBrk="1" hangingPunct="1">
              <a:spcBef>
                <a:spcPct val="20000"/>
              </a:spcBef>
              <a:spcAft>
                <a:spcPct val="20000"/>
              </a:spcAft>
              <a:defRPr/>
            </a:pPr>
            <a:r>
              <a:rPr kumimoji="0" lang="zh-CN" altLang="en-US" sz="2400">
                <a:solidFill>
                  <a:srgbClr val="333333"/>
                </a:solidFill>
                <a:latin typeface="Verdana" panose="020B0604030504040204" pitchFamily="34" charset="0"/>
                <a:ea typeface="宋体" panose="02010600030101010101" pitchFamily="2" charset="-122"/>
              </a:rPr>
              <a:t>     </a:t>
            </a:r>
            <a:r>
              <a:rPr kumimoji="0" lang="zh-CN" altLang="en-US" sz="2400">
                <a:solidFill>
                  <a:schemeClr val="hlink"/>
                </a:solidFill>
                <a:latin typeface="Verdana" panose="020B0604030504040204" pitchFamily="34" charset="0"/>
                <a:ea typeface="黑体" panose="02010609060101010101" pitchFamily="49" charset="-122"/>
              </a:rPr>
              <a:t>三个属性：</a:t>
            </a:r>
          </a:p>
          <a:p>
            <a:pPr lvl="1" eaLnBrk="1" hangingPunct="1">
              <a:spcBef>
                <a:spcPct val="20000"/>
              </a:spcBef>
              <a:spcAft>
                <a:spcPct val="20000"/>
              </a:spcAft>
              <a:buFontTx/>
              <a:buBlip>
                <a:blip r:embed="rId3"/>
              </a:buBlip>
              <a:defRPr/>
            </a:pPr>
            <a:r>
              <a:rPr kumimoji="0" lang="zh-CN" altLang="en-US" sz="2400">
                <a:solidFill>
                  <a:srgbClr val="000099"/>
                </a:solidFill>
                <a:latin typeface="Verdana" panose="020B0604030504040204" pitchFamily="34" charset="0"/>
                <a:ea typeface="宋体" panose="02010600030101010101" pitchFamily="2" charset="-122"/>
              </a:rPr>
              <a:t>段值</a:t>
            </a:r>
            <a:r>
              <a:rPr kumimoji="0" lang="en-US" altLang="zh-CN" sz="2400">
                <a:solidFill>
                  <a:srgbClr val="000099"/>
                </a:solidFill>
                <a:latin typeface="Verdana" panose="020B0604030504040204" pitchFamily="34" charset="0"/>
                <a:ea typeface="宋体" panose="02010600030101010101" pitchFamily="2" charset="-122"/>
              </a:rPr>
              <a:t>(SEGMENT):</a:t>
            </a:r>
            <a:r>
              <a:rPr kumimoji="0" lang="en-US" altLang="zh-CN" sz="2400">
                <a:solidFill>
                  <a:srgbClr val="333333"/>
                </a:solidFill>
                <a:latin typeface="Verdana" panose="020B0604030504040204" pitchFamily="34" charset="0"/>
                <a:ea typeface="宋体" panose="02010600030101010101" pitchFamily="2" charset="-122"/>
              </a:rPr>
              <a:t> </a:t>
            </a:r>
            <a:r>
              <a:rPr kumimoji="0" lang="zh-CN" altLang="en-US" sz="2400">
                <a:solidFill>
                  <a:srgbClr val="333333"/>
                </a:solidFill>
                <a:latin typeface="Verdana" panose="020B0604030504040204" pitchFamily="34" charset="0"/>
                <a:ea typeface="宋体" panose="02010600030101010101" pitchFamily="2" charset="-122"/>
              </a:rPr>
              <a:t>标号所在段的段基址。</a:t>
            </a:r>
          </a:p>
          <a:p>
            <a:pPr lvl="1" eaLnBrk="1" hangingPunct="1">
              <a:spcBef>
                <a:spcPct val="20000"/>
              </a:spcBef>
              <a:spcAft>
                <a:spcPct val="20000"/>
              </a:spcAft>
              <a:buFontTx/>
              <a:buBlip>
                <a:blip r:embed="rId3"/>
              </a:buBlip>
              <a:defRPr/>
            </a:pPr>
            <a:r>
              <a:rPr kumimoji="0" lang="zh-CN" altLang="en-US" sz="2400">
                <a:solidFill>
                  <a:srgbClr val="000099"/>
                </a:solidFill>
                <a:latin typeface="Verdana" panose="020B0604030504040204" pitchFamily="34" charset="0"/>
                <a:ea typeface="宋体" panose="02010600030101010101" pitchFamily="2" charset="-122"/>
              </a:rPr>
              <a:t>段内偏移地址</a:t>
            </a:r>
            <a:r>
              <a:rPr kumimoji="0" lang="en-US" altLang="zh-CN" sz="2400">
                <a:solidFill>
                  <a:srgbClr val="000099"/>
                </a:solidFill>
                <a:latin typeface="Verdana" panose="020B0604030504040204" pitchFamily="34" charset="0"/>
                <a:ea typeface="宋体" panose="02010600030101010101" pitchFamily="2" charset="-122"/>
              </a:rPr>
              <a:t>(OFFSET):</a:t>
            </a:r>
            <a:r>
              <a:rPr kumimoji="0" lang="en-US" altLang="zh-CN" sz="2400">
                <a:solidFill>
                  <a:srgbClr val="333333"/>
                </a:solidFill>
                <a:latin typeface="Verdana" panose="020B0604030504040204" pitchFamily="34" charset="0"/>
                <a:ea typeface="宋体" panose="02010600030101010101" pitchFamily="2" charset="-122"/>
              </a:rPr>
              <a:t> </a:t>
            </a:r>
            <a:r>
              <a:rPr kumimoji="0" lang="zh-CN" altLang="en-US" sz="2400">
                <a:solidFill>
                  <a:srgbClr val="333333"/>
                </a:solidFill>
                <a:latin typeface="Verdana" panose="020B0604030504040204" pitchFamily="34" charset="0"/>
                <a:ea typeface="宋体" panose="02010600030101010101" pitchFamily="2" charset="-122"/>
              </a:rPr>
              <a:t>标号地址与所在段的段首址之间的偏移地址字节数</a:t>
            </a:r>
          </a:p>
          <a:p>
            <a:pPr lvl="1" eaLnBrk="1" hangingPunct="1">
              <a:spcBef>
                <a:spcPct val="20000"/>
              </a:spcBef>
              <a:spcAft>
                <a:spcPct val="20000"/>
              </a:spcAft>
              <a:buFontTx/>
              <a:buBlip>
                <a:blip r:embed="rId3"/>
              </a:buBlip>
              <a:defRPr/>
            </a:pPr>
            <a:r>
              <a:rPr kumimoji="0" lang="zh-CN" altLang="en-US" sz="2400">
                <a:solidFill>
                  <a:srgbClr val="000099"/>
                </a:solidFill>
                <a:latin typeface="Verdana" panose="020B0604030504040204" pitchFamily="34" charset="0"/>
                <a:ea typeface="宋体" panose="02010600030101010101" pitchFamily="2" charset="-122"/>
              </a:rPr>
              <a:t>类型</a:t>
            </a:r>
            <a:r>
              <a:rPr kumimoji="0" lang="en-US" altLang="zh-CN" sz="2400">
                <a:solidFill>
                  <a:srgbClr val="000099"/>
                </a:solidFill>
                <a:latin typeface="Verdana" panose="020B0604030504040204" pitchFamily="34" charset="0"/>
                <a:ea typeface="宋体" panose="02010600030101010101" pitchFamily="2" charset="-122"/>
              </a:rPr>
              <a:t>(TYPE)</a:t>
            </a:r>
            <a:r>
              <a:rPr kumimoji="0" lang="zh-CN" altLang="en-US" sz="2400">
                <a:solidFill>
                  <a:srgbClr val="000099"/>
                </a:solidFill>
                <a:latin typeface="Verdana" panose="020B0604030504040204" pitchFamily="34" charset="0"/>
                <a:ea typeface="宋体" panose="02010600030101010101" pitchFamily="2" charset="-122"/>
              </a:rPr>
              <a:t>：</a:t>
            </a:r>
            <a:r>
              <a:rPr kumimoji="0" lang="zh-CN" altLang="en-US" sz="2400">
                <a:solidFill>
                  <a:srgbClr val="333333"/>
                </a:solidFill>
                <a:latin typeface="Verdana" panose="020B0604030504040204" pitchFamily="34" charset="0"/>
                <a:ea typeface="宋体" panose="02010600030101010101" pitchFamily="2" charset="-122"/>
              </a:rPr>
              <a:t>指转移指令中标号可转移的距离。近标号</a:t>
            </a:r>
            <a:r>
              <a:rPr kumimoji="0" lang="en-US" altLang="zh-CN" sz="2400">
                <a:solidFill>
                  <a:srgbClr val="333333"/>
                </a:solidFill>
                <a:latin typeface="Verdana" panose="020B0604030504040204" pitchFamily="34" charset="0"/>
                <a:ea typeface="宋体" panose="02010600030101010101" pitchFamily="2" charset="-122"/>
              </a:rPr>
              <a:t>(NEAR)，</a:t>
            </a:r>
            <a:r>
              <a:rPr kumimoji="0" lang="zh-CN" altLang="en-US" sz="2400">
                <a:solidFill>
                  <a:srgbClr val="333333"/>
                </a:solidFill>
                <a:latin typeface="Verdana" panose="020B0604030504040204" pitchFamily="34" charset="0"/>
                <a:ea typeface="宋体" panose="02010600030101010101" pitchFamily="2" charset="-122"/>
              </a:rPr>
              <a:t>远标号</a:t>
            </a:r>
            <a:r>
              <a:rPr kumimoji="0" lang="en-US" altLang="zh-CN" sz="2400">
                <a:solidFill>
                  <a:srgbClr val="333333"/>
                </a:solidFill>
                <a:latin typeface="Verdana" panose="020B0604030504040204" pitchFamily="34" charset="0"/>
                <a:ea typeface="宋体" panose="02010600030101010101" pitchFamily="2" charset="-122"/>
              </a:rPr>
              <a:t>(FAR)。</a:t>
            </a:r>
          </a:p>
          <a:p>
            <a:pPr lvl="2" eaLnBrk="1" hangingPunct="1">
              <a:spcBef>
                <a:spcPct val="20000"/>
              </a:spcBef>
              <a:spcAft>
                <a:spcPct val="20000"/>
              </a:spcAft>
              <a:defRPr/>
            </a:pPr>
            <a:r>
              <a:rPr kumimoji="0" lang="en-US" altLang="zh-CN" sz="2400">
                <a:solidFill>
                  <a:srgbClr val="333333"/>
                </a:solidFill>
                <a:latin typeface="Verdana" panose="020B0604030504040204" pitchFamily="34" charset="0"/>
                <a:ea typeface="宋体" panose="02010600030101010101" pitchFamily="2" charset="-122"/>
              </a:rPr>
              <a:t>	NEAR</a:t>
            </a:r>
            <a:r>
              <a:rPr kumimoji="0" lang="en-US" altLang="zh-CN" sz="2400">
                <a:solidFill>
                  <a:srgbClr val="333333"/>
                </a:solidFill>
                <a:latin typeface="Arial" panose="020B0604020202020204" pitchFamily="34" charset="0"/>
                <a:ea typeface="宋体" panose="02010600030101010101" pitchFamily="2" charset="-122"/>
              </a:rPr>
              <a:t>—</a:t>
            </a:r>
            <a:r>
              <a:rPr kumimoji="0" lang="zh-CN" altLang="en-US" sz="2400">
                <a:solidFill>
                  <a:srgbClr val="333333"/>
                </a:solidFill>
                <a:latin typeface="Verdana" panose="020B0604030504040204" pitchFamily="34" charset="0"/>
                <a:ea typeface="宋体" panose="02010600030101010101" pitchFamily="2" charset="-122"/>
              </a:rPr>
              <a:t>指针长度2字节</a:t>
            </a:r>
          </a:p>
          <a:p>
            <a:pPr lvl="2" eaLnBrk="1" hangingPunct="1">
              <a:spcBef>
                <a:spcPct val="20000"/>
              </a:spcBef>
              <a:spcAft>
                <a:spcPct val="20000"/>
              </a:spcAft>
              <a:defRPr/>
            </a:pPr>
            <a:r>
              <a:rPr kumimoji="0" lang="zh-CN" altLang="en-US" sz="2400">
                <a:solidFill>
                  <a:srgbClr val="333333"/>
                </a:solidFill>
                <a:latin typeface="Verdana" panose="020B0604030504040204" pitchFamily="34" charset="0"/>
                <a:ea typeface="宋体" panose="02010600030101010101" pitchFamily="2" charset="-122"/>
              </a:rPr>
              <a:t>	</a:t>
            </a:r>
            <a:r>
              <a:rPr kumimoji="0" lang="en-US" altLang="zh-CN" sz="2400">
                <a:solidFill>
                  <a:srgbClr val="333333"/>
                </a:solidFill>
                <a:latin typeface="Verdana" panose="020B0604030504040204" pitchFamily="34" charset="0"/>
                <a:ea typeface="宋体" panose="02010600030101010101" pitchFamily="2" charset="-122"/>
              </a:rPr>
              <a:t>FAR </a:t>
            </a:r>
            <a:r>
              <a:rPr kumimoji="0" lang="en-US" altLang="zh-CN" sz="2400">
                <a:solidFill>
                  <a:srgbClr val="333333"/>
                </a:solidFill>
                <a:latin typeface="Arial" panose="020B0604020202020204" pitchFamily="34" charset="0"/>
                <a:ea typeface="宋体" panose="02010600030101010101" pitchFamily="2" charset="-122"/>
              </a:rPr>
              <a:t>—</a:t>
            </a:r>
            <a:r>
              <a:rPr kumimoji="0" lang="zh-CN" altLang="en-US" sz="2400">
                <a:solidFill>
                  <a:srgbClr val="333333"/>
                </a:solidFill>
                <a:latin typeface="Verdana" panose="020B0604030504040204" pitchFamily="34" charset="0"/>
                <a:ea typeface="宋体" panose="02010600030101010101" pitchFamily="2" charset="-122"/>
              </a:rPr>
              <a:t>指针长度4字节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60806">
                                            <p:txEl>
                                              <p:pRg st="1" end="1"/>
                                            </p:txEl>
                                          </p:spTgt>
                                        </p:tgtEl>
                                        <p:attrNameLst>
                                          <p:attrName>style.visibility</p:attrName>
                                        </p:attrNameLst>
                                      </p:cBhvr>
                                      <p:to>
                                        <p:strVal val="visible"/>
                                      </p:to>
                                    </p:set>
                                    <p:animEffect transition="in" filter="strips(downRight)">
                                      <p:cBhvr>
                                        <p:cTn id="7" dur="500"/>
                                        <p:tgtEl>
                                          <p:spTgt spid="46080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60806">
                                            <p:txEl>
                                              <p:pRg st="2" end="2"/>
                                            </p:txEl>
                                          </p:spTgt>
                                        </p:tgtEl>
                                        <p:attrNameLst>
                                          <p:attrName>style.visibility</p:attrName>
                                        </p:attrNameLst>
                                      </p:cBhvr>
                                      <p:to>
                                        <p:strVal val="visible"/>
                                      </p:to>
                                    </p:set>
                                    <p:animEffect transition="in" filter="strips(downRight)">
                                      <p:cBhvr>
                                        <p:cTn id="12" dur="500"/>
                                        <p:tgtEl>
                                          <p:spTgt spid="460806">
                                            <p:txEl>
                                              <p:pRg st="2" end="2"/>
                                            </p:txEl>
                                          </p:spTgt>
                                        </p:tgtEl>
                                      </p:cBhvr>
                                    </p:animEffect>
                                  </p:childTnLst>
                                </p:cTn>
                              </p:par>
                              <p:par>
                                <p:cTn id="13" presetID="18" presetClass="entr" presetSubtype="6" fill="hold" nodeType="withEffect">
                                  <p:stCondLst>
                                    <p:cond delay="0"/>
                                  </p:stCondLst>
                                  <p:childTnLst>
                                    <p:set>
                                      <p:cBhvr>
                                        <p:cTn id="14" dur="1" fill="hold">
                                          <p:stCondLst>
                                            <p:cond delay="0"/>
                                          </p:stCondLst>
                                        </p:cTn>
                                        <p:tgtEl>
                                          <p:spTgt spid="460806">
                                            <p:txEl>
                                              <p:pRg st="3" end="3"/>
                                            </p:txEl>
                                          </p:spTgt>
                                        </p:tgtEl>
                                        <p:attrNameLst>
                                          <p:attrName>style.visibility</p:attrName>
                                        </p:attrNameLst>
                                      </p:cBhvr>
                                      <p:to>
                                        <p:strVal val="visible"/>
                                      </p:to>
                                    </p:set>
                                    <p:animEffect transition="in" filter="strips(downRight)">
                                      <p:cBhvr>
                                        <p:cTn id="15" dur="500"/>
                                        <p:tgtEl>
                                          <p:spTgt spid="460806">
                                            <p:txEl>
                                              <p:pRg st="3" end="3"/>
                                            </p:txEl>
                                          </p:spTgt>
                                        </p:tgtEl>
                                      </p:cBhvr>
                                    </p:animEffect>
                                  </p:childTnLst>
                                </p:cTn>
                              </p:par>
                              <p:par>
                                <p:cTn id="16" presetID="18" presetClass="entr" presetSubtype="6" fill="hold" nodeType="withEffect">
                                  <p:stCondLst>
                                    <p:cond delay="0"/>
                                  </p:stCondLst>
                                  <p:childTnLst>
                                    <p:set>
                                      <p:cBhvr>
                                        <p:cTn id="17" dur="1" fill="hold">
                                          <p:stCondLst>
                                            <p:cond delay="0"/>
                                          </p:stCondLst>
                                        </p:cTn>
                                        <p:tgtEl>
                                          <p:spTgt spid="460806">
                                            <p:txEl>
                                              <p:pRg st="4" end="4"/>
                                            </p:txEl>
                                          </p:spTgt>
                                        </p:tgtEl>
                                        <p:attrNameLst>
                                          <p:attrName>style.visibility</p:attrName>
                                        </p:attrNameLst>
                                      </p:cBhvr>
                                      <p:to>
                                        <p:strVal val="visible"/>
                                      </p:to>
                                    </p:set>
                                    <p:animEffect transition="in" filter="strips(downRight)">
                                      <p:cBhvr>
                                        <p:cTn id="18" dur="500"/>
                                        <p:tgtEl>
                                          <p:spTgt spid="460806">
                                            <p:txEl>
                                              <p:pRg st="4" end="4"/>
                                            </p:txEl>
                                          </p:spTgt>
                                        </p:tgtEl>
                                      </p:cBhvr>
                                    </p:animEffect>
                                  </p:childTnLst>
                                </p:cTn>
                              </p:par>
                              <p:par>
                                <p:cTn id="19" presetID="18" presetClass="entr" presetSubtype="6" fill="hold" nodeType="withEffect">
                                  <p:stCondLst>
                                    <p:cond delay="0"/>
                                  </p:stCondLst>
                                  <p:childTnLst>
                                    <p:set>
                                      <p:cBhvr>
                                        <p:cTn id="20" dur="1" fill="hold">
                                          <p:stCondLst>
                                            <p:cond delay="0"/>
                                          </p:stCondLst>
                                        </p:cTn>
                                        <p:tgtEl>
                                          <p:spTgt spid="460806">
                                            <p:txEl>
                                              <p:pRg st="5" end="5"/>
                                            </p:txEl>
                                          </p:spTgt>
                                        </p:tgtEl>
                                        <p:attrNameLst>
                                          <p:attrName>style.visibility</p:attrName>
                                        </p:attrNameLst>
                                      </p:cBhvr>
                                      <p:to>
                                        <p:strVal val="visible"/>
                                      </p:to>
                                    </p:set>
                                    <p:animEffect transition="in" filter="strips(downRight)">
                                      <p:cBhvr>
                                        <p:cTn id="21" dur="500"/>
                                        <p:tgtEl>
                                          <p:spTgt spid="460806">
                                            <p:txEl>
                                              <p:pRg st="5" end="5"/>
                                            </p:txEl>
                                          </p:spTgt>
                                        </p:tgtEl>
                                      </p:cBhvr>
                                    </p:animEffect>
                                  </p:childTnLst>
                                </p:cTn>
                              </p:par>
                              <p:par>
                                <p:cTn id="22" presetID="18" presetClass="entr" presetSubtype="6" fill="hold" nodeType="withEffect">
                                  <p:stCondLst>
                                    <p:cond delay="0"/>
                                  </p:stCondLst>
                                  <p:childTnLst>
                                    <p:set>
                                      <p:cBhvr>
                                        <p:cTn id="23" dur="1" fill="hold">
                                          <p:stCondLst>
                                            <p:cond delay="0"/>
                                          </p:stCondLst>
                                        </p:cTn>
                                        <p:tgtEl>
                                          <p:spTgt spid="460806">
                                            <p:txEl>
                                              <p:pRg st="6" end="6"/>
                                            </p:txEl>
                                          </p:spTgt>
                                        </p:tgtEl>
                                        <p:attrNameLst>
                                          <p:attrName>style.visibility</p:attrName>
                                        </p:attrNameLst>
                                      </p:cBhvr>
                                      <p:to>
                                        <p:strVal val="visible"/>
                                      </p:to>
                                    </p:set>
                                    <p:animEffect transition="in" filter="strips(downRight)">
                                      <p:cBhvr>
                                        <p:cTn id="24" dur="500"/>
                                        <p:tgtEl>
                                          <p:spTgt spid="460806">
                                            <p:txEl>
                                              <p:pRg st="6" end="6"/>
                                            </p:txEl>
                                          </p:spTgt>
                                        </p:tgtEl>
                                      </p:cBhvr>
                                    </p:animEffect>
                                  </p:childTnLst>
                                </p:cTn>
                              </p:par>
                              <p:par>
                                <p:cTn id="25" presetID="18" presetClass="entr" presetSubtype="6" fill="hold" nodeType="withEffect">
                                  <p:stCondLst>
                                    <p:cond delay="0"/>
                                  </p:stCondLst>
                                  <p:childTnLst>
                                    <p:set>
                                      <p:cBhvr>
                                        <p:cTn id="26" dur="1" fill="hold">
                                          <p:stCondLst>
                                            <p:cond delay="0"/>
                                          </p:stCondLst>
                                        </p:cTn>
                                        <p:tgtEl>
                                          <p:spTgt spid="460806">
                                            <p:txEl>
                                              <p:pRg st="7" end="7"/>
                                            </p:txEl>
                                          </p:spTgt>
                                        </p:tgtEl>
                                        <p:attrNameLst>
                                          <p:attrName>style.visibility</p:attrName>
                                        </p:attrNameLst>
                                      </p:cBhvr>
                                      <p:to>
                                        <p:strVal val="visible"/>
                                      </p:to>
                                    </p:set>
                                    <p:animEffect transition="in" filter="strips(downRight)">
                                      <p:cBhvr>
                                        <p:cTn id="27" dur="500"/>
                                        <p:tgtEl>
                                          <p:spTgt spid="46080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4">
            <a:extLst>
              <a:ext uri="{FF2B5EF4-FFF2-40B4-BE49-F238E27FC236}">
                <a16:creationId xmlns:a16="http://schemas.microsoft.com/office/drawing/2014/main" id="{FE491B29-6B03-A44B-B614-86E0A8BF8D1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0E341D5-F7D1-EE41-9DC7-628A506CF9CA}" type="datetime12">
              <a:rPr kumimoji="0" lang="zh-CN" altLang="en-US" sz="1400" smtClean="0"/>
              <a:pPr>
                <a:spcBef>
                  <a:spcPct val="0"/>
                </a:spcBef>
                <a:buClrTx/>
                <a:buSzTx/>
                <a:buFontTx/>
                <a:buNone/>
              </a:pPr>
              <a:t>下午10时44分</a:t>
            </a:fld>
            <a:endParaRPr kumimoji="0" lang="en-US" altLang="zh-CN" sz="1400"/>
          </a:p>
        </p:txBody>
      </p:sp>
      <p:sp>
        <p:nvSpPr>
          <p:cNvPr id="41986" name="Rectangle 6">
            <a:extLst>
              <a:ext uri="{FF2B5EF4-FFF2-40B4-BE49-F238E27FC236}">
                <a16:creationId xmlns:a16="http://schemas.microsoft.com/office/drawing/2014/main" id="{E3CCDA44-C86A-3041-856E-E0C78AE0F21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40885D7-4DAF-974A-A3A1-CAF10CDD5C6A}" type="slidenum">
              <a:rPr kumimoji="0" lang="en-US" altLang="zh-CN" sz="1400" smtClean="0"/>
              <a:pPr>
                <a:spcBef>
                  <a:spcPct val="0"/>
                </a:spcBef>
                <a:buClrTx/>
                <a:buSzTx/>
                <a:buFontTx/>
                <a:buNone/>
              </a:pPr>
              <a:t>13</a:t>
            </a:fld>
            <a:r>
              <a:rPr kumimoji="0" lang="en-US" altLang="zh-CN" sz="1400"/>
              <a:t>/96</a:t>
            </a:r>
            <a:endParaRPr kumimoji="0" lang="zh-CN" altLang="en-US" sz="1400"/>
          </a:p>
        </p:txBody>
      </p:sp>
      <p:sp>
        <p:nvSpPr>
          <p:cNvPr id="925701" name="Text Box 5">
            <a:extLst>
              <a:ext uri="{FF2B5EF4-FFF2-40B4-BE49-F238E27FC236}">
                <a16:creationId xmlns:a16="http://schemas.microsoft.com/office/drawing/2014/main" id="{2D4200DE-8B68-5542-8D5F-0E11A5F1B675}"/>
              </a:ext>
            </a:extLst>
          </p:cNvPr>
          <p:cNvSpPr txBox="1">
            <a:spLocks noChangeArrowheads="1"/>
          </p:cNvSpPr>
          <p:nvPr/>
        </p:nvSpPr>
        <p:spPr bwMode="auto">
          <a:xfrm>
            <a:off x="1763713" y="144463"/>
            <a:ext cx="5616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solidFill>
                  <a:srgbClr val="FF33CC"/>
                </a:solidFill>
                <a:latin typeface="隶书" pitchFamily="49" charset="-122"/>
                <a:ea typeface="隶书" pitchFamily="49" charset="-122"/>
              </a:rPr>
              <a:t>6.3	 MASM</a:t>
            </a:r>
            <a:r>
              <a:rPr lang="zh-CN" altLang="en-US" sz="3600">
                <a:solidFill>
                  <a:srgbClr val="FF33CC"/>
                </a:solidFill>
                <a:latin typeface="隶书" pitchFamily="49" charset="-122"/>
                <a:ea typeface="隶书" pitchFamily="49" charset="-122"/>
              </a:rPr>
              <a:t>中的表达式</a:t>
            </a:r>
          </a:p>
        </p:txBody>
      </p:sp>
      <p:sp>
        <p:nvSpPr>
          <p:cNvPr id="462853" name="Text Box 5">
            <a:extLst>
              <a:ext uri="{FF2B5EF4-FFF2-40B4-BE49-F238E27FC236}">
                <a16:creationId xmlns:a16="http://schemas.microsoft.com/office/drawing/2014/main" id="{5A5D5B7D-DD71-7C49-B1C8-8BA13B6C1974}"/>
              </a:ext>
            </a:extLst>
          </p:cNvPr>
          <p:cNvSpPr txBox="1">
            <a:spLocks noChangeArrowheads="1"/>
          </p:cNvSpPr>
          <p:nvPr/>
        </p:nvSpPr>
        <p:spPr bwMode="auto">
          <a:xfrm>
            <a:off x="1592263" y="868363"/>
            <a:ext cx="1727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zh-CN" altLang="en-US" sz="2000">
                <a:solidFill>
                  <a:srgbClr val="0066FF"/>
                </a:solidFill>
                <a:latin typeface="Verdana" panose="020B0604030504040204" pitchFamily="34" charset="0"/>
              </a:rPr>
              <a:t>运算对象</a:t>
            </a:r>
          </a:p>
          <a:p>
            <a:pPr eaLnBrk="1" hangingPunct="1">
              <a:spcBef>
                <a:spcPct val="50000"/>
              </a:spcBef>
              <a:buClrTx/>
              <a:buSzTx/>
              <a:buFontTx/>
              <a:buNone/>
            </a:pPr>
            <a:r>
              <a:rPr kumimoji="0" lang="zh-CN" altLang="en-US" sz="2000">
                <a:solidFill>
                  <a:srgbClr val="0066FF"/>
                </a:solidFill>
                <a:latin typeface="Verdana" panose="020B0604030504040204" pitchFamily="34" charset="0"/>
              </a:rPr>
              <a:t>运算符</a:t>
            </a:r>
          </a:p>
        </p:txBody>
      </p:sp>
      <p:sp>
        <p:nvSpPr>
          <p:cNvPr id="462854" name="Text Box 6">
            <a:extLst>
              <a:ext uri="{FF2B5EF4-FFF2-40B4-BE49-F238E27FC236}">
                <a16:creationId xmlns:a16="http://schemas.microsoft.com/office/drawing/2014/main" id="{7355D75F-BD86-F441-AB86-B334D5BE41E8}"/>
              </a:ext>
            </a:extLst>
          </p:cNvPr>
          <p:cNvSpPr txBox="1">
            <a:spLocks noChangeArrowheads="1"/>
          </p:cNvSpPr>
          <p:nvPr/>
        </p:nvSpPr>
        <p:spPr bwMode="auto">
          <a:xfrm>
            <a:off x="295275" y="1157288"/>
            <a:ext cx="79491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zh-CN" altLang="en-US" sz="2000" dirty="0">
                <a:solidFill>
                  <a:srgbClr val="0066FF"/>
                </a:solidFill>
                <a:latin typeface="Verdana" panose="020B0604030504040204" pitchFamily="34" charset="0"/>
              </a:rPr>
              <a:t>表达式		            汇编运算        </a:t>
            </a:r>
            <a:r>
              <a:rPr kumimoji="0" lang="zh-Hans" altLang="en-US" sz="2000" dirty="0">
                <a:solidFill>
                  <a:srgbClr val="0066FF"/>
                </a:solidFill>
                <a:latin typeface="Verdana" panose="020B0604030504040204" pitchFamily="34" charset="0"/>
              </a:rPr>
              <a:t>  </a:t>
            </a:r>
            <a:r>
              <a:rPr kumimoji="0" lang="zh-CN" altLang="en-US" sz="2000" dirty="0">
                <a:solidFill>
                  <a:srgbClr val="0066FF"/>
                </a:solidFill>
                <a:latin typeface="Verdana" panose="020B0604030504040204" pitchFamily="34" charset="0"/>
              </a:rPr>
              <a:t>结果作为语句中操作数</a:t>
            </a:r>
          </a:p>
        </p:txBody>
      </p:sp>
      <p:sp>
        <p:nvSpPr>
          <p:cNvPr id="462855" name="Line 7">
            <a:extLst>
              <a:ext uri="{FF2B5EF4-FFF2-40B4-BE49-F238E27FC236}">
                <a16:creationId xmlns:a16="http://schemas.microsoft.com/office/drawing/2014/main" id="{72F9D84D-DD9F-4440-9732-385EEA753E1F}"/>
              </a:ext>
            </a:extLst>
          </p:cNvPr>
          <p:cNvSpPr>
            <a:spLocks noChangeShapeType="1"/>
          </p:cNvSpPr>
          <p:nvPr/>
        </p:nvSpPr>
        <p:spPr bwMode="auto">
          <a:xfrm flipH="1">
            <a:off x="1376363" y="1157288"/>
            <a:ext cx="21590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856" name="Line 8">
            <a:extLst>
              <a:ext uri="{FF2B5EF4-FFF2-40B4-BE49-F238E27FC236}">
                <a16:creationId xmlns:a16="http://schemas.microsoft.com/office/drawing/2014/main" id="{020B4762-787B-3840-B513-2EB592382062}"/>
              </a:ext>
            </a:extLst>
          </p:cNvPr>
          <p:cNvSpPr>
            <a:spLocks noChangeShapeType="1"/>
          </p:cNvSpPr>
          <p:nvPr/>
        </p:nvSpPr>
        <p:spPr bwMode="auto">
          <a:xfrm>
            <a:off x="1376363" y="1373188"/>
            <a:ext cx="21590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857" name="Line 9">
            <a:extLst>
              <a:ext uri="{FF2B5EF4-FFF2-40B4-BE49-F238E27FC236}">
                <a16:creationId xmlns:a16="http://schemas.microsoft.com/office/drawing/2014/main" id="{FFA0AB11-2C3D-1A4C-8454-B58454BC86F1}"/>
              </a:ext>
            </a:extLst>
          </p:cNvPr>
          <p:cNvSpPr>
            <a:spLocks noChangeShapeType="1"/>
          </p:cNvSpPr>
          <p:nvPr/>
        </p:nvSpPr>
        <p:spPr bwMode="auto">
          <a:xfrm>
            <a:off x="2555776" y="1373188"/>
            <a:ext cx="647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2858" name="Line 10">
            <a:extLst>
              <a:ext uri="{FF2B5EF4-FFF2-40B4-BE49-F238E27FC236}">
                <a16:creationId xmlns:a16="http://schemas.microsoft.com/office/drawing/2014/main" id="{797558CF-E59F-4043-973A-47639A6B8C43}"/>
              </a:ext>
            </a:extLst>
          </p:cNvPr>
          <p:cNvSpPr>
            <a:spLocks noChangeShapeType="1"/>
          </p:cNvSpPr>
          <p:nvPr/>
        </p:nvSpPr>
        <p:spPr bwMode="auto">
          <a:xfrm>
            <a:off x="4284464" y="1373188"/>
            <a:ext cx="863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2859" name="Text Box 11">
            <a:extLst>
              <a:ext uri="{FF2B5EF4-FFF2-40B4-BE49-F238E27FC236}">
                <a16:creationId xmlns:a16="http://schemas.microsoft.com/office/drawing/2014/main" id="{F67E3191-552A-AD40-BD2B-3C04F04EF9D7}"/>
              </a:ext>
            </a:extLst>
          </p:cNvPr>
          <p:cNvSpPr txBox="1">
            <a:spLocks noChangeArrowheads="1"/>
          </p:cNvSpPr>
          <p:nvPr/>
        </p:nvSpPr>
        <p:spPr bwMode="auto">
          <a:xfrm>
            <a:off x="331788" y="1820863"/>
            <a:ext cx="6716712"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zh-CN" altLang="en-US" sz="2000">
                <a:latin typeface="Verdana" panose="020B0604030504040204" pitchFamily="34" charset="0"/>
              </a:rPr>
              <a:t>运算对象：常数、变量、标号</a:t>
            </a:r>
          </a:p>
          <a:p>
            <a:pPr eaLnBrk="1" hangingPunct="1">
              <a:spcBef>
                <a:spcPct val="50000"/>
              </a:spcBef>
              <a:buClrTx/>
              <a:buSzTx/>
              <a:buFontTx/>
              <a:buNone/>
            </a:pPr>
            <a:r>
              <a:rPr kumimoji="0" lang="zh-CN" altLang="en-US" sz="2000">
                <a:latin typeface="Verdana" panose="020B0604030504040204" pitchFamily="34" charset="0"/>
              </a:rPr>
              <a:t>运算结果：常数或</a:t>
            </a:r>
            <a:r>
              <a:rPr kumimoji="0" lang="zh-CN" altLang="en-US" sz="2000">
                <a:solidFill>
                  <a:srgbClr val="CC0099"/>
                </a:solidFill>
                <a:latin typeface="Verdana" panose="020B0604030504040204" pitchFamily="34" charset="0"/>
              </a:rPr>
              <a:t>存储器地址（变量或标号）</a:t>
            </a:r>
          </a:p>
        </p:txBody>
      </p:sp>
      <p:sp>
        <p:nvSpPr>
          <p:cNvPr id="462860" name="Rectangle 12">
            <a:extLst>
              <a:ext uri="{FF2B5EF4-FFF2-40B4-BE49-F238E27FC236}">
                <a16:creationId xmlns:a16="http://schemas.microsoft.com/office/drawing/2014/main" id="{9FD91D3A-981B-034C-805D-7B73C5C41BCD}"/>
              </a:ext>
            </a:extLst>
          </p:cNvPr>
          <p:cNvSpPr>
            <a:spLocks noChangeArrowheads="1"/>
          </p:cNvSpPr>
          <p:nvPr/>
        </p:nvSpPr>
        <p:spPr bwMode="auto">
          <a:xfrm>
            <a:off x="2892425" y="2852738"/>
            <a:ext cx="3606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76176" bIns="76176"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a:solidFill>
                  <a:srgbClr val="0033CC"/>
                </a:solidFill>
                <a:latin typeface="Arial" panose="020B0604020202020204" pitchFamily="34" charset="0"/>
                <a:ea typeface="黑体" panose="02010609060101010101" pitchFamily="49" charset="-122"/>
              </a:rPr>
              <a:t>8086</a:t>
            </a:r>
            <a:r>
              <a:rPr kumimoji="0" lang="zh-CN" altLang="en-US" sz="2400">
                <a:solidFill>
                  <a:srgbClr val="0033CC"/>
                </a:solidFill>
                <a:latin typeface="Arial" panose="020B0604020202020204" pitchFamily="34" charset="0"/>
                <a:ea typeface="黑体" panose="02010609060101010101" pitchFamily="49" charset="-122"/>
              </a:rPr>
              <a:t>汇编语言中的运算符</a:t>
            </a:r>
          </a:p>
        </p:txBody>
      </p:sp>
      <p:graphicFrame>
        <p:nvGraphicFramePr>
          <p:cNvPr id="462861" name="Group 13">
            <a:extLst>
              <a:ext uri="{FF2B5EF4-FFF2-40B4-BE49-F238E27FC236}">
                <a16:creationId xmlns:a16="http://schemas.microsoft.com/office/drawing/2014/main" id="{7AEAA8ED-83FB-6745-ABA6-B46ED1CB2207}"/>
              </a:ext>
            </a:extLst>
          </p:cNvPr>
          <p:cNvGraphicFramePr>
            <a:graphicFrameLocks noGrp="1"/>
          </p:cNvGraphicFramePr>
          <p:nvPr/>
        </p:nvGraphicFramePr>
        <p:xfrm>
          <a:off x="333375" y="3440113"/>
          <a:ext cx="8610600" cy="2925792"/>
        </p:xfrm>
        <a:graphic>
          <a:graphicData uri="http://schemas.openxmlformats.org/drawingml/2006/table">
            <a:tbl>
              <a:tblPr/>
              <a:tblGrid>
                <a:gridCol w="1400175">
                  <a:extLst>
                    <a:ext uri="{9D8B030D-6E8A-4147-A177-3AD203B41FA5}">
                      <a16:colId xmlns:a16="http://schemas.microsoft.com/office/drawing/2014/main" val="795906042"/>
                    </a:ext>
                  </a:extLst>
                </a:gridCol>
                <a:gridCol w="1484313">
                  <a:extLst>
                    <a:ext uri="{9D8B030D-6E8A-4147-A177-3AD203B41FA5}">
                      <a16:colId xmlns:a16="http://schemas.microsoft.com/office/drawing/2014/main" val="2436151263"/>
                    </a:ext>
                  </a:extLst>
                </a:gridCol>
                <a:gridCol w="1908175">
                  <a:extLst>
                    <a:ext uri="{9D8B030D-6E8A-4147-A177-3AD203B41FA5}">
                      <a16:colId xmlns:a16="http://schemas.microsoft.com/office/drawing/2014/main" val="871374814"/>
                    </a:ext>
                  </a:extLst>
                </a:gridCol>
                <a:gridCol w="2333625">
                  <a:extLst>
                    <a:ext uri="{9D8B030D-6E8A-4147-A177-3AD203B41FA5}">
                      <a16:colId xmlns:a16="http://schemas.microsoft.com/office/drawing/2014/main" val="2984173181"/>
                    </a:ext>
                  </a:extLst>
                </a:gridCol>
                <a:gridCol w="1484312">
                  <a:extLst>
                    <a:ext uri="{9D8B030D-6E8A-4147-A177-3AD203B41FA5}">
                      <a16:colId xmlns:a16="http://schemas.microsoft.com/office/drawing/2014/main" val="1854850801"/>
                    </a:ext>
                  </a:extLst>
                </a:gridCol>
              </a:tblGrid>
              <a:tr h="365720">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6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49" charset="-122"/>
                        </a:rPr>
                        <a:t>算术运算符</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2" marB="4570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6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49" charset="-122"/>
                        </a:rPr>
                        <a:t>逻辑运算符</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6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49" charset="-122"/>
                        </a:rPr>
                        <a:t>关系运算符</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6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49" charset="-122"/>
                        </a:rPr>
                        <a:t>分析运算符</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6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49" charset="-122"/>
                        </a:rPr>
                        <a:t>综合运算符</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2" marB="4570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886810345"/>
                  </a:ext>
                </a:extLst>
              </a:tr>
              <a:tr h="365720">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Pct val="6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加法</a:t>
                      </a: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2" marB="4570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Pct val="6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AND(</a:t>
                      </a: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与</a:t>
                      </a: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Pct val="6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EQ(</a:t>
                      </a: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相等</a:t>
                      </a: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Pct val="6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SEG(</a:t>
                      </a: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求段基址</a:t>
                      </a: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Pct val="6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PTR</a:t>
                      </a:r>
                    </a:p>
                  </a:txBody>
                  <a:tcPr marT="45702" marB="4570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7330060"/>
                  </a:ext>
                </a:extLst>
              </a:tr>
              <a:tr h="365720">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Pct val="6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减法</a:t>
                      </a: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2" marB="4570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Pct val="6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OR(</a:t>
                      </a: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或</a:t>
                      </a: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Pct val="6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NE(</a:t>
                      </a: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不相等</a:t>
                      </a: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Pct val="6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OFFSET(</a:t>
                      </a: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求偏移量</a:t>
                      </a: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Pct val="6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THIS</a:t>
                      </a:r>
                    </a:p>
                  </a:txBody>
                  <a:tcPr marT="45702" marB="4570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59811142"/>
                  </a:ext>
                </a:extLst>
              </a:tr>
              <a:tr h="365720">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Pct val="6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乘法</a:t>
                      </a: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2" marB="4570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Pct val="6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XOR(</a:t>
                      </a: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异或</a:t>
                      </a: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Pct val="6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LT(</a:t>
                      </a: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小于</a:t>
                      </a: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Pct val="60000"/>
                        <a:buFont typeface="Arial" panose="020B0604020202020204" pitchFamily="34" charset="0"/>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TYPE(</a:t>
                      </a:r>
                      <a:r>
                        <a:rPr kumimoji="0" lang="zh-CN" altLang="en-US" sz="1600" b="1" i="0" u="none" strike="noStrike" cap="none" normalizeH="0" baseline="0">
                          <a:ln>
                            <a:noFill/>
                          </a:ln>
                          <a:solidFill>
                            <a:schemeClr val="tx1"/>
                          </a:solidFill>
                          <a:effectLst/>
                          <a:latin typeface="Tahoma" panose="020B0604030504040204" pitchFamily="34" charset="0"/>
                          <a:ea typeface="宋体" panose="02010600030101010101" pitchFamily="2" charset="-122"/>
                        </a:rPr>
                        <a:t>求变量的类型</a:t>
                      </a:r>
                      <a:r>
                        <a:rPr kumimoji="0" lang="en-US" altLang="zh-CN" sz="16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Pct val="6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SHORT</a:t>
                      </a:r>
                    </a:p>
                  </a:txBody>
                  <a:tcPr marT="45702" marB="4570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77344461"/>
                  </a:ext>
                </a:extLst>
              </a:tr>
              <a:tr h="365720">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Pct val="6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除法</a:t>
                      </a: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2" marB="4570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Pct val="6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NOT (</a:t>
                      </a: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非</a:t>
                      </a: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Pct val="6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GT(</a:t>
                      </a: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大于</a:t>
                      </a: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Pct val="6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SIZE(</a:t>
                      </a: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求字节数</a:t>
                      </a: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Pct val="6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HIGH</a:t>
                      </a:r>
                    </a:p>
                  </a:txBody>
                  <a:tcPr marT="45702" marB="4570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17656674"/>
                  </a:ext>
                </a:extLst>
              </a:tr>
              <a:tr h="365720">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Pct val="6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MOD(</a:t>
                      </a: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取余</a:t>
                      </a: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2" marB="4570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Pct val="6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LE(</a:t>
                      </a: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小于或等于</a:t>
                      </a: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Pct val="6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LENGTH(</a:t>
                      </a: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求变量长</a:t>
                      </a: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Pct val="6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LOW</a:t>
                      </a:r>
                    </a:p>
                  </a:txBody>
                  <a:tcPr marT="45702" marB="4570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44248214"/>
                  </a:ext>
                </a:extLst>
              </a:tr>
              <a:tr h="365720">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Pct val="6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SHL(</a:t>
                      </a: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左移</a:t>
                      </a: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2" marB="4570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Pct val="6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GE(</a:t>
                      </a: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大于或等于</a:t>
                      </a: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02" marB="4570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39993936"/>
                  </a:ext>
                </a:extLst>
              </a:tr>
              <a:tr h="365720">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Pct val="6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SHR(</a:t>
                      </a: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右移</a:t>
                      </a: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2" marB="4570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02" marB="4570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9741625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925701"/>
                                        </p:tgtEl>
                                        <p:attrNameLst>
                                          <p:attrName>style.visibility</p:attrName>
                                        </p:attrNameLst>
                                      </p:cBhvr>
                                      <p:to>
                                        <p:strVal val="visible"/>
                                      </p:to>
                                    </p:set>
                                    <p:anim calcmode="lin" valueType="num">
                                      <p:cBhvr>
                                        <p:cTn id="7" dur="500" fill="hold"/>
                                        <p:tgtEl>
                                          <p:spTgt spid="925701"/>
                                        </p:tgtEl>
                                        <p:attrNameLst>
                                          <p:attrName>ppt_w</p:attrName>
                                        </p:attrNameLst>
                                      </p:cBhvr>
                                      <p:tavLst>
                                        <p:tav tm="0">
                                          <p:val>
                                            <p:fltVal val="0"/>
                                          </p:val>
                                        </p:tav>
                                        <p:tav tm="100000">
                                          <p:val>
                                            <p:strVal val="#ppt_w"/>
                                          </p:val>
                                        </p:tav>
                                      </p:tavLst>
                                    </p:anim>
                                    <p:anim calcmode="lin" valueType="num">
                                      <p:cBhvr>
                                        <p:cTn id="8" dur="500" fill="hold"/>
                                        <p:tgtEl>
                                          <p:spTgt spid="925701"/>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462853"/>
                                        </p:tgtEl>
                                        <p:attrNameLst>
                                          <p:attrName>style.visibility</p:attrName>
                                        </p:attrNameLst>
                                      </p:cBhvr>
                                      <p:to>
                                        <p:strVal val="visible"/>
                                      </p:to>
                                    </p:set>
                                    <p:animEffect transition="in" filter="randombar(horizontal)">
                                      <p:cBhvr>
                                        <p:cTn id="13" dur="500"/>
                                        <p:tgtEl>
                                          <p:spTgt spid="462853"/>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62854"/>
                                        </p:tgtEl>
                                        <p:attrNameLst>
                                          <p:attrName>style.visibility</p:attrName>
                                        </p:attrNameLst>
                                      </p:cBhvr>
                                      <p:to>
                                        <p:strVal val="visible"/>
                                      </p:to>
                                    </p:set>
                                    <p:animEffect transition="in" filter="randombar(horizontal)">
                                      <p:cBhvr>
                                        <p:cTn id="16" dur="500"/>
                                        <p:tgtEl>
                                          <p:spTgt spid="462854"/>
                                        </p:tgtEl>
                                      </p:cBhvr>
                                    </p:animEffect>
                                  </p:childTnLst>
                                </p:cTn>
                              </p:par>
                              <p:par>
                                <p:cTn id="17" presetID="14" presetClass="entr" presetSubtype="10" fill="hold" nodeType="withEffect">
                                  <p:stCondLst>
                                    <p:cond delay="0"/>
                                  </p:stCondLst>
                                  <p:childTnLst>
                                    <p:set>
                                      <p:cBhvr>
                                        <p:cTn id="18" dur="1" fill="hold">
                                          <p:stCondLst>
                                            <p:cond delay="0"/>
                                          </p:stCondLst>
                                        </p:cTn>
                                        <p:tgtEl>
                                          <p:spTgt spid="462855"/>
                                        </p:tgtEl>
                                        <p:attrNameLst>
                                          <p:attrName>style.visibility</p:attrName>
                                        </p:attrNameLst>
                                      </p:cBhvr>
                                      <p:to>
                                        <p:strVal val="visible"/>
                                      </p:to>
                                    </p:set>
                                    <p:animEffect transition="in" filter="randombar(horizontal)">
                                      <p:cBhvr>
                                        <p:cTn id="19" dur="500"/>
                                        <p:tgtEl>
                                          <p:spTgt spid="462855"/>
                                        </p:tgtEl>
                                      </p:cBhvr>
                                    </p:animEffect>
                                  </p:childTnLst>
                                </p:cTn>
                              </p:par>
                              <p:par>
                                <p:cTn id="20" presetID="14" presetClass="entr" presetSubtype="10" fill="hold" nodeType="withEffect">
                                  <p:stCondLst>
                                    <p:cond delay="0"/>
                                  </p:stCondLst>
                                  <p:childTnLst>
                                    <p:set>
                                      <p:cBhvr>
                                        <p:cTn id="21" dur="1" fill="hold">
                                          <p:stCondLst>
                                            <p:cond delay="0"/>
                                          </p:stCondLst>
                                        </p:cTn>
                                        <p:tgtEl>
                                          <p:spTgt spid="462856"/>
                                        </p:tgtEl>
                                        <p:attrNameLst>
                                          <p:attrName>style.visibility</p:attrName>
                                        </p:attrNameLst>
                                      </p:cBhvr>
                                      <p:to>
                                        <p:strVal val="visible"/>
                                      </p:to>
                                    </p:set>
                                    <p:animEffect transition="in" filter="randombar(horizontal)">
                                      <p:cBhvr>
                                        <p:cTn id="22" dur="500"/>
                                        <p:tgtEl>
                                          <p:spTgt spid="462856"/>
                                        </p:tgtEl>
                                      </p:cBhvr>
                                    </p:animEffect>
                                  </p:childTnLst>
                                </p:cTn>
                              </p:par>
                              <p:par>
                                <p:cTn id="23" presetID="14" presetClass="entr" presetSubtype="10" fill="hold" nodeType="withEffect">
                                  <p:stCondLst>
                                    <p:cond delay="0"/>
                                  </p:stCondLst>
                                  <p:childTnLst>
                                    <p:set>
                                      <p:cBhvr>
                                        <p:cTn id="24" dur="1" fill="hold">
                                          <p:stCondLst>
                                            <p:cond delay="0"/>
                                          </p:stCondLst>
                                        </p:cTn>
                                        <p:tgtEl>
                                          <p:spTgt spid="462857"/>
                                        </p:tgtEl>
                                        <p:attrNameLst>
                                          <p:attrName>style.visibility</p:attrName>
                                        </p:attrNameLst>
                                      </p:cBhvr>
                                      <p:to>
                                        <p:strVal val="visible"/>
                                      </p:to>
                                    </p:set>
                                    <p:animEffect transition="in" filter="randombar(horizontal)">
                                      <p:cBhvr>
                                        <p:cTn id="25" dur="500"/>
                                        <p:tgtEl>
                                          <p:spTgt spid="462857"/>
                                        </p:tgtEl>
                                      </p:cBhvr>
                                    </p:animEffect>
                                  </p:childTnLst>
                                </p:cTn>
                              </p:par>
                              <p:par>
                                <p:cTn id="26" presetID="14" presetClass="entr" presetSubtype="10" fill="hold" nodeType="withEffect">
                                  <p:stCondLst>
                                    <p:cond delay="0"/>
                                  </p:stCondLst>
                                  <p:childTnLst>
                                    <p:set>
                                      <p:cBhvr>
                                        <p:cTn id="27" dur="1" fill="hold">
                                          <p:stCondLst>
                                            <p:cond delay="0"/>
                                          </p:stCondLst>
                                        </p:cTn>
                                        <p:tgtEl>
                                          <p:spTgt spid="462858"/>
                                        </p:tgtEl>
                                        <p:attrNameLst>
                                          <p:attrName>style.visibility</p:attrName>
                                        </p:attrNameLst>
                                      </p:cBhvr>
                                      <p:to>
                                        <p:strVal val="visible"/>
                                      </p:to>
                                    </p:set>
                                    <p:animEffect transition="in" filter="randombar(horizontal)">
                                      <p:cBhvr>
                                        <p:cTn id="28" dur="500"/>
                                        <p:tgtEl>
                                          <p:spTgt spid="46285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4" presetClass="entr" presetSubtype="10" fill="hold" nodeType="clickEffect">
                                  <p:stCondLst>
                                    <p:cond delay="0"/>
                                  </p:stCondLst>
                                  <p:childTnLst>
                                    <p:set>
                                      <p:cBhvr>
                                        <p:cTn id="32" dur="1" fill="hold">
                                          <p:stCondLst>
                                            <p:cond delay="0"/>
                                          </p:stCondLst>
                                        </p:cTn>
                                        <p:tgtEl>
                                          <p:spTgt spid="462859">
                                            <p:txEl>
                                              <p:pRg st="0" end="0"/>
                                            </p:txEl>
                                          </p:spTgt>
                                        </p:tgtEl>
                                        <p:attrNameLst>
                                          <p:attrName>style.visibility</p:attrName>
                                        </p:attrNameLst>
                                      </p:cBhvr>
                                      <p:to>
                                        <p:strVal val="visible"/>
                                      </p:to>
                                    </p:set>
                                    <p:animEffect transition="in" filter="randombar(horizontal)">
                                      <p:cBhvr>
                                        <p:cTn id="33" dur="500"/>
                                        <p:tgtEl>
                                          <p:spTgt spid="462859">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4" presetClass="entr" presetSubtype="10" fill="hold" nodeType="clickEffect">
                                  <p:stCondLst>
                                    <p:cond delay="0"/>
                                  </p:stCondLst>
                                  <p:childTnLst>
                                    <p:set>
                                      <p:cBhvr>
                                        <p:cTn id="37" dur="1" fill="hold">
                                          <p:stCondLst>
                                            <p:cond delay="0"/>
                                          </p:stCondLst>
                                        </p:cTn>
                                        <p:tgtEl>
                                          <p:spTgt spid="462859">
                                            <p:txEl>
                                              <p:pRg st="1" end="1"/>
                                            </p:txEl>
                                          </p:spTgt>
                                        </p:tgtEl>
                                        <p:attrNameLst>
                                          <p:attrName>style.visibility</p:attrName>
                                        </p:attrNameLst>
                                      </p:cBhvr>
                                      <p:to>
                                        <p:strVal val="visible"/>
                                      </p:to>
                                    </p:set>
                                    <p:animEffect transition="in" filter="randombar(horizontal)">
                                      <p:cBhvr>
                                        <p:cTn id="38" dur="500"/>
                                        <p:tgtEl>
                                          <p:spTgt spid="462859">
                                            <p:txEl>
                                              <p:pRg st="1" end="1"/>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462860"/>
                                        </p:tgtEl>
                                        <p:attrNameLst>
                                          <p:attrName>style.visibility</p:attrName>
                                        </p:attrNameLst>
                                      </p:cBhvr>
                                      <p:to>
                                        <p:strVal val="visible"/>
                                      </p:to>
                                    </p:set>
                                    <p:animEffect transition="in" filter="randombar(horizontal)">
                                      <p:cBhvr>
                                        <p:cTn id="43" dur="500"/>
                                        <p:tgtEl>
                                          <p:spTgt spid="462860"/>
                                        </p:tgtEl>
                                      </p:cBhvr>
                                    </p:animEffect>
                                  </p:childTnLst>
                                </p:cTn>
                              </p:par>
                              <p:par>
                                <p:cTn id="44" presetID="14" presetClass="entr" presetSubtype="10" fill="hold" nodeType="withEffect">
                                  <p:stCondLst>
                                    <p:cond delay="0"/>
                                  </p:stCondLst>
                                  <p:childTnLst>
                                    <p:set>
                                      <p:cBhvr>
                                        <p:cTn id="45" dur="1" fill="hold">
                                          <p:stCondLst>
                                            <p:cond delay="0"/>
                                          </p:stCondLst>
                                        </p:cTn>
                                        <p:tgtEl>
                                          <p:spTgt spid="462861"/>
                                        </p:tgtEl>
                                        <p:attrNameLst>
                                          <p:attrName>style.visibility</p:attrName>
                                        </p:attrNameLst>
                                      </p:cBhvr>
                                      <p:to>
                                        <p:strVal val="visible"/>
                                      </p:to>
                                    </p:set>
                                    <p:animEffect transition="in" filter="randombar(horizontal)">
                                      <p:cBhvr>
                                        <p:cTn id="46" dur="500"/>
                                        <p:tgtEl>
                                          <p:spTgt spid="462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701" grpId="0"/>
      <p:bldP spid="462853" grpId="0"/>
      <p:bldP spid="462854" grpId="0"/>
      <p:bldP spid="46286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4">
            <a:extLst>
              <a:ext uri="{FF2B5EF4-FFF2-40B4-BE49-F238E27FC236}">
                <a16:creationId xmlns:a16="http://schemas.microsoft.com/office/drawing/2014/main" id="{C2854FD4-6F0F-0B49-BE03-9DADA0EDD60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86C5AA0-C0DD-4740-9E72-74440FCF8A6D}" type="datetime12">
              <a:rPr kumimoji="0" lang="zh-CN" altLang="en-US" sz="1400" smtClean="0"/>
              <a:pPr>
                <a:spcBef>
                  <a:spcPct val="0"/>
                </a:spcBef>
                <a:buClrTx/>
                <a:buSzTx/>
                <a:buFontTx/>
                <a:buNone/>
              </a:pPr>
              <a:t>下午10时44分</a:t>
            </a:fld>
            <a:endParaRPr kumimoji="0" lang="en-US" altLang="zh-CN" sz="1400"/>
          </a:p>
        </p:txBody>
      </p:sp>
      <p:sp>
        <p:nvSpPr>
          <p:cNvPr id="44034" name="Rectangle 6">
            <a:extLst>
              <a:ext uri="{FF2B5EF4-FFF2-40B4-BE49-F238E27FC236}">
                <a16:creationId xmlns:a16="http://schemas.microsoft.com/office/drawing/2014/main" id="{441CB742-BB64-AC41-BAB6-FA583C2CA81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03A3A9C-A0FE-C449-B89E-1BBF346CE818}" type="slidenum">
              <a:rPr kumimoji="0" lang="en-US" altLang="zh-CN" sz="1400" smtClean="0"/>
              <a:pPr>
                <a:spcBef>
                  <a:spcPct val="0"/>
                </a:spcBef>
                <a:buClrTx/>
                <a:buSzTx/>
                <a:buFontTx/>
                <a:buNone/>
              </a:pPr>
              <a:t>14</a:t>
            </a:fld>
            <a:r>
              <a:rPr kumimoji="0" lang="en-US" altLang="zh-CN" sz="1400"/>
              <a:t>/96</a:t>
            </a:r>
            <a:endParaRPr kumimoji="0" lang="zh-CN" altLang="en-US" sz="1400"/>
          </a:p>
        </p:txBody>
      </p:sp>
      <p:sp>
        <p:nvSpPr>
          <p:cNvPr id="44035" name="Text Box 5">
            <a:extLst>
              <a:ext uri="{FF2B5EF4-FFF2-40B4-BE49-F238E27FC236}">
                <a16:creationId xmlns:a16="http://schemas.microsoft.com/office/drawing/2014/main" id="{057C9BD0-4B5A-794B-B42A-B4C7C66B54D5}"/>
              </a:ext>
            </a:extLst>
          </p:cNvPr>
          <p:cNvSpPr txBox="1">
            <a:spLocks noChangeArrowheads="1"/>
          </p:cNvSpPr>
          <p:nvPr/>
        </p:nvSpPr>
        <p:spPr bwMode="auto">
          <a:xfrm>
            <a:off x="1763713" y="144463"/>
            <a:ext cx="5616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6.3	 MASM</a:t>
            </a:r>
            <a:r>
              <a:rPr lang="zh-CN" altLang="en-US" sz="3600">
                <a:latin typeface="隶书" pitchFamily="49" charset="-122"/>
                <a:ea typeface="隶书" pitchFamily="49" charset="-122"/>
              </a:rPr>
              <a:t>中的表达式</a:t>
            </a:r>
          </a:p>
        </p:txBody>
      </p:sp>
      <p:sp>
        <p:nvSpPr>
          <p:cNvPr id="479240" name="Text Box 8">
            <a:extLst>
              <a:ext uri="{FF2B5EF4-FFF2-40B4-BE49-F238E27FC236}">
                <a16:creationId xmlns:a16="http://schemas.microsoft.com/office/drawing/2014/main" id="{55878B12-86DD-9947-8243-1678EC596C6C}"/>
              </a:ext>
            </a:extLst>
          </p:cNvPr>
          <p:cNvSpPr txBox="1">
            <a:spLocks noChangeArrowheads="1"/>
          </p:cNvSpPr>
          <p:nvPr/>
        </p:nvSpPr>
        <p:spPr bwMode="auto">
          <a:xfrm>
            <a:off x="249238" y="922338"/>
            <a:ext cx="8666162" cy="1831975"/>
          </a:xfrm>
          <a:prstGeom prst="rect">
            <a:avLst/>
          </a:prstGeom>
          <a:noFill/>
          <a:ln>
            <a:noFill/>
          </a:ln>
          <a:effectLst/>
          <a:extLst/>
        </p:spPr>
        <p:txBody>
          <a:bodyPr anchor="ctr">
            <a:spAutoFit/>
          </a:bodyPr>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eaLnBrk="1" hangingPunct="1">
              <a:spcBef>
                <a:spcPct val="25000"/>
              </a:spcBef>
              <a:spcAft>
                <a:spcPct val="25000"/>
              </a:spcAft>
              <a:defRPr/>
            </a:pPr>
            <a:r>
              <a:rPr lang="zh-CN" altLang="en-US">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rPr>
              <a:t>一、算术运算符</a:t>
            </a:r>
          </a:p>
          <a:p>
            <a:pPr eaLnBrk="1" hangingPunct="1">
              <a:spcBef>
                <a:spcPct val="25000"/>
              </a:spcBef>
              <a:spcAft>
                <a:spcPct val="25000"/>
              </a:spcAft>
              <a:defRPr/>
            </a:pPr>
            <a:r>
              <a:rPr lang="zh-CN" altLang="en-US" sz="2400">
                <a:solidFill>
                  <a:srgbClr val="000000"/>
                </a:solidFill>
                <a:latin typeface="宋体" panose="02010600030101010101" pitchFamily="2" charset="-122"/>
                <a:ea typeface="宋体" panose="02010600030101010101" pitchFamily="2" charset="-122"/>
              </a:rPr>
              <a:t>    所有的算术运算符均可以对数据进行运算，运算对象与运算结果都是整数。若对地址运算，通常是在标号上加／减某一个数字量，对地址乘是没有意义的。</a:t>
            </a:r>
            <a:r>
              <a:rPr lang="zh-CN" altLang="en-US" sz="2400">
                <a:solidFill>
                  <a:srgbClr val="005452"/>
                </a:solidFill>
                <a:latin typeface="宋体" panose="02010600030101010101" pitchFamily="2" charset="-122"/>
                <a:ea typeface="宋体" panose="02010600030101010101" pitchFamily="2" charset="-122"/>
              </a:rPr>
              <a:t> </a:t>
            </a:r>
            <a:endParaRPr kumimoji="0" lang="zh-CN" altLang="en-US" sz="2400">
              <a:solidFill>
                <a:srgbClr val="333333"/>
              </a:solidFill>
              <a:latin typeface="Verdana" panose="020B0604030504040204" pitchFamily="34" charset="0"/>
              <a:ea typeface="宋体" panose="02010600030101010101" pitchFamily="2" charset="-122"/>
            </a:endParaRPr>
          </a:p>
        </p:txBody>
      </p:sp>
      <p:sp>
        <p:nvSpPr>
          <p:cNvPr id="479241" name="Text Box 9">
            <a:extLst>
              <a:ext uri="{FF2B5EF4-FFF2-40B4-BE49-F238E27FC236}">
                <a16:creationId xmlns:a16="http://schemas.microsoft.com/office/drawing/2014/main" id="{E1C2091E-9E57-264E-A975-B70B4B736DA6}"/>
              </a:ext>
            </a:extLst>
          </p:cNvPr>
          <p:cNvSpPr txBox="1">
            <a:spLocks noChangeArrowheads="1"/>
          </p:cNvSpPr>
          <p:nvPr/>
        </p:nvSpPr>
        <p:spPr bwMode="auto">
          <a:xfrm>
            <a:off x="392113" y="2825750"/>
            <a:ext cx="4108450" cy="3232150"/>
          </a:xfrm>
          <a:prstGeom prst="rect">
            <a:avLst/>
          </a:prstGeom>
          <a:solidFill>
            <a:srgbClr val="E1B7B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
                <a:schemeClr val="accent2"/>
              </a:buClr>
              <a:buSzTx/>
              <a:buFontTx/>
              <a:buNone/>
            </a:pPr>
            <a:r>
              <a:rPr kumimoji="0" lang="zh-CN" altLang="en-US" sz="2400">
                <a:solidFill>
                  <a:srgbClr val="000000"/>
                </a:solidFill>
                <a:latin typeface="宋体" panose="02010600030101010101" pitchFamily="2" charset="-122"/>
              </a:rPr>
              <a:t>例</a:t>
            </a:r>
            <a:r>
              <a:rPr kumimoji="0" lang="en-US" altLang="zh-CN" sz="2400">
                <a:solidFill>
                  <a:srgbClr val="000000"/>
                </a:solidFill>
                <a:latin typeface="宋体" panose="02010600030101010101" pitchFamily="2" charset="-122"/>
              </a:rPr>
              <a:t>: </a:t>
            </a:r>
            <a:r>
              <a:rPr kumimoji="0" lang="zh-CN" altLang="en-US" sz="2400">
                <a:solidFill>
                  <a:srgbClr val="000000"/>
                </a:solidFill>
                <a:latin typeface="宋体" panose="02010600030101010101" pitchFamily="2" charset="-122"/>
              </a:rPr>
              <a:t>源程序指令格式如下</a:t>
            </a:r>
            <a:r>
              <a:rPr kumimoji="0" lang="en-US" altLang="zh-CN" sz="2400">
                <a:solidFill>
                  <a:srgbClr val="000000"/>
                </a:solidFill>
                <a:latin typeface="宋体" panose="02010600030101010101" pitchFamily="2" charset="-122"/>
              </a:rPr>
              <a:t>:</a:t>
            </a:r>
          </a:p>
          <a:p>
            <a:pPr>
              <a:spcBef>
                <a:spcPct val="50000"/>
              </a:spcBef>
              <a:buClr>
                <a:schemeClr val="accent2"/>
              </a:buClr>
              <a:buSzTx/>
              <a:buFontTx/>
              <a:buNone/>
            </a:pPr>
            <a:r>
              <a:rPr kumimoji="0" lang="en-US" altLang="zh-CN" sz="2400">
                <a:solidFill>
                  <a:srgbClr val="000000"/>
                </a:solidFill>
                <a:latin typeface="宋体" panose="02010600030101010101" pitchFamily="2" charset="-122"/>
              </a:rPr>
              <a:t>DA EQU 300</a:t>
            </a:r>
          </a:p>
          <a:p>
            <a:pPr>
              <a:spcBef>
                <a:spcPct val="50000"/>
              </a:spcBef>
              <a:buClr>
                <a:schemeClr val="accent2"/>
              </a:buClr>
              <a:buSzTx/>
              <a:buFontTx/>
              <a:buNone/>
            </a:pPr>
            <a:r>
              <a:rPr kumimoji="0" lang="en-US" altLang="zh-CN" sz="2400">
                <a:solidFill>
                  <a:srgbClr val="000000"/>
                </a:solidFill>
                <a:latin typeface="宋体" panose="02010600030101010101" pitchFamily="2" charset="-122"/>
              </a:rPr>
              <a:t>   MOV AX,DA-80</a:t>
            </a:r>
          </a:p>
          <a:p>
            <a:pPr>
              <a:spcBef>
                <a:spcPct val="50000"/>
              </a:spcBef>
              <a:buClr>
                <a:schemeClr val="accent2"/>
              </a:buClr>
              <a:buSzTx/>
              <a:buFontTx/>
              <a:buNone/>
            </a:pPr>
            <a:r>
              <a:rPr kumimoji="0" lang="en-US" altLang="zh-CN" sz="2400">
                <a:solidFill>
                  <a:srgbClr val="000000"/>
                </a:solidFill>
                <a:latin typeface="宋体" panose="02010600030101010101" pitchFamily="2" charset="-122"/>
              </a:rPr>
              <a:t>   MOV BX,DA MOD 100</a:t>
            </a:r>
          </a:p>
          <a:p>
            <a:pPr>
              <a:spcBef>
                <a:spcPct val="50000"/>
              </a:spcBef>
              <a:buClr>
                <a:schemeClr val="accent2"/>
              </a:buClr>
              <a:buSzTx/>
              <a:buFontTx/>
              <a:buNone/>
            </a:pPr>
            <a:r>
              <a:rPr kumimoji="0" lang="en-US" altLang="zh-CN" sz="2400">
                <a:solidFill>
                  <a:srgbClr val="000000"/>
                </a:solidFill>
                <a:latin typeface="宋体" panose="02010600030101010101" pitchFamily="2" charset="-122"/>
              </a:rPr>
              <a:t>   MOV CX,DA/100</a:t>
            </a:r>
          </a:p>
          <a:p>
            <a:pPr>
              <a:spcBef>
                <a:spcPct val="50000"/>
              </a:spcBef>
              <a:buClr>
                <a:schemeClr val="accent2"/>
              </a:buClr>
              <a:buSzTx/>
              <a:buFontTx/>
              <a:buNone/>
            </a:pPr>
            <a:r>
              <a:rPr kumimoji="0" lang="en-US" altLang="zh-CN" sz="2400">
                <a:solidFill>
                  <a:srgbClr val="000000"/>
                </a:solidFill>
                <a:latin typeface="宋体" panose="02010600030101010101" pitchFamily="2" charset="-122"/>
              </a:rPr>
              <a:t>   MOV DH,01100100B SHR 2</a:t>
            </a:r>
          </a:p>
        </p:txBody>
      </p:sp>
      <p:sp>
        <p:nvSpPr>
          <p:cNvPr id="479242" name="Text Box 10">
            <a:extLst>
              <a:ext uri="{FF2B5EF4-FFF2-40B4-BE49-F238E27FC236}">
                <a16:creationId xmlns:a16="http://schemas.microsoft.com/office/drawing/2014/main" id="{9FC79D81-2119-7B4C-96B4-761F8A9E0FD0}"/>
              </a:ext>
            </a:extLst>
          </p:cNvPr>
          <p:cNvSpPr txBox="1">
            <a:spLocks noChangeArrowheads="1"/>
          </p:cNvSpPr>
          <p:nvPr/>
        </p:nvSpPr>
        <p:spPr bwMode="auto">
          <a:xfrm>
            <a:off x="4711700" y="2794000"/>
            <a:ext cx="4192588" cy="31956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
                <a:schemeClr val="accent2"/>
              </a:buClr>
              <a:buSzTx/>
              <a:buFontTx/>
              <a:buNone/>
            </a:pPr>
            <a:r>
              <a:rPr kumimoji="0" lang="zh-CN" altLang="en-US" sz="2400">
                <a:solidFill>
                  <a:srgbClr val="000000"/>
                </a:solidFill>
                <a:latin typeface="宋体" panose="02010600030101010101" pitchFamily="2" charset="-122"/>
              </a:rPr>
              <a:t>汇编时计算表达式形成指令为</a:t>
            </a:r>
          </a:p>
          <a:p>
            <a:pPr>
              <a:spcBef>
                <a:spcPct val="50000"/>
              </a:spcBef>
              <a:buClr>
                <a:schemeClr val="accent2"/>
              </a:buClr>
              <a:buSzTx/>
              <a:buFontTx/>
              <a:buNone/>
            </a:pPr>
            <a:r>
              <a:rPr kumimoji="0" lang="en-US" altLang="zh-CN" sz="2400">
                <a:solidFill>
                  <a:srgbClr val="000000"/>
                </a:solidFill>
                <a:latin typeface="宋体" panose="02010600030101010101" pitchFamily="2" charset="-122"/>
              </a:rPr>
              <a:t>DA EQU 300</a:t>
            </a:r>
          </a:p>
          <a:p>
            <a:pPr>
              <a:spcBef>
                <a:spcPct val="50000"/>
              </a:spcBef>
              <a:buClr>
                <a:schemeClr val="accent2"/>
              </a:buClr>
              <a:buSzTx/>
              <a:buFontTx/>
              <a:buNone/>
            </a:pPr>
            <a:r>
              <a:rPr kumimoji="0" lang="en-US" altLang="zh-CN" sz="2400">
                <a:solidFill>
                  <a:srgbClr val="000000"/>
                </a:solidFill>
                <a:latin typeface="宋体" panose="02010600030101010101" pitchFamily="2" charset="-122"/>
              </a:rPr>
              <a:t>   MOV AX,220</a:t>
            </a:r>
          </a:p>
          <a:p>
            <a:pPr>
              <a:spcBef>
                <a:spcPct val="50000"/>
              </a:spcBef>
              <a:buClr>
                <a:schemeClr val="accent2"/>
              </a:buClr>
              <a:buSzTx/>
              <a:buFontTx/>
              <a:buNone/>
            </a:pPr>
            <a:r>
              <a:rPr kumimoji="0" lang="en-US" altLang="zh-CN" sz="2400">
                <a:solidFill>
                  <a:srgbClr val="000000"/>
                </a:solidFill>
                <a:latin typeface="宋体" panose="02010600030101010101" pitchFamily="2" charset="-122"/>
              </a:rPr>
              <a:t>   MOV BX,0</a:t>
            </a:r>
          </a:p>
          <a:p>
            <a:pPr>
              <a:spcBef>
                <a:spcPct val="50000"/>
              </a:spcBef>
              <a:buClr>
                <a:schemeClr val="accent2"/>
              </a:buClr>
              <a:buSzTx/>
              <a:buFontTx/>
              <a:buNone/>
            </a:pPr>
            <a:r>
              <a:rPr kumimoji="0" lang="en-US" altLang="zh-CN" sz="2400">
                <a:solidFill>
                  <a:srgbClr val="000000"/>
                </a:solidFill>
                <a:latin typeface="宋体" panose="02010600030101010101" pitchFamily="2" charset="-122"/>
              </a:rPr>
              <a:t>   MOV CX,3</a:t>
            </a:r>
          </a:p>
          <a:p>
            <a:pPr>
              <a:spcBef>
                <a:spcPct val="50000"/>
              </a:spcBef>
              <a:buClr>
                <a:schemeClr val="accent2"/>
              </a:buClr>
              <a:buSzTx/>
              <a:buFontTx/>
              <a:buNone/>
            </a:pPr>
            <a:r>
              <a:rPr kumimoji="0" lang="en-US" altLang="zh-CN" sz="2400">
                <a:solidFill>
                  <a:srgbClr val="000000"/>
                </a:solidFill>
                <a:latin typeface="宋体" panose="02010600030101010101" pitchFamily="2" charset="-122"/>
              </a:rPr>
              <a:t>   MOV DH,19H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479240">
                                            <p:txEl>
                                              <p:pRg st="1" end="1"/>
                                            </p:txEl>
                                          </p:spTgt>
                                        </p:tgtEl>
                                        <p:attrNameLst>
                                          <p:attrName>style.visibility</p:attrName>
                                        </p:attrNameLst>
                                      </p:cBhvr>
                                      <p:to>
                                        <p:strVal val="visible"/>
                                      </p:to>
                                    </p:set>
                                    <p:anim calcmode="lin" valueType="num">
                                      <p:cBhvr>
                                        <p:cTn id="7" dur="500" fill="hold"/>
                                        <p:tgtEl>
                                          <p:spTgt spid="479240">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79240">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479241"/>
                                        </p:tgtEl>
                                        <p:attrNameLst>
                                          <p:attrName>style.visibility</p:attrName>
                                        </p:attrNameLst>
                                      </p:cBhvr>
                                      <p:to>
                                        <p:strVal val="visible"/>
                                      </p:to>
                                    </p:set>
                                    <p:anim calcmode="lin" valueType="num">
                                      <p:cBhvr>
                                        <p:cTn id="13" dur="500" fill="hold"/>
                                        <p:tgtEl>
                                          <p:spTgt spid="479241"/>
                                        </p:tgtEl>
                                        <p:attrNameLst>
                                          <p:attrName>ppt_w</p:attrName>
                                        </p:attrNameLst>
                                      </p:cBhvr>
                                      <p:tavLst>
                                        <p:tav tm="0">
                                          <p:val>
                                            <p:fltVal val="0"/>
                                          </p:val>
                                        </p:tav>
                                        <p:tav tm="100000">
                                          <p:val>
                                            <p:strVal val="#ppt_w"/>
                                          </p:val>
                                        </p:tav>
                                      </p:tavLst>
                                    </p:anim>
                                    <p:anim calcmode="lin" valueType="num">
                                      <p:cBhvr>
                                        <p:cTn id="14" dur="500" fill="hold"/>
                                        <p:tgtEl>
                                          <p:spTgt spid="479241"/>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479242"/>
                                        </p:tgtEl>
                                        <p:attrNameLst>
                                          <p:attrName>style.visibility</p:attrName>
                                        </p:attrNameLst>
                                      </p:cBhvr>
                                      <p:to>
                                        <p:strVal val="visible"/>
                                      </p:to>
                                    </p:set>
                                    <p:anim calcmode="lin" valueType="num">
                                      <p:cBhvr>
                                        <p:cTn id="19" dur="500" fill="hold"/>
                                        <p:tgtEl>
                                          <p:spTgt spid="479242"/>
                                        </p:tgtEl>
                                        <p:attrNameLst>
                                          <p:attrName>ppt_w</p:attrName>
                                        </p:attrNameLst>
                                      </p:cBhvr>
                                      <p:tavLst>
                                        <p:tav tm="0">
                                          <p:val>
                                            <p:fltVal val="0"/>
                                          </p:val>
                                        </p:tav>
                                        <p:tav tm="100000">
                                          <p:val>
                                            <p:strVal val="#ppt_w"/>
                                          </p:val>
                                        </p:tav>
                                      </p:tavLst>
                                    </p:anim>
                                    <p:anim calcmode="lin" valueType="num">
                                      <p:cBhvr>
                                        <p:cTn id="20" dur="500" fill="hold"/>
                                        <p:tgtEl>
                                          <p:spTgt spid="47924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41" grpId="0" animBg="1"/>
      <p:bldP spid="4792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4">
            <a:extLst>
              <a:ext uri="{FF2B5EF4-FFF2-40B4-BE49-F238E27FC236}">
                <a16:creationId xmlns:a16="http://schemas.microsoft.com/office/drawing/2014/main" id="{27F90630-6B21-F248-84B7-CEA7C47AB62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D2F61C3-E960-9A40-85D8-B4882B359FBF}" type="datetime12">
              <a:rPr kumimoji="0" lang="zh-CN" altLang="en-US" sz="1400" smtClean="0"/>
              <a:pPr>
                <a:spcBef>
                  <a:spcPct val="0"/>
                </a:spcBef>
                <a:buClrTx/>
                <a:buSzTx/>
                <a:buFontTx/>
                <a:buNone/>
              </a:pPr>
              <a:t>下午10时44分</a:t>
            </a:fld>
            <a:endParaRPr kumimoji="0" lang="en-US" altLang="zh-CN" sz="1400"/>
          </a:p>
        </p:txBody>
      </p:sp>
      <p:sp>
        <p:nvSpPr>
          <p:cNvPr id="46082" name="Rectangle 6">
            <a:extLst>
              <a:ext uri="{FF2B5EF4-FFF2-40B4-BE49-F238E27FC236}">
                <a16:creationId xmlns:a16="http://schemas.microsoft.com/office/drawing/2014/main" id="{52C419F3-91F5-CB43-ACD3-13F73F16A75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81C1CB2-E8ED-C941-97C7-6CEE823ED5F3}" type="slidenum">
              <a:rPr kumimoji="0" lang="en-US" altLang="zh-CN" sz="1400" smtClean="0"/>
              <a:pPr>
                <a:spcBef>
                  <a:spcPct val="0"/>
                </a:spcBef>
                <a:buClrTx/>
                <a:buSzTx/>
                <a:buFontTx/>
                <a:buNone/>
              </a:pPr>
              <a:t>15</a:t>
            </a:fld>
            <a:r>
              <a:rPr kumimoji="0" lang="en-US" altLang="zh-CN" sz="1400"/>
              <a:t>/96</a:t>
            </a:r>
            <a:endParaRPr kumimoji="0" lang="zh-CN" altLang="en-US" sz="1400"/>
          </a:p>
        </p:txBody>
      </p:sp>
      <p:sp>
        <p:nvSpPr>
          <p:cNvPr id="46083" name="Text Box 5">
            <a:extLst>
              <a:ext uri="{FF2B5EF4-FFF2-40B4-BE49-F238E27FC236}">
                <a16:creationId xmlns:a16="http://schemas.microsoft.com/office/drawing/2014/main" id="{A594960F-4F59-C949-9296-6CC6A3DE2CF8}"/>
              </a:ext>
            </a:extLst>
          </p:cNvPr>
          <p:cNvSpPr txBox="1">
            <a:spLocks noChangeArrowheads="1"/>
          </p:cNvSpPr>
          <p:nvPr/>
        </p:nvSpPr>
        <p:spPr bwMode="auto">
          <a:xfrm>
            <a:off x="1763713" y="144463"/>
            <a:ext cx="5616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6.3	 MASM</a:t>
            </a:r>
            <a:r>
              <a:rPr lang="zh-CN" altLang="en-US" sz="3600">
                <a:latin typeface="隶书" pitchFamily="49" charset="-122"/>
                <a:ea typeface="隶书" pitchFamily="49" charset="-122"/>
              </a:rPr>
              <a:t>中的表达式</a:t>
            </a:r>
          </a:p>
        </p:txBody>
      </p:sp>
      <p:sp>
        <p:nvSpPr>
          <p:cNvPr id="481285" name="Text Box 5">
            <a:extLst>
              <a:ext uri="{FF2B5EF4-FFF2-40B4-BE49-F238E27FC236}">
                <a16:creationId xmlns:a16="http://schemas.microsoft.com/office/drawing/2014/main" id="{F670CA85-44C5-3946-9A47-8ADBA37EF8BE}"/>
              </a:ext>
            </a:extLst>
          </p:cNvPr>
          <p:cNvSpPr txBox="1">
            <a:spLocks noChangeArrowheads="1"/>
          </p:cNvSpPr>
          <p:nvPr/>
        </p:nvSpPr>
        <p:spPr bwMode="auto">
          <a:xfrm>
            <a:off x="284163" y="993775"/>
            <a:ext cx="8664575" cy="4740275"/>
          </a:xfrm>
          <a:prstGeom prst="rect">
            <a:avLst/>
          </a:prstGeom>
          <a:noFill/>
          <a:ln>
            <a:noFill/>
          </a:ln>
          <a:effectLst/>
          <a:extLst/>
        </p:spPr>
        <p:txBody>
          <a:bodyPr anchor="ctr">
            <a:spAutoFit/>
          </a:bodyPr>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eaLnBrk="1" hangingPunct="1">
              <a:spcBef>
                <a:spcPct val="25000"/>
              </a:spcBef>
              <a:spcAft>
                <a:spcPct val="25000"/>
              </a:spcAft>
              <a:defRPr/>
            </a:pPr>
            <a:r>
              <a:rPr lang="zh-CN" altLang="en-US">
                <a:solidFill>
                  <a:srgbClr val="FF0000"/>
                </a:solidFill>
                <a:effectLst>
                  <a:outerShdw blurRad="38100" dist="38100" dir="2700000" algn="tl">
                    <a:srgbClr val="C0C0C0"/>
                  </a:outerShdw>
                </a:effectLst>
                <a:latin typeface="Verdana" panose="020B0604030504040204" pitchFamily="34" charset="0"/>
                <a:ea typeface="宋体" panose="02010600030101010101" pitchFamily="2" charset="-122"/>
              </a:rPr>
              <a:t>二 、逻辑运算符</a:t>
            </a:r>
          </a:p>
          <a:p>
            <a:pPr eaLnBrk="1" hangingPunct="1">
              <a:spcBef>
                <a:spcPct val="25000"/>
              </a:spcBef>
              <a:spcAft>
                <a:spcPct val="25000"/>
              </a:spcAft>
              <a:defRPr/>
            </a:pPr>
            <a:r>
              <a:rPr lang="zh-CN" altLang="en-US" sz="2400">
                <a:solidFill>
                  <a:srgbClr val="000000"/>
                </a:solidFill>
                <a:latin typeface="宋体" panose="02010600030101010101" pitchFamily="2" charset="-122"/>
                <a:ea typeface="宋体" panose="02010600030101010101" pitchFamily="2" charset="-122"/>
              </a:rPr>
              <a:t>　　逻辑运算符是按位运算的．只能对常数进行运算，得到结果也是常数。</a:t>
            </a:r>
            <a:r>
              <a:rPr lang="zh-CN" altLang="en-US" sz="2400">
                <a:solidFill>
                  <a:srgbClr val="005452"/>
                </a:solidFill>
                <a:latin typeface="宋体" panose="02010600030101010101" pitchFamily="2" charset="-122"/>
                <a:ea typeface="宋体" panose="02010600030101010101" pitchFamily="2" charset="-122"/>
              </a:rPr>
              <a:t> </a:t>
            </a:r>
          </a:p>
          <a:p>
            <a:pPr eaLnBrk="1" hangingPunct="1">
              <a:spcBef>
                <a:spcPct val="25000"/>
              </a:spcBef>
              <a:spcAft>
                <a:spcPct val="25000"/>
              </a:spcAft>
              <a:defRPr/>
            </a:pPr>
            <a:r>
              <a:rPr lang="zh-CN" altLang="en-US" sz="2400">
                <a:solidFill>
                  <a:srgbClr val="0033CC"/>
                </a:solidFill>
                <a:latin typeface="宋体" panose="02010600030101010101" pitchFamily="2" charset="-122"/>
                <a:ea typeface="宋体" panose="02010600030101010101" pitchFamily="2" charset="-122"/>
              </a:rPr>
              <a:t>　　逻辑运算符与</a:t>
            </a:r>
            <a:r>
              <a:rPr lang="en-US" altLang="zh-CN" sz="2400">
                <a:solidFill>
                  <a:srgbClr val="0033CC"/>
                </a:solidFill>
                <a:latin typeface="宋体" panose="02010600030101010101" pitchFamily="2" charset="-122"/>
                <a:ea typeface="宋体" panose="02010600030101010101" pitchFamily="2" charset="-122"/>
              </a:rPr>
              <a:t>8086</a:t>
            </a:r>
            <a:r>
              <a:rPr lang="zh-CN" altLang="en-US" sz="2400">
                <a:solidFill>
                  <a:srgbClr val="0033CC"/>
                </a:solidFill>
                <a:latin typeface="宋体" panose="02010600030101010101" pitchFamily="2" charset="-122"/>
                <a:ea typeface="宋体" panose="02010600030101010101" pitchFamily="2" charset="-122"/>
              </a:rPr>
              <a:t>指令系统中的指令助记符</a:t>
            </a:r>
            <a:r>
              <a:rPr lang="en-US" altLang="zh-CN" sz="2400">
                <a:solidFill>
                  <a:srgbClr val="0033CC"/>
                </a:solidFill>
                <a:latin typeface="宋体" panose="02010600030101010101" pitchFamily="2" charset="-122"/>
                <a:ea typeface="宋体" panose="02010600030101010101" pitchFamily="2" charset="-122"/>
              </a:rPr>
              <a:t>AND</a:t>
            </a:r>
            <a:r>
              <a:rPr lang="zh-CN" altLang="en-US" sz="2400">
                <a:solidFill>
                  <a:srgbClr val="0033CC"/>
                </a:solidFill>
                <a:latin typeface="宋体" panose="02010600030101010101" pitchFamily="2" charset="-122"/>
                <a:ea typeface="宋体" panose="02010600030101010101" pitchFamily="2" charset="-122"/>
              </a:rPr>
              <a:t>、</a:t>
            </a:r>
            <a:r>
              <a:rPr lang="en-US" altLang="zh-CN" sz="2400">
                <a:solidFill>
                  <a:srgbClr val="0033CC"/>
                </a:solidFill>
                <a:latin typeface="宋体" panose="02010600030101010101" pitchFamily="2" charset="-122"/>
                <a:ea typeface="宋体" panose="02010600030101010101" pitchFamily="2" charset="-122"/>
              </a:rPr>
              <a:t>OR</a:t>
            </a:r>
            <a:r>
              <a:rPr lang="zh-CN" altLang="en-US" sz="2400">
                <a:solidFill>
                  <a:srgbClr val="0033CC"/>
                </a:solidFill>
                <a:latin typeface="宋体" panose="02010600030101010101" pitchFamily="2" charset="-122"/>
                <a:ea typeface="宋体" panose="02010600030101010101" pitchFamily="2" charset="-122"/>
              </a:rPr>
              <a:t>、</a:t>
            </a:r>
            <a:r>
              <a:rPr lang="en-US" altLang="zh-CN" sz="2400">
                <a:solidFill>
                  <a:srgbClr val="0033CC"/>
                </a:solidFill>
                <a:latin typeface="宋体" panose="02010600030101010101" pitchFamily="2" charset="-122"/>
                <a:ea typeface="宋体" panose="02010600030101010101" pitchFamily="2" charset="-122"/>
              </a:rPr>
              <a:t>NOT</a:t>
            </a:r>
            <a:r>
              <a:rPr lang="zh-CN" altLang="en-US" sz="2400">
                <a:solidFill>
                  <a:srgbClr val="0033CC"/>
                </a:solidFill>
                <a:latin typeface="宋体" panose="02010600030101010101" pitchFamily="2" charset="-122"/>
                <a:ea typeface="宋体" panose="02010600030101010101" pitchFamily="2" charset="-122"/>
              </a:rPr>
              <a:t>、</a:t>
            </a:r>
            <a:r>
              <a:rPr lang="en-US" altLang="zh-CN" sz="2400">
                <a:solidFill>
                  <a:srgbClr val="0033CC"/>
                </a:solidFill>
                <a:latin typeface="宋体" panose="02010600030101010101" pitchFamily="2" charset="-122"/>
                <a:ea typeface="宋体" panose="02010600030101010101" pitchFamily="2" charset="-122"/>
              </a:rPr>
              <a:t>XOR</a:t>
            </a:r>
            <a:r>
              <a:rPr lang="zh-CN" altLang="en-US" sz="2400">
                <a:solidFill>
                  <a:srgbClr val="0033CC"/>
                </a:solidFill>
                <a:latin typeface="宋体" panose="02010600030101010101" pitchFamily="2" charset="-122"/>
                <a:ea typeface="宋体" panose="02010600030101010101" pitchFamily="2" charset="-122"/>
              </a:rPr>
              <a:t>符号完全相同， 但二者是不会混淆的。作为</a:t>
            </a:r>
            <a:r>
              <a:rPr lang="en-US" altLang="zh-CN" sz="2400">
                <a:solidFill>
                  <a:srgbClr val="0033CC"/>
                </a:solidFill>
                <a:latin typeface="宋体" panose="02010600030101010101" pitchFamily="2" charset="-122"/>
                <a:ea typeface="宋体" panose="02010600030101010101" pitchFamily="2" charset="-122"/>
              </a:rPr>
              <a:t>MASM</a:t>
            </a:r>
            <a:r>
              <a:rPr lang="zh-CN" altLang="en-US" sz="2400">
                <a:solidFill>
                  <a:srgbClr val="0033CC"/>
                </a:solidFill>
                <a:latin typeface="宋体" panose="02010600030101010101" pitchFamily="2" charset="-122"/>
                <a:ea typeface="宋体" panose="02010600030101010101" pitchFamily="2" charset="-122"/>
              </a:rPr>
              <a:t>的运算符是在汇编过程中进行计算的，而指令助记符是在程序执行时进行运算的。</a:t>
            </a:r>
            <a:r>
              <a:rPr lang="zh-CN" altLang="en-US" sz="2400">
                <a:solidFill>
                  <a:srgbClr val="005452"/>
                </a:solidFill>
                <a:latin typeface="宋体" panose="02010600030101010101" pitchFamily="2" charset="-122"/>
                <a:ea typeface="宋体" panose="02010600030101010101" pitchFamily="2" charset="-122"/>
              </a:rPr>
              <a:t> </a:t>
            </a:r>
            <a:endParaRPr lang="zh-CN" altLang="en-US" sz="2400">
              <a:latin typeface="Verdana" panose="020B0604030504040204" pitchFamily="34" charset="0"/>
              <a:ea typeface="宋体" panose="02010600030101010101" pitchFamily="2" charset="-122"/>
            </a:endParaRPr>
          </a:p>
          <a:p>
            <a:pPr eaLnBrk="1" hangingPunct="1">
              <a:spcBef>
                <a:spcPct val="25000"/>
              </a:spcBef>
              <a:spcAft>
                <a:spcPct val="25000"/>
              </a:spcAft>
              <a:defRPr/>
            </a:pPr>
            <a:r>
              <a:rPr lang="zh-CN" altLang="en-US" sz="2400">
                <a:latin typeface="Verdana" panose="020B0604030504040204" pitchFamily="34" charset="0"/>
                <a:ea typeface="宋体" panose="02010600030101010101" pitchFamily="2" charset="-122"/>
              </a:rPr>
              <a:t>	例：</a:t>
            </a:r>
            <a:r>
              <a:rPr lang="en-US" altLang="zh-CN" sz="2400">
                <a:latin typeface="Verdana" panose="020B0604030504040204" pitchFamily="34" charset="0"/>
                <a:ea typeface="宋体" panose="02010600030101010101" pitchFamily="2" charset="-122"/>
              </a:rPr>
              <a:t>AND  DX，PORT  AND  0FEH</a:t>
            </a:r>
          </a:p>
          <a:p>
            <a:pPr eaLnBrk="1" hangingPunct="1">
              <a:spcBef>
                <a:spcPct val="25000"/>
              </a:spcBef>
              <a:spcAft>
                <a:spcPct val="25000"/>
              </a:spcAft>
              <a:defRPr/>
            </a:pPr>
            <a:endParaRPr lang="en-US" altLang="zh-CN" sz="2400">
              <a:latin typeface="Verdana" panose="020B0604030504040204" pitchFamily="34" charset="0"/>
              <a:ea typeface="宋体" panose="02010600030101010101" pitchFamily="2" charset="-122"/>
            </a:endParaRPr>
          </a:p>
          <a:p>
            <a:pPr eaLnBrk="1" hangingPunct="1">
              <a:spcBef>
                <a:spcPct val="25000"/>
              </a:spcBef>
              <a:spcAft>
                <a:spcPct val="25000"/>
              </a:spcAft>
              <a:defRPr/>
            </a:pPr>
            <a:endParaRPr kumimoji="0" lang="zh-CN" altLang="en-US" sz="2400">
              <a:latin typeface="Verdana" panose="020B0604030504040204" pitchFamily="34" charset="0"/>
              <a:ea typeface="宋体" panose="02010600030101010101" pitchFamily="2" charset="-122"/>
            </a:endParaRPr>
          </a:p>
        </p:txBody>
      </p:sp>
      <p:sp>
        <p:nvSpPr>
          <p:cNvPr id="481286" name="Line 6">
            <a:extLst>
              <a:ext uri="{FF2B5EF4-FFF2-40B4-BE49-F238E27FC236}">
                <a16:creationId xmlns:a16="http://schemas.microsoft.com/office/drawing/2014/main" id="{5AC9A27A-C95E-DA44-8343-F35172ABB592}"/>
              </a:ext>
            </a:extLst>
          </p:cNvPr>
          <p:cNvSpPr>
            <a:spLocks noChangeShapeType="1"/>
          </p:cNvSpPr>
          <p:nvPr/>
        </p:nvSpPr>
        <p:spPr bwMode="auto">
          <a:xfrm>
            <a:off x="3781425" y="4914900"/>
            <a:ext cx="26638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287" name="Line 7">
            <a:extLst>
              <a:ext uri="{FF2B5EF4-FFF2-40B4-BE49-F238E27FC236}">
                <a16:creationId xmlns:a16="http://schemas.microsoft.com/office/drawing/2014/main" id="{FA4332CD-EF9F-1B4E-99EE-248817FA5405}"/>
              </a:ext>
            </a:extLst>
          </p:cNvPr>
          <p:cNvSpPr>
            <a:spLocks noChangeShapeType="1"/>
          </p:cNvSpPr>
          <p:nvPr/>
        </p:nvSpPr>
        <p:spPr bwMode="auto">
          <a:xfrm>
            <a:off x="4933950" y="4986338"/>
            <a:ext cx="0" cy="2159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288" name="Line 8">
            <a:extLst>
              <a:ext uri="{FF2B5EF4-FFF2-40B4-BE49-F238E27FC236}">
                <a16:creationId xmlns:a16="http://schemas.microsoft.com/office/drawing/2014/main" id="{B34F25A4-557C-5C4E-92FB-A27B3AE325A8}"/>
              </a:ext>
            </a:extLst>
          </p:cNvPr>
          <p:cNvSpPr>
            <a:spLocks noChangeShapeType="1"/>
          </p:cNvSpPr>
          <p:nvPr/>
        </p:nvSpPr>
        <p:spPr bwMode="auto">
          <a:xfrm>
            <a:off x="4933950" y="5202238"/>
            <a:ext cx="431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289" name="Text Box 9">
            <a:extLst>
              <a:ext uri="{FF2B5EF4-FFF2-40B4-BE49-F238E27FC236}">
                <a16:creationId xmlns:a16="http://schemas.microsoft.com/office/drawing/2014/main" id="{68DD72D2-CAAF-A44B-B701-E4A825BDF23B}"/>
              </a:ext>
            </a:extLst>
          </p:cNvPr>
          <p:cNvSpPr txBox="1">
            <a:spLocks noChangeArrowheads="1"/>
          </p:cNvSpPr>
          <p:nvPr/>
        </p:nvSpPr>
        <p:spPr bwMode="auto">
          <a:xfrm>
            <a:off x="5348288" y="4968875"/>
            <a:ext cx="2235200" cy="720725"/>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Verdana" panose="020B0604030504040204" pitchFamily="34" charset="0"/>
              </a:rPr>
              <a:t>逻辑运算符汇编时</a:t>
            </a:r>
          </a:p>
          <a:p>
            <a:pPr eaLnBrk="1" hangingPunct="1">
              <a:spcBef>
                <a:spcPct val="0"/>
              </a:spcBef>
              <a:buClrTx/>
              <a:buSzTx/>
              <a:buFontTx/>
              <a:buNone/>
            </a:pPr>
            <a:r>
              <a:rPr lang="zh-CN" altLang="en-US" sz="2000">
                <a:solidFill>
                  <a:srgbClr val="000000"/>
                </a:solidFill>
                <a:latin typeface="Verdana" panose="020B0604030504040204" pitchFamily="34" charset="0"/>
              </a:rPr>
              <a:t>计算产生一立即数</a:t>
            </a:r>
          </a:p>
        </p:txBody>
      </p:sp>
      <p:sp>
        <p:nvSpPr>
          <p:cNvPr id="481290" name="Line 10">
            <a:extLst>
              <a:ext uri="{FF2B5EF4-FFF2-40B4-BE49-F238E27FC236}">
                <a16:creationId xmlns:a16="http://schemas.microsoft.com/office/drawing/2014/main" id="{5D52A577-AEBD-7F46-9BB5-5DB5011D9BEE}"/>
              </a:ext>
            </a:extLst>
          </p:cNvPr>
          <p:cNvSpPr>
            <a:spLocks noChangeShapeType="1"/>
          </p:cNvSpPr>
          <p:nvPr/>
        </p:nvSpPr>
        <p:spPr bwMode="auto">
          <a:xfrm>
            <a:off x="1982788" y="4914900"/>
            <a:ext cx="5762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291" name="Text Box 11">
            <a:extLst>
              <a:ext uri="{FF2B5EF4-FFF2-40B4-BE49-F238E27FC236}">
                <a16:creationId xmlns:a16="http://schemas.microsoft.com/office/drawing/2014/main" id="{9E655761-7FED-2048-96B7-6523E2E8E2A2}"/>
              </a:ext>
            </a:extLst>
          </p:cNvPr>
          <p:cNvSpPr txBox="1">
            <a:spLocks noChangeArrowheads="1"/>
          </p:cNvSpPr>
          <p:nvPr/>
        </p:nvSpPr>
        <p:spPr bwMode="auto">
          <a:xfrm>
            <a:off x="2487613" y="5202238"/>
            <a:ext cx="1727200" cy="720725"/>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Verdana" panose="020B0604030504040204" pitchFamily="34" charset="0"/>
              </a:rPr>
              <a:t>指令助记符程</a:t>
            </a:r>
          </a:p>
          <a:p>
            <a:pPr eaLnBrk="1" hangingPunct="1">
              <a:spcBef>
                <a:spcPct val="0"/>
              </a:spcBef>
              <a:buClrTx/>
              <a:buSzTx/>
              <a:buFontTx/>
              <a:buNone/>
            </a:pPr>
            <a:r>
              <a:rPr lang="zh-CN" altLang="en-US" sz="2000">
                <a:solidFill>
                  <a:srgbClr val="000000"/>
                </a:solidFill>
                <a:latin typeface="Verdana" panose="020B0604030504040204" pitchFamily="34" charset="0"/>
              </a:rPr>
              <a:t>序执行时运算</a:t>
            </a:r>
          </a:p>
        </p:txBody>
      </p:sp>
      <p:sp>
        <p:nvSpPr>
          <p:cNvPr id="481292" name="Line 12">
            <a:extLst>
              <a:ext uri="{FF2B5EF4-FFF2-40B4-BE49-F238E27FC236}">
                <a16:creationId xmlns:a16="http://schemas.microsoft.com/office/drawing/2014/main" id="{526AD2F6-E5CC-CE42-A1A4-F6BCD4602991}"/>
              </a:ext>
            </a:extLst>
          </p:cNvPr>
          <p:cNvSpPr>
            <a:spLocks noChangeShapeType="1"/>
          </p:cNvSpPr>
          <p:nvPr/>
        </p:nvSpPr>
        <p:spPr bwMode="auto">
          <a:xfrm>
            <a:off x="2198688" y="4914900"/>
            <a:ext cx="0" cy="6477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293" name="Line 13">
            <a:extLst>
              <a:ext uri="{FF2B5EF4-FFF2-40B4-BE49-F238E27FC236}">
                <a16:creationId xmlns:a16="http://schemas.microsoft.com/office/drawing/2014/main" id="{509A5B47-748B-B444-8C27-7ED03EC74025}"/>
              </a:ext>
            </a:extLst>
          </p:cNvPr>
          <p:cNvSpPr>
            <a:spLocks noChangeShapeType="1"/>
          </p:cNvSpPr>
          <p:nvPr/>
        </p:nvSpPr>
        <p:spPr bwMode="auto">
          <a:xfrm>
            <a:off x="2212975" y="5548313"/>
            <a:ext cx="2889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81285">
                                            <p:txEl>
                                              <p:pRg st="1" end="1"/>
                                            </p:txEl>
                                          </p:spTgt>
                                        </p:tgtEl>
                                        <p:attrNameLst>
                                          <p:attrName>style.visibility</p:attrName>
                                        </p:attrNameLst>
                                      </p:cBhvr>
                                      <p:to>
                                        <p:strVal val="visible"/>
                                      </p:to>
                                    </p:set>
                                    <p:animEffect transition="in" filter="wipe(up)">
                                      <p:cBhvr>
                                        <p:cTn id="7" dur="500"/>
                                        <p:tgtEl>
                                          <p:spTgt spid="48128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81285">
                                            <p:txEl>
                                              <p:pRg st="2" end="2"/>
                                            </p:txEl>
                                          </p:spTgt>
                                        </p:tgtEl>
                                        <p:attrNameLst>
                                          <p:attrName>style.visibility</p:attrName>
                                        </p:attrNameLst>
                                      </p:cBhvr>
                                      <p:to>
                                        <p:strVal val="visible"/>
                                      </p:to>
                                    </p:set>
                                    <p:animEffect transition="in" filter="wipe(up)">
                                      <p:cBhvr>
                                        <p:cTn id="12" dur="500"/>
                                        <p:tgtEl>
                                          <p:spTgt spid="48128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481286"/>
                                        </p:tgtEl>
                                        <p:attrNameLst>
                                          <p:attrName>style.visibility</p:attrName>
                                        </p:attrNameLst>
                                      </p:cBhvr>
                                      <p:to>
                                        <p:strVal val="visible"/>
                                      </p:to>
                                    </p:set>
                                    <p:animEffect transition="in" filter="strips(downRight)">
                                      <p:cBhvr>
                                        <p:cTn id="17" dur="500"/>
                                        <p:tgtEl>
                                          <p:spTgt spid="481286"/>
                                        </p:tgtEl>
                                      </p:cBhvr>
                                    </p:animEffect>
                                  </p:childTnLst>
                                </p:cTn>
                              </p:par>
                              <p:par>
                                <p:cTn id="18" presetID="18" presetClass="entr" presetSubtype="6" fill="hold" nodeType="withEffect">
                                  <p:stCondLst>
                                    <p:cond delay="0"/>
                                  </p:stCondLst>
                                  <p:childTnLst>
                                    <p:set>
                                      <p:cBhvr>
                                        <p:cTn id="19" dur="1" fill="hold">
                                          <p:stCondLst>
                                            <p:cond delay="0"/>
                                          </p:stCondLst>
                                        </p:cTn>
                                        <p:tgtEl>
                                          <p:spTgt spid="481287"/>
                                        </p:tgtEl>
                                        <p:attrNameLst>
                                          <p:attrName>style.visibility</p:attrName>
                                        </p:attrNameLst>
                                      </p:cBhvr>
                                      <p:to>
                                        <p:strVal val="visible"/>
                                      </p:to>
                                    </p:set>
                                    <p:animEffect transition="in" filter="strips(downRight)">
                                      <p:cBhvr>
                                        <p:cTn id="20" dur="500"/>
                                        <p:tgtEl>
                                          <p:spTgt spid="481287"/>
                                        </p:tgtEl>
                                      </p:cBhvr>
                                    </p:animEffect>
                                  </p:childTnLst>
                                </p:cTn>
                              </p:par>
                              <p:par>
                                <p:cTn id="21" presetID="18" presetClass="entr" presetSubtype="6" fill="hold" nodeType="withEffect">
                                  <p:stCondLst>
                                    <p:cond delay="0"/>
                                  </p:stCondLst>
                                  <p:childTnLst>
                                    <p:set>
                                      <p:cBhvr>
                                        <p:cTn id="22" dur="1" fill="hold">
                                          <p:stCondLst>
                                            <p:cond delay="0"/>
                                          </p:stCondLst>
                                        </p:cTn>
                                        <p:tgtEl>
                                          <p:spTgt spid="481288"/>
                                        </p:tgtEl>
                                        <p:attrNameLst>
                                          <p:attrName>style.visibility</p:attrName>
                                        </p:attrNameLst>
                                      </p:cBhvr>
                                      <p:to>
                                        <p:strVal val="visible"/>
                                      </p:to>
                                    </p:set>
                                    <p:animEffect transition="in" filter="strips(downRight)">
                                      <p:cBhvr>
                                        <p:cTn id="23" dur="500"/>
                                        <p:tgtEl>
                                          <p:spTgt spid="481288"/>
                                        </p:tgtEl>
                                      </p:cBhvr>
                                    </p:animEffect>
                                  </p:childTnLst>
                                </p:cTn>
                              </p:par>
                              <p:par>
                                <p:cTn id="24" presetID="18" presetClass="entr" presetSubtype="6" fill="hold" grpId="0" nodeType="withEffect">
                                  <p:stCondLst>
                                    <p:cond delay="0"/>
                                  </p:stCondLst>
                                  <p:childTnLst>
                                    <p:set>
                                      <p:cBhvr>
                                        <p:cTn id="25" dur="1" fill="hold">
                                          <p:stCondLst>
                                            <p:cond delay="0"/>
                                          </p:stCondLst>
                                        </p:cTn>
                                        <p:tgtEl>
                                          <p:spTgt spid="481289"/>
                                        </p:tgtEl>
                                        <p:attrNameLst>
                                          <p:attrName>style.visibility</p:attrName>
                                        </p:attrNameLst>
                                      </p:cBhvr>
                                      <p:to>
                                        <p:strVal val="visible"/>
                                      </p:to>
                                    </p:set>
                                    <p:animEffect transition="in" filter="strips(downRight)">
                                      <p:cBhvr>
                                        <p:cTn id="26" dur="500"/>
                                        <p:tgtEl>
                                          <p:spTgt spid="481289"/>
                                        </p:tgtEl>
                                      </p:cBhvr>
                                    </p:animEffect>
                                  </p:childTnLst>
                                </p:cTn>
                              </p:par>
                              <p:par>
                                <p:cTn id="27" presetID="18" presetClass="entr" presetSubtype="6" fill="hold" nodeType="withEffect">
                                  <p:stCondLst>
                                    <p:cond delay="0"/>
                                  </p:stCondLst>
                                  <p:childTnLst>
                                    <p:set>
                                      <p:cBhvr>
                                        <p:cTn id="28" dur="1" fill="hold">
                                          <p:stCondLst>
                                            <p:cond delay="0"/>
                                          </p:stCondLst>
                                        </p:cTn>
                                        <p:tgtEl>
                                          <p:spTgt spid="481290"/>
                                        </p:tgtEl>
                                        <p:attrNameLst>
                                          <p:attrName>style.visibility</p:attrName>
                                        </p:attrNameLst>
                                      </p:cBhvr>
                                      <p:to>
                                        <p:strVal val="visible"/>
                                      </p:to>
                                    </p:set>
                                    <p:animEffect transition="in" filter="strips(downRight)">
                                      <p:cBhvr>
                                        <p:cTn id="29" dur="500"/>
                                        <p:tgtEl>
                                          <p:spTgt spid="481290"/>
                                        </p:tgtEl>
                                      </p:cBhvr>
                                    </p:animEffect>
                                  </p:childTnLst>
                                </p:cTn>
                              </p:par>
                              <p:par>
                                <p:cTn id="30" presetID="18" presetClass="entr" presetSubtype="6" fill="hold" grpId="0" nodeType="withEffect">
                                  <p:stCondLst>
                                    <p:cond delay="0"/>
                                  </p:stCondLst>
                                  <p:childTnLst>
                                    <p:set>
                                      <p:cBhvr>
                                        <p:cTn id="31" dur="1" fill="hold">
                                          <p:stCondLst>
                                            <p:cond delay="0"/>
                                          </p:stCondLst>
                                        </p:cTn>
                                        <p:tgtEl>
                                          <p:spTgt spid="481291"/>
                                        </p:tgtEl>
                                        <p:attrNameLst>
                                          <p:attrName>style.visibility</p:attrName>
                                        </p:attrNameLst>
                                      </p:cBhvr>
                                      <p:to>
                                        <p:strVal val="visible"/>
                                      </p:to>
                                    </p:set>
                                    <p:animEffect transition="in" filter="strips(downRight)">
                                      <p:cBhvr>
                                        <p:cTn id="32" dur="500"/>
                                        <p:tgtEl>
                                          <p:spTgt spid="481291"/>
                                        </p:tgtEl>
                                      </p:cBhvr>
                                    </p:animEffect>
                                  </p:childTnLst>
                                </p:cTn>
                              </p:par>
                              <p:par>
                                <p:cTn id="33" presetID="18" presetClass="entr" presetSubtype="6" fill="hold" nodeType="withEffect">
                                  <p:stCondLst>
                                    <p:cond delay="0"/>
                                  </p:stCondLst>
                                  <p:childTnLst>
                                    <p:set>
                                      <p:cBhvr>
                                        <p:cTn id="34" dur="1" fill="hold">
                                          <p:stCondLst>
                                            <p:cond delay="0"/>
                                          </p:stCondLst>
                                        </p:cTn>
                                        <p:tgtEl>
                                          <p:spTgt spid="481292"/>
                                        </p:tgtEl>
                                        <p:attrNameLst>
                                          <p:attrName>style.visibility</p:attrName>
                                        </p:attrNameLst>
                                      </p:cBhvr>
                                      <p:to>
                                        <p:strVal val="visible"/>
                                      </p:to>
                                    </p:set>
                                    <p:animEffect transition="in" filter="strips(downRight)">
                                      <p:cBhvr>
                                        <p:cTn id="35" dur="500"/>
                                        <p:tgtEl>
                                          <p:spTgt spid="481292"/>
                                        </p:tgtEl>
                                      </p:cBhvr>
                                    </p:animEffect>
                                  </p:childTnLst>
                                </p:cTn>
                              </p:par>
                              <p:par>
                                <p:cTn id="36" presetID="18" presetClass="entr" presetSubtype="6" fill="hold" nodeType="withEffect">
                                  <p:stCondLst>
                                    <p:cond delay="0"/>
                                  </p:stCondLst>
                                  <p:childTnLst>
                                    <p:set>
                                      <p:cBhvr>
                                        <p:cTn id="37" dur="1" fill="hold">
                                          <p:stCondLst>
                                            <p:cond delay="0"/>
                                          </p:stCondLst>
                                        </p:cTn>
                                        <p:tgtEl>
                                          <p:spTgt spid="481293"/>
                                        </p:tgtEl>
                                        <p:attrNameLst>
                                          <p:attrName>style.visibility</p:attrName>
                                        </p:attrNameLst>
                                      </p:cBhvr>
                                      <p:to>
                                        <p:strVal val="visible"/>
                                      </p:to>
                                    </p:set>
                                    <p:animEffect transition="in" filter="strips(downRight)">
                                      <p:cBhvr>
                                        <p:cTn id="38" dur="500"/>
                                        <p:tgtEl>
                                          <p:spTgt spid="481293"/>
                                        </p:tgtEl>
                                      </p:cBhvr>
                                    </p:animEffect>
                                  </p:childTnLst>
                                </p:cTn>
                              </p:par>
                              <p:par>
                                <p:cTn id="39" presetID="18" presetClass="entr" presetSubtype="6" fill="hold" nodeType="withEffect">
                                  <p:stCondLst>
                                    <p:cond delay="0"/>
                                  </p:stCondLst>
                                  <p:childTnLst>
                                    <p:set>
                                      <p:cBhvr>
                                        <p:cTn id="40" dur="1" fill="hold">
                                          <p:stCondLst>
                                            <p:cond delay="0"/>
                                          </p:stCondLst>
                                        </p:cTn>
                                        <p:tgtEl>
                                          <p:spTgt spid="481285">
                                            <p:txEl>
                                              <p:pRg st="3" end="3"/>
                                            </p:txEl>
                                          </p:spTgt>
                                        </p:tgtEl>
                                        <p:attrNameLst>
                                          <p:attrName>style.visibility</p:attrName>
                                        </p:attrNameLst>
                                      </p:cBhvr>
                                      <p:to>
                                        <p:strVal val="visible"/>
                                      </p:to>
                                    </p:set>
                                    <p:animEffect transition="in" filter="strips(downRight)">
                                      <p:cBhvr>
                                        <p:cTn id="41" dur="500"/>
                                        <p:tgtEl>
                                          <p:spTgt spid="48128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9" grpId="0" animBg="1"/>
      <p:bldP spid="48129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4">
            <a:extLst>
              <a:ext uri="{FF2B5EF4-FFF2-40B4-BE49-F238E27FC236}">
                <a16:creationId xmlns:a16="http://schemas.microsoft.com/office/drawing/2014/main" id="{8F04FC0C-C7BC-D948-8920-E99E5C7758E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81755B3-FE72-7C4C-8831-B44F2DC2F106}" type="datetime12">
              <a:rPr kumimoji="0" lang="zh-CN" altLang="en-US" sz="1400" smtClean="0"/>
              <a:pPr>
                <a:spcBef>
                  <a:spcPct val="0"/>
                </a:spcBef>
                <a:buClrTx/>
                <a:buSzTx/>
                <a:buFontTx/>
                <a:buNone/>
              </a:pPr>
              <a:t>下午10时44分</a:t>
            </a:fld>
            <a:endParaRPr kumimoji="0" lang="en-US" altLang="zh-CN" sz="1400"/>
          </a:p>
        </p:txBody>
      </p:sp>
      <p:sp>
        <p:nvSpPr>
          <p:cNvPr id="48130" name="Rectangle 6">
            <a:extLst>
              <a:ext uri="{FF2B5EF4-FFF2-40B4-BE49-F238E27FC236}">
                <a16:creationId xmlns:a16="http://schemas.microsoft.com/office/drawing/2014/main" id="{B6A71FCE-AB37-274D-8292-9E1DB74CDBA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FCA93D3-033B-C24B-9B85-3D1E8F890036}" type="slidenum">
              <a:rPr kumimoji="0" lang="en-US" altLang="zh-CN" sz="1400" smtClean="0"/>
              <a:pPr>
                <a:spcBef>
                  <a:spcPct val="0"/>
                </a:spcBef>
                <a:buClrTx/>
                <a:buSzTx/>
                <a:buFontTx/>
                <a:buNone/>
              </a:pPr>
              <a:t>16</a:t>
            </a:fld>
            <a:r>
              <a:rPr kumimoji="0" lang="en-US" altLang="zh-CN" sz="1400"/>
              <a:t>/96</a:t>
            </a:r>
            <a:endParaRPr kumimoji="0" lang="zh-CN" altLang="en-US" sz="1400"/>
          </a:p>
        </p:txBody>
      </p:sp>
      <p:sp>
        <p:nvSpPr>
          <p:cNvPr id="48131" name="Text Box 5">
            <a:extLst>
              <a:ext uri="{FF2B5EF4-FFF2-40B4-BE49-F238E27FC236}">
                <a16:creationId xmlns:a16="http://schemas.microsoft.com/office/drawing/2014/main" id="{F49098BF-31FA-6C42-8710-A5F9CFEF46A3}"/>
              </a:ext>
            </a:extLst>
          </p:cNvPr>
          <p:cNvSpPr txBox="1">
            <a:spLocks noChangeArrowheads="1"/>
          </p:cNvSpPr>
          <p:nvPr/>
        </p:nvSpPr>
        <p:spPr bwMode="auto">
          <a:xfrm>
            <a:off x="1763713" y="144463"/>
            <a:ext cx="5616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6.3	 MASM</a:t>
            </a:r>
            <a:r>
              <a:rPr lang="zh-CN" altLang="en-US" sz="3600">
                <a:latin typeface="隶书" pitchFamily="49" charset="-122"/>
                <a:ea typeface="隶书" pitchFamily="49" charset="-122"/>
              </a:rPr>
              <a:t>中的表达式</a:t>
            </a:r>
          </a:p>
        </p:txBody>
      </p:sp>
      <p:sp>
        <p:nvSpPr>
          <p:cNvPr id="483333" name="Text Box 5">
            <a:extLst>
              <a:ext uri="{FF2B5EF4-FFF2-40B4-BE49-F238E27FC236}">
                <a16:creationId xmlns:a16="http://schemas.microsoft.com/office/drawing/2014/main" id="{BA58D149-6AD5-854C-90EE-254601602DE7}"/>
              </a:ext>
            </a:extLst>
          </p:cNvPr>
          <p:cNvSpPr txBox="1">
            <a:spLocks noChangeArrowheads="1"/>
          </p:cNvSpPr>
          <p:nvPr/>
        </p:nvSpPr>
        <p:spPr bwMode="auto">
          <a:xfrm>
            <a:off x="284163" y="908050"/>
            <a:ext cx="8677275" cy="1765300"/>
          </a:xfrm>
          <a:prstGeom prst="rect">
            <a:avLst/>
          </a:prstGeom>
          <a:noFill/>
          <a:ln>
            <a:noFill/>
          </a:ln>
          <a:effectLst/>
          <a:extLst/>
        </p:spPr>
        <p:txBody>
          <a:bodyPr anchor="ctr">
            <a:spAutoFit/>
          </a:bodyPr>
          <a:lstStyle>
            <a:lvl1pPr marL="457200" indent="-457200">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eaLnBrk="1" hangingPunct="1">
              <a:spcBef>
                <a:spcPct val="25000"/>
              </a:spcBef>
              <a:spcAft>
                <a:spcPct val="10000"/>
              </a:spcAft>
              <a:defRPr/>
            </a:pPr>
            <a:r>
              <a:rPr lang="zh-CN" altLang="en-US">
                <a:solidFill>
                  <a:srgbClr val="FF0000"/>
                </a:solidFill>
                <a:effectLst>
                  <a:outerShdw blurRad="38100" dist="38100" dir="2700000" algn="tl">
                    <a:srgbClr val="C0C0C0"/>
                  </a:outerShdw>
                </a:effectLst>
                <a:ea typeface="宋体" panose="02010600030101010101" pitchFamily="2" charset="-122"/>
              </a:rPr>
              <a:t>三 、关系运算符</a:t>
            </a:r>
          </a:p>
          <a:p>
            <a:pPr eaLnBrk="1" hangingPunct="1">
              <a:spcBef>
                <a:spcPct val="25000"/>
              </a:spcBef>
              <a:spcAft>
                <a:spcPct val="10000"/>
              </a:spcAft>
              <a:buClr>
                <a:srgbClr val="0033CC"/>
              </a:buClr>
              <a:buSzPct val="150000"/>
              <a:buFont typeface="Wingdings" pitchFamily="2" charset="2"/>
              <a:buChar char="Ø"/>
              <a:defRPr/>
            </a:pPr>
            <a:r>
              <a:rPr lang="zh-CN" altLang="en-US" sz="2000">
                <a:solidFill>
                  <a:srgbClr val="000000"/>
                </a:solidFill>
                <a:ea typeface="宋体" panose="02010600030101010101" pitchFamily="2" charset="-122"/>
              </a:rPr>
              <a:t>所连接两操作数必为两数据或同一段内的两个存储单元的地址	</a:t>
            </a:r>
          </a:p>
          <a:p>
            <a:pPr eaLnBrk="1" hangingPunct="1">
              <a:spcBef>
                <a:spcPct val="25000"/>
              </a:spcBef>
              <a:spcAft>
                <a:spcPct val="10000"/>
              </a:spcAft>
              <a:buClr>
                <a:srgbClr val="0033CC"/>
              </a:buClr>
              <a:buSzPct val="150000"/>
              <a:buFont typeface="Wingdings" pitchFamily="2" charset="2"/>
              <a:buChar char="Ø"/>
              <a:defRPr/>
            </a:pPr>
            <a:r>
              <a:rPr lang="zh-CN" altLang="en-US" sz="2000">
                <a:solidFill>
                  <a:srgbClr val="000000"/>
                </a:solidFill>
                <a:ea typeface="宋体" panose="02010600030101010101" pitchFamily="2" charset="-122"/>
              </a:rPr>
              <a:t>运算结果：真—0</a:t>
            </a:r>
            <a:r>
              <a:rPr lang="en-US" altLang="zh-CN" sz="2000">
                <a:solidFill>
                  <a:srgbClr val="000000"/>
                </a:solidFill>
                <a:ea typeface="宋体" panose="02010600030101010101" pitchFamily="2" charset="-122"/>
              </a:rPr>
              <a:t>FFFFH，</a:t>
            </a:r>
            <a:r>
              <a:rPr lang="zh-CN" altLang="en-US" sz="2000">
                <a:solidFill>
                  <a:srgbClr val="000000"/>
                </a:solidFill>
                <a:ea typeface="宋体" panose="02010600030101010101" pitchFamily="2" charset="-122"/>
              </a:rPr>
              <a:t>假—0			</a:t>
            </a:r>
          </a:p>
          <a:p>
            <a:pPr eaLnBrk="1" hangingPunct="1">
              <a:spcBef>
                <a:spcPct val="25000"/>
              </a:spcBef>
              <a:spcAft>
                <a:spcPct val="10000"/>
              </a:spcAft>
              <a:buClr>
                <a:srgbClr val="0033CC"/>
              </a:buClr>
              <a:buSzPct val="150000"/>
              <a:buFont typeface="Wingdings" pitchFamily="2" charset="2"/>
              <a:buChar char="Ø"/>
              <a:defRPr/>
            </a:pPr>
            <a:r>
              <a:rPr lang="zh-CN" altLang="en-US" sz="2000">
                <a:solidFill>
                  <a:srgbClr val="000000"/>
                </a:solidFill>
                <a:ea typeface="宋体" panose="02010600030101010101" pitchFamily="2" charset="-122"/>
              </a:rPr>
              <a:t>常与逻辑运算符组合使用</a:t>
            </a:r>
            <a:endParaRPr lang="en-US" altLang="zh-CN" sz="2000">
              <a:solidFill>
                <a:srgbClr val="000000"/>
              </a:solidFill>
            </a:endParaRPr>
          </a:p>
        </p:txBody>
      </p:sp>
      <p:sp>
        <p:nvSpPr>
          <p:cNvPr id="483334" name="Text Box 6">
            <a:extLst>
              <a:ext uri="{FF2B5EF4-FFF2-40B4-BE49-F238E27FC236}">
                <a16:creationId xmlns:a16="http://schemas.microsoft.com/office/drawing/2014/main" id="{10FFC174-CE5F-3A44-A392-C53C991172F4}"/>
              </a:ext>
            </a:extLst>
          </p:cNvPr>
          <p:cNvSpPr txBox="1">
            <a:spLocks noChangeArrowheads="1"/>
          </p:cNvSpPr>
          <p:nvPr/>
        </p:nvSpPr>
        <p:spPr bwMode="auto">
          <a:xfrm>
            <a:off x="434975" y="2781300"/>
            <a:ext cx="8505825" cy="17716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10000"/>
              </a:spcBef>
              <a:spcAft>
                <a:spcPct val="10000"/>
              </a:spcAft>
              <a:buClr>
                <a:schemeClr val="accent2"/>
              </a:buClr>
              <a:buSzTx/>
              <a:buFontTx/>
              <a:buNone/>
            </a:pPr>
            <a:r>
              <a:rPr kumimoji="0" lang="zh-CN" altLang="en-US" sz="2400">
                <a:solidFill>
                  <a:srgbClr val="000000"/>
                </a:solidFill>
                <a:latin typeface="宋体" panose="02010600030101010101" pitchFamily="2" charset="-122"/>
              </a:rPr>
              <a:t>例</a:t>
            </a:r>
            <a:r>
              <a:rPr kumimoji="0" lang="en-US" altLang="zh-CN" sz="2400">
                <a:solidFill>
                  <a:srgbClr val="000000"/>
                </a:solidFill>
                <a:latin typeface="宋体" panose="02010600030101010101" pitchFamily="2" charset="-122"/>
              </a:rPr>
              <a:t>:</a:t>
            </a:r>
          </a:p>
          <a:p>
            <a:pPr>
              <a:spcBef>
                <a:spcPct val="10000"/>
              </a:spcBef>
              <a:spcAft>
                <a:spcPct val="10000"/>
              </a:spcAft>
              <a:buClr>
                <a:schemeClr val="accent2"/>
              </a:buClr>
              <a:buSzTx/>
              <a:buFontTx/>
              <a:buNone/>
            </a:pPr>
            <a:r>
              <a:rPr kumimoji="0" lang="en-US" altLang="zh-CN" sz="2400">
                <a:solidFill>
                  <a:srgbClr val="000000"/>
                </a:solidFill>
                <a:latin typeface="宋体" panose="02010600030101010101" pitchFamily="2" charset="-122"/>
              </a:rPr>
              <a:t>MOV AX,10H GT 16</a:t>
            </a:r>
          </a:p>
          <a:p>
            <a:pPr>
              <a:spcBef>
                <a:spcPct val="10000"/>
              </a:spcBef>
              <a:spcAft>
                <a:spcPct val="10000"/>
              </a:spcAft>
              <a:buClr>
                <a:schemeClr val="accent2"/>
              </a:buClr>
              <a:buSzTx/>
              <a:buFontTx/>
              <a:buNone/>
            </a:pPr>
            <a:r>
              <a:rPr kumimoji="0" lang="en-US" altLang="zh-CN" sz="2400">
                <a:solidFill>
                  <a:srgbClr val="000000"/>
                </a:solidFill>
                <a:latin typeface="宋体" panose="02010600030101010101" pitchFamily="2" charset="-122"/>
              </a:rPr>
              <a:t>ADD BL,6 EQ 0110B</a:t>
            </a:r>
          </a:p>
          <a:p>
            <a:pPr>
              <a:spcBef>
                <a:spcPct val="10000"/>
              </a:spcBef>
              <a:spcAft>
                <a:spcPct val="10000"/>
              </a:spcAft>
              <a:buClr>
                <a:schemeClr val="accent2"/>
              </a:buClr>
              <a:buSzTx/>
              <a:buFontTx/>
              <a:buNone/>
            </a:pPr>
            <a:r>
              <a:rPr kumimoji="0" lang="en-US" altLang="zh-CN" sz="2400">
                <a:solidFill>
                  <a:srgbClr val="000000"/>
                </a:solidFill>
                <a:latin typeface="宋体" panose="02010600030101010101" pitchFamily="2" charset="-122"/>
              </a:rPr>
              <a:t>MOV CX,((PORT LT 5) AND 100) OR ((PORT GE 5) AND 200)</a:t>
            </a:r>
          </a:p>
        </p:txBody>
      </p:sp>
      <p:sp>
        <p:nvSpPr>
          <p:cNvPr id="483335" name="Text Box 7">
            <a:extLst>
              <a:ext uri="{FF2B5EF4-FFF2-40B4-BE49-F238E27FC236}">
                <a16:creationId xmlns:a16="http://schemas.microsoft.com/office/drawing/2014/main" id="{BD6F71B1-5FFA-CD4C-BE9D-D14CBA1AA1F7}"/>
              </a:ext>
            </a:extLst>
          </p:cNvPr>
          <p:cNvSpPr txBox="1">
            <a:spLocks noChangeArrowheads="1"/>
          </p:cNvSpPr>
          <p:nvPr/>
        </p:nvSpPr>
        <p:spPr bwMode="auto">
          <a:xfrm>
            <a:off x="477838" y="4645025"/>
            <a:ext cx="8486775" cy="17907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10000"/>
              </a:spcBef>
              <a:spcAft>
                <a:spcPct val="10000"/>
              </a:spcAft>
              <a:buClr>
                <a:schemeClr val="accent2"/>
              </a:buClr>
              <a:buSzTx/>
              <a:buFontTx/>
              <a:buNone/>
            </a:pPr>
            <a:r>
              <a:rPr kumimoji="0" lang="zh-CN" altLang="en-US" sz="2400">
                <a:solidFill>
                  <a:srgbClr val="000000"/>
                </a:solidFill>
                <a:latin typeface="宋体" panose="02010600030101010101" pitchFamily="2" charset="-122"/>
              </a:rPr>
              <a:t>汇编时形成指令为</a:t>
            </a:r>
            <a:r>
              <a:rPr kumimoji="0" lang="en-US" altLang="zh-CN" sz="2400">
                <a:solidFill>
                  <a:srgbClr val="000000"/>
                </a:solidFill>
                <a:latin typeface="宋体" panose="02010600030101010101" pitchFamily="2" charset="-122"/>
              </a:rPr>
              <a:t>:</a:t>
            </a:r>
          </a:p>
          <a:p>
            <a:pPr>
              <a:spcBef>
                <a:spcPct val="10000"/>
              </a:spcBef>
              <a:spcAft>
                <a:spcPct val="10000"/>
              </a:spcAft>
              <a:buClr>
                <a:schemeClr val="accent2"/>
              </a:buClr>
              <a:buSzTx/>
              <a:buFontTx/>
              <a:buNone/>
            </a:pPr>
            <a:r>
              <a:rPr kumimoji="0" lang="en-US" altLang="zh-CN" sz="2400">
                <a:solidFill>
                  <a:srgbClr val="000000"/>
                </a:solidFill>
                <a:latin typeface="宋体" panose="02010600030101010101" pitchFamily="2" charset="-122"/>
              </a:rPr>
              <a:t>MOV AX,0</a:t>
            </a:r>
          </a:p>
          <a:p>
            <a:pPr>
              <a:spcBef>
                <a:spcPct val="10000"/>
              </a:spcBef>
              <a:spcAft>
                <a:spcPct val="10000"/>
              </a:spcAft>
              <a:buClr>
                <a:schemeClr val="accent2"/>
              </a:buClr>
              <a:buSzTx/>
              <a:buFontTx/>
              <a:buNone/>
            </a:pPr>
            <a:r>
              <a:rPr kumimoji="0" lang="en-US" altLang="zh-CN" sz="2400">
                <a:solidFill>
                  <a:srgbClr val="000000"/>
                </a:solidFill>
                <a:latin typeface="宋体" panose="02010600030101010101" pitchFamily="2" charset="-122"/>
              </a:rPr>
              <a:t>ADD BL,0FFH</a:t>
            </a:r>
          </a:p>
          <a:p>
            <a:pPr>
              <a:spcBef>
                <a:spcPct val="10000"/>
              </a:spcBef>
              <a:spcAft>
                <a:spcPct val="10000"/>
              </a:spcAft>
              <a:buClr>
                <a:schemeClr val="accent2"/>
              </a:buClr>
              <a:buSzTx/>
              <a:buFontTx/>
              <a:buNone/>
            </a:pPr>
            <a:r>
              <a:rPr kumimoji="0" lang="en-US" altLang="zh-CN" sz="2400">
                <a:solidFill>
                  <a:srgbClr val="000000"/>
                </a:solidFill>
                <a:latin typeface="宋体" panose="02010600030101010101" pitchFamily="2" charset="-122"/>
              </a:rPr>
              <a:t>MOV CX,100  ;PORT&lt;5</a:t>
            </a:r>
            <a:r>
              <a:rPr kumimoji="0" lang="zh-CN" altLang="en-US" sz="2400">
                <a:solidFill>
                  <a:srgbClr val="000000"/>
                </a:solidFill>
                <a:latin typeface="宋体" panose="02010600030101010101" pitchFamily="2" charset="-122"/>
              </a:rPr>
              <a:t>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83333">
                                            <p:txEl>
                                              <p:pRg st="1" end="1"/>
                                            </p:txEl>
                                          </p:spTgt>
                                        </p:tgtEl>
                                        <p:attrNameLst>
                                          <p:attrName>style.visibility</p:attrName>
                                        </p:attrNameLst>
                                      </p:cBhvr>
                                      <p:to>
                                        <p:strVal val="visible"/>
                                      </p:to>
                                    </p:set>
                                    <p:animEffect transition="in" filter="strips(downRight)">
                                      <p:cBhvr>
                                        <p:cTn id="7" dur="500"/>
                                        <p:tgtEl>
                                          <p:spTgt spid="483333">
                                            <p:txEl>
                                              <p:pRg st="1" end="1"/>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483333">
                                            <p:txEl>
                                              <p:pRg st="2" end="2"/>
                                            </p:txEl>
                                          </p:spTgt>
                                        </p:tgtEl>
                                        <p:attrNameLst>
                                          <p:attrName>style.visibility</p:attrName>
                                        </p:attrNameLst>
                                      </p:cBhvr>
                                      <p:to>
                                        <p:strVal val="visible"/>
                                      </p:to>
                                    </p:set>
                                    <p:animEffect transition="in" filter="strips(downRight)">
                                      <p:cBhvr>
                                        <p:cTn id="10" dur="500"/>
                                        <p:tgtEl>
                                          <p:spTgt spid="483333">
                                            <p:txEl>
                                              <p:pRg st="2" end="2"/>
                                            </p:txEl>
                                          </p:spTgt>
                                        </p:tgtEl>
                                      </p:cBhvr>
                                    </p:animEffect>
                                  </p:childTnLst>
                                </p:cTn>
                              </p:par>
                              <p:par>
                                <p:cTn id="11" presetID="18" presetClass="entr" presetSubtype="6" fill="hold" nodeType="withEffect">
                                  <p:stCondLst>
                                    <p:cond delay="0"/>
                                  </p:stCondLst>
                                  <p:childTnLst>
                                    <p:set>
                                      <p:cBhvr>
                                        <p:cTn id="12" dur="1" fill="hold">
                                          <p:stCondLst>
                                            <p:cond delay="0"/>
                                          </p:stCondLst>
                                        </p:cTn>
                                        <p:tgtEl>
                                          <p:spTgt spid="483333">
                                            <p:txEl>
                                              <p:pRg st="3" end="3"/>
                                            </p:txEl>
                                          </p:spTgt>
                                        </p:tgtEl>
                                        <p:attrNameLst>
                                          <p:attrName>style.visibility</p:attrName>
                                        </p:attrNameLst>
                                      </p:cBhvr>
                                      <p:to>
                                        <p:strVal val="visible"/>
                                      </p:to>
                                    </p:set>
                                    <p:animEffect transition="in" filter="strips(downRight)">
                                      <p:cBhvr>
                                        <p:cTn id="13" dur="500"/>
                                        <p:tgtEl>
                                          <p:spTgt spid="48333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483334"/>
                                        </p:tgtEl>
                                        <p:attrNameLst>
                                          <p:attrName>style.visibility</p:attrName>
                                        </p:attrNameLst>
                                      </p:cBhvr>
                                      <p:to>
                                        <p:strVal val="visible"/>
                                      </p:to>
                                    </p:set>
                                    <p:animEffect transition="in" filter="strips(downRight)">
                                      <p:cBhvr>
                                        <p:cTn id="18" dur="500"/>
                                        <p:tgtEl>
                                          <p:spTgt spid="48333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483335"/>
                                        </p:tgtEl>
                                        <p:attrNameLst>
                                          <p:attrName>style.visibility</p:attrName>
                                        </p:attrNameLst>
                                      </p:cBhvr>
                                      <p:to>
                                        <p:strVal val="visible"/>
                                      </p:to>
                                    </p:set>
                                    <p:animEffect transition="in" filter="strips(downRight)">
                                      <p:cBhvr>
                                        <p:cTn id="23" dur="500"/>
                                        <p:tgtEl>
                                          <p:spTgt spid="483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4" grpId="0" animBg="1"/>
      <p:bldP spid="4833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4">
            <a:extLst>
              <a:ext uri="{FF2B5EF4-FFF2-40B4-BE49-F238E27FC236}">
                <a16:creationId xmlns:a16="http://schemas.microsoft.com/office/drawing/2014/main" id="{B885D4F6-CC66-E643-A6BF-228F5859252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DA91F93-8382-D84A-B576-CFCDD14D8E5F}" type="datetime12">
              <a:rPr kumimoji="0" lang="zh-CN" altLang="en-US" sz="1400" smtClean="0"/>
              <a:pPr>
                <a:spcBef>
                  <a:spcPct val="0"/>
                </a:spcBef>
                <a:buClrTx/>
                <a:buSzTx/>
                <a:buFontTx/>
                <a:buNone/>
              </a:pPr>
              <a:t>下午10时44分</a:t>
            </a:fld>
            <a:endParaRPr kumimoji="0" lang="en-US" altLang="zh-CN" sz="1400"/>
          </a:p>
        </p:txBody>
      </p:sp>
      <p:sp>
        <p:nvSpPr>
          <p:cNvPr id="50178" name="Rectangle 6">
            <a:extLst>
              <a:ext uri="{FF2B5EF4-FFF2-40B4-BE49-F238E27FC236}">
                <a16:creationId xmlns:a16="http://schemas.microsoft.com/office/drawing/2014/main" id="{DB3FFD5F-E60B-EE40-AADF-7243F357A0F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AA8DD9C-AAEA-3F4A-A618-11B9FD672408}" type="slidenum">
              <a:rPr kumimoji="0" lang="en-US" altLang="zh-CN" sz="1400" smtClean="0"/>
              <a:pPr>
                <a:spcBef>
                  <a:spcPct val="0"/>
                </a:spcBef>
                <a:buClrTx/>
                <a:buSzTx/>
                <a:buFontTx/>
                <a:buNone/>
              </a:pPr>
              <a:t>17</a:t>
            </a:fld>
            <a:r>
              <a:rPr kumimoji="0" lang="en-US" altLang="zh-CN" sz="1400"/>
              <a:t>/96</a:t>
            </a:r>
            <a:endParaRPr kumimoji="0" lang="zh-CN" altLang="en-US" sz="1400"/>
          </a:p>
        </p:txBody>
      </p:sp>
      <p:sp>
        <p:nvSpPr>
          <p:cNvPr id="50179" name="Text Box 5">
            <a:extLst>
              <a:ext uri="{FF2B5EF4-FFF2-40B4-BE49-F238E27FC236}">
                <a16:creationId xmlns:a16="http://schemas.microsoft.com/office/drawing/2014/main" id="{E382DD20-8F72-D247-AA19-284C57F0E737}"/>
              </a:ext>
            </a:extLst>
          </p:cNvPr>
          <p:cNvSpPr txBox="1">
            <a:spLocks noChangeArrowheads="1"/>
          </p:cNvSpPr>
          <p:nvPr/>
        </p:nvSpPr>
        <p:spPr bwMode="auto">
          <a:xfrm>
            <a:off x="1763713" y="144463"/>
            <a:ext cx="5616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6.3	 MASM</a:t>
            </a:r>
            <a:r>
              <a:rPr lang="zh-CN" altLang="en-US" sz="3600">
                <a:latin typeface="隶书" pitchFamily="49" charset="-122"/>
                <a:ea typeface="隶书" pitchFamily="49" charset="-122"/>
              </a:rPr>
              <a:t>中的表达式</a:t>
            </a:r>
          </a:p>
        </p:txBody>
      </p:sp>
      <p:sp>
        <p:nvSpPr>
          <p:cNvPr id="485412" name="Text Box 36">
            <a:extLst>
              <a:ext uri="{FF2B5EF4-FFF2-40B4-BE49-F238E27FC236}">
                <a16:creationId xmlns:a16="http://schemas.microsoft.com/office/drawing/2014/main" id="{A40B0D1A-1B41-CF44-9C6F-1F7F208EFAAB}"/>
              </a:ext>
            </a:extLst>
          </p:cNvPr>
          <p:cNvSpPr txBox="1">
            <a:spLocks noChangeArrowheads="1"/>
          </p:cNvSpPr>
          <p:nvPr/>
        </p:nvSpPr>
        <p:spPr bwMode="auto">
          <a:xfrm>
            <a:off x="249238" y="908050"/>
            <a:ext cx="6194425" cy="433388"/>
          </a:xfrm>
          <a:prstGeom prst="rect">
            <a:avLst/>
          </a:prstGeom>
          <a:noFill/>
          <a:ln>
            <a:noFill/>
          </a:ln>
          <a:effectLst/>
          <a:extLst/>
        </p:spPr>
        <p:txBody>
          <a:bodyPr>
            <a:spAutoFit/>
          </a:bodyPr>
          <a:lstStyle>
            <a:lvl1pPr>
              <a:defRPr kumimoji="1" sz="2800" b="1">
                <a:solidFill>
                  <a:schemeClr val="tx1"/>
                </a:solidFill>
                <a:latin typeface="Times New Roman" charset="0"/>
                <a:ea typeface="华文中宋" charset="0"/>
                <a:cs typeface="华文中宋" charset="0"/>
              </a:defRPr>
            </a:lvl1pPr>
            <a:lvl2pPr marL="742950" indent="-285750">
              <a:defRPr kumimoji="1" sz="2800" b="1">
                <a:solidFill>
                  <a:schemeClr val="tx1"/>
                </a:solidFill>
                <a:latin typeface="Times New Roman" charset="0"/>
                <a:ea typeface="华文中宋" charset="0"/>
                <a:cs typeface="华文中宋" charset="0"/>
              </a:defRPr>
            </a:lvl2pPr>
            <a:lvl3pPr marL="1143000" indent="-228600">
              <a:defRPr kumimoji="1" sz="2800" b="1">
                <a:solidFill>
                  <a:schemeClr val="tx1"/>
                </a:solidFill>
                <a:latin typeface="Times New Roman" charset="0"/>
                <a:ea typeface="华文中宋" charset="0"/>
                <a:cs typeface="华文中宋" charset="0"/>
              </a:defRPr>
            </a:lvl3pPr>
            <a:lvl4pPr marL="1600200" indent="-228600">
              <a:defRPr kumimoji="1" sz="2800" b="1">
                <a:solidFill>
                  <a:schemeClr val="tx1"/>
                </a:solidFill>
                <a:latin typeface="Times New Roman" charset="0"/>
                <a:ea typeface="华文中宋" charset="0"/>
                <a:cs typeface="华文中宋" charset="0"/>
              </a:defRPr>
            </a:lvl4pPr>
            <a:lvl5pPr marL="2057400" indent="-228600">
              <a:defRPr kumimoji="1" sz="2800" b="1">
                <a:solidFill>
                  <a:schemeClr val="tx1"/>
                </a:solidFill>
                <a:latin typeface="Times New Roman" charset="0"/>
                <a:ea typeface="华文中宋" charset="0"/>
                <a:cs typeface="华文中宋" charset="0"/>
              </a:defRPr>
            </a:lvl5pPr>
            <a:lvl6pPr marL="2514600" indent="-228600"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6pPr>
            <a:lvl7pPr marL="2971800" indent="-228600"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7pPr>
            <a:lvl8pPr marL="3429000" indent="-228600"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8pPr>
            <a:lvl9pPr marL="3886200" indent="-228600"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9pPr>
          </a:lstStyle>
          <a:p>
            <a:pPr eaLnBrk="1" hangingPunct="1">
              <a:lnSpc>
                <a:spcPct val="80000"/>
              </a:lnSpc>
              <a:spcBef>
                <a:spcPct val="50000"/>
              </a:spcBef>
              <a:defRPr/>
            </a:pPr>
            <a:r>
              <a:rPr lang="zh-CN" altLang="en-US">
                <a:solidFill>
                  <a:srgbClr val="FF0000"/>
                </a:solidFill>
                <a:effectLst>
                  <a:outerShdw blurRad="38100" dist="38100" dir="2700000" algn="tl">
                    <a:srgbClr val="DDDDDD"/>
                  </a:outerShdw>
                </a:effectLst>
                <a:latin typeface="Verdana" charset="0"/>
                <a:ea typeface="宋体" charset="0"/>
                <a:cs typeface="宋体" charset="0"/>
              </a:rPr>
              <a:t>四、数值返回运算符（分析运算符）</a:t>
            </a:r>
            <a:r>
              <a:rPr lang="zh-CN" altLang="en-US" sz="2400">
                <a:solidFill>
                  <a:srgbClr val="333333"/>
                </a:solidFill>
                <a:latin typeface="Verdana" charset="0"/>
                <a:ea typeface="宋体" charset="0"/>
                <a:cs typeface="宋体" charset="0"/>
              </a:rPr>
              <a:t>      </a:t>
            </a:r>
            <a:endParaRPr lang="en-US" altLang="zh-CN" sz="2400">
              <a:solidFill>
                <a:srgbClr val="333333"/>
              </a:solidFill>
              <a:latin typeface="Verdana" charset="0"/>
              <a:ea typeface="宋体" charset="0"/>
              <a:cs typeface="宋体" charset="0"/>
            </a:endParaRPr>
          </a:p>
        </p:txBody>
      </p:sp>
      <p:graphicFrame>
        <p:nvGraphicFramePr>
          <p:cNvPr id="485446" name="Group 70">
            <a:extLst>
              <a:ext uri="{FF2B5EF4-FFF2-40B4-BE49-F238E27FC236}">
                <a16:creationId xmlns:a16="http://schemas.microsoft.com/office/drawing/2014/main" id="{9566EE26-D981-D24C-87D8-B8F764517D05}"/>
              </a:ext>
            </a:extLst>
          </p:cNvPr>
          <p:cNvGraphicFramePr>
            <a:graphicFrameLocks noGrp="1"/>
          </p:cNvGraphicFramePr>
          <p:nvPr/>
        </p:nvGraphicFramePr>
        <p:xfrm>
          <a:off x="554038" y="1557338"/>
          <a:ext cx="8266112" cy="4860926"/>
        </p:xfrm>
        <a:graphic>
          <a:graphicData uri="http://schemas.openxmlformats.org/drawingml/2006/table">
            <a:tbl>
              <a:tblPr/>
              <a:tblGrid>
                <a:gridCol w="1260475">
                  <a:extLst>
                    <a:ext uri="{9D8B030D-6E8A-4147-A177-3AD203B41FA5}">
                      <a16:colId xmlns:a16="http://schemas.microsoft.com/office/drawing/2014/main" val="1513784482"/>
                    </a:ext>
                  </a:extLst>
                </a:gridCol>
                <a:gridCol w="2470150">
                  <a:extLst>
                    <a:ext uri="{9D8B030D-6E8A-4147-A177-3AD203B41FA5}">
                      <a16:colId xmlns:a16="http://schemas.microsoft.com/office/drawing/2014/main" val="1244918424"/>
                    </a:ext>
                  </a:extLst>
                </a:gridCol>
                <a:gridCol w="4535487">
                  <a:extLst>
                    <a:ext uri="{9D8B030D-6E8A-4147-A177-3AD203B41FA5}">
                      <a16:colId xmlns:a16="http://schemas.microsoft.com/office/drawing/2014/main" val="3408586337"/>
                    </a:ext>
                  </a:extLst>
                </a:gridCol>
              </a:tblGrid>
              <a:tr h="398463">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zh-CN" altLang="en-US" sz="2000" b="1" i="0" u="none" strike="noStrike" cap="none" normalizeH="0" baseline="0">
                          <a:ln>
                            <a:noFill/>
                          </a:ln>
                          <a:solidFill>
                            <a:srgbClr val="FF0000"/>
                          </a:solidFill>
                          <a:effectLst/>
                          <a:latin typeface="宋体" panose="02010600030101010101" pitchFamily="2" charset="-122"/>
                          <a:ea typeface="宋体" panose="02010600030101010101" pitchFamily="2" charset="-122"/>
                        </a:rPr>
                        <a:t>操作符号</a:t>
                      </a:r>
                      <a:endParaRPr kumimoji="0" lang="zh-CN" altLang="en-US" sz="2000" b="1"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marL="90000" marR="90000" marT="46801" marB="46801" anchor="ctr" horzOverflow="overflow">
                    <a:lnL w="28575" cap="flat" cmpd="sng" algn="ctr">
                      <a:solidFill>
                        <a:srgbClr val="333333"/>
                      </a:solidFill>
                      <a:prstDash val="solid"/>
                      <a:round/>
                      <a:headEnd type="none" w="med" len="med"/>
                      <a:tailEnd type="none" w="med" len="med"/>
                    </a:lnL>
                    <a:lnR w="12700" cap="flat" cmpd="sng" algn="ctr">
                      <a:solidFill>
                        <a:srgbClr val="333333"/>
                      </a:solidFill>
                      <a:prstDash val="solid"/>
                      <a:round/>
                      <a:headEnd type="none" w="med" len="med"/>
                      <a:tailEnd type="none" w="med" len="med"/>
                    </a:lnR>
                    <a:lnT w="28575"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zh-CN" altLang="en-US" sz="2000" b="1" i="0" u="none" strike="noStrike" cap="none" normalizeH="0" baseline="0">
                          <a:ln>
                            <a:noFill/>
                          </a:ln>
                          <a:solidFill>
                            <a:srgbClr val="FF0000"/>
                          </a:solidFill>
                          <a:effectLst/>
                          <a:latin typeface="宋体" panose="02010600030101010101" pitchFamily="2" charset="-122"/>
                          <a:ea typeface="宋体" panose="02010600030101010101" pitchFamily="2" charset="-122"/>
                        </a:rPr>
                        <a:t>表达式</a:t>
                      </a:r>
                      <a:endParaRPr kumimoji="0" lang="zh-CN" altLang="en-US" sz="2000" b="1"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marL="90000" marR="90000" marT="46801" marB="46801" anchor="ctr" horzOverflow="overflow">
                    <a:lnL w="12700" cap="flat" cmpd="sng" algn="ctr">
                      <a:solidFill>
                        <a:srgbClr val="333333"/>
                      </a:solidFill>
                      <a:prstDash val="solid"/>
                      <a:round/>
                      <a:headEnd type="none" w="med" len="med"/>
                      <a:tailEnd type="none" w="med" len="med"/>
                    </a:lnL>
                    <a:lnR w="12700" cap="flat" cmpd="sng" algn="ctr">
                      <a:solidFill>
                        <a:srgbClr val="333333"/>
                      </a:solidFill>
                      <a:prstDash val="solid"/>
                      <a:round/>
                      <a:headEnd type="none" w="med" len="med"/>
                      <a:tailEnd type="none" w="med" len="med"/>
                    </a:lnR>
                    <a:lnT w="28575"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zh-CN" altLang="en-US" sz="2000" b="1" i="0" u="none" strike="noStrike" cap="none" normalizeH="0" baseline="0">
                          <a:ln>
                            <a:noFill/>
                          </a:ln>
                          <a:solidFill>
                            <a:srgbClr val="FF0000"/>
                          </a:solidFill>
                          <a:effectLst/>
                          <a:latin typeface="宋体" panose="02010600030101010101" pitchFamily="2" charset="-122"/>
                          <a:ea typeface="宋体" panose="02010600030101010101" pitchFamily="2" charset="-122"/>
                        </a:rPr>
                        <a:t>表达式含义</a:t>
                      </a:r>
                      <a:endParaRPr kumimoji="0" lang="zh-CN" altLang="en-US" sz="2000" b="1"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marL="90000" marR="90000" marT="46801" marB="46801" anchor="ctr" horzOverflow="overflow">
                    <a:lnL w="12700" cap="flat" cmpd="sng" algn="ctr">
                      <a:solidFill>
                        <a:srgbClr val="333333"/>
                      </a:solidFill>
                      <a:prstDash val="solid"/>
                      <a:round/>
                      <a:headEnd type="none" w="med" len="med"/>
                      <a:tailEnd type="none" w="med" len="med"/>
                    </a:lnL>
                    <a:lnR w="28575" cap="flat" cmpd="sng" algn="ctr">
                      <a:solidFill>
                        <a:srgbClr val="333333"/>
                      </a:solidFill>
                      <a:prstDash val="solid"/>
                      <a:round/>
                      <a:headEnd type="none" w="med" len="med"/>
                      <a:tailEnd type="none" w="med" len="med"/>
                    </a:lnR>
                    <a:lnT w="28575"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23436461"/>
                  </a:ext>
                </a:extLst>
              </a:tr>
              <a:tr h="939800">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SEG</a:t>
                      </a:r>
                      <a:endParaRPr kumimoji="0" lang="en-US" altLang="zh-CN" sz="2000" b="1" i="0" u="none" strike="noStrike" cap="none" normalizeH="0" baseline="0">
                        <a:ln>
                          <a:noFill/>
                        </a:ln>
                        <a:solidFill>
                          <a:srgbClr val="333333"/>
                        </a:solidFill>
                        <a:effectLst/>
                        <a:latin typeface="Tahoma" panose="020B0604030504040204" pitchFamily="34" charset="0"/>
                        <a:ea typeface="宋体" panose="02010600030101010101" pitchFamily="2" charset="-122"/>
                      </a:endParaRPr>
                    </a:p>
                  </a:txBody>
                  <a:tcPr marL="90000" marR="90000" marT="46801" marB="46801" anchor="ctr" horzOverflow="overflow">
                    <a:lnL w="28575" cap="flat" cmpd="sng" algn="ctr">
                      <a:solidFill>
                        <a:srgbClr val="333333"/>
                      </a:solidFill>
                      <a:prstDash val="solid"/>
                      <a:round/>
                      <a:headEnd type="none" w="med" len="med"/>
                      <a:tailEnd type="none" w="med" len="med"/>
                    </a:lnL>
                    <a:lnR w="12700"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lnTlToBr>
                      <a:noFill/>
                    </a:lnTlToBr>
                    <a:lnBlToTr>
                      <a:noFill/>
                    </a:lnBlToTr>
                    <a:solidFill>
                      <a:srgbClr val="E1B7B7">
                        <a:alpha val="50195"/>
                      </a:srgbClr>
                    </a:solid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SEG </a:t>
                      </a: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变量或标号</a:t>
                      </a:r>
                      <a:endParaRPr kumimoji="0" lang="zh-CN" altLang="en-US" sz="2000" b="1" i="0" u="none" strike="noStrike" cap="none" normalizeH="0" baseline="0">
                        <a:ln>
                          <a:noFill/>
                        </a:ln>
                        <a:solidFill>
                          <a:srgbClr val="333333"/>
                        </a:solidFill>
                        <a:effectLst/>
                        <a:latin typeface="Tahoma" panose="020B0604030504040204" pitchFamily="34" charset="0"/>
                        <a:ea typeface="宋体" panose="02010600030101010101" pitchFamily="2" charset="-122"/>
                      </a:endParaRPr>
                    </a:p>
                  </a:txBody>
                  <a:tcPr marL="90000" marR="90000" marT="46801" marB="46801" anchor="ctr" horzOverflow="overflow">
                    <a:lnL w="12700" cap="flat" cmpd="sng" algn="ctr">
                      <a:solidFill>
                        <a:srgbClr val="333333"/>
                      </a:solidFill>
                      <a:prstDash val="solid"/>
                      <a:round/>
                      <a:headEnd type="none" w="med" len="med"/>
                      <a:tailEnd type="none" w="med" len="med"/>
                    </a:lnL>
                    <a:lnR w="12700"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lnTlToBr>
                      <a:noFill/>
                    </a:lnTlToBr>
                    <a:lnBlToTr>
                      <a:noFill/>
                    </a:lnBlToTr>
                    <a:solidFill>
                      <a:srgbClr val="E1B7B7">
                        <a:alpha val="50195"/>
                      </a:srgbClr>
                    </a:solid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取出变量或标号的段基址</a:t>
                      </a:r>
                      <a:endParaRPr kumimoji="0" lang="zh-CN" altLang="en-US" sz="2000" b="1" i="0" u="none" strike="noStrike" cap="none" normalizeH="0" baseline="0">
                        <a:ln>
                          <a:noFill/>
                        </a:ln>
                        <a:solidFill>
                          <a:srgbClr val="333333"/>
                        </a:solidFill>
                        <a:effectLst/>
                        <a:latin typeface="Tahoma" panose="020B0604030504040204" pitchFamily="34" charset="0"/>
                        <a:ea typeface="宋体" panose="02010600030101010101" pitchFamily="2" charset="-122"/>
                      </a:endParaRPr>
                    </a:p>
                  </a:txBody>
                  <a:tcPr marL="90000" marR="90000" marT="46801" marB="46801" anchor="ctr" horzOverflow="overflow">
                    <a:lnL w="12700" cap="flat" cmpd="sng" algn="ctr">
                      <a:solidFill>
                        <a:srgbClr val="333333"/>
                      </a:solidFill>
                      <a:prstDash val="solid"/>
                      <a:round/>
                      <a:headEnd type="none" w="med" len="med"/>
                      <a:tailEnd type="none" w="med" len="med"/>
                    </a:lnL>
                    <a:lnR w="28575"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lnTlToBr>
                      <a:noFill/>
                    </a:lnTlToBr>
                    <a:lnBlToTr>
                      <a:noFill/>
                    </a:lnBlToTr>
                    <a:solidFill>
                      <a:srgbClr val="E1B7B7">
                        <a:alpha val="50195"/>
                      </a:srgbClr>
                    </a:solidFill>
                  </a:tcPr>
                </a:tc>
                <a:extLst>
                  <a:ext uri="{0D108BD9-81ED-4DB2-BD59-A6C34878D82A}">
                    <a16:rowId xmlns:a16="http://schemas.microsoft.com/office/drawing/2014/main" val="2674858471"/>
                  </a:ext>
                </a:extLst>
              </a:tr>
              <a:tr h="939800">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OFFSET</a:t>
                      </a:r>
                      <a:endParaRPr kumimoji="0" lang="en-US" altLang="zh-CN" sz="2000" b="1" i="0" u="none" strike="noStrike" cap="none" normalizeH="0" baseline="0">
                        <a:ln>
                          <a:noFill/>
                        </a:ln>
                        <a:solidFill>
                          <a:srgbClr val="333333"/>
                        </a:solidFill>
                        <a:effectLst/>
                        <a:latin typeface="Tahoma" panose="020B0604030504040204" pitchFamily="34" charset="0"/>
                        <a:ea typeface="宋体" panose="02010600030101010101" pitchFamily="2" charset="-122"/>
                      </a:endParaRPr>
                    </a:p>
                  </a:txBody>
                  <a:tcPr marL="90000" marR="90000" marT="46801" marB="46801" anchor="ctr" horzOverflow="overflow">
                    <a:lnL w="28575" cap="flat" cmpd="sng" algn="ctr">
                      <a:solidFill>
                        <a:srgbClr val="333333"/>
                      </a:solidFill>
                      <a:prstDash val="solid"/>
                      <a:round/>
                      <a:headEnd type="none" w="med" len="med"/>
                      <a:tailEnd type="none" w="med" len="med"/>
                    </a:lnL>
                    <a:lnR w="12700"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lnTlToBr>
                      <a:noFill/>
                    </a:lnTlToBr>
                    <a:lnBlToTr>
                      <a:noFill/>
                    </a:lnBlToTr>
                    <a:solidFill>
                      <a:srgbClr val="FFFFCC"/>
                    </a:solid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OFFSET </a:t>
                      </a: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变量或标号</a:t>
                      </a:r>
                      <a:endParaRPr kumimoji="0" lang="zh-CN" altLang="en-US" sz="2000" b="1" i="0" u="none" strike="noStrike" cap="none" normalizeH="0" baseline="0">
                        <a:ln>
                          <a:noFill/>
                        </a:ln>
                        <a:solidFill>
                          <a:srgbClr val="333333"/>
                        </a:solidFill>
                        <a:effectLst/>
                        <a:latin typeface="Tahoma" panose="020B0604030504040204" pitchFamily="34" charset="0"/>
                        <a:ea typeface="宋体" panose="02010600030101010101" pitchFamily="2" charset="-122"/>
                      </a:endParaRPr>
                    </a:p>
                  </a:txBody>
                  <a:tcPr marL="90000" marR="90000" marT="46801" marB="46801" anchor="ctr" horzOverflow="overflow">
                    <a:lnL w="12700" cap="flat" cmpd="sng" algn="ctr">
                      <a:solidFill>
                        <a:srgbClr val="333333"/>
                      </a:solidFill>
                      <a:prstDash val="solid"/>
                      <a:round/>
                      <a:headEnd type="none" w="med" len="med"/>
                      <a:tailEnd type="none" w="med" len="med"/>
                    </a:lnL>
                    <a:lnR w="12700"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lnTlToBr>
                      <a:noFill/>
                    </a:lnTlToBr>
                    <a:lnBlToTr>
                      <a:noFill/>
                    </a:lnBlToTr>
                    <a:solidFill>
                      <a:srgbClr val="FFFFCC"/>
                    </a:solid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取出变量或标号的偏移地址</a:t>
                      </a:r>
                      <a:endParaRPr kumimoji="0" lang="zh-CN" altLang="en-US" sz="2000" b="1" i="0" u="none" strike="noStrike" cap="none" normalizeH="0" baseline="0">
                        <a:ln>
                          <a:noFill/>
                        </a:ln>
                        <a:solidFill>
                          <a:srgbClr val="333333"/>
                        </a:solidFill>
                        <a:effectLst/>
                        <a:latin typeface="Tahoma" panose="020B0604030504040204" pitchFamily="34" charset="0"/>
                        <a:ea typeface="宋体" panose="02010600030101010101" pitchFamily="2" charset="-122"/>
                      </a:endParaRPr>
                    </a:p>
                  </a:txBody>
                  <a:tcPr marL="90000" marR="90000" marT="46801" marB="46801" anchor="ctr" horzOverflow="overflow">
                    <a:lnL w="12700" cap="flat" cmpd="sng" algn="ctr">
                      <a:solidFill>
                        <a:srgbClr val="333333"/>
                      </a:solidFill>
                      <a:prstDash val="solid"/>
                      <a:round/>
                      <a:headEnd type="none" w="med" len="med"/>
                      <a:tailEnd type="none" w="med" len="med"/>
                    </a:lnL>
                    <a:lnR w="28575"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404880068"/>
                  </a:ext>
                </a:extLst>
              </a:tr>
              <a:tr h="939800">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TYPE</a:t>
                      </a:r>
                      <a:endParaRPr kumimoji="0" lang="en-US" altLang="zh-CN" sz="2000" b="1" i="0" u="none" strike="noStrike" cap="none" normalizeH="0" baseline="0">
                        <a:ln>
                          <a:noFill/>
                        </a:ln>
                        <a:solidFill>
                          <a:srgbClr val="333333"/>
                        </a:solidFill>
                        <a:effectLst/>
                        <a:latin typeface="Tahoma" panose="020B0604030504040204" pitchFamily="34" charset="0"/>
                        <a:ea typeface="宋体" panose="02010600030101010101" pitchFamily="2" charset="-122"/>
                      </a:endParaRPr>
                    </a:p>
                  </a:txBody>
                  <a:tcPr marL="90000" marR="90000" marT="46801" marB="46801" anchor="ctr" horzOverflow="overflow">
                    <a:lnL w="28575" cap="flat" cmpd="sng" algn="ctr">
                      <a:solidFill>
                        <a:srgbClr val="333333"/>
                      </a:solidFill>
                      <a:prstDash val="solid"/>
                      <a:round/>
                      <a:headEnd type="none" w="med" len="med"/>
                      <a:tailEnd type="none" w="med" len="med"/>
                    </a:lnL>
                    <a:lnR w="12700"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TYPE </a:t>
                      </a: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变量或标号</a:t>
                      </a:r>
                      <a:endParaRPr kumimoji="0" lang="zh-CN" altLang="en-US" sz="2000" b="1" i="0" u="none" strike="noStrike" cap="none" normalizeH="0" baseline="0">
                        <a:ln>
                          <a:noFill/>
                        </a:ln>
                        <a:solidFill>
                          <a:srgbClr val="333333"/>
                        </a:solidFill>
                        <a:effectLst/>
                        <a:latin typeface="Tahoma" panose="020B0604030504040204" pitchFamily="34" charset="0"/>
                        <a:ea typeface="宋体" panose="02010600030101010101" pitchFamily="2" charset="-122"/>
                      </a:endParaRPr>
                    </a:p>
                  </a:txBody>
                  <a:tcPr marL="90000" marR="90000" marT="46801" marB="46801" anchor="ctr" horzOverflow="overflow">
                    <a:lnL w="12700" cap="flat" cmpd="sng" algn="ctr">
                      <a:solidFill>
                        <a:srgbClr val="333333"/>
                      </a:solidFill>
                      <a:prstDash val="solid"/>
                      <a:round/>
                      <a:headEnd type="none" w="med" len="med"/>
                      <a:tailEnd type="none" w="med" len="med"/>
                    </a:lnL>
                    <a:lnR w="12700"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取出变量或标号的类型</a:t>
                      </a:r>
                      <a:endParaRPr kumimoji="0" lang="zh-CN" altLang="en-US" sz="2000" b="1" i="0" u="none" strike="noStrike" cap="none" normalizeH="0" baseline="0">
                        <a:ln>
                          <a:noFill/>
                        </a:ln>
                        <a:solidFill>
                          <a:srgbClr val="333333"/>
                        </a:solidFill>
                        <a:effectLst/>
                        <a:latin typeface="Tahoma" panose="020B0604030504040204" pitchFamily="34" charset="0"/>
                        <a:ea typeface="宋体" panose="02010600030101010101" pitchFamily="2" charset="-122"/>
                      </a:endParaRPr>
                    </a:p>
                  </a:txBody>
                  <a:tcPr marL="90000" marR="90000" marT="46801" marB="46801" anchor="ctr" horzOverflow="overflow">
                    <a:lnL w="12700" cap="flat" cmpd="sng" algn="ctr">
                      <a:solidFill>
                        <a:srgbClr val="333333"/>
                      </a:solidFill>
                      <a:prstDash val="solid"/>
                      <a:round/>
                      <a:headEnd type="none" w="med" len="med"/>
                      <a:tailEnd type="none" w="med" len="med"/>
                    </a:lnL>
                    <a:lnR w="28575"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3502574340"/>
                  </a:ext>
                </a:extLst>
              </a:tr>
              <a:tr h="939800">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LENGTH</a:t>
                      </a:r>
                      <a:endParaRPr kumimoji="0" lang="en-US" altLang="zh-CN" sz="2000" b="1" i="0" u="none" strike="noStrike" cap="none" normalizeH="0" baseline="0">
                        <a:ln>
                          <a:noFill/>
                        </a:ln>
                        <a:solidFill>
                          <a:srgbClr val="333333"/>
                        </a:solidFill>
                        <a:effectLst/>
                        <a:latin typeface="Tahoma" panose="020B0604030504040204" pitchFamily="34" charset="0"/>
                        <a:ea typeface="宋体" panose="02010600030101010101" pitchFamily="2" charset="-122"/>
                      </a:endParaRPr>
                    </a:p>
                  </a:txBody>
                  <a:tcPr marL="90000" marR="90000" marT="46801" marB="46801" anchor="ctr" horzOverflow="overflow">
                    <a:lnL w="28575" cap="flat" cmpd="sng" algn="ctr">
                      <a:solidFill>
                        <a:srgbClr val="333333"/>
                      </a:solidFill>
                      <a:prstDash val="solid"/>
                      <a:round/>
                      <a:headEnd type="none" w="med" len="med"/>
                      <a:tailEnd type="none" w="med" len="med"/>
                    </a:lnL>
                    <a:lnR w="12700"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lnTlToBr>
                      <a:noFill/>
                    </a:lnTlToBr>
                    <a:lnBlToTr>
                      <a:noFill/>
                    </a:lnBlToTr>
                    <a:solidFill>
                      <a:srgbClr val="FFCCFF"/>
                    </a:solid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LENGTH </a:t>
                      </a: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变量</a:t>
                      </a:r>
                      <a:endParaRPr kumimoji="0" lang="zh-CN" altLang="en-US" sz="2000" b="1" i="0" u="none" strike="noStrike" cap="none" normalizeH="0" baseline="0">
                        <a:ln>
                          <a:noFill/>
                        </a:ln>
                        <a:solidFill>
                          <a:srgbClr val="333333"/>
                        </a:solidFill>
                        <a:effectLst/>
                        <a:latin typeface="Tahoma" panose="020B0604030504040204" pitchFamily="34" charset="0"/>
                        <a:ea typeface="宋体" panose="02010600030101010101" pitchFamily="2" charset="-122"/>
                      </a:endParaRPr>
                    </a:p>
                  </a:txBody>
                  <a:tcPr marL="90000" marR="90000" marT="46801" marB="46801" anchor="ctr" horzOverflow="overflow">
                    <a:lnL w="12700" cap="flat" cmpd="sng" algn="ctr">
                      <a:solidFill>
                        <a:srgbClr val="333333"/>
                      </a:solidFill>
                      <a:prstDash val="solid"/>
                      <a:round/>
                      <a:headEnd type="none" w="med" len="med"/>
                      <a:tailEnd type="none" w="med" len="med"/>
                    </a:lnL>
                    <a:lnR w="12700"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Pct val="60000"/>
                        <a:buFontTx/>
                        <a:buNone/>
                        <a:tabLst/>
                      </a:pP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变量中使用</a:t>
                      </a:r>
                      <a:r>
                        <a:rPr kumimoji="0"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DUP</a:t>
                      </a: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时返回变量包含的单元数</a:t>
                      </a:r>
                      <a:r>
                        <a:rPr kumimoji="0"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其它变量返回</a:t>
                      </a:r>
                      <a:r>
                        <a:rPr kumimoji="0"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1</a:t>
                      </a:r>
                      <a:endParaRPr kumimoji="0" lang="en-US" altLang="zh-CN" sz="2000" b="1" i="0" u="none" strike="noStrike" cap="none" normalizeH="0" baseline="0">
                        <a:ln>
                          <a:noFill/>
                        </a:ln>
                        <a:solidFill>
                          <a:srgbClr val="333333"/>
                        </a:solidFill>
                        <a:effectLst/>
                        <a:latin typeface="Tahoma" panose="020B0604030504040204" pitchFamily="34" charset="0"/>
                        <a:ea typeface="宋体" panose="02010600030101010101" pitchFamily="2" charset="-122"/>
                      </a:endParaRPr>
                    </a:p>
                  </a:txBody>
                  <a:tcPr marL="90000" marR="90000" marT="46801" marB="46801" anchor="ctr" horzOverflow="overflow">
                    <a:lnL w="12700" cap="flat" cmpd="sng" algn="ctr">
                      <a:solidFill>
                        <a:srgbClr val="333333"/>
                      </a:solidFill>
                      <a:prstDash val="solid"/>
                      <a:round/>
                      <a:headEnd type="none" w="med" len="med"/>
                      <a:tailEnd type="none" w="med" len="med"/>
                    </a:lnL>
                    <a:lnR w="28575"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2157741588"/>
                  </a:ext>
                </a:extLst>
              </a:tr>
              <a:tr h="703263">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SIZE</a:t>
                      </a:r>
                      <a:endParaRPr kumimoji="0" lang="en-US" altLang="zh-CN" sz="2000" b="1" i="0" u="none" strike="noStrike" cap="none" normalizeH="0" baseline="0">
                        <a:ln>
                          <a:noFill/>
                        </a:ln>
                        <a:solidFill>
                          <a:srgbClr val="333333"/>
                        </a:solidFill>
                        <a:effectLst/>
                        <a:latin typeface="Tahoma" panose="020B0604030504040204" pitchFamily="34" charset="0"/>
                        <a:ea typeface="宋体" panose="02010600030101010101" pitchFamily="2" charset="-122"/>
                      </a:endParaRPr>
                    </a:p>
                  </a:txBody>
                  <a:tcPr marL="90000" marR="90000" marT="46801" marB="46801" anchor="ctr" horzOverflow="overflow">
                    <a:lnL w="28575" cap="flat" cmpd="sng" algn="ctr">
                      <a:solidFill>
                        <a:srgbClr val="333333"/>
                      </a:solidFill>
                      <a:prstDash val="solid"/>
                      <a:round/>
                      <a:headEnd type="none" w="med" len="med"/>
                      <a:tailEnd type="none" w="med" len="med"/>
                    </a:lnL>
                    <a:lnR w="12700"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28575" cap="flat" cmpd="sng" algn="ctr">
                      <a:solidFill>
                        <a:srgbClr val="333333"/>
                      </a:solidFill>
                      <a:prstDash val="solid"/>
                      <a:round/>
                      <a:headEnd type="none" w="med" len="med"/>
                      <a:tailEnd type="none" w="med" len="med"/>
                    </a:lnB>
                    <a:lnTlToBr>
                      <a:noFill/>
                    </a:lnTlToBr>
                    <a:lnBlToTr>
                      <a:noFill/>
                    </a:lnBlToTr>
                    <a:solidFill>
                      <a:srgbClr val="CCCCFF">
                        <a:alpha val="50195"/>
                      </a:srgbClr>
                    </a:solid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SIZE </a:t>
                      </a: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变量</a:t>
                      </a:r>
                      <a:endParaRPr kumimoji="0" lang="zh-CN" altLang="en-US" sz="2000" b="1" i="0" u="none" strike="noStrike" cap="none" normalizeH="0" baseline="0">
                        <a:ln>
                          <a:noFill/>
                        </a:ln>
                        <a:solidFill>
                          <a:srgbClr val="333333"/>
                        </a:solidFill>
                        <a:effectLst/>
                        <a:latin typeface="Tahoma" panose="020B0604030504040204" pitchFamily="34" charset="0"/>
                        <a:ea typeface="宋体" panose="02010600030101010101" pitchFamily="2" charset="-122"/>
                      </a:endParaRPr>
                    </a:p>
                  </a:txBody>
                  <a:tcPr marL="90000" marR="90000" marT="46801" marB="46801" anchor="ctr" horzOverflow="overflow">
                    <a:lnL w="12700" cap="flat" cmpd="sng" algn="ctr">
                      <a:solidFill>
                        <a:srgbClr val="333333"/>
                      </a:solidFill>
                      <a:prstDash val="solid"/>
                      <a:round/>
                      <a:headEnd type="none" w="med" len="med"/>
                      <a:tailEnd type="none" w="med" len="med"/>
                    </a:lnL>
                    <a:lnR w="12700"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28575" cap="flat" cmpd="sng" algn="ctr">
                      <a:solidFill>
                        <a:srgbClr val="333333"/>
                      </a:solidFill>
                      <a:prstDash val="solid"/>
                      <a:round/>
                      <a:headEnd type="none" w="med" len="med"/>
                      <a:tailEnd type="none" w="med" len="med"/>
                    </a:lnB>
                    <a:lnTlToBr>
                      <a:noFill/>
                    </a:lnTlToBr>
                    <a:lnBlToTr>
                      <a:noFill/>
                    </a:lnBlToTr>
                    <a:solidFill>
                      <a:srgbClr val="CCCCFF">
                        <a:alpha val="50195"/>
                      </a:srgbClr>
                    </a:solid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返回变量包含的总字节数</a:t>
                      </a:r>
                    </a:p>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SIZE=LENGTH*TYPE</a:t>
                      </a:r>
                      <a:endParaRPr kumimoji="0" lang="en-US" altLang="zh-CN" sz="2000" b="1" i="0" u="none" strike="noStrike" cap="none" normalizeH="0" baseline="0">
                        <a:ln>
                          <a:noFill/>
                        </a:ln>
                        <a:solidFill>
                          <a:srgbClr val="333333"/>
                        </a:solidFill>
                        <a:effectLst/>
                        <a:latin typeface="Tahoma" panose="020B0604030504040204" pitchFamily="34" charset="0"/>
                        <a:ea typeface="宋体" panose="02010600030101010101" pitchFamily="2" charset="-122"/>
                      </a:endParaRPr>
                    </a:p>
                  </a:txBody>
                  <a:tcPr marL="90000" marR="90000" marT="46801" marB="46801" anchor="ctr" horzOverflow="overflow">
                    <a:lnL w="12700" cap="flat" cmpd="sng" algn="ctr">
                      <a:solidFill>
                        <a:srgbClr val="333333"/>
                      </a:solidFill>
                      <a:prstDash val="solid"/>
                      <a:round/>
                      <a:headEnd type="none" w="med" len="med"/>
                      <a:tailEnd type="none" w="med" len="med"/>
                    </a:lnL>
                    <a:lnR w="28575"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28575" cap="flat" cmpd="sng" algn="ctr">
                      <a:solidFill>
                        <a:srgbClr val="333333"/>
                      </a:solidFill>
                      <a:prstDash val="solid"/>
                      <a:round/>
                      <a:headEnd type="none" w="med" len="med"/>
                      <a:tailEnd type="none" w="med" len="med"/>
                    </a:lnB>
                    <a:lnTlToBr>
                      <a:noFill/>
                    </a:lnTlToBr>
                    <a:lnBlToTr>
                      <a:noFill/>
                    </a:lnBlToTr>
                    <a:solidFill>
                      <a:srgbClr val="CCCCFF">
                        <a:alpha val="50195"/>
                      </a:srgbClr>
                    </a:solidFill>
                  </a:tcPr>
                </a:tc>
                <a:extLst>
                  <a:ext uri="{0D108BD9-81ED-4DB2-BD59-A6C34878D82A}">
                    <a16:rowId xmlns:a16="http://schemas.microsoft.com/office/drawing/2014/main" val="259599956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32" fill="hold" nodeType="afterEffect">
                                  <p:stCondLst>
                                    <p:cond delay="0"/>
                                  </p:stCondLst>
                                  <p:childTnLst>
                                    <p:set>
                                      <p:cBhvr>
                                        <p:cTn id="6" dur="1" fill="hold">
                                          <p:stCondLst>
                                            <p:cond delay="0"/>
                                          </p:stCondLst>
                                        </p:cTn>
                                        <p:tgtEl>
                                          <p:spTgt spid="485446"/>
                                        </p:tgtEl>
                                        <p:attrNameLst>
                                          <p:attrName>style.visibility</p:attrName>
                                        </p:attrNameLst>
                                      </p:cBhvr>
                                      <p:to>
                                        <p:strVal val="visible"/>
                                      </p:to>
                                    </p:set>
                                    <p:animEffect transition="in" filter="diamond(out)">
                                      <p:cBhvr>
                                        <p:cTn id="7" dur="500"/>
                                        <p:tgtEl>
                                          <p:spTgt spid="485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4">
            <a:extLst>
              <a:ext uri="{FF2B5EF4-FFF2-40B4-BE49-F238E27FC236}">
                <a16:creationId xmlns:a16="http://schemas.microsoft.com/office/drawing/2014/main" id="{FEBAF326-31AD-3B44-826F-7CA144CA59F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FD37133-6958-2249-AD83-9B8A77E725BA}" type="datetime12">
              <a:rPr kumimoji="0" lang="zh-CN" altLang="en-US" sz="1400" smtClean="0"/>
              <a:pPr>
                <a:spcBef>
                  <a:spcPct val="0"/>
                </a:spcBef>
                <a:buClrTx/>
                <a:buSzTx/>
                <a:buFontTx/>
                <a:buNone/>
              </a:pPr>
              <a:t>下午10时44分</a:t>
            </a:fld>
            <a:endParaRPr kumimoji="0" lang="en-US" altLang="zh-CN" sz="1400"/>
          </a:p>
        </p:txBody>
      </p:sp>
      <p:sp>
        <p:nvSpPr>
          <p:cNvPr id="52226" name="Rectangle 6">
            <a:extLst>
              <a:ext uri="{FF2B5EF4-FFF2-40B4-BE49-F238E27FC236}">
                <a16:creationId xmlns:a16="http://schemas.microsoft.com/office/drawing/2014/main" id="{AD4BB4E1-9178-074A-8949-92250CA9BD9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794ED30-D947-6C44-AC40-C952AEB5976D}" type="slidenum">
              <a:rPr kumimoji="0" lang="en-US" altLang="zh-CN" sz="1400" smtClean="0"/>
              <a:pPr>
                <a:spcBef>
                  <a:spcPct val="0"/>
                </a:spcBef>
                <a:buClrTx/>
                <a:buSzTx/>
                <a:buFontTx/>
                <a:buNone/>
              </a:pPr>
              <a:t>18</a:t>
            </a:fld>
            <a:r>
              <a:rPr kumimoji="0" lang="en-US" altLang="zh-CN" sz="1400"/>
              <a:t>/96</a:t>
            </a:r>
            <a:endParaRPr kumimoji="0" lang="zh-CN" altLang="en-US" sz="1400"/>
          </a:p>
        </p:txBody>
      </p:sp>
      <p:sp>
        <p:nvSpPr>
          <p:cNvPr id="52227" name="Text Box 5">
            <a:extLst>
              <a:ext uri="{FF2B5EF4-FFF2-40B4-BE49-F238E27FC236}">
                <a16:creationId xmlns:a16="http://schemas.microsoft.com/office/drawing/2014/main" id="{73B2B4C8-B0B2-584B-B556-C3850AA3EFC3}"/>
              </a:ext>
            </a:extLst>
          </p:cNvPr>
          <p:cNvSpPr txBox="1">
            <a:spLocks noChangeArrowheads="1"/>
          </p:cNvSpPr>
          <p:nvPr/>
        </p:nvSpPr>
        <p:spPr bwMode="auto">
          <a:xfrm>
            <a:off x="1763713" y="144463"/>
            <a:ext cx="5616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6.3	 MASM</a:t>
            </a:r>
            <a:r>
              <a:rPr lang="zh-CN" altLang="en-US" sz="3600">
                <a:latin typeface="隶书" pitchFamily="49" charset="-122"/>
                <a:ea typeface="隶书" pitchFamily="49" charset="-122"/>
              </a:rPr>
              <a:t>中的表达式</a:t>
            </a:r>
          </a:p>
        </p:txBody>
      </p:sp>
      <p:graphicFrame>
        <p:nvGraphicFramePr>
          <p:cNvPr id="487460" name="Group 36">
            <a:extLst>
              <a:ext uri="{FF2B5EF4-FFF2-40B4-BE49-F238E27FC236}">
                <a16:creationId xmlns:a16="http://schemas.microsoft.com/office/drawing/2014/main" id="{E811ED8A-64AC-CF4C-91B0-29DC5ADAEC2F}"/>
              </a:ext>
            </a:extLst>
          </p:cNvPr>
          <p:cNvGraphicFramePr>
            <a:graphicFrameLocks noGrp="1"/>
          </p:cNvGraphicFramePr>
          <p:nvPr/>
        </p:nvGraphicFramePr>
        <p:xfrm>
          <a:off x="2268538" y="1660525"/>
          <a:ext cx="4948237" cy="4648202"/>
        </p:xfrm>
        <a:graphic>
          <a:graphicData uri="http://schemas.openxmlformats.org/drawingml/2006/table">
            <a:tbl>
              <a:tblPr/>
              <a:tblGrid>
                <a:gridCol w="650875">
                  <a:extLst>
                    <a:ext uri="{9D8B030D-6E8A-4147-A177-3AD203B41FA5}">
                      <a16:colId xmlns:a16="http://schemas.microsoft.com/office/drawing/2014/main" val="20000"/>
                    </a:ext>
                  </a:extLst>
                </a:gridCol>
                <a:gridCol w="2098675">
                  <a:extLst>
                    <a:ext uri="{9D8B030D-6E8A-4147-A177-3AD203B41FA5}">
                      <a16:colId xmlns:a16="http://schemas.microsoft.com/office/drawing/2014/main" val="20001"/>
                    </a:ext>
                  </a:extLst>
                </a:gridCol>
                <a:gridCol w="2198687">
                  <a:extLst>
                    <a:ext uri="{9D8B030D-6E8A-4147-A177-3AD203B41FA5}">
                      <a16:colId xmlns:a16="http://schemas.microsoft.com/office/drawing/2014/main" val="20002"/>
                    </a:ext>
                  </a:extLst>
                </a:gridCol>
              </a:tblGrid>
              <a:tr h="534988">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charset="0"/>
                        <a:buNone/>
                        <a:tabLst/>
                      </a:pPr>
                      <a:endParaRPr kumimoji="0" lang="zh-CN" altLang="en-US" sz="2400" b="1" i="0" u="none" strike="noStrike" cap="none" normalizeH="0" baseline="0">
                        <a:ln>
                          <a:noFill/>
                        </a:ln>
                        <a:solidFill>
                          <a:schemeClr val="tx1"/>
                        </a:solidFill>
                        <a:effectLst/>
                        <a:latin typeface="Tahoma" charset="0"/>
                        <a:ea typeface="宋体" charset="0"/>
                        <a:cs typeface="宋体" charset="0"/>
                      </a:endParaRPr>
                    </a:p>
                  </a:txBody>
                  <a:tcPr horzOverflow="overflow">
                    <a:lnL w="28575" cap="flat" cmpd="sng" algn="ctr">
                      <a:solidFill>
                        <a:srgbClr val="333333"/>
                      </a:solidFill>
                      <a:prstDash val="solid"/>
                      <a:round/>
                      <a:headEnd type="none" w="med" len="med"/>
                      <a:tailEnd type="none" w="med" len="med"/>
                    </a:lnL>
                    <a:lnR w="12700" cap="flat" cmpd="sng" algn="ctr">
                      <a:solidFill>
                        <a:srgbClr val="333333"/>
                      </a:solidFill>
                      <a:prstDash val="solid"/>
                      <a:round/>
                      <a:headEnd type="none" w="med" len="med"/>
                      <a:tailEnd type="none" w="med" len="med"/>
                    </a:lnR>
                    <a:lnT w="28575"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charset="0"/>
                        <a:buNone/>
                        <a:tabLst/>
                      </a:pPr>
                      <a:r>
                        <a:rPr kumimoji="0" lang="zh-CN" altLang="en-US" sz="2400" b="1" i="0" u="none" strike="noStrike" cap="none" normalizeH="0" baseline="0">
                          <a:ln>
                            <a:noFill/>
                          </a:ln>
                          <a:solidFill>
                            <a:srgbClr val="FF0000"/>
                          </a:solidFill>
                          <a:effectLst>
                            <a:outerShdw blurRad="38100" dist="38100" dir="2700000" algn="tl">
                              <a:srgbClr val="DDDDDD"/>
                            </a:outerShdw>
                          </a:effectLst>
                          <a:latin typeface="Tahoma" charset="0"/>
                          <a:ea typeface="宋体" charset="0"/>
                          <a:cs typeface="宋体" charset="0"/>
                        </a:rPr>
                        <a:t>类型</a:t>
                      </a:r>
                    </a:p>
                  </a:txBody>
                  <a:tcPr horzOverflow="overflow">
                    <a:lnL w="12700" cap="flat" cmpd="sng" algn="ctr">
                      <a:solidFill>
                        <a:srgbClr val="333333"/>
                      </a:solidFill>
                      <a:prstDash val="solid"/>
                      <a:round/>
                      <a:headEnd type="none" w="med" len="med"/>
                      <a:tailEnd type="none" w="med" len="med"/>
                    </a:lnL>
                    <a:lnR w="12700" cap="flat" cmpd="sng" algn="ctr">
                      <a:solidFill>
                        <a:srgbClr val="333333"/>
                      </a:solidFill>
                      <a:prstDash val="solid"/>
                      <a:round/>
                      <a:headEnd type="none" w="med" len="med"/>
                      <a:tailEnd type="none" w="med" len="med"/>
                    </a:lnR>
                    <a:lnT w="28575"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charset="0"/>
                        <a:buNone/>
                        <a:tabLst/>
                      </a:pPr>
                      <a:r>
                        <a:rPr kumimoji="0" lang="zh-CN" altLang="en-US" sz="2400" b="1" i="0" u="none" strike="noStrike" cap="none" normalizeH="0" baseline="0">
                          <a:ln>
                            <a:noFill/>
                          </a:ln>
                          <a:solidFill>
                            <a:srgbClr val="FF0000"/>
                          </a:solidFill>
                          <a:effectLst>
                            <a:outerShdw blurRad="38100" dist="38100" dir="2700000" algn="tl">
                              <a:srgbClr val="DDDDDD"/>
                            </a:outerShdw>
                          </a:effectLst>
                          <a:latin typeface="Tahoma" charset="0"/>
                          <a:ea typeface="宋体" charset="0"/>
                          <a:cs typeface="宋体" charset="0"/>
                        </a:rPr>
                        <a:t>返回值</a:t>
                      </a:r>
                    </a:p>
                  </a:txBody>
                  <a:tcPr horzOverflow="overflow">
                    <a:lnL w="12700" cap="flat" cmpd="sng" algn="ctr">
                      <a:solidFill>
                        <a:srgbClr val="333333"/>
                      </a:solidFill>
                      <a:prstDash val="solid"/>
                      <a:round/>
                      <a:headEnd type="none" w="med" len="med"/>
                      <a:tailEnd type="none" w="med" len="med"/>
                    </a:lnL>
                    <a:lnR w="28575" cap="flat" cmpd="sng" algn="ctr">
                      <a:solidFill>
                        <a:srgbClr val="333333"/>
                      </a:solidFill>
                      <a:prstDash val="solid"/>
                      <a:round/>
                      <a:headEnd type="none" w="med" len="med"/>
                      <a:tailEnd type="none" w="med" len="med"/>
                    </a:lnR>
                    <a:lnT w="28575"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4213">
                <a:tc rowSpan="4">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charset="0"/>
                        <a:buNone/>
                        <a:tabLst/>
                      </a:pPr>
                      <a:endParaRPr kumimoji="0" lang="zh-CN" altLang="en-US" sz="2400" b="1" i="0" u="none" strike="noStrike" cap="none" normalizeH="0" baseline="0">
                        <a:ln>
                          <a:noFill/>
                        </a:ln>
                        <a:solidFill>
                          <a:srgbClr val="0033CC"/>
                        </a:solidFill>
                        <a:effectLst>
                          <a:outerShdw blurRad="38100" dist="38100" dir="2700000" algn="tl">
                            <a:srgbClr val="DDDDDD"/>
                          </a:outerShdw>
                        </a:effectLst>
                        <a:latin typeface="Tahoma" charset="0"/>
                        <a:ea typeface="宋体" charset="0"/>
                        <a:cs typeface="宋体" charset="0"/>
                      </a:endParaRPr>
                    </a:p>
                    <a:p>
                      <a:pPr marL="0" marR="0" lvl="0" indent="0" algn="l" defTabSz="914400" rtl="0" eaLnBrk="0" fontAlgn="base" latinLnBrk="0" hangingPunct="0">
                        <a:lnSpc>
                          <a:spcPct val="100000"/>
                        </a:lnSpc>
                        <a:spcBef>
                          <a:spcPct val="0"/>
                        </a:spcBef>
                        <a:spcAft>
                          <a:spcPct val="0"/>
                        </a:spcAft>
                        <a:buClr>
                          <a:schemeClr val="folHlink"/>
                        </a:buClr>
                        <a:buSzPct val="60000"/>
                        <a:buFont typeface="Wingdings" charset="0"/>
                        <a:buNone/>
                        <a:tabLst/>
                      </a:pPr>
                      <a:r>
                        <a:rPr kumimoji="0" lang="zh-CN" altLang="en-US" sz="2400" b="1" i="0" u="none" strike="noStrike" cap="none" normalizeH="0" baseline="0">
                          <a:ln>
                            <a:noFill/>
                          </a:ln>
                          <a:solidFill>
                            <a:srgbClr val="0033CC"/>
                          </a:solidFill>
                          <a:effectLst>
                            <a:outerShdw blurRad="38100" dist="38100" dir="2700000" algn="tl">
                              <a:srgbClr val="DDDDDD"/>
                            </a:outerShdw>
                          </a:effectLst>
                          <a:latin typeface="Tahoma" charset="0"/>
                          <a:ea typeface="宋体" charset="0"/>
                          <a:cs typeface="宋体" charset="0"/>
                        </a:rPr>
                        <a:t>变</a:t>
                      </a:r>
                    </a:p>
                    <a:p>
                      <a:pPr marL="0" marR="0" lvl="0" indent="0" algn="l" defTabSz="914400" rtl="0" eaLnBrk="0" fontAlgn="base" latinLnBrk="0" hangingPunct="0">
                        <a:lnSpc>
                          <a:spcPct val="100000"/>
                        </a:lnSpc>
                        <a:spcBef>
                          <a:spcPct val="0"/>
                        </a:spcBef>
                        <a:spcAft>
                          <a:spcPct val="0"/>
                        </a:spcAft>
                        <a:buClr>
                          <a:schemeClr val="folHlink"/>
                        </a:buClr>
                        <a:buSzPct val="60000"/>
                        <a:buFont typeface="Wingdings" charset="0"/>
                        <a:buNone/>
                        <a:tabLst/>
                      </a:pPr>
                      <a:endParaRPr kumimoji="0" lang="zh-CN" altLang="en-US" sz="2400" b="1" i="0" u="none" strike="noStrike" cap="none" normalizeH="0" baseline="0">
                        <a:ln>
                          <a:noFill/>
                        </a:ln>
                        <a:solidFill>
                          <a:srgbClr val="0033CC"/>
                        </a:solidFill>
                        <a:effectLst>
                          <a:outerShdw blurRad="38100" dist="38100" dir="2700000" algn="tl">
                            <a:srgbClr val="DDDDDD"/>
                          </a:outerShdw>
                        </a:effectLst>
                        <a:latin typeface="Tahoma" charset="0"/>
                        <a:ea typeface="宋体" charset="0"/>
                        <a:cs typeface="宋体" charset="0"/>
                      </a:endParaRPr>
                    </a:p>
                    <a:p>
                      <a:pPr marL="0" marR="0" lvl="0" indent="0" algn="l" defTabSz="914400" rtl="0" eaLnBrk="0" fontAlgn="base" latinLnBrk="0" hangingPunct="0">
                        <a:lnSpc>
                          <a:spcPct val="100000"/>
                        </a:lnSpc>
                        <a:spcBef>
                          <a:spcPct val="0"/>
                        </a:spcBef>
                        <a:spcAft>
                          <a:spcPct val="0"/>
                        </a:spcAft>
                        <a:buClr>
                          <a:schemeClr val="folHlink"/>
                        </a:buClr>
                        <a:buSzPct val="60000"/>
                        <a:buFont typeface="Wingdings" charset="0"/>
                        <a:buNone/>
                        <a:tabLst/>
                      </a:pPr>
                      <a:endParaRPr kumimoji="0" lang="zh-CN" altLang="en-US" sz="2400" b="1" i="0" u="none" strike="noStrike" cap="none" normalizeH="0" baseline="0">
                        <a:ln>
                          <a:noFill/>
                        </a:ln>
                        <a:solidFill>
                          <a:srgbClr val="0033CC"/>
                        </a:solidFill>
                        <a:effectLst>
                          <a:outerShdw blurRad="38100" dist="38100" dir="2700000" algn="tl">
                            <a:srgbClr val="DDDDDD"/>
                          </a:outerShdw>
                        </a:effectLst>
                        <a:latin typeface="Tahoma" charset="0"/>
                        <a:ea typeface="宋体" charset="0"/>
                        <a:cs typeface="宋体" charset="0"/>
                      </a:endParaRPr>
                    </a:p>
                    <a:p>
                      <a:pPr marL="0" marR="0" lvl="0" indent="0" algn="l" defTabSz="914400" rtl="0" eaLnBrk="0" fontAlgn="base" latinLnBrk="0" hangingPunct="0">
                        <a:lnSpc>
                          <a:spcPct val="100000"/>
                        </a:lnSpc>
                        <a:spcBef>
                          <a:spcPct val="0"/>
                        </a:spcBef>
                        <a:spcAft>
                          <a:spcPct val="0"/>
                        </a:spcAft>
                        <a:buClr>
                          <a:schemeClr val="folHlink"/>
                        </a:buClr>
                        <a:buSzPct val="60000"/>
                        <a:buFont typeface="Wingdings" charset="0"/>
                        <a:buNone/>
                        <a:tabLst/>
                      </a:pPr>
                      <a:r>
                        <a:rPr kumimoji="0" lang="zh-CN" altLang="en-US" sz="2400" b="1" i="0" u="none" strike="noStrike" cap="none" normalizeH="0" baseline="0">
                          <a:ln>
                            <a:noFill/>
                          </a:ln>
                          <a:solidFill>
                            <a:srgbClr val="0033CC"/>
                          </a:solidFill>
                          <a:effectLst>
                            <a:outerShdw blurRad="38100" dist="38100" dir="2700000" algn="tl">
                              <a:srgbClr val="DDDDDD"/>
                            </a:outerShdw>
                          </a:effectLst>
                          <a:latin typeface="Tahoma" charset="0"/>
                          <a:ea typeface="宋体" charset="0"/>
                          <a:cs typeface="宋体" charset="0"/>
                        </a:rPr>
                        <a:t>量</a:t>
                      </a:r>
                    </a:p>
                  </a:txBody>
                  <a:tcPr horzOverflow="overflow">
                    <a:lnL w="28575" cap="flat" cmpd="sng" algn="ctr">
                      <a:solidFill>
                        <a:srgbClr val="333333"/>
                      </a:solidFill>
                      <a:prstDash val="solid"/>
                      <a:round/>
                      <a:headEnd type="none" w="med" len="med"/>
                      <a:tailEnd type="none" w="med" len="med"/>
                    </a:lnL>
                    <a:lnR w="12700"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charset="0"/>
                        <a:buNone/>
                        <a:tabLst/>
                      </a:pPr>
                      <a:r>
                        <a:rPr kumimoji="0" lang="en-US" altLang="zh-CN" sz="2400" b="1" i="0" u="none" strike="noStrike" cap="none" normalizeH="0" baseline="0">
                          <a:ln>
                            <a:noFill/>
                          </a:ln>
                          <a:solidFill>
                            <a:srgbClr val="333333"/>
                          </a:solidFill>
                          <a:effectLst/>
                          <a:latin typeface="Tahoma" charset="0"/>
                          <a:ea typeface="宋体" charset="0"/>
                          <a:cs typeface="宋体" charset="0"/>
                        </a:rPr>
                        <a:t>DB</a:t>
                      </a:r>
                    </a:p>
                  </a:txBody>
                  <a:tcPr horzOverflow="overflow">
                    <a:lnL w="12700" cap="flat" cmpd="sng" algn="ctr">
                      <a:solidFill>
                        <a:srgbClr val="333333"/>
                      </a:solidFill>
                      <a:prstDash val="solid"/>
                      <a:round/>
                      <a:headEnd type="none" w="med" len="med"/>
                      <a:tailEnd type="none" w="med" len="med"/>
                    </a:lnL>
                    <a:lnR w="12700"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charset="0"/>
                        <a:buNone/>
                        <a:tabLst/>
                      </a:pPr>
                      <a:r>
                        <a:rPr kumimoji="0" lang="en-US" altLang="zh-CN" sz="2400" b="1" i="0" u="none" strike="noStrike" cap="none" normalizeH="0" baseline="0">
                          <a:ln>
                            <a:noFill/>
                          </a:ln>
                          <a:solidFill>
                            <a:srgbClr val="333333"/>
                          </a:solidFill>
                          <a:effectLst/>
                          <a:latin typeface="Tahoma" charset="0"/>
                          <a:ea typeface="宋体" charset="0"/>
                          <a:cs typeface="宋体" charset="0"/>
                        </a:rPr>
                        <a:t>1</a:t>
                      </a:r>
                    </a:p>
                  </a:txBody>
                  <a:tcPr horzOverflow="overflow">
                    <a:lnL w="12700" cap="flat" cmpd="sng" algn="ctr">
                      <a:solidFill>
                        <a:srgbClr val="333333"/>
                      </a:solidFill>
                      <a:prstDash val="solid"/>
                      <a:round/>
                      <a:headEnd type="none" w="med" len="med"/>
                      <a:tailEnd type="none" w="med" len="med"/>
                    </a:lnL>
                    <a:lnR w="28575"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lnTlToBr>
                      <a:noFill/>
                    </a:lnTlToBr>
                    <a:lnBlToTr>
                      <a:noFill/>
                    </a:lnBlToTr>
                    <a:solidFill>
                      <a:srgbClr val="FFCCFF">
                        <a:alpha val="50000"/>
                      </a:srgbClr>
                    </a:solidFill>
                  </a:tcPr>
                </a:tc>
                <a:extLst>
                  <a:ext uri="{0D108BD9-81ED-4DB2-BD59-A6C34878D82A}">
                    <a16:rowId xmlns:a16="http://schemas.microsoft.com/office/drawing/2014/main" val="10001"/>
                  </a:ext>
                </a:extLst>
              </a:tr>
              <a:tr h="687388">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charset="0"/>
                        <a:buNone/>
                        <a:tabLst/>
                      </a:pPr>
                      <a:r>
                        <a:rPr kumimoji="0" lang="en-US" altLang="zh-CN" sz="2400" b="1" i="0" u="none" strike="noStrike" cap="none" normalizeH="0" baseline="0">
                          <a:ln>
                            <a:noFill/>
                          </a:ln>
                          <a:solidFill>
                            <a:srgbClr val="333333"/>
                          </a:solidFill>
                          <a:effectLst/>
                          <a:latin typeface="Tahoma" charset="0"/>
                          <a:ea typeface="宋体" charset="0"/>
                          <a:cs typeface="宋体" charset="0"/>
                        </a:rPr>
                        <a:t>DW</a:t>
                      </a:r>
                    </a:p>
                  </a:txBody>
                  <a:tcPr horzOverflow="overflow">
                    <a:lnL w="12700" cap="flat" cmpd="sng" algn="ctr">
                      <a:solidFill>
                        <a:srgbClr val="333333"/>
                      </a:solidFill>
                      <a:prstDash val="solid"/>
                      <a:round/>
                      <a:headEnd type="none" w="med" len="med"/>
                      <a:tailEnd type="none" w="med" len="med"/>
                    </a:lnL>
                    <a:lnR w="12700"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charset="0"/>
                        <a:buNone/>
                        <a:tabLst/>
                      </a:pPr>
                      <a:r>
                        <a:rPr kumimoji="0" lang="en-US" altLang="zh-CN" sz="2400" b="1" i="0" u="none" strike="noStrike" cap="none" normalizeH="0" baseline="0">
                          <a:ln>
                            <a:noFill/>
                          </a:ln>
                          <a:solidFill>
                            <a:srgbClr val="333333"/>
                          </a:solidFill>
                          <a:effectLst/>
                          <a:latin typeface="Tahoma" charset="0"/>
                          <a:ea typeface="宋体" charset="0"/>
                          <a:cs typeface="宋体" charset="0"/>
                        </a:rPr>
                        <a:t>2</a:t>
                      </a:r>
                    </a:p>
                  </a:txBody>
                  <a:tcPr horzOverflow="overflow">
                    <a:lnL w="12700" cap="flat" cmpd="sng" algn="ctr">
                      <a:solidFill>
                        <a:srgbClr val="333333"/>
                      </a:solidFill>
                      <a:prstDash val="solid"/>
                      <a:round/>
                      <a:headEnd type="none" w="med" len="med"/>
                      <a:tailEnd type="none" w="med" len="med"/>
                    </a:lnL>
                    <a:lnR w="28575"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lnTlToBr>
                      <a:noFill/>
                    </a:lnTlToBr>
                    <a:lnBlToTr>
                      <a:noFill/>
                    </a:lnBlToTr>
                    <a:solidFill>
                      <a:srgbClr val="FFCCFF">
                        <a:alpha val="50000"/>
                      </a:srgbClr>
                    </a:solidFill>
                  </a:tcPr>
                </a:tc>
                <a:extLst>
                  <a:ext uri="{0D108BD9-81ED-4DB2-BD59-A6C34878D82A}">
                    <a16:rowId xmlns:a16="http://schemas.microsoft.com/office/drawing/2014/main" val="10002"/>
                  </a:ext>
                </a:extLst>
              </a:tr>
              <a:tr h="684213">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charset="0"/>
                        <a:buNone/>
                        <a:tabLst/>
                      </a:pPr>
                      <a:r>
                        <a:rPr kumimoji="0" lang="en-US" altLang="zh-CN" sz="2400" b="1" i="0" u="none" strike="noStrike" cap="none" normalizeH="0" baseline="0">
                          <a:ln>
                            <a:noFill/>
                          </a:ln>
                          <a:solidFill>
                            <a:srgbClr val="333333"/>
                          </a:solidFill>
                          <a:effectLst/>
                          <a:latin typeface="Tahoma" charset="0"/>
                          <a:ea typeface="宋体" charset="0"/>
                          <a:cs typeface="宋体" charset="0"/>
                        </a:rPr>
                        <a:t>DD</a:t>
                      </a:r>
                    </a:p>
                  </a:txBody>
                  <a:tcPr horzOverflow="overflow">
                    <a:lnL w="12700" cap="flat" cmpd="sng" algn="ctr">
                      <a:solidFill>
                        <a:srgbClr val="333333"/>
                      </a:solidFill>
                      <a:prstDash val="solid"/>
                      <a:round/>
                      <a:headEnd type="none" w="med" len="med"/>
                      <a:tailEnd type="none" w="med" len="med"/>
                    </a:lnL>
                    <a:lnR w="12700"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charset="0"/>
                        <a:buNone/>
                        <a:tabLst/>
                      </a:pPr>
                      <a:r>
                        <a:rPr kumimoji="0" lang="en-US" altLang="zh-CN" sz="2400" b="1" i="0" u="none" strike="noStrike" cap="none" normalizeH="0" baseline="0">
                          <a:ln>
                            <a:noFill/>
                          </a:ln>
                          <a:solidFill>
                            <a:srgbClr val="333333"/>
                          </a:solidFill>
                          <a:effectLst/>
                          <a:latin typeface="Tahoma" charset="0"/>
                          <a:ea typeface="宋体" charset="0"/>
                          <a:cs typeface="宋体" charset="0"/>
                        </a:rPr>
                        <a:t>4</a:t>
                      </a:r>
                    </a:p>
                  </a:txBody>
                  <a:tcPr horzOverflow="overflow">
                    <a:lnL w="12700" cap="flat" cmpd="sng" algn="ctr">
                      <a:solidFill>
                        <a:srgbClr val="333333"/>
                      </a:solidFill>
                      <a:prstDash val="solid"/>
                      <a:round/>
                      <a:headEnd type="none" w="med" len="med"/>
                      <a:tailEnd type="none" w="med" len="med"/>
                    </a:lnL>
                    <a:lnR w="28575"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lnTlToBr>
                      <a:noFill/>
                    </a:lnTlToBr>
                    <a:lnBlToTr>
                      <a:noFill/>
                    </a:lnBlToTr>
                    <a:solidFill>
                      <a:srgbClr val="FFCCFF">
                        <a:alpha val="50000"/>
                      </a:srgbClr>
                    </a:solidFill>
                  </a:tcPr>
                </a:tc>
                <a:extLst>
                  <a:ext uri="{0D108BD9-81ED-4DB2-BD59-A6C34878D82A}">
                    <a16:rowId xmlns:a16="http://schemas.microsoft.com/office/drawing/2014/main" val="10003"/>
                  </a:ext>
                </a:extLst>
              </a:tr>
              <a:tr h="685800">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charset="0"/>
                        <a:buNone/>
                        <a:tabLst/>
                      </a:pPr>
                      <a:r>
                        <a:rPr kumimoji="0" lang="en-US" altLang="zh-CN" sz="2400" b="1" i="0" u="none" strike="noStrike" cap="none" normalizeH="0" baseline="0">
                          <a:ln>
                            <a:noFill/>
                          </a:ln>
                          <a:solidFill>
                            <a:srgbClr val="333333"/>
                          </a:solidFill>
                          <a:effectLst/>
                          <a:latin typeface="Tahoma" charset="0"/>
                          <a:ea typeface="宋体" charset="0"/>
                          <a:cs typeface="宋体" charset="0"/>
                        </a:rPr>
                        <a:t>DQ</a:t>
                      </a:r>
                    </a:p>
                  </a:txBody>
                  <a:tcPr horzOverflow="overflow">
                    <a:lnL w="12700" cap="flat" cmpd="sng" algn="ctr">
                      <a:solidFill>
                        <a:srgbClr val="333333"/>
                      </a:solidFill>
                      <a:prstDash val="solid"/>
                      <a:round/>
                      <a:headEnd type="none" w="med" len="med"/>
                      <a:tailEnd type="none" w="med" len="med"/>
                    </a:lnL>
                    <a:lnR w="12700"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charset="0"/>
                        <a:buNone/>
                        <a:tabLst/>
                      </a:pPr>
                      <a:r>
                        <a:rPr kumimoji="0" lang="en-US" altLang="zh-CN" sz="2400" b="1" i="0" u="none" strike="noStrike" cap="none" normalizeH="0" baseline="0">
                          <a:ln>
                            <a:noFill/>
                          </a:ln>
                          <a:solidFill>
                            <a:srgbClr val="333333"/>
                          </a:solidFill>
                          <a:effectLst/>
                          <a:latin typeface="Tahoma" charset="0"/>
                          <a:ea typeface="宋体" charset="0"/>
                          <a:cs typeface="宋体" charset="0"/>
                        </a:rPr>
                        <a:t>8</a:t>
                      </a:r>
                    </a:p>
                  </a:txBody>
                  <a:tcPr horzOverflow="overflow">
                    <a:lnL w="12700" cap="flat" cmpd="sng" algn="ctr">
                      <a:solidFill>
                        <a:srgbClr val="333333"/>
                      </a:solidFill>
                      <a:prstDash val="solid"/>
                      <a:round/>
                      <a:headEnd type="none" w="med" len="med"/>
                      <a:tailEnd type="none" w="med" len="med"/>
                    </a:lnL>
                    <a:lnR w="28575"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lnTlToBr>
                      <a:noFill/>
                    </a:lnTlToBr>
                    <a:lnBlToTr>
                      <a:noFill/>
                    </a:lnBlToTr>
                    <a:solidFill>
                      <a:srgbClr val="FFCCFF">
                        <a:alpha val="50000"/>
                      </a:srgbClr>
                    </a:solidFill>
                  </a:tcPr>
                </a:tc>
                <a:extLst>
                  <a:ext uri="{0D108BD9-81ED-4DB2-BD59-A6C34878D82A}">
                    <a16:rowId xmlns:a16="http://schemas.microsoft.com/office/drawing/2014/main" val="10004"/>
                  </a:ext>
                </a:extLst>
              </a:tr>
              <a:tr h="685800">
                <a:tc rowSpan="2">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charset="0"/>
                        <a:buNone/>
                        <a:tabLst/>
                      </a:pPr>
                      <a:r>
                        <a:rPr kumimoji="0" lang="zh-CN" altLang="en-US" sz="2400" b="1" i="0" u="none" strike="noStrike" cap="none" normalizeH="0" baseline="0">
                          <a:ln>
                            <a:noFill/>
                          </a:ln>
                          <a:solidFill>
                            <a:srgbClr val="0033CC"/>
                          </a:solidFill>
                          <a:effectLst>
                            <a:outerShdw blurRad="38100" dist="38100" dir="2700000" algn="tl">
                              <a:srgbClr val="DDDDDD"/>
                            </a:outerShdw>
                          </a:effectLst>
                          <a:latin typeface="Tahoma" charset="0"/>
                          <a:ea typeface="宋体" charset="0"/>
                          <a:cs typeface="宋体" charset="0"/>
                        </a:rPr>
                        <a:t>标</a:t>
                      </a:r>
                    </a:p>
                    <a:p>
                      <a:pPr marL="0" marR="0" lvl="0" indent="0" algn="l" defTabSz="914400" rtl="0" eaLnBrk="0" fontAlgn="base" latinLnBrk="0" hangingPunct="0">
                        <a:lnSpc>
                          <a:spcPct val="100000"/>
                        </a:lnSpc>
                        <a:spcBef>
                          <a:spcPct val="0"/>
                        </a:spcBef>
                        <a:spcAft>
                          <a:spcPct val="0"/>
                        </a:spcAft>
                        <a:buClr>
                          <a:schemeClr val="folHlink"/>
                        </a:buClr>
                        <a:buSzPct val="60000"/>
                        <a:buFont typeface="Wingdings" charset="0"/>
                        <a:buNone/>
                        <a:tabLst/>
                      </a:pPr>
                      <a:endParaRPr kumimoji="0" lang="zh-CN" altLang="en-US" sz="2400" b="1" i="0" u="none" strike="noStrike" cap="none" normalizeH="0" baseline="0">
                        <a:ln>
                          <a:noFill/>
                        </a:ln>
                        <a:solidFill>
                          <a:srgbClr val="0033CC"/>
                        </a:solidFill>
                        <a:effectLst>
                          <a:outerShdw blurRad="38100" dist="38100" dir="2700000" algn="tl">
                            <a:srgbClr val="DDDDDD"/>
                          </a:outerShdw>
                        </a:effectLst>
                        <a:latin typeface="Tahoma" charset="0"/>
                        <a:ea typeface="宋体" charset="0"/>
                        <a:cs typeface="宋体" charset="0"/>
                      </a:endParaRPr>
                    </a:p>
                    <a:p>
                      <a:pPr marL="0" marR="0" lvl="0" indent="0" algn="l" defTabSz="914400" rtl="0" eaLnBrk="0" fontAlgn="base" latinLnBrk="0" hangingPunct="0">
                        <a:lnSpc>
                          <a:spcPct val="100000"/>
                        </a:lnSpc>
                        <a:spcBef>
                          <a:spcPct val="0"/>
                        </a:spcBef>
                        <a:spcAft>
                          <a:spcPct val="0"/>
                        </a:spcAft>
                        <a:buClr>
                          <a:schemeClr val="folHlink"/>
                        </a:buClr>
                        <a:buSzPct val="60000"/>
                        <a:buFont typeface="Wingdings" charset="0"/>
                        <a:buNone/>
                        <a:tabLst/>
                      </a:pPr>
                      <a:r>
                        <a:rPr kumimoji="0" lang="zh-CN" altLang="en-US" sz="2400" b="1" i="0" u="none" strike="noStrike" cap="none" normalizeH="0" baseline="0">
                          <a:ln>
                            <a:noFill/>
                          </a:ln>
                          <a:solidFill>
                            <a:srgbClr val="0033CC"/>
                          </a:solidFill>
                          <a:effectLst>
                            <a:outerShdw blurRad="38100" dist="38100" dir="2700000" algn="tl">
                              <a:srgbClr val="DDDDDD"/>
                            </a:outerShdw>
                          </a:effectLst>
                          <a:latin typeface="Tahoma" charset="0"/>
                          <a:ea typeface="宋体" charset="0"/>
                          <a:cs typeface="宋体" charset="0"/>
                        </a:rPr>
                        <a:t>号</a:t>
                      </a:r>
                    </a:p>
                  </a:txBody>
                  <a:tcPr horzOverflow="overflow">
                    <a:lnL w="28575" cap="flat" cmpd="sng" algn="ctr">
                      <a:solidFill>
                        <a:srgbClr val="333333"/>
                      </a:solidFill>
                      <a:prstDash val="solid"/>
                      <a:round/>
                      <a:headEnd type="none" w="med" len="med"/>
                      <a:tailEnd type="none" w="med" len="med"/>
                    </a:lnL>
                    <a:lnR w="12700"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28575" cap="flat" cmpd="sng" algn="ctr">
                      <a:solidFill>
                        <a:srgbClr val="333333"/>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charset="0"/>
                        <a:buNone/>
                        <a:tabLst/>
                      </a:pPr>
                      <a:r>
                        <a:rPr kumimoji="0" lang="en-US" altLang="zh-CN" sz="2400" b="1" i="0" u="none" strike="noStrike" cap="none" normalizeH="0" baseline="0">
                          <a:ln>
                            <a:noFill/>
                          </a:ln>
                          <a:solidFill>
                            <a:srgbClr val="333333"/>
                          </a:solidFill>
                          <a:effectLst/>
                          <a:latin typeface="Tahoma" charset="0"/>
                          <a:ea typeface="宋体" charset="0"/>
                          <a:cs typeface="宋体" charset="0"/>
                        </a:rPr>
                        <a:t>NEAR</a:t>
                      </a:r>
                    </a:p>
                  </a:txBody>
                  <a:tcPr horzOverflow="overflow">
                    <a:lnL w="12700" cap="flat" cmpd="sng" algn="ctr">
                      <a:solidFill>
                        <a:srgbClr val="333333"/>
                      </a:solidFill>
                      <a:prstDash val="solid"/>
                      <a:round/>
                      <a:headEnd type="none" w="med" len="med"/>
                      <a:tailEnd type="none" w="med" len="med"/>
                    </a:lnL>
                    <a:lnR w="12700"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charset="0"/>
                        <a:buNone/>
                        <a:tabLst/>
                      </a:pPr>
                      <a:r>
                        <a:rPr kumimoji="0" lang="en-US" altLang="zh-CN" sz="2400" b="1" i="0" u="none" strike="noStrike" cap="none" normalizeH="0" baseline="0">
                          <a:ln>
                            <a:noFill/>
                          </a:ln>
                          <a:solidFill>
                            <a:srgbClr val="333333"/>
                          </a:solidFill>
                          <a:effectLst/>
                          <a:latin typeface="Tahoma" charset="0"/>
                          <a:ea typeface="宋体" charset="0"/>
                          <a:cs typeface="宋体" charset="0"/>
                        </a:rPr>
                        <a:t>-1  [0FFH]</a:t>
                      </a:r>
                    </a:p>
                  </a:txBody>
                  <a:tcPr horzOverflow="overflow">
                    <a:lnL w="12700" cap="flat" cmpd="sng" algn="ctr">
                      <a:solidFill>
                        <a:srgbClr val="333333"/>
                      </a:solidFill>
                      <a:prstDash val="solid"/>
                      <a:round/>
                      <a:headEnd type="none" w="med" len="med"/>
                      <a:tailEnd type="none" w="med" len="med"/>
                    </a:lnL>
                    <a:lnR w="28575"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333333"/>
                      </a:solidFill>
                      <a:prstDash val="solid"/>
                      <a:round/>
                      <a:headEnd type="none" w="med" len="med"/>
                      <a:tailEnd type="none" w="med" len="med"/>
                    </a:lnB>
                    <a:lnTlToBr>
                      <a:noFill/>
                    </a:lnTlToBr>
                    <a:lnBlToTr>
                      <a:noFill/>
                    </a:lnBlToTr>
                    <a:solidFill>
                      <a:srgbClr val="FFCCFF">
                        <a:alpha val="50000"/>
                      </a:srgbClr>
                    </a:solidFill>
                  </a:tcPr>
                </a:tc>
                <a:extLst>
                  <a:ext uri="{0D108BD9-81ED-4DB2-BD59-A6C34878D82A}">
                    <a16:rowId xmlns:a16="http://schemas.microsoft.com/office/drawing/2014/main" val="10005"/>
                  </a:ext>
                </a:extLst>
              </a:tr>
              <a:tr h="685800">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charset="0"/>
                        <a:buNone/>
                        <a:tabLst/>
                      </a:pPr>
                      <a:r>
                        <a:rPr kumimoji="0" lang="en-US" altLang="zh-CN" sz="2400" b="1" i="0" u="none" strike="noStrike" cap="none" normalizeH="0" baseline="0">
                          <a:ln>
                            <a:noFill/>
                          </a:ln>
                          <a:solidFill>
                            <a:srgbClr val="333333"/>
                          </a:solidFill>
                          <a:effectLst/>
                          <a:latin typeface="Tahoma" charset="0"/>
                          <a:ea typeface="宋体" charset="0"/>
                          <a:cs typeface="宋体" charset="0"/>
                        </a:rPr>
                        <a:t>FAR</a:t>
                      </a:r>
                    </a:p>
                  </a:txBody>
                  <a:tcPr horzOverflow="overflow">
                    <a:lnL w="12700" cap="flat" cmpd="sng" algn="ctr">
                      <a:solidFill>
                        <a:srgbClr val="333333"/>
                      </a:solidFill>
                      <a:prstDash val="solid"/>
                      <a:round/>
                      <a:headEnd type="none" w="med" len="med"/>
                      <a:tailEnd type="none" w="med" len="med"/>
                    </a:lnL>
                    <a:lnR w="12700"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28575" cap="flat" cmpd="sng" algn="ctr">
                      <a:solidFill>
                        <a:srgbClr val="333333"/>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charset="0"/>
                        <a:buNone/>
                        <a:tabLst/>
                      </a:pPr>
                      <a:r>
                        <a:rPr kumimoji="0" lang="en-US" altLang="zh-CN" sz="2400" b="1" i="0" u="none" strike="noStrike" cap="none" normalizeH="0" baseline="0">
                          <a:ln>
                            <a:noFill/>
                          </a:ln>
                          <a:solidFill>
                            <a:srgbClr val="333333"/>
                          </a:solidFill>
                          <a:effectLst/>
                          <a:latin typeface="Tahoma" charset="0"/>
                          <a:ea typeface="宋体" charset="0"/>
                          <a:cs typeface="宋体" charset="0"/>
                        </a:rPr>
                        <a:t>-2  [0FEH]</a:t>
                      </a:r>
                    </a:p>
                  </a:txBody>
                  <a:tcPr horzOverflow="overflow">
                    <a:lnL w="12700" cap="flat" cmpd="sng" algn="ctr">
                      <a:solidFill>
                        <a:srgbClr val="333333"/>
                      </a:solidFill>
                      <a:prstDash val="solid"/>
                      <a:round/>
                      <a:headEnd type="none" w="med" len="med"/>
                      <a:tailEnd type="none" w="med" len="med"/>
                    </a:lnL>
                    <a:lnR w="28575" cap="flat" cmpd="sng" algn="ctr">
                      <a:solidFill>
                        <a:srgbClr val="333333"/>
                      </a:solidFill>
                      <a:prstDash val="solid"/>
                      <a:round/>
                      <a:headEnd type="none" w="med" len="med"/>
                      <a:tailEnd type="none" w="med" len="med"/>
                    </a:lnR>
                    <a:lnT w="12700" cap="flat" cmpd="sng" algn="ctr">
                      <a:solidFill>
                        <a:srgbClr val="333333"/>
                      </a:solidFill>
                      <a:prstDash val="solid"/>
                      <a:round/>
                      <a:headEnd type="none" w="med" len="med"/>
                      <a:tailEnd type="none" w="med" len="med"/>
                    </a:lnT>
                    <a:lnB w="28575" cap="flat" cmpd="sng" algn="ctr">
                      <a:solidFill>
                        <a:srgbClr val="333333"/>
                      </a:solidFill>
                      <a:prstDash val="solid"/>
                      <a:round/>
                      <a:headEnd type="none" w="med" len="med"/>
                      <a:tailEnd type="none" w="med" len="med"/>
                    </a:lnB>
                    <a:lnTlToBr>
                      <a:noFill/>
                    </a:lnTlToBr>
                    <a:lnBlToTr>
                      <a:noFill/>
                    </a:lnBlToTr>
                    <a:solidFill>
                      <a:srgbClr val="FFCCFF">
                        <a:alpha val="50000"/>
                      </a:srgbClr>
                    </a:solidFill>
                  </a:tcPr>
                </a:tc>
                <a:extLst>
                  <a:ext uri="{0D108BD9-81ED-4DB2-BD59-A6C34878D82A}">
                    <a16:rowId xmlns:a16="http://schemas.microsoft.com/office/drawing/2014/main" val="10006"/>
                  </a:ext>
                </a:extLst>
              </a:tr>
            </a:tbl>
          </a:graphicData>
        </a:graphic>
      </p:graphicFrame>
      <p:sp>
        <p:nvSpPr>
          <p:cNvPr id="52258" name="Text Box 66">
            <a:extLst>
              <a:ext uri="{FF2B5EF4-FFF2-40B4-BE49-F238E27FC236}">
                <a16:creationId xmlns:a16="http://schemas.microsoft.com/office/drawing/2014/main" id="{3EB7E205-66D0-E64F-9B71-6C3036ECE32A}"/>
              </a:ext>
            </a:extLst>
          </p:cNvPr>
          <p:cNvSpPr txBox="1">
            <a:spLocks noChangeArrowheads="1"/>
          </p:cNvSpPr>
          <p:nvPr/>
        </p:nvSpPr>
        <p:spPr bwMode="auto">
          <a:xfrm>
            <a:off x="2538413" y="893763"/>
            <a:ext cx="4368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
                <a:schemeClr val="accent2"/>
              </a:buClr>
              <a:buSzTx/>
              <a:buFontTx/>
              <a:buNone/>
            </a:pPr>
            <a:r>
              <a:rPr kumimoji="0" lang="zh-CN" altLang="en-US" sz="2800">
                <a:solidFill>
                  <a:srgbClr val="000000"/>
                </a:solidFill>
                <a:latin typeface="宋体" panose="02010600030101010101" pitchFamily="2" charset="-122"/>
              </a:rPr>
              <a:t>表－</a:t>
            </a:r>
            <a:r>
              <a:rPr kumimoji="0" lang="en-US" altLang="zh-CN" sz="2800">
                <a:solidFill>
                  <a:schemeClr val="folHlink"/>
                </a:solidFill>
                <a:latin typeface="宋体" panose="02010600030101010101" pitchFamily="2" charset="-122"/>
              </a:rPr>
              <a:t>TYPE</a:t>
            </a:r>
            <a:r>
              <a:rPr kumimoji="0" lang="zh-CN" altLang="en-US" sz="2800">
                <a:solidFill>
                  <a:schemeClr val="folHlink"/>
                </a:solidFill>
                <a:latin typeface="宋体" panose="02010600030101010101" pitchFamily="2" charset="-122"/>
              </a:rPr>
              <a:t>运算符</a:t>
            </a:r>
            <a:r>
              <a:rPr kumimoji="0" lang="zh-CN" altLang="en-US" sz="2800">
                <a:solidFill>
                  <a:srgbClr val="000000"/>
                </a:solidFill>
                <a:latin typeface="宋体" panose="02010600030101010101" pitchFamily="2" charset="-122"/>
              </a:rPr>
              <a:t>返回值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487460"/>
                                        </p:tgtEl>
                                        <p:attrNameLst>
                                          <p:attrName>style.visibility</p:attrName>
                                        </p:attrNameLst>
                                      </p:cBhvr>
                                      <p:to>
                                        <p:strVal val="visible"/>
                                      </p:to>
                                    </p:set>
                                    <p:animEffect transition="in" filter="diamond(in)">
                                      <p:cBhvr>
                                        <p:cTn id="7" dur="2000"/>
                                        <p:tgtEl>
                                          <p:spTgt spid="48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4">
            <a:extLst>
              <a:ext uri="{FF2B5EF4-FFF2-40B4-BE49-F238E27FC236}">
                <a16:creationId xmlns:a16="http://schemas.microsoft.com/office/drawing/2014/main" id="{09926CCA-47F4-5744-B3E8-E9DBF856D71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087DF48-A4E6-A84D-BDA3-1A736B433FC2}" type="datetime12">
              <a:rPr kumimoji="0" lang="zh-CN" altLang="en-US" sz="1400" smtClean="0"/>
              <a:pPr>
                <a:spcBef>
                  <a:spcPct val="0"/>
                </a:spcBef>
                <a:buClrTx/>
                <a:buSzTx/>
                <a:buFontTx/>
                <a:buNone/>
              </a:pPr>
              <a:t>下午10时44分</a:t>
            </a:fld>
            <a:endParaRPr kumimoji="0" lang="en-US" altLang="zh-CN" sz="1400"/>
          </a:p>
        </p:txBody>
      </p:sp>
      <p:sp>
        <p:nvSpPr>
          <p:cNvPr id="54274" name="Rectangle 6">
            <a:extLst>
              <a:ext uri="{FF2B5EF4-FFF2-40B4-BE49-F238E27FC236}">
                <a16:creationId xmlns:a16="http://schemas.microsoft.com/office/drawing/2014/main" id="{0D2DBE8E-D1E8-1D44-AE52-5C120698028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EFBA92D-3F82-BB4A-B04B-67813AFA4EC4}" type="slidenum">
              <a:rPr kumimoji="0" lang="en-US" altLang="zh-CN" sz="1400" smtClean="0"/>
              <a:pPr>
                <a:spcBef>
                  <a:spcPct val="0"/>
                </a:spcBef>
                <a:buClrTx/>
                <a:buSzTx/>
                <a:buFontTx/>
                <a:buNone/>
              </a:pPr>
              <a:t>19</a:t>
            </a:fld>
            <a:r>
              <a:rPr kumimoji="0" lang="en-US" altLang="zh-CN" sz="1400"/>
              <a:t>/96</a:t>
            </a:r>
            <a:endParaRPr kumimoji="0" lang="zh-CN" altLang="en-US" sz="1400"/>
          </a:p>
        </p:txBody>
      </p:sp>
      <p:sp>
        <p:nvSpPr>
          <p:cNvPr id="54275" name="Text Box 5">
            <a:extLst>
              <a:ext uri="{FF2B5EF4-FFF2-40B4-BE49-F238E27FC236}">
                <a16:creationId xmlns:a16="http://schemas.microsoft.com/office/drawing/2014/main" id="{68A4B9F5-502B-D944-88A4-AEED54EB65DB}"/>
              </a:ext>
            </a:extLst>
          </p:cNvPr>
          <p:cNvSpPr txBox="1">
            <a:spLocks noChangeArrowheads="1"/>
          </p:cNvSpPr>
          <p:nvPr/>
        </p:nvSpPr>
        <p:spPr bwMode="auto">
          <a:xfrm>
            <a:off x="1763713" y="144463"/>
            <a:ext cx="5616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6.3	 MASM</a:t>
            </a:r>
            <a:r>
              <a:rPr lang="zh-CN" altLang="en-US" sz="3600">
                <a:latin typeface="隶书" pitchFamily="49" charset="-122"/>
                <a:ea typeface="隶书" pitchFamily="49" charset="-122"/>
              </a:rPr>
              <a:t>中的表达式</a:t>
            </a:r>
          </a:p>
        </p:txBody>
      </p:sp>
      <p:sp>
        <p:nvSpPr>
          <p:cNvPr id="489477" name="Text Box 5">
            <a:extLst>
              <a:ext uri="{FF2B5EF4-FFF2-40B4-BE49-F238E27FC236}">
                <a16:creationId xmlns:a16="http://schemas.microsoft.com/office/drawing/2014/main" id="{51DE8C30-7EA0-8144-B565-779CEBAF6284}"/>
              </a:ext>
            </a:extLst>
          </p:cNvPr>
          <p:cNvSpPr txBox="1">
            <a:spLocks noChangeArrowheads="1"/>
          </p:cNvSpPr>
          <p:nvPr/>
        </p:nvSpPr>
        <p:spPr bwMode="auto">
          <a:xfrm>
            <a:off x="606425" y="828675"/>
            <a:ext cx="3497263" cy="56959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15000"/>
              </a:spcBef>
              <a:spcAft>
                <a:spcPct val="15000"/>
              </a:spcAft>
              <a:buClr>
                <a:schemeClr val="accent2"/>
              </a:buClr>
              <a:buSzTx/>
              <a:buFontTx/>
              <a:buNone/>
            </a:pPr>
            <a:r>
              <a:rPr kumimoji="0" lang="zh-CN" altLang="en-US" sz="2400">
                <a:solidFill>
                  <a:srgbClr val="005452"/>
                </a:solidFill>
                <a:latin typeface="宋体" panose="02010600030101010101" pitchFamily="2" charset="-122"/>
              </a:rPr>
              <a:t>例</a:t>
            </a:r>
            <a:r>
              <a:rPr kumimoji="0" lang="en-US" altLang="zh-CN" sz="2400">
                <a:solidFill>
                  <a:srgbClr val="005452"/>
                </a:solidFill>
                <a:latin typeface="宋体" panose="02010600030101010101" pitchFamily="2" charset="-122"/>
              </a:rPr>
              <a:t>2</a:t>
            </a:r>
            <a:r>
              <a:rPr kumimoji="0" lang="zh-CN" altLang="en-US" sz="2400">
                <a:solidFill>
                  <a:srgbClr val="005452"/>
                </a:solidFill>
                <a:latin typeface="宋体" panose="02010600030101010101" pitchFamily="2" charset="-122"/>
              </a:rPr>
              <a:t>：</a:t>
            </a:r>
          </a:p>
          <a:p>
            <a:pPr>
              <a:spcBef>
                <a:spcPct val="15000"/>
              </a:spcBef>
              <a:spcAft>
                <a:spcPct val="15000"/>
              </a:spcAft>
              <a:buClr>
                <a:schemeClr val="accent2"/>
              </a:buClr>
              <a:buSzTx/>
              <a:buFontTx/>
              <a:buNone/>
            </a:pPr>
            <a:r>
              <a:rPr kumimoji="0" lang="en-US" altLang="zh-CN" sz="2400">
                <a:solidFill>
                  <a:srgbClr val="005452"/>
                </a:solidFill>
                <a:latin typeface="宋体" panose="02010600030101010101" pitchFamily="2" charset="-122"/>
              </a:rPr>
              <a:t>M1   DW 100 DUP(?)</a:t>
            </a:r>
          </a:p>
          <a:p>
            <a:pPr>
              <a:spcBef>
                <a:spcPct val="15000"/>
              </a:spcBef>
              <a:spcAft>
                <a:spcPct val="15000"/>
              </a:spcAft>
              <a:buClr>
                <a:schemeClr val="accent2"/>
              </a:buClr>
              <a:buSzTx/>
              <a:buFontTx/>
              <a:buNone/>
            </a:pPr>
            <a:r>
              <a:rPr kumimoji="0" lang="en-US" altLang="zh-CN" sz="2400">
                <a:solidFill>
                  <a:srgbClr val="005452"/>
                </a:solidFill>
                <a:latin typeface="宋体" panose="02010600030101010101" pitchFamily="2" charset="-122"/>
              </a:rPr>
              <a:t>M2   DW 1,2,3</a:t>
            </a:r>
          </a:p>
          <a:p>
            <a:pPr>
              <a:spcBef>
                <a:spcPct val="15000"/>
              </a:spcBef>
              <a:spcAft>
                <a:spcPct val="15000"/>
              </a:spcAft>
              <a:buClr>
                <a:schemeClr val="accent2"/>
              </a:buClr>
              <a:buSzTx/>
              <a:buFontTx/>
              <a:buNone/>
            </a:pPr>
            <a:r>
              <a:rPr kumimoji="0" lang="en-US" altLang="zh-CN" sz="2400">
                <a:solidFill>
                  <a:srgbClr val="005452"/>
                </a:solidFill>
                <a:latin typeface="宋体" panose="02010600030101010101" pitchFamily="2" charset="-122"/>
              </a:rPr>
              <a:t>M3   DB </a:t>
            </a:r>
            <a:r>
              <a:rPr kumimoji="0" lang="en-US" altLang="zh-CN" sz="2400">
                <a:solidFill>
                  <a:srgbClr val="005452"/>
                </a:solidFill>
                <a:latin typeface="Times New Roman" panose="02020603050405020304" pitchFamily="18" charset="0"/>
              </a:rPr>
              <a:t>‘</a:t>
            </a:r>
            <a:r>
              <a:rPr kumimoji="0" lang="en-US" altLang="zh-CN" sz="2400">
                <a:solidFill>
                  <a:srgbClr val="005452"/>
                </a:solidFill>
                <a:latin typeface="宋体" panose="02010600030101010101" pitchFamily="2" charset="-122"/>
              </a:rPr>
              <a:t>ABCD</a:t>
            </a:r>
            <a:r>
              <a:rPr kumimoji="0" lang="en-US" altLang="zh-CN" sz="2400">
                <a:solidFill>
                  <a:srgbClr val="005452"/>
                </a:solidFill>
                <a:latin typeface="Times New Roman" panose="02020603050405020304" pitchFamily="18" charset="0"/>
              </a:rPr>
              <a:t>’</a:t>
            </a:r>
            <a:endParaRPr kumimoji="0" lang="en-US" altLang="zh-CN" sz="2400">
              <a:solidFill>
                <a:srgbClr val="005452"/>
              </a:solidFill>
              <a:latin typeface="宋体" panose="02010600030101010101" pitchFamily="2" charset="-122"/>
            </a:endParaRPr>
          </a:p>
          <a:p>
            <a:pPr>
              <a:spcBef>
                <a:spcPct val="15000"/>
              </a:spcBef>
              <a:spcAft>
                <a:spcPct val="15000"/>
              </a:spcAft>
              <a:buClr>
                <a:schemeClr val="accent2"/>
              </a:buClr>
              <a:buSzTx/>
              <a:buFontTx/>
              <a:buNone/>
            </a:pPr>
            <a:r>
              <a:rPr kumimoji="0" lang="en-US" altLang="zh-CN" sz="2400">
                <a:solidFill>
                  <a:srgbClr val="005452"/>
                </a:solidFill>
                <a:latin typeface="宋体" panose="02010600030101010101" pitchFamily="2" charset="-122"/>
              </a:rPr>
              <a:t>L1:  </a:t>
            </a:r>
            <a:r>
              <a:rPr kumimoji="0" lang="en-US" altLang="zh-CN" sz="2400">
                <a:solidFill>
                  <a:srgbClr val="0033CC"/>
                </a:solidFill>
                <a:latin typeface="宋体" panose="02010600030101010101" pitchFamily="2" charset="-122"/>
              </a:rPr>
              <a:t>MOV AH,TYPE M1</a:t>
            </a:r>
          </a:p>
          <a:p>
            <a:pPr>
              <a:spcBef>
                <a:spcPct val="15000"/>
              </a:spcBef>
              <a:spcAft>
                <a:spcPct val="15000"/>
              </a:spcAft>
              <a:buClr>
                <a:schemeClr val="accent2"/>
              </a:buClr>
              <a:buSzTx/>
              <a:buFontTx/>
              <a:buNone/>
            </a:pPr>
            <a:r>
              <a:rPr kumimoji="0" lang="en-US" altLang="zh-CN" sz="2400">
                <a:solidFill>
                  <a:srgbClr val="0033CC"/>
                </a:solidFill>
                <a:latin typeface="宋体" panose="02010600030101010101" pitchFamily="2" charset="-122"/>
              </a:rPr>
              <a:t>     MOV AL,TYPE M3</a:t>
            </a:r>
          </a:p>
          <a:p>
            <a:pPr>
              <a:spcBef>
                <a:spcPct val="15000"/>
              </a:spcBef>
              <a:spcAft>
                <a:spcPct val="15000"/>
              </a:spcAft>
              <a:buClr>
                <a:schemeClr val="accent2"/>
              </a:buClr>
              <a:buSzTx/>
              <a:buFontTx/>
              <a:buNone/>
            </a:pPr>
            <a:r>
              <a:rPr kumimoji="0" lang="en-US" altLang="zh-CN" sz="2400">
                <a:solidFill>
                  <a:srgbClr val="0033CC"/>
                </a:solidFill>
                <a:latin typeface="宋体" panose="02010600030101010101" pitchFamily="2" charset="-122"/>
              </a:rPr>
              <a:t>     MOV BH,TYPE L1</a:t>
            </a:r>
          </a:p>
          <a:p>
            <a:pPr>
              <a:spcBef>
                <a:spcPct val="15000"/>
              </a:spcBef>
              <a:spcAft>
                <a:spcPct val="15000"/>
              </a:spcAft>
              <a:buClr>
                <a:schemeClr val="accent2"/>
              </a:buClr>
              <a:buSzTx/>
              <a:buFontTx/>
              <a:buNone/>
            </a:pPr>
            <a:r>
              <a:rPr kumimoji="0" lang="en-US" altLang="zh-CN" sz="2400">
                <a:solidFill>
                  <a:srgbClr val="005452"/>
                </a:solidFill>
                <a:latin typeface="宋体" panose="02010600030101010101" pitchFamily="2" charset="-122"/>
              </a:rPr>
              <a:t>     </a:t>
            </a:r>
            <a:r>
              <a:rPr kumimoji="0" lang="en-US" altLang="zh-CN" sz="2400">
                <a:solidFill>
                  <a:srgbClr val="FF0000"/>
                </a:solidFill>
                <a:latin typeface="宋体" panose="02010600030101010101" pitchFamily="2" charset="-122"/>
              </a:rPr>
              <a:t>MOV CX,LENGTH M1</a:t>
            </a:r>
          </a:p>
          <a:p>
            <a:pPr>
              <a:spcBef>
                <a:spcPct val="15000"/>
              </a:spcBef>
              <a:spcAft>
                <a:spcPct val="15000"/>
              </a:spcAft>
              <a:buClr>
                <a:schemeClr val="accent2"/>
              </a:buClr>
              <a:buSzTx/>
              <a:buFontTx/>
              <a:buNone/>
            </a:pPr>
            <a:r>
              <a:rPr kumimoji="0" lang="en-US" altLang="zh-CN" sz="2400">
                <a:solidFill>
                  <a:srgbClr val="FF0000"/>
                </a:solidFill>
                <a:latin typeface="宋体" panose="02010600030101010101" pitchFamily="2" charset="-122"/>
              </a:rPr>
              <a:t>     MOV BL,LENGTH M2</a:t>
            </a:r>
          </a:p>
          <a:p>
            <a:pPr>
              <a:spcBef>
                <a:spcPct val="15000"/>
              </a:spcBef>
              <a:spcAft>
                <a:spcPct val="15000"/>
              </a:spcAft>
              <a:buClr>
                <a:schemeClr val="accent2"/>
              </a:buClr>
              <a:buSzTx/>
              <a:buFontTx/>
              <a:buNone/>
            </a:pPr>
            <a:r>
              <a:rPr kumimoji="0" lang="en-US" altLang="zh-CN" sz="2400">
                <a:solidFill>
                  <a:srgbClr val="005452"/>
                </a:solidFill>
                <a:latin typeface="宋体" panose="02010600030101010101" pitchFamily="2" charset="-122"/>
              </a:rPr>
              <a:t>     </a:t>
            </a:r>
            <a:r>
              <a:rPr kumimoji="0" lang="en-US" altLang="zh-CN" sz="2400">
                <a:solidFill>
                  <a:srgbClr val="9900FF"/>
                </a:solidFill>
                <a:latin typeface="宋体" panose="02010600030101010101" pitchFamily="2" charset="-122"/>
              </a:rPr>
              <a:t>MOV CX,SIZE M1</a:t>
            </a:r>
          </a:p>
          <a:p>
            <a:pPr>
              <a:spcBef>
                <a:spcPct val="15000"/>
              </a:spcBef>
              <a:spcAft>
                <a:spcPct val="15000"/>
              </a:spcAft>
              <a:buClr>
                <a:schemeClr val="accent2"/>
              </a:buClr>
              <a:buSzTx/>
              <a:buFontTx/>
              <a:buNone/>
            </a:pPr>
            <a:r>
              <a:rPr kumimoji="0" lang="en-US" altLang="zh-CN" sz="2400">
                <a:solidFill>
                  <a:srgbClr val="9900FF"/>
                </a:solidFill>
                <a:latin typeface="宋体" panose="02010600030101010101" pitchFamily="2" charset="-122"/>
              </a:rPr>
              <a:t>     MOV BL,SIZE M2</a:t>
            </a:r>
          </a:p>
          <a:p>
            <a:pPr>
              <a:spcBef>
                <a:spcPct val="15000"/>
              </a:spcBef>
              <a:spcAft>
                <a:spcPct val="15000"/>
              </a:spcAft>
              <a:buClr>
                <a:schemeClr val="accent2"/>
              </a:buClr>
              <a:buSzTx/>
              <a:buFontTx/>
              <a:buNone/>
            </a:pPr>
            <a:r>
              <a:rPr kumimoji="0" lang="en-US" altLang="zh-CN" sz="2400">
                <a:solidFill>
                  <a:srgbClr val="9900FF"/>
                </a:solidFill>
                <a:latin typeface="宋体" panose="02010600030101010101" pitchFamily="2" charset="-122"/>
              </a:rPr>
              <a:t>     MOV AL,SIZE M3</a:t>
            </a:r>
          </a:p>
        </p:txBody>
      </p:sp>
      <p:sp>
        <p:nvSpPr>
          <p:cNvPr id="489478" name="Text Box 6">
            <a:extLst>
              <a:ext uri="{FF2B5EF4-FFF2-40B4-BE49-F238E27FC236}">
                <a16:creationId xmlns:a16="http://schemas.microsoft.com/office/drawing/2014/main" id="{2915F8D0-8673-394F-A8EA-22BE17E95431}"/>
              </a:ext>
            </a:extLst>
          </p:cNvPr>
          <p:cNvSpPr txBox="1">
            <a:spLocks noChangeArrowheads="1"/>
          </p:cNvSpPr>
          <p:nvPr/>
        </p:nvSpPr>
        <p:spPr bwMode="auto">
          <a:xfrm>
            <a:off x="4465638" y="2149475"/>
            <a:ext cx="4498975" cy="4181475"/>
          </a:xfrm>
          <a:prstGeom prst="rect">
            <a:avLst/>
          </a:prstGeom>
          <a:solidFill>
            <a:srgbClr val="66FF33">
              <a:alpha val="4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80000"/>
              </a:lnSpc>
              <a:spcBef>
                <a:spcPct val="50000"/>
              </a:spcBef>
              <a:buClr>
                <a:schemeClr val="accent2"/>
              </a:buClr>
              <a:buSzTx/>
              <a:buFontTx/>
              <a:buNone/>
            </a:pPr>
            <a:r>
              <a:rPr kumimoji="0" lang="zh-CN" altLang="en-US" sz="2400">
                <a:solidFill>
                  <a:srgbClr val="005452"/>
                </a:solidFill>
                <a:latin typeface="宋体" panose="02010600030101010101" pitchFamily="2" charset="-122"/>
              </a:rPr>
              <a:t>汇编时形成指令：</a:t>
            </a:r>
          </a:p>
          <a:p>
            <a:pPr>
              <a:lnSpc>
                <a:spcPct val="80000"/>
              </a:lnSpc>
              <a:spcBef>
                <a:spcPct val="50000"/>
              </a:spcBef>
              <a:buClr>
                <a:schemeClr val="accent2"/>
              </a:buClr>
              <a:buSzTx/>
              <a:buFontTx/>
              <a:buNone/>
            </a:pPr>
            <a:r>
              <a:rPr kumimoji="0" lang="en-US" altLang="zh-CN" sz="2400">
                <a:solidFill>
                  <a:srgbClr val="0033CC"/>
                </a:solidFill>
                <a:latin typeface="宋体" panose="02010600030101010101" pitchFamily="2" charset="-122"/>
              </a:rPr>
              <a:t>     MOV AH,2</a:t>
            </a:r>
          </a:p>
          <a:p>
            <a:pPr>
              <a:lnSpc>
                <a:spcPct val="80000"/>
              </a:lnSpc>
              <a:spcBef>
                <a:spcPct val="50000"/>
              </a:spcBef>
              <a:buClr>
                <a:schemeClr val="accent2"/>
              </a:buClr>
              <a:buSzTx/>
              <a:buFontTx/>
              <a:buNone/>
            </a:pPr>
            <a:r>
              <a:rPr kumimoji="0" lang="en-US" altLang="zh-CN" sz="2400">
                <a:solidFill>
                  <a:srgbClr val="0033CC"/>
                </a:solidFill>
                <a:latin typeface="宋体" panose="02010600030101010101" pitchFamily="2" charset="-122"/>
              </a:rPr>
              <a:t>     MOV AL,1</a:t>
            </a:r>
          </a:p>
          <a:p>
            <a:pPr>
              <a:lnSpc>
                <a:spcPct val="80000"/>
              </a:lnSpc>
              <a:spcBef>
                <a:spcPct val="50000"/>
              </a:spcBef>
              <a:buClr>
                <a:schemeClr val="accent2"/>
              </a:buClr>
              <a:buSzTx/>
              <a:buFontTx/>
              <a:buNone/>
            </a:pPr>
            <a:r>
              <a:rPr kumimoji="0" lang="en-US" altLang="zh-CN" sz="2400">
                <a:solidFill>
                  <a:srgbClr val="0033CC"/>
                </a:solidFill>
                <a:latin typeface="宋体" panose="02010600030101010101" pitchFamily="2" charset="-122"/>
              </a:rPr>
              <a:t>     MOV BH,0FFH</a:t>
            </a:r>
          </a:p>
          <a:p>
            <a:pPr>
              <a:lnSpc>
                <a:spcPct val="80000"/>
              </a:lnSpc>
              <a:spcBef>
                <a:spcPct val="50000"/>
              </a:spcBef>
              <a:buClr>
                <a:schemeClr val="accent2"/>
              </a:buClr>
              <a:buSzTx/>
              <a:buFontTx/>
              <a:buNone/>
            </a:pPr>
            <a:r>
              <a:rPr kumimoji="0" lang="en-US" altLang="zh-CN" sz="2400">
                <a:solidFill>
                  <a:srgbClr val="005452"/>
                </a:solidFill>
                <a:latin typeface="宋体" panose="02010600030101010101" pitchFamily="2" charset="-122"/>
              </a:rPr>
              <a:t>     </a:t>
            </a:r>
            <a:r>
              <a:rPr kumimoji="0" lang="en-US" altLang="zh-CN" sz="2400">
                <a:solidFill>
                  <a:srgbClr val="FF0000"/>
                </a:solidFill>
                <a:latin typeface="宋体" panose="02010600030101010101" pitchFamily="2" charset="-122"/>
              </a:rPr>
              <a:t>MOV CX,64H</a:t>
            </a:r>
          </a:p>
          <a:p>
            <a:pPr>
              <a:lnSpc>
                <a:spcPct val="80000"/>
              </a:lnSpc>
              <a:spcBef>
                <a:spcPct val="50000"/>
              </a:spcBef>
              <a:buClr>
                <a:schemeClr val="accent2"/>
              </a:buClr>
              <a:buSzTx/>
              <a:buFontTx/>
              <a:buNone/>
            </a:pPr>
            <a:r>
              <a:rPr kumimoji="0" lang="en-US" altLang="zh-CN" sz="2400">
                <a:solidFill>
                  <a:srgbClr val="FF0000"/>
                </a:solidFill>
                <a:latin typeface="宋体" panose="02010600030101010101" pitchFamily="2" charset="-122"/>
              </a:rPr>
              <a:t>     MOV BL,1</a:t>
            </a:r>
          </a:p>
          <a:p>
            <a:pPr>
              <a:lnSpc>
                <a:spcPct val="80000"/>
              </a:lnSpc>
              <a:spcBef>
                <a:spcPct val="50000"/>
              </a:spcBef>
              <a:buClr>
                <a:schemeClr val="accent2"/>
              </a:buClr>
              <a:buSzTx/>
              <a:buFontTx/>
              <a:buNone/>
            </a:pPr>
            <a:r>
              <a:rPr kumimoji="0" lang="en-US" altLang="zh-CN" sz="2400">
                <a:solidFill>
                  <a:srgbClr val="005452"/>
                </a:solidFill>
                <a:latin typeface="宋体" panose="02010600030101010101" pitchFamily="2" charset="-122"/>
              </a:rPr>
              <a:t>     </a:t>
            </a:r>
            <a:r>
              <a:rPr kumimoji="0" lang="en-US" altLang="zh-CN" sz="2400">
                <a:solidFill>
                  <a:srgbClr val="9900FF"/>
                </a:solidFill>
                <a:latin typeface="宋体" panose="02010600030101010101" pitchFamily="2" charset="-122"/>
              </a:rPr>
              <a:t>MOV CX,0C8H</a:t>
            </a:r>
          </a:p>
          <a:p>
            <a:pPr>
              <a:lnSpc>
                <a:spcPct val="80000"/>
              </a:lnSpc>
              <a:spcBef>
                <a:spcPct val="50000"/>
              </a:spcBef>
              <a:buClr>
                <a:schemeClr val="accent2"/>
              </a:buClr>
              <a:buSzTx/>
              <a:buFontTx/>
              <a:buNone/>
            </a:pPr>
            <a:r>
              <a:rPr kumimoji="0" lang="en-US" altLang="zh-CN" sz="2400">
                <a:solidFill>
                  <a:srgbClr val="9900FF"/>
                </a:solidFill>
                <a:latin typeface="宋体" panose="02010600030101010101" pitchFamily="2" charset="-122"/>
              </a:rPr>
              <a:t>     MOV BL,2</a:t>
            </a:r>
          </a:p>
          <a:p>
            <a:pPr>
              <a:lnSpc>
                <a:spcPct val="80000"/>
              </a:lnSpc>
              <a:spcBef>
                <a:spcPct val="50000"/>
              </a:spcBef>
              <a:buClr>
                <a:schemeClr val="accent2"/>
              </a:buClr>
              <a:buSzTx/>
              <a:buFontTx/>
              <a:buNone/>
            </a:pPr>
            <a:r>
              <a:rPr kumimoji="0" lang="en-US" altLang="zh-CN" sz="2400">
                <a:solidFill>
                  <a:srgbClr val="9900FF"/>
                </a:solidFill>
                <a:latin typeface="宋体" panose="02010600030101010101" pitchFamily="2" charset="-122"/>
              </a:rPr>
              <a:t>     MOV AL,1</a:t>
            </a:r>
          </a:p>
        </p:txBody>
      </p:sp>
      <p:sp>
        <p:nvSpPr>
          <p:cNvPr id="489479" name="Text Box 7">
            <a:extLst>
              <a:ext uri="{FF2B5EF4-FFF2-40B4-BE49-F238E27FC236}">
                <a16:creationId xmlns:a16="http://schemas.microsoft.com/office/drawing/2014/main" id="{923E8083-B624-974F-B739-397B8B027F86}"/>
              </a:ext>
            </a:extLst>
          </p:cNvPr>
          <p:cNvSpPr txBox="1">
            <a:spLocks noChangeArrowheads="1"/>
          </p:cNvSpPr>
          <p:nvPr/>
        </p:nvSpPr>
        <p:spPr bwMode="auto">
          <a:xfrm>
            <a:off x="3989388" y="3736975"/>
            <a:ext cx="5381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
                <a:schemeClr val="accent2"/>
              </a:buClr>
              <a:buSzTx/>
              <a:buFontTx/>
              <a:buNone/>
            </a:pPr>
            <a:r>
              <a:rPr kumimoji="0" lang="zh-CN" altLang="en-US" sz="4000">
                <a:solidFill>
                  <a:srgbClr val="FF3300"/>
                </a:solidFill>
                <a:latin typeface="宋体" panose="02010600030101010101" pitchFamily="2" charset="-122"/>
                <a:sym typeface="Wingdings" pitchFamily="2"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89477"/>
                                        </p:tgtEl>
                                        <p:attrNameLst>
                                          <p:attrName>style.visibility</p:attrName>
                                        </p:attrNameLst>
                                      </p:cBhvr>
                                      <p:to>
                                        <p:strVal val="visible"/>
                                      </p:to>
                                    </p:set>
                                    <p:animEffect transition="in" filter="wipe(up)">
                                      <p:cBhvr>
                                        <p:cTn id="7" dur="500"/>
                                        <p:tgtEl>
                                          <p:spTgt spid="4894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9479"/>
                                        </p:tgtEl>
                                        <p:attrNameLst>
                                          <p:attrName>style.visibility</p:attrName>
                                        </p:attrNameLst>
                                      </p:cBhvr>
                                      <p:to>
                                        <p:strVal val="visible"/>
                                      </p:to>
                                    </p:set>
                                    <p:animEffect transition="in" filter="wipe(left)">
                                      <p:cBhvr>
                                        <p:cTn id="12" dur="500"/>
                                        <p:tgtEl>
                                          <p:spTgt spid="48947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89478"/>
                                        </p:tgtEl>
                                        <p:attrNameLst>
                                          <p:attrName>style.visibility</p:attrName>
                                        </p:attrNameLst>
                                      </p:cBhvr>
                                      <p:to>
                                        <p:strVal val="visible"/>
                                      </p:to>
                                    </p:set>
                                    <p:animEffect transition="in" filter="wipe(left)">
                                      <p:cBhvr>
                                        <p:cTn id="15" dur="500"/>
                                        <p:tgtEl>
                                          <p:spTgt spid="489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7" grpId="0" animBg="1"/>
      <p:bldP spid="489478" grpId="0" animBg="1"/>
      <p:bldP spid="48947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a:extLst>
              <a:ext uri="{FF2B5EF4-FFF2-40B4-BE49-F238E27FC236}">
                <a16:creationId xmlns:a16="http://schemas.microsoft.com/office/drawing/2014/main" id="{331FC0C2-451A-E743-974E-A6E266B8862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5B5D891-7CCF-AF49-B2FB-A651A23BBA09}" type="datetime12">
              <a:rPr kumimoji="0" lang="zh-CN" altLang="en-US" sz="1400" smtClean="0"/>
              <a:pPr>
                <a:spcBef>
                  <a:spcPct val="0"/>
                </a:spcBef>
                <a:buClrTx/>
                <a:buSzTx/>
                <a:buFontTx/>
                <a:buNone/>
              </a:pPr>
              <a:t>下午10时44分</a:t>
            </a:fld>
            <a:endParaRPr kumimoji="0" lang="en-US" altLang="zh-CN" sz="1400"/>
          </a:p>
        </p:txBody>
      </p:sp>
      <p:sp>
        <p:nvSpPr>
          <p:cNvPr id="19458" name="Rectangle 6">
            <a:extLst>
              <a:ext uri="{FF2B5EF4-FFF2-40B4-BE49-F238E27FC236}">
                <a16:creationId xmlns:a16="http://schemas.microsoft.com/office/drawing/2014/main" id="{42F9D0B8-62CE-854B-9EA6-4B6B7AA3983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28DE470-5656-5647-B3C5-B1625F33C178}" type="slidenum">
              <a:rPr kumimoji="0" lang="en-US" altLang="zh-CN" sz="1400" smtClean="0"/>
              <a:pPr>
                <a:spcBef>
                  <a:spcPct val="0"/>
                </a:spcBef>
                <a:buClrTx/>
                <a:buSzTx/>
                <a:buFontTx/>
                <a:buNone/>
              </a:pPr>
              <a:t>2</a:t>
            </a:fld>
            <a:r>
              <a:rPr kumimoji="0" lang="en-US" altLang="zh-CN" sz="1400"/>
              <a:t>/96</a:t>
            </a:r>
            <a:endParaRPr kumimoji="0" lang="zh-CN" altLang="en-US" sz="1400"/>
          </a:p>
        </p:txBody>
      </p:sp>
      <p:sp>
        <p:nvSpPr>
          <p:cNvPr id="78852" name="Rectangle 6">
            <a:extLst>
              <a:ext uri="{FF2B5EF4-FFF2-40B4-BE49-F238E27FC236}">
                <a16:creationId xmlns:a16="http://schemas.microsoft.com/office/drawing/2014/main" id="{36C258EE-5F40-1741-A0BE-43E2AFF85BD2}"/>
              </a:ext>
            </a:extLst>
          </p:cNvPr>
          <p:cNvSpPr>
            <a:spLocks noChangeArrowheads="1"/>
          </p:cNvSpPr>
          <p:nvPr/>
        </p:nvSpPr>
        <p:spPr bwMode="auto">
          <a:xfrm>
            <a:off x="395288" y="60325"/>
            <a:ext cx="87455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4000">
                <a:latin typeface="隶书" pitchFamily="49" charset="-122"/>
                <a:ea typeface="隶书" pitchFamily="49" charset="-122"/>
              </a:rPr>
              <a:t>第六章 </a:t>
            </a:r>
            <a:r>
              <a:rPr lang="en-US" altLang="zh-CN" sz="4000">
                <a:latin typeface="隶书" pitchFamily="49" charset="-122"/>
                <a:ea typeface="隶书" pitchFamily="49" charset="-122"/>
              </a:rPr>
              <a:t>8086/8088</a:t>
            </a:r>
            <a:r>
              <a:rPr lang="zh-CN" altLang="en-US" sz="4000">
                <a:latin typeface="隶书" pitchFamily="49" charset="-122"/>
                <a:ea typeface="隶书" pitchFamily="49" charset="-122"/>
              </a:rPr>
              <a:t>汇编语言程序设计</a:t>
            </a:r>
          </a:p>
        </p:txBody>
      </p:sp>
      <p:sp>
        <p:nvSpPr>
          <p:cNvPr id="78853" name="Text Box 7">
            <a:hlinkClick r:id="rId3" action="ppaction://hlinksldjump"/>
            <a:extLst>
              <a:ext uri="{FF2B5EF4-FFF2-40B4-BE49-F238E27FC236}">
                <a16:creationId xmlns:a16="http://schemas.microsoft.com/office/drawing/2014/main" id="{AB8E53A5-A7DA-134E-A469-72B2E8132166}"/>
              </a:ext>
            </a:extLst>
          </p:cNvPr>
          <p:cNvSpPr txBox="1">
            <a:spLocks noChangeArrowheads="1"/>
          </p:cNvSpPr>
          <p:nvPr/>
        </p:nvSpPr>
        <p:spPr bwMode="auto">
          <a:xfrm>
            <a:off x="1763713" y="4826000"/>
            <a:ext cx="64801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a:latin typeface="隶书" pitchFamily="49" charset="-122"/>
                <a:ea typeface="隶书" pitchFamily="49" charset="-122"/>
              </a:rPr>
              <a:t>6.6	 </a:t>
            </a:r>
            <a:r>
              <a:rPr lang="zh-CN" altLang="en-US">
                <a:latin typeface="隶书" pitchFamily="49" charset="-122"/>
                <a:ea typeface="隶书" pitchFamily="49" charset="-122"/>
              </a:rPr>
              <a:t>程序设计方法</a:t>
            </a:r>
          </a:p>
        </p:txBody>
      </p:sp>
      <p:sp>
        <p:nvSpPr>
          <p:cNvPr id="78854" name="Text Box 8">
            <a:extLst>
              <a:ext uri="{FF2B5EF4-FFF2-40B4-BE49-F238E27FC236}">
                <a16:creationId xmlns:a16="http://schemas.microsoft.com/office/drawing/2014/main" id="{BA9E037E-B916-DC4D-823C-9B1FF4135DE3}"/>
              </a:ext>
            </a:extLst>
          </p:cNvPr>
          <p:cNvSpPr txBox="1">
            <a:spLocks noChangeArrowheads="1"/>
          </p:cNvSpPr>
          <p:nvPr/>
        </p:nvSpPr>
        <p:spPr bwMode="auto">
          <a:xfrm>
            <a:off x="1763713" y="1801813"/>
            <a:ext cx="64801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a:latin typeface="隶书" pitchFamily="49" charset="-122"/>
                <a:ea typeface="隶书" pitchFamily="49" charset="-122"/>
              </a:rPr>
              <a:t>6.1	 </a:t>
            </a:r>
            <a:r>
              <a:rPr lang="zh-CN" altLang="en-US">
                <a:latin typeface="隶书" pitchFamily="49" charset="-122"/>
                <a:ea typeface="隶书" pitchFamily="49" charset="-122"/>
              </a:rPr>
              <a:t>汇编语言介绍</a:t>
            </a:r>
          </a:p>
        </p:txBody>
      </p:sp>
      <p:sp>
        <p:nvSpPr>
          <p:cNvPr id="78855" name="Text Box 9">
            <a:extLst>
              <a:ext uri="{FF2B5EF4-FFF2-40B4-BE49-F238E27FC236}">
                <a16:creationId xmlns:a16="http://schemas.microsoft.com/office/drawing/2014/main" id="{EB778F82-CAC5-1F4A-B972-7E8E49093A99}"/>
              </a:ext>
            </a:extLst>
          </p:cNvPr>
          <p:cNvSpPr txBox="1">
            <a:spLocks noChangeArrowheads="1"/>
          </p:cNvSpPr>
          <p:nvPr/>
        </p:nvSpPr>
        <p:spPr bwMode="auto">
          <a:xfrm>
            <a:off x="1763713" y="2405063"/>
            <a:ext cx="64801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a:latin typeface="隶书" pitchFamily="49" charset="-122"/>
                <a:ea typeface="隶书" pitchFamily="49" charset="-122"/>
              </a:rPr>
              <a:t>6.2	 </a:t>
            </a:r>
            <a:r>
              <a:rPr lang="zh-CN" altLang="en-US">
                <a:latin typeface="隶书" pitchFamily="49" charset="-122"/>
                <a:ea typeface="隶书" pitchFamily="49" charset="-122"/>
              </a:rPr>
              <a:t>汇编语言程序格式</a:t>
            </a:r>
          </a:p>
        </p:txBody>
      </p:sp>
      <p:sp>
        <p:nvSpPr>
          <p:cNvPr id="78856" name="Text Box 10">
            <a:extLst>
              <a:ext uri="{FF2B5EF4-FFF2-40B4-BE49-F238E27FC236}">
                <a16:creationId xmlns:a16="http://schemas.microsoft.com/office/drawing/2014/main" id="{484019B6-7E81-B942-A8E6-432AA051B801}"/>
              </a:ext>
            </a:extLst>
          </p:cNvPr>
          <p:cNvSpPr txBox="1">
            <a:spLocks noChangeArrowheads="1"/>
          </p:cNvSpPr>
          <p:nvPr/>
        </p:nvSpPr>
        <p:spPr bwMode="auto">
          <a:xfrm>
            <a:off x="1763713" y="3052763"/>
            <a:ext cx="64801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a:latin typeface="隶书" pitchFamily="49" charset="-122"/>
                <a:ea typeface="隶书" pitchFamily="49" charset="-122"/>
              </a:rPr>
              <a:t>6.3	 MASM</a:t>
            </a:r>
            <a:r>
              <a:rPr lang="zh-CN" altLang="en-US">
                <a:latin typeface="隶书" pitchFamily="49" charset="-122"/>
                <a:ea typeface="隶书" pitchFamily="49" charset="-122"/>
              </a:rPr>
              <a:t>中的表达式</a:t>
            </a:r>
          </a:p>
        </p:txBody>
      </p:sp>
      <p:sp>
        <p:nvSpPr>
          <p:cNvPr id="78857" name="Text Box 11">
            <a:extLst>
              <a:ext uri="{FF2B5EF4-FFF2-40B4-BE49-F238E27FC236}">
                <a16:creationId xmlns:a16="http://schemas.microsoft.com/office/drawing/2014/main" id="{CB96C05C-EB3D-054C-8054-70529BA90E10}"/>
              </a:ext>
            </a:extLst>
          </p:cNvPr>
          <p:cNvSpPr txBox="1">
            <a:spLocks noChangeArrowheads="1"/>
          </p:cNvSpPr>
          <p:nvPr/>
        </p:nvSpPr>
        <p:spPr bwMode="auto">
          <a:xfrm>
            <a:off x="1763713" y="3673475"/>
            <a:ext cx="64801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a:latin typeface="隶书" pitchFamily="49" charset="-122"/>
                <a:ea typeface="隶书" pitchFamily="49" charset="-122"/>
              </a:rPr>
              <a:t>6.4	 </a:t>
            </a:r>
            <a:r>
              <a:rPr lang="zh-CN" altLang="en-US">
                <a:latin typeface="隶书" pitchFamily="49" charset="-122"/>
                <a:ea typeface="隶书" pitchFamily="49" charset="-122"/>
              </a:rPr>
              <a:t>伪指令语句</a:t>
            </a:r>
          </a:p>
        </p:txBody>
      </p:sp>
      <p:sp>
        <p:nvSpPr>
          <p:cNvPr id="78858" name="Text Box 12">
            <a:hlinkClick r:id="rId4" action="ppaction://hlinksldjump"/>
            <a:extLst>
              <a:ext uri="{FF2B5EF4-FFF2-40B4-BE49-F238E27FC236}">
                <a16:creationId xmlns:a16="http://schemas.microsoft.com/office/drawing/2014/main" id="{225AD25B-7DAD-AA43-8E0E-FFAEBCCC7278}"/>
              </a:ext>
            </a:extLst>
          </p:cNvPr>
          <p:cNvSpPr txBox="1">
            <a:spLocks noChangeArrowheads="1"/>
          </p:cNvSpPr>
          <p:nvPr/>
        </p:nvSpPr>
        <p:spPr bwMode="auto">
          <a:xfrm>
            <a:off x="1763713" y="4249738"/>
            <a:ext cx="64801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a:latin typeface="隶书" pitchFamily="49" charset="-122"/>
                <a:ea typeface="隶书" pitchFamily="49" charset="-122"/>
              </a:rPr>
              <a:t>6.5	 DOS</a:t>
            </a:r>
            <a:r>
              <a:rPr lang="zh-CN" altLang="en-US">
                <a:latin typeface="隶书" pitchFamily="49" charset="-122"/>
                <a:ea typeface="隶书" pitchFamily="49" charset="-122"/>
              </a:rPr>
              <a:t>和</a:t>
            </a:r>
            <a:r>
              <a:rPr lang="en-US" altLang="zh-CN">
                <a:latin typeface="隶书" pitchFamily="49" charset="-122"/>
                <a:ea typeface="隶书" pitchFamily="49" charset="-122"/>
              </a:rPr>
              <a:t>BIOS</a:t>
            </a:r>
            <a:r>
              <a:rPr lang="zh-CN" altLang="en-US">
                <a:latin typeface="隶书" pitchFamily="49" charset="-122"/>
                <a:ea typeface="隶书" pitchFamily="49" charset="-122"/>
              </a:rPr>
              <a:t>中断调用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78852"/>
                                        </p:tgtEl>
                                        <p:attrNameLst>
                                          <p:attrName>style.visibility</p:attrName>
                                        </p:attrNameLst>
                                      </p:cBhvr>
                                      <p:to>
                                        <p:strVal val="visible"/>
                                      </p:to>
                                    </p:set>
                                    <p:anim calcmode="lin" valueType="num">
                                      <p:cBhvr>
                                        <p:cTn id="7" dur="500" fill="hold"/>
                                        <p:tgtEl>
                                          <p:spTgt spid="78852"/>
                                        </p:tgtEl>
                                        <p:attrNameLst>
                                          <p:attrName>ppt_w</p:attrName>
                                        </p:attrNameLst>
                                      </p:cBhvr>
                                      <p:tavLst>
                                        <p:tav tm="0">
                                          <p:val>
                                            <p:fltVal val="0"/>
                                          </p:val>
                                        </p:tav>
                                        <p:tav tm="100000">
                                          <p:val>
                                            <p:strVal val="#ppt_w"/>
                                          </p:val>
                                        </p:tav>
                                      </p:tavLst>
                                    </p:anim>
                                    <p:anim calcmode="lin" valueType="num">
                                      <p:cBhvr>
                                        <p:cTn id="8" dur="500" fill="hold"/>
                                        <p:tgtEl>
                                          <p:spTgt spid="7885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8854"/>
                                        </p:tgtEl>
                                        <p:attrNameLst>
                                          <p:attrName>style.visibility</p:attrName>
                                        </p:attrNameLst>
                                      </p:cBhvr>
                                      <p:to>
                                        <p:strVal val="visible"/>
                                      </p:to>
                                    </p:set>
                                    <p:animEffect transition="in" filter="wipe(left)">
                                      <p:cBhvr>
                                        <p:cTn id="13" dur="500"/>
                                        <p:tgtEl>
                                          <p:spTgt spid="7885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8855"/>
                                        </p:tgtEl>
                                        <p:attrNameLst>
                                          <p:attrName>style.visibility</p:attrName>
                                        </p:attrNameLst>
                                      </p:cBhvr>
                                      <p:to>
                                        <p:strVal val="visible"/>
                                      </p:to>
                                    </p:set>
                                    <p:animEffect transition="in" filter="wipe(left)">
                                      <p:cBhvr>
                                        <p:cTn id="16" dur="500"/>
                                        <p:tgtEl>
                                          <p:spTgt spid="7885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8856"/>
                                        </p:tgtEl>
                                        <p:attrNameLst>
                                          <p:attrName>style.visibility</p:attrName>
                                        </p:attrNameLst>
                                      </p:cBhvr>
                                      <p:to>
                                        <p:strVal val="visible"/>
                                      </p:to>
                                    </p:set>
                                    <p:animEffect transition="in" filter="wipe(left)">
                                      <p:cBhvr>
                                        <p:cTn id="19" dur="500"/>
                                        <p:tgtEl>
                                          <p:spTgt spid="7885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8857"/>
                                        </p:tgtEl>
                                        <p:attrNameLst>
                                          <p:attrName>style.visibility</p:attrName>
                                        </p:attrNameLst>
                                      </p:cBhvr>
                                      <p:to>
                                        <p:strVal val="visible"/>
                                      </p:to>
                                    </p:set>
                                    <p:animEffect transition="in" filter="wipe(left)">
                                      <p:cBhvr>
                                        <p:cTn id="22" dur="500"/>
                                        <p:tgtEl>
                                          <p:spTgt spid="7885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78858"/>
                                        </p:tgtEl>
                                        <p:attrNameLst>
                                          <p:attrName>style.visibility</p:attrName>
                                        </p:attrNameLst>
                                      </p:cBhvr>
                                      <p:to>
                                        <p:strVal val="visible"/>
                                      </p:to>
                                    </p:set>
                                    <p:animEffect transition="in" filter="wipe(left)">
                                      <p:cBhvr>
                                        <p:cTn id="25" dur="500"/>
                                        <p:tgtEl>
                                          <p:spTgt spid="7885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78853"/>
                                        </p:tgtEl>
                                        <p:attrNameLst>
                                          <p:attrName>style.visibility</p:attrName>
                                        </p:attrNameLst>
                                      </p:cBhvr>
                                      <p:to>
                                        <p:strVal val="visible"/>
                                      </p:to>
                                    </p:set>
                                    <p:animEffect transition="in" filter="wipe(left)">
                                      <p:cBhvr>
                                        <p:cTn id="28" dur="500"/>
                                        <p:tgtEl>
                                          <p:spTgt spid="78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P spid="78853" grpId="0"/>
      <p:bldP spid="78854" grpId="0"/>
      <p:bldP spid="78855" grpId="0"/>
      <p:bldP spid="78856" grpId="0"/>
      <p:bldP spid="78857" grpId="0"/>
      <p:bldP spid="7885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4">
            <a:extLst>
              <a:ext uri="{FF2B5EF4-FFF2-40B4-BE49-F238E27FC236}">
                <a16:creationId xmlns:a16="http://schemas.microsoft.com/office/drawing/2014/main" id="{11BD853D-BF57-9548-9298-7FBCB29862A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0E024D1-EAAF-5148-8883-C7D8796DEAE8}" type="datetime12">
              <a:rPr kumimoji="0" lang="zh-CN" altLang="en-US" sz="1400" smtClean="0"/>
              <a:pPr>
                <a:spcBef>
                  <a:spcPct val="0"/>
                </a:spcBef>
                <a:buClrTx/>
                <a:buSzTx/>
                <a:buFontTx/>
                <a:buNone/>
              </a:pPr>
              <a:t>下午10时44分</a:t>
            </a:fld>
            <a:endParaRPr kumimoji="0" lang="en-US" altLang="zh-CN" sz="1400"/>
          </a:p>
        </p:txBody>
      </p:sp>
      <p:sp>
        <p:nvSpPr>
          <p:cNvPr id="56322" name="Rectangle 6">
            <a:extLst>
              <a:ext uri="{FF2B5EF4-FFF2-40B4-BE49-F238E27FC236}">
                <a16:creationId xmlns:a16="http://schemas.microsoft.com/office/drawing/2014/main" id="{A70678C2-EDFD-F846-AB98-016A12E10D0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96A690A-A081-7A40-B3A7-1CC02394AB15}" type="slidenum">
              <a:rPr kumimoji="0" lang="en-US" altLang="zh-CN" sz="1400" smtClean="0"/>
              <a:pPr>
                <a:spcBef>
                  <a:spcPct val="0"/>
                </a:spcBef>
                <a:buClrTx/>
                <a:buSzTx/>
                <a:buFontTx/>
                <a:buNone/>
              </a:pPr>
              <a:t>20</a:t>
            </a:fld>
            <a:r>
              <a:rPr kumimoji="0" lang="en-US" altLang="zh-CN" sz="1400"/>
              <a:t>/96</a:t>
            </a:r>
            <a:endParaRPr kumimoji="0" lang="zh-CN" altLang="en-US" sz="1400"/>
          </a:p>
        </p:txBody>
      </p:sp>
      <p:sp>
        <p:nvSpPr>
          <p:cNvPr id="56323" name="Text Box 5">
            <a:extLst>
              <a:ext uri="{FF2B5EF4-FFF2-40B4-BE49-F238E27FC236}">
                <a16:creationId xmlns:a16="http://schemas.microsoft.com/office/drawing/2014/main" id="{EFFD1137-ACD9-034E-803A-A8DD9AD0E8AE}"/>
              </a:ext>
            </a:extLst>
          </p:cNvPr>
          <p:cNvSpPr txBox="1">
            <a:spLocks noChangeArrowheads="1"/>
          </p:cNvSpPr>
          <p:nvPr/>
        </p:nvSpPr>
        <p:spPr bwMode="auto">
          <a:xfrm>
            <a:off x="1763713" y="144463"/>
            <a:ext cx="5616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6.3	 MASM</a:t>
            </a:r>
            <a:r>
              <a:rPr lang="zh-CN" altLang="en-US" sz="3600">
                <a:latin typeface="隶书" pitchFamily="49" charset="-122"/>
                <a:ea typeface="隶书" pitchFamily="49" charset="-122"/>
              </a:rPr>
              <a:t>中的表达式</a:t>
            </a:r>
          </a:p>
        </p:txBody>
      </p:sp>
      <p:sp>
        <p:nvSpPr>
          <p:cNvPr id="491525" name="Text Box 5">
            <a:extLst>
              <a:ext uri="{FF2B5EF4-FFF2-40B4-BE49-F238E27FC236}">
                <a16:creationId xmlns:a16="http://schemas.microsoft.com/office/drawing/2014/main" id="{2AFB33A3-AD34-3941-B3B8-98D62321953E}"/>
              </a:ext>
            </a:extLst>
          </p:cNvPr>
          <p:cNvSpPr txBox="1">
            <a:spLocks noChangeArrowheads="1"/>
          </p:cNvSpPr>
          <p:nvPr/>
        </p:nvSpPr>
        <p:spPr bwMode="auto">
          <a:xfrm>
            <a:off x="471488" y="971550"/>
            <a:ext cx="8305800" cy="3411538"/>
          </a:xfrm>
          <a:prstGeom prst="rect">
            <a:avLst/>
          </a:prstGeom>
          <a:noFill/>
          <a:ln>
            <a:noFill/>
          </a:ln>
          <a:effectLst/>
          <a:extLst/>
        </p:spPr>
        <p:txBody>
          <a:bodyPr anchor="ctr">
            <a:spAutoFit/>
          </a:bodyPr>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eaLnBrk="1" hangingPunct="1">
              <a:spcBef>
                <a:spcPct val="10000"/>
              </a:spcBef>
              <a:spcAft>
                <a:spcPct val="10000"/>
              </a:spcAft>
              <a:defRPr/>
            </a:pPr>
            <a:r>
              <a:rPr lang="zh-CN" altLang="en-US">
                <a:solidFill>
                  <a:srgbClr val="FF3300"/>
                </a:solidFill>
                <a:effectLst>
                  <a:outerShdw blurRad="38100" dist="38100" dir="2700000" algn="tl">
                    <a:srgbClr val="C0C0C0"/>
                  </a:outerShdw>
                </a:effectLst>
                <a:latin typeface="Verdana" panose="020B0604030504040204" pitchFamily="34" charset="0"/>
                <a:ea typeface="宋体" panose="02010600030101010101" pitchFamily="2" charset="-122"/>
              </a:rPr>
              <a:t>五、修改属性运算符（综合或合成运算符）</a:t>
            </a:r>
          </a:p>
          <a:p>
            <a:pPr eaLnBrk="1" hangingPunct="1">
              <a:spcBef>
                <a:spcPct val="10000"/>
              </a:spcBef>
              <a:spcAft>
                <a:spcPct val="10000"/>
              </a:spcAft>
              <a:defRPr/>
            </a:pPr>
            <a:endParaRPr lang="en-US" altLang="zh-CN" sz="1600">
              <a:latin typeface="Verdana" panose="020B0604030504040204" pitchFamily="34" charset="0"/>
              <a:ea typeface="宋体" panose="02010600030101010101" pitchFamily="2" charset="-122"/>
            </a:endParaRPr>
          </a:p>
          <a:p>
            <a:pPr eaLnBrk="1" hangingPunct="1">
              <a:spcBef>
                <a:spcPct val="10000"/>
              </a:spcBef>
              <a:spcAft>
                <a:spcPct val="10000"/>
              </a:spcAft>
              <a:defRPr/>
            </a:pPr>
            <a:r>
              <a:rPr lang="en-US" altLang="zh-CN" sz="2400">
                <a:latin typeface="Verdana" panose="020B0604030504040204" pitchFamily="34" charset="0"/>
                <a:ea typeface="宋体" panose="02010600030101010101" pitchFamily="2" charset="-122"/>
              </a:rPr>
              <a:t>1. </a:t>
            </a:r>
            <a:r>
              <a:rPr lang="zh-CN" altLang="en-US" sz="2400">
                <a:latin typeface="Verdana" panose="020B0604030504040204" pitchFamily="34" charset="0"/>
                <a:ea typeface="宋体" panose="02010600030101010101" pitchFamily="2" charset="-122"/>
              </a:rPr>
              <a:t>段操作符</a:t>
            </a:r>
          </a:p>
          <a:p>
            <a:pPr algn="ctr" eaLnBrk="1" hangingPunct="1">
              <a:spcBef>
                <a:spcPct val="10000"/>
              </a:spcBef>
              <a:spcAft>
                <a:spcPct val="10000"/>
              </a:spcAft>
              <a:defRPr/>
            </a:pPr>
            <a:r>
              <a:rPr kumimoji="0" lang="zh-CN" altLang="en-US" sz="2400">
                <a:solidFill>
                  <a:srgbClr val="0066FF"/>
                </a:solidFill>
                <a:latin typeface="宋体" panose="02010600030101010101" pitchFamily="2" charset="-122"/>
                <a:ea typeface="宋体" panose="02010600030101010101" pitchFamily="2" charset="-122"/>
              </a:rPr>
              <a:t>格式</a:t>
            </a:r>
            <a:r>
              <a:rPr kumimoji="0" lang="en-US" altLang="zh-CN" sz="2400">
                <a:solidFill>
                  <a:srgbClr val="0066FF"/>
                </a:solidFill>
                <a:latin typeface="宋体" panose="02010600030101010101" pitchFamily="2" charset="-122"/>
                <a:ea typeface="宋体" panose="02010600030101010101" pitchFamily="2" charset="-122"/>
              </a:rPr>
              <a:t>:   </a:t>
            </a:r>
            <a:r>
              <a:rPr lang="zh-CN" altLang="en-US" sz="2400">
                <a:solidFill>
                  <a:srgbClr val="9900FF"/>
                </a:solidFill>
                <a:latin typeface="宋体" panose="02010600030101010101" pitchFamily="2" charset="-122"/>
                <a:ea typeface="宋体" panose="02010600030101010101" pitchFamily="2" charset="-122"/>
              </a:rPr>
              <a:t>段前缀：变量或地址表达式</a:t>
            </a:r>
          </a:p>
          <a:p>
            <a:pPr eaLnBrk="1" hangingPunct="1">
              <a:spcBef>
                <a:spcPct val="10000"/>
              </a:spcBef>
              <a:spcAft>
                <a:spcPct val="10000"/>
              </a:spcAft>
              <a:defRPr/>
            </a:pPr>
            <a:r>
              <a:rPr lang="zh-CN" altLang="en-US" sz="2400">
                <a:solidFill>
                  <a:srgbClr val="CC3300"/>
                </a:solidFill>
                <a:latin typeface="宋体" panose="02010600030101010101" pitchFamily="2" charset="-122"/>
                <a:ea typeface="宋体" panose="02010600030101010101" pitchFamily="2" charset="-122"/>
              </a:rPr>
              <a:t>　　表示某个变量或地址被修改到那个段寄存器提供的段基址中。</a:t>
            </a:r>
            <a:r>
              <a:rPr lang="zh-CN" altLang="en-US" sz="2400">
                <a:solidFill>
                  <a:srgbClr val="005452"/>
                </a:solidFill>
                <a:latin typeface="宋体" panose="02010600030101010101" pitchFamily="2" charset="-122"/>
                <a:ea typeface="宋体" panose="02010600030101010101" pitchFamily="2" charset="-122"/>
              </a:rPr>
              <a:t> </a:t>
            </a:r>
          </a:p>
          <a:p>
            <a:pPr eaLnBrk="1" hangingPunct="1">
              <a:spcBef>
                <a:spcPct val="10000"/>
              </a:spcBef>
              <a:spcAft>
                <a:spcPct val="10000"/>
              </a:spcAft>
              <a:defRPr/>
            </a:pPr>
            <a:r>
              <a:rPr lang="zh-CN" altLang="en-US" sz="2400">
                <a:solidFill>
                  <a:srgbClr val="005452"/>
                </a:solidFill>
                <a:latin typeface="宋体" panose="02010600030101010101" pitchFamily="2" charset="-122"/>
                <a:ea typeface="宋体" panose="02010600030101010101" pitchFamily="2" charset="-122"/>
              </a:rPr>
              <a:t>　　例：</a:t>
            </a:r>
          </a:p>
          <a:p>
            <a:pPr eaLnBrk="1" hangingPunct="1">
              <a:spcBef>
                <a:spcPct val="10000"/>
              </a:spcBef>
              <a:spcAft>
                <a:spcPct val="10000"/>
              </a:spcAft>
              <a:defRPr/>
            </a:pPr>
            <a:r>
              <a:rPr lang="zh-CN" altLang="zh-CN" sz="2400">
                <a:solidFill>
                  <a:srgbClr val="005452"/>
                </a:solidFill>
                <a:latin typeface="宋体" panose="02010600030101010101" pitchFamily="2" charset="-122"/>
                <a:ea typeface="宋体" panose="02010600030101010101" pitchFamily="2" charset="-122"/>
              </a:rPr>
              <a:t> </a:t>
            </a:r>
            <a:r>
              <a:rPr lang="zh-CN" altLang="en-US" sz="2400">
                <a:solidFill>
                  <a:srgbClr val="005452"/>
                </a:solidFill>
                <a:latin typeface="宋体" panose="02010600030101010101" pitchFamily="2" charset="-122"/>
                <a:ea typeface="宋体" panose="02010600030101010101" pitchFamily="2" charset="-122"/>
              </a:rPr>
              <a:t>           </a:t>
            </a:r>
            <a:r>
              <a:rPr lang="en-US" altLang="zh-CN" sz="2400">
                <a:solidFill>
                  <a:srgbClr val="005452"/>
                </a:solidFill>
                <a:latin typeface="宋体" panose="02010600030101010101" pitchFamily="2" charset="-122"/>
                <a:ea typeface="宋体" panose="02010600030101010101" pitchFamily="2" charset="-122"/>
              </a:rPr>
              <a:t>MOV AX,ES:[BX]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0"/>
                                  </p:stCondLst>
                                  <p:childTnLst>
                                    <p:set>
                                      <p:cBhvr>
                                        <p:cTn id="6" dur="1" fill="hold">
                                          <p:stCondLst>
                                            <p:cond delay="0"/>
                                          </p:stCondLst>
                                        </p:cTn>
                                        <p:tgtEl>
                                          <p:spTgt spid="491525"/>
                                        </p:tgtEl>
                                        <p:attrNameLst>
                                          <p:attrName>style.visibility</p:attrName>
                                        </p:attrNameLst>
                                      </p:cBhvr>
                                      <p:to>
                                        <p:strVal val="visible"/>
                                      </p:to>
                                    </p:set>
                                    <p:animEffect transition="in" filter="slide(fromBottom)">
                                      <p:cBhvr>
                                        <p:cTn id="7" dur="1000"/>
                                        <p:tgtEl>
                                          <p:spTgt spid="491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4">
            <a:extLst>
              <a:ext uri="{FF2B5EF4-FFF2-40B4-BE49-F238E27FC236}">
                <a16:creationId xmlns:a16="http://schemas.microsoft.com/office/drawing/2014/main" id="{6DB9035F-27EB-B549-817C-0106AFABF91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D2E2AF5-07D0-F740-9B1D-0890AE0AD971}" type="datetime12">
              <a:rPr kumimoji="0" lang="zh-CN" altLang="en-US" sz="1400" smtClean="0"/>
              <a:pPr>
                <a:spcBef>
                  <a:spcPct val="0"/>
                </a:spcBef>
                <a:buClrTx/>
                <a:buSzTx/>
                <a:buFontTx/>
                <a:buNone/>
              </a:pPr>
              <a:t>下午10时44分</a:t>
            </a:fld>
            <a:endParaRPr kumimoji="0" lang="en-US" altLang="zh-CN" sz="1400"/>
          </a:p>
        </p:txBody>
      </p:sp>
      <p:sp>
        <p:nvSpPr>
          <p:cNvPr id="58370" name="Rectangle 6">
            <a:extLst>
              <a:ext uri="{FF2B5EF4-FFF2-40B4-BE49-F238E27FC236}">
                <a16:creationId xmlns:a16="http://schemas.microsoft.com/office/drawing/2014/main" id="{2FCE4636-D6BD-A84A-8F74-768D943B8DF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1DE8588-1483-2D4E-B223-AE88576BBD19}" type="slidenum">
              <a:rPr kumimoji="0" lang="en-US" altLang="zh-CN" sz="1400" smtClean="0"/>
              <a:pPr>
                <a:spcBef>
                  <a:spcPct val="0"/>
                </a:spcBef>
                <a:buClrTx/>
                <a:buSzTx/>
                <a:buFontTx/>
                <a:buNone/>
              </a:pPr>
              <a:t>21</a:t>
            </a:fld>
            <a:r>
              <a:rPr kumimoji="0" lang="en-US" altLang="zh-CN" sz="1400"/>
              <a:t>/96</a:t>
            </a:r>
            <a:endParaRPr kumimoji="0" lang="zh-CN" altLang="en-US" sz="1400"/>
          </a:p>
        </p:txBody>
      </p:sp>
      <p:sp>
        <p:nvSpPr>
          <p:cNvPr id="58371" name="Text Box 5">
            <a:extLst>
              <a:ext uri="{FF2B5EF4-FFF2-40B4-BE49-F238E27FC236}">
                <a16:creationId xmlns:a16="http://schemas.microsoft.com/office/drawing/2014/main" id="{D136342C-4BFB-1D4F-A584-188157FF87CC}"/>
              </a:ext>
            </a:extLst>
          </p:cNvPr>
          <p:cNvSpPr txBox="1">
            <a:spLocks noChangeArrowheads="1"/>
          </p:cNvSpPr>
          <p:nvPr/>
        </p:nvSpPr>
        <p:spPr bwMode="auto">
          <a:xfrm>
            <a:off x="1763713" y="144463"/>
            <a:ext cx="5616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6.3	 MASM</a:t>
            </a:r>
            <a:r>
              <a:rPr lang="zh-CN" altLang="en-US" sz="3600">
                <a:latin typeface="隶书" pitchFamily="49" charset="-122"/>
                <a:ea typeface="隶书" pitchFamily="49" charset="-122"/>
              </a:rPr>
              <a:t>中的表达式</a:t>
            </a:r>
          </a:p>
        </p:txBody>
      </p:sp>
      <p:sp>
        <p:nvSpPr>
          <p:cNvPr id="493575" name="Text Box 7">
            <a:extLst>
              <a:ext uri="{FF2B5EF4-FFF2-40B4-BE49-F238E27FC236}">
                <a16:creationId xmlns:a16="http://schemas.microsoft.com/office/drawing/2014/main" id="{BE7B1CE7-28BD-FA43-9B3A-B6BB4FCAE113}"/>
              </a:ext>
            </a:extLst>
          </p:cNvPr>
          <p:cNvSpPr txBox="1">
            <a:spLocks noChangeArrowheads="1"/>
          </p:cNvSpPr>
          <p:nvPr/>
        </p:nvSpPr>
        <p:spPr bwMode="auto">
          <a:xfrm>
            <a:off x="457200" y="877888"/>
            <a:ext cx="832167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10000"/>
              </a:spcBef>
              <a:spcAft>
                <a:spcPct val="10000"/>
              </a:spcAft>
              <a:buClrTx/>
              <a:buSzTx/>
              <a:buFontTx/>
              <a:buNone/>
            </a:pPr>
            <a:r>
              <a:rPr lang="en-US" altLang="zh-CN" sz="2400">
                <a:solidFill>
                  <a:srgbClr val="333333"/>
                </a:solidFill>
                <a:latin typeface="Verdana" panose="020B0604030504040204" pitchFamily="34" charset="0"/>
              </a:rPr>
              <a:t>2. PTR</a:t>
            </a:r>
          </a:p>
          <a:p>
            <a:pPr algn="ctr" eaLnBrk="1" hangingPunct="1">
              <a:spcBef>
                <a:spcPct val="10000"/>
              </a:spcBef>
              <a:spcAft>
                <a:spcPct val="10000"/>
              </a:spcAft>
              <a:buClrTx/>
              <a:buSzTx/>
              <a:buFontTx/>
              <a:buNone/>
            </a:pPr>
            <a:r>
              <a:rPr kumimoji="0" lang="zh-CN" altLang="en-US" sz="2400">
                <a:solidFill>
                  <a:srgbClr val="0066FF"/>
                </a:solidFill>
                <a:latin typeface="宋体" panose="02010600030101010101" pitchFamily="2" charset="-122"/>
              </a:rPr>
              <a:t>格式</a:t>
            </a:r>
            <a:r>
              <a:rPr kumimoji="0" lang="en-US" altLang="zh-CN" sz="2400">
                <a:solidFill>
                  <a:srgbClr val="0066FF"/>
                </a:solidFill>
                <a:latin typeface="宋体" panose="02010600030101010101" pitchFamily="2" charset="-122"/>
              </a:rPr>
              <a:t>:   </a:t>
            </a:r>
            <a:r>
              <a:rPr lang="zh-CN" altLang="en-US" sz="2400">
                <a:solidFill>
                  <a:srgbClr val="9900FF"/>
                </a:solidFill>
                <a:latin typeface="宋体" panose="02010600030101010101" pitchFamily="2" charset="-122"/>
              </a:rPr>
              <a:t>类型/距离  </a:t>
            </a:r>
            <a:r>
              <a:rPr lang="en-US" altLang="zh-CN" sz="2400">
                <a:solidFill>
                  <a:srgbClr val="9900FF"/>
                </a:solidFill>
                <a:latin typeface="宋体" panose="02010600030101010101" pitchFamily="2" charset="-122"/>
              </a:rPr>
              <a:t>PTR  </a:t>
            </a:r>
            <a:r>
              <a:rPr lang="zh-CN" altLang="en-US" sz="2400">
                <a:solidFill>
                  <a:srgbClr val="9900FF"/>
                </a:solidFill>
                <a:latin typeface="宋体" panose="02010600030101010101" pitchFamily="2" charset="-122"/>
              </a:rPr>
              <a:t>变量或标号</a:t>
            </a:r>
          </a:p>
          <a:p>
            <a:pPr eaLnBrk="1" hangingPunct="1">
              <a:spcBef>
                <a:spcPct val="10000"/>
              </a:spcBef>
              <a:spcAft>
                <a:spcPct val="10000"/>
              </a:spcAft>
              <a:buClrTx/>
              <a:buSzTx/>
              <a:buFontTx/>
              <a:buNone/>
            </a:pPr>
            <a:r>
              <a:rPr lang="zh-CN" altLang="en-US" sz="2400">
                <a:solidFill>
                  <a:srgbClr val="CC3300"/>
                </a:solidFill>
                <a:latin typeface="宋体" panose="02010600030101010101" pitchFamily="2" charset="-122"/>
              </a:rPr>
              <a:t>功能：</a:t>
            </a:r>
            <a:r>
              <a:rPr lang="zh-CN" altLang="en-US" sz="2400">
                <a:solidFill>
                  <a:srgbClr val="FF0066"/>
                </a:solidFill>
                <a:latin typeface="宋体" panose="02010600030101010101" pitchFamily="2" charset="-122"/>
              </a:rPr>
              <a:t>将</a:t>
            </a:r>
            <a:r>
              <a:rPr lang="en-US" altLang="zh-CN" sz="2400">
                <a:solidFill>
                  <a:srgbClr val="FF0066"/>
                </a:solidFill>
                <a:latin typeface="宋体" panose="02010600030101010101" pitchFamily="2" charset="-122"/>
              </a:rPr>
              <a:t>PTR</a:t>
            </a:r>
            <a:r>
              <a:rPr lang="zh-CN" altLang="en-US" sz="2400">
                <a:solidFill>
                  <a:srgbClr val="FF0066"/>
                </a:solidFill>
                <a:latin typeface="宋体" panose="02010600030101010101" pitchFamily="2" charset="-122"/>
              </a:rPr>
              <a:t>左边的类型属性赋给右边的变量或标号。</a:t>
            </a:r>
            <a:r>
              <a:rPr lang="en-US" altLang="zh-CN" sz="2400">
                <a:solidFill>
                  <a:srgbClr val="005452"/>
                </a:solidFill>
                <a:latin typeface="宋体" panose="02010600030101010101" pitchFamily="2" charset="-122"/>
              </a:rPr>
              <a:t>PTR</a:t>
            </a:r>
            <a:r>
              <a:rPr lang="zh-CN" altLang="en-US" sz="2400">
                <a:solidFill>
                  <a:srgbClr val="005452"/>
                </a:solidFill>
                <a:latin typeface="宋体" panose="02010600030101010101" pitchFamily="2" charset="-122"/>
              </a:rPr>
              <a:t>本身并不分配存储单元，仅给已分配的存储单元赋予新的属性，这样可以保证运算时操作数类型的匹配，常与类型</a:t>
            </a:r>
            <a:r>
              <a:rPr lang="en-US" altLang="zh-CN" sz="2400">
                <a:solidFill>
                  <a:schemeClr val="folHlink"/>
                </a:solidFill>
                <a:latin typeface="宋体" panose="02010600030101010101" pitchFamily="2" charset="-122"/>
              </a:rPr>
              <a:t>BYTE</a:t>
            </a:r>
            <a:r>
              <a:rPr lang="zh-CN" altLang="en-US" sz="2400">
                <a:solidFill>
                  <a:srgbClr val="005452"/>
                </a:solidFill>
                <a:latin typeface="宋体" panose="02010600030101010101" pitchFamily="2" charset="-122"/>
              </a:rPr>
              <a:t>、</a:t>
            </a:r>
            <a:r>
              <a:rPr lang="en-US" altLang="zh-CN" sz="2400">
                <a:solidFill>
                  <a:schemeClr val="folHlink"/>
                </a:solidFill>
                <a:latin typeface="宋体" panose="02010600030101010101" pitchFamily="2" charset="-122"/>
              </a:rPr>
              <a:t>WORD</a:t>
            </a:r>
            <a:r>
              <a:rPr lang="zh-CN" altLang="en-US" sz="2400">
                <a:solidFill>
                  <a:srgbClr val="005452"/>
                </a:solidFill>
                <a:latin typeface="宋体" panose="02010600030101010101" pitchFamily="2" charset="-122"/>
              </a:rPr>
              <a:t>、</a:t>
            </a:r>
            <a:r>
              <a:rPr lang="en-US" altLang="zh-CN" sz="2400">
                <a:solidFill>
                  <a:schemeClr val="folHlink"/>
                </a:solidFill>
                <a:latin typeface="宋体" panose="02010600030101010101" pitchFamily="2" charset="-122"/>
              </a:rPr>
              <a:t>NEAR</a:t>
            </a:r>
            <a:r>
              <a:rPr lang="zh-CN" altLang="en-US" sz="2400">
                <a:solidFill>
                  <a:srgbClr val="005452"/>
                </a:solidFill>
                <a:latin typeface="宋体" panose="02010600030101010101" pitchFamily="2" charset="-122"/>
              </a:rPr>
              <a:t>、</a:t>
            </a:r>
            <a:r>
              <a:rPr lang="en-US" altLang="zh-CN" sz="2400">
                <a:solidFill>
                  <a:schemeClr val="folHlink"/>
                </a:solidFill>
                <a:latin typeface="宋体" panose="02010600030101010101" pitchFamily="2" charset="-122"/>
              </a:rPr>
              <a:t>FAR</a:t>
            </a:r>
            <a:r>
              <a:rPr lang="zh-CN" altLang="en-US" sz="2400">
                <a:solidFill>
                  <a:srgbClr val="005452"/>
                </a:solidFill>
                <a:latin typeface="宋体" panose="02010600030101010101" pitchFamily="2" charset="-122"/>
              </a:rPr>
              <a:t>等连用。 </a:t>
            </a:r>
          </a:p>
        </p:txBody>
      </p:sp>
      <p:sp>
        <p:nvSpPr>
          <p:cNvPr id="493576" name="Text Box 8">
            <a:extLst>
              <a:ext uri="{FF2B5EF4-FFF2-40B4-BE49-F238E27FC236}">
                <a16:creationId xmlns:a16="http://schemas.microsoft.com/office/drawing/2014/main" id="{B9E9B9F2-8A71-DC40-8BBB-F32784347557}"/>
              </a:ext>
            </a:extLst>
          </p:cNvPr>
          <p:cNvSpPr txBox="1">
            <a:spLocks noChangeArrowheads="1"/>
          </p:cNvSpPr>
          <p:nvPr/>
        </p:nvSpPr>
        <p:spPr bwMode="auto">
          <a:xfrm>
            <a:off x="496888" y="3357563"/>
            <a:ext cx="8148637" cy="30861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10000"/>
              </a:spcBef>
              <a:spcAft>
                <a:spcPct val="10000"/>
              </a:spcAft>
              <a:buClr>
                <a:schemeClr val="accent2"/>
              </a:buClr>
              <a:buSzTx/>
              <a:buFontTx/>
              <a:buNone/>
            </a:pPr>
            <a:r>
              <a:rPr lang="zh-CN" altLang="en-US" sz="2400">
                <a:solidFill>
                  <a:srgbClr val="005452"/>
                </a:solidFill>
                <a:latin typeface="宋体" panose="02010600030101010101" pitchFamily="2" charset="-122"/>
              </a:rPr>
              <a:t>例：</a:t>
            </a:r>
          </a:p>
          <a:p>
            <a:pPr>
              <a:spcBef>
                <a:spcPct val="10000"/>
              </a:spcBef>
              <a:spcAft>
                <a:spcPct val="10000"/>
              </a:spcAft>
              <a:buClr>
                <a:schemeClr val="accent2"/>
              </a:buClr>
              <a:buSzTx/>
              <a:buFontTx/>
              <a:buNone/>
            </a:pPr>
            <a:r>
              <a:rPr lang="en-US" altLang="zh-CN" sz="2400">
                <a:solidFill>
                  <a:srgbClr val="005452"/>
                </a:solidFill>
                <a:latin typeface="宋体" panose="02010600030101010101" pitchFamily="2" charset="-122"/>
              </a:rPr>
              <a:t>    DATA1  DB  10H,20H,30H     </a:t>
            </a:r>
            <a:r>
              <a:rPr lang="zh-CN" altLang="en-US" sz="2400">
                <a:solidFill>
                  <a:srgbClr val="005452"/>
                </a:solidFill>
                <a:latin typeface="宋体" panose="02010600030101010101" pitchFamily="2" charset="-122"/>
              </a:rPr>
              <a:t>；数据定义</a:t>
            </a:r>
          </a:p>
          <a:p>
            <a:pPr>
              <a:spcBef>
                <a:spcPct val="10000"/>
              </a:spcBef>
              <a:spcAft>
                <a:spcPct val="10000"/>
              </a:spcAft>
              <a:buClr>
                <a:schemeClr val="accent2"/>
              </a:buClr>
              <a:buSzTx/>
              <a:buFontTx/>
              <a:buNone/>
            </a:pPr>
            <a:r>
              <a:rPr lang="zh-CN" altLang="en-US" sz="2400">
                <a:solidFill>
                  <a:srgbClr val="005452"/>
                </a:solidFill>
                <a:latin typeface="宋体" panose="02010600030101010101" pitchFamily="2" charset="-122"/>
              </a:rPr>
              <a:t>    </a:t>
            </a:r>
            <a:r>
              <a:rPr lang="en-US" altLang="zh-CN" sz="2400">
                <a:solidFill>
                  <a:srgbClr val="005452"/>
                </a:solidFill>
                <a:latin typeface="宋体" panose="02010600030101010101" pitchFamily="2" charset="-122"/>
              </a:rPr>
              <a:t>DATA2  DW  4023H,0A845H </a:t>
            </a:r>
          </a:p>
          <a:p>
            <a:pPr>
              <a:spcBef>
                <a:spcPct val="10000"/>
              </a:spcBef>
              <a:spcAft>
                <a:spcPct val="10000"/>
              </a:spcAft>
              <a:buClr>
                <a:schemeClr val="accent2"/>
              </a:buClr>
              <a:buSzTx/>
              <a:buFontTx/>
              <a:buNone/>
            </a:pPr>
            <a:r>
              <a:rPr lang="en-US" altLang="zh-CN" sz="2400">
                <a:solidFill>
                  <a:srgbClr val="005452"/>
                </a:solidFill>
                <a:latin typeface="宋体" panose="02010600030101010101" pitchFamily="2" charset="-122"/>
              </a:rPr>
              <a:t>    </a:t>
            </a:r>
            <a:r>
              <a:rPr lang="en-US" altLang="zh-CN" sz="2400">
                <a:solidFill>
                  <a:srgbClr val="005452"/>
                </a:solidFill>
                <a:latin typeface="Times New Roman" panose="02020603050405020304" pitchFamily="18" charset="0"/>
              </a:rPr>
              <a:t>……</a:t>
            </a:r>
            <a:endParaRPr lang="en-US" altLang="zh-CN" sz="2400">
              <a:solidFill>
                <a:srgbClr val="005452"/>
              </a:solidFill>
              <a:latin typeface="宋体" panose="02010600030101010101" pitchFamily="2" charset="-122"/>
            </a:endParaRPr>
          </a:p>
          <a:p>
            <a:pPr>
              <a:spcBef>
                <a:spcPct val="10000"/>
              </a:spcBef>
              <a:spcAft>
                <a:spcPct val="10000"/>
              </a:spcAft>
              <a:buClr>
                <a:schemeClr val="accent2"/>
              </a:buClr>
              <a:buSzTx/>
              <a:buFontTx/>
              <a:buNone/>
            </a:pPr>
            <a:r>
              <a:rPr lang="en-US" altLang="zh-CN" sz="2400">
                <a:solidFill>
                  <a:srgbClr val="005452"/>
                </a:solidFill>
                <a:latin typeface="宋体" panose="02010600030101010101" pitchFamily="2" charset="-122"/>
              </a:rPr>
              <a:t>    MOV  BX</a:t>
            </a:r>
            <a:r>
              <a:rPr lang="zh-CN" altLang="en-US" sz="2400">
                <a:solidFill>
                  <a:srgbClr val="005452"/>
                </a:solidFill>
                <a:latin typeface="宋体" panose="02010600030101010101" pitchFamily="2" charset="-122"/>
              </a:rPr>
              <a:t>，</a:t>
            </a:r>
            <a:r>
              <a:rPr lang="en-US" altLang="zh-CN" sz="2400">
                <a:solidFill>
                  <a:srgbClr val="005452"/>
                </a:solidFill>
                <a:latin typeface="宋体" panose="02010600030101010101" pitchFamily="2" charset="-122"/>
              </a:rPr>
              <a:t>WORD  PTR DATA1   </a:t>
            </a:r>
            <a:r>
              <a:rPr lang="zh-CN" altLang="en-US" sz="2400">
                <a:solidFill>
                  <a:srgbClr val="005452"/>
                </a:solidFill>
                <a:latin typeface="宋体" panose="02010600030101010101" pitchFamily="2" charset="-122"/>
              </a:rPr>
              <a:t>；</a:t>
            </a:r>
            <a:r>
              <a:rPr lang="en-US" altLang="zh-CN" sz="2400">
                <a:solidFill>
                  <a:srgbClr val="005452"/>
                </a:solidFill>
                <a:latin typeface="宋体" panose="02010600030101010101" pitchFamily="2" charset="-122"/>
              </a:rPr>
              <a:t>2010H </a:t>
            </a:r>
            <a:r>
              <a:rPr lang="zh-CN" altLang="en-US" sz="2400">
                <a:solidFill>
                  <a:srgbClr val="005452"/>
                </a:solidFill>
                <a:latin typeface="宋体" panose="02010600030101010101" pitchFamily="2" charset="-122"/>
              </a:rPr>
              <a:t>传送到 </a:t>
            </a:r>
            <a:r>
              <a:rPr lang="en-US" altLang="zh-CN" sz="2400">
                <a:solidFill>
                  <a:srgbClr val="005452"/>
                </a:solidFill>
                <a:latin typeface="宋体" panose="02010600030101010101" pitchFamily="2" charset="-122"/>
              </a:rPr>
              <a:t>BX</a:t>
            </a:r>
          </a:p>
          <a:p>
            <a:pPr>
              <a:spcBef>
                <a:spcPct val="10000"/>
              </a:spcBef>
              <a:spcAft>
                <a:spcPct val="10000"/>
              </a:spcAft>
              <a:buClr>
                <a:schemeClr val="accent2"/>
              </a:buClr>
              <a:buSzTx/>
              <a:buFontTx/>
              <a:buNone/>
            </a:pPr>
            <a:r>
              <a:rPr lang="en-US" altLang="zh-CN" sz="2400">
                <a:solidFill>
                  <a:srgbClr val="005452"/>
                </a:solidFill>
                <a:latin typeface="宋体" panose="02010600030101010101" pitchFamily="2" charset="-122"/>
              </a:rPr>
              <a:t>    MOV  AL</a:t>
            </a:r>
            <a:r>
              <a:rPr lang="zh-CN" altLang="en-US" sz="2400">
                <a:solidFill>
                  <a:srgbClr val="005452"/>
                </a:solidFill>
                <a:latin typeface="宋体" panose="02010600030101010101" pitchFamily="2" charset="-122"/>
              </a:rPr>
              <a:t>，</a:t>
            </a:r>
            <a:r>
              <a:rPr lang="en-US" altLang="zh-CN" sz="2400">
                <a:solidFill>
                  <a:srgbClr val="005452"/>
                </a:solidFill>
                <a:latin typeface="宋体" panose="02010600030101010101" pitchFamily="2" charset="-122"/>
              </a:rPr>
              <a:t>BYTE  PTR DATA2   </a:t>
            </a:r>
            <a:r>
              <a:rPr lang="zh-CN" altLang="en-US" sz="2400">
                <a:solidFill>
                  <a:srgbClr val="005452"/>
                </a:solidFill>
                <a:latin typeface="宋体" panose="02010600030101010101" pitchFamily="2" charset="-122"/>
              </a:rPr>
              <a:t>；</a:t>
            </a:r>
            <a:r>
              <a:rPr lang="en-US" altLang="zh-CN" sz="2400">
                <a:solidFill>
                  <a:srgbClr val="005452"/>
                </a:solidFill>
                <a:latin typeface="宋体" panose="02010600030101010101" pitchFamily="2" charset="-122"/>
              </a:rPr>
              <a:t>23H </a:t>
            </a:r>
            <a:r>
              <a:rPr lang="zh-CN" altLang="en-US" sz="2400">
                <a:solidFill>
                  <a:srgbClr val="005452"/>
                </a:solidFill>
                <a:latin typeface="宋体" panose="02010600030101010101" pitchFamily="2" charset="-122"/>
              </a:rPr>
              <a:t>传送到 </a:t>
            </a:r>
            <a:r>
              <a:rPr lang="en-US" altLang="zh-CN" sz="2400">
                <a:solidFill>
                  <a:srgbClr val="005452"/>
                </a:solidFill>
                <a:latin typeface="宋体" panose="02010600030101010101" pitchFamily="2" charset="-122"/>
              </a:rPr>
              <a:t>AL </a:t>
            </a:r>
          </a:p>
          <a:p>
            <a:pPr>
              <a:spcBef>
                <a:spcPct val="10000"/>
              </a:spcBef>
              <a:spcAft>
                <a:spcPct val="10000"/>
              </a:spcAft>
              <a:buClr>
                <a:schemeClr val="accent2"/>
              </a:buClr>
              <a:buSzTx/>
              <a:buFontTx/>
              <a:buNone/>
            </a:pPr>
            <a:r>
              <a:rPr lang="zh-CN" altLang="en-US" sz="2400">
                <a:solidFill>
                  <a:srgbClr val="005452"/>
                </a:solidFill>
                <a:latin typeface="宋体" panose="02010600030101010101" pitchFamily="2" charset="-122"/>
              </a:rPr>
              <a:t>    </a:t>
            </a:r>
            <a:r>
              <a:rPr lang="en-US" altLang="zh-CN" sz="2400">
                <a:solidFill>
                  <a:srgbClr val="005452"/>
                </a:solidFill>
                <a:latin typeface="宋体" panose="02010600030101010101" pitchFamily="2" charset="-122"/>
              </a:rPr>
              <a:t>MOV  WORD PTR[BX],10H      ;[BX],[BX+1]</a:t>
            </a:r>
            <a:r>
              <a:rPr lang="en-US" altLang="zh-CN" sz="2400">
                <a:solidFill>
                  <a:srgbClr val="005452"/>
                </a:solidFill>
                <a:latin typeface="Times New Roman" panose="02020603050405020304" pitchFamily="18" charset="0"/>
                <a:ea typeface="华文中宋" panose="02010600040101010101" pitchFamily="2" charset="-122"/>
              </a:rPr>
              <a:t>←0010H</a:t>
            </a:r>
            <a:endParaRPr kumimoji="0" lang="en-US" altLang="zh-CN" sz="2400">
              <a:solidFill>
                <a:srgbClr val="005452"/>
              </a:solidFill>
              <a:latin typeface="Times New Roman" panose="02020603050405020304" pitchFamily="18" charset="0"/>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0"/>
                                  </p:stCondLst>
                                  <p:childTnLst>
                                    <p:set>
                                      <p:cBhvr>
                                        <p:cTn id="6" dur="1" fill="hold">
                                          <p:stCondLst>
                                            <p:cond delay="0"/>
                                          </p:stCondLst>
                                        </p:cTn>
                                        <p:tgtEl>
                                          <p:spTgt spid="493575"/>
                                        </p:tgtEl>
                                        <p:attrNameLst>
                                          <p:attrName>style.visibility</p:attrName>
                                        </p:attrNameLst>
                                      </p:cBhvr>
                                      <p:to>
                                        <p:strVal val="visible"/>
                                      </p:to>
                                    </p:set>
                                    <p:animEffect transition="in" filter="slide(fromBottom)">
                                      <p:cBhvr>
                                        <p:cTn id="7" dur="2000"/>
                                        <p:tgtEl>
                                          <p:spTgt spid="4935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493576"/>
                                        </p:tgtEl>
                                        <p:attrNameLst>
                                          <p:attrName>style.visibility</p:attrName>
                                        </p:attrNameLst>
                                      </p:cBhvr>
                                      <p:to>
                                        <p:strVal val="visible"/>
                                      </p:to>
                                    </p:set>
                                    <p:anim calcmode="lin" valueType="num">
                                      <p:cBhvr>
                                        <p:cTn id="12" dur="500" fill="hold"/>
                                        <p:tgtEl>
                                          <p:spTgt spid="493576"/>
                                        </p:tgtEl>
                                        <p:attrNameLst>
                                          <p:attrName>ppt_w</p:attrName>
                                        </p:attrNameLst>
                                      </p:cBhvr>
                                      <p:tavLst>
                                        <p:tav tm="0">
                                          <p:val>
                                            <p:fltVal val="0"/>
                                          </p:val>
                                        </p:tav>
                                        <p:tav tm="100000">
                                          <p:val>
                                            <p:strVal val="#ppt_w"/>
                                          </p:val>
                                        </p:tav>
                                      </p:tavLst>
                                    </p:anim>
                                    <p:anim calcmode="lin" valueType="num">
                                      <p:cBhvr>
                                        <p:cTn id="13" dur="500" fill="hold"/>
                                        <p:tgtEl>
                                          <p:spTgt spid="49357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5" grpId="0"/>
      <p:bldP spid="49357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4">
            <a:extLst>
              <a:ext uri="{FF2B5EF4-FFF2-40B4-BE49-F238E27FC236}">
                <a16:creationId xmlns:a16="http://schemas.microsoft.com/office/drawing/2014/main" id="{B74B4AB0-9306-EC4F-A10C-43F38D05340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DA22777-11E7-BB4E-8C08-4FDF66DFE079}" type="datetime12">
              <a:rPr kumimoji="0" lang="zh-CN" altLang="en-US" sz="1400" smtClean="0"/>
              <a:pPr>
                <a:spcBef>
                  <a:spcPct val="0"/>
                </a:spcBef>
                <a:buClrTx/>
                <a:buSzTx/>
                <a:buFontTx/>
                <a:buNone/>
              </a:pPr>
              <a:t>下午10时44分</a:t>
            </a:fld>
            <a:endParaRPr kumimoji="0" lang="en-US" altLang="zh-CN" sz="1400"/>
          </a:p>
        </p:txBody>
      </p:sp>
      <p:sp>
        <p:nvSpPr>
          <p:cNvPr id="60418" name="Rectangle 6">
            <a:extLst>
              <a:ext uri="{FF2B5EF4-FFF2-40B4-BE49-F238E27FC236}">
                <a16:creationId xmlns:a16="http://schemas.microsoft.com/office/drawing/2014/main" id="{F4AA94A7-5DBF-7844-ABEE-5CFA4F3DCF0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A3B406A-FE9B-884D-9ECF-1B388C36F354}" type="slidenum">
              <a:rPr kumimoji="0" lang="en-US" altLang="zh-CN" sz="1400" smtClean="0"/>
              <a:pPr>
                <a:spcBef>
                  <a:spcPct val="0"/>
                </a:spcBef>
                <a:buClrTx/>
                <a:buSzTx/>
                <a:buFontTx/>
                <a:buNone/>
              </a:pPr>
              <a:t>22</a:t>
            </a:fld>
            <a:r>
              <a:rPr kumimoji="0" lang="en-US" altLang="zh-CN" sz="1400"/>
              <a:t>/96</a:t>
            </a:r>
            <a:endParaRPr kumimoji="0" lang="zh-CN" altLang="en-US" sz="1400"/>
          </a:p>
        </p:txBody>
      </p:sp>
      <p:sp>
        <p:nvSpPr>
          <p:cNvPr id="60419" name="Text Box 5">
            <a:extLst>
              <a:ext uri="{FF2B5EF4-FFF2-40B4-BE49-F238E27FC236}">
                <a16:creationId xmlns:a16="http://schemas.microsoft.com/office/drawing/2014/main" id="{4C8C5B1A-F8FB-BA4F-92B6-4303FC054C5E}"/>
              </a:ext>
            </a:extLst>
          </p:cNvPr>
          <p:cNvSpPr txBox="1">
            <a:spLocks noChangeArrowheads="1"/>
          </p:cNvSpPr>
          <p:nvPr/>
        </p:nvSpPr>
        <p:spPr bwMode="auto">
          <a:xfrm>
            <a:off x="1763713" y="144463"/>
            <a:ext cx="5616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6.3	 MASM</a:t>
            </a:r>
            <a:r>
              <a:rPr lang="zh-CN" altLang="en-US" sz="3600">
                <a:latin typeface="隶书" pitchFamily="49" charset="-122"/>
                <a:ea typeface="隶书" pitchFamily="49" charset="-122"/>
              </a:rPr>
              <a:t>中的表达式</a:t>
            </a:r>
          </a:p>
        </p:txBody>
      </p:sp>
      <p:sp>
        <p:nvSpPr>
          <p:cNvPr id="477191" name="Text Box 7">
            <a:extLst>
              <a:ext uri="{FF2B5EF4-FFF2-40B4-BE49-F238E27FC236}">
                <a16:creationId xmlns:a16="http://schemas.microsoft.com/office/drawing/2014/main" id="{201F8BBC-0C6F-A843-A41A-90E288A745E4}"/>
              </a:ext>
            </a:extLst>
          </p:cNvPr>
          <p:cNvSpPr txBox="1">
            <a:spLocks noChangeArrowheads="1"/>
          </p:cNvSpPr>
          <p:nvPr/>
        </p:nvSpPr>
        <p:spPr bwMode="auto">
          <a:xfrm>
            <a:off x="492125" y="963613"/>
            <a:ext cx="832802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
                <a:schemeClr val="accent2"/>
              </a:buClr>
              <a:buSzTx/>
              <a:buFontTx/>
              <a:buNone/>
            </a:pPr>
            <a:r>
              <a:rPr lang="en-US" altLang="zh-CN" sz="2400">
                <a:solidFill>
                  <a:srgbClr val="333333"/>
                </a:solidFill>
                <a:latin typeface="Verdana" panose="020B0604030504040204" pitchFamily="34" charset="0"/>
              </a:rPr>
              <a:t>3. THIS</a:t>
            </a:r>
          </a:p>
          <a:p>
            <a:pPr algn="ctr">
              <a:spcBef>
                <a:spcPct val="50000"/>
              </a:spcBef>
              <a:buClr>
                <a:schemeClr val="accent2"/>
              </a:buClr>
              <a:buSzTx/>
              <a:buFontTx/>
              <a:buNone/>
            </a:pPr>
            <a:r>
              <a:rPr kumimoji="0" lang="zh-CN" altLang="en-US" sz="2400">
                <a:solidFill>
                  <a:srgbClr val="0066FF"/>
                </a:solidFill>
                <a:latin typeface="宋体" panose="02010600030101010101" pitchFamily="2" charset="-122"/>
              </a:rPr>
              <a:t>格式</a:t>
            </a:r>
            <a:r>
              <a:rPr kumimoji="0" lang="en-US" altLang="zh-CN" sz="2400">
                <a:solidFill>
                  <a:srgbClr val="0066FF"/>
                </a:solidFill>
                <a:latin typeface="宋体" panose="02010600030101010101" pitchFamily="2" charset="-122"/>
              </a:rPr>
              <a:t>:   </a:t>
            </a:r>
            <a:r>
              <a:rPr lang="zh-CN" altLang="en-US" sz="2400">
                <a:solidFill>
                  <a:srgbClr val="9900FF"/>
                </a:solidFill>
                <a:latin typeface="宋体" panose="02010600030101010101" pitchFamily="2" charset="-122"/>
              </a:rPr>
              <a:t>变量/标号  </a:t>
            </a:r>
            <a:r>
              <a:rPr lang="en-US" altLang="zh-CN" sz="2400">
                <a:solidFill>
                  <a:srgbClr val="9900FF"/>
                </a:solidFill>
                <a:latin typeface="宋体" panose="02010600030101010101" pitchFamily="2" charset="-122"/>
              </a:rPr>
              <a:t>EQU THIS </a:t>
            </a:r>
            <a:r>
              <a:rPr lang="zh-CN" altLang="en-US" sz="2400">
                <a:solidFill>
                  <a:srgbClr val="9900FF"/>
                </a:solidFill>
                <a:latin typeface="宋体" panose="02010600030101010101" pitchFamily="2" charset="-122"/>
              </a:rPr>
              <a:t>类型/距离</a:t>
            </a:r>
          </a:p>
          <a:p>
            <a:pPr>
              <a:spcBef>
                <a:spcPct val="50000"/>
              </a:spcBef>
              <a:buClr>
                <a:schemeClr val="accent2"/>
              </a:buClr>
              <a:buSzTx/>
              <a:buFontTx/>
              <a:buNone/>
            </a:pPr>
            <a:r>
              <a:rPr lang="zh-CN" altLang="en-US" sz="2400">
                <a:solidFill>
                  <a:srgbClr val="FF3300"/>
                </a:solidFill>
                <a:latin typeface="宋体" panose="02010600030101010101" pitchFamily="2" charset="-122"/>
              </a:rPr>
              <a:t>功能</a:t>
            </a:r>
            <a:r>
              <a:rPr lang="en-US" altLang="zh-CN" sz="2400">
                <a:solidFill>
                  <a:srgbClr val="FF3300"/>
                </a:solidFill>
                <a:latin typeface="宋体" panose="02010600030101010101" pitchFamily="2" charset="-122"/>
              </a:rPr>
              <a:t>:</a:t>
            </a:r>
            <a:r>
              <a:rPr lang="zh-CN" altLang="en-US" sz="2400">
                <a:solidFill>
                  <a:srgbClr val="005452"/>
                </a:solidFill>
                <a:latin typeface="宋体" panose="02010600030101010101" pitchFamily="2" charset="-122"/>
              </a:rPr>
              <a:t>将</a:t>
            </a:r>
            <a:r>
              <a:rPr lang="en-US" altLang="zh-CN" sz="2400">
                <a:solidFill>
                  <a:srgbClr val="005452"/>
                </a:solidFill>
                <a:latin typeface="宋体" panose="02010600030101010101" pitchFamily="2" charset="-122"/>
              </a:rPr>
              <a:t>EQU THIS</a:t>
            </a:r>
            <a:r>
              <a:rPr lang="zh-CN" altLang="en-US" sz="2400">
                <a:solidFill>
                  <a:srgbClr val="005452"/>
                </a:solidFill>
                <a:latin typeface="宋体" panose="02010600030101010101" pitchFamily="2" charset="-122"/>
              </a:rPr>
              <a:t>右边的类型</a:t>
            </a:r>
            <a:r>
              <a:rPr lang="en-US" altLang="zh-CN" sz="2400">
                <a:solidFill>
                  <a:srgbClr val="005452"/>
                </a:solidFill>
                <a:latin typeface="宋体" panose="02010600030101010101" pitchFamily="2" charset="-122"/>
              </a:rPr>
              <a:t>/</a:t>
            </a:r>
            <a:r>
              <a:rPr lang="zh-CN" altLang="en-US" sz="2400">
                <a:solidFill>
                  <a:srgbClr val="005452"/>
                </a:solidFill>
                <a:latin typeface="宋体" panose="02010600030101010101" pitchFamily="2" charset="-122"/>
              </a:rPr>
              <a:t>距离属性，赋给左边的变量</a:t>
            </a:r>
            <a:r>
              <a:rPr lang="en-US" altLang="zh-CN" sz="2400">
                <a:solidFill>
                  <a:srgbClr val="005452"/>
                </a:solidFill>
                <a:latin typeface="宋体" panose="02010600030101010101" pitchFamily="2" charset="-122"/>
              </a:rPr>
              <a:t>/</a:t>
            </a:r>
            <a:r>
              <a:rPr lang="zh-CN" altLang="en-US" sz="2400">
                <a:solidFill>
                  <a:srgbClr val="005452"/>
                </a:solidFill>
                <a:latin typeface="宋体" panose="02010600030101010101" pitchFamily="2" charset="-122"/>
              </a:rPr>
              <a:t>标号，该变量或标号的段地址和偏移地址与下一个存储单元的地址相同。 </a:t>
            </a:r>
            <a:endParaRPr lang="en-US" altLang="zh-CN" sz="2400">
              <a:solidFill>
                <a:srgbClr val="005452"/>
              </a:solidFill>
              <a:latin typeface="宋体" panose="02010600030101010101" pitchFamily="2" charset="-122"/>
            </a:endParaRPr>
          </a:p>
        </p:txBody>
      </p:sp>
      <p:sp>
        <p:nvSpPr>
          <p:cNvPr id="477192" name="Text Box 8">
            <a:extLst>
              <a:ext uri="{FF2B5EF4-FFF2-40B4-BE49-F238E27FC236}">
                <a16:creationId xmlns:a16="http://schemas.microsoft.com/office/drawing/2014/main" id="{3947725C-CEB7-E648-8A66-11239A9F050C}"/>
              </a:ext>
            </a:extLst>
          </p:cNvPr>
          <p:cNvSpPr txBox="1">
            <a:spLocks noChangeArrowheads="1"/>
          </p:cNvSpPr>
          <p:nvPr/>
        </p:nvSpPr>
        <p:spPr bwMode="auto">
          <a:xfrm>
            <a:off x="468313" y="3429000"/>
            <a:ext cx="8385175" cy="2647950"/>
          </a:xfrm>
          <a:prstGeom prst="rect">
            <a:avLst/>
          </a:prstGeom>
          <a:solidFill>
            <a:srgbClr val="FCFDD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buClr>
                <a:schemeClr val="accent2"/>
              </a:buClr>
              <a:buSzTx/>
              <a:buFontTx/>
              <a:buNone/>
            </a:pPr>
            <a:r>
              <a:rPr kumimoji="0" lang="zh-CN" altLang="en-US" sz="2400">
                <a:solidFill>
                  <a:srgbClr val="005452"/>
                </a:solidFill>
                <a:latin typeface="宋体" panose="02010600030101010101" pitchFamily="2" charset="-122"/>
              </a:rPr>
              <a:t>例</a:t>
            </a:r>
            <a:r>
              <a:rPr kumimoji="0" lang="en-US" altLang="zh-CN" sz="2400">
                <a:solidFill>
                  <a:srgbClr val="005452"/>
                </a:solidFill>
                <a:latin typeface="宋体" panose="02010600030101010101" pitchFamily="2" charset="-122"/>
              </a:rPr>
              <a:t>:</a:t>
            </a:r>
          </a:p>
          <a:p>
            <a:pPr>
              <a:buClr>
                <a:schemeClr val="accent2"/>
              </a:buClr>
              <a:buSzTx/>
              <a:buFontTx/>
              <a:buNone/>
            </a:pPr>
            <a:r>
              <a:rPr kumimoji="0" lang="en-US" altLang="zh-CN" sz="2400">
                <a:solidFill>
                  <a:srgbClr val="005452"/>
                </a:solidFill>
                <a:latin typeface="宋体" panose="02010600030101010101" pitchFamily="2" charset="-122"/>
              </a:rPr>
              <a:t>   </a:t>
            </a:r>
            <a:r>
              <a:rPr kumimoji="0" lang="en-US" altLang="zh-CN" sz="2400">
                <a:solidFill>
                  <a:srgbClr val="FF3300"/>
                </a:solidFill>
                <a:latin typeface="宋体" panose="02010600030101010101" pitchFamily="2" charset="-122"/>
              </a:rPr>
              <a:t>MY_BYTE  EQU THIS BYTE</a:t>
            </a:r>
            <a:r>
              <a:rPr kumimoji="0" lang="en-US" altLang="zh-CN" sz="2400">
                <a:solidFill>
                  <a:srgbClr val="005452"/>
                </a:solidFill>
                <a:latin typeface="宋体" panose="02010600030101010101" pitchFamily="2" charset="-122"/>
              </a:rPr>
              <a:t>  </a:t>
            </a:r>
          </a:p>
          <a:p>
            <a:pPr>
              <a:buClr>
                <a:schemeClr val="accent2"/>
              </a:buClr>
              <a:buSzTx/>
              <a:buFontTx/>
              <a:buNone/>
            </a:pPr>
            <a:r>
              <a:rPr kumimoji="0" lang="en-US" altLang="zh-CN" sz="2400">
                <a:solidFill>
                  <a:srgbClr val="005452"/>
                </a:solidFill>
                <a:latin typeface="宋体" panose="02010600030101010101" pitchFamily="2" charset="-122"/>
              </a:rPr>
              <a:t>   MY_WORD  DW 1122H</a:t>
            </a:r>
          </a:p>
          <a:p>
            <a:pPr>
              <a:buClr>
                <a:schemeClr val="accent2"/>
              </a:buClr>
              <a:buSzTx/>
              <a:buFontTx/>
              <a:buNone/>
            </a:pPr>
            <a:r>
              <a:rPr kumimoji="0" lang="en-US" altLang="zh-CN" sz="2400">
                <a:solidFill>
                  <a:srgbClr val="005452"/>
                </a:solidFill>
                <a:latin typeface="宋体" panose="02010600030101010101" pitchFamily="2" charset="-122"/>
              </a:rPr>
              <a:t>      </a:t>
            </a:r>
            <a:r>
              <a:rPr kumimoji="0" lang="en-US" altLang="zh-CN" sz="2400">
                <a:solidFill>
                  <a:srgbClr val="005452"/>
                </a:solidFill>
                <a:latin typeface="Times New Roman" panose="02020603050405020304" pitchFamily="18" charset="0"/>
              </a:rPr>
              <a:t>……</a:t>
            </a:r>
            <a:endParaRPr kumimoji="0" lang="en-US" altLang="zh-CN" sz="2400">
              <a:solidFill>
                <a:srgbClr val="005452"/>
              </a:solidFill>
              <a:latin typeface="宋体" panose="02010600030101010101" pitchFamily="2" charset="-122"/>
            </a:endParaRPr>
          </a:p>
          <a:p>
            <a:pPr>
              <a:buClr>
                <a:schemeClr val="accent2"/>
              </a:buClr>
              <a:buSzTx/>
              <a:buFontTx/>
              <a:buNone/>
            </a:pPr>
            <a:r>
              <a:rPr kumimoji="0" lang="en-US" altLang="zh-CN" sz="2400">
                <a:solidFill>
                  <a:srgbClr val="005452"/>
                </a:solidFill>
                <a:latin typeface="宋体" panose="02010600030101010101" pitchFamily="2" charset="-122"/>
              </a:rPr>
              <a:t>   MOV AL,MY_BYTE    </a:t>
            </a:r>
            <a:r>
              <a:rPr kumimoji="0" lang="zh-CN" altLang="en-US" sz="2400">
                <a:solidFill>
                  <a:srgbClr val="005452"/>
                </a:solidFill>
                <a:latin typeface="宋体" panose="02010600030101010101" pitchFamily="2" charset="-122"/>
              </a:rPr>
              <a:t>；将</a:t>
            </a:r>
            <a:r>
              <a:rPr kumimoji="0" lang="en-US" altLang="zh-CN" sz="2400">
                <a:solidFill>
                  <a:srgbClr val="005452"/>
                </a:solidFill>
                <a:latin typeface="宋体" panose="02010600030101010101" pitchFamily="2" charset="-122"/>
              </a:rPr>
              <a:t>22H</a:t>
            </a:r>
            <a:r>
              <a:rPr kumimoji="0" lang="zh-CN" altLang="en-US" sz="2400">
                <a:solidFill>
                  <a:srgbClr val="005452"/>
                </a:solidFill>
                <a:latin typeface="宋体" panose="02010600030101010101" pitchFamily="2" charset="-122"/>
              </a:rPr>
              <a:t>传送给寄存器</a:t>
            </a:r>
            <a:r>
              <a:rPr kumimoji="0" lang="en-US" altLang="zh-CN" sz="2400">
                <a:solidFill>
                  <a:srgbClr val="005452"/>
                </a:solidFill>
                <a:latin typeface="宋体" panose="02010600030101010101" pitchFamily="2" charset="-122"/>
              </a:rPr>
              <a:t>AL</a:t>
            </a:r>
          </a:p>
          <a:p>
            <a:pPr>
              <a:buClr>
                <a:schemeClr val="accent2"/>
              </a:buClr>
              <a:buSzTx/>
              <a:buFontTx/>
              <a:buNone/>
            </a:pPr>
            <a:r>
              <a:rPr kumimoji="0" lang="en-US" altLang="zh-CN" sz="2400">
                <a:solidFill>
                  <a:srgbClr val="005452"/>
                </a:solidFill>
                <a:latin typeface="宋体" panose="02010600030101010101" pitchFamily="2" charset="-122"/>
              </a:rPr>
              <a:t>   MOV BX,MY_WORD    </a:t>
            </a:r>
            <a:r>
              <a:rPr kumimoji="0" lang="zh-CN" altLang="en-US" sz="2400">
                <a:solidFill>
                  <a:srgbClr val="005452"/>
                </a:solidFill>
                <a:latin typeface="宋体" panose="02010600030101010101" pitchFamily="2" charset="-122"/>
              </a:rPr>
              <a:t>；将</a:t>
            </a:r>
            <a:r>
              <a:rPr kumimoji="0" lang="en-US" altLang="zh-CN" sz="2400">
                <a:solidFill>
                  <a:srgbClr val="005452"/>
                </a:solidFill>
                <a:latin typeface="宋体" panose="02010600030101010101" pitchFamily="2" charset="-122"/>
              </a:rPr>
              <a:t>1122H</a:t>
            </a:r>
            <a:r>
              <a:rPr kumimoji="0" lang="zh-CN" altLang="en-US" sz="2400">
                <a:solidFill>
                  <a:srgbClr val="005452"/>
                </a:solidFill>
                <a:latin typeface="宋体" panose="02010600030101010101" pitchFamily="2" charset="-122"/>
              </a:rPr>
              <a:t>传送给寄存器</a:t>
            </a:r>
            <a:r>
              <a:rPr kumimoji="0" lang="en-US" altLang="zh-CN" sz="2400">
                <a:solidFill>
                  <a:srgbClr val="005452"/>
                </a:solidFill>
                <a:latin typeface="宋体" panose="02010600030101010101" pitchFamily="2" charset="-122"/>
              </a:rPr>
              <a:t>BX</a:t>
            </a:r>
            <a:endParaRPr kumimoji="0" lang="zh-CN" altLang="en-US" sz="2400">
              <a:solidFill>
                <a:srgbClr val="00545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withEffect">
                                  <p:stCondLst>
                                    <p:cond delay="0"/>
                                  </p:stCondLst>
                                  <p:childTnLst>
                                    <p:set>
                                      <p:cBhvr>
                                        <p:cTn id="6" dur="1" fill="hold">
                                          <p:stCondLst>
                                            <p:cond delay="0"/>
                                          </p:stCondLst>
                                        </p:cTn>
                                        <p:tgtEl>
                                          <p:spTgt spid="477191"/>
                                        </p:tgtEl>
                                        <p:attrNameLst>
                                          <p:attrName>style.visibility</p:attrName>
                                        </p:attrNameLst>
                                      </p:cBhvr>
                                      <p:to>
                                        <p:strVal val="visible"/>
                                      </p:to>
                                    </p:set>
                                    <p:animEffect transition="in" filter="strips(downRight)">
                                      <p:cBhvr>
                                        <p:cTn id="7" dur="1000"/>
                                        <p:tgtEl>
                                          <p:spTgt spid="4771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77192"/>
                                        </p:tgtEl>
                                        <p:attrNameLst>
                                          <p:attrName>style.visibility</p:attrName>
                                        </p:attrNameLst>
                                      </p:cBhvr>
                                      <p:to>
                                        <p:strVal val="visible"/>
                                      </p:to>
                                    </p:set>
                                    <p:animEffect transition="in" filter="strips(downRight)">
                                      <p:cBhvr>
                                        <p:cTn id="12" dur="500"/>
                                        <p:tgtEl>
                                          <p:spTgt spid="477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91" grpId="0"/>
      <p:bldP spid="47719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4">
            <a:extLst>
              <a:ext uri="{FF2B5EF4-FFF2-40B4-BE49-F238E27FC236}">
                <a16:creationId xmlns:a16="http://schemas.microsoft.com/office/drawing/2014/main" id="{99567335-ED51-3542-972A-A15EBFBA404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3909556-5EA7-624E-9861-78C8F90B549B}" type="datetime12">
              <a:rPr kumimoji="0" lang="zh-CN" altLang="en-US" sz="1400" smtClean="0"/>
              <a:pPr>
                <a:spcBef>
                  <a:spcPct val="0"/>
                </a:spcBef>
                <a:buClrTx/>
                <a:buSzTx/>
                <a:buFontTx/>
                <a:buNone/>
              </a:pPr>
              <a:t>下午10时44分</a:t>
            </a:fld>
            <a:endParaRPr kumimoji="0" lang="en-US" altLang="zh-CN" sz="1400"/>
          </a:p>
        </p:txBody>
      </p:sp>
      <p:sp>
        <p:nvSpPr>
          <p:cNvPr id="62466" name="Rectangle 6">
            <a:extLst>
              <a:ext uri="{FF2B5EF4-FFF2-40B4-BE49-F238E27FC236}">
                <a16:creationId xmlns:a16="http://schemas.microsoft.com/office/drawing/2014/main" id="{5F2A1408-3B64-144E-A00B-13B83D6608F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BC4D60E-962B-8C4B-83D4-46BEC8BF75CF}" type="slidenum">
              <a:rPr kumimoji="0" lang="en-US" altLang="zh-CN" sz="1400" smtClean="0"/>
              <a:pPr>
                <a:spcBef>
                  <a:spcPct val="0"/>
                </a:spcBef>
                <a:buClrTx/>
                <a:buSzTx/>
                <a:buFontTx/>
                <a:buNone/>
              </a:pPr>
              <a:t>23</a:t>
            </a:fld>
            <a:r>
              <a:rPr kumimoji="0" lang="en-US" altLang="zh-CN" sz="1400"/>
              <a:t>/96</a:t>
            </a:r>
            <a:endParaRPr kumimoji="0" lang="zh-CN" altLang="en-US" sz="1400"/>
          </a:p>
        </p:txBody>
      </p:sp>
      <p:sp>
        <p:nvSpPr>
          <p:cNvPr id="62467" name="Text Box 5">
            <a:extLst>
              <a:ext uri="{FF2B5EF4-FFF2-40B4-BE49-F238E27FC236}">
                <a16:creationId xmlns:a16="http://schemas.microsoft.com/office/drawing/2014/main" id="{2727C68E-3FD5-FD45-9BC4-3AFAC070CCD5}"/>
              </a:ext>
            </a:extLst>
          </p:cNvPr>
          <p:cNvSpPr txBox="1">
            <a:spLocks noChangeArrowheads="1"/>
          </p:cNvSpPr>
          <p:nvPr/>
        </p:nvSpPr>
        <p:spPr bwMode="auto">
          <a:xfrm>
            <a:off x="1763713" y="144463"/>
            <a:ext cx="5616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6.3	 MASM</a:t>
            </a:r>
            <a:r>
              <a:rPr lang="zh-CN" altLang="en-US" sz="3600">
                <a:latin typeface="隶书" pitchFamily="49" charset="-122"/>
                <a:ea typeface="隶书" pitchFamily="49" charset="-122"/>
              </a:rPr>
              <a:t>中的表达式</a:t>
            </a:r>
          </a:p>
        </p:txBody>
      </p:sp>
      <p:sp>
        <p:nvSpPr>
          <p:cNvPr id="495622" name="Text Box 6">
            <a:extLst>
              <a:ext uri="{FF2B5EF4-FFF2-40B4-BE49-F238E27FC236}">
                <a16:creationId xmlns:a16="http://schemas.microsoft.com/office/drawing/2014/main" id="{894F5748-420B-DF43-8DAD-75733D7FB222}"/>
              </a:ext>
            </a:extLst>
          </p:cNvPr>
          <p:cNvSpPr txBox="1">
            <a:spLocks noChangeArrowheads="1"/>
          </p:cNvSpPr>
          <p:nvPr/>
        </p:nvSpPr>
        <p:spPr bwMode="auto">
          <a:xfrm>
            <a:off x="377825" y="1027113"/>
            <a:ext cx="7996238"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25000"/>
              </a:spcBef>
              <a:spcAft>
                <a:spcPct val="25000"/>
              </a:spcAft>
              <a:buClr>
                <a:schemeClr val="accent2"/>
              </a:buClr>
              <a:buSzTx/>
              <a:buFontTx/>
              <a:buNone/>
            </a:pPr>
            <a:r>
              <a:rPr kumimoji="0" lang="zh-CN" altLang="en-US" sz="2400">
                <a:solidFill>
                  <a:srgbClr val="333333"/>
                </a:solidFill>
                <a:latin typeface="宋体" panose="02010600030101010101" pitchFamily="2" charset="-122"/>
              </a:rPr>
              <a:t>例</a:t>
            </a:r>
            <a:r>
              <a:rPr kumimoji="0" lang="en-US" altLang="zh-CN" sz="2400">
                <a:solidFill>
                  <a:srgbClr val="333333"/>
                </a:solidFill>
                <a:latin typeface="宋体" panose="02010600030101010101" pitchFamily="2" charset="-122"/>
              </a:rPr>
              <a:t>: THIS </a:t>
            </a:r>
            <a:r>
              <a:rPr kumimoji="0" lang="zh-CN" altLang="en-US" sz="2400">
                <a:solidFill>
                  <a:srgbClr val="333333"/>
                </a:solidFill>
                <a:latin typeface="宋体" panose="02010600030101010101" pitchFamily="2" charset="-122"/>
              </a:rPr>
              <a:t>操作符对于建立</a:t>
            </a:r>
            <a:r>
              <a:rPr kumimoji="0" lang="en-US" altLang="zh-CN" sz="2400">
                <a:solidFill>
                  <a:srgbClr val="333333"/>
                </a:solidFill>
                <a:latin typeface="宋体" panose="02010600030101010101" pitchFamily="2" charset="-122"/>
              </a:rPr>
              <a:t>FAR</a:t>
            </a:r>
            <a:r>
              <a:rPr kumimoji="0" lang="zh-CN" altLang="en-US" sz="2400">
                <a:solidFill>
                  <a:srgbClr val="333333"/>
                </a:solidFill>
                <a:latin typeface="宋体" panose="02010600030101010101" pitchFamily="2" charset="-122"/>
              </a:rPr>
              <a:t>属性是方便的</a:t>
            </a:r>
          </a:p>
          <a:p>
            <a:pPr>
              <a:spcBef>
                <a:spcPct val="25000"/>
              </a:spcBef>
              <a:spcAft>
                <a:spcPct val="25000"/>
              </a:spcAft>
              <a:buClr>
                <a:schemeClr val="accent2"/>
              </a:buClr>
              <a:buSzTx/>
              <a:buFontTx/>
              <a:buNone/>
            </a:pPr>
            <a:r>
              <a:rPr kumimoji="0" lang="zh-CN" altLang="en-US" sz="2400">
                <a:solidFill>
                  <a:srgbClr val="005452"/>
                </a:solidFill>
                <a:latin typeface="宋体" panose="02010600030101010101" pitchFamily="2" charset="-122"/>
              </a:rPr>
              <a:t>      </a:t>
            </a:r>
            <a:r>
              <a:rPr kumimoji="0" lang="en-US" altLang="zh-CN" sz="2400">
                <a:solidFill>
                  <a:srgbClr val="0066FF"/>
                </a:solidFill>
                <a:latin typeface="宋体" panose="02010600030101010101" pitchFamily="2" charset="-122"/>
              </a:rPr>
              <a:t>START EQU THIS FAR</a:t>
            </a:r>
          </a:p>
          <a:p>
            <a:pPr>
              <a:spcBef>
                <a:spcPct val="25000"/>
              </a:spcBef>
              <a:spcAft>
                <a:spcPct val="25000"/>
              </a:spcAft>
              <a:buClr>
                <a:schemeClr val="accent2"/>
              </a:buClr>
              <a:buSzTx/>
              <a:buFontTx/>
              <a:buNone/>
            </a:pPr>
            <a:r>
              <a:rPr kumimoji="0" lang="en-US" altLang="zh-CN" sz="2400">
                <a:solidFill>
                  <a:srgbClr val="0066FF"/>
                </a:solidFill>
                <a:latin typeface="宋体" panose="02010600030101010101" pitchFamily="2" charset="-122"/>
              </a:rPr>
              <a:t>            MOV CX,100</a:t>
            </a:r>
          </a:p>
          <a:p>
            <a:pPr>
              <a:spcBef>
                <a:spcPct val="25000"/>
              </a:spcBef>
              <a:spcAft>
                <a:spcPct val="25000"/>
              </a:spcAft>
              <a:buClr>
                <a:schemeClr val="accent2"/>
              </a:buClr>
              <a:buSzTx/>
              <a:buFontTx/>
              <a:buNone/>
            </a:pPr>
            <a:r>
              <a:rPr kumimoji="0" lang="en-US" altLang="zh-CN" sz="2400">
                <a:solidFill>
                  <a:srgbClr val="005452"/>
                </a:solidFill>
                <a:latin typeface="宋体" panose="02010600030101010101" pitchFamily="2" charset="-122"/>
              </a:rPr>
              <a:t>   </a:t>
            </a:r>
            <a:r>
              <a:rPr kumimoji="0" lang="zh-CN" altLang="en-US" sz="2400">
                <a:solidFill>
                  <a:srgbClr val="333333"/>
                </a:solidFill>
                <a:latin typeface="宋体" panose="02010600030101010101" pitchFamily="2" charset="-122"/>
              </a:rPr>
              <a:t>赋予传送指令（</a:t>
            </a:r>
            <a:r>
              <a:rPr kumimoji="0" lang="en-US" altLang="zh-CN" sz="2400">
                <a:solidFill>
                  <a:srgbClr val="333333"/>
                </a:solidFill>
                <a:latin typeface="宋体" panose="02010600030101010101" pitchFamily="2" charset="-122"/>
              </a:rPr>
              <a:t>MOV</a:t>
            </a:r>
            <a:r>
              <a:rPr kumimoji="0" lang="zh-CN" altLang="en-US" sz="2400">
                <a:solidFill>
                  <a:srgbClr val="333333"/>
                </a:solidFill>
                <a:latin typeface="宋体" panose="02010600030101010101" pitchFamily="2" charset="-122"/>
              </a:rPr>
              <a:t>）有一个</a:t>
            </a:r>
            <a:r>
              <a:rPr kumimoji="0" lang="en-US" altLang="zh-CN" sz="2400">
                <a:solidFill>
                  <a:srgbClr val="333333"/>
                </a:solidFill>
                <a:latin typeface="宋体" panose="02010600030101010101" pitchFamily="2" charset="-122"/>
              </a:rPr>
              <a:t>FAR</a:t>
            </a:r>
            <a:r>
              <a:rPr kumimoji="0" lang="zh-CN" altLang="en-US" sz="2400">
                <a:solidFill>
                  <a:srgbClr val="333333"/>
                </a:solidFill>
                <a:latin typeface="宋体" panose="02010600030101010101" pitchFamily="2" charset="-122"/>
              </a:rPr>
              <a:t>属性的地址</a:t>
            </a:r>
            <a:r>
              <a:rPr kumimoji="0" lang="en-US" altLang="zh-CN" sz="2400">
                <a:solidFill>
                  <a:srgbClr val="333333"/>
                </a:solidFill>
                <a:latin typeface="宋体" panose="02010600030101010101" pitchFamily="2" charset="-122"/>
              </a:rPr>
              <a:t>START</a:t>
            </a:r>
            <a:r>
              <a:rPr kumimoji="0" lang="zh-CN" altLang="en-US" sz="2400">
                <a:solidFill>
                  <a:srgbClr val="333333"/>
                </a:solidFill>
                <a:latin typeface="宋体" panose="02010600030101010101" pitchFamily="2" charset="-122"/>
              </a:rPr>
              <a:t>，允许其它段的转移指令（</a:t>
            </a:r>
            <a:r>
              <a:rPr kumimoji="0" lang="en-US" altLang="zh-CN" sz="2400">
                <a:solidFill>
                  <a:srgbClr val="333333"/>
                </a:solidFill>
                <a:latin typeface="宋体" panose="02010600030101010101" pitchFamily="2" charset="-122"/>
              </a:rPr>
              <a:t>JMP</a:t>
            </a:r>
            <a:r>
              <a:rPr kumimoji="0" lang="zh-CN" altLang="en-US" sz="2400">
                <a:solidFill>
                  <a:srgbClr val="333333"/>
                </a:solidFill>
                <a:latin typeface="宋体" panose="02010600030101010101" pitchFamily="2" charset="-122"/>
              </a:rPr>
              <a:t>）直接转移到</a:t>
            </a:r>
            <a:r>
              <a:rPr kumimoji="0" lang="en-US" altLang="zh-CN" sz="2400">
                <a:solidFill>
                  <a:srgbClr val="333333"/>
                </a:solidFill>
                <a:latin typeface="宋体" panose="02010600030101010101" pitchFamily="2" charset="-122"/>
              </a:rPr>
              <a:t>START.</a:t>
            </a:r>
            <a:endParaRPr kumimoji="0" lang="zh-CN" altLang="en-US" sz="2400">
              <a:solidFill>
                <a:srgbClr val="333333"/>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495622"/>
                                        </p:tgtEl>
                                        <p:attrNameLst>
                                          <p:attrName>style.visibility</p:attrName>
                                        </p:attrNameLst>
                                      </p:cBhvr>
                                      <p:to>
                                        <p:strVal val="visible"/>
                                      </p:to>
                                    </p:set>
                                    <p:anim calcmode="lin" valueType="num">
                                      <p:cBhvr>
                                        <p:cTn id="7" dur="1000" fill="hold"/>
                                        <p:tgtEl>
                                          <p:spTgt spid="495622"/>
                                        </p:tgtEl>
                                        <p:attrNameLst>
                                          <p:attrName>ppt_w</p:attrName>
                                        </p:attrNameLst>
                                      </p:cBhvr>
                                      <p:tavLst>
                                        <p:tav tm="0">
                                          <p:val>
                                            <p:fltVal val="0"/>
                                          </p:val>
                                        </p:tav>
                                        <p:tav tm="100000">
                                          <p:val>
                                            <p:strVal val="#ppt_w"/>
                                          </p:val>
                                        </p:tav>
                                      </p:tavLst>
                                    </p:anim>
                                    <p:anim calcmode="lin" valueType="num">
                                      <p:cBhvr>
                                        <p:cTn id="8" dur="1000" fill="hold"/>
                                        <p:tgtEl>
                                          <p:spTgt spid="495622"/>
                                        </p:tgtEl>
                                        <p:attrNameLst>
                                          <p:attrName>ppt_h</p:attrName>
                                        </p:attrNameLst>
                                      </p:cBhvr>
                                      <p:tavLst>
                                        <p:tav tm="0">
                                          <p:val>
                                            <p:fltVal val="0"/>
                                          </p:val>
                                        </p:tav>
                                        <p:tav tm="100000">
                                          <p:val>
                                            <p:strVal val="#ppt_h"/>
                                          </p:val>
                                        </p:tav>
                                      </p:tavLst>
                                    </p:anim>
                                    <p:animEffect transition="in" filter="fade">
                                      <p:cBhvr>
                                        <p:cTn id="9" dur="1000"/>
                                        <p:tgtEl>
                                          <p:spTgt spid="495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4">
            <a:extLst>
              <a:ext uri="{FF2B5EF4-FFF2-40B4-BE49-F238E27FC236}">
                <a16:creationId xmlns:a16="http://schemas.microsoft.com/office/drawing/2014/main" id="{981627FE-26FC-5240-A940-A1D482D85C8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8AC2475-FB39-8D41-9440-E46D7A553441}" type="datetime12">
              <a:rPr kumimoji="0" lang="zh-CN" altLang="en-US" sz="1400" smtClean="0"/>
              <a:pPr>
                <a:spcBef>
                  <a:spcPct val="0"/>
                </a:spcBef>
                <a:buClrTx/>
                <a:buSzTx/>
                <a:buFontTx/>
                <a:buNone/>
              </a:pPr>
              <a:t>下午10时44分</a:t>
            </a:fld>
            <a:endParaRPr kumimoji="0" lang="en-US" altLang="zh-CN" sz="1400"/>
          </a:p>
        </p:txBody>
      </p:sp>
      <p:sp>
        <p:nvSpPr>
          <p:cNvPr id="64514" name="Rectangle 6">
            <a:extLst>
              <a:ext uri="{FF2B5EF4-FFF2-40B4-BE49-F238E27FC236}">
                <a16:creationId xmlns:a16="http://schemas.microsoft.com/office/drawing/2014/main" id="{EE4DB2DF-3A79-4D4A-B80F-E51699D54A7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9B71920-51F5-D248-8353-EDF435B7FAFB}" type="slidenum">
              <a:rPr kumimoji="0" lang="en-US" altLang="zh-CN" sz="1400" smtClean="0"/>
              <a:pPr>
                <a:spcBef>
                  <a:spcPct val="0"/>
                </a:spcBef>
                <a:buClrTx/>
                <a:buSzTx/>
                <a:buFontTx/>
                <a:buNone/>
              </a:pPr>
              <a:t>24</a:t>
            </a:fld>
            <a:r>
              <a:rPr kumimoji="0" lang="en-US" altLang="zh-CN" sz="1400"/>
              <a:t>/96</a:t>
            </a:r>
            <a:endParaRPr kumimoji="0" lang="zh-CN" altLang="en-US" sz="1400"/>
          </a:p>
        </p:txBody>
      </p:sp>
      <p:sp>
        <p:nvSpPr>
          <p:cNvPr id="64515" name="Text Box 5">
            <a:extLst>
              <a:ext uri="{FF2B5EF4-FFF2-40B4-BE49-F238E27FC236}">
                <a16:creationId xmlns:a16="http://schemas.microsoft.com/office/drawing/2014/main" id="{6EF13804-2603-5240-BB96-759E6A59D735}"/>
              </a:ext>
            </a:extLst>
          </p:cNvPr>
          <p:cNvSpPr txBox="1">
            <a:spLocks noChangeArrowheads="1"/>
          </p:cNvSpPr>
          <p:nvPr/>
        </p:nvSpPr>
        <p:spPr bwMode="auto">
          <a:xfrm>
            <a:off x="1763713" y="144463"/>
            <a:ext cx="5616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6.3	 MASM</a:t>
            </a:r>
            <a:r>
              <a:rPr lang="zh-CN" altLang="en-US" sz="3600">
                <a:latin typeface="隶书" pitchFamily="49" charset="-122"/>
                <a:ea typeface="隶书" pitchFamily="49" charset="-122"/>
              </a:rPr>
              <a:t>中的表达式</a:t>
            </a:r>
          </a:p>
        </p:txBody>
      </p:sp>
      <p:sp>
        <p:nvSpPr>
          <p:cNvPr id="64516" name="Text Box 5">
            <a:extLst>
              <a:ext uri="{FF2B5EF4-FFF2-40B4-BE49-F238E27FC236}">
                <a16:creationId xmlns:a16="http://schemas.microsoft.com/office/drawing/2014/main" id="{393E1861-E1AD-0741-94CB-923D07CC0814}"/>
              </a:ext>
            </a:extLst>
          </p:cNvPr>
          <p:cNvSpPr txBox="1">
            <a:spLocks noChangeArrowheads="1"/>
          </p:cNvSpPr>
          <p:nvPr/>
        </p:nvSpPr>
        <p:spPr bwMode="auto">
          <a:xfrm>
            <a:off x="203200" y="908050"/>
            <a:ext cx="8689975"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Aft>
                <a:spcPct val="20000"/>
              </a:spcAft>
              <a:buClr>
                <a:schemeClr val="accent2"/>
              </a:buClr>
              <a:buSzTx/>
              <a:buFontTx/>
              <a:buNone/>
            </a:pPr>
            <a:r>
              <a:rPr lang="en-US" altLang="zh-CN" sz="2400">
                <a:solidFill>
                  <a:srgbClr val="333333"/>
                </a:solidFill>
                <a:latin typeface="Verdana" panose="020B0604030504040204" pitchFamily="34" charset="0"/>
              </a:rPr>
              <a:t>4. SHORT</a:t>
            </a:r>
          </a:p>
          <a:p>
            <a:pPr algn="ctr">
              <a:spcAft>
                <a:spcPct val="20000"/>
              </a:spcAft>
              <a:buClr>
                <a:schemeClr val="accent2"/>
              </a:buClr>
              <a:buSzTx/>
              <a:buFontTx/>
              <a:buNone/>
            </a:pPr>
            <a:r>
              <a:rPr kumimoji="0" lang="zh-CN" altLang="en-US" sz="2400">
                <a:solidFill>
                  <a:srgbClr val="0066FF"/>
                </a:solidFill>
                <a:latin typeface="宋体" panose="02010600030101010101" pitchFamily="2" charset="-122"/>
              </a:rPr>
              <a:t>格式： </a:t>
            </a:r>
            <a:r>
              <a:rPr lang="en-US" altLang="zh-CN" sz="2400">
                <a:solidFill>
                  <a:srgbClr val="9900FF"/>
                </a:solidFill>
                <a:latin typeface="宋体" panose="02010600030101010101" pitchFamily="2" charset="-122"/>
              </a:rPr>
              <a:t>JMP  SHORT </a:t>
            </a:r>
            <a:r>
              <a:rPr lang="zh-CN" altLang="en-US" sz="2400">
                <a:solidFill>
                  <a:srgbClr val="9900FF"/>
                </a:solidFill>
                <a:latin typeface="宋体" panose="02010600030101010101" pitchFamily="2" charset="-122"/>
              </a:rPr>
              <a:t>标号</a:t>
            </a:r>
          </a:p>
          <a:p>
            <a:pPr>
              <a:spcAft>
                <a:spcPct val="20000"/>
              </a:spcAft>
              <a:buClr>
                <a:schemeClr val="accent2"/>
              </a:buClr>
              <a:buSzTx/>
              <a:buFontTx/>
              <a:buNone/>
            </a:pPr>
            <a:r>
              <a:rPr kumimoji="0" lang="zh-CN" altLang="en-US" sz="2400">
                <a:solidFill>
                  <a:srgbClr val="FF3300"/>
                </a:solidFill>
                <a:latin typeface="宋体" panose="02010600030101010101" pitchFamily="2" charset="-122"/>
              </a:rPr>
              <a:t>功能：</a:t>
            </a:r>
            <a:r>
              <a:rPr kumimoji="0" lang="zh-CN" altLang="en-US" sz="2400">
                <a:solidFill>
                  <a:srgbClr val="005452"/>
                </a:solidFill>
                <a:latin typeface="宋体" panose="02010600030101010101" pitchFamily="2" charset="-122"/>
              </a:rPr>
              <a:t>指定转移的距离属性为短，实际转移范围为土</a:t>
            </a:r>
            <a:r>
              <a:rPr kumimoji="0" lang="en-US" altLang="zh-CN" sz="2400">
                <a:solidFill>
                  <a:srgbClr val="005452"/>
                </a:solidFill>
                <a:latin typeface="宋体" panose="02010600030101010101" pitchFamily="2" charset="-122"/>
              </a:rPr>
              <a:t>127</a:t>
            </a:r>
            <a:r>
              <a:rPr kumimoji="0" lang="zh-CN" altLang="en-US" sz="2400">
                <a:solidFill>
                  <a:srgbClr val="005452"/>
                </a:solidFill>
                <a:latin typeface="宋体" panose="02010600030101010101" pitchFamily="2" charset="-122"/>
              </a:rPr>
              <a:t>字节。</a:t>
            </a:r>
            <a:endParaRPr kumimoji="0" lang="en-US" altLang="zh-CN" sz="2400">
              <a:solidFill>
                <a:srgbClr val="005452"/>
              </a:solidFill>
              <a:latin typeface="宋体" panose="02010600030101010101" pitchFamily="2" charset="-122"/>
            </a:endParaRPr>
          </a:p>
        </p:txBody>
      </p:sp>
      <p:sp>
        <p:nvSpPr>
          <p:cNvPr id="64517" name="Text Box 6">
            <a:extLst>
              <a:ext uri="{FF2B5EF4-FFF2-40B4-BE49-F238E27FC236}">
                <a16:creationId xmlns:a16="http://schemas.microsoft.com/office/drawing/2014/main" id="{DAB9F3BE-17D4-5C45-98B2-96AE42908E29}"/>
              </a:ext>
            </a:extLst>
          </p:cNvPr>
          <p:cNvSpPr txBox="1">
            <a:spLocks noChangeArrowheads="1"/>
          </p:cNvSpPr>
          <p:nvPr/>
        </p:nvSpPr>
        <p:spPr bwMode="auto">
          <a:xfrm>
            <a:off x="755650" y="2781300"/>
            <a:ext cx="7777163" cy="17716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buClr>
                <a:schemeClr val="accent2"/>
              </a:buClr>
              <a:buSzTx/>
              <a:buFontTx/>
              <a:buNone/>
            </a:pPr>
            <a:r>
              <a:rPr kumimoji="0" lang="zh-CN" altLang="en-US" sz="2400">
                <a:solidFill>
                  <a:srgbClr val="000000"/>
                </a:solidFill>
                <a:latin typeface="宋体" panose="02010600030101010101" pitchFamily="2" charset="-122"/>
              </a:rPr>
              <a:t>例</a:t>
            </a:r>
            <a:r>
              <a:rPr kumimoji="0" lang="en-US" altLang="zh-CN" sz="2400">
                <a:solidFill>
                  <a:srgbClr val="000000"/>
                </a:solidFill>
                <a:latin typeface="宋体" panose="02010600030101010101" pitchFamily="2" charset="-122"/>
              </a:rPr>
              <a:t>:</a:t>
            </a:r>
          </a:p>
          <a:p>
            <a:pPr lvl="1">
              <a:buClr>
                <a:schemeClr val="accent2"/>
              </a:buClr>
              <a:buSzTx/>
              <a:buFontTx/>
              <a:buNone/>
            </a:pPr>
            <a:r>
              <a:rPr kumimoji="0" lang="zh-CN" altLang="en-US" sz="2400">
                <a:solidFill>
                  <a:srgbClr val="000000"/>
                </a:solidFill>
                <a:latin typeface="宋体" panose="02010600030101010101" pitchFamily="2" charset="-122"/>
              </a:rPr>
              <a:t>          </a:t>
            </a:r>
            <a:r>
              <a:rPr kumimoji="0" lang="en-US" altLang="zh-CN" sz="2400">
                <a:solidFill>
                  <a:srgbClr val="000000"/>
                </a:solidFill>
                <a:latin typeface="宋体" panose="02010600030101010101" pitchFamily="2" charset="-122"/>
              </a:rPr>
              <a:t>JMP SHORT NEAR_LABEL </a:t>
            </a:r>
          </a:p>
          <a:p>
            <a:pPr lvl="2">
              <a:buClr>
                <a:schemeClr val="accent2"/>
              </a:buClr>
              <a:buSzTx/>
              <a:buFontTx/>
              <a:buNone/>
            </a:pPr>
            <a:r>
              <a:rPr kumimoji="0" lang="en-US" altLang="zh-CN">
                <a:solidFill>
                  <a:srgbClr val="000000"/>
                </a:solidFill>
                <a:latin typeface="宋体" panose="02010600030101010101" pitchFamily="2" charset="-122"/>
              </a:rPr>
              <a:t>              </a:t>
            </a:r>
            <a:r>
              <a:rPr kumimoji="0" lang="en-US" altLang="zh-CN">
                <a:solidFill>
                  <a:srgbClr val="000000"/>
                </a:solidFill>
                <a:latin typeface="Times New Roman" panose="02020603050405020304" pitchFamily="18" charset="0"/>
              </a:rPr>
              <a:t>……</a:t>
            </a:r>
            <a:endParaRPr kumimoji="0" lang="en-US" altLang="zh-CN">
              <a:solidFill>
                <a:srgbClr val="000000"/>
              </a:solidFill>
              <a:latin typeface="宋体" panose="02010600030101010101" pitchFamily="2" charset="-122"/>
            </a:endParaRPr>
          </a:p>
          <a:p>
            <a:pPr>
              <a:buClr>
                <a:schemeClr val="accent2"/>
              </a:buClr>
              <a:buSzTx/>
              <a:buFontTx/>
              <a:buNone/>
            </a:pPr>
            <a:r>
              <a:rPr kumimoji="0" lang="en-US" altLang="zh-CN" sz="2400">
                <a:solidFill>
                  <a:srgbClr val="000000"/>
                </a:solidFill>
                <a:latin typeface="宋体" panose="02010600030101010101" pitchFamily="2" charset="-122"/>
              </a:rPr>
              <a:t>NEAR_LABEL:         </a:t>
            </a:r>
            <a:r>
              <a:rPr kumimoji="0" lang="en-US" altLang="zh-CN" sz="2400">
                <a:solidFill>
                  <a:srgbClr val="000000"/>
                </a:solidFill>
                <a:latin typeface="Times New Roman" panose="02020603050405020304" pitchFamily="18" charset="0"/>
              </a:rPr>
              <a:t>……</a:t>
            </a:r>
            <a:endParaRPr kumimoji="0" lang="en-US" altLang="zh-CN" sz="2400">
              <a:solidFill>
                <a:srgbClr val="000000"/>
              </a:solidFill>
              <a:latin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4">
            <a:extLst>
              <a:ext uri="{FF2B5EF4-FFF2-40B4-BE49-F238E27FC236}">
                <a16:creationId xmlns:a16="http://schemas.microsoft.com/office/drawing/2014/main" id="{18C7568C-9190-7F41-893A-4567999D5F5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4DDA963-4AE8-0647-95B8-F46A36E9ACD1}" type="datetime12">
              <a:rPr kumimoji="0" lang="zh-CN" altLang="en-US" sz="1400" smtClean="0"/>
              <a:pPr>
                <a:spcBef>
                  <a:spcPct val="0"/>
                </a:spcBef>
                <a:buClrTx/>
                <a:buSzTx/>
                <a:buFontTx/>
                <a:buNone/>
              </a:pPr>
              <a:t>下午10时44分</a:t>
            </a:fld>
            <a:endParaRPr kumimoji="0" lang="en-US" altLang="zh-CN" sz="1400"/>
          </a:p>
        </p:txBody>
      </p:sp>
      <p:sp>
        <p:nvSpPr>
          <p:cNvPr id="66562" name="Rectangle 6">
            <a:extLst>
              <a:ext uri="{FF2B5EF4-FFF2-40B4-BE49-F238E27FC236}">
                <a16:creationId xmlns:a16="http://schemas.microsoft.com/office/drawing/2014/main" id="{2D6C41DA-CCEE-0E4D-84B9-3E501292CAE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BD625AE-2E2A-2D47-9210-D47D8B09460A}" type="slidenum">
              <a:rPr kumimoji="0" lang="en-US" altLang="zh-CN" sz="1400" smtClean="0"/>
              <a:pPr>
                <a:spcBef>
                  <a:spcPct val="0"/>
                </a:spcBef>
                <a:buClrTx/>
                <a:buSzTx/>
                <a:buFontTx/>
                <a:buNone/>
              </a:pPr>
              <a:t>25</a:t>
            </a:fld>
            <a:r>
              <a:rPr kumimoji="0" lang="en-US" altLang="zh-CN" sz="1400"/>
              <a:t>/96</a:t>
            </a:r>
            <a:endParaRPr kumimoji="0" lang="zh-CN" altLang="en-US" sz="1400"/>
          </a:p>
        </p:txBody>
      </p:sp>
      <p:sp>
        <p:nvSpPr>
          <p:cNvPr id="66563" name="Text Box 5">
            <a:extLst>
              <a:ext uri="{FF2B5EF4-FFF2-40B4-BE49-F238E27FC236}">
                <a16:creationId xmlns:a16="http://schemas.microsoft.com/office/drawing/2014/main" id="{2D57B14E-6626-304F-9BF4-7342631F02E9}"/>
              </a:ext>
            </a:extLst>
          </p:cNvPr>
          <p:cNvSpPr txBox="1">
            <a:spLocks noChangeArrowheads="1"/>
          </p:cNvSpPr>
          <p:nvPr/>
        </p:nvSpPr>
        <p:spPr bwMode="auto">
          <a:xfrm>
            <a:off x="1763713" y="144463"/>
            <a:ext cx="5616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6.3	 MASM</a:t>
            </a:r>
            <a:r>
              <a:rPr lang="zh-CN" altLang="en-US" sz="3600">
                <a:latin typeface="隶书" pitchFamily="49" charset="-122"/>
                <a:ea typeface="隶书" pitchFamily="49" charset="-122"/>
              </a:rPr>
              <a:t>中的表达式</a:t>
            </a:r>
          </a:p>
        </p:txBody>
      </p:sp>
      <p:sp>
        <p:nvSpPr>
          <p:cNvPr id="66564" name="Text Box 7">
            <a:extLst>
              <a:ext uri="{FF2B5EF4-FFF2-40B4-BE49-F238E27FC236}">
                <a16:creationId xmlns:a16="http://schemas.microsoft.com/office/drawing/2014/main" id="{7089ABC5-7E54-844D-AA4A-563455FDC8DD}"/>
              </a:ext>
            </a:extLst>
          </p:cNvPr>
          <p:cNvSpPr txBox="1">
            <a:spLocks noChangeArrowheads="1"/>
          </p:cNvSpPr>
          <p:nvPr/>
        </p:nvSpPr>
        <p:spPr bwMode="auto">
          <a:xfrm>
            <a:off x="420688" y="1027113"/>
            <a:ext cx="8328025" cy="210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
                <a:schemeClr val="accent2"/>
              </a:buClr>
              <a:buSzTx/>
              <a:buFontTx/>
              <a:buNone/>
            </a:pPr>
            <a:r>
              <a:rPr lang="en-US" altLang="zh-CN" sz="2400">
                <a:solidFill>
                  <a:srgbClr val="333333"/>
                </a:solidFill>
                <a:latin typeface="Verdana" panose="020B0604030504040204" pitchFamily="34" charset="0"/>
              </a:rPr>
              <a:t>5. HIGH</a:t>
            </a:r>
            <a:r>
              <a:rPr lang="zh-CN" altLang="en-US" sz="2400">
                <a:solidFill>
                  <a:srgbClr val="333333"/>
                </a:solidFill>
                <a:latin typeface="Verdana" panose="020B0604030504040204" pitchFamily="34" charset="0"/>
              </a:rPr>
              <a:t>和</a:t>
            </a:r>
            <a:r>
              <a:rPr lang="en-US" altLang="zh-CN" sz="2400">
                <a:solidFill>
                  <a:srgbClr val="333333"/>
                </a:solidFill>
                <a:latin typeface="Verdana" panose="020B0604030504040204" pitchFamily="34" charset="0"/>
              </a:rPr>
              <a:t>LOW</a:t>
            </a:r>
          </a:p>
          <a:p>
            <a:pPr>
              <a:spcBef>
                <a:spcPct val="50000"/>
              </a:spcBef>
              <a:buClr>
                <a:schemeClr val="accent2"/>
              </a:buClr>
              <a:buSzTx/>
              <a:buFontTx/>
              <a:buNone/>
            </a:pPr>
            <a:r>
              <a:rPr kumimoji="0" lang="zh-CN" altLang="en-US" sz="2400">
                <a:solidFill>
                  <a:srgbClr val="005452"/>
                </a:solidFill>
                <a:latin typeface="宋体" panose="02010600030101010101" pitchFamily="2" charset="-122"/>
              </a:rPr>
              <a:t> </a:t>
            </a:r>
            <a:r>
              <a:rPr kumimoji="0" lang="zh-CN" altLang="en-US" sz="2400">
                <a:solidFill>
                  <a:srgbClr val="FF33CC"/>
                </a:solidFill>
                <a:latin typeface="宋体" panose="02010600030101010101" pitchFamily="2" charset="-122"/>
              </a:rPr>
              <a:t>分离字节运算符</a:t>
            </a:r>
            <a:endParaRPr kumimoji="0" lang="en-US" altLang="zh-CN" sz="2400">
              <a:solidFill>
                <a:srgbClr val="FF33CC"/>
              </a:solidFill>
              <a:latin typeface="宋体" panose="02010600030101010101" pitchFamily="2" charset="-122"/>
            </a:endParaRPr>
          </a:p>
          <a:p>
            <a:pPr>
              <a:spcBef>
                <a:spcPct val="50000"/>
              </a:spcBef>
              <a:buClr>
                <a:schemeClr val="accent2"/>
              </a:buClr>
              <a:buSzTx/>
              <a:buFontTx/>
              <a:buNone/>
            </a:pPr>
            <a:r>
              <a:rPr kumimoji="0" lang="en-US" altLang="zh-CN" sz="2400">
                <a:solidFill>
                  <a:srgbClr val="005452"/>
                </a:solidFill>
                <a:latin typeface="宋体" panose="02010600030101010101" pitchFamily="2" charset="-122"/>
              </a:rPr>
              <a:t> 	HIGH</a:t>
            </a:r>
            <a:r>
              <a:rPr kumimoji="0" lang="en-US" altLang="zh-CN" sz="2400">
                <a:solidFill>
                  <a:srgbClr val="005452"/>
                </a:solidFill>
                <a:latin typeface="Times New Roman" panose="02020603050405020304" pitchFamily="18" charset="0"/>
              </a:rPr>
              <a:t>——</a:t>
            </a:r>
            <a:r>
              <a:rPr kumimoji="0" lang="zh-CN" altLang="en-US" sz="2400">
                <a:solidFill>
                  <a:srgbClr val="005452"/>
                </a:solidFill>
                <a:latin typeface="宋体" panose="02010600030101010101" pitchFamily="2" charset="-122"/>
              </a:rPr>
              <a:t>分离高字节 </a:t>
            </a:r>
          </a:p>
          <a:p>
            <a:pPr>
              <a:spcBef>
                <a:spcPct val="50000"/>
              </a:spcBef>
              <a:buClr>
                <a:schemeClr val="accent2"/>
              </a:buClr>
              <a:buSzTx/>
              <a:buFontTx/>
              <a:buNone/>
            </a:pPr>
            <a:r>
              <a:rPr kumimoji="0" lang="en-US" altLang="zh-CN" sz="2400">
                <a:solidFill>
                  <a:srgbClr val="005452"/>
                </a:solidFill>
                <a:latin typeface="宋体" panose="02010600030101010101" pitchFamily="2" charset="-122"/>
              </a:rPr>
              <a:t> 	LOW </a:t>
            </a:r>
            <a:r>
              <a:rPr kumimoji="0" lang="en-US" altLang="zh-CN" sz="2400">
                <a:solidFill>
                  <a:srgbClr val="005452"/>
                </a:solidFill>
                <a:latin typeface="Times New Roman" panose="02020603050405020304" pitchFamily="18" charset="0"/>
              </a:rPr>
              <a:t>——</a:t>
            </a:r>
            <a:r>
              <a:rPr kumimoji="0" lang="zh-CN" altLang="en-US" sz="2400">
                <a:solidFill>
                  <a:srgbClr val="005452"/>
                </a:solidFill>
                <a:latin typeface="宋体" panose="02010600030101010101" pitchFamily="2" charset="-122"/>
              </a:rPr>
              <a:t>分离低字节 </a:t>
            </a:r>
            <a:endParaRPr kumimoji="0" lang="en-US" altLang="zh-CN" sz="2400">
              <a:solidFill>
                <a:srgbClr val="005452"/>
              </a:solidFill>
              <a:latin typeface="宋体" panose="02010600030101010101" pitchFamily="2" charset="-122"/>
            </a:endParaRPr>
          </a:p>
        </p:txBody>
      </p:sp>
      <p:sp>
        <p:nvSpPr>
          <p:cNvPr id="499720" name="Text Box 8">
            <a:extLst>
              <a:ext uri="{FF2B5EF4-FFF2-40B4-BE49-F238E27FC236}">
                <a16:creationId xmlns:a16="http://schemas.microsoft.com/office/drawing/2014/main" id="{67F0A5E8-EBA2-1247-B9A4-1B835C1875D4}"/>
              </a:ext>
            </a:extLst>
          </p:cNvPr>
          <p:cNvSpPr txBox="1">
            <a:spLocks noChangeArrowheads="1"/>
          </p:cNvSpPr>
          <p:nvPr/>
        </p:nvSpPr>
        <p:spPr bwMode="auto">
          <a:xfrm>
            <a:off x="1476375" y="3284538"/>
            <a:ext cx="6434138" cy="26479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
                <a:schemeClr val="accent2"/>
              </a:buClr>
              <a:buSzTx/>
              <a:buFontTx/>
              <a:buNone/>
            </a:pPr>
            <a:r>
              <a:rPr kumimoji="0" lang="zh-CN" altLang="en-US" sz="2400">
                <a:solidFill>
                  <a:srgbClr val="333333"/>
                </a:solidFill>
                <a:latin typeface="宋体" panose="02010600030101010101" pitchFamily="2" charset="-122"/>
              </a:rPr>
              <a:t>例：</a:t>
            </a:r>
            <a:endParaRPr kumimoji="0" lang="en-US" altLang="zh-CN" sz="2400">
              <a:solidFill>
                <a:srgbClr val="333333"/>
              </a:solidFill>
              <a:latin typeface="宋体" panose="02010600030101010101" pitchFamily="2" charset="-122"/>
            </a:endParaRPr>
          </a:p>
          <a:p>
            <a:pPr>
              <a:spcBef>
                <a:spcPct val="50000"/>
              </a:spcBef>
              <a:buClr>
                <a:schemeClr val="accent2"/>
              </a:buClr>
              <a:buSzTx/>
              <a:buFontTx/>
              <a:buNone/>
            </a:pPr>
            <a:r>
              <a:rPr kumimoji="0" lang="en-US" altLang="zh-CN" sz="2400">
                <a:solidFill>
                  <a:srgbClr val="333333"/>
                </a:solidFill>
                <a:latin typeface="宋体" panose="02010600030101010101" pitchFamily="2" charset="-122"/>
              </a:rPr>
              <a:t>K1   EQU 0ABCDH</a:t>
            </a:r>
          </a:p>
          <a:p>
            <a:pPr>
              <a:spcBef>
                <a:spcPct val="50000"/>
              </a:spcBef>
              <a:buClr>
                <a:schemeClr val="accent2"/>
              </a:buClr>
              <a:buSzTx/>
              <a:buFontTx/>
              <a:buNone/>
            </a:pPr>
            <a:r>
              <a:rPr kumimoji="0" lang="en-US" altLang="zh-CN" sz="2400">
                <a:solidFill>
                  <a:srgbClr val="333333"/>
                </a:solidFill>
                <a:latin typeface="宋体" panose="02010600030101010101" pitchFamily="2" charset="-122"/>
              </a:rPr>
              <a:t>K2   EQU 1234H</a:t>
            </a:r>
          </a:p>
          <a:p>
            <a:pPr>
              <a:spcBef>
                <a:spcPct val="50000"/>
              </a:spcBef>
              <a:buClr>
                <a:schemeClr val="accent2"/>
              </a:buClr>
              <a:buSzTx/>
              <a:buFontTx/>
              <a:buNone/>
            </a:pPr>
            <a:r>
              <a:rPr kumimoji="0" lang="en-US" altLang="zh-CN" sz="2400">
                <a:solidFill>
                  <a:srgbClr val="333333"/>
                </a:solidFill>
                <a:latin typeface="宋体" panose="02010600030101010101" pitchFamily="2" charset="-122"/>
              </a:rPr>
              <a:t>     MOV AH,HIGH K1   ;AH</a:t>
            </a:r>
            <a:r>
              <a:rPr kumimoji="0" lang="en-US" altLang="zh-CN"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←0ABH</a:t>
            </a:r>
          </a:p>
          <a:p>
            <a:pPr>
              <a:spcBef>
                <a:spcPct val="50000"/>
              </a:spcBef>
              <a:buClr>
                <a:schemeClr val="accent2"/>
              </a:buClr>
              <a:buSzTx/>
              <a:buFontTx/>
              <a:buNone/>
            </a:pPr>
            <a:r>
              <a:rPr kumimoji="0" lang="en-US" altLang="zh-CN" sz="2400">
                <a:solidFill>
                  <a:srgbClr val="333333"/>
                </a:solidFill>
                <a:latin typeface="宋体" panose="02010600030101010101" pitchFamily="2" charset="-122"/>
                <a:ea typeface="华文中宋" panose="02010600040101010101" pitchFamily="2" charset="-122"/>
                <a:cs typeface="Times New Roman" panose="02020603050405020304" pitchFamily="18" charset="0"/>
              </a:rPr>
              <a:t>     MOV BL,LOW K2    ;BL</a:t>
            </a:r>
            <a:r>
              <a:rPr kumimoji="0" lang="en-US" altLang="zh-CN"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←34H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499720"/>
                                        </p:tgtEl>
                                        <p:attrNameLst>
                                          <p:attrName>style.visibility</p:attrName>
                                        </p:attrNameLst>
                                      </p:cBhvr>
                                      <p:to>
                                        <p:strVal val="visible"/>
                                      </p:to>
                                    </p:set>
                                    <p:anim calcmode="lin" valueType="num">
                                      <p:cBhvr>
                                        <p:cTn id="7" dur="500" fill="hold"/>
                                        <p:tgtEl>
                                          <p:spTgt spid="499720"/>
                                        </p:tgtEl>
                                        <p:attrNameLst>
                                          <p:attrName>ppt_x</p:attrName>
                                        </p:attrNameLst>
                                      </p:cBhvr>
                                      <p:tavLst>
                                        <p:tav tm="0">
                                          <p:val>
                                            <p:strVal val="#ppt_x"/>
                                          </p:val>
                                        </p:tav>
                                        <p:tav tm="100000">
                                          <p:val>
                                            <p:strVal val="#ppt_x"/>
                                          </p:val>
                                        </p:tav>
                                      </p:tavLst>
                                    </p:anim>
                                    <p:anim calcmode="lin" valueType="num">
                                      <p:cBhvr>
                                        <p:cTn id="8" dur="500" fill="hold"/>
                                        <p:tgtEl>
                                          <p:spTgt spid="499720"/>
                                        </p:tgtEl>
                                        <p:attrNameLst>
                                          <p:attrName>ppt_y</p:attrName>
                                        </p:attrNameLst>
                                      </p:cBhvr>
                                      <p:tavLst>
                                        <p:tav tm="0">
                                          <p:val>
                                            <p:strVal val="#ppt_y-#ppt_h/2"/>
                                          </p:val>
                                        </p:tav>
                                        <p:tav tm="100000">
                                          <p:val>
                                            <p:strVal val="#ppt_y"/>
                                          </p:val>
                                        </p:tav>
                                      </p:tavLst>
                                    </p:anim>
                                    <p:anim calcmode="lin" valueType="num">
                                      <p:cBhvr>
                                        <p:cTn id="9" dur="500" fill="hold"/>
                                        <p:tgtEl>
                                          <p:spTgt spid="499720"/>
                                        </p:tgtEl>
                                        <p:attrNameLst>
                                          <p:attrName>ppt_w</p:attrName>
                                        </p:attrNameLst>
                                      </p:cBhvr>
                                      <p:tavLst>
                                        <p:tav tm="0">
                                          <p:val>
                                            <p:strVal val="#ppt_w"/>
                                          </p:val>
                                        </p:tav>
                                        <p:tav tm="100000">
                                          <p:val>
                                            <p:strVal val="#ppt_w"/>
                                          </p:val>
                                        </p:tav>
                                      </p:tavLst>
                                    </p:anim>
                                    <p:anim calcmode="lin" valueType="num">
                                      <p:cBhvr>
                                        <p:cTn id="10" dur="500" fill="hold"/>
                                        <p:tgtEl>
                                          <p:spTgt spid="4997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4">
            <a:extLst>
              <a:ext uri="{FF2B5EF4-FFF2-40B4-BE49-F238E27FC236}">
                <a16:creationId xmlns:a16="http://schemas.microsoft.com/office/drawing/2014/main" id="{04E2F3E2-D5DE-AE4F-BE53-891763996AB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05E1233-76DD-0F48-B714-6567CC353F9C}" type="datetime12">
              <a:rPr kumimoji="0" lang="zh-CN" altLang="en-US" sz="1400" smtClean="0"/>
              <a:pPr>
                <a:spcBef>
                  <a:spcPct val="0"/>
                </a:spcBef>
                <a:buClrTx/>
                <a:buSzTx/>
                <a:buFontTx/>
                <a:buNone/>
              </a:pPr>
              <a:t>下午10时44分</a:t>
            </a:fld>
            <a:endParaRPr kumimoji="0" lang="en-US" altLang="zh-CN" sz="1400"/>
          </a:p>
        </p:txBody>
      </p:sp>
      <p:sp>
        <p:nvSpPr>
          <p:cNvPr id="68610" name="Rectangle 6">
            <a:extLst>
              <a:ext uri="{FF2B5EF4-FFF2-40B4-BE49-F238E27FC236}">
                <a16:creationId xmlns:a16="http://schemas.microsoft.com/office/drawing/2014/main" id="{EFB0894F-591A-E24F-AA5D-078F6ED3315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7E900D3-AF6A-B842-8701-41FDCC454189}" type="slidenum">
              <a:rPr kumimoji="0" lang="en-US" altLang="zh-CN" sz="1400" smtClean="0"/>
              <a:pPr>
                <a:spcBef>
                  <a:spcPct val="0"/>
                </a:spcBef>
                <a:buClrTx/>
                <a:buSzTx/>
                <a:buFontTx/>
                <a:buNone/>
              </a:pPr>
              <a:t>26</a:t>
            </a:fld>
            <a:r>
              <a:rPr kumimoji="0" lang="en-US" altLang="zh-CN" sz="1400"/>
              <a:t>/96</a:t>
            </a:r>
            <a:endParaRPr kumimoji="0" lang="zh-CN" altLang="en-US" sz="1400"/>
          </a:p>
        </p:txBody>
      </p:sp>
      <p:sp>
        <p:nvSpPr>
          <p:cNvPr id="68611" name="Text Box 5">
            <a:extLst>
              <a:ext uri="{FF2B5EF4-FFF2-40B4-BE49-F238E27FC236}">
                <a16:creationId xmlns:a16="http://schemas.microsoft.com/office/drawing/2014/main" id="{16C00822-5A61-0B40-91B0-73975CEA6938}"/>
              </a:ext>
            </a:extLst>
          </p:cNvPr>
          <p:cNvSpPr txBox="1">
            <a:spLocks noChangeArrowheads="1"/>
          </p:cNvSpPr>
          <p:nvPr/>
        </p:nvSpPr>
        <p:spPr bwMode="auto">
          <a:xfrm>
            <a:off x="1763713" y="144463"/>
            <a:ext cx="5616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6.3	 MASM</a:t>
            </a:r>
            <a:r>
              <a:rPr lang="zh-CN" altLang="en-US" sz="3600">
                <a:latin typeface="隶书" pitchFamily="49" charset="-122"/>
                <a:ea typeface="隶书" pitchFamily="49" charset="-122"/>
              </a:rPr>
              <a:t>中的表达式</a:t>
            </a:r>
          </a:p>
        </p:txBody>
      </p:sp>
      <p:sp>
        <p:nvSpPr>
          <p:cNvPr id="501767" name="Text Box 7">
            <a:extLst>
              <a:ext uri="{FF2B5EF4-FFF2-40B4-BE49-F238E27FC236}">
                <a16:creationId xmlns:a16="http://schemas.microsoft.com/office/drawing/2014/main" id="{494AD36C-691D-4F4C-B31B-C2E176BBDD50}"/>
              </a:ext>
            </a:extLst>
          </p:cNvPr>
          <p:cNvSpPr txBox="1">
            <a:spLocks noChangeArrowheads="1"/>
          </p:cNvSpPr>
          <p:nvPr/>
        </p:nvSpPr>
        <p:spPr bwMode="auto">
          <a:xfrm>
            <a:off x="377825" y="942975"/>
            <a:ext cx="8515350" cy="2497138"/>
          </a:xfrm>
          <a:prstGeom prst="rect">
            <a:avLst/>
          </a:prstGeom>
          <a:noFill/>
          <a:ln>
            <a:noFill/>
          </a:ln>
          <a:effectLst/>
          <a:extLst/>
        </p:spPr>
        <p:txBody>
          <a:bodyPr anchor="ctr">
            <a:spAutoFit/>
          </a:bodyPr>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spcBef>
                <a:spcPct val="20000"/>
              </a:spcBef>
              <a:buClr>
                <a:schemeClr val="accent2"/>
              </a:buClr>
              <a:defRPr/>
            </a:pPr>
            <a:r>
              <a:rPr kumimoji="0" lang="zh-CN" altLang="en-US">
                <a:solidFill>
                  <a:srgbClr val="FF3300"/>
                </a:solidFill>
                <a:effectLst>
                  <a:outerShdw blurRad="38100" dist="38100" dir="2700000" algn="tl">
                    <a:srgbClr val="C0C0C0"/>
                  </a:outerShdw>
                </a:effectLst>
                <a:latin typeface="宋体" panose="02010600030101010101" pitchFamily="2" charset="-122"/>
                <a:ea typeface="宋体" panose="02010600030101010101" pitchFamily="2" charset="-122"/>
              </a:rPr>
              <a:t>六、其它运算符</a:t>
            </a:r>
          </a:p>
          <a:p>
            <a:pPr>
              <a:spcBef>
                <a:spcPct val="20000"/>
              </a:spcBef>
              <a:buClr>
                <a:schemeClr val="accent2"/>
              </a:buClr>
              <a:defRPr/>
            </a:pPr>
            <a:r>
              <a:rPr kumimoji="0" lang="en-US" altLang="zh-CN" sz="2200">
                <a:solidFill>
                  <a:srgbClr val="0066FF"/>
                </a:solidFill>
                <a:latin typeface="宋体" panose="02010600030101010101" pitchFamily="2" charset="-122"/>
                <a:ea typeface="宋体" panose="02010600030101010101" pitchFamily="2" charset="-122"/>
              </a:rPr>
              <a:t>1.</a:t>
            </a:r>
            <a:r>
              <a:rPr kumimoji="0" lang="zh-CN" altLang="en-US" sz="2200">
                <a:solidFill>
                  <a:srgbClr val="0066FF"/>
                </a:solidFill>
                <a:latin typeface="宋体" panose="02010600030101010101" pitchFamily="2" charset="-122"/>
                <a:ea typeface="宋体" panose="02010600030101010101" pitchFamily="2" charset="-122"/>
              </a:rPr>
              <a:t>圆括号</a:t>
            </a:r>
            <a:r>
              <a:rPr kumimoji="0" lang="en-US" altLang="zh-CN" sz="2200">
                <a:solidFill>
                  <a:srgbClr val="0066FF"/>
                </a:solidFill>
                <a:latin typeface="宋体" panose="02010600030101010101" pitchFamily="2" charset="-122"/>
                <a:ea typeface="宋体" panose="02010600030101010101" pitchFamily="2" charset="-122"/>
              </a:rPr>
              <a:t>( )</a:t>
            </a:r>
          </a:p>
          <a:p>
            <a:pPr>
              <a:spcBef>
                <a:spcPct val="20000"/>
              </a:spcBef>
              <a:buClr>
                <a:schemeClr val="accent2"/>
              </a:buClr>
              <a:defRPr/>
            </a:pPr>
            <a:r>
              <a:rPr kumimoji="0" lang="zh-CN" altLang="en-US" sz="2200">
                <a:solidFill>
                  <a:srgbClr val="005452"/>
                </a:solidFill>
                <a:latin typeface="宋体" panose="02010600030101010101" pitchFamily="2" charset="-122"/>
                <a:ea typeface="宋体" panose="02010600030101010101" pitchFamily="2" charset="-122"/>
              </a:rPr>
              <a:t>    圆括号用来改变运算符的优先级别，</a:t>
            </a:r>
            <a:r>
              <a:rPr kumimoji="0" lang="en-US" altLang="zh-CN" sz="2200">
                <a:solidFill>
                  <a:srgbClr val="005452"/>
                </a:solidFill>
                <a:latin typeface="宋体" panose="02010600030101010101" pitchFamily="2" charset="-122"/>
                <a:ea typeface="宋体" panose="02010600030101010101" pitchFamily="2" charset="-122"/>
              </a:rPr>
              <a:t>( )</a:t>
            </a:r>
            <a:r>
              <a:rPr kumimoji="0" lang="zh-CN" altLang="en-US" sz="2200">
                <a:solidFill>
                  <a:srgbClr val="005452"/>
                </a:solidFill>
                <a:latin typeface="宋体" panose="02010600030101010101" pitchFamily="2" charset="-122"/>
                <a:ea typeface="宋体" panose="02010600030101010101" pitchFamily="2" charset="-122"/>
              </a:rPr>
              <a:t>中的运算符具有最高优先权。 </a:t>
            </a:r>
            <a:endParaRPr kumimoji="0" lang="en-US" altLang="zh-CN" sz="2200">
              <a:solidFill>
                <a:srgbClr val="333333"/>
              </a:solidFill>
              <a:latin typeface="宋体" panose="02010600030101010101" pitchFamily="2" charset="-122"/>
              <a:ea typeface="宋体" panose="02010600030101010101" pitchFamily="2" charset="-122"/>
            </a:endParaRPr>
          </a:p>
          <a:p>
            <a:pPr>
              <a:spcBef>
                <a:spcPct val="20000"/>
              </a:spcBef>
              <a:buClr>
                <a:schemeClr val="accent2"/>
              </a:buClr>
              <a:defRPr/>
            </a:pPr>
            <a:r>
              <a:rPr kumimoji="0" lang="en-US" altLang="zh-CN" sz="2200">
                <a:solidFill>
                  <a:srgbClr val="0066FF"/>
                </a:solidFill>
                <a:latin typeface="宋体" panose="02010600030101010101" pitchFamily="2" charset="-122"/>
                <a:ea typeface="宋体" panose="02010600030101010101" pitchFamily="2" charset="-122"/>
              </a:rPr>
              <a:t>2.</a:t>
            </a:r>
            <a:r>
              <a:rPr kumimoji="0" lang="zh-CN" altLang="en-US" sz="2200">
                <a:solidFill>
                  <a:srgbClr val="0066FF"/>
                </a:solidFill>
                <a:latin typeface="宋体" panose="02010600030101010101" pitchFamily="2" charset="-122"/>
                <a:ea typeface="宋体" panose="02010600030101010101" pitchFamily="2" charset="-122"/>
              </a:rPr>
              <a:t>方括号</a:t>
            </a:r>
            <a:r>
              <a:rPr kumimoji="0" lang="en-US" altLang="zh-CN" sz="2200">
                <a:solidFill>
                  <a:srgbClr val="0066FF"/>
                </a:solidFill>
                <a:latin typeface="宋体" panose="02010600030101010101" pitchFamily="2" charset="-122"/>
                <a:ea typeface="宋体" panose="02010600030101010101" pitchFamily="2" charset="-122"/>
              </a:rPr>
              <a:t>[ ]</a:t>
            </a:r>
          </a:p>
          <a:p>
            <a:pPr>
              <a:spcBef>
                <a:spcPct val="20000"/>
              </a:spcBef>
              <a:buClr>
                <a:schemeClr val="accent2"/>
              </a:buClr>
              <a:defRPr/>
            </a:pPr>
            <a:r>
              <a:rPr kumimoji="0" lang="zh-CN" altLang="en-US" sz="2200">
                <a:solidFill>
                  <a:srgbClr val="005452"/>
                </a:solidFill>
                <a:latin typeface="宋体" panose="02010600030101010101" pitchFamily="2" charset="-122"/>
                <a:ea typeface="宋体" panose="02010600030101010101" pitchFamily="2" charset="-122"/>
              </a:rPr>
              <a:t>    方括号主要用来表示地址表达式或多重变量的下标值。</a:t>
            </a:r>
            <a:r>
              <a:rPr kumimoji="0" lang="zh-CN" altLang="en-US" sz="2400">
                <a:solidFill>
                  <a:srgbClr val="005452"/>
                </a:solidFill>
                <a:latin typeface="宋体" panose="02010600030101010101" pitchFamily="2" charset="-122"/>
                <a:ea typeface="宋体" panose="02010600030101010101" pitchFamily="2" charset="-122"/>
              </a:rPr>
              <a:t> </a:t>
            </a:r>
            <a:endParaRPr kumimoji="0" lang="en-US" altLang="zh-CN" sz="2400">
              <a:solidFill>
                <a:srgbClr val="005452"/>
              </a:solidFill>
              <a:latin typeface="宋体" panose="02010600030101010101" pitchFamily="2" charset="-122"/>
              <a:ea typeface="宋体" panose="02010600030101010101" pitchFamily="2" charset="-122"/>
            </a:endParaRPr>
          </a:p>
        </p:txBody>
      </p:sp>
      <p:sp>
        <p:nvSpPr>
          <p:cNvPr id="501768" name="Text Box 8">
            <a:extLst>
              <a:ext uri="{FF2B5EF4-FFF2-40B4-BE49-F238E27FC236}">
                <a16:creationId xmlns:a16="http://schemas.microsoft.com/office/drawing/2014/main" id="{FEF5F815-E839-4A40-874D-3FDC62AF1075}"/>
              </a:ext>
            </a:extLst>
          </p:cNvPr>
          <p:cNvSpPr txBox="1">
            <a:spLocks noChangeArrowheads="1"/>
          </p:cNvSpPr>
          <p:nvPr/>
        </p:nvSpPr>
        <p:spPr bwMode="auto">
          <a:xfrm>
            <a:off x="725488" y="3573463"/>
            <a:ext cx="8094662" cy="2867025"/>
          </a:xfrm>
          <a:prstGeom prst="rect">
            <a:avLst/>
          </a:prstGeom>
          <a:solidFill>
            <a:srgbClr val="FCFD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60000"/>
              </a:lnSpc>
              <a:spcAft>
                <a:spcPct val="20000"/>
              </a:spcAft>
              <a:buClr>
                <a:schemeClr val="accent2"/>
              </a:buClr>
              <a:buSzTx/>
              <a:buFontTx/>
              <a:buNone/>
            </a:pPr>
            <a:r>
              <a:rPr kumimoji="0" lang="en-US" altLang="zh-CN" sz="2400">
                <a:solidFill>
                  <a:srgbClr val="005452"/>
                </a:solidFill>
                <a:latin typeface="宋体" panose="02010600030101010101" pitchFamily="2" charset="-122"/>
              </a:rPr>
              <a:t>M1   DB 10H,20H,30H,40H</a:t>
            </a:r>
          </a:p>
          <a:p>
            <a:pPr>
              <a:lnSpc>
                <a:spcPct val="60000"/>
              </a:lnSpc>
              <a:spcAft>
                <a:spcPct val="20000"/>
              </a:spcAft>
              <a:buClr>
                <a:schemeClr val="accent2"/>
              </a:buClr>
              <a:buSzTx/>
              <a:buFontTx/>
              <a:buNone/>
            </a:pPr>
            <a:r>
              <a:rPr kumimoji="0" lang="en-US" altLang="zh-CN" sz="2400">
                <a:solidFill>
                  <a:srgbClr val="005452"/>
                </a:solidFill>
                <a:latin typeface="宋体" panose="02010600030101010101" pitchFamily="2" charset="-122"/>
              </a:rPr>
              <a:t>M2   DW 1234H,5678H,9ABCH</a:t>
            </a:r>
          </a:p>
          <a:p>
            <a:pPr>
              <a:lnSpc>
                <a:spcPct val="60000"/>
              </a:lnSpc>
              <a:spcAft>
                <a:spcPct val="20000"/>
              </a:spcAft>
              <a:buClr>
                <a:schemeClr val="accent2"/>
              </a:buClr>
              <a:buSzTx/>
              <a:buFontTx/>
              <a:buNone/>
            </a:pPr>
            <a:r>
              <a:rPr kumimoji="0" lang="en-US" altLang="zh-CN" sz="2400">
                <a:solidFill>
                  <a:srgbClr val="005452"/>
                </a:solidFill>
                <a:latin typeface="宋体" panose="02010600030101010101" pitchFamily="2" charset="-122"/>
              </a:rPr>
              <a:t>M3   DW 5 DUP(?)</a:t>
            </a:r>
          </a:p>
          <a:p>
            <a:pPr>
              <a:lnSpc>
                <a:spcPct val="60000"/>
              </a:lnSpc>
              <a:spcAft>
                <a:spcPct val="20000"/>
              </a:spcAft>
              <a:buClr>
                <a:schemeClr val="accent2"/>
              </a:buClr>
              <a:buSzTx/>
              <a:buFontTx/>
              <a:buNone/>
            </a:pPr>
            <a:r>
              <a:rPr kumimoji="0" lang="en-US" altLang="zh-CN" sz="2400">
                <a:solidFill>
                  <a:srgbClr val="005452"/>
                </a:solidFill>
                <a:latin typeface="宋体" panose="02010600030101010101" pitchFamily="2" charset="-122"/>
              </a:rPr>
              <a:t>     MOV BX,OFFSET M1</a:t>
            </a:r>
          </a:p>
          <a:p>
            <a:pPr>
              <a:lnSpc>
                <a:spcPct val="60000"/>
              </a:lnSpc>
              <a:spcAft>
                <a:spcPct val="20000"/>
              </a:spcAft>
              <a:buClr>
                <a:schemeClr val="accent2"/>
              </a:buClr>
              <a:buSzTx/>
              <a:buFontTx/>
              <a:buNone/>
            </a:pPr>
            <a:r>
              <a:rPr kumimoji="0" lang="en-US" altLang="zh-CN" sz="2400">
                <a:solidFill>
                  <a:srgbClr val="005452"/>
                </a:solidFill>
                <a:latin typeface="宋体" panose="02010600030101010101" pitchFamily="2" charset="-122"/>
              </a:rPr>
              <a:t>     MOV CL,[BX]          ;CL</a:t>
            </a:r>
            <a:r>
              <a:rPr kumimoji="0" lang="en-US" altLang="zh-CN" sz="2400">
                <a:solidFill>
                  <a:srgbClr val="005452"/>
                </a:solidFill>
                <a:latin typeface="Times New Roman" panose="02020603050405020304" pitchFamily="18" charset="0"/>
                <a:ea typeface="华文中宋" panose="02010600040101010101" pitchFamily="2" charset="-122"/>
                <a:cs typeface="Times New Roman" panose="02020603050405020304" pitchFamily="18" charset="0"/>
              </a:rPr>
              <a:t>←10H</a:t>
            </a:r>
          </a:p>
          <a:p>
            <a:pPr>
              <a:lnSpc>
                <a:spcPct val="60000"/>
              </a:lnSpc>
              <a:spcAft>
                <a:spcPct val="20000"/>
              </a:spcAft>
              <a:buClr>
                <a:schemeClr val="accent2"/>
              </a:buClr>
              <a:buSzTx/>
              <a:buFontTx/>
              <a:buNone/>
            </a:pPr>
            <a:r>
              <a:rPr kumimoji="0" lang="en-US" altLang="zh-CN" sz="2400">
                <a:solidFill>
                  <a:srgbClr val="005452"/>
                </a:solidFill>
                <a:latin typeface="宋体" panose="02010600030101010101" pitchFamily="2" charset="-122"/>
                <a:ea typeface="华文中宋" panose="02010600040101010101" pitchFamily="2" charset="-122"/>
                <a:cs typeface="Times New Roman" panose="02020603050405020304" pitchFamily="18" charset="0"/>
              </a:rPr>
              <a:t>     MOV BX,OFFSET M2</a:t>
            </a:r>
          </a:p>
          <a:p>
            <a:pPr>
              <a:lnSpc>
                <a:spcPct val="60000"/>
              </a:lnSpc>
              <a:spcAft>
                <a:spcPct val="20000"/>
              </a:spcAft>
              <a:buClr>
                <a:schemeClr val="accent2"/>
              </a:buClr>
              <a:buSzTx/>
              <a:buFontTx/>
              <a:buNone/>
            </a:pPr>
            <a:r>
              <a:rPr kumimoji="0" lang="en-US" altLang="zh-CN" sz="2400">
                <a:solidFill>
                  <a:srgbClr val="005452"/>
                </a:solidFill>
                <a:latin typeface="宋体" panose="02010600030101010101" pitchFamily="2" charset="-122"/>
                <a:ea typeface="华文中宋" panose="02010600040101010101" pitchFamily="2" charset="-122"/>
                <a:cs typeface="Times New Roman" panose="02020603050405020304" pitchFamily="18" charset="0"/>
              </a:rPr>
              <a:t>     MOV DX,[BX+2]        ;DX</a:t>
            </a:r>
            <a:r>
              <a:rPr kumimoji="0" lang="en-US" altLang="zh-CN" sz="2400">
                <a:solidFill>
                  <a:srgbClr val="005452"/>
                </a:solidFill>
                <a:latin typeface="Times New Roman" panose="02020603050405020304" pitchFamily="18" charset="0"/>
                <a:ea typeface="华文中宋" panose="02010600040101010101" pitchFamily="2" charset="-122"/>
                <a:cs typeface="Times New Roman" panose="02020603050405020304" pitchFamily="18" charset="0"/>
              </a:rPr>
              <a:t>←5678H</a:t>
            </a:r>
          </a:p>
          <a:p>
            <a:pPr>
              <a:lnSpc>
                <a:spcPct val="60000"/>
              </a:lnSpc>
              <a:spcAft>
                <a:spcPct val="20000"/>
              </a:spcAft>
              <a:buClr>
                <a:schemeClr val="accent2"/>
              </a:buClr>
              <a:buSzTx/>
              <a:buFontTx/>
              <a:buNone/>
            </a:pPr>
            <a:r>
              <a:rPr kumimoji="0" lang="en-US" altLang="zh-CN" sz="2400">
                <a:solidFill>
                  <a:srgbClr val="005452"/>
                </a:solidFill>
                <a:latin typeface="宋体" panose="02010600030101010101" pitchFamily="2" charset="-122"/>
                <a:ea typeface="华文中宋" panose="02010600040101010101" pitchFamily="2" charset="-122"/>
                <a:cs typeface="Times New Roman" panose="02020603050405020304" pitchFamily="18" charset="0"/>
              </a:rPr>
              <a:t>     MOV AL,M1[3]         ;AL</a:t>
            </a:r>
            <a:r>
              <a:rPr kumimoji="0" lang="en-US" altLang="zh-CN" sz="2400">
                <a:solidFill>
                  <a:srgbClr val="005452"/>
                </a:solidFill>
                <a:latin typeface="Times New Roman" panose="02020603050405020304" pitchFamily="18" charset="0"/>
                <a:ea typeface="华文中宋" panose="02010600040101010101" pitchFamily="2" charset="-122"/>
                <a:cs typeface="Times New Roman" panose="02020603050405020304" pitchFamily="18" charset="0"/>
              </a:rPr>
              <a:t>←40H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01767"/>
                                        </p:tgtEl>
                                        <p:attrNameLst>
                                          <p:attrName>style.visibility</p:attrName>
                                        </p:attrNameLst>
                                      </p:cBhvr>
                                      <p:to>
                                        <p:strVal val="visible"/>
                                      </p:to>
                                    </p:set>
                                    <p:anim calcmode="lin" valueType="num">
                                      <p:cBhvr>
                                        <p:cTn id="7" dur="1000" fill="hold"/>
                                        <p:tgtEl>
                                          <p:spTgt spid="501767"/>
                                        </p:tgtEl>
                                        <p:attrNameLst>
                                          <p:attrName>ppt_w</p:attrName>
                                        </p:attrNameLst>
                                      </p:cBhvr>
                                      <p:tavLst>
                                        <p:tav tm="0">
                                          <p:val>
                                            <p:fltVal val="0"/>
                                          </p:val>
                                        </p:tav>
                                        <p:tav tm="100000">
                                          <p:val>
                                            <p:strVal val="#ppt_w"/>
                                          </p:val>
                                        </p:tav>
                                      </p:tavLst>
                                    </p:anim>
                                    <p:anim calcmode="lin" valueType="num">
                                      <p:cBhvr>
                                        <p:cTn id="8" dur="1000" fill="hold"/>
                                        <p:tgtEl>
                                          <p:spTgt spid="501767"/>
                                        </p:tgtEl>
                                        <p:attrNameLst>
                                          <p:attrName>ppt_h</p:attrName>
                                        </p:attrNameLst>
                                      </p:cBhvr>
                                      <p:tavLst>
                                        <p:tav tm="0">
                                          <p:val>
                                            <p:fltVal val="0"/>
                                          </p:val>
                                        </p:tav>
                                        <p:tav tm="100000">
                                          <p:val>
                                            <p:strVal val="#ppt_h"/>
                                          </p:val>
                                        </p:tav>
                                      </p:tavLst>
                                    </p:anim>
                                    <p:animEffect transition="in" filter="fade">
                                      <p:cBhvr>
                                        <p:cTn id="9" dur="1000"/>
                                        <p:tgtEl>
                                          <p:spTgt spid="50176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501768"/>
                                        </p:tgtEl>
                                        <p:attrNameLst>
                                          <p:attrName>style.visibility</p:attrName>
                                        </p:attrNameLst>
                                      </p:cBhvr>
                                      <p:to>
                                        <p:strVal val="visible"/>
                                      </p:to>
                                    </p:set>
                                    <p:anim calcmode="lin" valueType="num">
                                      <p:cBhvr>
                                        <p:cTn id="14" dur="1000" fill="hold"/>
                                        <p:tgtEl>
                                          <p:spTgt spid="501768"/>
                                        </p:tgtEl>
                                        <p:attrNameLst>
                                          <p:attrName>ppt_w</p:attrName>
                                        </p:attrNameLst>
                                      </p:cBhvr>
                                      <p:tavLst>
                                        <p:tav tm="0">
                                          <p:val>
                                            <p:fltVal val="0"/>
                                          </p:val>
                                        </p:tav>
                                        <p:tav tm="100000">
                                          <p:val>
                                            <p:strVal val="#ppt_w"/>
                                          </p:val>
                                        </p:tav>
                                      </p:tavLst>
                                    </p:anim>
                                    <p:anim calcmode="lin" valueType="num">
                                      <p:cBhvr>
                                        <p:cTn id="15" dur="1000" fill="hold"/>
                                        <p:tgtEl>
                                          <p:spTgt spid="50176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7" grpId="0"/>
      <p:bldP spid="50176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4">
            <a:extLst>
              <a:ext uri="{FF2B5EF4-FFF2-40B4-BE49-F238E27FC236}">
                <a16:creationId xmlns:a16="http://schemas.microsoft.com/office/drawing/2014/main" id="{EC8EFD25-294F-1541-9D31-AC5289B6D00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49F3DA0-228E-824E-B16B-8D6C852C9FC6}" type="datetime12">
              <a:rPr kumimoji="0" lang="zh-CN" altLang="en-US" sz="1400" smtClean="0"/>
              <a:pPr>
                <a:spcBef>
                  <a:spcPct val="0"/>
                </a:spcBef>
                <a:buClrTx/>
                <a:buSzTx/>
                <a:buFontTx/>
                <a:buNone/>
              </a:pPr>
              <a:t>下午10时44分</a:t>
            </a:fld>
            <a:endParaRPr kumimoji="0" lang="en-US" altLang="zh-CN" sz="1400"/>
          </a:p>
        </p:txBody>
      </p:sp>
      <p:sp>
        <p:nvSpPr>
          <p:cNvPr id="70658" name="Rectangle 6">
            <a:extLst>
              <a:ext uri="{FF2B5EF4-FFF2-40B4-BE49-F238E27FC236}">
                <a16:creationId xmlns:a16="http://schemas.microsoft.com/office/drawing/2014/main" id="{99D3E779-CF0B-824C-A048-F29A2D6D0CC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DA3E9AC-228D-5742-84A9-50CD3EC17417}" type="slidenum">
              <a:rPr kumimoji="0" lang="en-US" altLang="zh-CN" sz="1400" smtClean="0"/>
              <a:pPr>
                <a:spcBef>
                  <a:spcPct val="0"/>
                </a:spcBef>
                <a:buClrTx/>
                <a:buSzTx/>
                <a:buFontTx/>
                <a:buNone/>
              </a:pPr>
              <a:t>27</a:t>
            </a:fld>
            <a:r>
              <a:rPr kumimoji="0" lang="en-US" altLang="zh-CN" sz="1400"/>
              <a:t>/96</a:t>
            </a:r>
            <a:endParaRPr kumimoji="0" lang="zh-CN" altLang="en-US" sz="1400"/>
          </a:p>
        </p:txBody>
      </p:sp>
      <p:sp>
        <p:nvSpPr>
          <p:cNvPr id="925701" name="Text Box 5">
            <a:extLst>
              <a:ext uri="{FF2B5EF4-FFF2-40B4-BE49-F238E27FC236}">
                <a16:creationId xmlns:a16="http://schemas.microsoft.com/office/drawing/2014/main" id="{732B6BD5-9FD1-E24D-B475-757CA699918C}"/>
              </a:ext>
            </a:extLst>
          </p:cNvPr>
          <p:cNvSpPr txBox="1">
            <a:spLocks noChangeArrowheads="1"/>
          </p:cNvSpPr>
          <p:nvPr/>
        </p:nvSpPr>
        <p:spPr bwMode="auto">
          <a:xfrm>
            <a:off x="2411413" y="144463"/>
            <a:ext cx="43211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solidFill>
                  <a:srgbClr val="FF33CC"/>
                </a:solidFill>
                <a:latin typeface="隶书" pitchFamily="49" charset="-122"/>
                <a:ea typeface="隶书" pitchFamily="49" charset="-122"/>
              </a:rPr>
              <a:t>6.4	 </a:t>
            </a:r>
            <a:r>
              <a:rPr lang="zh-CN" altLang="en-US" sz="3600">
                <a:solidFill>
                  <a:srgbClr val="FF33CC"/>
                </a:solidFill>
                <a:latin typeface="隶书" pitchFamily="49" charset="-122"/>
                <a:ea typeface="隶书" pitchFamily="49" charset="-122"/>
              </a:rPr>
              <a:t>伪指令语句</a:t>
            </a:r>
          </a:p>
        </p:txBody>
      </p:sp>
      <p:sp>
        <p:nvSpPr>
          <p:cNvPr id="503814" name="Text Box 6">
            <a:extLst>
              <a:ext uri="{FF2B5EF4-FFF2-40B4-BE49-F238E27FC236}">
                <a16:creationId xmlns:a16="http://schemas.microsoft.com/office/drawing/2014/main" id="{D772E3C3-B512-724C-97FE-D89C89D3F48A}"/>
              </a:ext>
            </a:extLst>
          </p:cNvPr>
          <p:cNvSpPr txBox="1">
            <a:spLocks noChangeArrowheads="1"/>
          </p:cNvSpPr>
          <p:nvPr/>
        </p:nvSpPr>
        <p:spPr bwMode="auto">
          <a:xfrm>
            <a:off x="401638" y="908050"/>
            <a:ext cx="8502650" cy="483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609600" indent="-6096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25000"/>
              </a:spcBef>
              <a:spcAft>
                <a:spcPct val="25000"/>
              </a:spcAft>
              <a:buClrTx/>
              <a:buSzTx/>
              <a:buFontTx/>
              <a:buAutoNum type="ea1ChsPlain"/>
            </a:pPr>
            <a:r>
              <a:rPr kumimoji="0" lang="zh-CN" altLang="en-US" sz="2800">
                <a:solidFill>
                  <a:srgbClr val="0000CC"/>
                </a:solidFill>
                <a:latin typeface="Verdana" panose="020B0604030504040204" pitchFamily="34" charset="0"/>
                <a:ea typeface="楷体_GB2312" pitchFamily="49" charset="-122"/>
              </a:rPr>
              <a:t>、数据定义语句</a:t>
            </a:r>
            <a:endParaRPr kumimoji="0" lang="zh-CN" altLang="en-US" sz="2400">
              <a:solidFill>
                <a:srgbClr val="333333"/>
              </a:solidFill>
              <a:latin typeface="Verdana" panose="020B0604030504040204" pitchFamily="34" charset="0"/>
              <a:ea typeface="楷体_GB2312" pitchFamily="49" charset="-122"/>
            </a:endParaRPr>
          </a:p>
          <a:p>
            <a:pPr eaLnBrk="1" hangingPunct="1">
              <a:spcBef>
                <a:spcPct val="25000"/>
              </a:spcBef>
              <a:spcAft>
                <a:spcPct val="25000"/>
              </a:spcAft>
              <a:buClrTx/>
              <a:buSzTx/>
              <a:buFontTx/>
              <a:buNone/>
            </a:pPr>
            <a:r>
              <a:rPr kumimoji="0" lang="zh-CN" altLang="en-US" sz="2200">
                <a:solidFill>
                  <a:srgbClr val="CC3300"/>
                </a:solidFill>
                <a:latin typeface="Verdana" panose="020B0604030504040204" pitchFamily="34" charset="0"/>
                <a:ea typeface="楷体_GB2312" pitchFamily="49" charset="-122"/>
              </a:rPr>
              <a:t>格式1：变量名  助记符  操作数，操作数，</a:t>
            </a:r>
            <a:r>
              <a:rPr kumimoji="0" lang="en-US" altLang="zh-CN" sz="2200">
                <a:solidFill>
                  <a:srgbClr val="CC3300"/>
                </a:solidFill>
                <a:latin typeface="宋体" panose="02010600030101010101" pitchFamily="2" charset="-122"/>
                <a:ea typeface="楷体_GB2312" pitchFamily="49" charset="-122"/>
              </a:rPr>
              <a:t>.. </a:t>
            </a:r>
            <a:r>
              <a:rPr kumimoji="0" lang="en-US" altLang="zh-CN" sz="2200">
                <a:solidFill>
                  <a:srgbClr val="CC3300"/>
                </a:solidFill>
                <a:latin typeface="Verdana" panose="020B0604030504040204" pitchFamily="34" charset="0"/>
                <a:ea typeface="楷体_GB2312" pitchFamily="49" charset="-122"/>
              </a:rPr>
              <a:t>;</a:t>
            </a:r>
            <a:r>
              <a:rPr kumimoji="0" lang="zh-CN" altLang="en-US" sz="2200">
                <a:solidFill>
                  <a:srgbClr val="CC3300"/>
                </a:solidFill>
                <a:latin typeface="Verdana" panose="020B0604030504040204" pitchFamily="34" charset="0"/>
                <a:ea typeface="楷体_GB2312" pitchFamily="49" charset="-122"/>
              </a:rPr>
              <a:t>注释</a:t>
            </a:r>
          </a:p>
          <a:p>
            <a:pPr eaLnBrk="1" hangingPunct="1">
              <a:spcBef>
                <a:spcPct val="25000"/>
              </a:spcBef>
              <a:spcAft>
                <a:spcPct val="25000"/>
              </a:spcAft>
              <a:buClrTx/>
              <a:buSzTx/>
              <a:buFontTx/>
              <a:buNone/>
            </a:pPr>
            <a:r>
              <a:rPr kumimoji="0" lang="zh-CN" altLang="en-US" sz="2200">
                <a:solidFill>
                  <a:srgbClr val="CC3300"/>
                </a:solidFill>
                <a:latin typeface="Verdana" panose="020B0604030504040204" pitchFamily="34" charset="0"/>
                <a:ea typeface="楷体_GB2312" pitchFamily="49" charset="-122"/>
              </a:rPr>
              <a:t>格式2：变量名  助记符  </a:t>
            </a:r>
            <a:r>
              <a:rPr kumimoji="0" lang="en-US" altLang="zh-CN" sz="2200">
                <a:solidFill>
                  <a:srgbClr val="CC3300"/>
                </a:solidFill>
                <a:latin typeface="Verdana" panose="020B0604030504040204" pitchFamily="34" charset="0"/>
                <a:ea typeface="楷体_GB2312" pitchFamily="49" charset="-122"/>
              </a:rPr>
              <a:t>n  DUP (</a:t>
            </a:r>
            <a:r>
              <a:rPr kumimoji="0" lang="zh-CN" altLang="en-US" sz="2200">
                <a:solidFill>
                  <a:srgbClr val="CC3300"/>
                </a:solidFill>
                <a:latin typeface="Verdana" panose="020B0604030504040204" pitchFamily="34" charset="0"/>
                <a:ea typeface="楷体_GB2312" pitchFamily="49" charset="-122"/>
              </a:rPr>
              <a:t>操作数，操作数，</a:t>
            </a:r>
            <a:r>
              <a:rPr kumimoji="0" lang="en-US" altLang="zh-CN" sz="2200">
                <a:solidFill>
                  <a:srgbClr val="CC3300"/>
                </a:solidFill>
                <a:latin typeface="Verdana" panose="020B0604030504040204" pitchFamily="34" charset="0"/>
                <a:ea typeface="楷体_GB2312" pitchFamily="49" charset="-122"/>
              </a:rPr>
              <a:t>..);</a:t>
            </a:r>
            <a:r>
              <a:rPr kumimoji="0" lang="zh-CN" altLang="en-US" sz="2200">
                <a:solidFill>
                  <a:srgbClr val="CC3300"/>
                </a:solidFill>
                <a:latin typeface="Verdana" panose="020B0604030504040204" pitchFamily="34" charset="0"/>
                <a:ea typeface="楷体_GB2312" pitchFamily="49" charset="-122"/>
              </a:rPr>
              <a:t>注释</a:t>
            </a:r>
          </a:p>
          <a:p>
            <a:pPr eaLnBrk="1" hangingPunct="1">
              <a:spcBef>
                <a:spcPct val="25000"/>
              </a:spcBef>
              <a:spcAft>
                <a:spcPct val="25000"/>
              </a:spcAft>
              <a:buClrTx/>
              <a:buSzTx/>
              <a:buFontTx/>
              <a:buNone/>
            </a:pPr>
            <a:r>
              <a:rPr kumimoji="0" lang="zh-CN" altLang="en-US" sz="2400">
                <a:solidFill>
                  <a:srgbClr val="FF3300"/>
                </a:solidFill>
                <a:latin typeface="Verdana" panose="020B0604030504040204" pitchFamily="34" charset="0"/>
                <a:ea typeface="楷体_GB2312" pitchFamily="49" charset="-122"/>
              </a:rPr>
              <a:t>助记符：</a:t>
            </a:r>
            <a:r>
              <a:rPr kumimoji="0" lang="en-US" altLang="zh-CN" sz="2400">
                <a:solidFill>
                  <a:srgbClr val="333333"/>
                </a:solidFill>
                <a:latin typeface="Verdana" panose="020B0604030504040204" pitchFamily="34" charset="0"/>
                <a:ea typeface="楷体_GB2312" pitchFamily="49" charset="-122"/>
              </a:rPr>
              <a:t>DB	</a:t>
            </a:r>
            <a:r>
              <a:rPr kumimoji="0" lang="zh-CN" altLang="en-US" sz="2400">
                <a:solidFill>
                  <a:srgbClr val="333333"/>
                </a:solidFill>
                <a:latin typeface="Verdana" panose="020B0604030504040204" pitchFamily="34" charset="0"/>
                <a:ea typeface="楷体_GB2312" pitchFamily="49" charset="-122"/>
              </a:rPr>
              <a:t>定义字节	 </a:t>
            </a:r>
            <a:r>
              <a:rPr kumimoji="0" lang="en-US" altLang="zh-CN" sz="2400">
                <a:solidFill>
                  <a:srgbClr val="333333"/>
                </a:solidFill>
                <a:latin typeface="Verdana" panose="020B0604030504040204" pitchFamily="34" charset="0"/>
                <a:ea typeface="楷体_GB2312" pitchFamily="49" charset="-122"/>
              </a:rPr>
              <a:t>DW	</a:t>
            </a:r>
            <a:r>
              <a:rPr kumimoji="0" lang="zh-CN" altLang="en-US" sz="2400">
                <a:solidFill>
                  <a:srgbClr val="333333"/>
                </a:solidFill>
                <a:latin typeface="Verdana" panose="020B0604030504040204" pitchFamily="34" charset="0"/>
                <a:ea typeface="楷体_GB2312" pitchFamily="49" charset="-122"/>
              </a:rPr>
              <a:t>定义字</a:t>
            </a:r>
          </a:p>
          <a:p>
            <a:pPr eaLnBrk="1" hangingPunct="1">
              <a:spcBef>
                <a:spcPct val="25000"/>
              </a:spcBef>
              <a:spcAft>
                <a:spcPct val="25000"/>
              </a:spcAft>
              <a:buClrTx/>
              <a:buSzTx/>
              <a:buFontTx/>
              <a:buNone/>
            </a:pPr>
            <a:r>
              <a:rPr kumimoji="0" lang="zh-CN" altLang="en-US" sz="2400">
                <a:solidFill>
                  <a:srgbClr val="333333"/>
                </a:solidFill>
                <a:latin typeface="Verdana" panose="020B0604030504040204" pitchFamily="34" charset="0"/>
                <a:ea typeface="楷体_GB2312" pitchFamily="49" charset="-122"/>
              </a:rPr>
              <a:t>		  </a:t>
            </a:r>
            <a:r>
              <a:rPr kumimoji="0" lang="en-US" altLang="zh-CN" sz="2400">
                <a:solidFill>
                  <a:srgbClr val="333333"/>
                </a:solidFill>
                <a:latin typeface="Verdana" panose="020B0604030504040204" pitchFamily="34" charset="0"/>
                <a:ea typeface="楷体_GB2312" pitchFamily="49" charset="-122"/>
              </a:rPr>
              <a:t>DD	</a:t>
            </a:r>
            <a:r>
              <a:rPr kumimoji="0" lang="zh-CN" altLang="en-US" sz="2400">
                <a:solidFill>
                  <a:srgbClr val="333333"/>
                </a:solidFill>
                <a:latin typeface="Verdana" panose="020B0604030504040204" pitchFamily="34" charset="0"/>
                <a:ea typeface="楷体_GB2312" pitchFamily="49" charset="-122"/>
              </a:rPr>
              <a:t>定义双字	 </a:t>
            </a:r>
            <a:r>
              <a:rPr kumimoji="0" lang="en-US" altLang="zh-CN" sz="2400">
                <a:solidFill>
                  <a:srgbClr val="333333"/>
                </a:solidFill>
                <a:latin typeface="Verdana" panose="020B0604030504040204" pitchFamily="34" charset="0"/>
                <a:ea typeface="楷体_GB2312" pitchFamily="49" charset="-122"/>
              </a:rPr>
              <a:t>DQ	</a:t>
            </a:r>
            <a:r>
              <a:rPr kumimoji="0" lang="zh-CN" altLang="en-US" sz="2400">
                <a:solidFill>
                  <a:srgbClr val="333333"/>
                </a:solidFill>
                <a:latin typeface="Verdana" panose="020B0604030504040204" pitchFamily="34" charset="0"/>
                <a:ea typeface="楷体_GB2312" pitchFamily="49" charset="-122"/>
              </a:rPr>
              <a:t>定义四字</a:t>
            </a:r>
          </a:p>
          <a:p>
            <a:pPr eaLnBrk="1" hangingPunct="1">
              <a:spcBef>
                <a:spcPct val="25000"/>
              </a:spcBef>
              <a:spcAft>
                <a:spcPct val="25000"/>
              </a:spcAft>
              <a:buClrTx/>
              <a:buSzTx/>
              <a:buFontTx/>
              <a:buNone/>
            </a:pPr>
            <a:r>
              <a:rPr kumimoji="0" lang="zh-CN" altLang="en-US" sz="2400">
                <a:solidFill>
                  <a:srgbClr val="333333"/>
                </a:solidFill>
                <a:latin typeface="Verdana" panose="020B0604030504040204" pitchFamily="34" charset="0"/>
                <a:ea typeface="楷体_GB2312" pitchFamily="49" charset="-122"/>
              </a:rPr>
              <a:t>		  </a:t>
            </a:r>
            <a:r>
              <a:rPr kumimoji="0" lang="en-US" altLang="zh-CN" sz="2400">
                <a:solidFill>
                  <a:srgbClr val="333333"/>
                </a:solidFill>
                <a:latin typeface="Verdana" panose="020B0604030504040204" pitchFamily="34" charset="0"/>
                <a:ea typeface="楷体_GB2312" pitchFamily="49" charset="-122"/>
              </a:rPr>
              <a:t>DT	</a:t>
            </a:r>
            <a:r>
              <a:rPr kumimoji="0" lang="zh-CN" altLang="en-US" sz="2400">
                <a:solidFill>
                  <a:srgbClr val="333333"/>
                </a:solidFill>
                <a:latin typeface="Verdana" panose="020B0604030504040204" pitchFamily="34" charset="0"/>
                <a:ea typeface="楷体_GB2312" pitchFamily="49" charset="-122"/>
              </a:rPr>
              <a:t>定义十字节</a:t>
            </a:r>
          </a:p>
          <a:p>
            <a:pPr eaLnBrk="1" hangingPunct="1">
              <a:spcBef>
                <a:spcPct val="25000"/>
              </a:spcBef>
              <a:spcAft>
                <a:spcPct val="25000"/>
              </a:spcAft>
              <a:buClrTx/>
              <a:buSzTx/>
              <a:buFontTx/>
              <a:buNone/>
            </a:pPr>
            <a:r>
              <a:rPr kumimoji="0" lang="zh-CN" altLang="en-US" sz="2400">
                <a:solidFill>
                  <a:srgbClr val="333333"/>
                </a:solidFill>
                <a:latin typeface="Verdana" panose="020B0604030504040204" pitchFamily="34" charset="0"/>
                <a:ea typeface="楷体_GB2312" pitchFamily="49" charset="-122"/>
              </a:rPr>
              <a:t>	</a:t>
            </a:r>
            <a:r>
              <a:rPr kumimoji="0" lang="zh-CN" altLang="en-US" sz="2400">
                <a:solidFill>
                  <a:srgbClr val="FF3300"/>
                </a:solidFill>
                <a:latin typeface="Verdana" panose="020B0604030504040204" pitchFamily="34" charset="0"/>
                <a:ea typeface="楷体_GB2312" pitchFamily="49" charset="-122"/>
              </a:rPr>
              <a:t>变量名</a:t>
            </a:r>
            <a:r>
              <a:rPr kumimoji="0" lang="zh-CN" altLang="en-US" sz="2400">
                <a:solidFill>
                  <a:srgbClr val="333333"/>
                </a:solidFill>
                <a:latin typeface="Arial" panose="020B0604020202020204" pitchFamily="34" charset="0"/>
                <a:ea typeface="楷体_GB2312" pitchFamily="49" charset="-122"/>
              </a:rPr>
              <a:t>—</a:t>
            </a:r>
            <a:r>
              <a:rPr kumimoji="0" lang="zh-CN" altLang="en-US" sz="2400">
                <a:solidFill>
                  <a:srgbClr val="333333"/>
                </a:solidFill>
                <a:latin typeface="Verdana" panose="020B0604030504040204" pitchFamily="34" charset="0"/>
                <a:ea typeface="楷体_GB2312" pitchFamily="49" charset="-122"/>
              </a:rPr>
              <a:t>符号表示，可省略。作其后第一字节符号地址。</a:t>
            </a:r>
          </a:p>
          <a:p>
            <a:pPr eaLnBrk="1" hangingPunct="1">
              <a:spcBef>
                <a:spcPct val="25000"/>
              </a:spcBef>
              <a:spcAft>
                <a:spcPct val="25000"/>
              </a:spcAft>
              <a:buClrTx/>
              <a:buSzTx/>
              <a:buFontTx/>
              <a:buNone/>
            </a:pPr>
            <a:r>
              <a:rPr kumimoji="0" lang="zh-CN" altLang="en-US" sz="2400">
                <a:solidFill>
                  <a:srgbClr val="333333"/>
                </a:solidFill>
                <a:latin typeface="Verdana" panose="020B0604030504040204" pitchFamily="34" charset="0"/>
                <a:ea typeface="楷体_GB2312" pitchFamily="49" charset="-122"/>
              </a:rPr>
              <a:t>	</a:t>
            </a:r>
            <a:r>
              <a:rPr kumimoji="0" lang="zh-CN" altLang="en-US" sz="2400">
                <a:solidFill>
                  <a:srgbClr val="FF3300"/>
                </a:solidFill>
                <a:latin typeface="Verdana" panose="020B0604030504040204" pitchFamily="34" charset="0"/>
                <a:ea typeface="楷体_GB2312" pitchFamily="49" charset="-122"/>
              </a:rPr>
              <a:t>操作数</a:t>
            </a:r>
            <a:r>
              <a:rPr kumimoji="0" lang="zh-CN" altLang="en-US" sz="2400">
                <a:solidFill>
                  <a:srgbClr val="333333"/>
                </a:solidFill>
                <a:latin typeface="Arial" panose="020B0604020202020204" pitchFamily="34" charset="0"/>
                <a:ea typeface="楷体_GB2312" pitchFamily="49" charset="-122"/>
              </a:rPr>
              <a:t>—</a:t>
            </a:r>
            <a:r>
              <a:rPr kumimoji="0" lang="zh-CN" altLang="en-US" sz="2400">
                <a:solidFill>
                  <a:srgbClr val="333333"/>
                </a:solidFill>
                <a:latin typeface="Verdana" panose="020B0604030504040204" pitchFamily="34" charset="0"/>
                <a:ea typeface="楷体_GB2312" pitchFamily="49" charset="-122"/>
              </a:rPr>
              <a:t>常数，字符串，变量，标号，表达式。</a:t>
            </a:r>
          </a:p>
          <a:p>
            <a:pPr eaLnBrk="1" hangingPunct="1">
              <a:spcBef>
                <a:spcPct val="25000"/>
              </a:spcBef>
              <a:spcAft>
                <a:spcPct val="25000"/>
              </a:spcAft>
              <a:buClrTx/>
              <a:buSzTx/>
              <a:buFontTx/>
              <a:buNone/>
            </a:pPr>
            <a:r>
              <a:rPr kumimoji="0" lang="zh-CN" altLang="en-US" sz="2400">
                <a:solidFill>
                  <a:srgbClr val="333333"/>
                </a:solidFill>
                <a:latin typeface="Verdana" panose="020B0604030504040204" pitchFamily="34" charset="0"/>
                <a:ea typeface="楷体_GB2312" pitchFamily="49" charset="-122"/>
              </a:rPr>
              <a:t>	</a:t>
            </a:r>
            <a:r>
              <a:rPr kumimoji="0" lang="en-US" altLang="zh-CN" sz="2400">
                <a:solidFill>
                  <a:srgbClr val="FF3300"/>
                </a:solidFill>
                <a:latin typeface="Verdana" panose="020B0604030504040204" pitchFamily="34" charset="0"/>
                <a:ea typeface="楷体_GB2312" pitchFamily="49" charset="-122"/>
              </a:rPr>
              <a:t>n  DUP()</a:t>
            </a:r>
            <a:r>
              <a:rPr kumimoji="0" lang="en-US" altLang="zh-CN" sz="2400">
                <a:solidFill>
                  <a:srgbClr val="333333"/>
                </a:solidFill>
                <a:latin typeface="Verdana" panose="020B0604030504040204" pitchFamily="34" charset="0"/>
                <a:ea typeface="楷体_GB2312" pitchFamily="49" charset="-122"/>
              </a:rPr>
              <a:t> </a:t>
            </a:r>
            <a:r>
              <a:rPr kumimoji="0" lang="en-US" altLang="zh-CN" sz="2400">
                <a:solidFill>
                  <a:srgbClr val="333333"/>
                </a:solidFill>
                <a:latin typeface="Arial" panose="020B0604020202020204" pitchFamily="34" charset="0"/>
                <a:ea typeface="楷体_GB2312" pitchFamily="49" charset="-122"/>
              </a:rPr>
              <a:t>—</a:t>
            </a:r>
            <a:r>
              <a:rPr kumimoji="0" lang="en-US" altLang="zh-CN" sz="2400">
                <a:solidFill>
                  <a:srgbClr val="333333"/>
                </a:solidFill>
                <a:latin typeface="Verdana" panose="020B0604030504040204" pitchFamily="34" charset="0"/>
                <a:ea typeface="楷体_GB2312" pitchFamily="49" charset="-122"/>
              </a:rPr>
              <a:t>n</a:t>
            </a:r>
            <a:r>
              <a:rPr kumimoji="0" lang="zh-CN" altLang="en-US" sz="2400">
                <a:solidFill>
                  <a:srgbClr val="333333"/>
                </a:solidFill>
                <a:latin typeface="Verdana" panose="020B0604030504040204" pitchFamily="34" charset="0"/>
                <a:ea typeface="楷体_GB2312" pitchFamily="49" charset="-122"/>
              </a:rPr>
              <a:t>为整数，表示括号中操作数重复次数。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500"/>
                                  </p:stCondLst>
                                  <p:childTnLst>
                                    <p:set>
                                      <p:cBhvr>
                                        <p:cTn id="6" dur="1" fill="hold">
                                          <p:stCondLst>
                                            <p:cond delay="0"/>
                                          </p:stCondLst>
                                        </p:cTn>
                                        <p:tgtEl>
                                          <p:spTgt spid="503814">
                                            <p:txEl>
                                              <p:pRg st="0" end="0"/>
                                            </p:txEl>
                                          </p:spTgt>
                                        </p:tgtEl>
                                        <p:attrNameLst>
                                          <p:attrName>style.visibility</p:attrName>
                                        </p:attrNameLst>
                                      </p:cBhvr>
                                      <p:to>
                                        <p:strVal val="visible"/>
                                      </p:to>
                                    </p:set>
                                    <p:animEffect transition="in" filter="wipe(left)">
                                      <p:cBhvr>
                                        <p:cTn id="7" dur="1000"/>
                                        <p:tgtEl>
                                          <p:spTgt spid="503814">
                                            <p:txEl>
                                              <p:pRg st="0" end="0"/>
                                            </p:txEl>
                                          </p:spTgt>
                                        </p:tgtEl>
                                      </p:cBhvr>
                                    </p:animEffect>
                                  </p:childTnLst>
                                </p:cTn>
                              </p:par>
                              <p:par>
                                <p:cTn id="8" presetID="17" presetClass="entr" presetSubtype="10" fill="hold" grpId="0" nodeType="withEffect">
                                  <p:stCondLst>
                                    <p:cond delay="0"/>
                                  </p:stCondLst>
                                  <p:childTnLst>
                                    <p:set>
                                      <p:cBhvr>
                                        <p:cTn id="9" dur="1" fill="hold">
                                          <p:stCondLst>
                                            <p:cond delay="0"/>
                                          </p:stCondLst>
                                        </p:cTn>
                                        <p:tgtEl>
                                          <p:spTgt spid="925701"/>
                                        </p:tgtEl>
                                        <p:attrNameLst>
                                          <p:attrName>style.visibility</p:attrName>
                                        </p:attrNameLst>
                                      </p:cBhvr>
                                      <p:to>
                                        <p:strVal val="visible"/>
                                      </p:to>
                                    </p:set>
                                    <p:anim calcmode="lin" valueType="num">
                                      <p:cBhvr>
                                        <p:cTn id="10" dur="500" fill="hold"/>
                                        <p:tgtEl>
                                          <p:spTgt spid="925701"/>
                                        </p:tgtEl>
                                        <p:attrNameLst>
                                          <p:attrName>ppt_w</p:attrName>
                                        </p:attrNameLst>
                                      </p:cBhvr>
                                      <p:tavLst>
                                        <p:tav tm="0">
                                          <p:val>
                                            <p:fltVal val="0"/>
                                          </p:val>
                                        </p:tav>
                                        <p:tav tm="100000">
                                          <p:val>
                                            <p:strVal val="#ppt_w"/>
                                          </p:val>
                                        </p:tav>
                                      </p:tavLst>
                                    </p:anim>
                                    <p:anim calcmode="lin" valueType="num">
                                      <p:cBhvr>
                                        <p:cTn id="11" dur="500" fill="hold"/>
                                        <p:tgtEl>
                                          <p:spTgt spid="925701"/>
                                        </p:tgtEl>
                                        <p:attrNameLst>
                                          <p:attrName>ppt_h</p:attrName>
                                        </p:attrNameLst>
                                      </p:cBhvr>
                                      <p:tavLst>
                                        <p:tav tm="0">
                                          <p:val>
                                            <p:strVal val="#ppt_h"/>
                                          </p:val>
                                        </p:tav>
                                        <p:tav tm="100000">
                                          <p:val>
                                            <p:strVal val="#ppt_h"/>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03814">
                                            <p:txEl>
                                              <p:pRg st="1" end="1"/>
                                            </p:txEl>
                                          </p:spTgt>
                                        </p:tgtEl>
                                        <p:attrNameLst>
                                          <p:attrName>style.visibility</p:attrName>
                                        </p:attrNameLst>
                                      </p:cBhvr>
                                      <p:to>
                                        <p:strVal val="visible"/>
                                      </p:to>
                                    </p:set>
                                    <p:animEffect transition="in" filter="wipe(left)">
                                      <p:cBhvr>
                                        <p:cTn id="16" dur="500"/>
                                        <p:tgtEl>
                                          <p:spTgt spid="503814">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03814">
                                            <p:txEl>
                                              <p:pRg st="2" end="2"/>
                                            </p:txEl>
                                          </p:spTgt>
                                        </p:tgtEl>
                                        <p:attrNameLst>
                                          <p:attrName>style.visibility</p:attrName>
                                        </p:attrNameLst>
                                      </p:cBhvr>
                                      <p:to>
                                        <p:strVal val="visible"/>
                                      </p:to>
                                    </p:set>
                                    <p:animEffect transition="in" filter="wipe(left)">
                                      <p:cBhvr>
                                        <p:cTn id="21" dur="500"/>
                                        <p:tgtEl>
                                          <p:spTgt spid="503814">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503814">
                                            <p:txEl>
                                              <p:pRg st="3" end="3"/>
                                            </p:txEl>
                                          </p:spTgt>
                                        </p:tgtEl>
                                        <p:attrNameLst>
                                          <p:attrName>style.visibility</p:attrName>
                                        </p:attrNameLst>
                                      </p:cBhvr>
                                      <p:to>
                                        <p:strVal val="visible"/>
                                      </p:to>
                                    </p:set>
                                    <p:animEffect transition="in" filter="wipe(left)">
                                      <p:cBhvr>
                                        <p:cTn id="26" dur="500"/>
                                        <p:tgtEl>
                                          <p:spTgt spid="503814">
                                            <p:txEl>
                                              <p:pRg st="3" end="3"/>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503814">
                                            <p:txEl>
                                              <p:pRg st="4" end="4"/>
                                            </p:txEl>
                                          </p:spTgt>
                                        </p:tgtEl>
                                        <p:attrNameLst>
                                          <p:attrName>style.visibility</p:attrName>
                                        </p:attrNameLst>
                                      </p:cBhvr>
                                      <p:to>
                                        <p:strVal val="visible"/>
                                      </p:to>
                                    </p:set>
                                    <p:animEffect transition="in" filter="wipe(left)">
                                      <p:cBhvr>
                                        <p:cTn id="29" dur="500"/>
                                        <p:tgtEl>
                                          <p:spTgt spid="503814">
                                            <p:txEl>
                                              <p:pRg st="4" end="4"/>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503814">
                                            <p:txEl>
                                              <p:pRg st="5" end="5"/>
                                            </p:txEl>
                                          </p:spTgt>
                                        </p:tgtEl>
                                        <p:attrNameLst>
                                          <p:attrName>style.visibility</p:attrName>
                                        </p:attrNameLst>
                                      </p:cBhvr>
                                      <p:to>
                                        <p:strVal val="visible"/>
                                      </p:to>
                                    </p:set>
                                    <p:animEffect transition="in" filter="wipe(left)">
                                      <p:cBhvr>
                                        <p:cTn id="32" dur="500"/>
                                        <p:tgtEl>
                                          <p:spTgt spid="50381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03814">
                                            <p:txEl>
                                              <p:pRg st="6" end="6"/>
                                            </p:txEl>
                                          </p:spTgt>
                                        </p:tgtEl>
                                        <p:attrNameLst>
                                          <p:attrName>style.visibility</p:attrName>
                                        </p:attrNameLst>
                                      </p:cBhvr>
                                      <p:to>
                                        <p:strVal val="visible"/>
                                      </p:to>
                                    </p:set>
                                    <p:animEffect transition="in" filter="wipe(left)">
                                      <p:cBhvr>
                                        <p:cTn id="37" dur="500"/>
                                        <p:tgtEl>
                                          <p:spTgt spid="50381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03814">
                                            <p:txEl>
                                              <p:pRg st="7" end="7"/>
                                            </p:txEl>
                                          </p:spTgt>
                                        </p:tgtEl>
                                        <p:attrNameLst>
                                          <p:attrName>style.visibility</p:attrName>
                                        </p:attrNameLst>
                                      </p:cBhvr>
                                      <p:to>
                                        <p:strVal val="visible"/>
                                      </p:to>
                                    </p:set>
                                    <p:animEffect transition="in" filter="wipe(left)">
                                      <p:cBhvr>
                                        <p:cTn id="42" dur="500"/>
                                        <p:tgtEl>
                                          <p:spTgt spid="503814">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03814">
                                            <p:txEl>
                                              <p:pRg st="8" end="8"/>
                                            </p:txEl>
                                          </p:spTgt>
                                        </p:tgtEl>
                                        <p:attrNameLst>
                                          <p:attrName>style.visibility</p:attrName>
                                        </p:attrNameLst>
                                      </p:cBhvr>
                                      <p:to>
                                        <p:strVal val="visible"/>
                                      </p:to>
                                    </p:set>
                                    <p:animEffect transition="in" filter="wipe(left)">
                                      <p:cBhvr>
                                        <p:cTn id="47" dur="500"/>
                                        <p:tgtEl>
                                          <p:spTgt spid="5038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70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4">
            <a:extLst>
              <a:ext uri="{FF2B5EF4-FFF2-40B4-BE49-F238E27FC236}">
                <a16:creationId xmlns:a16="http://schemas.microsoft.com/office/drawing/2014/main" id="{1F3DD90C-E7A0-084E-9AE5-A07391E8389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1B9DEC4-2289-F244-AA70-48D4F8B04932}" type="datetime12">
              <a:rPr kumimoji="0" lang="zh-CN" altLang="en-US" sz="1400" smtClean="0"/>
              <a:pPr>
                <a:spcBef>
                  <a:spcPct val="0"/>
                </a:spcBef>
                <a:buClrTx/>
                <a:buSzTx/>
                <a:buFontTx/>
                <a:buNone/>
              </a:pPr>
              <a:t>下午10时44分</a:t>
            </a:fld>
            <a:endParaRPr kumimoji="0" lang="en-US" altLang="zh-CN" sz="1400"/>
          </a:p>
        </p:txBody>
      </p:sp>
      <p:sp>
        <p:nvSpPr>
          <p:cNvPr id="72706" name="Rectangle 6">
            <a:extLst>
              <a:ext uri="{FF2B5EF4-FFF2-40B4-BE49-F238E27FC236}">
                <a16:creationId xmlns:a16="http://schemas.microsoft.com/office/drawing/2014/main" id="{2E234151-044F-E046-8B2B-553D12B5A34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7290E62-FE0B-2349-97C7-3B30B6F1B2E3}" type="slidenum">
              <a:rPr kumimoji="0" lang="en-US" altLang="zh-CN" sz="1400" smtClean="0"/>
              <a:pPr>
                <a:spcBef>
                  <a:spcPct val="0"/>
                </a:spcBef>
                <a:buClrTx/>
                <a:buSzTx/>
                <a:buFontTx/>
                <a:buNone/>
              </a:pPr>
              <a:t>28</a:t>
            </a:fld>
            <a:r>
              <a:rPr kumimoji="0" lang="en-US" altLang="zh-CN" sz="1400"/>
              <a:t>/96</a:t>
            </a:r>
            <a:endParaRPr kumimoji="0" lang="zh-CN" altLang="en-US" sz="1400"/>
          </a:p>
        </p:txBody>
      </p:sp>
      <p:sp>
        <p:nvSpPr>
          <p:cNvPr id="72707" name="Text Box 5">
            <a:extLst>
              <a:ext uri="{FF2B5EF4-FFF2-40B4-BE49-F238E27FC236}">
                <a16:creationId xmlns:a16="http://schemas.microsoft.com/office/drawing/2014/main" id="{F85E5DAC-8E80-4F4B-B9BA-3100C2E324BC}"/>
              </a:ext>
            </a:extLst>
          </p:cNvPr>
          <p:cNvSpPr txBox="1">
            <a:spLocks noChangeArrowheads="1"/>
          </p:cNvSpPr>
          <p:nvPr/>
        </p:nvSpPr>
        <p:spPr bwMode="auto">
          <a:xfrm>
            <a:off x="2411413" y="144463"/>
            <a:ext cx="43211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6.4	 </a:t>
            </a:r>
            <a:r>
              <a:rPr lang="zh-CN" altLang="en-US" sz="3600">
                <a:latin typeface="隶书" pitchFamily="49" charset="-122"/>
                <a:ea typeface="隶书" pitchFamily="49" charset="-122"/>
              </a:rPr>
              <a:t>伪指令语句</a:t>
            </a:r>
          </a:p>
        </p:txBody>
      </p:sp>
      <p:sp>
        <p:nvSpPr>
          <p:cNvPr id="509958" name="Text Box 6">
            <a:extLst>
              <a:ext uri="{FF2B5EF4-FFF2-40B4-BE49-F238E27FC236}">
                <a16:creationId xmlns:a16="http://schemas.microsoft.com/office/drawing/2014/main" id="{F2CF96E5-5648-3446-8721-6268429C70C6}"/>
              </a:ext>
            </a:extLst>
          </p:cNvPr>
          <p:cNvSpPr txBox="1">
            <a:spLocks noChangeArrowheads="1"/>
          </p:cNvSpPr>
          <p:nvPr/>
        </p:nvSpPr>
        <p:spPr bwMode="auto">
          <a:xfrm>
            <a:off x="446088" y="1052513"/>
            <a:ext cx="8289925" cy="3200400"/>
          </a:xfrm>
          <a:prstGeom prst="rect">
            <a:avLst/>
          </a:prstGeom>
          <a:noFill/>
          <a:ln>
            <a:noFill/>
          </a:ln>
          <a:effectLst/>
          <a:extLst/>
        </p:spPr>
        <p:txBody>
          <a:bodyPr>
            <a:spAutoFit/>
          </a:bodyPr>
          <a:lstStyle>
            <a:lvl1pPr marL="457200" indent="-457200">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eaLnBrk="1" hangingPunct="1">
              <a:spcBef>
                <a:spcPct val="25000"/>
              </a:spcBef>
              <a:spcAft>
                <a:spcPct val="25000"/>
              </a:spcAft>
              <a:defRPr/>
            </a:pPr>
            <a:r>
              <a:rPr kumimoji="0" lang="zh-CN" altLang="en-US" sz="2400">
                <a:solidFill>
                  <a:srgbClr val="FF3300"/>
                </a:solidFill>
                <a:effectLst>
                  <a:outerShdw blurRad="38100" dist="38100" dir="2700000" algn="tl">
                    <a:srgbClr val="C0C0C0"/>
                  </a:outerShdw>
                </a:effectLst>
                <a:latin typeface="Verdana" panose="020B0604030504040204" pitchFamily="34" charset="0"/>
                <a:ea typeface="宋体" panose="02010600030101010101" pitchFamily="2" charset="-122"/>
              </a:rPr>
              <a:t>注意：</a:t>
            </a:r>
            <a:r>
              <a:rPr kumimoji="0" lang="zh-CN" altLang="en-US" sz="2400">
                <a:solidFill>
                  <a:srgbClr val="FF3300"/>
                </a:solidFill>
                <a:latin typeface="Verdana" panose="020B0604030504040204" pitchFamily="34" charset="0"/>
                <a:ea typeface="宋体" panose="02010600030101010101" pitchFamily="2" charset="-122"/>
              </a:rPr>
              <a:t> </a:t>
            </a:r>
          </a:p>
          <a:p>
            <a:pPr eaLnBrk="1" hangingPunct="1">
              <a:spcBef>
                <a:spcPct val="25000"/>
              </a:spcBef>
              <a:spcAft>
                <a:spcPct val="25000"/>
              </a:spcAft>
              <a:buFontTx/>
              <a:buAutoNum type="circleNumDbPlain"/>
              <a:defRPr/>
            </a:pPr>
            <a:r>
              <a:rPr kumimoji="0" lang="zh-CN" altLang="en-US" sz="2400">
                <a:solidFill>
                  <a:srgbClr val="333333"/>
                </a:solidFill>
                <a:latin typeface="Verdana" panose="020B0604030504040204" pitchFamily="34" charset="0"/>
                <a:ea typeface="宋体" panose="02010600030101010101" pitchFamily="2" charset="-122"/>
              </a:rPr>
              <a:t>定义多字节字符串用</a:t>
            </a:r>
            <a:r>
              <a:rPr kumimoji="0" lang="en-US" altLang="zh-CN" sz="2400">
                <a:solidFill>
                  <a:srgbClr val="333333"/>
                </a:solidFill>
                <a:latin typeface="Verdana" panose="020B0604030504040204" pitchFamily="34" charset="0"/>
                <a:ea typeface="宋体" panose="02010600030101010101" pitchFamily="2" charset="-122"/>
              </a:rPr>
              <a:t>DB，</a:t>
            </a:r>
            <a:r>
              <a:rPr kumimoji="0" lang="en-US" altLang="zh-CN" sz="2400">
                <a:solidFill>
                  <a:srgbClr val="FF3300"/>
                </a:solidFill>
                <a:latin typeface="Verdana" panose="020B0604030504040204" pitchFamily="34" charset="0"/>
                <a:ea typeface="宋体" panose="02010600030101010101" pitchFamily="2" charset="-122"/>
              </a:rPr>
              <a:t>DW</a:t>
            </a:r>
            <a:r>
              <a:rPr kumimoji="0" lang="zh-CN" altLang="en-US" sz="2400">
                <a:solidFill>
                  <a:srgbClr val="FF3300"/>
                </a:solidFill>
                <a:latin typeface="Verdana" panose="020B0604030504040204" pitchFamily="34" charset="0"/>
                <a:ea typeface="宋体" panose="02010600030101010101" pitchFamily="2" charset="-122"/>
              </a:rPr>
              <a:t>只允许包含两个字符</a:t>
            </a:r>
            <a:r>
              <a:rPr kumimoji="0" lang="zh-CN" altLang="en-US" sz="2400">
                <a:solidFill>
                  <a:srgbClr val="333333"/>
                </a:solidFill>
                <a:latin typeface="Verdana" panose="020B0604030504040204" pitchFamily="34" charset="0"/>
                <a:ea typeface="宋体" panose="02010600030101010101" pitchFamily="2" charset="-122"/>
              </a:rPr>
              <a:t>。</a:t>
            </a:r>
          </a:p>
          <a:p>
            <a:pPr eaLnBrk="1" hangingPunct="1">
              <a:spcBef>
                <a:spcPct val="25000"/>
              </a:spcBef>
              <a:spcAft>
                <a:spcPct val="25000"/>
              </a:spcAft>
              <a:buFontTx/>
              <a:buAutoNum type="circleNumDbPlain"/>
              <a:defRPr/>
            </a:pPr>
            <a:r>
              <a:rPr kumimoji="0" lang="zh-CN" altLang="en-US" sz="2400">
                <a:solidFill>
                  <a:srgbClr val="333333"/>
                </a:solidFill>
                <a:latin typeface="宋体" panose="02010600030101010101" pitchFamily="2" charset="-122"/>
                <a:ea typeface="宋体" panose="02010600030101010101" pitchFamily="2" charset="-122"/>
              </a:rPr>
              <a:t>操作数用</a:t>
            </a:r>
            <a:r>
              <a:rPr kumimoji="0" lang="en-US" altLang="zh-CN" sz="2400">
                <a:solidFill>
                  <a:srgbClr val="FF3300"/>
                </a:solidFill>
                <a:latin typeface="Verdana" panose="020B0604030504040204" pitchFamily="34" charset="0"/>
                <a:ea typeface="宋体" panose="02010600030101010101" pitchFamily="2" charset="-122"/>
              </a:rPr>
              <a:t>?</a:t>
            </a:r>
            <a:r>
              <a:rPr kumimoji="0" lang="zh-CN" altLang="en-US" sz="2400">
                <a:solidFill>
                  <a:srgbClr val="333333"/>
                </a:solidFill>
                <a:latin typeface="宋体" panose="02010600030101010101" pitchFamily="2" charset="-122"/>
                <a:ea typeface="宋体" panose="02010600030101010101" pitchFamily="2" charset="-122"/>
              </a:rPr>
              <a:t>定义不确定值变量，以保留存储空间存放运算结果。</a:t>
            </a:r>
          </a:p>
          <a:p>
            <a:pPr eaLnBrk="1" hangingPunct="1">
              <a:spcBef>
                <a:spcPct val="25000"/>
              </a:spcBef>
              <a:spcAft>
                <a:spcPct val="25000"/>
              </a:spcAft>
              <a:buFontTx/>
              <a:buAutoNum type="circleNumDbPlain"/>
              <a:defRPr/>
            </a:pPr>
            <a:r>
              <a:rPr kumimoji="0" lang="zh-CN" altLang="en-US" sz="2400">
                <a:solidFill>
                  <a:srgbClr val="333333"/>
                </a:solidFill>
                <a:latin typeface="宋体" panose="02010600030101010101" pitchFamily="2" charset="-122"/>
                <a:ea typeface="宋体" panose="02010600030101010101" pitchFamily="2" charset="-122"/>
              </a:rPr>
              <a:t>用</a:t>
            </a:r>
            <a:r>
              <a:rPr kumimoji="0" lang="en-US" altLang="zh-CN" sz="2400">
                <a:solidFill>
                  <a:srgbClr val="333333"/>
                </a:solidFill>
                <a:latin typeface="Verdana" panose="020B0604030504040204" pitchFamily="34" charset="0"/>
                <a:ea typeface="宋体" panose="02010600030101010101" pitchFamily="2" charset="-122"/>
              </a:rPr>
              <a:t>DW</a:t>
            </a:r>
            <a:r>
              <a:rPr kumimoji="0" lang="zh-CN" altLang="en-US" sz="2400">
                <a:solidFill>
                  <a:srgbClr val="333333"/>
                </a:solidFill>
                <a:latin typeface="宋体" panose="02010600030101010101" pitchFamily="2" charset="-122"/>
                <a:ea typeface="宋体" panose="02010600030101010101" pitchFamily="2" charset="-122"/>
              </a:rPr>
              <a:t>和</a:t>
            </a:r>
            <a:r>
              <a:rPr kumimoji="0" lang="en-US" altLang="zh-CN" sz="2400">
                <a:solidFill>
                  <a:srgbClr val="333333"/>
                </a:solidFill>
                <a:latin typeface="Verdana" panose="020B0604030504040204" pitchFamily="34" charset="0"/>
                <a:ea typeface="宋体" panose="02010600030101010101" pitchFamily="2" charset="-122"/>
              </a:rPr>
              <a:t>DD</a:t>
            </a:r>
            <a:r>
              <a:rPr kumimoji="0" lang="zh-CN" altLang="en-US" sz="2400">
                <a:solidFill>
                  <a:srgbClr val="333333"/>
                </a:solidFill>
                <a:latin typeface="宋体" panose="02010600030101010101" pitchFamily="2" charset="-122"/>
                <a:ea typeface="宋体" panose="02010600030101010101" pitchFamily="2" charset="-122"/>
              </a:rPr>
              <a:t>可以将变量或标号逻辑地址存入存储器。当用</a:t>
            </a:r>
            <a:r>
              <a:rPr kumimoji="0" lang="en-US" altLang="zh-CN" sz="2400">
                <a:solidFill>
                  <a:srgbClr val="333333"/>
                </a:solidFill>
                <a:latin typeface="Verdana" panose="020B0604030504040204" pitchFamily="34" charset="0"/>
                <a:ea typeface="宋体" panose="02010600030101010101" pitchFamily="2" charset="-122"/>
              </a:rPr>
              <a:t>DD</a:t>
            </a:r>
            <a:r>
              <a:rPr kumimoji="0" lang="zh-CN" altLang="en-US" sz="2400">
                <a:solidFill>
                  <a:srgbClr val="333333"/>
                </a:solidFill>
                <a:latin typeface="宋体" panose="02010600030101010101" pitchFamily="2" charset="-122"/>
                <a:ea typeface="宋体" panose="02010600030101010101" pitchFamily="2" charset="-122"/>
              </a:rPr>
              <a:t>来定义时，原变量或标号的</a:t>
            </a:r>
            <a:r>
              <a:rPr kumimoji="0" lang="zh-CN" altLang="en-US" sz="2400">
                <a:solidFill>
                  <a:srgbClr val="FF33CC"/>
                </a:solidFill>
                <a:latin typeface="宋体" panose="02010600030101010101" pitchFamily="2" charset="-122"/>
                <a:ea typeface="宋体" panose="02010600030101010101" pitchFamily="2" charset="-122"/>
              </a:rPr>
              <a:t>偏移地址</a:t>
            </a:r>
            <a:r>
              <a:rPr kumimoji="0" lang="zh-CN" altLang="en-US" sz="2400">
                <a:solidFill>
                  <a:srgbClr val="333333"/>
                </a:solidFill>
                <a:latin typeface="宋体" panose="02010600030101010101" pitchFamily="2" charset="-122"/>
                <a:ea typeface="宋体" panose="02010600030101010101" pitchFamily="2" charset="-122"/>
              </a:rPr>
              <a:t>存入低位字中，原变量或标号的</a:t>
            </a:r>
            <a:r>
              <a:rPr kumimoji="0" lang="zh-CN" altLang="en-US" sz="2400">
                <a:solidFill>
                  <a:srgbClr val="FF33CC"/>
                </a:solidFill>
                <a:latin typeface="宋体" panose="02010600030101010101" pitchFamily="2" charset="-122"/>
                <a:ea typeface="宋体" panose="02010600030101010101" pitchFamily="2" charset="-122"/>
              </a:rPr>
              <a:t>段基址</a:t>
            </a:r>
            <a:r>
              <a:rPr kumimoji="0" lang="zh-CN" altLang="en-US" sz="2400">
                <a:solidFill>
                  <a:srgbClr val="333333"/>
                </a:solidFill>
                <a:latin typeface="宋体" panose="02010600030101010101" pitchFamily="2" charset="-122"/>
                <a:ea typeface="宋体" panose="02010600030101010101" pitchFamily="2" charset="-122"/>
              </a:rPr>
              <a:t>存入高位字中。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withEffect">
                                  <p:stCondLst>
                                    <p:cond delay="0"/>
                                  </p:stCondLst>
                                  <p:childTnLst>
                                    <p:set>
                                      <p:cBhvr>
                                        <p:cTn id="6" dur="1" fill="hold">
                                          <p:stCondLst>
                                            <p:cond delay="0"/>
                                          </p:stCondLst>
                                        </p:cTn>
                                        <p:tgtEl>
                                          <p:spTgt spid="509958"/>
                                        </p:tgtEl>
                                        <p:attrNameLst>
                                          <p:attrName>style.visibility</p:attrName>
                                        </p:attrNameLst>
                                      </p:cBhvr>
                                      <p:to>
                                        <p:strVal val="visible"/>
                                      </p:to>
                                    </p:set>
                                    <p:animEffect transition="in" filter="strips(downRight)">
                                      <p:cBhvr>
                                        <p:cTn id="7" dur="500"/>
                                        <p:tgtEl>
                                          <p:spTgt spid="509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4">
            <a:extLst>
              <a:ext uri="{FF2B5EF4-FFF2-40B4-BE49-F238E27FC236}">
                <a16:creationId xmlns:a16="http://schemas.microsoft.com/office/drawing/2014/main" id="{C39002ED-098C-984D-89D3-4B339A9E66D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2E1C2DE-3B54-7649-82AD-17924FB22E27}" type="datetime12">
              <a:rPr kumimoji="0" lang="zh-CN" altLang="en-US" sz="1400" smtClean="0"/>
              <a:pPr>
                <a:spcBef>
                  <a:spcPct val="0"/>
                </a:spcBef>
                <a:buClrTx/>
                <a:buSzTx/>
                <a:buFontTx/>
                <a:buNone/>
              </a:pPr>
              <a:t>下午10时44分</a:t>
            </a:fld>
            <a:endParaRPr kumimoji="0" lang="en-US" altLang="zh-CN" sz="1400"/>
          </a:p>
        </p:txBody>
      </p:sp>
      <p:sp>
        <p:nvSpPr>
          <p:cNvPr id="74754" name="Rectangle 6">
            <a:extLst>
              <a:ext uri="{FF2B5EF4-FFF2-40B4-BE49-F238E27FC236}">
                <a16:creationId xmlns:a16="http://schemas.microsoft.com/office/drawing/2014/main" id="{3537FE2C-C868-354B-A8C7-508E32C1BD0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C280D34-8521-4743-8DD4-08DD8BA921D0}" type="slidenum">
              <a:rPr kumimoji="0" lang="en-US" altLang="zh-CN" sz="1400" smtClean="0"/>
              <a:pPr>
                <a:spcBef>
                  <a:spcPct val="0"/>
                </a:spcBef>
                <a:buClrTx/>
                <a:buSzTx/>
                <a:buFontTx/>
                <a:buNone/>
              </a:pPr>
              <a:t>29</a:t>
            </a:fld>
            <a:r>
              <a:rPr kumimoji="0" lang="en-US" altLang="zh-CN" sz="1400"/>
              <a:t>/96</a:t>
            </a:r>
            <a:endParaRPr kumimoji="0" lang="zh-CN" altLang="en-US" sz="1400"/>
          </a:p>
        </p:txBody>
      </p:sp>
      <p:sp>
        <p:nvSpPr>
          <p:cNvPr id="74755" name="Text Box 5">
            <a:extLst>
              <a:ext uri="{FF2B5EF4-FFF2-40B4-BE49-F238E27FC236}">
                <a16:creationId xmlns:a16="http://schemas.microsoft.com/office/drawing/2014/main" id="{FFA35C14-4B7B-F44C-97C2-7D878F4CEB14}"/>
              </a:ext>
            </a:extLst>
          </p:cNvPr>
          <p:cNvSpPr txBox="1">
            <a:spLocks noChangeArrowheads="1"/>
          </p:cNvSpPr>
          <p:nvPr/>
        </p:nvSpPr>
        <p:spPr bwMode="auto">
          <a:xfrm>
            <a:off x="2411413" y="144463"/>
            <a:ext cx="43211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6.4	 </a:t>
            </a:r>
            <a:r>
              <a:rPr lang="zh-CN" altLang="en-US" sz="3600">
                <a:latin typeface="隶书" pitchFamily="49" charset="-122"/>
                <a:ea typeface="隶书" pitchFamily="49" charset="-122"/>
              </a:rPr>
              <a:t>伪指令语句</a:t>
            </a:r>
          </a:p>
        </p:txBody>
      </p:sp>
      <p:sp>
        <p:nvSpPr>
          <p:cNvPr id="516101" name="Text Box 5">
            <a:extLst>
              <a:ext uri="{FF2B5EF4-FFF2-40B4-BE49-F238E27FC236}">
                <a16:creationId xmlns:a16="http://schemas.microsoft.com/office/drawing/2014/main" id="{421BB92E-6A23-6B48-BF54-2030F622605D}"/>
              </a:ext>
            </a:extLst>
          </p:cNvPr>
          <p:cNvSpPr txBox="1">
            <a:spLocks noChangeArrowheads="1"/>
          </p:cNvSpPr>
          <p:nvPr/>
        </p:nvSpPr>
        <p:spPr bwMode="auto">
          <a:xfrm>
            <a:off x="588963" y="908050"/>
            <a:ext cx="4343400" cy="554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zh-CN" altLang="en-US" sz="2800">
                <a:latin typeface="Verdana" panose="020B0604030504040204" pitchFamily="34" charset="0"/>
                <a:ea typeface="隶书" pitchFamily="49" charset="-122"/>
              </a:rPr>
              <a:t>例</a:t>
            </a:r>
            <a:r>
              <a:rPr kumimoji="0" lang="en-US" altLang="zh-CN" sz="2800">
                <a:latin typeface="Verdana" panose="020B0604030504040204" pitchFamily="34" charset="0"/>
                <a:ea typeface="隶书" pitchFamily="49" charset="-122"/>
              </a:rPr>
              <a:t>3</a:t>
            </a:r>
            <a:r>
              <a:rPr kumimoji="0" lang="zh-CN" altLang="en-US" sz="2800">
                <a:latin typeface="Verdana" panose="020B0604030504040204" pitchFamily="34" charset="0"/>
                <a:ea typeface="隶书" pitchFamily="49" charset="-122"/>
              </a:rPr>
              <a:t>：</a:t>
            </a:r>
            <a:r>
              <a:rPr kumimoji="0" lang="zh-CN" altLang="en-US" sz="2000">
                <a:latin typeface="Verdana" panose="020B0604030504040204" pitchFamily="34" charset="0"/>
                <a:ea typeface="隶书" pitchFamily="49" charset="-122"/>
              </a:rPr>
              <a:t>    </a:t>
            </a:r>
          </a:p>
          <a:p>
            <a:pPr eaLnBrk="1" hangingPunct="1">
              <a:spcBef>
                <a:spcPct val="50000"/>
              </a:spcBef>
              <a:buClrTx/>
              <a:buSzTx/>
              <a:buFontTx/>
              <a:buNone/>
            </a:pPr>
            <a:r>
              <a:rPr kumimoji="0" lang="en-US" altLang="zh-CN" sz="2000">
                <a:latin typeface="Verdana" panose="020B0604030504040204" pitchFamily="34" charset="0"/>
                <a:ea typeface="隶书" pitchFamily="49" charset="-122"/>
              </a:rPr>
              <a:t>DATA    SEGMENT</a:t>
            </a:r>
          </a:p>
          <a:p>
            <a:pPr eaLnBrk="1" hangingPunct="1">
              <a:spcBef>
                <a:spcPct val="50000"/>
              </a:spcBef>
              <a:buClrTx/>
              <a:buSzTx/>
              <a:buFontTx/>
              <a:buNone/>
            </a:pPr>
            <a:r>
              <a:rPr kumimoji="0" lang="en-US" altLang="zh-CN" sz="2000">
                <a:latin typeface="Verdana" panose="020B0604030504040204" pitchFamily="34" charset="0"/>
                <a:ea typeface="隶书" pitchFamily="49" charset="-122"/>
              </a:rPr>
              <a:t>             DA1    DB 10H</a:t>
            </a:r>
          </a:p>
          <a:p>
            <a:pPr eaLnBrk="1" hangingPunct="1">
              <a:spcBef>
                <a:spcPct val="50000"/>
              </a:spcBef>
              <a:buClrTx/>
              <a:buSzTx/>
              <a:buFontTx/>
              <a:buNone/>
            </a:pPr>
            <a:r>
              <a:rPr kumimoji="0" lang="en-US" altLang="zh-CN" sz="2000">
                <a:latin typeface="Verdana" panose="020B0604030504040204" pitchFamily="34" charset="0"/>
                <a:ea typeface="隶书" pitchFamily="49" charset="-122"/>
              </a:rPr>
              <a:t>             DA2    DW 1122H</a:t>
            </a:r>
          </a:p>
          <a:p>
            <a:pPr eaLnBrk="1" hangingPunct="1">
              <a:spcBef>
                <a:spcPct val="50000"/>
              </a:spcBef>
              <a:buClrTx/>
              <a:buSzTx/>
              <a:buFontTx/>
              <a:buNone/>
            </a:pPr>
            <a:r>
              <a:rPr kumimoji="0" lang="en-US" altLang="zh-CN" sz="2000">
                <a:latin typeface="Verdana" panose="020B0604030504040204" pitchFamily="34" charset="0"/>
                <a:ea typeface="隶书" pitchFamily="49" charset="-122"/>
              </a:rPr>
              <a:t>             DA3    DD 0A0H</a:t>
            </a:r>
          </a:p>
          <a:p>
            <a:pPr eaLnBrk="1" hangingPunct="1">
              <a:spcBef>
                <a:spcPct val="50000"/>
              </a:spcBef>
              <a:buClrTx/>
              <a:buSzTx/>
              <a:buFontTx/>
              <a:buNone/>
            </a:pPr>
            <a:r>
              <a:rPr kumimoji="0" lang="en-US" altLang="zh-CN" sz="2000">
                <a:latin typeface="Verdana" panose="020B0604030504040204" pitchFamily="34" charset="0"/>
                <a:ea typeface="隶书" pitchFamily="49" charset="-122"/>
              </a:rPr>
              <a:t>             ST1     DB  </a:t>
            </a:r>
            <a:r>
              <a:rPr kumimoji="0" lang="en-US" altLang="zh-CN" sz="2000">
                <a:latin typeface="Arial" panose="020B0604020202020204" pitchFamily="34" charset="0"/>
                <a:ea typeface="隶书" pitchFamily="49" charset="-122"/>
              </a:rPr>
              <a:t>‘</a:t>
            </a:r>
            <a:r>
              <a:rPr kumimoji="0" lang="en-US" altLang="zh-CN" sz="2000">
                <a:latin typeface="Verdana" panose="020B0604030504040204" pitchFamily="34" charset="0"/>
                <a:ea typeface="隶书" pitchFamily="49" charset="-122"/>
              </a:rPr>
              <a:t>How </a:t>
            </a:r>
            <a:r>
              <a:rPr kumimoji="0" lang="en-US" altLang="zh-CN" sz="2000">
                <a:latin typeface="Arial" panose="020B0604020202020204" pitchFamily="34" charset="0"/>
                <a:ea typeface="隶书" pitchFamily="49" charset="-122"/>
              </a:rPr>
              <a:t>’</a:t>
            </a:r>
            <a:endParaRPr kumimoji="0" lang="en-US" altLang="zh-CN" sz="2000">
              <a:latin typeface="Verdana" panose="020B0604030504040204" pitchFamily="34" charset="0"/>
              <a:ea typeface="隶书" pitchFamily="49" charset="-122"/>
            </a:endParaRPr>
          </a:p>
          <a:p>
            <a:pPr eaLnBrk="1" hangingPunct="1">
              <a:spcBef>
                <a:spcPct val="50000"/>
              </a:spcBef>
              <a:buClrTx/>
              <a:buSzTx/>
              <a:buFontTx/>
              <a:buNone/>
            </a:pPr>
            <a:r>
              <a:rPr kumimoji="0" lang="en-US" altLang="zh-CN" sz="2000">
                <a:latin typeface="Verdana" panose="020B0604030504040204" pitchFamily="34" charset="0"/>
                <a:ea typeface="隶书" pitchFamily="49" charset="-122"/>
              </a:rPr>
              <a:t>             ST2     DB  </a:t>
            </a:r>
            <a:r>
              <a:rPr kumimoji="0" lang="en-US" altLang="zh-CN" sz="2000">
                <a:latin typeface="Arial" panose="020B0604020202020204" pitchFamily="34" charset="0"/>
                <a:ea typeface="隶书" pitchFamily="49" charset="-122"/>
              </a:rPr>
              <a:t>‘</a:t>
            </a:r>
            <a:r>
              <a:rPr kumimoji="0" lang="en-US" altLang="zh-CN" sz="2000">
                <a:latin typeface="Verdana" panose="020B0604030504040204" pitchFamily="34" charset="0"/>
                <a:ea typeface="隶书" pitchFamily="49" charset="-122"/>
              </a:rPr>
              <a:t>OK</a:t>
            </a:r>
            <a:r>
              <a:rPr kumimoji="0" lang="en-US" altLang="zh-CN" sz="2000">
                <a:latin typeface="Arial" panose="020B0604020202020204" pitchFamily="34" charset="0"/>
                <a:ea typeface="隶书" pitchFamily="49" charset="-122"/>
              </a:rPr>
              <a:t>’</a:t>
            </a:r>
            <a:endParaRPr kumimoji="0" lang="en-US" altLang="zh-CN" sz="2000">
              <a:latin typeface="Verdana" panose="020B0604030504040204" pitchFamily="34" charset="0"/>
              <a:ea typeface="隶书" pitchFamily="49" charset="-122"/>
            </a:endParaRPr>
          </a:p>
          <a:p>
            <a:pPr eaLnBrk="1" hangingPunct="1">
              <a:spcBef>
                <a:spcPct val="50000"/>
              </a:spcBef>
              <a:buClrTx/>
              <a:buSzTx/>
              <a:buFontTx/>
              <a:buNone/>
            </a:pPr>
            <a:r>
              <a:rPr kumimoji="0" lang="en-US" altLang="zh-CN" sz="2000">
                <a:latin typeface="Verdana" panose="020B0604030504040204" pitchFamily="34" charset="0"/>
                <a:ea typeface="隶书" pitchFamily="49" charset="-122"/>
              </a:rPr>
              <a:t>             ST3     DW </a:t>
            </a:r>
            <a:r>
              <a:rPr kumimoji="0" lang="en-US" altLang="zh-CN" sz="2000">
                <a:latin typeface="Arial" panose="020B0604020202020204" pitchFamily="34" charset="0"/>
                <a:ea typeface="隶书" pitchFamily="49" charset="-122"/>
              </a:rPr>
              <a:t>‘</a:t>
            </a:r>
            <a:r>
              <a:rPr kumimoji="0" lang="en-US" altLang="zh-CN" sz="2000">
                <a:latin typeface="Verdana" panose="020B0604030504040204" pitchFamily="34" charset="0"/>
                <a:ea typeface="隶书" pitchFamily="49" charset="-122"/>
              </a:rPr>
              <a:t>OK</a:t>
            </a:r>
            <a:r>
              <a:rPr kumimoji="0" lang="en-US" altLang="zh-CN" sz="2000">
                <a:latin typeface="Arial" panose="020B0604020202020204" pitchFamily="34" charset="0"/>
                <a:ea typeface="隶书" pitchFamily="49" charset="-122"/>
              </a:rPr>
              <a:t>’</a:t>
            </a:r>
            <a:endParaRPr kumimoji="0" lang="en-US" altLang="zh-CN" sz="2000">
              <a:latin typeface="Verdana" panose="020B0604030504040204" pitchFamily="34" charset="0"/>
              <a:ea typeface="隶书" pitchFamily="49" charset="-122"/>
            </a:endParaRPr>
          </a:p>
          <a:p>
            <a:pPr eaLnBrk="1" hangingPunct="1">
              <a:spcBef>
                <a:spcPct val="50000"/>
              </a:spcBef>
              <a:buClrTx/>
              <a:buSzTx/>
              <a:buFontTx/>
              <a:buNone/>
            </a:pPr>
            <a:r>
              <a:rPr kumimoji="0" lang="en-US" altLang="zh-CN" sz="2000">
                <a:latin typeface="Verdana" panose="020B0604030504040204" pitchFamily="34" charset="0"/>
                <a:ea typeface="隶书" pitchFamily="49" charset="-122"/>
              </a:rPr>
              <a:t>             M        DW  2  DUP(?)</a:t>
            </a:r>
          </a:p>
          <a:p>
            <a:pPr eaLnBrk="1" hangingPunct="1">
              <a:spcBef>
                <a:spcPct val="50000"/>
              </a:spcBef>
              <a:buClrTx/>
              <a:buSzTx/>
              <a:buFontTx/>
              <a:buNone/>
            </a:pPr>
            <a:r>
              <a:rPr kumimoji="0" lang="en-US" altLang="zh-CN" sz="2000">
                <a:latin typeface="Verdana" panose="020B0604030504040204" pitchFamily="34" charset="0"/>
                <a:ea typeface="隶书" pitchFamily="49" charset="-122"/>
              </a:rPr>
              <a:t>             ADR1  DW  ST1</a:t>
            </a:r>
          </a:p>
          <a:p>
            <a:pPr eaLnBrk="1" hangingPunct="1">
              <a:spcBef>
                <a:spcPct val="50000"/>
              </a:spcBef>
              <a:buClrTx/>
              <a:buSzTx/>
              <a:buFontTx/>
              <a:buNone/>
            </a:pPr>
            <a:r>
              <a:rPr kumimoji="0" lang="en-US" altLang="zh-CN" sz="2000">
                <a:latin typeface="Verdana" panose="020B0604030504040204" pitchFamily="34" charset="0"/>
                <a:ea typeface="隶书" pitchFamily="49" charset="-122"/>
              </a:rPr>
              <a:t>             ADR2  DD   ST2</a:t>
            </a:r>
          </a:p>
          <a:p>
            <a:pPr eaLnBrk="1" hangingPunct="1">
              <a:spcBef>
                <a:spcPct val="50000"/>
              </a:spcBef>
              <a:buClrTx/>
              <a:buSzTx/>
              <a:buFontTx/>
              <a:buNone/>
            </a:pPr>
            <a:r>
              <a:rPr kumimoji="0" lang="en-US" altLang="zh-CN" sz="2000">
                <a:latin typeface="Verdana" panose="020B0604030504040204" pitchFamily="34" charset="0"/>
                <a:ea typeface="隶书" pitchFamily="49" charset="-122"/>
              </a:rPr>
              <a:t>DATA    ENDS</a:t>
            </a:r>
          </a:p>
        </p:txBody>
      </p:sp>
      <p:graphicFrame>
        <p:nvGraphicFramePr>
          <p:cNvPr id="516102" name="Group 6">
            <a:extLst>
              <a:ext uri="{FF2B5EF4-FFF2-40B4-BE49-F238E27FC236}">
                <a16:creationId xmlns:a16="http://schemas.microsoft.com/office/drawing/2014/main" id="{41101798-FF76-D847-881F-238CD2EB5652}"/>
              </a:ext>
            </a:extLst>
          </p:cNvPr>
          <p:cNvGraphicFramePr>
            <a:graphicFrameLocks noGrp="1"/>
          </p:cNvGraphicFramePr>
          <p:nvPr/>
        </p:nvGraphicFramePr>
        <p:xfrm>
          <a:off x="5434013" y="692150"/>
          <a:ext cx="3170237" cy="6156360"/>
        </p:xfrm>
        <a:graphic>
          <a:graphicData uri="http://schemas.openxmlformats.org/drawingml/2006/table">
            <a:tbl>
              <a:tblPr/>
              <a:tblGrid>
                <a:gridCol w="1057275">
                  <a:extLst>
                    <a:ext uri="{9D8B030D-6E8A-4147-A177-3AD203B41FA5}">
                      <a16:colId xmlns:a16="http://schemas.microsoft.com/office/drawing/2014/main" val="20000"/>
                    </a:ext>
                  </a:extLst>
                </a:gridCol>
                <a:gridCol w="1055687">
                  <a:extLst>
                    <a:ext uri="{9D8B030D-6E8A-4147-A177-3AD203B41FA5}">
                      <a16:colId xmlns:a16="http://schemas.microsoft.com/office/drawing/2014/main" val="20001"/>
                    </a:ext>
                  </a:extLst>
                </a:gridCol>
                <a:gridCol w="1057275">
                  <a:extLst>
                    <a:ext uri="{9D8B030D-6E8A-4147-A177-3AD203B41FA5}">
                      <a16:colId xmlns:a16="http://schemas.microsoft.com/office/drawing/2014/main" val="20002"/>
                    </a:ext>
                  </a:extLst>
                </a:gridCol>
              </a:tblGrid>
              <a:tr h="304774">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zh-CN" altLang="en-US" sz="1400" b="1" i="0" u="none" strike="noStrike" cap="none" normalizeH="0" baseline="0">
                          <a:ln>
                            <a:noFill/>
                          </a:ln>
                          <a:solidFill>
                            <a:schemeClr val="tx1"/>
                          </a:solidFill>
                          <a:effectLst/>
                          <a:latin typeface="Tahoma" charset="0"/>
                          <a:ea typeface="宋体" charset="0"/>
                          <a:cs typeface="宋体" charset="0"/>
                        </a:rPr>
                        <a:t>变量</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400" b="1" i="0" u="none" strike="noStrike" cap="none" normalizeH="0" baseline="0">
                          <a:ln>
                            <a:noFill/>
                          </a:ln>
                          <a:solidFill>
                            <a:schemeClr val="tx1"/>
                          </a:solidFill>
                          <a:effectLst/>
                          <a:latin typeface="Tahoma" charset="0"/>
                          <a:ea typeface="宋体" charset="0"/>
                          <a:cs typeface="宋体" charset="0"/>
                        </a:rPr>
                        <a:t>MEMORY</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400" b="1" i="0" u="none" strike="noStrike" cap="none" normalizeH="0" baseline="0">
                          <a:ln>
                            <a:noFill/>
                          </a:ln>
                          <a:solidFill>
                            <a:schemeClr val="tx1"/>
                          </a:solidFill>
                          <a:effectLst/>
                          <a:latin typeface="Tahoma" charset="0"/>
                          <a:ea typeface="宋体" charset="0"/>
                          <a:cs typeface="宋体" charset="0"/>
                        </a:rPr>
                        <a:t>EA</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15">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DA1</a:t>
                      </a:r>
                      <a:r>
                        <a:rPr kumimoji="0" lang="en-US" altLang="zh-CN" sz="1000" b="1" i="0" u="none" strike="noStrike" cap="none" normalizeH="0" baseline="0">
                          <a:ln>
                            <a:noFill/>
                          </a:ln>
                          <a:solidFill>
                            <a:schemeClr val="tx1"/>
                          </a:solidFill>
                          <a:effectLst/>
                          <a:latin typeface="Tahoma" charset="0"/>
                          <a:ea typeface="华文中宋" charset="0"/>
                          <a:cs typeface="Times New Roman" charset="0"/>
                        </a:rPr>
                        <a:t>→</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10H</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FCA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0000</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815">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DA2</a:t>
                      </a:r>
                      <a:r>
                        <a:rPr kumimoji="0" lang="en-US" altLang="zh-CN" sz="1000" b="1" i="0" u="none" strike="noStrike" cap="none" normalizeH="0" baseline="0">
                          <a:ln>
                            <a:noFill/>
                          </a:ln>
                          <a:solidFill>
                            <a:schemeClr val="tx1"/>
                          </a:solidFill>
                          <a:effectLst/>
                          <a:latin typeface="Tahoma" charset="0"/>
                          <a:ea typeface="华文中宋" charset="0"/>
                          <a:cs typeface="Times New Roman" charset="0"/>
                        </a:rPr>
                        <a:t>→</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22H</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0001</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3815">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charset="0"/>
                        <a:buNone/>
                        <a:tabLst/>
                      </a:pPr>
                      <a:endParaRPr kumimoji="0" lang="zh-CN" altLang="en-US" sz="1000" b="1" i="0" u="none" strike="noStrike" cap="none" normalizeH="0" baseline="0">
                        <a:ln>
                          <a:noFill/>
                        </a:ln>
                        <a:solidFill>
                          <a:schemeClr val="tx1"/>
                        </a:solidFill>
                        <a:effectLst/>
                        <a:latin typeface="Tahoma" charset="0"/>
                        <a:ea typeface="宋体" charset="0"/>
                        <a:cs typeface="宋体"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11H</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0002</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3815">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DA3</a:t>
                      </a:r>
                      <a:r>
                        <a:rPr kumimoji="0" lang="en-US" altLang="zh-CN" sz="1000" b="1" i="0" u="none" strike="noStrike" cap="none" normalizeH="0" baseline="0">
                          <a:ln>
                            <a:noFill/>
                          </a:ln>
                          <a:solidFill>
                            <a:schemeClr val="tx1"/>
                          </a:solidFill>
                          <a:effectLst/>
                          <a:latin typeface="Tahoma" charset="0"/>
                          <a:ea typeface="华文中宋" charset="0"/>
                          <a:cs typeface="Times New Roman" charset="0"/>
                        </a:rPr>
                        <a:t>→</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A0H</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0003</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815">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charset="0"/>
                        <a:buNone/>
                        <a:tabLst/>
                      </a:pPr>
                      <a:endParaRPr kumimoji="0" lang="zh-CN" altLang="en-US" sz="1000" b="1" i="0" u="none" strike="noStrike" cap="none" normalizeH="0" baseline="0">
                        <a:ln>
                          <a:noFill/>
                        </a:ln>
                        <a:solidFill>
                          <a:schemeClr val="tx1"/>
                        </a:solidFill>
                        <a:effectLst/>
                        <a:latin typeface="Tahoma" charset="0"/>
                        <a:ea typeface="宋体" charset="0"/>
                        <a:cs typeface="宋体"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00H</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0004</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15">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charset="0"/>
                        <a:buNone/>
                        <a:tabLst/>
                      </a:pPr>
                      <a:endParaRPr kumimoji="0" lang="zh-CN" altLang="en-US" sz="1000" b="1" i="0" u="none" strike="noStrike" cap="none" normalizeH="0" baseline="0">
                        <a:ln>
                          <a:noFill/>
                        </a:ln>
                        <a:solidFill>
                          <a:schemeClr val="tx1"/>
                        </a:solidFill>
                        <a:effectLst/>
                        <a:latin typeface="Tahoma" charset="0"/>
                        <a:ea typeface="宋体" charset="0"/>
                        <a:cs typeface="宋体"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00H</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0005</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3815">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charset="0"/>
                        <a:buNone/>
                        <a:tabLst/>
                      </a:pPr>
                      <a:endParaRPr kumimoji="0" lang="zh-CN" altLang="en-US" sz="1000" b="1" i="0" u="none" strike="noStrike" cap="none" normalizeH="0" baseline="0">
                        <a:ln>
                          <a:noFill/>
                        </a:ln>
                        <a:solidFill>
                          <a:schemeClr val="tx1"/>
                        </a:solidFill>
                        <a:effectLst/>
                        <a:latin typeface="Tahoma" charset="0"/>
                        <a:ea typeface="宋体" charset="0"/>
                        <a:cs typeface="宋体"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00H</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0006</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3815">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ST1</a:t>
                      </a:r>
                      <a:r>
                        <a:rPr kumimoji="0" lang="en-US" altLang="zh-CN" sz="1000" b="1" i="0" u="none" strike="noStrike" cap="none" normalizeH="0" baseline="0">
                          <a:ln>
                            <a:noFill/>
                          </a:ln>
                          <a:solidFill>
                            <a:schemeClr val="tx1"/>
                          </a:solidFill>
                          <a:effectLst/>
                          <a:latin typeface="Tahoma" charset="0"/>
                          <a:ea typeface="华文中宋" charset="0"/>
                          <a:cs typeface="Times New Roman" charset="0"/>
                        </a:rPr>
                        <a:t>→</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48H</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0007</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3815">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charset="0"/>
                        <a:buNone/>
                        <a:tabLst/>
                      </a:pPr>
                      <a:endParaRPr kumimoji="0" lang="zh-CN" altLang="en-US" sz="1000" b="1" i="0" u="none" strike="noStrike" cap="none" normalizeH="0" baseline="0">
                        <a:ln>
                          <a:noFill/>
                        </a:ln>
                        <a:solidFill>
                          <a:schemeClr val="tx1"/>
                        </a:solidFill>
                        <a:effectLst/>
                        <a:latin typeface="Tahoma" charset="0"/>
                        <a:ea typeface="宋体" charset="0"/>
                        <a:cs typeface="宋体"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4FH</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0008</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3815">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charset="0"/>
                        <a:buNone/>
                        <a:tabLst/>
                      </a:pPr>
                      <a:endParaRPr kumimoji="0" lang="zh-CN" altLang="en-US" sz="1000" b="1" i="0" u="none" strike="noStrike" cap="none" normalizeH="0" baseline="0">
                        <a:ln>
                          <a:noFill/>
                        </a:ln>
                        <a:solidFill>
                          <a:schemeClr val="tx1"/>
                        </a:solidFill>
                        <a:effectLst/>
                        <a:latin typeface="Tahoma" charset="0"/>
                        <a:ea typeface="宋体" charset="0"/>
                        <a:cs typeface="宋体"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57H</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0009</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3815">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ST2</a:t>
                      </a:r>
                      <a:r>
                        <a:rPr kumimoji="0" lang="en-US" altLang="zh-CN" sz="1000" b="1" i="0" u="none" strike="noStrike" cap="none" normalizeH="0" baseline="0">
                          <a:ln>
                            <a:noFill/>
                          </a:ln>
                          <a:solidFill>
                            <a:schemeClr val="tx1"/>
                          </a:solidFill>
                          <a:effectLst/>
                          <a:latin typeface="Tahoma" charset="0"/>
                          <a:ea typeface="华文中宋" charset="0"/>
                          <a:cs typeface="Times New Roman" charset="0"/>
                        </a:rPr>
                        <a:t>→</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4FH</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000A</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43815">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charset="0"/>
                        <a:buNone/>
                        <a:tabLst/>
                      </a:pPr>
                      <a:endParaRPr kumimoji="0" lang="zh-CN" altLang="en-US" sz="1000" b="1" i="0" u="none" strike="noStrike" cap="none" normalizeH="0" baseline="0">
                        <a:ln>
                          <a:noFill/>
                        </a:ln>
                        <a:solidFill>
                          <a:schemeClr val="tx1"/>
                        </a:solidFill>
                        <a:effectLst/>
                        <a:latin typeface="Tahoma" charset="0"/>
                        <a:ea typeface="宋体" charset="0"/>
                        <a:cs typeface="宋体"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4BH</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000B</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43815">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ST3</a:t>
                      </a:r>
                      <a:r>
                        <a:rPr kumimoji="0" lang="en-US" altLang="zh-CN" sz="1000" b="1" i="0" u="none" strike="noStrike" cap="none" normalizeH="0" baseline="0">
                          <a:ln>
                            <a:noFill/>
                          </a:ln>
                          <a:solidFill>
                            <a:schemeClr val="tx1"/>
                          </a:solidFill>
                          <a:effectLst/>
                          <a:latin typeface="Tahoma" charset="0"/>
                          <a:ea typeface="华文中宋" charset="0"/>
                          <a:cs typeface="Times New Roman" charset="0"/>
                        </a:rPr>
                        <a:t>→</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4BH</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E0DB"/>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000C</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43815">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charset="0"/>
                        <a:buNone/>
                        <a:tabLst/>
                      </a:pPr>
                      <a:endParaRPr kumimoji="0" lang="zh-CN" altLang="en-US" sz="1000" b="1" i="0" u="none" strike="noStrike" cap="none" normalizeH="0" baseline="0">
                        <a:ln>
                          <a:noFill/>
                        </a:ln>
                        <a:solidFill>
                          <a:schemeClr val="tx1"/>
                        </a:solidFill>
                        <a:effectLst/>
                        <a:latin typeface="Tahoma" charset="0"/>
                        <a:ea typeface="宋体" charset="0"/>
                        <a:cs typeface="宋体"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4FH</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E0DB"/>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000D</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43815">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M</a:t>
                      </a:r>
                      <a:r>
                        <a:rPr kumimoji="0" lang="en-US" altLang="zh-CN" sz="1000" b="1" i="0" u="none" strike="noStrike" cap="none" normalizeH="0" baseline="0">
                          <a:ln>
                            <a:noFill/>
                          </a:ln>
                          <a:solidFill>
                            <a:schemeClr val="tx1"/>
                          </a:solidFill>
                          <a:effectLst/>
                          <a:latin typeface="Tahoma" charset="0"/>
                          <a:ea typeface="华文中宋" charset="0"/>
                          <a:cs typeface="Times New Roman" charset="0"/>
                        </a:rPr>
                        <a:t>→</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D7FD"/>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000E</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43815">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charset="0"/>
                        <a:buNone/>
                        <a:tabLst/>
                      </a:pPr>
                      <a:endParaRPr kumimoji="0" lang="zh-CN" altLang="en-US" sz="1000" b="1" i="0" u="none" strike="noStrike" cap="none" normalizeH="0" baseline="0">
                        <a:ln>
                          <a:noFill/>
                        </a:ln>
                        <a:solidFill>
                          <a:schemeClr val="tx1"/>
                        </a:solidFill>
                        <a:effectLst/>
                        <a:latin typeface="Tahoma" charset="0"/>
                        <a:ea typeface="宋体" charset="0"/>
                        <a:cs typeface="宋体"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D7FD"/>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000F</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43815">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charset="0"/>
                        <a:buNone/>
                        <a:tabLst/>
                      </a:pPr>
                      <a:endParaRPr kumimoji="0" lang="zh-CN" altLang="en-US" sz="1000" b="1" i="0" u="none" strike="noStrike" cap="none" normalizeH="0" baseline="0">
                        <a:ln>
                          <a:noFill/>
                        </a:ln>
                        <a:solidFill>
                          <a:schemeClr val="tx1"/>
                        </a:solidFill>
                        <a:effectLst/>
                        <a:latin typeface="Tahoma" charset="0"/>
                        <a:ea typeface="宋体" charset="0"/>
                        <a:cs typeface="宋体"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D7FD"/>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0010</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43815">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charset="0"/>
                        <a:buNone/>
                        <a:tabLst/>
                      </a:pPr>
                      <a:endParaRPr kumimoji="0" lang="zh-CN" altLang="en-US" sz="1000" b="1" i="0" u="none" strike="noStrike" cap="none" normalizeH="0" baseline="0">
                        <a:ln>
                          <a:noFill/>
                        </a:ln>
                        <a:solidFill>
                          <a:schemeClr val="tx1"/>
                        </a:solidFill>
                        <a:effectLst/>
                        <a:latin typeface="Tahoma" charset="0"/>
                        <a:ea typeface="宋体" charset="0"/>
                        <a:cs typeface="宋体"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D7FD"/>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0011</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43815">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ADR1</a:t>
                      </a:r>
                      <a:r>
                        <a:rPr kumimoji="0" lang="en-US" altLang="zh-CN" sz="1000" b="1" i="0" u="none" strike="noStrike" cap="none" normalizeH="0" baseline="0">
                          <a:ln>
                            <a:noFill/>
                          </a:ln>
                          <a:solidFill>
                            <a:schemeClr val="tx1"/>
                          </a:solidFill>
                          <a:effectLst/>
                          <a:latin typeface="Tahoma" charset="0"/>
                          <a:ea typeface="华文中宋" charset="0"/>
                          <a:cs typeface="Times New Roman" charset="0"/>
                        </a:rPr>
                        <a:t>→</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07H</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B7D2"/>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0012</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243815">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charset="0"/>
                        <a:buNone/>
                        <a:tabLst/>
                      </a:pPr>
                      <a:endParaRPr kumimoji="0" lang="zh-CN" altLang="en-US" sz="1000" b="1" i="0" u="none" strike="noStrike" cap="none" normalizeH="0" baseline="0">
                        <a:ln>
                          <a:noFill/>
                        </a:ln>
                        <a:solidFill>
                          <a:schemeClr val="tx1"/>
                        </a:solidFill>
                        <a:effectLst/>
                        <a:latin typeface="Tahoma" charset="0"/>
                        <a:ea typeface="宋体" charset="0"/>
                        <a:cs typeface="宋体"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00H</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B7D2"/>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0013</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r h="243815">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ADR2</a:t>
                      </a:r>
                      <a:r>
                        <a:rPr kumimoji="0" lang="en-US" altLang="zh-CN" sz="1000" b="1" i="0" u="none" strike="noStrike" cap="none" normalizeH="0" baseline="0">
                          <a:ln>
                            <a:noFill/>
                          </a:ln>
                          <a:solidFill>
                            <a:schemeClr val="tx1"/>
                          </a:solidFill>
                          <a:effectLst/>
                          <a:latin typeface="Tahoma" charset="0"/>
                          <a:ea typeface="华文中宋" charset="0"/>
                          <a:cs typeface="Times New Roman" charset="0"/>
                        </a:rPr>
                        <a:t>→</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0AH</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4AA"/>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0014</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1"/>
                  </a:ext>
                </a:extLst>
              </a:tr>
              <a:tr h="243815">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charset="0"/>
                        <a:buNone/>
                        <a:tabLst/>
                      </a:pPr>
                      <a:endParaRPr kumimoji="0" lang="zh-CN" altLang="en-US" sz="1000" b="1" i="0" u="none" strike="noStrike" cap="none" normalizeH="0" baseline="0">
                        <a:ln>
                          <a:noFill/>
                        </a:ln>
                        <a:solidFill>
                          <a:schemeClr val="tx1"/>
                        </a:solidFill>
                        <a:effectLst/>
                        <a:latin typeface="Tahoma" charset="0"/>
                        <a:ea typeface="宋体" charset="0"/>
                        <a:cs typeface="宋体"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00H</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4AA"/>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0015</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2"/>
                  </a:ext>
                </a:extLst>
              </a:tr>
              <a:tr h="243815">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charset="0"/>
                        <a:buNone/>
                        <a:tabLst/>
                      </a:pPr>
                      <a:endParaRPr kumimoji="0" lang="zh-CN" altLang="en-US" sz="1000" b="1" i="0" u="none" strike="noStrike" cap="none" normalizeH="0" baseline="0">
                        <a:ln>
                          <a:noFill/>
                        </a:ln>
                        <a:solidFill>
                          <a:schemeClr val="tx1"/>
                        </a:solidFill>
                        <a:effectLst/>
                        <a:latin typeface="Tahoma" charset="0"/>
                        <a:ea typeface="宋体" charset="0"/>
                        <a:cs typeface="宋体"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DATA</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F4AA"/>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0016</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3"/>
                  </a:ext>
                </a:extLst>
              </a:tr>
              <a:tr h="243815">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charset="0"/>
                        <a:buNone/>
                        <a:tabLst/>
                      </a:pPr>
                      <a:endParaRPr kumimoji="0" lang="zh-CN" altLang="en-US" sz="1000" b="1" i="0" u="none" strike="noStrike" cap="none" normalizeH="0" baseline="0">
                        <a:ln>
                          <a:noFill/>
                        </a:ln>
                        <a:solidFill>
                          <a:schemeClr val="tx1"/>
                        </a:solidFill>
                        <a:effectLst/>
                        <a:latin typeface="Tahoma" charset="0"/>
                        <a:ea typeface="宋体" charset="0"/>
                        <a:cs typeface="宋体"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1000" b="1" i="0" u="none" strike="noStrike" cap="none" normalizeH="0" baseline="0">
                          <a:ln>
                            <a:noFill/>
                          </a:ln>
                          <a:solidFill>
                            <a:schemeClr val="tx1"/>
                          </a:solidFill>
                          <a:effectLst/>
                          <a:latin typeface="Tahoma" charset="0"/>
                          <a:ea typeface="宋体" charset="0"/>
                          <a:cs typeface="宋体" charset="0"/>
                        </a:rPr>
                        <a:t>0017</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withEffect">
                                  <p:stCondLst>
                                    <p:cond delay="0"/>
                                  </p:stCondLst>
                                  <p:childTnLst>
                                    <p:set>
                                      <p:cBhvr>
                                        <p:cTn id="6" dur="1" fill="hold">
                                          <p:stCondLst>
                                            <p:cond delay="0"/>
                                          </p:stCondLst>
                                        </p:cTn>
                                        <p:tgtEl>
                                          <p:spTgt spid="516101"/>
                                        </p:tgtEl>
                                        <p:attrNameLst>
                                          <p:attrName>style.visibility</p:attrName>
                                        </p:attrNameLst>
                                      </p:cBhvr>
                                      <p:to>
                                        <p:strVal val="visible"/>
                                      </p:to>
                                    </p:set>
                                    <p:animEffect transition="in" filter="slide(fromTop)">
                                      <p:cBhvr>
                                        <p:cTn id="7" dur="1000"/>
                                        <p:tgtEl>
                                          <p:spTgt spid="516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516102"/>
                                        </p:tgtEl>
                                        <p:attrNameLst>
                                          <p:attrName>style.visibility</p:attrName>
                                        </p:attrNameLst>
                                      </p:cBhvr>
                                      <p:to>
                                        <p:strVal val="visible"/>
                                      </p:to>
                                    </p:set>
                                    <p:animEffect transition="in" filter="strips(downRight)">
                                      <p:cBhvr>
                                        <p:cTn id="12" dur="500"/>
                                        <p:tgtEl>
                                          <p:spTgt spid="516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0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4">
            <a:extLst>
              <a:ext uri="{FF2B5EF4-FFF2-40B4-BE49-F238E27FC236}">
                <a16:creationId xmlns:a16="http://schemas.microsoft.com/office/drawing/2014/main" id="{7998D14C-DB3F-B841-824D-6304F1353BE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CA5387E-7C25-654B-92E0-88237C0753F9}" type="datetime12">
              <a:rPr kumimoji="0" lang="zh-CN" altLang="en-US" sz="1400" smtClean="0"/>
              <a:pPr>
                <a:spcBef>
                  <a:spcPct val="0"/>
                </a:spcBef>
                <a:buClrTx/>
                <a:buSzTx/>
                <a:buFontTx/>
                <a:buNone/>
              </a:pPr>
              <a:t>下午10时44分</a:t>
            </a:fld>
            <a:endParaRPr kumimoji="0" lang="en-US" altLang="zh-CN" sz="1400"/>
          </a:p>
        </p:txBody>
      </p:sp>
      <p:sp>
        <p:nvSpPr>
          <p:cNvPr id="21506" name="Rectangle 6">
            <a:extLst>
              <a:ext uri="{FF2B5EF4-FFF2-40B4-BE49-F238E27FC236}">
                <a16:creationId xmlns:a16="http://schemas.microsoft.com/office/drawing/2014/main" id="{6744360D-91FB-F142-9CDA-4D1D87EDB5A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DB18936-6D5A-9A44-88C3-BCCD1E0ECC4C}" type="slidenum">
              <a:rPr kumimoji="0" lang="en-US" altLang="zh-CN" sz="1400" smtClean="0"/>
              <a:pPr>
                <a:spcBef>
                  <a:spcPct val="0"/>
                </a:spcBef>
                <a:buClrTx/>
                <a:buSzTx/>
                <a:buFontTx/>
                <a:buNone/>
              </a:pPr>
              <a:t>3</a:t>
            </a:fld>
            <a:r>
              <a:rPr kumimoji="0" lang="en-US" altLang="zh-CN" sz="1400"/>
              <a:t>/96</a:t>
            </a:r>
            <a:endParaRPr kumimoji="0" lang="zh-CN" altLang="en-US" sz="1400"/>
          </a:p>
        </p:txBody>
      </p:sp>
      <p:sp>
        <p:nvSpPr>
          <p:cNvPr id="925701" name="Text Box 5">
            <a:extLst>
              <a:ext uri="{FF2B5EF4-FFF2-40B4-BE49-F238E27FC236}">
                <a16:creationId xmlns:a16="http://schemas.microsoft.com/office/drawing/2014/main" id="{C043A872-90B4-F04C-83E1-582DADC56F3D}"/>
              </a:ext>
            </a:extLst>
          </p:cNvPr>
          <p:cNvSpPr txBox="1">
            <a:spLocks noChangeArrowheads="1"/>
          </p:cNvSpPr>
          <p:nvPr/>
        </p:nvSpPr>
        <p:spPr bwMode="auto">
          <a:xfrm>
            <a:off x="2339975" y="142875"/>
            <a:ext cx="44640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solidFill>
                  <a:srgbClr val="FF33CC"/>
                </a:solidFill>
                <a:latin typeface="隶书" pitchFamily="49" charset="-122"/>
                <a:ea typeface="隶书" pitchFamily="49" charset="-122"/>
              </a:rPr>
              <a:t>6.1	 </a:t>
            </a:r>
            <a:r>
              <a:rPr lang="zh-CN" altLang="en-US" sz="3600">
                <a:solidFill>
                  <a:srgbClr val="FF33CC"/>
                </a:solidFill>
                <a:latin typeface="隶书" pitchFamily="49" charset="-122"/>
                <a:ea typeface="隶书" pitchFamily="49" charset="-122"/>
              </a:rPr>
              <a:t>汇编语言介绍</a:t>
            </a:r>
          </a:p>
        </p:txBody>
      </p:sp>
      <p:sp>
        <p:nvSpPr>
          <p:cNvPr id="79881" name="Text Box 9">
            <a:extLst>
              <a:ext uri="{FF2B5EF4-FFF2-40B4-BE49-F238E27FC236}">
                <a16:creationId xmlns:a16="http://schemas.microsoft.com/office/drawing/2014/main" id="{59574AF4-3902-E748-8305-CFF34F3A4601}"/>
              </a:ext>
            </a:extLst>
          </p:cNvPr>
          <p:cNvSpPr txBox="1">
            <a:spLocks noChangeArrowheads="1"/>
          </p:cNvSpPr>
          <p:nvPr/>
        </p:nvSpPr>
        <p:spPr bwMode="auto">
          <a:xfrm>
            <a:off x="681038" y="1152525"/>
            <a:ext cx="8355012" cy="4800600"/>
          </a:xfrm>
          <a:prstGeom prst="rect">
            <a:avLst/>
          </a:prstGeom>
          <a:noFill/>
          <a:ln>
            <a:noFill/>
          </a:ln>
          <a:effectLst/>
          <a:extLst/>
        </p:spPr>
        <p:txBody>
          <a:bodyPr anchor="ctr">
            <a:spAutoFit/>
          </a:bodyPr>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a:lnSpc>
                <a:spcPct val="150000"/>
              </a:lnSpc>
              <a:spcBef>
                <a:spcPts val="238"/>
              </a:spcBef>
              <a:spcAft>
                <a:spcPts val="1438"/>
              </a:spcAft>
              <a:defRPr/>
            </a:pPr>
            <a:r>
              <a:rPr lang="zh-CN" altLang="en-US">
                <a:solidFill>
                  <a:srgbClr val="3333FF"/>
                </a:solidFill>
                <a:effectLst>
                  <a:outerShdw blurRad="38100" dist="38100" dir="2700000" algn="tl">
                    <a:srgbClr val="C0C0C0"/>
                  </a:outerShdw>
                </a:effectLst>
                <a:latin typeface="仿宋" panose="02010609060101010101" pitchFamily="49" charset="-122"/>
                <a:ea typeface="仿宋" panose="02010609060101010101" pitchFamily="49" charset="-122"/>
              </a:rPr>
              <a:t>    汇编语言</a:t>
            </a:r>
            <a:r>
              <a:rPr lang="zh-CN" altLang="en-US">
                <a:latin typeface="仿宋" panose="02010609060101010101" pitchFamily="49" charset="-122"/>
                <a:ea typeface="仿宋" panose="02010609060101010101" pitchFamily="49" charset="-122"/>
              </a:rPr>
              <a:t>是一种面向机器的程序设计语言，不同类型的</a:t>
            </a:r>
            <a:r>
              <a:rPr lang="en-US" altLang="zh-CN">
                <a:latin typeface="仿宋" panose="02010609060101010101" pitchFamily="49" charset="-122"/>
                <a:ea typeface="仿宋" panose="02010609060101010101" pitchFamily="49" charset="-122"/>
              </a:rPr>
              <a:t>CPU</a:t>
            </a:r>
            <a:r>
              <a:rPr lang="zh-CN" altLang="en-US">
                <a:latin typeface="仿宋" panose="02010609060101010101" pitchFamily="49" charset="-122"/>
                <a:ea typeface="仿宋" panose="02010609060101010101" pitchFamily="49" charset="-122"/>
              </a:rPr>
              <a:t>，其汇编指令也不尽相同。它是对机器语言的符号化描述，是一门低级语言。</a:t>
            </a:r>
          </a:p>
          <a:p>
            <a:pPr>
              <a:spcAft>
                <a:spcPts val="1438"/>
              </a:spcAft>
              <a:defRPr/>
            </a:pPr>
            <a:r>
              <a:rPr lang="zh-CN" altLang="en-US">
                <a:latin typeface="仿宋" panose="02010609060101010101" pitchFamily="49" charset="-122"/>
                <a:ea typeface="仿宋" panose="02010609060101010101" pitchFamily="49" charset="-122"/>
              </a:rPr>
              <a:t>    用汇编语言编写的程序叫“</a:t>
            </a:r>
            <a:r>
              <a:rPr lang="zh-CN" altLang="en-US">
                <a:solidFill>
                  <a:srgbClr val="3333FF"/>
                </a:solidFill>
                <a:effectLst>
                  <a:outerShdw blurRad="38100" dist="38100" dir="2700000" algn="tl">
                    <a:srgbClr val="C0C0C0"/>
                  </a:outerShdw>
                </a:effectLst>
                <a:latin typeface="仿宋" panose="02010609060101010101" pitchFamily="49" charset="-122"/>
                <a:ea typeface="仿宋" panose="02010609060101010101" pitchFamily="49" charset="-122"/>
              </a:rPr>
              <a:t>汇编语言程序</a:t>
            </a:r>
            <a:r>
              <a:rPr lang="zh-CN" altLang="en-US">
                <a:latin typeface="仿宋" panose="02010609060101010101" pitchFamily="49" charset="-122"/>
                <a:ea typeface="仿宋" panose="02010609060101010101" pitchFamily="49" charset="-122"/>
              </a:rPr>
              <a:t>”或“</a:t>
            </a:r>
            <a:r>
              <a:rPr lang="zh-CN" altLang="en-US">
                <a:solidFill>
                  <a:srgbClr val="3333FF"/>
                </a:solidFill>
                <a:effectLst>
                  <a:outerShdw blurRad="38100" dist="38100" dir="2700000" algn="tl">
                    <a:srgbClr val="C0C0C0"/>
                  </a:outerShdw>
                </a:effectLst>
                <a:latin typeface="仿宋" panose="02010609060101010101" pitchFamily="49" charset="-122"/>
                <a:ea typeface="仿宋" panose="02010609060101010101" pitchFamily="49" charset="-122"/>
              </a:rPr>
              <a:t>汇编语言源程序</a:t>
            </a:r>
            <a:r>
              <a:rPr lang="zh-CN" altLang="en-US">
                <a:latin typeface="仿宋" panose="02010609060101010101" pitchFamily="49" charset="-122"/>
                <a:ea typeface="仿宋" panose="02010609060101010101" pitchFamily="49" charset="-122"/>
              </a:rPr>
              <a:t>”</a:t>
            </a:r>
            <a:r>
              <a:rPr lang="en-US" altLang="zh-CN">
                <a:latin typeface="仿宋" panose="02010609060101010101" pitchFamily="49" charset="-122"/>
                <a:ea typeface="仿宋" panose="02010609060101010101" pitchFamily="49" charset="-122"/>
              </a:rPr>
              <a:t>.</a:t>
            </a:r>
            <a:r>
              <a:rPr lang="zh-CN" altLang="en-US">
                <a:latin typeface="仿宋" panose="02010609060101010101" pitchFamily="49" charset="-122"/>
                <a:ea typeface="仿宋" panose="02010609060101010101" pitchFamily="49" charset="-122"/>
              </a:rPr>
              <a:t>这种程序较机器语言直观、易懂、便于交流和维护。与其它高级语言一样，汇编语言源程序不能直接被计算机识别并运行，它必须通过</a:t>
            </a:r>
            <a:r>
              <a:rPr lang="zh-CN" altLang="en-US">
                <a:solidFill>
                  <a:srgbClr val="FF3300"/>
                </a:solidFill>
                <a:latin typeface="仿宋" panose="02010609060101010101" pitchFamily="49" charset="-122"/>
                <a:ea typeface="仿宋" panose="02010609060101010101" pitchFamily="49" charset="-122"/>
              </a:rPr>
              <a:t>汇编程序</a:t>
            </a:r>
            <a:r>
              <a:rPr lang="zh-CN" altLang="en-US">
                <a:latin typeface="仿宋" panose="02010609060101010101" pitchFamily="49" charset="-122"/>
                <a:ea typeface="仿宋" panose="02010609060101010101" pitchFamily="49" charset="-122"/>
              </a:rPr>
              <a:t>翻译成机器能够识别的</a:t>
            </a:r>
            <a:r>
              <a:rPr lang="zh-CN" altLang="en-US">
                <a:solidFill>
                  <a:srgbClr val="C00000"/>
                </a:solidFill>
                <a:latin typeface="仿宋" panose="02010609060101010101" pitchFamily="49" charset="-122"/>
                <a:ea typeface="仿宋" panose="02010609060101010101" pitchFamily="49" charset="-122"/>
              </a:rPr>
              <a:t>机器语言程序</a:t>
            </a:r>
            <a:r>
              <a:rPr lang="en-US" altLang="zh-CN">
                <a:latin typeface="仿宋" panose="02010609060101010101" pitchFamily="49" charset="-122"/>
                <a:ea typeface="仿宋" panose="02010609060101010101" pitchFamily="49" charset="-122"/>
              </a:rPr>
              <a:t>(</a:t>
            </a:r>
            <a:r>
              <a:rPr lang="zh-CN" altLang="en-US">
                <a:latin typeface="仿宋" panose="02010609060101010101" pitchFamily="49" charset="-122"/>
                <a:ea typeface="仿宋" panose="02010609060101010101" pitchFamily="49" charset="-122"/>
              </a:rPr>
              <a:t>目标程序</a:t>
            </a:r>
            <a:r>
              <a:rPr lang="en-US" altLang="zh-CN">
                <a:latin typeface="仿宋" panose="02010609060101010101" pitchFamily="49" charset="-122"/>
                <a:ea typeface="仿宋" panose="02010609060101010101" pitchFamily="49" charset="-122"/>
              </a:rPr>
              <a:t>)</a:t>
            </a:r>
            <a:r>
              <a:rPr lang="zh-CN" altLang="en-US">
                <a:latin typeface="仿宋" panose="02010609060101010101" pitchFamily="49" charset="-122"/>
                <a:ea typeface="仿宋" panose="02010609060101010101" pitchFamily="49" charset="-122"/>
              </a:rPr>
              <a:t>才能运行。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25701"/>
                                        </p:tgtEl>
                                        <p:attrNameLst>
                                          <p:attrName>style.visibility</p:attrName>
                                        </p:attrNameLst>
                                      </p:cBhvr>
                                      <p:to>
                                        <p:strVal val="visible"/>
                                      </p:to>
                                    </p:set>
                                    <p:animEffect transition="in" filter="wipe(left)">
                                      <p:cBhvr>
                                        <p:cTn id="7" dur="1000"/>
                                        <p:tgtEl>
                                          <p:spTgt spid="9257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79881">
                                            <p:txEl>
                                              <p:pRg st="0" end="0"/>
                                            </p:txEl>
                                          </p:spTgt>
                                        </p:tgtEl>
                                        <p:attrNameLst>
                                          <p:attrName>style.visibility</p:attrName>
                                        </p:attrNameLst>
                                      </p:cBhvr>
                                      <p:to>
                                        <p:strVal val="visible"/>
                                      </p:to>
                                    </p:set>
                                    <p:anim calcmode="lin" valueType="num">
                                      <p:cBhvr>
                                        <p:cTn id="12" dur="500" fill="hold"/>
                                        <p:tgtEl>
                                          <p:spTgt spid="79881">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79881">
                                            <p:txEl>
                                              <p:pRg st="0" end="0"/>
                                            </p:txEl>
                                          </p:spTgt>
                                        </p:tgtEl>
                                        <p:attrNameLst>
                                          <p:attrName>ppt_y</p:attrName>
                                        </p:attrNameLst>
                                      </p:cBhvr>
                                      <p:tavLst>
                                        <p:tav tm="0">
                                          <p:val>
                                            <p:strVal val="#ppt_y-#ppt_h/2"/>
                                          </p:val>
                                        </p:tav>
                                        <p:tav tm="100000">
                                          <p:val>
                                            <p:strVal val="#ppt_y"/>
                                          </p:val>
                                        </p:tav>
                                      </p:tavLst>
                                    </p:anim>
                                    <p:anim calcmode="lin" valueType="num">
                                      <p:cBhvr>
                                        <p:cTn id="14" dur="500" fill="hold"/>
                                        <p:tgtEl>
                                          <p:spTgt spid="79881">
                                            <p:txEl>
                                              <p:pRg st="0" end="0"/>
                                            </p:txEl>
                                          </p:spTgt>
                                        </p:tgtEl>
                                        <p:attrNameLst>
                                          <p:attrName>ppt_w</p:attrName>
                                        </p:attrNameLst>
                                      </p:cBhvr>
                                      <p:tavLst>
                                        <p:tav tm="0">
                                          <p:val>
                                            <p:strVal val="#ppt_w"/>
                                          </p:val>
                                        </p:tav>
                                        <p:tav tm="100000">
                                          <p:val>
                                            <p:strVal val="#ppt_w"/>
                                          </p:val>
                                        </p:tav>
                                      </p:tavLst>
                                    </p:anim>
                                    <p:anim calcmode="lin" valueType="num">
                                      <p:cBhvr>
                                        <p:cTn id="15" dur="500" fill="hold"/>
                                        <p:tgtEl>
                                          <p:spTgt spid="79881">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nodeType="clickEffect">
                                  <p:stCondLst>
                                    <p:cond delay="0"/>
                                  </p:stCondLst>
                                  <p:childTnLst>
                                    <p:set>
                                      <p:cBhvr>
                                        <p:cTn id="19" dur="1" fill="hold">
                                          <p:stCondLst>
                                            <p:cond delay="0"/>
                                          </p:stCondLst>
                                        </p:cTn>
                                        <p:tgtEl>
                                          <p:spTgt spid="79881">
                                            <p:txEl>
                                              <p:pRg st="1" end="1"/>
                                            </p:txEl>
                                          </p:spTgt>
                                        </p:tgtEl>
                                        <p:attrNameLst>
                                          <p:attrName>style.visibility</p:attrName>
                                        </p:attrNameLst>
                                      </p:cBhvr>
                                      <p:to>
                                        <p:strVal val="visible"/>
                                      </p:to>
                                    </p:set>
                                    <p:anim calcmode="lin" valueType="num">
                                      <p:cBhvr>
                                        <p:cTn id="20" dur="500" fill="hold"/>
                                        <p:tgtEl>
                                          <p:spTgt spid="79881">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79881">
                                            <p:txEl>
                                              <p:pRg st="1" end="1"/>
                                            </p:txEl>
                                          </p:spTgt>
                                        </p:tgtEl>
                                        <p:attrNameLst>
                                          <p:attrName>ppt_y</p:attrName>
                                        </p:attrNameLst>
                                      </p:cBhvr>
                                      <p:tavLst>
                                        <p:tav tm="0">
                                          <p:val>
                                            <p:strVal val="#ppt_y-#ppt_h/2"/>
                                          </p:val>
                                        </p:tav>
                                        <p:tav tm="100000">
                                          <p:val>
                                            <p:strVal val="#ppt_y"/>
                                          </p:val>
                                        </p:tav>
                                      </p:tavLst>
                                    </p:anim>
                                    <p:anim calcmode="lin" valueType="num">
                                      <p:cBhvr>
                                        <p:cTn id="22" dur="500" fill="hold"/>
                                        <p:tgtEl>
                                          <p:spTgt spid="79881">
                                            <p:txEl>
                                              <p:pRg st="1" end="1"/>
                                            </p:txEl>
                                          </p:spTgt>
                                        </p:tgtEl>
                                        <p:attrNameLst>
                                          <p:attrName>ppt_w</p:attrName>
                                        </p:attrNameLst>
                                      </p:cBhvr>
                                      <p:tavLst>
                                        <p:tav tm="0">
                                          <p:val>
                                            <p:strVal val="#ppt_w"/>
                                          </p:val>
                                        </p:tav>
                                        <p:tav tm="100000">
                                          <p:val>
                                            <p:strVal val="#ppt_w"/>
                                          </p:val>
                                        </p:tav>
                                      </p:tavLst>
                                    </p:anim>
                                    <p:anim calcmode="lin" valueType="num">
                                      <p:cBhvr>
                                        <p:cTn id="23" dur="500" fill="hold"/>
                                        <p:tgtEl>
                                          <p:spTgt spid="79881">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70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4">
            <a:extLst>
              <a:ext uri="{FF2B5EF4-FFF2-40B4-BE49-F238E27FC236}">
                <a16:creationId xmlns:a16="http://schemas.microsoft.com/office/drawing/2014/main" id="{F1DB59D0-7B8D-6A48-A5C2-A6B3CBAB45A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7C03306-ACAF-9842-99E5-54ABCE783A83}" type="datetime12">
              <a:rPr kumimoji="0" lang="zh-CN" altLang="en-US" sz="1400" smtClean="0"/>
              <a:pPr>
                <a:spcBef>
                  <a:spcPct val="0"/>
                </a:spcBef>
                <a:buClrTx/>
                <a:buSzTx/>
                <a:buFontTx/>
                <a:buNone/>
              </a:pPr>
              <a:t>下午10时44分</a:t>
            </a:fld>
            <a:endParaRPr kumimoji="0" lang="en-US" altLang="zh-CN" sz="1400"/>
          </a:p>
        </p:txBody>
      </p:sp>
      <p:sp>
        <p:nvSpPr>
          <p:cNvPr id="76802" name="Rectangle 6">
            <a:extLst>
              <a:ext uri="{FF2B5EF4-FFF2-40B4-BE49-F238E27FC236}">
                <a16:creationId xmlns:a16="http://schemas.microsoft.com/office/drawing/2014/main" id="{11147CE0-0AF2-2B4E-BB91-DE9B46F043A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7DC7E0C-08EA-9947-A09A-5DC51D5924E3}" type="slidenum">
              <a:rPr kumimoji="0" lang="en-US" altLang="zh-CN" sz="1400" smtClean="0"/>
              <a:pPr>
                <a:spcBef>
                  <a:spcPct val="0"/>
                </a:spcBef>
                <a:buClrTx/>
                <a:buSzTx/>
                <a:buFontTx/>
                <a:buNone/>
              </a:pPr>
              <a:t>30</a:t>
            </a:fld>
            <a:r>
              <a:rPr kumimoji="0" lang="en-US" altLang="zh-CN" sz="1400"/>
              <a:t>/96</a:t>
            </a:r>
            <a:endParaRPr kumimoji="0" lang="zh-CN" altLang="en-US" sz="1400"/>
          </a:p>
        </p:txBody>
      </p:sp>
      <p:sp>
        <p:nvSpPr>
          <p:cNvPr id="76803" name="Text Box 5">
            <a:extLst>
              <a:ext uri="{FF2B5EF4-FFF2-40B4-BE49-F238E27FC236}">
                <a16:creationId xmlns:a16="http://schemas.microsoft.com/office/drawing/2014/main" id="{CB38487A-5A93-F341-A3C5-512B6E3CBE22}"/>
              </a:ext>
            </a:extLst>
          </p:cNvPr>
          <p:cNvSpPr txBox="1">
            <a:spLocks noChangeArrowheads="1"/>
          </p:cNvSpPr>
          <p:nvPr/>
        </p:nvSpPr>
        <p:spPr bwMode="auto">
          <a:xfrm>
            <a:off x="2411413" y="144463"/>
            <a:ext cx="43211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6.4	 </a:t>
            </a:r>
            <a:r>
              <a:rPr lang="zh-CN" altLang="en-US" sz="3600">
                <a:latin typeface="隶书" pitchFamily="49" charset="-122"/>
                <a:ea typeface="隶书" pitchFamily="49" charset="-122"/>
              </a:rPr>
              <a:t>伪指令语句</a:t>
            </a:r>
          </a:p>
        </p:txBody>
      </p:sp>
      <p:sp>
        <p:nvSpPr>
          <p:cNvPr id="518152" name="Text Box 8">
            <a:extLst>
              <a:ext uri="{FF2B5EF4-FFF2-40B4-BE49-F238E27FC236}">
                <a16:creationId xmlns:a16="http://schemas.microsoft.com/office/drawing/2014/main" id="{4A811313-4F8C-A84A-9AD3-3A18C7C1DDC2}"/>
              </a:ext>
            </a:extLst>
          </p:cNvPr>
          <p:cNvSpPr txBox="1">
            <a:spLocks noChangeArrowheads="1"/>
          </p:cNvSpPr>
          <p:nvPr/>
        </p:nvSpPr>
        <p:spPr bwMode="auto">
          <a:xfrm>
            <a:off x="301625" y="935038"/>
            <a:ext cx="8537575" cy="2228850"/>
          </a:xfrm>
          <a:prstGeom prst="rect">
            <a:avLst/>
          </a:prstGeom>
          <a:noFill/>
          <a:ln>
            <a:noFill/>
          </a:ln>
          <a:effectLst/>
          <a:extLst/>
        </p:spPr>
        <p:txBody>
          <a:bodyPr>
            <a:spAutoFit/>
          </a:bodyPr>
          <a:lstStyle>
            <a:lvl1pPr marL="609600" indent="-609600">
              <a:defRPr kumimoji="1" sz="3200">
                <a:solidFill>
                  <a:schemeClr val="tx1"/>
                </a:solidFill>
                <a:latin typeface="Tahoma" charset="0"/>
                <a:ea typeface="宋体" charset="0"/>
                <a:cs typeface="宋体" charset="0"/>
              </a:defRPr>
            </a:lvl1pPr>
            <a:lvl2pPr>
              <a:defRPr kumimoji="1" sz="2800">
                <a:solidFill>
                  <a:schemeClr val="tx1"/>
                </a:solidFill>
                <a:latin typeface="Tahoma" charset="0"/>
                <a:ea typeface="宋体" charset="0"/>
              </a:defRPr>
            </a:lvl2pPr>
            <a:lvl3pPr>
              <a:defRPr kumimoji="1" sz="2400">
                <a:solidFill>
                  <a:schemeClr val="tx1"/>
                </a:solidFill>
                <a:latin typeface="Tahoma" charset="0"/>
                <a:ea typeface="宋体" charset="0"/>
              </a:defRPr>
            </a:lvl3pPr>
            <a:lvl4pPr>
              <a:defRPr kumimoji="1" sz="2000">
                <a:solidFill>
                  <a:schemeClr val="tx1"/>
                </a:solidFill>
                <a:latin typeface="Tahoma" charset="0"/>
                <a:ea typeface="宋体" charset="0"/>
              </a:defRPr>
            </a:lvl4pPr>
            <a:lvl5pPr>
              <a:defRPr kumimoji="1" sz="2000">
                <a:solidFill>
                  <a:schemeClr val="tx1"/>
                </a:solidFill>
                <a:latin typeface="Tahoma" charset="0"/>
                <a:ea typeface="宋体" charset="0"/>
              </a:defRPr>
            </a:lvl5pPr>
            <a:lvl6pPr eaLnBrk="0" hangingPunct="0">
              <a:buFont typeface="Wingdings" charset="0"/>
              <a:defRPr kumimoji="1" sz="2000">
                <a:solidFill>
                  <a:schemeClr val="tx1"/>
                </a:solidFill>
                <a:latin typeface="Tahoma" charset="0"/>
                <a:ea typeface="宋体" charset="0"/>
              </a:defRPr>
            </a:lvl6pPr>
            <a:lvl7pPr eaLnBrk="0" hangingPunct="0">
              <a:buFont typeface="Wingdings" charset="0"/>
              <a:defRPr kumimoji="1" sz="2000">
                <a:solidFill>
                  <a:schemeClr val="tx1"/>
                </a:solidFill>
                <a:latin typeface="Tahoma" charset="0"/>
                <a:ea typeface="宋体" charset="0"/>
              </a:defRPr>
            </a:lvl7pPr>
            <a:lvl8pPr eaLnBrk="0" hangingPunct="0">
              <a:buFont typeface="Wingdings" charset="0"/>
              <a:defRPr kumimoji="1" sz="2000">
                <a:solidFill>
                  <a:schemeClr val="tx1"/>
                </a:solidFill>
                <a:latin typeface="Tahoma" charset="0"/>
                <a:ea typeface="宋体" charset="0"/>
              </a:defRPr>
            </a:lvl8pPr>
            <a:lvl9pPr eaLnBrk="0" hangingPunct="0">
              <a:buFont typeface="Wingdings" charset="0"/>
              <a:defRPr kumimoji="1" sz="2000">
                <a:solidFill>
                  <a:schemeClr val="tx1"/>
                </a:solidFill>
                <a:latin typeface="Tahoma" charset="0"/>
                <a:ea typeface="宋体" charset="0"/>
              </a:defRPr>
            </a:lvl9pPr>
          </a:lstStyle>
          <a:p>
            <a:pPr eaLnBrk="1" hangingPunct="1">
              <a:spcBef>
                <a:spcPct val="10000"/>
              </a:spcBef>
              <a:spcAft>
                <a:spcPct val="10000"/>
              </a:spcAft>
              <a:buFontTx/>
              <a:buAutoNum type="ea1ChsPlain" startAt="2"/>
              <a:defRPr/>
            </a:pPr>
            <a:r>
              <a:rPr kumimoji="0" lang="zh-CN" altLang="en-US" sz="2800">
                <a:solidFill>
                  <a:srgbClr val="0000CC"/>
                </a:solidFill>
                <a:latin typeface="Verdana" charset="0"/>
                <a:ea typeface="楷体_GB2312" charset="0"/>
                <a:cs typeface="楷体_GB2312" charset="0"/>
              </a:rPr>
              <a:t>、表达式赋值语句</a:t>
            </a:r>
          </a:p>
          <a:p>
            <a:pPr eaLnBrk="1" hangingPunct="1">
              <a:spcBef>
                <a:spcPct val="10000"/>
              </a:spcBef>
              <a:spcAft>
                <a:spcPct val="10000"/>
              </a:spcAft>
              <a:defRPr/>
            </a:pPr>
            <a:r>
              <a:rPr kumimoji="0" lang="zh-CN" altLang="en-US" sz="2400">
                <a:solidFill>
                  <a:srgbClr val="333333"/>
                </a:solidFill>
                <a:latin typeface="Verdana" charset="0"/>
                <a:ea typeface="楷体_GB2312" charset="0"/>
                <a:cs typeface="楷体_GB2312" charset="0"/>
              </a:rPr>
              <a:t>  1 赋值语句</a:t>
            </a:r>
            <a:r>
              <a:rPr kumimoji="0" lang="en-US" altLang="zh-CN" sz="2400">
                <a:solidFill>
                  <a:srgbClr val="333333"/>
                </a:solidFill>
                <a:latin typeface="Verdana" charset="0"/>
                <a:ea typeface="楷体_GB2312" charset="0"/>
                <a:cs typeface="楷体_GB2312" charset="0"/>
              </a:rPr>
              <a:t>EQU</a:t>
            </a:r>
          </a:p>
          <a:p>
            <a:pPr algn="ctr" eaLnBrk="1" hangingPunct="1">
              <a:spcBef>
                <a:spcPct val="10000"/>
              </a:spcBef>
              <a:spcAft>
                <a:spcPct val="10000"/>
              </a:spcAft>
              <a:defRPr/>
            </a:pPr>
            <a:r>
              <a:rPr kumimoji="0" lang="zh-CN" altLang="en-US" sz="2400">
                <a:solidFill>
                  <a:srgbClr val="3333FF"/>
                </a:solidFill>
                <a:effectLst>
                  <a:outerShdw blurRad="38100" dist="38100" dir="2700000" algn="tl">
                    <a:srgbClr val="DDDDDD"/>
                  </a:outerShdw>
                </a:effectLst>
                <a:latin typeface="Verdana" charset="0"/>
                <a:ea typeface="楷体_GB2312" charset="0"/>
                <a:cs typeface="楷体_GB2312" charset="0"/>
              </a:rPr>
              <a:t>格式：符号  </a:t>
            </a:r>
            <a:r>
              <a:rPr kumimoji="0" lang="en-US" altLang="zh-CN" sz="2400">
                <a:solidFill>
                  <a:srgbClr val="3333FF"/>
                </a:solidFill>
                <a:effectLst>
                  <a:outerShdw blurRad="38100" dist="38100" dir="2700000" algn="tl">
                    <a:srgbClr val="DDDDDD"/>
                  </a:outerShdw>
                </a:effectLst>
                <a:latin typeface="Verdana" charset="0"/>
                <a:ea typeface="楷体_GB2312" charset="0"/>
                <a:cs typeface="楷体_GB2312" charset="0"/>
              </a:rPr>
              <a:t>EQU  </a:t>
            </a:r>
            <a:r>
              <a:rPr kumimoji="0" lang="zh-CN" altLang="en-US" sz="2400">
                <a:solidFill>
                  <a:srgbClr val="3333FF"/>
                </a:solidFill>
                <a:effectLst>
                  <a:outerShdw blurRad="38100" dist="38100" dir="2700000" algn="tl">
                    <a:srgbClr val="DDDDDD"/>
                  </a:outerShdw>
                </a:effectLst>
                <a:latin typeface="Verdana" charset="0"/>
                <a:ea typeface="楷体_GB2312" charset="0"/>
                <a:cs typeface="楷体_GB2312" charset="0"/>
              </a:rPr>
              <a:t>表达式</a:t>
            </a:r>
          </a:p>
          <a:p>
            <a:pPr eaLnBrk="1" hangingPunct="1">
              <a:spcBef>
                <a:spcPct val="10000"/>
              </a:spcBef>
              <a:spcAft>
                <a:spcPct val="10000"/>
              </a:spcAft>
              <a:defRPr/>
            </a:pPr>
            <a:r>
              <a:rPr kumimoji="0" lang="zh-CN" altLang="en-US" sz="2400">
                <a:solidFill>
                  <a:srgbClr val="333333"/>
                </a:solidFill>
                <a:latin typeface="Verdana" charset="0"/>
                <a:ea typeface="楷体_GB2312" charset="0"/>
                <a:cs typeface="楷体_GB2312" charset="0"/>
              </a:rPr>
              <a:t>	</a:t>
            </a:r>
            <a:r>
              <a:rPr kumimoji="0" lang="zh-CN" altLang="en-US" sz="2400">
                <a:solidFill>
                  <a:srgbClr val="FF0000"/>
                </a:solidFill>
                <a:latin typeface="宋体" charset="0"/>
                <a:ea typeface="楷体_GB2312" charset="0"/>
                <a:cs typeface="楷体_GB2312" charset="0"/>
              </a:rPr>
              <a:t>功能：</a:t>
            </a:r>
            <a:r>
              <a:rPr kumimoji="0" lang="zh-CN" altLang="en-US" sz="2400">
                <a:solidFill>
                  <a:srgbClr val="000000"/>
                </a:solidFill>
                <a:latin typeface="宋体" charset="0"/>
                <a:ea typeface="楷体_GB2312" charset="0"/>
                <a:cs typeface="楷体_GB2312" charset="0"/>
              </a:rPr>
              <a:t>用来给变量，标号，常数，指令，表达式等定义一  	    个符号名，在同一个程序模块中不能</a:t>
            </a:r>
            <a:r>
              <a:rPr kumimoji="0" lang="zh-CN" altLang="en-US" sz="2400">
                <a:solidFill>
                  <a:srgbClr val="000000"/>
                </a:solidFill>
                <a:latin typeface="Verdana" charset="0"/>
                <a:ea typeface="楷体_GB2312" charset="0"/>
                <a:cs typeface="楷体_GB2312" charset="0"/>
              </a:rPr>
              <a:t>重新定义。</a:t>
            </a:r>
            <a:endParaRPr kumimoji="0" lang="en-US" altLang="zh-CN" sz="2400">
              <a:solidFill>
                <a:srgbClr val="333333"/>
              </a:solidFill>
              <a:latin typeface="Verdana" charset="0"/>
              <a:ea typeface="楷体_GB2312" charset="0"/>
              <a:cs typeface="楷体_GB2312" charset="0"/>
            </a:endParaRPr>
          </a:p>
        </p:txBody>
      </p:sp>
      <p:sp>
        <p:nvSpPr>
          <p:cNvPr id="518153" name="Text Box 9">
            <a:extLst>
              <a:ext uri="{FF2B5EF4-FFF2-40B4-BE49-F238E27FC236}">
                <a16:creationId xmlns:a16="http://schemas.microsoft.com/office/drawing/2014/main" id="{3D2B5ACA-245B-2342-BDEA-ABAA09C2EB80}"/>
              </a:ext>
            </a:extLst>
          </p:cNvPr>
          <p:cNvSpPr txBox="1">
            <a:spLocks noChangeArrowheads="1"/>
          </p:cNvSpPr>
          <p:nvPr/>
        </p:nvSpPr>
        <p:spPr bwMode="auto">
          <a:xfrm>
            <a:off x="684213" y="3357563"/>
            <a:ext cx="7832725" cy="13335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10000"/>
              </a:spcBef>
              <a:spcAft>
                <a:spcPct val="10000"/>
              </a:spcAft>
              <a:buClr>
                <a:schemeClr val="accent2"/>
              </a:buClr>
              <a:buSzTx/>
              <a:buFontTx/>
              <a:buNone/>
            </a:pPr>
            <a:r>
              <a:rPr kumimoji="0" lang="zh-CN" altLang="en-US" sz="2400">
                <a:solidFill>
                  <a:srgbClr val="005452"/>
                </a:solidFill>
                <a:latin typeface="宋体" panose="02010600030101010101" pitchFamily="2" charset="-122"/>
              </a:rPr>
              <a:t>    </a:t>
            </a:r>
            <a:r>
              <a:rPr kumimoji="0" lang="en-US" altLang="zh-CN" sz="2400">
                <a:solidFill>
                  <a:srgbClr val="005452"/>
                </a:solidFill>
                <a:latin typeface="宋体" panose="02010600030101010101" pitchFamily="2" charset="-122"/>
              </a:rPr>
              <a:t>A EQU 7        </a:t>
            </a:r>
            <a:r>
              <a:rPr kumimoji="0" lang="zh-CN" altLang="en-US" sz="2400">
                <a:solidFill>
                  <a:srgbClr val="005452"/>
                </a:solidFill>
                <a:latin typeface="宋体" panose="02010600030101010101" pitchFamily="2" charset="-122"/>
              </a:rPr>
              <a:t>；将</a:t>
            </a:r>
            <a:r>
              <a:rPr kumimoji="0" lang="en-US" altLang="zh-CN" sz="2400">
                <a:solidFill>
                  <a:srgbClr val="005452"/>
                </a:solidFill>
                <a:latin typeface="宋体" panose="02010600030101010101" pitchFamily="2" charset="-122"/>
              </a:rPr>
              <a:t>7</a:t>
            </a:r>
            <a:r>
              <a:rPr kumimoji="0" lang="zh-CN" altLang="en-US" sz="2400">
                <a:solidFill>
                  <a:srgbClr val="005452"/>
                </a:solidFill>
                <a:latin typeface="宋体" panose="02010600030101010101" pitchFamily="2" charset="-122"/>
              </a:rPr>
              <a:t>赋予符号名 </a:t>
            </a:r>
            <a:r>
              <a:rPr kumimoji="0" lang="en-US" altLang="zh-CN" sz="2400">
                <a:solidFill>
                  <a:srgbClr val="005452"/>
                </a:solidFill>
                <a:latin typeface="宋体" panose="02010600030101010101" pitchFamily="2" charset="-122"/>
              </a:rPr>
              <a:t>A</a:t>
            </a:r>
          </a:p>
          <a:p>
            <a:pPr>
              <a:spcBef>
                <a:spcPct val="10000"/>
              </a:spcBef>
              <a:spcAft>
                <a:spcPct val="10000"/>
              </a:spcAft>
              <a:buClr>
                <a:schemeClr val="accent2"/>
              </a:buClr>
              <a:buSzTx/>
              <a:buFontTx/>
              <a:buNone/>
            </a:pPr>
            <a:r>
              <a:rPr kumimoji="0" lang="en-US" altLang="zh-CN" sz="2400">
                <a:solidFill>
                  <a:srgbClr val="005452"/>
                </a:solidFill>
                <a:latin typeface="宋体" panose="02010600030101010101" pitchFamily="2" charset="-122"/>
              </a:rPr>
              <a:t>    B EQU A-2      </a:t>
            </a:r>
            <a:r>
              <a:rPr kumimoji="0" lang="zh-CN" altLang="en-US" sz="2400">
                <a:solidFill>
                  <a:srgbClr val="005452"/>
                </a:solidFill>
                <a:latin typeface="宋体" panose="02010600030101010101" pitchFamily="2" charset="-122"/>
              </a:rPr>
              <a:t>；将</a:t>
            </a:r>
            <a:r>
              <a:rPr kumimoji="0" lang="en-US" altLang="zh-CN" sz="2400">
                <a:solidFill>
                  <a:srgbClr val="005452"/>
                </a:solidFill>
                <a:latin typeface="宋体" panose="02010600030101010101" pitchFamily="2" charset="-122"/>
              </a:rPr>
              <a:t>A-2</a:t>
            </a:r>
            <a:r>
              <a:rPr kumimoji="0" lang="zh-CN" altLang="en-US" sz="2400">
                <a:solidFill>
                  <a:srgbClr val="005452"/>
                </a:solidFill>
                <a:latin typeface="宋体" panose="02010600030101010101" pitchFamily="2" charset="-122"/>
              </a:rPr>
              <a:t>的值</a:t>
            </a:r>
            <a:r>
              <a:rPr kumimoji="0" lang="en-US" altLang="zh-CN" sz="2400">
                <a:solidFill>
                  <a:srgbClr val="005452"/>
                </a:solidFill>
                <a:latin typeface="宋体" panose="02010600030101010101" pitchFamily="2" charset="-122"/>
              </a:rPr>
              <a:t>5</a:t>
            </a:r>
            <a:r>
              <a:rPr kumimoji="0" lang="zh-CN" altLang="en-US" sz="2400">
                <a:solidFill>
                  <a:srgbClr val="005452"/>
                </a:solidFill>
                <a:latin typeface="宋体" panose="02010600030101010101" pitchFamily="2" charset="-122"/>
              </a:rPr>
              <a:t>赋予符号名 </a:t>
            </a:r>
            <a:r>
              <a:rPr kumimoji="0" lang="en-US" altLang="zh-CN" sz="2400">
                <a:solidFill>
                  <a:srgbClr val="005452"/>
                </a:solidFill>
                <a:latin typeface="宋体" panose="02010600030101010101" pitchFamily="2" charset="-122"/>
              </a:rPr>
              <a:t>B</a:t>
            </a:r>
          </a:p>
          <a:p>
            <a:pPr>
              <a:spcBef>
                <a:spcPct val="10000"/>
              </a:spcBef>
              <a:spcAft>
                <a:spcPct val="10000"/>
              </a:spcAft>
              <a:buClr>
                <a:schemeClr val="accent2"/>
              </a:buClr>
              <a:buSzTx/>
              <a:buFontTx/>
              <a:buNone/>
            </a:pPr>
            <a:r>
              <a:rPr kumimoji="0" lang="en-US" altLang="zh-CN" sz="2400">
                <a:solidFill>
                  <a:srgbClr val="005452"/>
                </a:solidFill>
                <a:latin typeface="宋体" panose="02010600030101010101" pitchFamily="2" charset="-122"/>
              </a:rPr>
              <a:t>    COUT EQU CX    </a:t>
            </a:r>
            <a:r>
              <a:rPr kumimoji="0" lang="zh-CN" altLang="en-US" sz="2400">
                <a:solidFill>
                  <a:srgbClr val="005452"/>
                </a:solidFill>
                <a:latin typeface="宋体" panose="02010600030101010101" pitchFamily="2" charset="-122"/>
              </a:rPr>
              <a:t>；将</a:t>
            </a:r>
            <a:r>
              <a:rPr kumimoji="0" lang="en-US" altLang="zh-CN" sz="2400">
                <a:solidFill>
                  <a:srgbClr val="005452"/>
                </a:solidFill>
                <a:latin typeface="宋体" panose="02010600030101010101" pitchFamily="2" charset="-122"/>
              </a:rPr>
              <a:t>COUT</a:t>
            </a:r>
            <a:r>
              <a:rPr kumimoji="0" lang="zh-CN" altLang="en-US" sz="2400">
                <a:solidFill>
                  <a:srgbClr val="005452"/>
                </a:solidFill>
                <a:latin typeface="宋体" panose="02010600030101010101" pitchFamily="2" charset="-122"/>
              </a:rPr>
              <a:t>作为寄存器</a:t>
            </a:r>
            <a:r>
              <a:rPr kumimoji="0" lang="en-US" altLang="zh-CN" sz="2400">
                <a:solidFill>
                  <a:srgbClr val="005452"/>
                </a:solidFill>
                <a:latin typeface="宋体" panose="02010600030101010101" pitchFamily="2" charset="-122"/>
              </a:rPr>
              <a:t>CX</a:t>
            </a:r>
            <a:r>
              <a:rPr kumimoji="0" lang="zh-CN" altLang="en-US" sz="2400">
                <a:solidFill>
                  <a:srgbClr val="005452"/>
                </a:solidFill>
                <a:latin typeface="宋体" panose="02010600030101010101" pitchFamily="2" charset="-122"/>
              </a:rPr>
              <a:t>的同义名</a:t>
            </a:r>
          </a:p>
        </p:txBody>
      </p:sp>
      <p:sp>
        <p:nvSpPr>
          <p:cNvPr id="518154" name="Text Box 10">
            <a:extLst>
              <a:ext uri="{FF2B5EF4-FFF2-40B4-BE49-F238E27FC236}">
                <a16:creationId xmlns:a16="http://schemas.microsoft.com/office/drawing/2014/main" id="{6E159ED9-D3E9-EE4D-BCAF-8DE13A6DEE2A}"/>
              </a:ext>
            </a:extLst>
          </p:cNvPr>
          <p:cNvSpPr txBox="1">
            <a:spLocks noChangeArrowheads="1"/>
          </p:cNvSpPr>
          <p:nvPr/>
        </p:nvSpPr>
        <p:spPr bwMode="auto">
          <a:xfrm>
            <a:off x="684213" y="4926013"/>
            <a:ext cx="780415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10000"/>
              </a:spcBef>
              <a:spcAft>
                <a:spcPct val="10000"/>
              </a:spcAft>
              <a:buClr>
                <a:schemeClr val="accent2"/>
              </a:buClr>
              <a:buSzTx/>
              <a:buFontTx/>
              <a:buNone/>
            </a:pPr>
            <a:r>
              <a:rPr kumimoji="0" lang="en-US" altLang="zh-CN" sz="2400">
                <a:solidFill>
                  <a:srgbClr val="CC3300"/>
                </a:solidFill>
                <a:latin typeface="宋体" panose="02010600030101010101" pitchFamily="2" charset="-122"/>
              </a:rPr>
              <a:t>PURGE</a:t>
            </a:r>
            <a:r>
              <a:rPr kumimoji="0" lang="zh-CN" altLang="en-US" sz="2400">
                <a:solidFill>
                  <a:srgbClr val="CC3300"/>
                </a:solidFill>
                <a:latin typeface="宋体" panose="02010600030101010101" pitchFamily="2" charset="-122"/>
              </a:rPr>
              <a:t>语句可以解除对某一标号的赋值，使它在后面可以重新定义。</a:t>
            </a:r>
          </a:p>
          <a:p>
            <a:pPr>
              <a:spcBef>
                <a:spcPct val="10000"/>
              </a:spcBef>
              <a:spcAft>
                <a:spcPct val="10000"/>
              </a:spcAft>
              <a:buClr>
                <a:schemeClr val="accent2"/>
              </a:buClr>
              <a:buSzTx/>
              <a:buFontTx/>
              <a:buNone/>
            </a:pPr>
            <a:r>
              <a:rPr kumimoji="0" lang="en-US" altLang="zh-CN" sz="2400">
                <a:solidFill>
                  <a:srgbClr val="005452"/>
                </a:solidFill>
                <a:latin typeface="宋体" panose="02010600030101010101" pitchFamily="2" charset="-122"/>
              </a:rPr>
              <a:t>PURGE COUNT      </a:t>
            </a:r>
            <a:r>
              <a:rPr kumimoji="0" lang="en-US" altLang="zh-CN" sz="2400">
                <a:solidFill>
                  <a:srgbClr val="005452"/>
                </a:solidFill>
                <a:latin typeface="Verdana" panose="020B0604030504040204" pitchFamily="34" charset="0"/>
              </a:rPr>
              <a:t>;</a:t>
            </a:r>
            <a:r>
              <a:rPr kumimoji="0" lang="en-US" altLang="zh-CN" sz="2400">
                <a:solidFill>
                  <a:srgbClr val="005452"/>
                </a:solidFill>
                <a:latin typeface="宋体" panose="02010600030101010101" pitchFamily="2" charset="-122"/>
              </a:rPr>
              <a:t>COUNT</a:t>
            </a:r>
            <a:r>
              <a:rPr kumimoji="0" lang="zh-CN" altLang="en-US" sz="2400">
                <a:solidFill>
                  <a:srgbClr val="005452"/>
                </a:solidFill>
                <a:latin typeface="宋体" panose="02010600030101010101" pitchFamily="2" charset="-122"/>
              </a:rPr>
              <a:t>不再代替</a:t>
            </a:r>
            <a:r>
              <a:rPr kumimoji="0" lang="en-US" altLang="zh-CN" sz="2400">
                <a:solidFill>
                  <a:srgbClr val="005452"/>
                </a:solidFill>
                <a:latin typeface="宋体" panose="02010600030101010101" pitchFamily="2" charset="-122"/>
              </a:rPr>
              <a:t>CX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18153"/>
                                        </p:tgtEl>
                                        <p:attrNameLst>
                                          <p:attrName>style.visibility</p:attrName>
                                        </p:attrNameLst>
                                      </p:cBhvr>
                                      <p:to>
                                        <p:strVal val="visible"/>
                                      </p:to>
                                    </p:set>
                                    <p:animEffect transition="in" filter="strips(downRight)">
                                      <p:cBhvr>
                                        <p:cTn id="7" dur="500"/>
                                        <p:tgtEl>
                                          <p:spTgt spid="5181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18154"/>
                                        </p:tgtEl>
                                        <p:attrNameLst>
                                          <p:attrName>style.visibility</p:attrName>
                                        </p:attrNameLst>
                                      </p:cBhvr>
                                      <p:to>
                                        <p:strVal val="visible"/>
                                      </p:to>
                                    </p:set>
                                    <p:animEffect transition="in" filter="strips(downRight)">
                                      <p:cBhvr>
                                        <p:cTn id="12" dur="500"/>
                                        <p:tgtEl>
                                          <p:spTgt spid="518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53" grpId="0" animBg="1"/>
      <p:bldP spid="51815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4">
            <a:extLst>
              <a:ext uri="{FF2B5EF4-FFF2-40B4-BE49-F238E27FC236}">
                <a16:creationId xmlns:a16="http://schemas.microsoft.com/office/drawing/2014/main" id="{96A6B6E9-66A0-6440-872F-0827208C26D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0A1B9B3-6591-2040-9081-B12834BE2577}" type="datetime12">
              <a:rPr kumimoji="0" lang="zh-CN" altLang="en-US" sz="1400" smtClean="0"/>
              <a:pPr>
                <a:spcBef>
                  <a:spcPct val="0"/>
                </a:spcBef>
                <a:buClrTx/>
                <a:buSzTx/>
                <a:buFontTx/>
                <a:buNone/>
              </a:pPr>
              <a:t>下午10时44分</a:t>
            </a:fld>
            <a:endParaRPr kumimoji="0" lang="en-US" altLang="zh-CN" sz="1400"/>
          </a:p>
        </p:txBody>
      </p:sp>
      <p:sp>
        <p:nvSpPr>
          <p:cNvPr id="78850" name="Rectangle 6">
            <a:extLst>
              <a:ext uri="{FF2B5EF4-FFF2-40B4-BE49-F238E27FC236}">
                <a16:creationId xmlns:a16="http://schemas.microsoft.com/office/drawing/2014/main" id="{8F010C24-11DF-AD49-B181-8736AE20CA3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D363E55-DF74-9F4C-9934-12FF5E74EF5F}" type="slidenum">
              <a:rPr kumimoji="0" lang="en-US" altLang="zh-CN" sz="1400" smtClean="0"/>
              <a:pPr>
                <a:spcBef>
                  <a:spcPct val="0"/>
                </a:spcBef>
                <a:buClrTx/>
                <a:buSzTx/>
                <a:buFontTx/>
                <a:buNone/>
              </a:pPr>
              <a:t>31</a:t>
            </a:fld>
            <a:r>
              <a:rPr kumimoji="0" lang="en-US" altLang="zh-CN" sz="1400"/>
              <a:t>/96</a:t>
            </a:r>
            <a:endParaRPr kumimoji="0" lang="zh-CN" altLang="en-US" sz="1400"/>
          </a:p>
        </p:txBody>
      </p:sp>
      <p:sp>
        <p:nvSpPr>
          <p:cNvPr id="78851" name="Text Box 5">
            <a:extLst>
              <a:ext uri="{FF2B5EF4-FFF2-40B4-BE49-F238E27FC236}">
                <a16:creationId xmlns:a16="http://schemas.microsoft.com/office/drawing/2014/main" id="{D693FBB8-2AF5-4E42-9199-40BB6BF8D3E7}"/>
              </a:ext>
            </a:extLst>
          </p:cNvPr>
          <p:cNvSpPr txBox="1">
            <a:spLocks noChangeArrowheads="1"/>
          </p:cNvSpPr>
          <p:nvPr/>
        </p:nvSpPr>
        <p:spPr bwMode="auto">
          <a:xfrm>
            <a:off x="2411413" y="144463"/>
            <a:ext cx="43211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6.4	 </a:t>
            </a:r>
            <a:r>
              <a:rPr lang="zh-CN" altLang="en-US" sz="3600">
                <a:latin typeface="隶书" pitchFamily="49" charset="-122"/>
                <a:ea typeface="隶书" pitchFamily="49" charset="-122"/>
              </a:rPr>
              <a:t>伪指令语句</a:t>
            </a:r>
          </a:p>
        </p:txBody>
      </p:sp>
      <p:sp>
        <p:nvSpPr>
          <p:cNvPr id="78852" name="Text Box 5">
            <a:extLst>
              <a:ext uri="{FF2B5EF4-FFF2-40B4-BE49-F238E27FC236}">
                <a16:creationId xmlns:a16="http://schemas.microsoft.com/office/drawing/2014/main" id="{C7642AD8-E508-934B-905D-5A7EFC97819A}"/>
              </a:ext>
            </a:extLst>
          </p:cNvPr>
          <p:cNvSpPr txBox="1">
            <a:spLocks noChangeArrowheads="1"/>
          </p:cNvSpPr>
          <p:nvPr/>
        </p:nvSpPr>
        <p:spPr bwMode="auto">
          <a:xfrm>
            <a:off x="485775" y="968375"/>
            <a:ext cx="7667625" cy="217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zh-CN" altLang="en-US" sz="2400">
                <a:latin typeface="Verdana" panose="020B0604030504040204" pitchFamily="34" charset="0"/>
              </a:rPr>
              <a:t>2 等号语句   =</a:t>
            </a:r>
          </a:p>
          <a:p>
            <a:pPr eaLnBrk="1" hangingPunct="1">
              <a:lnSpc>
                <a:spcPct val="140000"/>
              </a:lnSpc>
              <a:spcBef>
                <a:spcPct val="50000"/>
              </a:spcBef>
              <a:buClrTx/>
              <a:buSzTx/>
              <a:buFontTx/>
              <a:buNone/>
            </a:pPr>
            <a:r>
              <a:rPr kumimoji="0" lang="zh-CN" altLang="en-US" sz="2400">
                <a:latin typeface="Verdana" panose="020B0604030504040204" pitchFamily="34" charset="0"/>
              </a:rPr>
              <a:t>	</a:t>
            </a:r>
            <a:r>
              <a:rPr kumimoji="0" lang="zh-CN" altLang="en-US" sz="2400">
                <a:solidFill>
                  <a:srgbClr val="005452"/>
                </a:solidFill>
                <a:latin typeface="宋体" panose="02010600030101010101" pitchFamily="2" charset="-122"/>
              </a:rPr>
              <a:t>等号语句</a:t>
            </a:r>
            <a:r>
              <a:rPr kumimoji="0" lang="zh-CN" altLang="en-US" sz="2400">
                <a:solidFill>
                  <a:srgbClr val="005452"/>
                </a:solidFill>
                <a:latin typeface="Times New Roman" panose="02020603050405020304" pitchFamily="18" charset="0"/>
              </a:rPr>
              <a:t>“</a:t>
            </a:r>
            <a:r>
              <a:rPr kumimoji="0" lang="en-US" altLang="zh-CN" sz="2400">
                <a:solidFill>
                  <a:srgbClr val="005452"/>
                </a:solidFill>
                <a:latin typeface="Verdana" panose="020B0604030504040204" pitchFamily="34" charset="0"/>
              </a:rPr>
              <a:t>=</a:t>
            </a:r>
            <a:r>
              <a:rPr kumimoji="0" lang="en-US" altLang="zh-CN" sz="2400">
                <a:solidFill>
                  <a:srgbClr val="005452"/>
                </a:solidFill>
                <a:latin typeface="Times New Roman" panose="02020603050405020304" pitchFamily="18" charset="0"/>
              </a:rPr>
              <a:t>”</a:t>
            </a:r>
            <a:r>
              <a:rPr kumimoji="0" lang="zh-CN" altLang="en-US" sz="2400">
                <a:solidFill>
                  <a:srgbClr val="005452"/>
                </a:solidFill>
                <a:latin typeface="宋体" panose="02010600030101010101" pitchFamily="2" charset="-122"/>
              </a:rPr>
              <a:t>与</a:t>
            </a:r>
            <a:r>
              <a:rPr kumimoji="0" lang="en-US" altLang="zh-CN" sz="2400">
                <a:solidFill>
                  <a:srgbClr val="005452"/>
                </a:solidFill>
                <a:latin typeface="宋体" panose="02010600030101010101" pitchFamily="2" charset="-122"/>
              </a:rPr>
              <a:t>EQU</a:t>
            </a:r>
            <a:r>
              <a:rPr kumimoji="0" lang="zh-CN" altLang="en-US" sz="2400">
                <a:solidFill>
                  <a:srgbClr val="005452"/>
                </a:solidFill>
                <a:latin typeface="宋体" panose="02010600030101010101" pitchFamily="2" charset="-122"/>
              </a:rPr>
              <a:t>语句具有相同功能，区别仅在于</a:t>
            </a:r>
            <a:r>
              <a:rPr kumimoji="0" lang="en-US" altLang="zh-CN" sz="2400">
                <a:solidFill>
                  <a:srgbClr val="005452"/>
                </a:solidFill>
                <a:latin typeface="宋体" panose="02010600030101010101" pitchFamily="2" charset="-122"/>
              </a:rPr>
              <a:t>EQU</a:t>
            </a:r>
            <a:r>
              <a:rPr kumimoji="0" lang="zh-CN" altLang="en-US" sz="2400">
                <a:solidFill>
                  <a:srgbClr val="005452"/>
                </a:solidFill>
                <a:latin typeface="宋体" panose="02010600030101010101" pitchFamily="2" charset="-122"/>
              </a:rPr>
              <a:t>中左边的标号不允许重新定义，而用</a:t>
            </a:r>
            <a:r>
              <a:rPr kumimoji="0" lang="zh-CN" altLang="en-US" sz="2400">
                <a:solidFill>
                  <a:srgbClr val="005452"/>
                </a:solidFill>
                <a:latin typeface="Times New Roman" panose="02020603050405020304" pitchFamily="18" charset="0"/>
              </a:rPr>
              <a:t>“</a:t>
            </a:r>
            <a:r>
              <a:rPr kumimoji="0" lang="en-US" altLang="zh-CN" sz="2400">
                <a:solidFill>
                  <a:srgbClr val="005452"/>
                </a:solidFill>
                <a:latin typeface="Verdana" panose="020B0604030504040204" pitchFamily="34" charset="0"/>
              </a:rPr>
              <a:t>=</a:t>
            </a:r>
            <a:r>
              <a:rPr kumimoji="0" lang="en-US" altLang="zh-CN" sz="2400">
                <a:solidFill>
                  <a:srgbClr val="005452"/>
                </a:solidFill>
                <a:latin typeface="Times New Roman" panose="02020603050405020304" pitchFamily="18" charset="0"/>
              </a:rPr>
              <a:t>”</a:t>
            </a:r>
            <a:r>
              <a:rPr kumimoji="0" lang="zh-CN" altLang="en-US" sz="2400">
                <a:solidFill>
                  <a:srgbClr val="005452"/>
                </a:solidFill>
                <a:latin typeface="宋体" panose="02010600030101010101" pitchFamily="2" charset="-122"/>
              </a:rPr>
              <a:t>定义的语句允许重复定义。</a:t>
            </a:r>
            <a:endParaRPr kumimoji="0" lang="en-US" altLang="zh-CN" sz="2400">
              <a:latin typeface="Verdana" panose="020B0604030504040204" pitchFamily="34" charset="0"/>
            </a:endParaRPr>
          </a:p>
        </p:txBody>
      </p:sp>
      <p:sp>
        <p:nvSpPr>
          <p:cNvPr id="520198" name="Text Box 6">
            <a:extLst>
              <a:ext uri="{FF2B5EF4-FFF2-40B4-BE49-F238E27FC236}">
                <a16:creationId xmlns:a16="http://schemas.microsoft.com/office/drawing/2014/main" id="{F3106B50-51FA-0A44-B007-4F117F590C66}"/>
              </a:ext>
            </a:extLst>
          </p:cNvPr>
          <p:cNvSpPr txBox="1">
            <a:spLocks noChangeArrowheads="1"/>
          </p:cNvSpPr>
          <p:nvPr/>
        </p:nvSpPr>
        <p:spPr bwMode="auto">
          <a:xfrm>
            <a:off x="1258888" y="3357563"/>
            <a:ext cx="7200900" cy="1771650"/>
          </a:xfrm>
          <a:prstGeom prst="rect">
            <a:avLst/>
          </a:prstGeom>
          <a:solidFill>
            <a:srgbClr val="F3DBF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buClr>
                <a:schemeClr val="accent2"/>
              </a:buClr>
              <a:buSzTx/>
              <a:buFontTx/>
              <a:buNone/>
            </a:pPr>
            <a:r>
              <a:rPr kumimoji="0" lang="en-US" altLang="zh-CN" sz="2400">
                <a:solidFill>
                  <a:srgbClr val="005452"/>
                </a:solidFill>
                <a:latin typeface="宋体" panose="02010600030101010101" pitchFamily="2" charset="-122"/>
              </a:rPr>
              <a:t>A = 7        </a:t>
            </a:r>
            <a:r>
              <a:rPr kumimoji="0" lang="zh-CN" altLang="en-US" sz="2400">
                <a:solidFill>
                  <a:srgbClr val="005452"/>
                </a:solidFill>
                <a:latin typeface="宋体" panose="02010600030101010101" pitchFamily="2" charset="-122"/>
              </a:rPr>
              <a:t>；正确</a:t>
            </a:r>
          </a:p>
          <a:p>
            <a:pPr>
              <a:buClr>
                <a:schemeClr val="accent2"/>
              </a:buClr>
              <a:buSzTx/>
              <a:buFontTx/>
              <a:buNone/>
            </a:pPr>
            <a:r>
              <a:rPr kumimoji="0" lang="en-US" altLang="zh-CN" sz="2400">
                <a:solidFill>
                  <a:srgbClr val="005452"/>
                </a:solidFill>
                <a:latin typeface="宋体" panose="02010600030101010101" pitchFamily="2" charset="-122"/>
              </a:rPr>
              <a:t>A = 19       </a:t>
            </a:r>
            <a:r>
              <a:rPr kumimoji="0" lang="zh-CN" altLang="en-US" sz="2400">
                <a:solidFill>
                  <a:srgbClr val="005452"/>
                </a:solidFill>
                <a:latin typeface="宋体" panose="02010600030101010101" pitchFamily="2" charset="-122"/>
              </a:rPr>
              <a:t>；正确</a:t>
            </a:r>
          </a:p>
          <a:p>
            <a:pPr>
              <a:buClr>
                <a:schemeClr val="accent2"/>
              </a:buClr>
              <a:buSzTx/>
              <a:buFontTx/>
              <a:buNone/>
            </a:pPr>
            <a:r>
              <a:rPr kumimoji="0" lang="en-US" altLang="zh-CN" sz="2400">
                <a:solidFill>
                  <a:srgbClr val="005452"/>
                </a:solidFill>
                <a:latin typeface="宋体" panose="02010600030101010101" pitchFamily="2" charset="-122"/>
              </a:rPr>
              <a:t>A EQU 7      </a:t>
            </a:r>
            <a:r>
              <a:rPr kumimoji="0" lang="zh-CN" altLang="en-US" sz="2400">
                <a:solidFill>
                  <a:srgbClr val="005452"/>
                </a:solidFill>
                <a:latin typeface="宋体" panose="02010600030101010101" pitchFamily="2" charset="-122"/>
              </a:rPr>
              <a:t>；正确</a:t>
            </a:r>
          </a:p>
          <a:p>
            <a:pPr>
              <a:buClr>
                <a:schemeClr val="accent2"/>
              </a:buClr>
              <a:buSzTx/>
              <a:buFontTx/>
              <a:buNone/>
            </a:pPr>
            <a:r>
              <a:rPr kumimoji="0" lang="en-US" altLang="zh-CN" sz="2400">
                <a:solidFill>
                  <a:srgbClr val="005452"/>
                </a:solidFill>
                <a:latin typeface="宋体" panose="02010600030101010101" pitchFamily="2" charset="-122"/>
              </a:rPr>
              <a:t>A EQU 19     </a:t>
            </a:r>
            <a:r>
              <a:rPr kumimoji="0" lang="zh-CN" altLang="en-US" sz="2400">
                <a:solidFill>
                  <a:srgbClr val="005452"/>
                </a:solidFill>
                <a:latin typeface="宋体" panose="02010600030101010101" pitchFamily="2" charset="-122"/>
              </a:rPr>
              <a:t>；再次定义，错误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520198"/>
                                        </p:tgtEl>
                                        <p:attrNameLst>
                                          <p:attrName>style.visibility</p:attrName>
                                        </p:attrNameLst>
                                      </p:cBhvr>
                                      <p:to>
                                        <p:strVal val="visible"/>
                                      </p:to>
                                    </p:set>
                                    <p:animEffect transition="in" filter="diamond(out)">
                                      <p:cBhvr>
                                        <p:cTn id="7" dur="500"/>
                                        <p:tgtEl>
                                          <p:spTgt spid="520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8"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4">
            <a:extLst>
              <a:ext uri="{FF2B5EF4-FFF2-40B4-BE49-F238E27FC236}">
                <a16:creationId xmlns:a16="http://schemas.microsoft.com/office/drawing/2014/main" id="{DC4DA86A-648F-5842-A220-D7BE2AAB4F0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DE637BA-19C7-7C42-ABC9-5C4352A36654}" type="datetime12">
              <a:rPr kumimoji="0" lang="zh-CN" altLang="en-US" sz="1400" smtClean="0"/>
              <a:pPr>
                <a:spcBef>
                  <a:spcPct val="0"/>
                </a:spcBef>
                <a:buClrTx/>
                <a:buSzTx/>
                <a:buFontTx/>
                <a:buNone/>
              </a:pPr>
              <a:t>下午10时44分</a:t>
            </a:fld>
            <a:endParaRPr kumimoji="0" lang="en-US" altLang="zh-CN" sz="1400"/>
          </a:p>
        </p:txBody>
      </p:sp>
      <p:sp>
        <p:nvSpPr>
          <p:cNvPr id="80898" name="Rectangle 6">
            <a:extLst>
              <a:ext uri="{FF2B5EF4-FFF2-40B4-BE49-F238E27FC236}">
                <a16:creationId xmlns:a16="http://schemas.microsoft.com/office/drawing/2014/main" id="{0F0E2351-15B2-4643-A39F-E7B0704EA37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F9E558E-3025-5A4E-B063-729A1C9A08C3}" type="slidenum">
              <a:rPr kumimoji="0" lang="en-US" altLang="zh-CN" sz="1400" smtClean="0"/>
              <a:pPr>
                <a:spcBef>
                  <a:spcPct val="0"/>
                </a:spcBef>
                <a:buClrTx/>
                <a:buSzTx/>
                <a:buFontTx/>
                <a:buNone/>
              </a:pPr>
              <a:t>32</a:t>
            </a:fld>
            <a:r>
              <a:rPr kumimoji="0" lang="en-US" altLang="zh-CN" sz="1400"/>
              <a:t>/96</a:t>
            </a:r>
            <a:endParaRPr kumimoji="0" lang="zh-CN" altLang="en-US" sz="1400"/>
          </a:p>
        </p:txBody>
      </p:sp>
      <p:sp>
        <p:nvSpPr>
          <p:cNvPr id="80899" name="Text Box 5">
            <a:extLst>
              <a:ext uri="{FF2B5EF4-FFF2-40B4-BE49-F238E27FC236}">
                <a16:creationId xmlns:a16="http://schemas.microsoft.com/office/drawing/2014/main" id="{1108F25F-A500-004C-86C9-E54240719179}"/>
              </a:ext>
            </a:extLst>
          </p:cNvPr>
          <p:cNvSpPr txBox="1">
            <a:spLocks noChangeArrowheads="1"/>
          </p:cNvSpPr>
          <p:nvPr/>
        </p:nvSpPr>
        <p:spPr bwMode="auto">
          <a:xfrm>
            <a:off x="2411413" y="144463"/>
            <a:ext cx="43211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6.4	 </a:t>
            </a:r>
            <a:r>
              <a:rPr lang="zh-CN" altLang="en-US" sz="3600">
                <a:latin typeface="隶书" pitchFamily="49" charset="-122"/>
                <a:ea typeface="隶书" pitchFamily="49" charset="-122"/>
              </a:rPr>
              <a:t>伪指令语句</a:t>
            </a:r>
          </a:p>
        </p:txBody>
      </p:sp>
      <p:sp>
        <p:nvSpPr>
          <p:cNvPr id="522245" name="Text Box 5">
            <a:extLst>
              <a:ext uri="{FF2B5EF4-FFF2-40B4-BE49-F238E27FC236}">
                <a16:creationId xmlns:a16="http://schemas.microsoft.com/office/drawing/2014/main" id="{1743BDFB-3951-FB40-A6F7-A2C930F94CCB}"/>
              </a:ext>
            </a:extLst>
          </p:cNvPr>
          <p:cNvSpPr txBox="1">
            <a:spLocks noChangeArrowheads="1"/>
          </p:cNvSpPr>
          <p:nvPr/>
        </p:nvSpPr>
        <p:spPr bwMode="auto">
          <a:xfrm>
            <a:off x="371475" y="952500"/>
            <a:ext cx="8377238"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25000"/>
              </a:spcBef>
              <a:spcAft>
                <a:spcPct val="25000"/>
              </a:spcAft>
              <a:buClrTx/>
              <a:buSzTx/>
              <a:buFontTx/>
              <a:buAutoNum type="ea1ChsPlain" startAt="3"/>
            </a:pPr>
            <a:r>
              <a:rPr kumimoji="0" lang="zh-CN" altLang="en-US" sz="2800">
                <a:solidFill>
                  <a:srgbClr val="0000CC"/>
                </a:solidFill>
                <a:latin typeface="Verdana" panose="020B0604030504040204" pitchFamily="34" charset="0"/>
                <a:ea typeface="楷体_GB2312" pitchFamily="49" charset="-122"/>
              </a:rPr>
              <a:t>、段定义、分配语句</a:t>
            </a:r>
          </a:p>
          <a:p>
            <a:pPr eaLnBrk="1" hangingPunct="1">
              <a:spcBef>
                <a:spcPct val="25000"/>
              </a:spcBef>
              <a:spcAft>
                <a:spcPct val="25000"/>
              </a:spcAft>
              <a:buClrTx/>
              <a:buSzTx/>
              <a:buFontTx/>
              <a:buAutoNum type="arabicPlain"/>
            </a:pPr>
            <a:r>
              <a:rPr kumimoji="0" lang="zh-CN" altLang="en-US" sz="2400">
                <a:solidFill>
                  <a:srgbClr val="000000"/>
                </a:solidFill>
                <a:latin typeface="宋体" panose="02010600030101010101" pitchFamily="2" charset="-122"/>
                <a:ea typeface="楷体_GB2312" pitchFamily="49" charset="-122"/>
              </a:rPr>
              <a:t>段定义语句</a:t>
            </a:r>
          </a:p>
          <a:p>
            <a:pPr eaLnBrk="1" hangingPunct="1">
              <a:spcBef>
                <a:spcPct val="25000"/>
              </a:spcBef>
              <a:spcAft>
                <a:spcPct val="25000"/>
              </a:spcAft>
              <a:buClrTx/>
              <a:buSzTx/>
              <a:buFontTx/>
              <a:buNone/>
            </a:pPr>
            <a:r>
              <a:rPr kumimoji="0" lang="zh-CN" altLang="en-US" sz="2400">
                <a:solidFill>
                  <a:srgbClr val="000000"/>
                </a:solidFill>
                <a:latin typeface="宋体" panose="02010600030101010101" pitchFamily="2" charset="-122"/>
                <a:ea typeface="楷体_GB2312" pitchFamily="49" charset="-122"/>
              </a:rPr>
              <a:t>	</a:t>
            </a:r>
            <a:r>
              <a:rPr kumimoji="0" lang="zh-CN" altLang="en-US" sz="2400">
                <a:solidFill>
                  <a:srgbClr val="3333FF"/>
                </a:solidFill>
                <a:latin typeface="宋体" panose="02010600030101010101" pitchFamily="2" charset="-122"/>
                <a:ea typeface="楷体_GB2312" pitchFamily="49" charset="-122"/>
              </a:rPr>
              <a:t>格式：段名  </a:t>
            </a:r>
            <a:r>
              <a:rPr kumimoji="0" lang="en-US" altLang="zh-CN" sz="2400">
                <a:solidFill>
                  <a:srgbClr val="3333FF"/>
                </a:solidFill>
                <a:latin typeface="宋体" panose="02010600030101010101" pitchFamily="2" charset="-122"/>
                <a:ea typeface="楷体_GB2312" pitchFamily="49" charset="-122"/>
              </a:rPr>
              <a:t>SEGMENT  </a:t>
            </a:r>
            <a:r>
              <a:rPr kumimoji="0" lang="zh-CN" altLang="en-US" sz="2400">
                <a:solidFill>
                  <a:srgbClr val="3333FF"/>
                </a:solidFill>
                <a:latin typeface="宋体" panose="02010600030101010101" pitchFamily="2" charset="-122"/>
                <a:ea typeface="楷体_GB2312" pitchFamily="49" charset="-122"/>
              </a:rPr>
              <a:t>定位类型 组合类型 </a:t>
            </a:r>
            <a:r>
              <a:rPr kumimoji="0" lang="en-US" altLang="zh-CN" sz="2400">
                <a:solidFill>
                  <a:srgbClr val="3333FF"/>
                </a:solidFill>
                <a:latin typeface="宋体" panose="02010600030101010101" pitchFamily="2" charset="-122"/>
                <a:ea typeface="楷体_GB2312" pitchFamily="49" charset="-122"/>
              </a:rPr>
              <a:t>‘</a:t>
            </a:r>
            <a:r>
              <a:rPr kumimoji="0" lang="zh-CN" altLang="en-US" sz="2400">
                <a:solidFill>
                  <a:srgbClr val="3333FF"/>
                </a:solidFill>
                <a:latin typeface="宋体" panose="02010600030101010101" pitchFamily="2" charset="-122"/>
                <a:ea typeface="楷体_GB2312" pitchFamily="49" charset="-122"/>
              </a:rPr>
              <a:t>分类名</a:t>
            </a:r>
            <a:r>
              <a:rPr kumimoji="0" lang="en-US" altLang="zh-CN" sz="2400">
                <a:solidFill>
                  <a:srgbClr val="3333FF"/>
                </a:solidFill>
                <a:latin typeface="宋体" panose="02010600030101010101" pitchFamily="2" charset="-122"/>
                <a:ea typeface="楷体_GB2312" pitchFamily="49" charset="-122"/>
              </a:rPr>
              <a:t>’</a:t>
            </a:r>
          </a:p>
          <a:p>
            <a:pPr eaLnBrk="1" hangingPunct="1">
              <a:spcBef>
                <a:spcPct val="25000"/>
              </a:spcBef>
              <a:spcAft>
                <a:spcPct val="25000"/>
              </a:spcAft>
              <a:buClrTx/>
              <a:buSzTx/>
              <a:buFontTx/>
              <a:buNone/>
            </a:pPr>
            <a:r>
              <a:rPr kumimoji="0" lang="zh-CN" altLang="en-US" sz="2400">
                <a:solidFill>
                  <a:srgbClr val="3333FF"/>
                </a:solidFill>
                <a:latin typeface="宋体" panose="02010600030101010101" pitchFamily="2" charset="-122"/>
                <a:ea typeface="楷体_GB2312" pitchFamily="49" charset="-122"/>
              </a:rPr>
              <a:t>				</a:t>
            </a:r>
            <a:r>
              <a:rPr kumimoji="0" lang="zh-CN" altLang="en-US" sz="2400">
                <a:solidFill>
                  <a:srgbClr val="3333FF"/>
                </a:solidFill>
                <a:latin typeface="Verdana" panose="020B0604030504040204" pitchFamily="34" charset="0"/>
                <a:ea typeface="楷体_GB2312" pitchFamily="49" charset="-122"/>
              </a:rPr>
              <a:t>….</a:t>
            </a:r>
          </a:p>
          <a:p>
            <a:pPr eaLnBrk="1" hangingPunct="1">
              <a:spcBef>
                <a:spcPct val="25000"/>
              </a:spcBef>
              <a:spcAft>
                <a:spcPct val="25000"/>
              </a:spcAft>
              <a:buClrTx/>
              <a:buSzTx/>
              <a:buFontTx/>
              <a:buNone/>
            </a:pPr>
            <a:r>
              <a:rPr kumimoji="0" lang="zh-CN" altLang="en-US" sz="2400">
                <a:solidFill>
                  <a:srgbClr val="3333FF"/>
                </a:solidFill>
                <a:latin typeface="宋体" panose="02010600030101010101" pitchFamily="2" charset="-122"/>
                <a:ea typeface="楷体_GB2312" pitchFamily="49" charset="-122"/>
              </a:rPr>
              <a:t>		    段名   </a:t>
            </a:r>
            <a:r>
              <a:rPr kumimoji="0" lang="en-US" altLang="zh-CN" sz="2400">
                <a:solidFill>
                  <a:srgbClr val="3333FF"/>
                </a:solidFill>
                <a:latin typeface="宋体" panose="02010600030101010101" pitchFamily="2" charset="-122"/>
                <a:ea typeface="楷体_GB2312" pitchFamily="49" charset="-122"/>
              </a:rPr>
              <a:t>ENDS</a:t>
            </a:r>
          </a:p>
          <a:p>
            <a:pPr eaLnBrk="1" hangingPunct="1">
              <a:spcBef>
                <a:spcPct val="25000"/>
              </a:spcBef>
              <a:spcAft>
                <a:spcPct val="25000"/>
              </a:spcAft>
              <a:buClrTx/>
              <a:buSzTx/>
              <a:buFontTx/>
              <a:buNone/>
            </a:pPr>
            <a:r>
              <a:rPr kumimoji="0" lang="zh-CN" altLang="en-US" sz="2400">
                <a:solidFill>
                  <a:srgbClr val="000000"/>
                </a:solidFill>
                <a:latin typeface="宋体" panose="02010600030101010101" pitchFamily="2" charset="-122"/>
                <a:ea typeface="楷体_GB2312" pitchFamily="49" charset="-122"/>
              </a:rPr>
              <a:t>    </a:t>
            </a:r>
            <a:r>
              <a:rPr kumimoji="0" lang="zh-CN" altLang="en-US" sz="2400">
                <a:solidFill>
                  <a:srgbClr val="FF0000"/>
                </a:solidFill>
                <a:latin typeface="宋体" panose="02010600030101010101" pitchFamily="2" charset="-122"/>
                <a:ea typeface="楷体_GB2312" pitchFamily="49" charset="-122"/>
              </a:rPr>
              <a:t>段名</a:t>
            </a:r>
            <a:r>
              <a:rPr kumimoji="0" lang="en-US" altLang="zh-CN" sz="2400">
                <a:solidFill>
                  <a:srgbClr val="FF0000"/>
                </a:solidFill>
                <a:latin typeface="宋体" panose="02010600030101010101" pitchFamily="2" charset="-122"/>
                <a:ea typeface="楷体_GB2312" pitchFamily="49" charset="-122"/>
              </a:rPr>
              <a:t>:</a:t>
            </a:r>
            <a:r>
              <a:rPr kumimoji="0" lang="en-US" altLang="zh-CN" sz="2400">
                <a:solidFill>
                  <a:srgbClr val="000000"/>
                </a:solidFill>
                <a:latin typeface="宋体" panose="02010600030101010101" pitchFamily="2" charset="-122"/>
                <a:ea typeface="楷体_GB2312" pitchFamily="49" charset="-122"/>
              </a:rPr>
              <a:t> </a:t>
            </a:r>
            <a:r>
              <a:rPr kumimoji="0" lang="zh-CN" altLang="en-US" sz="2400">
                <a:solidFill>
                  <a:srgbClr val="000000"/>
                </a:solidFill>
                <a:latin typeface="宋体" panose="02010600030101010101" pitchFamily="2" charset="-122"/>
                <a:ea typeface="楷体_GB2312" pitchFamily="49" charset="-122"/>
              </a:rPr>
              <a:t>是逻辑段的标识符，不可省略，它确定了逻辑段在存储器中的地址，</a:t>
            </a:r>
            <a:r>
              <a:rPr kumimoji="0" lang="en-US" altLang="zh-CN" sz="2400">
                <a:solidFill>
                  <a:srgbClr val="000000"/>
                </a:solidFill>
                <a:latin typeface="宋体" panose="02010600030101010101" pitchFamily="2" charset="-122"/>
                <a:ea typeface="楷体_GB2312" pitchFamily="49" charset="-122"/>
              </a:rPr>
              <a:t>SEGMENT</a:t>
            </a:r>
            <a:r>
              <a:rPr kumimoji="0" lang="zh-CN" altLang="en-US" sz="2400">
                <a:solidFill>
                  <a:srgbClr val="000000"/>
                </a:solidFill>
                <a:latin typeface="宋体" panose="02010600030101010101" pitchFamily="2" charset="-122"/>
                <a:ea typeface="楷体_GB2312" pitchFamily="49" charset="-122"/>
              </a:rPr>
              <a:t>和</a:t>
            </a:r>
            <a:r>
              <a:rPr kumimoji="0" lang="en-US" altLang="zh-CN" sz="2400">
                <a:solidFill>
                  <a:srgbClr val="000000"/>
                </a:solidFill>
                <a:latin typeface="宋体" panose="02010600030101010101" pitchFamily="2" charset="-122"/>
                <a:ea typeface="楷体_GB2312" pitchFamily="49" charset="-122"/>
              </a:rPr>
              <a:t>ENDS</a:t>
            </a:r>
            <a:r>
              <a:rPr kumimoji="0" lang="zh-CN" altLang="en-US" sz="2400">
                <a:solidFill>
                  <a:srgbClr val="000000"/>
                </a:solidFill>
                <a:latin typeface="宋体" panose="02010600030101010101" pitchFamily="2" charset="-122"/>
                <a:ea typeface="楷体_GB2312" pitchFamily="49" charset="-122"/>
              </a:rPr>
              <a:t>前的段名必须相同。</a:t>
            </a:r>
          </a:p>
          <a:p>
            <a:pPr eaLnBrk="1" hangingPunct="1">
              <a:spcBef>
                <a:spcPct val="25000"/>
              </a:spcBef>
              <a:spcAft>
                <a:spcPct val="25000"/>
              </a:spcAft>
              <a:buClrTx/>
              <a:buSzTx/>
              <a:buFontTx/>
              <a:buNone/>
            </a:pPr>
            <a:r>
              <a:rPr kumimoji="0" lang="zh-CN" altLang="en-US" sz="2400">
                <a:solidFill>
                  <a:srgbClr val="000000"/>
                </a:solidFill>
                <a:latin typeface="宋体" panose="02010600030101010101" pitchFamily="2" charset="-122"/>
                <a:ea typeface="楷体_GB2312" pitchFamily="49" charset="-122"/>
              </a:rPr>
              <a:t>    </a:t>
            </a:r>
            <a:r>
              <a:rPr kumimoji="0" lang="en-US" altLang="zh-CN" sz="2400">
                <a:solidFill>
                  <a:srgbClr val="FF0000"/>
                </a:solidFill>
                <a:latin typeface="宋体" panose="02010600030101010101" pitchFamily="2" charset="-122"/>
                <a:ea typeface="楷体_GB2312" pitchFamily="49" charset="-122"/>
              </a:rPr>
              <a:t>SEGMENT</a:t>
            </a:r>
            <a:r>
              <a:rPr kumimoji="0" lang="en-US" altLang="zh-CN" sz="2400">
                <a:solidFill>
                  <a:srgbClr val="FF0000"/>
                </a:solidFill>
                <a:latin typeface="Times New Roman" panose="02020603050405020304" pitchFamily="18" charset="0"/>
                <a:ea typeface="楷体_GB2312" pitchFamily="49" charset="-122"/>
              </a:rPr>
              <a:t>…</a:t>
            </a:r>
            <a:r>
              <a:rPr kumimoji="0" lang="en-US" altLang="zh-CN" sz="2400">
                <a:solidFill>
                  <a:srgbClr val="FF0000"/>
                </a:solidFill>
                <a:latin typeface="宋体" panose="02010600030101010101" pitchFamily="2" charset="-122"/>
                <a:ea typeface="楷体_GB2312" pitchFamily="49" charset="-122"/>
              </a:rPr>
              <a:t>ENDS:</a:t>
            </a:r>
            <a:r>
              <a:rPr kumimoji="0" lang="en-US" altLang="zh-CN" sz="2400">
                <a:solidFill>
                  <a:srgbClr val="000000"/>
                </a:solidFill>
                <a:latin typeface="宋体" panose="02010600030101010101" pitchFamily="2" charset="-122"/>
                <a:ea typeface="楷体_GB2312" pitchFamily="49" charset="-122"/>
              </a:rPr>
              <a:t> </a:t>
            </a:r>
            <a:r>
              <a:rPr kumimoji="0" lang="zh-CN" altLang="en-US" sz="2400">
                <a:solidFill>
                  <a:srgbClr val="000000"/>
                </a:solidFill>
                <a:latin typeface="宋体" panose="02010600030101010101" pitchFamily="2" charset="-122"/>
                <a:ea typeface="楷体_GB2312" pitchFamily="49" charset="-122"/>
              </a:rPr>
              <a:t>是段定义的伪指令助记符，任何一个逻辑段必须以</a:t>
            </a:r>
            <a:r>
              <a:rPr kumimoji="0" lang="en-US" altLang="zh-CN" sz="2400">
                <a:solidFill>
                  <a:srgbClr val="000000"/>
                </a:solidFill>
                <a:latin typeface="宋体" panose="02010600030101010101" pitchFamily="2" charset="-122"/>
                <a:ea typeface="楷体_GB2312" pitchFamily="49" charset="-122"/>
              </a:rPr>
              <a:t>SEGMENT</a:t>
            </a:r>
            <a:r>
              <a:rPr kumimoji="0" lang="zh-CN" altLang="en-US" sz="2400">
                <a:solidFill>
                  <a:srgbClr val="000000"/>
                </a:solidFill>
                <a:latin typeface="宋体" panose="02010600030101010101" pitchFamily="2" charset="-122"/>
                <a:ea typeface="楷体_GB2312" pitchFamily="49" charset="-122"/>
              </a:rPr>
              <a:t>开始，</a:t>
            </a:r>
            <a:r>
              <a:rPr kumimoji="0" lang="en-US" altLang="zh-CN" sz="2400">
                <a:solidFill>
                  <a:srgbClr val="000000"/>
                </a:solidFill>
                <a:latin typeface="宋体" panose="02010600030101010101" pitchFamily="2" charset="-122"/>
                <a:ea typeface="楷体_GB2312" pitchFamily="49" charset="-122"/>
              </a:rPr>
              <a:t>ENDS</a:t>
            </a:r>
            <a:r>
              <a:rPr kumimoji="0" lang="zh-CN" altLang="en-US" sz="2400">
                <a:solidFill>
                  <a:srgbClr val="000000"/>
                </a:solidFill>
                <a:latin typeface="宋体" panose="02010600030101010101" pitchFamily="2" charset="-122"/>
                <a:ea typeface="楷体_GB2312" pitchFamily="49" charset="-122"/>
              </a:rPr>
              <a:t>结束，不可省略，并且必须成对出现，两者之间是本逻辑段的内容。 </a:t>
            </a:r>
            <a:endParaRPr kumimoji="0" lang="en-US" altLang="zh-CN" sz="2400">
              <a:solidFill>
                <a:srgbClr val="000000"/>
              </a:solidFill>
              <a:latin typeface="宋体" panose="02010600030101010101" pitchFamily="2"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22245">
                                            <p:txEl>
                                              <p:pRg st="5" end="5"/>
                                            </p:txEl>
                                          </p:spTgt>
                                        </p:tgtEl>
                                        <p:attrNameLst>
                                          <p:attrName>style.visibility</p:attrName>
                                        </p:attrNameLst>
                                      </p:cBhvr>
                                      <p:to>
                                        <p:strVal val="visible"/>
                                      </p:to>
                                    </p:set>
                                    <p:animEffect transition="in" filter="wipe(left)">
                                      <p:cBhvr>
                                        <p:cTn id="7" dur="500"/>
                                        <p:tgtEl>
                                          <p:spTgt spid="522245">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22245">
                                            <p:txEl>
                                              <p:pRg st="6" end="6"/>
                                            </p:txEl>
                                          </p:spTgt>
                                        </p:tgtEl>
                                        <p:attrNameLst>
                                          <p:attrName>style.visibility</p:attrName>
                                        </p:attrNameLst>
                                      </p:cBhvr>
                                      <p:to>
                                        <p:strVal val="visible"/>
                                      </p:to>
                                    </p:set>
                                    <p:animEffect transition="in" filter="wipe(left)">
                                      <p:cBhvr>
                                        <p:cTn id="12" dur="500"/>
                                        <p:tgtEl>
                                          <p:spTgt spid="52224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4">
            <a:extLst>
              <a:ext uri="{FF2B5EF4-FFF2-40B4-BE49-F238E27FC236}">
                <a16:creationId xmlns:a16="http://schemas.microsoft.com/office/drawing/2014/main" id="{9E387AA9-201D-F34C-88A3-DE949B167DA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5F970C1-7B92-0646-B32F-BDA52C2CF83E}" type="datetime12">
              <a:rPr kumimoji="0" lang="zh-CN" altLang="en-US" sz="1400" smtClean="0"/>
              <a:pPr>
                <a:spcBef>
                  <a:spcPct val="0"/>
                </a:spcBef>
                <a:buClrTx/>
                <a:buSzTx/>
                <a:buFontTx/>
                <a:buNone/>
              </a:pPr>
              <a:t>下午10时44分</a:t>
            </a:fld>
            <a:endParaRPr kumimoji="0" lang="en-US" altLang="zh-CN" sz="1400"/>
          </a:p>
        </p:txBody>
      </p:sp>
      <p:sp>
        <p:nvSpPr>
          <p:cNvPr id="82946" name="Rectangle 6">
            <a:extLst>
              <a:ext uri="{FF2B5EF4-FFF2-40B4-BE49-F238E27FC236}">
                <a16:creationId xmlns:a16="http://schemas.microsoft.com/office/drawing/2014/main" id="{48724FB3-A6A2-7E4A-8600-A9F2A6BB306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937EA40-C9AF-2D47-AB7A-8051EDF164D2}" type="slidenum">
              <a:rPr kumimoji="0" lang="en-US" altLang="zh-CN" sz="1400" smtClean="0"/>
              <a:pPr>
                <a:spcBef>
                  <a:spcPct val="0"/>
                </a:spcBef>
                <a:buClrTx/>
                <a:buSzTx/>
                <a:buFontTx/>
                <a:buNone/>
              </a:pPr>
              <a:t>33</a:t>
            </a:fld>
            <a:r>
              <a:rPr kumimoji="0" lang="en-US" altLang="zh-CN" sz="1400"/>
              <a:t>/96</a:t>
            </a:r>
            <a:endParaRPr kumimoji="0" lang="zh-CN" altLang="en-US" sz="1400"/>
          </a:p>
        </p:txBody>
      </p:sp>
      <p:sp>
        <p:nvSpPr>
          <p:cNvPr id="82947" name="Text Box 5">
            <a:extLst>
              <a:ext uri="{FF2B5EF4-FFF2-40B4-BE49-F238E27FC236}">
                <a16:creationId xmlns:a16="http://schemas.microsoft.com/office/drawing/2014/main" id="{1C97E397-50E2-D84E-AAE8-BE98E7567E66}"/>
              </a:ext>
            </a:extLst>
          </p:cNvPr>
          <p:cNvSpPr txBox="1">
            <a:spLocks noChangeArrowheads="1"/>
          </p:cNvSpPr>
          <p:nvPr/>
        </p:nvSpPr>
        <p:spPr bwMode="auto">
          <a:xfrm>
            <a:off x="2411413" y="144463"/>
            <a:ext cx="43211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6.4	 </a:t>
            </a:r>
            <a:r>
              <a:rPr lang="zh-CN" altLang="en-US" sz="3600">
                <a:latin typeface="隶书" pitchFamily="49" charset="-122"/>
                <a:ea typeface="隶书" pitchFamily="49" charset="-122"/>
              </a:rPr>
              <a:t>伪指令语句</a:t>
            </a:r>
          </a:p>
        </p:txBody>
      </p:sp>
      <p:sp>
        <p:nvSpPr>
          <p:cNvPr id="524293" name="Text Box 5">
            <a:extLst>
              <a:ext uri="{FF2B5EF4-FFF2-40B4-BE49-F238E27FC236}">
                <a16:creationId xmlns:a16="http://schemas.microsoft.com/office/drawing/2014/main" id="{747F87F5-7261-0B44-9031-4AD7C447F6FD}"/>
              </a:ext>
            </a:extLst>
          </p:cNvPr>
          <p:cNvSpPr txBox="1">
            <a:spLocks noChangeArrowheads="1"/>
          </p:cNvSpPr>
          <p:nvPr/>
        </p:nvSpPr>
        <p:spPr bwMode="auto">
          <a:xfrm>
            <a:off x="668338" y="954088"/>
            <a:ext cx="8069262"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25000"/>
              </a:spcBef>
              <a:spcAft>
                <a:spcPct val="25000"/>
              </a:spcAft>
              <a:buClr>
                <a:schemeClr val="accent2"/>
              </a:buClr>
              <a:buSzTx/>
              <a:buFontTx/>
              <a:buNone/>
            </a:pPr>
            <a:r>
              <a:rPr kumimoji="0" lang="zh-CN" altLang="en-US" sz="2400">
                <a:solidFill>
                  <a:srgbClr val="FF0000"/>
                </a:solidFill>
                <a:latin typeface="宋体" panose="02010600030101010101" pitchFamily="2" charset="-122"/>
              </a:rPr>
              <a:t>定位类型</a:t>
            </a:r>
            <a:r>
              <a:rPr kumimoji="0" lang="en-US" altLang="zh-CN" sz="2400">
                <a:solidFill>
                  <a:srgbClr val="000000"/>
                </a:solidFill>
                <a:latin typeface="Times New Roman" panose="02020603050405020304" pitchFamily="18" charset="0"/>
              </a:rPr>
              <a:t>——</a:t>
            </a:r>
            <a:r>
              <a:rPr kumimoji="0" lang="zh-CN" altLang="en-US" sz="2400">
                <a:solidFill>
                  <a:srgbClr val="000000"/>
                </a:solidFill>
                <a:latin typeface="宋体" panose="02010600030101010101" pitchFamily="2" charset="-122"/>
              </a:rPr>
              <a:t>对该段起始地址定位</a:t>
            </a:r>
          </a:p>
          <a:p>
            <a:pPr>
              <a:spcBef>
                <a:spcPct val="25000"/>
              </a:spcBef>
              <a:spcAft>
                <a:spcPct val="25000"/>
              </a:spcAft>
              <a:buClr>
                <a:srgbClr val="3333FF"/>
              </a:buClr>
              <a:buSzTx/>
              <a:buFont typeface="Wingdings" pitchFamily="2" charset="2"/>
              <a:buChar char="u"/>
            </a:pPr>
            <a:r>
              <a:rPr kumimoji="0" lang="en-US" altLang="zh-CN" sz="2400">
                <a:solidFill>
                  <a:srgbClr val="000000"/>
                </a:solidFill>
                <a:latin typeface="宋体" panose="02010600030101010101" pitchFamily="2" charset="-122"/>
              </a:rPr>
              <a:t>PAGE</a:t>
            </a:r>
            <a:r>
              <a:rPr kumimoji="0" lang="zh-CN" altLang="en-US" sz="2400">
                <a:solidFill>
                  <a:srgbClr val="000000"/>
                </a:solidFill>
                <a:latin typeface="宋体" panose="02010600030101010101" pitchFamily="2" charset="-122"/>
              </a:rPr>
              <a:t>（页）</a:t>
            </a:r>
            <a:r>
              <a:rPr kumimoji="0" lang="en-US" altLang="zh-CN" sz="2400">
                <a:solidFill>
                  <a:srgbClr val="000000"/>
                </a:solidFill>
                <a:latin typeface="Times New Roman" panose="02020603050405020304" pitchFamily="18" charset="0"/>
              </a:rPr>
              <a:t>——</a:t>
            </a:r>
            <a:r>
              <a:rPr kumimoji="0" lang="zh-CN" altLang="en-US" sz="2400">
                <a:solidFill>
                  <a:srgbClr val="000000"/>
                </a:solidFill>
                <a:latin typeface="宋体" panose="02010600030101010101" pitchFamily="2" charset="-122"/>
              </a:rPr>
              <a:t>起始地址可以被</a:t>
            </a:r>
            <a:r>
              <a:rPr kumimoji="0" lang="en-US" altLang="zh-CN" sz="2400">
                <a:solidFill>
                  <a:srgbClr val="000000"/>
                </a:solidFill>
                <a:latin typeface="宋体" panose="02010600030101010101" pitchFamily="2" charset="-122"/>
              </a:rPr>
              <a:t>256</a:t>
            </a:r>
            <a:r>
              <a:rPr kumimoji="0" lang="zh-CN" altLang="en-US" sz="2400">
                <a:solidFill>
                  <a:srgbClr val="000000"/>
                </a:solidFill>
                <a:latin typeface="宋体" panose="02010600030101010101" pitchFamily="2" charset="-122"/>
              </a:rPr>
              <a:t>整除（</a:t>
            </a:r>
            <a:r>
              <a:rPr kumimoji="0" lang="en-US" altLang="zh-CN" sz="2400">
                <a:solidFill>
                  <a:srgbClr val="000000"/>
                </a:solidFill>
                <a:latin typeface="宋体" panose="02010600030101010101" pitchFamily="2" charset="-122"/>
              </a:rPr>
              <a:t>XXX00H</a:t>
            </a:r>
            <a:r>
              <a:rPr kumimoji="0" lang="zh-CN" altLang="en-US" sz="2400">
                <a:solidFill>
                  <a:srgbClr val="000000"/>
                </a:solidFill>
                <a:latin typeface="宋体" panose="02010600030101010101" pitchFamily="2" charset="-122"/>
              </a:rPr>
              <a:t>）</a:t>
            </a:r>
          </a:p>
          <a:p>
            <a:pPr>
              <a:spcBef>
                <a:spcPct val="25000"/>
              </a:spcBef>
              <a:spcAft>
                <a:spcPct val="25000"/>
              </a:spcAft>
              <a:buClr>
                <a:srgbClr val="3333FF"/>
              </a:buClr>
              <a:buSzTx/>
              <a:buFont typeface="Wingdings" pitchFamily="2" charset="2"/>
              <a:buChar char="u"/>
            </a:pPr>
            <a:r>
              <a:rPr kumimoji="0" lang="en-US" altLang="zh-CN" sz="2400">
                <a:solidFill>
                  <a:srgbClr val="009900"/>
                </a:solidFill>
                <a:latin typeface="宋体" panose="02010600030101010101" pitchFamily="2" charset="-122"/>
              </a:rPr>
              <a:t>PARA</a:t>
            </a:r>
            <a:r>
              <a:rPr kumimoji="0" lang="zh-CN" altLang="en-US" sz="2400">
                <a:solidFill>
                  <a:srgbClr val="009900"/>
                </a:solidFill>
                <a:latin typeface="宋体" panose="02010600030101010101" pitchFamily="2" charset="-122"/>
              </a:rPr>
              <a:t>（节）</a:t>
            </a:r>
            <a:r>
              <a:rPr kumimoji="0" lang="en-US" altLang="zh-CN" sz="2400">
                <a:solidFill>
                  <a:srgbClr val="009900"/>
                </a:solidFill>
                <a:latin typeface="Times New Roman" panose="02020603050405020304" pitchFamily="18" charset="0"/>
              </a:rPr>
              <a:t>——</a:t>
            </a:r>
            <a:r>
              <a:rPr kumimoji="0" lang="zh-CN" altLang="en-US" sz="2400">
                <a:solidFill>
                  <a:srgbClr val="009900"/>
                </a:solidFill>
                <a:latin typeface="宋体" panose="02010600030101010101" pitchFamily="2" charset="-122"/>
              </a:rPr>
              <a:t>起始地址可以被</a:t>
            </a:r>
            <a:r>
              <a:rPr kumimoji="0" lang="en-US" altLang="zh-CN" sz="2400">
                <a:solidFill>
                  <a:srgbClr val="009900"/>
                </a:solidFill>
                <a:latin typeface="宋体" panose="02010600030101010101" pitchFamily="2" charset="-122"/>
              </a:rPr>
              <a:t>16</a:t>
            </a:r>
            <a:r>
              <a:rPr kumimoji="0" lang="zh-CN" altLang="en-US" sz="2400">
                <a:solidFill>
                  <a:srgbClr val="009900"/>
                </a:solidFill>
                <a:latin typeface="宋体" panose="02010600030101010101" pitchFamily="2" charset="-122"/>
              </a:rPr>
              <a:t>整除（</a:t>
            </a:r>
            <a:r>
              <a:rPr kumimoji="0" lang="en-US" altLang="zh-CN" sz="2400">
                <a:solidFill>
                  <a:srgbClr val="009900"/>
                </a:solidFill>
                <a:latin typeface="宋体" panose="02010600030101010101" pitchFamily="2" charset="-122"/>
              </a:rPr>
              <a:t>XXXX0H</a:t>
            </a:r>
            <a:r>
              <a:rPr kumimoji="0" lang="zh-CN" altLang="en-US" sz="2400">
                <a:solidFill>
                  <a:srgbClr val="009900"/>
                </a:solidFill>
                <a:latin typeface="宋体" panose="02010600030101010101" pitchFamily="2" charset="-122"/>
              </a:rPr>
              <a:t>）</a:t>
            </a:r>
          </a:p>
          <a:p>
            <a:pPr>
              <a:spcBef>
                <a:spcPct val="25000"/>
              </a:spcBef>
              <a:spcAft>
                <a:spcPct val="25000"/>
              </a:spcAft>
              <a:buClr>
                <a:srgbClr val="3333FF"/>
              </a:buClr>
              <a:buSzTx/>
              <a:buFont typeface="Wingdings" pitchFamily="2" charset="2"/>
              <a:buChar char="u"/>
            </a:pPr>
            <a:r>
              <a:rPr kumimoji="0" lang="en-US" altLang="zh-CN" sz="2400">
                <a:solidFill>
                  <a:srgbClr val="000000"/>
                </a:solidFill>
                <a:latin typeface="宋体" panose="02010600030101010101" pitchFamily="2" charset="-122"/>
              </a:rPr>
              <a:t>DWORD</a:t>
            </a:r>
            <a:r>
              <a:rPr kumimoji="0" lang="zh-CN" altLang="en-US" sz="2400">
                <a:solidFill>
                  <a:srgbClr val="000000"/>
                </a:solidFill>
                <a:latin typeface="宋体" panose="02010600030101010101" pitchFamily="2" charset="-122"/>
              </a:rPr>
              <a:t>（双字）</a:t>
            </a:r>
            <a:r>
              <a:rPr kumimoji="0" lang="en-US" altLang="zh-CN" sz="2400">
                <a:solidFill>
                  <a:srgbClr val="000000"/>
                </a:solidFill>
                <a:latin typeface="Times New Roman" panose="02020603050405020304" pitchFamily="18" charset="0"/>
              </a:rPr>
              <a:t>——</a:t>
            </a:r>
            <a:r>
              <a:rPr kumimoji="0" lang="zh-CN" altLang="en-US" sz="2400">
                <a:solidFill>
                  <a:srgbClr val="000000"/>
                </a:solidFill>
                <a:latin typeface="宋体" panose="02010600030101010101" pitchFamily="2" charset="-122"/>
              </a:rPr>
              <a:t>起始地址可以被</a:t>
            </a:r>
            <a:r>
              <a:rPr kumimoji="0" lang="en-US" altLang="zh-CN" sz="2400">
                <a:solidFill>
                  <a:srgbClr val="000000"/>
                </a:solidFill>
                <a:latin typeface="宋体" panose="02010600030101010101" pitchFamily="2" charset="-122"/>
              </a:rPr>
              <a:t>4</a:t>
            </a:r>
            <a:r>
              <a:rPr kumimoji="0" lang="zh-CN" altLang="en-US" sz="2400">
                <a:solidFill>
                  <a:srgbClr val="000000"/>
                </a:solidFill>
                <a:latin typeface="宋体" panose="02010600030101010101" pitchFamily="2" charset="-122"/>
              </a:rPr>
              <a:t>整除（</a:t>
            </a:r>
            <a:r>
              <a:rPr kumimoji="0" lang="en-US" altLang="zh-CN" sz="2400">
                <a:solidFill>
                  <a:srgbClr val="000000"/>
                </a:solidFill>
                <a:latin typeface="宋体" panose="02010600030101010101" pitchFamily="2" charset="-122"/>
              </a:rPr>
              <a:t>XXXXNH</a:t>
            </a:r>
            <a:r>
              <a:rPr kumimoji="0" lang="zh-CN" altLang="en-US" sz="2400">
                <a:solidFill>
                  <a:srgbClr val="000000"/>
                </a:solidFill>
                <a:latin typeface="宋体" panose="02010600030101010101" pitchFamily="2" charset="-122"/>
              </a:rPr>
              <a:t>）</a:t>
            </a:r>
          </a:p>
          <a:p>
            <a:pPr>
              <a:spcBef>
                <a:spcPct val="25000"/>
              </a:spcBef>
              <a:spcAft>
                <a:spcPct val="25000"/>
              </a:spcAft>
              <a:buClr>
                <a:srgbClr val="3333FF"/>
              </a:buClr>
              <a:buSzTx/>
              <a:buFont typeface="Wingdings" pitchFamily="2" charset="2"/>
              <a:buNone/>
            </a:pPr>
            <a:r>
              <a:rPr kumimoji="0" lang="zh-CN" altLang="en-US" sz="2400">
                <a:solidFill>
                  <a:srgbClr val="000000"/>
                </a:solidFill>
                <a:latin typeface="宋体" panose="02010600030101010101" pitchFamily="2" charset="-122"/>
              </a:rPr>
              <a:t>				                （</a:t>
            </a:r>
            <a:r>
              <a:rPr kumimoji="0" lang="en-US" altLang="zh-CN" sz="2400">
                <a:solidFill>
                  <a:srgbClr val="000000"/>
                </a:solidFill>
                <a:latin typeface="宋体" panose="02010600030101010101" pitchFamily="2" charset="-122"/>
              </a:rPr>
              <a:t>N</a:t>
            </a:r>
            <a:r>
              <a:rPr kumimoji="0" lang="zh-CN" altLang="en-US" sz="2400">
                <a:solidFill>
                  <a:srgbClr val="000000"/>
                </a:solidFill>
                <a:latin typeface="宋体" panose="02010600030101010101" pitchFamily="2" charset="-122"/>
              </a:rPr>
              <a:t>为</a:t>
            </a:r>
            <a:r>
              <a:rPr kumimoji="0" lang="en-US" altLang="zh-CN" sz="2400">
                <a:solidFill>
                  <a:srgbClr val="000000"/>
                </a:solidFill>
                <a:latin typeface="宋体" panose="02010600030101010101" pitchFamily="2" charset="-122"/>
              </a:rPr>
              <a:t>4</a:t>
            </a:r>
            <a:r>
              <a:rPr kumimoji="0" lang="zh-CN" altLang="en-US" sz="2400">
                <a:solidFill>
                  <a:srgbClr val="000000"/>
                </a:solidFill>
                <a:latin typeface="宋体" panose="02010600030101010101" pitchFamily="2" charset="-122"/>
              </a:rPr>
              <a:t>的倍数）</a:t>
            </a:r>
          </a:p>
          <a:p>
            <a:pPr>
              <a:spcBef>
                <a:spcPct val="25000"/>
              </a:spcBef>
              <a:spcAft>
                <a:spcPct val="25000"/>
              </a:spcAft>
              <a:buClr>
                <a:srgbClr val="3333FF"/>
              </a:buClr>
              <a:buSzTx/>
              <a:buFont typeface="Wingdings" pitchFamily="2" charset="2"/>
              <a:buChar char="u"/>
            </a:pPr>
            <a:r>
              <a:rPr kumimoji="0" lang="en-US" altLang="zh-CN" sz="2400">
                <a:solidFill>
                  <a:srgbClr val="000000"/>
                </a:solidFill>
                <a:latin typeface="宋体" panose="02010600030101010101" pitchFamily="2" charset="-122"/>
              </a:rPr>
              <a:t>WORD</a:t>
            </a:r>
            <a:r>
              <a:rPr kumimoji="0" lang="zh-CN" altLang="en-US" sz="2400">
                <a:solidFill>
                  <a:srgbClr val="000000"/>
                </a:solidFill>
                <a:latin typeface="宋体" panose="02010600030101010101" pitchFamily="2" charset="-122"/>
              </a:rPr>
              <a:t>（字）</a:t>
            </a:r>
            <a:r>
              <a:rPr kumimoji="0" lang="en-US" altLang="zh-CN" sz="2400">
                <a:solidFill>
                  <a:srgbClr val="000000"/>
                </a:solidFill>
                <a:latin typeface="Times New Roman" panose="02020603050405020304" pitchFamily="18" charset="0"/>
              </a:rPr>
              <a:t>——</a:t>
            </a:r>
            <a:r>
              <a:rPr kumimoji="0" lang="zh-CN" altLang="en-US" sz="2400">
                <a:solidFill>
                  <a:srgbClr val="000000"/>
                </a:solidFill>
                <a:latin typeface="宋体" panose="02010600030101010101" pitchFamily="2" charset="-122"/>
              </a:rPr>
              <a:t>起始地址可以被</a:t>
            </a:r>
            <a:r>
              <a:rPr kumimoji="0" lang="en-US" altLang="zh-CN" sz="2400">
                <a:solidFill>
                  <a:srgbClr val="000000"/>
                </a:solidFill>
                <a:latin typeface="宋体" panose="02010600030101010101" pitchFamily="2" charset="-122"/>
              </a:rPr>
              <a:t>2</a:t>
            </a:r>
            <a:r>
              <a:rPr kumimoji="0" lang="zh-CN" altLang="en-US" sz="2400">
                <a:solidFill>
                  <a:srgbClr val="000000"/>
                </a:solidFill>
                <a:latin typeface="宋体" panose="02010600030101010101" pitchFamily="2" charset="-122"/>
              </a:rPr>
              <a:t>整除（</a:t>
            </a:r>
            <a:r>
              <a:rPr kumimoji="0" lang="en-US" altLang="zh-CN" sz="2400">
                <a:solidFill>
                  <a:srgbClr val="000000"/>
                </a:solidFill>
                <a:latin typeface="宋体" panose="02010600030101010101" pitchFamily="2" charset="-122"/>
              </a:rPr>
              <a:t>XXXXNH</a:t>
            </a:r>
            <a:r>
              <a:rPr kumimoji="0" lang="zh-CN" altLang="en-US" sz="2400">
                <a:solidFill>
                  <a:srgbClr val="000000"/>
                </a:solidFill>
                <a:latin typeface="宋体" panose="02010600030101010101" pitchFamily="2" charset="-122"/>
              </a:rPr>
              <a:t>）</a:t>
            </a:r>
          </a:p>
          <a:p>
            <a:pPr>
              <a:spcBef>
                <a:spcPct val="25000"/>
              </a:spcBef>
              <a:spcAft>
                <a:spcPct val="25000"/>
              </a:spcAft>
              <a:buClr>
                <a:srgbClr val="3333FF"/>
              </a:buClr>
              <a:buSzTx/>
              <a:buFont typeface="Wingdings" pitchFamily="2" charset="2"/>
              <a:buNone/>
            </a:pPr>
            <a:r>
              <a:rPr kumimoji="0" lang="zh-CN" altLang="en-US" sz="2400">
                <a:solidFill>
                  <a:srgbClr val="000000"/>
                </a:solidFill>
                <a:latin typeface="宋体" panose="02010600030101010101" pitchFamily="2" charset="-122"/>
              </a:rPr>
              <a:t>						     （</a:t>
            </a:r>
            <a:r>
              <a:rPr kumimoji="0" lang="en-US" altLang="zh-CN" sz="2400">
                <a:solidFill>
                  <a:srgbClr val="000000"/>
                </a:solidFill>
                <a:latin typeface="宋体" panose="02010600030101010101" pitchFamily="2" charset="-122"/>
              </a:rPr>
              <a:t>N</a:t>
            </a:r>
            <a:r>
              <a:rPr kumimoji="0" lang="zh-CN" altLang="en-US" sz="2400">
                <a:solidFill>
                  <a:srgbClr val="000000"/>
                </a:solidFill>
                <a:latin typeface="宋体" panose="02010600030101010101" pitchFamily="2" charset="-122"/>
              </a:rPr>
              <a:t>为偶数）</a:t>
            </a:r>
          </a:p>
          <a:p>
            <a:pPr>
              <a:spcBef>
                <a:spcPct val="25000"/>
              </a:spcBef>
              <a:spcAft>
                <a:spcPct val="25000"/>
              </a:spcAft>
              <a:buClr>
                <a:srgbClr val="3333FF"/>
              </a:buClr>
              <a:buSzTx/>
              <a:buFont typeface="Wingdings" pitchFamily="2" charset="2"/>
              <a:buChar char="u"/>
            </a:pPr>
            <a:r>
              <a:rPr kumimoji="0" lang="en-US" altLang="zh-CN" sz="2400">
                <a:solidFill>
                  <a:srgbClr val="000000"/>
                </a:solidFill>
                <a:latin typeface="宋体" panose="02010600030101010101" pitchFamily="2" charset="-122"/>
              </a:rPr>
              <a:t>BYTE</a:t>
            </a:r>
            <a:r>
              <a:rPr kumimoji="0" lang="zh-CN" altLang="en-US" sz="2400">
                <a:solidFill>
                  <a:srgbClr val="000000"/>
                </a:solidFill>
                <a:latin typeface="宋体" panose="02010600030101010101" pitchFamily="2" charset="-122"/>
              </a:rPr>
              <a:t>（字节）</a:t>
            </a:r>
            <a:r>
              <a:rPr kumimoji="0" lang="en-US" altLang="zh-CN" sz="2400">
                <a:solidFill>
                  <a:srgbClr val="000000"/>
                </a:solidFill>
                <a:latin typeface="Times New Roman" panose="02020603050405020304" pitchFamily="18" charset="0"/>
              </a:rPr>
              <a:t>——</a:t>
            </a:r>
            <a:r>
              <a:rPr kumimoji="0" lang="zh-CN" altLang="en-US" sz="2400">
                <a:solidFill>
                  <a:srgbClr val="000000"/>
                </a:solidFill>
                <a:latin typeface="宋体" panose="02010600030101010101" pitchFamily="2" charset="-122"/>
              </a:rPr>
              <a:t>起始地址可以被</a:t>
            </a:r>
            <a:r>
              <a:rPr kumimoji="0" lang="en-US" altLang="zh-CN" sz="2400">
                <a:solidFill>
                  <a:srgbClr val="000000"/>
                </a:solidFill>
                <a:latin typeface="宋体" panose="02010600030101010101" pitchFamily="2" charset="-122"/>
              </a:rPr>
              <a:t>1</a:t>
            </a:r>
            <a:r>
              <a:rPr kumimoji="0" lang="zh-CN" altLang="en-US" sz="2400">
                <a:solidFill>
                  <a:srgbClr val="000000"/>
                </a:solidFill>
                <a:latin typeface="宋体" panose="02010600030101010101" pitchFamily="2" charset="-122"/>
              </a:rPr>
              <a:t>整除（</a:t>
            </a:r>
            <a:r>
              <a:rPr kumimoji="0" lang="en-US" altLang="zh-CN" sz="2400">
                <a:solidFill>
                  <a:srgbClr val="000000"/>
                </a:solidFill>
                <a:latin typeface="宋体" panose="02010600030101010101" pitchFamily="2" charset="-122"/>
              </a:rPr>
              <a:t>XXXXXH</a:t>
            </a:r>
            <a:r>
              <a:rPr kumimoji="0" lang="zh-CN" altLang="en-US" sz="2400">
                <a:solidFill>
                  <a:srgbClr val="000000"/>
                </a:solidFill>
                <a:latin typeface="宋体" panose="02010600030101010101" pitchFamily="2" charset="-122"/>
              </a:rPr>
              <a:t>）</a:t>
            </a:r>
          </a:p>
          <a:p>
            <a:pPr>
              <a:spcBef>
                <a:spcPct val="25000"/>
              </a:spcBef>
              <a:spcAft>
                <a:spcPct val="25000"/>
              </a:spcAft>
              <a:buClr>
                <a:srgbClr val="3333FF"/>
              </a:buClr>
              <a:buSzTx/>
              <a:buFont typeface="Wingdings" pitchFamily="2" charset="2"/>
              <a:buChar char="u"/>
            </a:pPr>
            <a:r>
              <a:rPr kumimoji="0" lang="zh-CN" altLang="en-US" sz="2400">
                <a:solidFill>
                  <a:srgbClr val="CC3300"/>
                </a:solidFill>
                <a:latin typeface="宋体" panose="02010600030101010101" pitchFamily="2" charset="-122"/>
              </a:rPr>
              <a:t>缺省为</a:t>
            </a:r>
            <a:r>
              <a:rPr kumimoji="0" lang="en-US" altLang="zh-CN" sz="2400">
                <a:solidFill>
                  <a:srgbClr val="CC3300"/>
                </a:solidFill>
                <a:latin typeface="宋体" panose="02010600030101010101" pitchFamily="2" charset="-122"/>
              </a:rPr>
              <a:t>PARA</a:t>
            </a:r>
            <a:endParaRPr kumimoji="0" lang="zh-CN" altLang="en-US" sz="2400">
              <a:solidFill>
                <a:srgbClr val="CC33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withEffect">
                                  <p:stCondLst>
                                    <p:cond delay="0"/>
                                  </p:stCondLst>
                                  <p:childTnLst>
                                    <p:set>
                                      <p:cBhvr>
                                        <p:cTn id="6" dur="1" fill="hold">
                                          <p:stCondLst>
                                            <p:cond delay="0"/>
                                          </p:stCondLst>
                                        </p:cTn>
                                        <p:tgtEl>
                                          <p:spTgt spid="524293"/>
                                        </p:tgtEl>
                                        <p:attrNameLst>
                                          <p:attrName>style.visibility</p:attrName>
                                        </p:attrNameLst>
                                      </p:cBhvr>
                                      <p:to>
                                        <p:strVal val="visible"/>
                                      </p:to>
                                    </p:set>
                                    <p:animEffect transition="in" filter="diamond(in)">
                                      <p:cBhvr>
                                        <p:cTn id="7" dur="2000"/>
                                        <p:tgtEl>
                                          <p:spTgt spid="524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4">
            <a:extLst>
              <a:ext uri="{FF2B5EF4-FFF2-40B4-BE49-F238E27FC236}">
                <a16:creationId xmlns:a16="http://schemas.microsoft.com/office/drawing/2014/main" id="{0B0C7B92-2883-B946-A358-A9A8CD55C20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A917010-E5E5-8140-9B53-A0FD232939F8}" type="datetime12">
              <a:rPr kumimoji="0" lang="zh-CN" altLang="en-US" sz="1400" smtClean="0"/>
              <a:pPr>
                <a:spcBef>
                  <a:spcPct val="0"/>
                </a:spcBef>
                <a:buClrTx/>
                <a:buSzTx/>
                <a:buFontTx/>
                <a:buNone/>
              </a:pPr>
              <a:t>下午10时44分</a:t>
            </a:fld>
            <a:endParaRPr kumimoji="0" lang="en-US" altLang="zh-CN" sz="1400"/>
          </a:p>
        </p:txBody>
      </p:sp>
      <p:sp>
        <p:nvSpPr>
          <p:cNvPr id="84994" name="Rectangle 6">
            <a:extLst>
              <a:ext uri="{FF2B5EF4-FFF2-40B4-BE49-F238E27FC236}">
                <a16:creationId xmlns:a16="http://schemas.microsoft.com/office/drawing/2014/main" id="{13C61357-8B31-C247-8849-9CBBF9F4EDE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6BA055D-9BCF-A64B-BFE8-01712366951B}" type="slidenum">
              <a:rPr kumimoji="0" lang="en-US" altLang="zh-CN" sz="1400" smtClean="0"/>
              <a:pPr>
                <a:spcBef>
                  <a:spcPct val="0"/>
                </a:spcBef>
                <a:buClrTx/>
                <a:buSzTx/>
                <a:buFontTx/>
                <a:buNone/>
              </a:pPr>
              <a:t>34</a:t>
            </a:fld>
            <a:r>
              <a:rPr kumimoji="0" lang="en-US" altLang="zh-CN" sz="1400"/>
              <a:t>/96</a:t>
            </a:r>
            <a:endParaRPr kumimoji="0" lang="zh-CN" altLang="en-US" sz="1400"/>
          </a:p>
        </p:txBody>
      </p:sp>
      <p:sp>
        <p:nvSpPr>
          <p:cNvPr id="84995" name="Text Box 5">
            <a:extLst>
              <a:ext uri="{FF2B5EF4-FFF2-40B4-BE49-F238E27FC236}">
                <a16:creationId xmlns:a16="http://schemas.microsoft.com/office/drawing/2014/main" id="{021D63B3-2044-1742-A292-1AEF198E6C13}"/>
              </a:ext>
            </a:extLst>
          </p:cNvPr>
          <p:cNvSpPr txBox="1">
            <a:spLocks noChangeArrowheads="1"/>
          </p:cNvSpPr>
          <p:nvPr/>
        </p:nvSpPr>
        <p:spPr bwMode="auto">
          <a:xfrm>
            <a:off x="2411413" y="144463"/>
            <a:ext cx="43211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6.4	 </a:t>
            </a:r>
            <a:r>
              <a:rPr lang="zh-CN" altLang="en-US" sz="3600">
                <a:latin typeface="隶书" pitchFamily="49" charset="-122"/>
                <a:ea typeface="隶书" pitchFamily="49" charset="-122"/>
              </a:rPr>
              <a:t>伪指令语句</a:t>
            </a:r>
          </a:p>
        </p:txBody>
      </p:sp>
      <p:sp>
        <p:nvSpPr>
          <p:cNvPr id="512005" name="Text Box 5">
            <a:extLst>
              <a:ext uri="{FF2B5EF4-FFF2-40B4-BE49-F238E27FC236}">
                <a16:creationId xmlns:a16="http://schemas.microsoft.com/office/drawing/2014/main" id="{BAEC2FF4-53CE-D643-933E-8CE29DCCD61C}"/>
              </a:ext>
            </a:extLst>
          </p:cNvPr>
          <p:cNvSpPr txBox="1">
            <a:spLocks noChangeArrowheads="1"/>
          </p:cNvSpPr>
          <p:nvPr/>
        </p:nvSpPr>
        <p:spPr bwMode="auto">
          <a:xfrm>
            <a:off x="522288" y="1047750"/>
            <a:ext cx="8297862"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25000"/>
              </a:spcBef>
              <a:spcAft>
                <a:spcPct val="25000"/>
              </a:spcAft>
              <a:buClr>
                <a:schemeClr val="accent2"/>
              </a:buClr>
              <a:buSzTx/>
              <a:buFontTx/>
              <a:buNone/>
            </a:pPr>
            <a:r>
              <a:rPr kumimoji="0" lang="zh-CN" altLang="en-US" sz="2400">
                <a:solidFill>
                  <a:srgbClr val="FF0000"/>
                </a:solidFill>
                <a:latin typeface="宋体" panose="02010600030101010101" pitchFamily="2" charset="-122"/>
              </a:rPr>
              <a:t>组合类型</a:t>
            </a:r>
            <a:r>
              <a:rPr kumimoji="0" lang="en-US" altLang="zh-CN" sz="2400">
                <a:solidFill>
                  <a:srgbClr val="000000"/>
                </a:solidFill>
                <a:latin typeface="Times New Roman" panose="02020603050405020304" pitchFamily="18" charset="0"/>
              </a:rPr>
              <a:t>——</a:t>
            </a:r>
            <a:r>
              <a:rPr kumimoji="0" lang="zh-CN" altLang="en-US" sz="2400">
                <a:solidFill>
                  <a:srgbClr val="000000"/>
                </a:solidFill>
                <a:latin typeface="宋体" panose="02010600030101010101" pitchFamily="2" charset="-122"/>
              </a:rPr>
              <a:t>表示段与段之间的连接</a:t>
            </a:r>
            <a:r>
              <a:rPr kumimoji="0" lang="zh-CN" altLang="en-US" sz="2400">
                <a:solidFill>
                  <a:srgbClr val="005452"/>
                </a:solidFill>
                <a:latin typeface="宋体" panose="02010600030101010101" pitchFamily="2" charset="-122"/>
              </a:rPr>
              <a:t> </a:t>
            </a:r>
          </a:p>
          <a:p>
            <a:pPr>
              <a:spcBef>
                <a:spcPct val="25000"/>
              </a:spcBef>
              <a:spcAft>
                <a:spcPct val="25000"/>
              </a:spcAft>
              <a:buClr>
                <a:srgbClr val="3333FF"/>
              </a:buClr>
              <a:buSzTx/>
            </a:pPr>
            <a:r>
              <a:rPr kumimoji="0" lang="en-US" altLang="zh-CN" sz="2400">
                <a:solidFill>
                  <a:srgbClr val="3333FF"/>
                </a:solidFill>
                <a:latin typeface="宋体" panose="02010600030101010101" pitchFamily="2" charset="-122"/>
              </a:rPr>
              <a:t>NONE:</a:t>
            </a:r>
            <a:r>
              <a:rPr kumimoji="0" lang="en-US" altLang="zh-CN" sz="2400">
                <a:solidFill>
                  <a:srgbClr val="000000"/>
                </a:solidFill>
                <a:latin typeface="宋体" panose="02010600030101010101" pitchFamily="2" charset="-122"/>
              </a:rPr>
              <a:t> </a:t>
            </a:r>
            <a:r>
              <a:rPr kumimoji="0" lang="zh-CN" altLang="en-US" sz="2000">
                <a:solidFill>
                  <a:srgbClr val="009900"/>
                </a:solidFill>
                <a:latin typeface="宋体" panose="02010600030101010101" pitchFamily="2" charset="-122"/>
              </a:rPr>
              <a:t>该段与其它同名段不进行连接，各段独立存在于存储器中，</a:t>
            </a:r>
            <a:r>
              <a:rPr kumimoji="0" lang="en-US" altLang="zh-CN" sz="2000">
                <a:solidFill>
                  <a:srgbClr val="009900"/>
                </a:solidFill>
                <a:latin typeface="宋体" panose="02010600030101010101" pitchFamily="2" charset="-122"/>
              </a:rPr>
              <a:t>NONE</a:t>
            </a:r>
            <a:r>
              <a:rPr kumimoji="0" lang="zh-CN" altLang="en-US" sz="2000">
                <a:solidFill>
                  <a:srgbClr val="009900"/>
                </a:solidFill>
                <a:latin typeface="宋体" panose="02010600030101010101" pitchFamily="2" charset="-122"/>
              </a:rPr>
              <a:t>可作为缺省参数。</a:t>
            </a:r>
          </a:p>
          <a:p>
            <a:pPr>
              <a:spcBef>
                <a:spcPct val="25000"/>
              </a:spcBef>
              <a:spcAft>
                <a:spcPct val="25000"/>
              </a:spcAft>
              <a:buClr>
                <a:srgbClr val="3333FF"/>
              </a:buClr>
              <a:buSzTx/>
            </a:pPr>
            <a:r>
              <a:rPr kumimoji="0" lang="en-US" altLang="zh-CN" sz="2400">
                <a:solidFill>
                  <a:srgbClr val="3333FF"/>
                </a:solidFill>
                <a:latin typeface="宋体" panose="02010600030101010101" pitchFamily="2" charset="-122"/>
              </a:rPr>
              <a:t>PUBLIC:</a:t>
            </a:r>
            <a:r>
              <a:rPr kumimoji="0" lang="en-US" altLang="zh-CN" sz="2400">
                <a:solidFill>
                  <a:srgbClr val="000000"/>
                </a:solidFill>
                <a:latin typeface="宋体" panose="02010600030101010101" pitchFamily="2" charset="-122"/>
              </a:rPr>
              <a:t> </a:t>
            </a:r>
            <a:r>
              <a:rPr kumimoji="0" lang="zh-CN" altLang="en-US" sz="2000">
                <a:solidFill>
                  <a:srgbClr val="000000"/>
                </a:solidFill>
                <a:latin typeface="宋体" panose="02010600030101010101" pitchFamily="2" charset="-122"/>
              </a:rPr>
              <a:t>该段与其它模块中的同名段连接时，由低地址到高地址连接起来，组成一个逻辑段，连接次序由连接命令指定，连接时满足定位类型要求。</a:t>
            </a:r>
            <a:r>
              <a:rPr kumimoji="0" lang="zh-CN" altLang="en-US" sz="2400">
                <a:solidFill>
                  <a:srgbClr val="000000"/>
                </a:solidFill>
                <a:latin typeface="宋体" panose="02010600030101010101" pitchFamily="2" charset="-122"/>
              </a:rPr>
              <a:t> </a:t>
            </a:r>
          </a:p>
          <a:p>
            <a:pPr>
              <a:spcBef>
                <a:spcPct val="25000"/>
              </a:spcBef>
              <a:spcAft>
                <a:spcPct val="25000"/>
              </a:spcAft>
              <a:buClr>
                <a:srgbClr val="3333FF"/>
              </a:buClr>
              <a:buSzTx/>
            </a:pPr>
            <a:r>
              <a:rPr kumimoji="0" lang="en-US" altLang="zh-CN" sz="2400">
                <a:solidFill>
                  <a:srgbClr val="3333FF"/>
                </a:solidFill>
                <a:latin typeface="宋体" panose="02010600030101010101" pitchFamily="2" charset="-122"/>
              </a:rPr>
              <a:t>COMMON:</a:t>
            </a:r>
            <a:r>
              <a:rPr kumimoji="0" lang="en-US" altLang="zh-CN" sz="2400">
                <a:solidFill>
                  <a:srgbClr val="000000"/>
                </a:solidFill>
                <a:latin typeface="宋体" panose="02010600030101010101" pitchFamily="2" charset="-122"/>
              </a:rPr>
              <a:t> </a:t>
            </a:r>
            <a:r>
              <a:rPr kumimoji="0" lang="zh-CN" altLang="en-US" sz="2000">
                <a:solidFill>
                  <a:srgbClr val="000000"/>
                </a:solidFill>
                <a:latin typeface="宋体" panose="02010600030101010101" pitchFamily="2" charset="-122"/>
              </a:rPr>
              <a:t>该段在连接时与其它模块中的同名段有相同的起始地址</a:t>
            </a:r>
            <a:r>
              <a:rPr kumimoji="0" lang="en-US" altLang="zh-CN" sz="2000">
                <a:solidFill>
                  <a:srgbClr val="000000"/>
                </a:solidFill>
                <a:latin typeface="宋体" panose="02010600030101010101" pitchFamily="2" charset="-122"/>
              </a:rPr>
              <a:t>,</a:t>
            </a:r>
            <a:r>
              <a:rPr kumimoji="0" lang="zh-CN" altLang="en-US" sz="2000">
                <a:solidFill>
                  <a:srgbClr val="000000"/>
                </a:solidFill>
                <a:latin typeface="宋体" panose="02010600030101010101" pitchFamily="2" charset="-122"/>
              </a:rPr>
              <a:t>采用覆盖的方式在存储器中存放，连接长度为各分段中最大长度。</a:t>
            </a:r>
            <a:r>
              <a:rPr kumimoji="0" lang="zh-CN" altLang="en-US" sz="2400">
                <a:solidFill>
                  <a:srgbClr val="000000"/>
                </a:solidFill>
                <a:latin typeface="宋体" panose="02010600030101010101" pitchFamily="2" charset="-122"/>
              </a:rPr>
              <a:t> </a:t>
            </a:r>
          </a:p>
          <a:p>
            <a:pPr>
              <a:spcBef>
                <a:spcPct val="25000"/>
              </a:spcBef>
              <a:spcAft>
                <a:spcPct val="25000"/>
              </a:spcAft>
              <a:buClr>
                <a:srgbClr val="3333FF"/>
              </a:buClr>
              <a:buSzTx/>
            </a:pPr>
            <a:r>
              <a:rPr kumimoji="0" lang="en-US" altLang="zh-CN" sz="2400">
                <a:solidFill>
                  <a:srgbClr val="3333FF"/>
                </a:solidFill>
                <a:latin typeface="宋体" panose="02010600030101010101" pitchFamily="2" charset="-122"/>
              </a:rPr>
              <a:t>AT</a:t>
            </a:r>
            <a:r>
              <a:rPr kumimoji="0" lang="zh-CN" altLang="en-US" sz="2400">
                <a:solidFill>
                  <a:srgbClr val="3333FF"/>
                </a:solidFill>
                <a:latin typeface="宋体" panose="02010600030101010101" pitchFamily="2" charset="-122"/>
              </a:rPr>
              <a:t>表达式</a:t>
            </a:r>
            <a:r>
              <a:rPr kumimoji="0" lang="en-US" altLang="zh-CN" sz="2400">
                <a:solidFill>
                  <a:srgbClr val="3333FF"/>
                </a:solidFill>
                <a:latin typeface="宋体" panose="02010600030101010101" pitchFamily="2" charset="-122"/>
              </a:rPr>
              <a:t>:</a:t>
            </a:r>
            <a:r>
              <a:rPr kumimoji="0" lang="en-US" altLang="zh-CN" sz="2400">
                <a:solidFill>
                  <a:srgbClr val="000000"/>
                </a:solidFill>
                <a:latin typeface="宋体" panose="02010600030101010101" pitchFamily="2" charset="-122"/>
              </a:rPr>
              <a:t> </a:t>
            </a:r>
            <a:r>
              <a:rPr kumimoji="0" lang="zh-CN" altLang="en-US" sz="2000">
                <a:solidFill>
                  <a:srgbClr val="000000"/>
                </a:solidFill>
                <a:latin typeface="宋体" panose="02010600030101010101" pitchFamily="2" charset="-122"/>
              </a:rPr>
              <a:t>定位该段的起始地址在表达式所指定的节</a:t>
            </a:r>
            <a:r>
              <a:rPr kumimoji="0" lang="en-US" altLang="zh-CN" sz="2000">
                <a:solidFill>
                  <a:srgbClr val="000000"/>
                </a:solidFill>
                <a:latin typeface="宋体" panose="02010600030101010101" pitchFamily="2" charset="-122"/>
              </a:rPr>
              <a:t>(16</a:t>
            </a:r>
            <a:r>
              <a:rPr kumimoji="0" lang="zh-CN" altLang="en-US" sz="2000">
                <a:solidFill>
                  <a:srgbClr val="000000"/>
                </a:solidFill>
                <a:latin typeface="宋体" panose="02010600030101010101" pitchFamily="2" charset="-122"/>
              </a:rPr>
              <a:t>的整数倍</a:t>
            </a:r>
            <a:r>
              <a:rPr kumimoji="0" lang="en-US" altLang="zh-CN" sz="2000">
                <a:solidFill>
                  <a:srgbClr val="000000"/>
                </a:solidFill>
                <a:latin typeface="宋体" panose="02010600030101010101" pitchFamily="2" charset="-122"/>
              </a:rPr>
              <a:t>)</a:t>
            </a:r>
            <a:r>
              <a:rPr kumimoji="0" lang="zh-CN" altLang="en-US" sz="2000">
                <a:solidFill>
                  <a:srgbClr val="000000"/>
                </a:solidFill>
                <a:latin typeface="宋体" panose="02010600030101010101" pitchFamily="2" charset="-122"/>
              </a:rPr>
              <a:t>边界上。一般情况下各个逻辑段在存储器中的位置由系统自动分配，当用户要求某个逻辑段在指定节 的边界上时，就要用</a:t>
            </a:r>
            <a:r>
              <a:rPr kumimoji="0" lang="en-US" altLang="zh-CN" sz="2000">
                <a:solidFill>
                  <a:srgbClr val="000000"/>
                </a:solidFill>
                <a:latin typeface="宋体" panose="02010600030101010101" pitchFamily="2" charset="-122"/>
              </a:rPr>
              <a:t>AT</a:t>
            </a:r>
            <a:r>
              <a:rPr kumimoji="0" lang="zh-CN" altLang="en-US" sz="2000">
                <a:solidFill>
                  <a:srgbClr val="000000"/>
                </a:solidFill>
                <a:latin typeface="宋体" panose="02010600030101010101" pitchFamily="2" charset="-122"/>
              </a:rPr>
              <a:t>参数来实现。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32" fill="hold" grpId="0" nodeType="afterEffect">
                                  <p:stCondLst>
                                    <p:cond delay="0"/>
                                  </p:stCondLst>
                                  <p:childTnLst>
                                    <p:set>
                                      <p:cBhvr>
                                        <p:cTn id="6" dur="1" fill="hold">
                                          <p:stCondLst>
                                            <p:cond delay="0"/>
                                          </p:stCondLst>
                                        </p:cTn>
                                        <p:tgtEl>
                                          <p:spTgt spid="512005"/>
                                        </p:tgtEl>
                                        <p:attrNameLst>
                                          <p:attrName>style.visibility</p:attrName>
                                        </p:attrNameLst>
                                      </p:cBhvr>
                                      <p:to>
                                        <p:strVal val="visible"/>
                                      </p:to>
                                    </p:set>
                                    <p:animEffect transition="in" filter="diamond(out)">
                                      <p:cBhvr>
                                        <p:cTn id="7" dur="500"/>
                                        <p:tgtEl>
                                          <p:spTgt spid="512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4">
            <a:extLst>
              <a:ext uri="{FF2B5EF4-FFF2-40B4-BE49-F238E27FC236}">
                <a16:creationId xmlns:a16="http://schemas.microsoft.com/office/drawing/2014/main" id="{1897811A-E78E-1F45-B051-0FCC8ECC02C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9C21938-EE7B-CA47-BC34-870C0D54C834}" type="datetime12">
              <a:rPr kumimoji="0" lang="zh-CN" altLang="en-US" sz="1400" smtClean="0"/>
              <a:pPr>
                <a:spcBef>
                  <a:spcPct val="0"/>
                </a:spcBef>
                <a:buClrTx/>
                <a:buSzTx/>
                <a:buFontTx/>
                <a:buNone/>
              </a:pPr>
              <a:t>下午10时44分</a:t>
            </a:fld>
            <a:endParaRPr kumimoji="0" lang="en-US" altLang="zh-CN" sz="1400"/>
          </a:p>
        </p:txBody>
      </p:sp>
      <p:sp>
        <p:nvSpPr>
          <p:cNvPr id="87042" name="Rectangle 6">
            <a:extLst>
              <a:ext uri="{FF2B5EF4-FFF2-40B4-BE49-F238E27FC236}">
                <a16:creationId xmlns:a16="http://schemas.microsoft.com/office/drawing/2014/main" id="{7DBBC765-6599-8340-B5B3-32D983A2C0D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38DF656-31E8-3043-A170-9AAD83A62250}" type="slidenum">
              <a:rPr kumimoji="0" lang="en-US" altLang="zh-CN" sz="1400" smtClean="0"/>
              <a:pPr>
                <a:spcBef>
                  <a:spcPct val="0"/>
                </a:spcBef>
                <a:buClrTx/>
                <a:buSzTx/>
                <a:buFontTx/>
                <a:buNone/>
              </a:pPr>
              <a:t>35</a:t>
            </a:fld>
            <a:r>
              <a:rPr kumimoji="0" lang="en-US" altLang="zh-CN" sz="1400"/>
              <a:t>/96</a:t>
            </a:r>
            <a:endParaRPr kumimoji="0" lang="zh-CN" altLang="en-US" sz="1400"/>
          </a:p>
        </p:txBody>
      </p:sp>
      <p:sp>
        <p:nvSpPr>
          <p:cNvPr id="87043" name="Text Box 5">
            <a:extLst>
              <a:ext uri="{FF2B5EF4-FFF2-40B4-BE49-F238E27FC236}">
                <a16:creationId xmlns:a16="http://schemas.microsoft.com/office/drawing/2014/main" id="{A0BCAA2E-77F4-8844-940A-46899AC8D7CF}"/>
              </a:ext>
            </a:extLst>
          </p:cNvPr>
          <p:cNvSpPr txBox="1">
            <a:spLocks noChangeArrowheads="1"/>
          </p:cNvSpPr>
          <p:nvPr/>
        </p:nvSpPr>
        <p:spPr bwMode="auto">
          <a:xfrm>
            <a:off x="2411413" y="144463"/>
            <a:ext cx="43211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6.4	 </a:t>
            </a:r>
            <a:r>
              <a:rPr lang="zh-CN" altLang="en-US" sz="3600">
                <a:latin typeface="隶书" pitchFamily="49" charset="-122"/>
                <a:ea typeface="隶书" pitchFamily="49" charset="-122"/>
              </a:rPr>
              <a:t>伪指令语句</a:t>
            </a:r>
          </a:p>
        </p:txBody>
      </p:sp>
      <p:sp>
        <p:nvSpPr>
          <p:cNvPr id="514053" name="Text Box 5">
            <a:extLst>
              <a:ext uri="{FF2B5EF4-FFF2-40B4-BE49-F238E27FC236}">
                <a16:creationId xmlns:a16="http://schemas.microsoft.com/office/drawing/2014/main" id="{0821B182-1098-1A4A-8A6A-3149C43C8A29}"/>
              </a:ext>
            </a:extLst>
          </p:cNvPr>
          <p:cNvSpPr txBox="1">
            <a:spLocks noChangeArrowheads="1"/>
          </p:cNvSpPr>
          <p:nvPr/>
        </p:nvSpPr>
        <p:spPr bwMode="auto">
          <a:xfrm>
            <a:off x="682625" y="954088"/>
            <a:ext cx="8137525"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120000"/>
              </a:lnSpc>
              <a:spcBef>
                <a:spcPct val="25000"/>
              </a:spcBef>
              <a:spcAft>
                <a:spcPct val="25000"/>
              </a:spcAft>
              <a:buClr>
                <a:srgbClr val="3333FF"/>
              </a:buClr>
              <a:buSzTx/>
            </a:pPr>
            <a:r>
              <a:rPr kumimoji="0" lang="en-US" altLang="zh-CN" sz="2400">
                <a:solidFill>
                  <a:srgbClr val="3333FF"/>
                </a:solidFill>
                <a:latin typeface="宋体" panose="02010600030101010101" pitchFamily="2" charset="-122"/>
              </a:rPr>
              <a:t>STACK:</a:t>
            </a:r>
            <a:r>
              <a:rPr kumimoji="0" lang="en-US" altLang="zh-CN" sz="2400">
                <a:solidFill>
                  <a:srgbClr val="000000"/>
                </a:solidFill>
                <a:latin typeface="宋体" panose="02010600030101010101" pitchFamily="2" charset="-122"/>
              </a:rPr>
              <a:t> </a:t>
            </a:r>
            <a:r>
              <a:rPr kumimoji="0" lang="zh-CN" altLang="en-US" sz="2000">
                <a:solidFill>
                  <a:srgbClr val="000000"/>
                </a:solidFill>
                <a:latin typeface="宋体" panose="02010600030101010101" pitchFamily="2" charset="-122"/>
              </a:rPr>
              <a:t>指定该段为堆栈段，此参数在堆栈段中不可省略，多个模块只需设置一个堆栈段，各个模块中的堆栈段采用覆盖方式组合．容量为各个模块中所设置的最大堆栈段容量。</a:t>
            </a:r>
            <a:r>
              <a:rPr kumimoji="0" lang="zh-CN" altLang="en-US" sz="2400">
                <a:solidFill>
                  <a:srgbClr val="000000"/>
                </a:solidFill>
                <a:latin typeface="宋体" panose="02010600030101010101" pitchFamily="2" charset="-122"/>
              </a:rPr>
              <a:t> </a:t>
            </a:r>
          </a:p>
          <a:p>
            <a:pPr>
              <a:lnSpc>
                <a:spcPct val="120000"/>
              </a:lnSpc>
              <a:spcBef>
                <a:spcPct val="25000"/>
              </a:spcBef>
              <a:spcAft>
                <a:spcPct val="25000"/>
              </a:spcAft>
              <a:buClr>
                <a:srgbClr val="3333FF"/>
              </a:buClr>
              <a:buSzTx/>
            </a:pPr>
            <a:r>
              <a:rPr kumimoji="0" lang="en-US" altLang="zh-CN" sz="2400">
                <a:solidFill>
                  <a:srgbClr val="3333FF"/>
                </a:solidFill>
                <a:latin typeface="宋体" panose="02010600030101010101" pitchFamily="2" charset="-122"/>
              </a:rPr>
              <a:t>MEMORY:</a:t>
            </a:r>
            <a:r>
              <a:rPr kumimoji="0" lang="en-US" altLang="zh-CN" sz="2400">
                <a:solidFill>
                  <a:srgbClr val="000000"/>
                </a:solidFill>
                <a:latin typeface="宋体" panose="02010600030101010101" pitchFamily="2" charset="-122"/>
              </a:rPr>
              <a:t> </a:t>
            </a:r>
            <a:r>
              <a:rPr kumimoji="0" lang="zh-CN" altLang="en-US" sz="2000">
                <a:solidFill>
                  <a:srgbClr val="000000"/>
                </a:solidFill>
                <a:latin typeface="宋体" panose="02010600030101010101" pitchFamily="2" charset="-122"/>
              </a:rPr>
              <a:t>定位该段与其它模块中的同名段有相同的首地址，采用覆盖方式在存储器中组合连接，其功能与</a:t>
            </a:r>
            <a:r>
              <a:rPr kumimoji="0" lang="en-US" altLang="zh-CN" sz="2000">
                <a:solidFill>
                  <a:srgbClr val="000000"/>
                </a:solidFill>
                <a:latin typeface="宋体" panose="02010600030101010101" pitchFamily="2" charset="-122"/>
              </a:rPr>
              <a:t>COMMON</a:t>
            </a:r>
            <a:r>
              <a:rPr kumimoji="0" lang="zh-CN" altLang="en-US" sz="2000">
                <a:solidFill>
                  <a:srgbClr val="000000"/>
                </a:solidFill>
                <a:latin typeface="宋体" panose="02010600030101010101" pitchFamily="2" charset="-122"/>
              </a:rPr>
              <a:t>参数类似，区别是第一个带</a:t>
            </a:r>
            <a:r>
              <a:rPr kumimoji="0" lang="en-US" altLang="zh-CN" sz="2000">
                <a:solidFill>
                  <a:srgbClr val="000000"/>
                </a:solidFill>
                <a:latin typeface="宋体" panose="02010600030101010101" pitchFamily="2" charset="-122"/>
              </a:rPr>
              <a:t>MEMORY</a:t>
            </a:r>
            <a:r>
              <a:rPr kumimoji="0" lang="zh-CN" altLang="en-US" sz="2000">
                <a:solidFill>
                  <a:srgbClr val="000000"/>
                </a:solidFill>
                <a:latin typeface="宋体" panose="02010600030101010101" pitchFamily="2" charset="-122"/>
              </a:rPr>
              <a:t>参数的逻辑段复盖在其它同名段的最上层，其它带此参数的同名段按照</a:t>
            </a:r>
            <a:r>
              <a:rPr kumimoji="0" lang="en-US" altLang="zh-CN" sz="2000">
                <a:solidFill>
                  <a:srgbClr val="000000"/>
                </a:solidFill>
                <a:latin typeface="宋体" panose="02010600030101010101" pitchFamily="2" charset="-122"/>
              </a:rPr>
              <a:t>COMMON</a:t>
            </a:r>
            <a:r>
              <a:rPr kumimoji="0" lang="zh-CN" altLang="en-US" sz="2000">
                <a:solidFill>
                  <a:srgbClr val="000000"/>
                </a:solidFill>
                <a:latin typeface="宋体" panose="02010600030101010101" pitchFamily="2" charset="-122"/>
              </a:rPr>
              <a:t>方式处理。</a:t>
            </a:r>
          </a:p>
        </p:txBody>
      </p:sp>
      <p:sp>
        <p:nvSpPr>
          <p:cNvPr id="514054" name="Text Box 6">
            <a:extLst>
              <a:ext uri="{FF2B5EF4-FFF2-40B4-BE49-F238E27FC236}">
                <a16:creationId xmlns:a16="http://schemas.microsoft.com/office/drawing/2014/main" id="{8A034C89-4E49-D045-A85F-951021A368FC}"/>
              </a:ext>
            </a:extLst>
          </p:cNvPr>
          <p:cNvSpPr txBox="1">
            <a:spLocks noChangeArrowheads="1"/>
          </p:cNvSpPr>
          <p:nvPr/>
        </p:nvSpPr>
        <p:spPr bwMode="auto">
          <a:xfrm>
            <a:off x="642938" y="4221163"/>
            <a:ext cx="8177212"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25000"/>
              </a:spcBef>
              <a:spcAft>
                <a:spcPct val="25000"/>
              </a:spcAft>
              <a:buClr>
                <a:schemeClr val="accent2"/>
              </a:buClr>
              <a:buSzTx/>
              <a:buFontTx/>
              <a:buNone/>
            </a:pPr>
            <a:r>
              <a:rPr kumimoji="0" lang="zh-CN" altLang="en-US" sz="2400">
                <a:solidFill>
                  <a:srgbClr val="FF0000"/>
                </a:solidFill>
                <a:latin typeface="宋体" panose="02010600030101010101" pitchFamily="2" charset="-122"/>
              </a:rPr>
              <a:t>分类名</a:t>
            </a:r>
          </a:p>
          <a:p>
            <a:pPr>
              <a:spcBef>
                <a:spcPct val="25000"/>
              </a:spcBef>
              <a:spcAft>
                <a:spcPct val="25000"/>
              </a:spcAft>
              <a:buClr>
                <a:schemeClr val="accent2"/>
              </a:buClr>
              <a:buSzTx/>
              <a:buFontTx/>
              <a:buNone/>
            </a:pPr>
            <a:r>
              <a:rPr kumimoji="0" lang="zh-CN" altLang="en-US" sz="2400">
                <a:solidFill>
                  <a:srgbClr val="000000"/>
                </a:solidFill>
                <a:latin typeface="宋体" panose="02010600030101010101" pitchFamily="2" charset="-122"/>
              </a:rPr>
              <a:t>    必须用单引号</a:t>
            </a:r>
            <a:r>
              <a:rPr kumimoji="0" lang="zh-CN" altLang="en-US" sz="2400">
                <a:solidFill>
                  <a:srgbClr val="000000"/>
                </a:solidFill>
                <a:latin typeface="Times New Roman" panose="02020603050405020304" pitchFamily="18" charset="0"/>
              </a:rPr>
              <a:t>‘</a:t>
            </a:r>
            <a:r>
              <a:rPr kumimoji="0" lang="zh-CN" altLang="en-US" sz="2400">
                <a:solidFill>
                  <a:srgbClr val="000000"/>
                </a:solidFill>
                <a:latin typeface="宋体" panose="02010600030101010101" pitchFamily="2" charset="-122"/>
              </a:rPr>
              <a:t> </a:t>
            </a:r>
            <a:r>
              <a:rPr kumimoji="0" lang="zh-CN" altLang="en-US" sz="2400">
                <a:solidFill>
                  <a:srgbClr val="000000"/>
                </a:solidFill>
                <a:latin typeface="Times New Roman" panose="02020603050405020304" pitchFamily="18" charset="0"/>
              </a:rPr>
              <a:t>’</a:t>
            </a:r>
            <a:r>
              <a:rPr kumimoji="0" lang="zh-CN" altLang="en-US" sz="2400">
                <a:solidFill>
                  <a:srgbClr val="000000"/>
                </a:solidFill>
                <a:latin typeface="宋体" panose="02010600030101010101" pitchFamily="2" charset="-122"/>
              </a:rPr>
              <a:t>括起来，分类名可选择不超过</a:t>
            </a:r>
            <a:r>
              <a:rPr kumimoji="0" lang="en-US" altLang="zh-CN" sz="2400">
                <a:solidFill>
                  <a:srgbClr val="000000"/>
                </a:solidFill>
                <a:latin typeface="宋体" panose="02010600030101010101" pitchFamily="2" charset="-122"/>
              </a:rPr>
              <a:t>40</a:t>
            </a:r>
            <a:r>
              <a:rPr kumimoji="0" lang="zh-CN" altLang="en-US" sz="2400">
                <a:solidFill>
                  <a:srgbClr val="000000"/>
                </a:solidFill>
                <a:latin typeface="宋体" panose="02010600030101010101" pitchFamily="2" charset="-122"/>
              </a:rPr>
              <a:t>个字符的名称，</a:t>
            </a:r>
            <a:r>
              <a:rPr kumimoji="0" lang="zh-CN" altLang="en-US" sz="2400">
                <a:solidFill>
                  <a:srgbClr val="A50021"/>
                </a:solidFill>
                <a:latin typeface="宋体" panose="02010600030101010101" pitchFamily="2" charset="-122"/>
              </a:rPr>
              <a:t>主要作用是汇编程序连接时将所有分类名相同的逻辑段组成一个段组。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withEffect">
                                  <p:stCondLst>
                                    <p:cond delay="0"/>
                                  </p:stCondLst>
                                  <p:childTnLst>
                                    <p:set>
                                      <p:cBhvr>
                                        <p:cTn id="6" dur="1" fill="hold">
                                          <p:stCondLst>
                                            <p:cond delay="0"/>
                                          </p:stCondLst>
                                        </p:cTn>
                                        <p:tgtEl>
                                          <p:spTgt spid="514053"/>
                                        </p:tgtEl>
                                        <p:attrNameLst>
                                          <p:attrName>style.visibility</p:attrName>
                                        </p:attrNameLst>
                                      </p:cBhvr>
                                      <p:to>
                                        <p:strVal val="visible"/>
                                      </p:to>
                                    </p:set>
                                    <p:animEffect transition="in" filter="strips(downRight)">
                                      <p:cBhvr>
                                        <p:cTn id="7" dur="500"/>
                                        <p:tgtEl>
                                          <p:spTgt spid="5140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14054"/>
                                        </p:tgtEl>
                                        <p:attrNameLst>
                                          <p:attrName>style.visibility</p:attrName>
                                        </p:attrNameLst>
                                      </p:cBhvr>
                                      <p:to>
                                        <p:strVal val="visible"/>
                                      </p:to>
                                    </p:set>
                                    <p:animEffect transition="in" filter="strips(downLeft)">
                                      <p:cBhvr>
                                        <p:cTn id="12" dur="500"/>
                                        <p:tgtEl>
                                          <p:spTgt spid="514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3" grpId="0"/>
      <p:bldP spid="51405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4">
            <a:extLst>
              <a:ext uri="{FF2B5EF4-FFF2-40B4-BE49-F238E27FC236}">
                <a16:creationId xmlns:a16="http://schemas.microsoft.com/office/drawing/2014/main" id="{2C6BB97F-4CB0-754A-833B-076697A2AA9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766B1DD-3F33-A240-9CC1-688F4ADB001B}" type="datetime12">
              <a:rPr kumimoji="0" lang="zh-CN" altLang="en-US" sz="1400" smtClean="0"/>
              <a:pPr>
                <a:spcBef>
                  <a:spcPct val="0"/>
                </a:spcBef>
                <a:buClrTx/>
                <a:buSzTx/>
                <a:buFontTx/>
                <a:buNone/>
              </a:pPr>
              <a:t>下午10时44分</a:t>
            </a:fld>
            <a:endParaRPr kumimoji="0" lang="en-US" altLang="zh-CN" sz="1400"/>
          </a:p>
        </p:txBody>
      </p:sp>
      <p:sp>
        <p:nvSpPr>
          <p:cNvPr id="89090" name="Rectangle 6">
            <a:extLst>
              <a:ext uri="{FF2B5EF4-FFF2-40B4-BE49-F238E27FC236}">
                <a16:creationId xmlns:a16="http://schemas.microsoft.com/office/drawing/2014/main" id="{CC4B09B3-ACFE-794A-AF71-B2B7B70FE8C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41530AB-878B-4640-8A60-DAEBD54E534F}" type="slidenum">
              <a:rPr kumimoji="0" lang="en-US" altLang="zh-CN" sz="1400" smtClean="0"/>
              <a:pPr>
                <a:spcBef>
                  <a:spcPct val="0"/>
                </a:spcBef>
                <a:buClrTx/>
                <a:buSzTx/>
                <a:buFontTx/>
                <a:buNone/>
              </a:pPr>
              <a:t>36</a:t>
            </a:fld>
            <a:r>
              <a:rPr kumimoji="0" lang="en-US" altLang="zh-CN" sz="1400"/>
              <a:t>/96</a:t>
            </a:r>
            <a:endParaRPr kumimoji="0" lang="zh-CN" altLang="en-US" sz="1400"/>
          </a:p>
        </p:txBody>
      </p:sp>
      <p:sp>
        <p:nvSpPr>
          <p:cNvPr id="89091" name="Text Box 5">
            <a:extLst>
              <a:ext uri="{FF2B5EF4-FFF2-40B4-BE49-F238E27FC236}">
                <a16:creationId xmlns:a16="http://schemas.microsoft.com/office/drawing/2014/main" id="{E4B17C3A-6B03-B348-8CC4-561DEFA0BD18}"/>
              </a:ext>
            </a:extLst>
          </p:cNvPr>
          <p:cNvSpPr txBox="1">
            <a:spLocks noChangeArrowheads="1"/>
          </p:cNvSpPr>
          <p:nvPr/>
        </p:nvSpPr>
        <p:spPr bwMode="auto">
          <a:xfrm>
            <a:off x="2411413" y="144463"/>
            <a:ext cx="43211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6.4	 </a:t>
            </a:r>
            <a:r>
              <a:rPr lang="zh-CN" altLang="en-US" sz="3600">
                <a:latin typeface="隶书" pitchFamily="49" charset="-122"/>
                <a:ea typeface="隶书" pitchFamily="49" charset="-122"/>
              </a:rPr>
              <a:t>伪指令语句</a:t>
            </a:r>
          </a:p>
        </p:txBody>
      </p:sp>
      <p:sp>
        <p:nvSpPr>
          <p:cNvPr id="89092" name="Text Box 7">
            <a:extLst>
              <a:ext uri="{FF2B5EF4-FFF2-40B4-BE49-F238E27FC236}">
                <a16:creationId xmlns:a16="http://schemas.microsoft.com/office/drawing/2014/main" id="{3CDB51F7-3C6B-2744-90A4-A255CB89DA06}"/>
              </a:ext>
            </a:extLst>
          </p:cNvPr>
          <p:cNvSpPr txBox="1">
            <a:spLocks noChangeArrowheads="1"/>
          </p:cNvSpPr>
          <p:nvPr/>
        </p:nvSpPr>
        <p:spPr bwMode="auto">
          <a:xfrm>
            <a:off x="327025" y="979488"/>
            <a:ext cx="8382000"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zh-CN" altLang="en-US" sz="2800">
                <a:solidFill>
                  <a:srgbClr val="000000"/>
                </a:solidFill>
                <a:latin typeface="楷体_GB2312" pitchFamily="49" charset="-122"/>
                <a:ea typeface="楷体_GB2312" pitchFamily="49" charset="-122"/>
              </a:rPr>
              <a:t>2 段分配语句</a:t>
            </a:r>
          </a:p>
          <a:p>
            <a:pPr algn="ctr" eaLnBrk="1" hangingPunct="1">
              <a:spcBef>
                <a:spcPct val="50000"/>
              </a:spcBef>
              <a:buClrTx/>
              <a:buSzTx/>
              <a:buFontTx/>
              <a:buNone/>
            </a:pPr>
            <a:r>
              <a:rPr kumimoji="0" lang="zh-CN" altLang="en-US" sz="2400">
                <a:solidFill>
                  <a:srgbClr val="0000CC"/>
                </a:solidFill>
                <a:latin typeface="楷体_GB2312" pitchFamily="49" charset="-122"/>
                <a:ea typeface="楷体_GB2312" pitchFamily="49" charset="-122"/>
              </a:rPr>
              <a:t>格式：</a:t>
            </a:r>
            <a:r>
              <a:rPr kumimoji="0" lang="en-US" altLang="zh-CN" sz="2400">
                <a:solidFill>
                  <a:srgbClr val="0000CC"/>
                </a:solidFill>
                <a:latin typeface="楷体_GB2312" pitchFamily="49" charset="-122"/>
                <a:ea typeface="楷体_GB2312" pitchFamily="49" charset="-122"/>
              </a:rPr>
              <a:t>ASSUME   CS：</a:t>
            </a:r>
            <a:r>
              <a:rPr kumimoji="0" lang="zh-CN" altLang="en-US" sz="2400">
                <a:solidFill>
                  <a:srgbClr val="0000CC"/>
                </a:solidFill>
                <a:latin typeface="楷体_GB2312" pitchFamily="49" charset="-122"/>
                <a:ea typeface="楷体_GB2312" pitchFamily="49" charset="-122"/>
              </a:rPr>
              <a:t>段名，</a:t>
            </a:r>
            <a:r>
              <a:rPr kumimoji="0" lang="en-US" altLang="zh-CN" sz="2400">
                <a:solidFill>
                  <a:srgbClr val="0000CC"/>
                </a:solidFill>
                <a:latin typeface="楷体_GB2312" pitchFamily="49" charset="-122"/>
                <a:ea typeface="楷体_GB2312" pitchFamily="49" charset="-122"/>
              </a:rPr>
              <a:t>DS：</a:t>
            </a:r>
            <a:r>
              <a:rPr kumimoji="0" lang="zh-CN" altLang="en-US" sz="2400">
                <a:solidFill>
                  <a:srgbClr val="0000CC"/>
                </a:solidFill>
                <a:latin typeface="楷体_GB2312" pitchFamily="49" charset="-122"/>
                <a:ea typeface="楷体_GB2312" pitchFamily="49" charset="-122"/>
              </a:rPr>
              <a:t>段名，</a:t>
            </a:r>
            <a:r>
              <a:rPr kumimoji="0" lang="en-US" altLang="zh-CN" sz="2400">
                <a:solidFill>
                  <a:srgbClr val="0000CC"/>
                </a:solidFill>
                <a:latin typeface="楷体_GB2312" pitchFamily="49" charset="-122"/>
                <a:ea typeface="楷体_GB2312" pitchFamily="49" charset="-122"/>
              </a:rPr>
              <a:t>SS：</a:t>
            </a:r>
            <a:r>
              <a:rPr kumimoji="0" lang="zh-CN" altLang="en-US" sz="2400">
                <a:solidFill>
                  <a:srgbClr val="0000CC"/>
                </a:solidFill>
                <a:latin typeface="楷体_GB2312" pitchFamily="49" charset="-122"/>
                <a:ea typeface="楷体_GB2312" pitchFamily="49" charset="-122"/>
              </a:rPr>
              <a:t>段名，</a:t>
            </a:r>
            <a:r>
              <a:rPr kumimoji="0" lang="en-US" altLang="zh-CN" sz="2400">
                <a:solidFill>
                  <a:srgbClr val="0000CC"/>
                </a:solidFill>
                <a:latin typeface="楷体_GB2312" pitchFamily="49" charset="-122"/>
                <a:ea typeface="楷体_GB2312" pitchFamily="49" charset="-122"/>
              </a:rPr>
              <a:t>ES：</a:t>
            </a:r>
            <a:r>
              <a:rPr kumimoji="0" lang="zh-CN" altLang="en-US" sz="2400">
                <a:solidFill>
                  <a:srgbClr val="0000CC"/>
                </a:solidFill>
                <a:latin typeface="楷体_GB2312" pitchFamily="49" charset="-122"/>
                <a:ea typeface="楷体_GB2312" pitchFamily="49" charset="-122"/>
              </a:rPr>
              <a:t>段名</a:t>
            </a:r>
          </a:p>
          <a:p>
            <a:pPr eaLnBrk="1" hangingPunct="1">
              <a:spcBef>
                <a:spcPct val="50000"/>
              </a:spcBef>
              <a:buClrTx/>
              <a:buSzTx/>
              <a:buFontTx/>
              <a:buNone/>
            </a:pPr>
            <a:r>
              <a:rPr kumimoji="0" lang="zh-CN" altLang="en-US" sz="2400">
                <a:solidFill>
                  <a:srgbClr val="000000"/>
                </a:solidFill>
                <a:latin typeface="宋体" panose="02010600030101010101" pitchFamily="2" charset="-122"/>
                <a:ea typeface="楷体_GB2312" pitchFamily="49" charset="-122"/>
              </a:rPr>
              <a:t>功能：--定义4个逻辑段，指明段与段寄存器的关系。</a:t>
            </a:r>
          </a:p>
        </p:txBody>
      </p:sp>
      <p:sp>
        <p:nvSpPr>
          <p:cNvPr id="526344" name="Text Box 8">
            <a:extLst>
              <a:ext uri="{FF2B5EF4-FFF2-40B4-BE49-F238E27FC236}">
                <a16:creationId xmlns:a16="http://schemas.microsoft.com/office/drawing/2014/main" id="{3DA49671-BA05-C142-8ED0-ABD5BB2183FD}"/>
              </a:ext>
            </a:extLst>
          </p:cNvPr>
          <p:cNvSpPr txBox="1">
            <a:spLocks noChangeArrowheads="1"/>
          </p:cNvSpPr>
          <p:nvPr/>
        </p:nvSpPr>
        <p:spPr bwMode="auto">
          <a:xfrm>
            <a:off x="365125" y="3027363"/>
            <a:ext cx="8578850" cy="263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140000"/>
              </a:lnSpc>
              <a:buClr>
                <a:schemeClr val="accent2"/>
              </a:buClr>
              <a:buSzTx/>
              <a:buFontTx/>
              <a:buNone/>
            </a:pPr>
            <a:r>
              <a:rPr kumimoji="0" lang="zh-CN" altLang="en-US" sz="2200">
                <a:solidFill>
                  <a:srgbClr val="333333"/>
                </a:solidFill>
                <a:latin typeface="宋体" panose="02010600030101010101" pitchFamily="2" charset="-122"/>
              </a:rPr>
              <a:t>段名：--必须是</a:t>
            </a:r>
            <a:r>
              <a:rPr kumimoji="0" lang="en-US" altLang="zh-CN" sz="2200">
                <a:solidFill>
                  <a:srgbClr val="333333"/>
                </a:solidFill>
                <a:latin typeface="Verdana" panose="020B0604030504040204" pitchFamily="34" charset="0"/>
              </a:rPr>
              <a:t>SEGMENT…ENDS</a:t>
            </a:r>
            <a:r>
              <a:rPr kumimoji="0" lang="zh-CN" altLang="en-US" sz="2200">
                <a:solidFill>
                  <a:srgbClr val="333333"/>
                </a:solidFill>
                <a:latin typeface="宋体" panose="02010600030101010101" pitchFamily="2" charset="-122"/>
              </a:rPr>
              <a:t>定义过的。</a:t>
            </a:r>
          </a:p>
          <a:p>
            <a:pPr>
              <a:lnSpc>
                <a:spcPct val="140000"/>
              </a:lnSpc>
              <a:buClr>
                <a:schemeClr val="accent2"/>
              </a:buClr>
              <a:buSzTx/>
              <a:buFontTx/>
              <a:buNone/>
            </a:pPr>
            <a:r>
              <a:rPr kumimoji="0" lang="en-US" altLang="zh-CN" sz="2200">
                <a:solidFill>
                  <a:srgbClr val="333333"/>
                </a:solidFill>
                <a:latin typeface="Verdana" panose="020B0604030504040204" pitchFamily="34" charset="0"/>
              </a:rPr>
              <a:t>ASSUME…NOTHING</a:t>
            </a:r>
            <a:r>
              <a:rPr kumimoji="0" lang="zh-CN" altLang="en-US" sz="2200">
                <a:solidFill>
                  <a:srgbClr val="333333"/>
                </a:solidFill>
                <a:latin typeface="宋体" panose="02010600030101010101" pitchFamily="2" charset="-122"/>
              </a:rPr>
              <a:t>取消前面</a:t>
            </a:r>
            <a:r>
              <a:rPr kumimoji="0" lang="en-US" altLang="zh-CN" sz="2200">
                <a:solidFill>
                  <a:srgbClr val="333333"/>
                </a:solidFill>
                <a:latin typeface="Verdana" panose="020B0604030504040204" pitchFamily="34" charset="0"/>
              </a:rPr>
              <a:t>ASSUME</a:t>
            </a:r>
            <a:r>
              <a:rPr kumimoji="0" lang="zh-CN" altLang="en-US" sz="2200">
                <a:solidFill>
                  <a:srgbClr val="333333"/>
                </a:solidFill>
                <a:latin typeface="宋体" panose="02010600030101010101" pitchFamily="2" charset="-122"/>
              </a:rPr>
              <a:t>指定的段寄存器。</a:t>
            </a:r>
          </a:p>
          <a:p>
            <a:pPr>
              <a:lnSpc>
                <a:spcPct val="140000"/>
              </a:lnSpc>
              <a:buClr>
                <a:schemeClr val="accent2"/>
              </a:buClr>
              <a:buSzTx/>
              <a:buFontTx/>
              <a:buNone/>
            </a:pPr>
            <a:r>
              <a:rPr kumimoji="0" lang="zh-CN" altLang="en-US" sz="2200">
                <a:solidFill>
                  <a:srgbClr val="333333"/>
                </a:solidFill>
                <a:latin typeface="宋体" panose="02010600030101010101" pitchFamily="2" charset="-122"/>
              </a:rPr>
              <a:t>四个段不一定全部定义,</a:t>
            </a:r>
            <a:r>
              <a:rPr kumimoji="0" lang="zh-CN" altLang="en-US" sz="2200">
                <a:solidFill>
                  <a:srgbClr val="FF0000"/>
                </a:solidFill>
                <a:latin typeface="宋体" panose="02010600030101010101" pitchFamily="2" charset="-122"/>
              </a:rPr>
              <a:t>代码段和数据段必须定义</a:t>
            </a:r>
            <a:r>
              <a:rPr kumimoji="0" lang="zh-CN" altLang="en-US" sz="2200">
                <a:solidFill>
                  <a:srgbClr val="333333"/>
                </a:solidFill>
                <a:latin typeface="宋体" panose="02010600030101010101" pitchFamily="2" charset="-122"/>
              </a:rPr>
              <a:t>。</a:t>
            </a:r>
          </a:p>
          <a:p>
            <a:pPr>
              <a:lnSpc>
                <a:spcPct val="140000"/>
              </a:lnSpc>
              <a:buClr>
                <a:schemeClr val="accent2"/>
              </a:buClr>
              <a:buSzTx/>
              <a:buFontTx/>
              <a:buNone/>
            </a:pPr>
            <a:r>
              <a:rPr kumimoji="0" lang="en-US" altLang="zh-CN" sz="2200">
                <a:solidFill>
                  <a:srgbClr val="333333"/>
                </a:solidFill>
                <a:latin typeface="Verdana" panose="020B0604030504040204" pitchFamily="34" charset="0"/>
              </a:rPr>
              <a:t>ASSUME</a:t>
            </a:r>
            <a:r>
              <a:rPr kumimoji="0" lang="zh-CN" altLang="en-US" sz="2200">
                <a:solidFill>
                  <a:srgbClr val="333333"/>
                </a:solidFill>
                <a:latin typeface="宋体" panose="02010600030101010101" pitchFamily="2" charset="-122"/>
              </a:rPr>
              <a:t>只是指定某段分配给何寄存器，并不能将段地址装入段寄存器</a:t>
            </a:r>
            <a:r>
              <a:rPr kumimoji="0" lang="en-US" altLang="zh-CN" sz="2200">
                <a:solidFill>
                  <a:srgbClr val="333333"/>
                </a:solidFill>
                <a:latin typeface="宋体" panose="02010600030101010101" pitchFamily="2" charset="-122"/>
              </a:rPr>
              <a:t>.</a:t>
            </a:r>
            <a:r>
              <a:rPr kumimoji="0" lang="zh-CN" altLang="en-US" sz="2200">
                <a:solidFill>
                  <a:srgbClr val="FF0000"/>
                </a:solidFill>
                <a:latin typeface="宋体" panose="02010600030101010101" pitchFamily="2" charset="-122"/>
              </a:rPr>
              <a:t>仅</a:t>
            </a:r>
            <a:r>
              <a:rPr kumimoji="0" lang="en-US" altLang="zh-CN" sz="2200">
                <a:solidFill>
                  <a:srgbClr val="FF0000"/>
                </a:solidFill>
                <a:latin typeface="宋体" panose="02010600030101010101" pitchFamily="2" charset="-122"/>
              </a:rPr>
              <a:t>CS</a:t>
            </a:r>
            <a:r>
              <a:rPr kumimoji="0" lang="zh-CN" altLang="en-US" sz="2200">
                <a:solidFill>
                  <a:srgbClr val="FF0000"/>
                </a:solidFill>
                <a:latin typeface="宋体" panose="02010600030101010101" pitchFamily="2" charset="-122"/>
              </a:rPr>
              <a:t>在分配时自动装入</a:t>
            </a:r>
            <a:r>
              <a:rPr kumimoji="0" lang="zh-CN" altLang="en-US" sz="2200">
                <a:solidFill>
                  <a:srgbClr val="333333"/>
                </a:solidFill>
                <a:latin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26344"/>
                                        </p:tgtEl>
                                        <p:attrNameLst>
                                          <p:attrName>style.visibility</p:attrName>
                                        </p:attrNameLst>
                                      </p:cBhvr>
                                      <p:to>
                                        <p:strVal val="visible"/>
                                      </p:to>
                                    </p:set>
                                    <p:anim calcmode="lin" valueType="num">
                                      <p:cBhvr>
                                        <p:cTn id="7" dur="500" fill="hold"/>
                                        <p:tgtEl>
                                          <p:spTgt spid="526344"/>
                                        </p:tgtEl>
                                        <p:attrNameLst>
                                          <p:attrName>ppt_w</p:attrName>
                                        </p:attrNameLst>
                                      </p:cBhvr>
                                      <p:tavLst>
                                        <p:tav tm="0">
                                          <p:val>
                                            <p:fltVal val="0"/>
                                          </p:val>
                                        </p:tav>
                                        <p:tav tm="100000">
                                          <p:val>
                                            <p:strVal val="#ppt_w"/>
                                          </p:val>
                                        </p:tav>
                                      </p:tavLst>
                                    </p:anim>
                                    <p:anim calcmode="lin" valueType="num">
                                      <p:cBhvr>
                                        <p:cTn id="8" dur="500" fill="hold"/>
                                        <p:tgtEl>
                                          <p:spTgt spid="5263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4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4">
            <a:extLst>
              <a:ext uri="{FF2B5EF4-FFF2-40B4-BE49-F238E27FC236}">
                <a16:creationId xmlns:a16="http://schemas.microsoft.com/office/drawing/2014/main" id="{316A9123-36F7-CF4B-B8A1-8917F0A8852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3436E6A-528A-E74F-911D-C5C81AACA77E}" type="datetime12">
              <a:rPr kumimoji="0" lang="zh-CN" altLang="en-US" sz="1400" smtClean="0"/>
              <a:pPr>
                <a:spcBef>
                  <a:spcPct val="0"/>
                </a:spcBef>
                <a:buClrTx/>
                <a:buSzTx/>
                <a:buFontTx/>
                <a:buNone/>
              </a:pPr>
              <a:t>下午10时44分</a:t>
            </a:fld>
            <a:endParaRPr kumimoji="0" lang="en-US" altLang="zh-CN" sz="1400"/>
          </a:p>
        </p:txBody>
      </p:sp>
      <p:sp>
        <p:nvSpPr>
          <p:cNvPr id="91138" name="Rectangle 6">
            <a:extLst>
              <a:ext uri="{FF2B5EF4-FFF2-40B4-BE49-F238E27FC236}">
                <a16:creationId xmlns:a16="http://schemas.microsoft.com/office/drawing/2014/main" id="{0EA7AD4C-7782-2B4A-B0F9-3FC383D785F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A478F4A-5886-7D49-8613-4D3B28284678}" type="slidenum">
              <a:rPr kumimoji="0" lang="en-US" altLang="zh-CN" sz="1400" smtClean="0"/>
              <a:pPr>
                <a:spcBef>
                  <a:spcPct val="0"/>
                </a:spcBef>
                <a:buClrTx/>
                <a:buSzTx/>
                <a:buFontTx/>
                <a:buNone/>
              </a:pPr>
              <a:t>37</a:t>
            </a:fld>
            <a:r>
              <a:rPr kumimoji="0" lang="en-US" altLang="zh-CN" sz="1400"/>
              <a:t>/96</a:t>
            </a:r>
            <a:endParaRPr kumimoji="0" lang="zh-CN" altLang="en-US" sz="1400"/>
          </a:p>
        </p:txBody>
      </p:sp>
      <p:sp>
        <p:nvSpPr>
          <p:cNvPr id="91139" name="Text Box 5">
            <a:extLst>
              <a:ext uri="{FF2B5EF4-FFF2-40B4-BE49-F238E27FC236}">
                <a16:creationId xmlns:a16="http://schemas.microsoft.com/office/drawing/2014/main" id="{B0ADAFEF-FAF2-4442-9C2F-4E5E017AF65D}"/>
              </a:ext>
            </a:extLst>
          </p:cNvPr>
          <p:cNvSpPr txBox="1">
            <a:spLocks noChangeArrowheads="1"/>
          </p:cNvSpPr>
          <p:nvPr/>
        </p:nvSpPr>
        <p:spPr bwMode="auto">
          <a:xfrm>
            <a:off x="2411413" y="144463"/>
            <a:ext cx="43211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6.4	 </a:t>
            </a:r>
            <a:r>
              <a:rPr lang="zh-CN" altLang="en-US" sz="3600">
                <a:latin typeface="隶书" pitchFamily="49" charset="-122"/>
                <a:ea typeface="隶书" pitchFamily="49" charset="-122"/>
              </a:rPr>
              <a:t>伪指令语句</a:t>
            </a:r>
          </a:p>
        </p:txBody>
      </p:sp>
      <p:sp>
        <p:nvSpPr>
          <p:cNvPr id="528389" name="Text Box 5">
            <a:extLst>
              <a:ext uri="{FF2B5EF4-FFF2-40B4-BE49-F238E27FC236}">
                <a16:creationId xmlns:a16="http://schemas.microsoft.com/office/drawing/2014/main" id="{55549647-E82B-924F-8C11-39E88C861FCF}"/>
              </a:ext>
            </a:extLst>
          </p:cNvPr>
          <p:cNvSpPr txBox="1">
            <a:spLocks noChangeArrowheads="1"/>
          </p:cNvSpPr>
          <p:nvPr/>
        </p:nvSpPr>
        <p:spPr bwMode="auto">
          <a:xfrm>
            <a:off x="466725" y="908050"/>
            <a:ext cx="8281988"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371600" indent="-4572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828800" indent="-4572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10000"/>
              </a:spcBef>
              <a:spcAft>
                <a:spcPct val="10000"/>
              </a:spcAft>
              <a:buClrTx/>
              <a:buSzTx/>
              <a:buFontTx/>
              <a:buNone/>
            </a:pPr>
            <a:r>
              <a:rPr kumimoji="0" lang="zh-CN" altLang="en-US" sz="2800">
                <a:solidFill>
                  <a:srgbClr val="0000CC"/>
                </a:solidFill>
                <a:latin typeface="楷体_GB2312" pitchFamily="49" charset="-122"/>
                <a:ea typeface="楷体_GB2312" pitchFamily="49" charset="-122"/>
              </a:rPr>
              <a:t>四  过程定义语句</a:t>
            </a:r>
          </a:p>
          <a:p>
            <a:pPr lvl="3" eaLnBrk="1" hangingPunct="1">
              <a:spcBef>
                <a:spcPct val="10000"/>
              </a:spcBef>
              <a:spcAft>
                <a:spcPct val="10000"/>
              </a:spcAft>
              <a:buClrTx/>
              <a:buSzTx/>
              <a:buFontTx/>
              <a:buNone/>
            </a:pPr>
            <a:r>
              <a:rPr kumimoji="0" lang="zh-CN" altLang="en-US" sz="2400">
                <a:solidFill>
                  <a:srgbClr val="0000CC"/>
                </a:solidFill>
                <a:latin typeface="楷体_GB2312" pitchFamily="49" charset="-122"/>
                <a:ea typeface="楷体_GB2312" pitchFamily="49" charset="-122"/>
              </a:rPr>
              <a:t>格式：过程名  </a:t>
            </a:r>
            <a:r>
              <a:rPr kumimoji="0" lang="en-US" altLang="zh-CN" sz="2400">
                <a:solidFill>
                  <a:srgbClr val="0000CC"/>
                </a:solidFill>
                <a:latin typeface="楷体_GB2312" pitchFamily="49" charset="-122"/>
                <a:ea typeface="楷体_GB2312" pitchFamily="49" charset="-122"/>
              </a:rPr>
              <a:t>PROC  </a:t>
            </a:r>
            <a:r>
              <a:rPr kumimoji="0" lang="zh-CN" altLang="en-US" sz="2400">
                <a:solidFill>
                  <a:srgbClr val="0000CC"/>
                </a:solidFill>
                <a:latin typeface="楷体_GB2312" pitchFamily="49" charset="-122"/>
                <a:ea typeface="楷体_GB2312" pitchFamily="49" charset="-122"/>
              </a:rPr>
              <a:t>属性</a:t>
            </a:r>
          </a:p>
          <a:p>
            <a:pPr lvl="3" eaLnBrk="1" hangingPunct="1">
              <a:spcBef>
                <a:spcPct val="10000"/>
              </a:spcBef>
              <a:spcAft>
                <a:spcPct val="10000"/>
              </a:spcAft>
              <a:buClrTx/>
              <a:buSzTx/>
              <a:buFontTx/>
              <a:buNone/>
            </a:pPr>
            <a:r>
              <a:rPr kumimoji="0" lang="zh-CN" altLang="en-US" sz="2400">
                <a:solidFill>
                  <a:srgbClr val="0000CC"/>
                </a:solidFill>
                <a:latin typeface="楷体_GB2312" pitchFamily="49" charset="-122"/>
                <a:ea typeface="楷体_GB2312" pitchFamily="49" charset="-122"/>
              </a:rPr>
              <a:t>		      </a:t>
            </a:r>
            <a:r>
              <a:rPr kumimoji="0" lang="zh-CN" altLang="en-US" sz="2400">
                <a:solidFill>
                  <a:srgbClr val="0000CC"/>
                </a:solidFill>
                <a:latin typeface="Arial" panose="020B0604020202020204" pitchFamily="34" charset="0"/>
                <a:ea typeface="楷体_GB2312" pitchFamily="49" charset="-122"/>
              </a:rPr>
              <a:t>…</a:t>
            </a:r>
            <a:r>
              <a:rPr kumimoji="0" lang="zh-CN" altLang="en-US" sz="2400">
                <a:solidFill>
                  <a:srgbClr val="0000CC"/>
                </a:solidFill>
                <a:latin typeface="楷体_GB2312" pitchFamily="49" charset="-122"/>
                <a:ea typeface="楷体_GB2312" pitchFamily="49" charset="-122"/>
              </a:rPr>
              <a:t>.</a:t>
            </a:r>
          </a:p>
          <a:p>
            <a:pPr lvl="3" eaLnBrk="1" hangingPunct="1">
              <a:spcBef>
                <a:spcPct val="10000"/>
              </a:spcBef>
              <a:spcAft>
                <a:spcPct val="10000"/>
              </a:spcAft>
              <a:buClrTx/>
              <a:buSzTx/>
              <a:buFontTx/>
              <a:buNone/>
            </a:pPr>
            <a:r>
              <a:rPr kumimoji="0" lang="zh-CN" altLang="en-US" sz="2400">
                <a:solidFill>
                  <a:srgbClr val="0000CC"/>
                </a:solidFill>
                <a:latin typeface="楷体_GB2312" pitchFamily="49" charset="-122"/>
                <a:ea typeface="楷体_GB2312" pitchFamily="49" charset="-122"/>
              </a:rPr>
              <a:t>	           </a:t>
            </a:r>
            <a:r>
              <a:rPr kumimoji="0" lang="en-US" altLang="zh-CN" sz="2400">
                <a:solidFill>
                  <a:srgbClr val="0000CC"/>
                </a:solidFill>
                <a:latin typeface="楷体_GB2312" pitchFamily="49" charset="-122"/>
                <a:ea typeface="楷体_GB2312" pitchFamily="49" charset="-122"/>
              </a:rPr>
              <a:t>RET   N</a:t>
            </a:r>
          </a:p>
          <a:p>
            <a:pPr lvl="3" eaLnBrk="1" hangingPunct="1">
              <a:spcBef>
                <a:spcPct val="10000"/>
              </a:spcBef>
              <a:spcAft>
                <a:spcPct val="10000"/>
              </a:spcAft>
              <a:buClrTx/>
              <a:buSzTx/>
              <a:buFontTx/>
              <a:buNone/>
            </a:pPr>
            <a:r>
              <a:rPr kumimoji="0" lang="en-US" altLang="zh-CN" sz="2400">
                <a:solidFill>
                  <a:srgbClr val="0000CC"/>
                </a:solidFill>
                <a:latin typeface="楷体_GB2312" pitchFamily="49" charset="-122"/>
                <a:ea typeface="楷体_GB2312" pitchFamily="49" charset="-122"/>
              </a:rPr>
              <a:t>	   </a:t>
            </a:r>
            <a:r>
              <a:rPr kumimoji="0" lang="zh-CN" altLang="en-US" sz="2400">
                <a:solidFill>
                  <a:srgbClr val="0000CC"/>
                </a:solidFill>
                <a:latin typeface="楷体_GB2312" pitchFamily="49" charset="-122"/>
                <a:ea typeface="楷体_GB2312" pitchFamily="49" charset="-122"/>
              </a:rPr>
              <a:t>过程名  </a:t>
            </a:r>
            <a:r>
              <a:rPr kumimoji="0" lang="en-US" altLang="zh-CN" sz="2400">
                <a:solidFill>
                  <a:srgbClr val="0000CC"/>
                </a:solidFill>
                <a:latin typeface="楷体_GB2312" pitchFamily="49" charset="-122"/>
                <a:ea typeface="楷体_GB2312" pitchFamily="49" charset="-122"/>
              </a:rPr>
              <a:t>ENDP</a:t>
            </a:r>
          </a:p>
          <a:p>
            <a:pPr eaLnBrk="1" hangingPunct="1">
              <a:spcBef>
                <a:spcPct val="10000"/>
              </a:spcBef>
              <a:spcAft>
                <a:spcPct val="10000"/>
              </a:spcAft>
              <a:buClrTx/>
              <a:buSzTx/>
              <a:buFontTx/>
              <a:buNone/>
            </a:pPr>
            <a:r>
              <a:rPr kumimoji="0" lang="zh-CN" altLang="en-US" sz="2200">
                <a:solidFill>
                  <a:srgbClr val="000000"/>
                </a:solidFill>
                <a:latin typeface="宋体" panose="02010600030101010101" pitchFamily="2" charset="-122"/>
                <a:ea typeface="楷体_GB2312" pitchFamily="49" charset="-122"/>
              </a:rPr>
              <a:t>功能：定义一个过程，主程序可以用</a:t>
            </a:r>
            <a:r>
              <a:rPr kumimoji="0" lang="en-US" altLang="zh-CN" sz="2200">
                <a:solidFill>
                  <a:srgbClr val="000000"/>
                </a:solidFill>
                <a:latin typeface="宋体" panose="02010600030101010101" pitchFamily="2" charset="-122"/>
                <a:ea typeface="楷体_GB2312" pitchFamily="49" charset="-122"/>
              </a:rPr>
              <a:t>CALL</a:t>
            </a:r>
            <a:r>
              <a:rPr kumimoji="0" lang="zh-CN" altLang="en-US" sz="2200">
                <a:solidFill>
                  <a:srgbClr val="000000"/>
                </a:solidFill>
                <a:latin typeface="宋体" panose="02010600030101010101" pitchFamily="2" charset="-122"/>
                <a:ea typeface="楷体_GB2312" pitchFamily="49" charset="-122"/>
              </a:rPr>
              <a:t>指令调用它。</a:t>
            </a:r>
          </a:p>
          <a:p>
            <a:pPr eaLnBrk="1" hangingPunct="1">
              <a:spcBef>
                <a:spcPct val="10000"/>
              </a:spcBef>
              <a:spcAft>
                <a:spcPct val="10000"/>
              </a:spcAft>
              <a:buClrTx/>
              <a:buSzTx/>
              <a:buFontTx/>
              <a:buNone/>
            </a:pPr>
            <a:r>
              <a:rPr kumimoji="0" lang="zh-CN" altLang="en-US" sz="2200">
                <a:solidFill>
                  <a:srgbClr val="000000"/>
                </a:solidFill>
                <a:latin typeface="宋体" panose="02010600030101010101" pitchFamily="2" charset="-122"/>
                <a:ea typeface="楷体_GB2312" pitchFamily="49" charset="-122"/>
              </a:rPr>
              <a:t>   </a:t>
            </a:r>
            <a:r>
              <a:rPr kumimoji="0" lang="zh-CN" altLang="en-US" sz="2200">
                <a:solidFill>
                  <a:srgbClr val="FF0000"/>
                </a:solidFill>
                <a:latin typeface="宋体" panose="02010600030101010101" pitchFamily="2" charset="-122"/>
                <a:ea typeface="楷体_GB2312" pitchFamily="49" charset="-122"/>
              </a:rPr>
              <a:t>过程名</a:t>
            </a:r>
            <a:r>
              <a:rPr kumimoji="0" lang="en-US" altLang="zh-CN" sz="2200">
                <a:solidFill>
                  <a:srgbClr val="FF0000"/>
                </a:solidFill>
                <a:latin typeface="宋体" panose="02010600030101010101" pitchFamily="2" charset="-122"/>
                <a:ea typeface="楷体_GB2312" pitchFamily="49" charset="-122"/>
              </a:rPr>
              <a:t>:</a:t>
            </a:r>
            <a:r>
              <a:rPr kumimoji="0" lang="en-US" altLang="zh-CN" sz="2200">
                <a:solidFill>
                  <a:srgbClr val="000000"/>
                </a:solidFill>
                <a:latin typeface="宋体" panose="02010600030101010101" pitchFamily="2" charset="-122"/>
                <a:ea typeface="楷体_GB2312" pitchFamily="49" charset="-122"/>
              </a:rPr>
              <a:t> </a:t>
            </a:r>
            <a:r>
              <a:rPr kumimoji="0" lang="zh-CN" altLang="en-US" sz="2200">
                <a:solidFill>
                  <a:srgbClr val="000000"/>
                </a:solidFill>
                <a:latin typeface="宋体" panose="02010600030101010101" pitchFamily="2" charset="-122"/>
                <a:ea typeface="楷体_GB2312" pitchFamily="49" charset="-122"/>
              </a:rPr>
              <a:t>给所定义的过程取的名字，不可缺省。它是主程序调用的目标操作数。过程名具有三种属性</a:t>
            </a:r>
          </a:p>
          <a:p>
            <a:pPr lvl="2" eaLnBrk="1" hangingPunct="1">
              <a:spcBef>
                <a:spcPct val="10000"/>
              </a:spcBef>
              <a:spcAft>
                <a:spcPct val="10000"/>
              </a:spcAft>
              <a:buClr>
                <a:srgbClr val="FF0000"/>
              </a:buClr>
              <a:buSzTx/>
              <a:buFont typeface="Wingdings" pitchFamily="2" charset="2"/>
              <a:buChar char="ü"/>
            </a:pPr>
            <a:r>
              <a:rPr kumimoji="0" lang="zh-CN" altLang="en-US" sz="2200">
                <a:solidFill>
                  <a:schemeClr val="tx2"/>
                </a:solidFill>
                <a:latin typeface="宋体" panose="02010600030101010101" pitchFamily="2" charset="-122"/>
              </a:rPr>
              <a:t>段属性</a:t>
            </a:r>
            <a:r>
              <a:rPr kumimoji="0" lang="zh-CN" altLang="en-US" sz="2200">
                <a:solidFill>
                  <a:srgbClr val="000000"/>
                </a:solidFill>
                <a:latin typeface="宋体" panose="02010600030101010101" pitchFamily="2" charset="-122"/>
              </a:rPr>
              <a:t>：为该过程所在段的段基址。</a:t>
            </a:r>
          </a:p>
          <a:p>
            <a:pPr lvl="2" eaLnBrk="1" hangingPunct="1">
              <a:spcBef>
                <a:spcPct val="10000"/>
              </a:spcBef>
              <a:spcAft>
                <a:spcPct val="10000"/>
              </a:spcAft>
              <a:buClr>
                <a:srgbClr val="FF0000"/>
              </a:buClr>
              <a:buSzTx/>
              <a:buFont typeface="Wingdings" pitchFamily="2" charset="2"/>
              <a:buChar char="ü"/>
            </a:pPr>
            <a:r>
              <a:rPr kumimoji="0" lang="zh-CN" altLang="en-US" sz="2200">
                <a:solidFill>
                  <a:schemeClr val="tx2"/>
                </a:solidFill>
                <a:latin typeface="宋体" panose="02010600030101010101" pitchFamily="2" charset="-122"/>
              </a:rPr>
              <a:t>偏移地址属性</a:t>
            </a:r>
            <a:r>
              <a:rPr kumimoji="0" lang="zh-CN" altLang="en-US" sz="2200">
                <a:solidFill>
                  <a:srgbClr val="000000"/>
                </a:solidFill>
                <a:latin typeface="宋体" panose="02010600030101010101" pitchFamily="2" charset="-122"/>
              </a:rPr>
              <a:t>：指该过程第一个字节与段首址之间距离		    字节。 </a:t>
            </a:r>
          </a:p>
          <a:p>
            <a:pPr lvl="2" eaLnBrk="1" hangingPunct="1">
              <a:spcBef>
                <a:spcPct val="10000"/>
              </a:spcBef>
              <a:spcAft>
                <a:spcPct val="10000"/>
              </a:spcAft>
              <a:buClr>
                <a:srgbClr val="FF0000"/>
              </a:buClr>
              <a:buSzTx/>
              <a:buFont typeface="Wingdings" pitchFamily="2" charset="2"/>
              <a:buChar char="ü"/>
            </a:pPr>
            <a:r>
              <a:rPr kumimoji="0" lang="zh-CN" altLang="en-US" sz="2200">
                <a:solidFill>
                  <a:schemeClr val="tx2"/>
                </a:solidFill>
                <a:latin typeface="宋体" panose="02010600030101010101" pitchFamily="2" charset="-122"/>
              </a:rPr>
              <a:t>距离属性</a:t>
            </a:r>
            <a:r>
              <a:rPr kumimoji="0" lang="zh-CN" altLang="en-US" sz="2200">
                <a:solidFill>
                  <a:srgbClr val="000000"/>
                </a:solidFill>
                <a:latin typeface="宋体" panose="02010600030101010101" pitchFamily="2" charset="-122"/>
              </a:rPr>
              <a:t>：为</a:t>
            </a:r>
            <a:r>
              <a:rPr kumimoji="0" lang="en-US" altLang="zh-CN" sz="2200">
                <a:solidFill>
                  <a:srgbClr val="000000"/>
                </a:solidFill>
                <a:latin typeface="宋体" panose="02010600030101010101" pitchFamily="2" charset="-122"/>
              </a:rPr>
              <a:t>NEAR</a:t>
            </a:r>
            <a:r>
              <a:rPr kumimoji="0" lang="zh-CN" altLang="en-US" sz="2200">
                <a:solidFill>
                  <a:srgbClr val="000000"/>
                </a:solidFill>
                <a:latin typeface="宋体" panose="02010600030101010101" pitchFamily="2" charset="-122"/>
              </a:rPr>
              <a:t>或</a:t>
            </a:r>
            <a:r>
              <a:rPr kumimoji="0" lang="en-US" altLang="zh-CN" sz="2200">
                <a:solidFill>
                  <a:srgbClr val="000000"/>
                </a:solidFill>
                <a:latin typeface="宋体" panose="02010600030101010101" pitchFamily="2" charset="-122"/>
              </a:rPr>
              <a:t>FAR</a:t>
            </a:r>
            <a:r>
              <a:rPr kumimoji="0" lang="zh-CN" altLang="en-US" sz="2200">
                <a:solidFill>
                  <a:srgbClr val="000000"/>
                </a:solidFill>
                <a:latin typeface="宋体" panose="02010600030101010101" pitchFamily="2" charset="-122"/>
              </a:rPr>
              <a:t>。格式中的属性就指距离属		性</a:t>
            </a:r>
            <a:r>
              <a:rPr kumimoji="0" lang="en-US" altLang="zh-CN" sz="2200">
                <a:solidFill>
                  <a:srgbClr val="000000"/>
                </a:solidFill>
                <a:latin typeface="宋体" panose="02010600030101010101" pitchFamily="2" charset="-122"/>
              </a:rPr>
              <a:t>,NEAR</a:t>
            </a:r>
            <a:r>
              <a:rPr kumimoji="0" lang="zh-CN" altLang="en-US" sz="2200">
                <a:solidFill>
                  <a:srgbClr val="000000"/>
                </a:solidFill>
                <a:latin typeface="宋体" panose="02010600030101010101" pitchFamily="2" charset="-122"/>
              </a:rPr>
              <a:t>为缺省使用。</a:t>
            </a:r>
            <a:r>
              <a:rPr kumimoji="0" lang="zh-CN" altLang="en-US">
                <a:solidFill>
                  <a:srgbClr val="000000"/>
                </a:solidFill>
                <a:latin typeface="宋体" panose="02010600030101010101" pitchFamily="2" charset="-122"/>
              </a:rPr>
              <a:t> </a:t>
            </a:r>
            <a:endParaRPr kumimoji="0" lang="en-US" altLang="zh-CN">
              <a:solidFill>
                <a:srgbClr val="00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28389">
                                            <p:txEl>
                                              <p:pRg st="6" end="6"/>
                                            </p:txEl>
                                          </p:spTgt>
                                        </p:tgtEl>
                                        <p:attrNameLst>
                                          <p:attrName>style.visibility</p:attrName>
                                        </p:attrNameLst>
                                      </p:cBhvr>
                                      <p:to>
                                        <p:strVal val="visible"/>
                                      </p:to>
                                    </p:set>
                                    <p:animEffect transition="in" filter="wipe(left)">
                                      <p:cBhvr>
                                        <p:cTn id="7" dur="500"/>
                                        <p:tgtEl>
                                          <p:spTgt spid="528389">
                                            <p:txEl>
                                              <p:pRg st="6" end="6"/>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28389">
                                            <p:txEl>
                                              <p:pRg st="7" end="7"/>
                                            </p:txEl>
                                          </p:spTgt>
                                        </p:tgtEl>
                                        <p:attrNameLst>
                                          <p:attrName>style.visibility</p:attrName>
                                        </p:attrNameLst>
                                      </p:cBhvr>
                                      <p:to>
                                        <p:strVal val="visible"/>
                                      </p:to>
                                    </p:set>
                                    <p:animEffect transition="in" filter="wipe(left)">
                                      <p:cBhvr>
                                        <p:cTn id="10" dur="500"/>
                                        <p:tgtEl>
                                          <p:spTgt spid="528389">
                                            <p:txEl>
                                              <p:pRg st="7" end="7"/>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528389">
                                            <p:txEl>
                                              <p:pRg st="8" end="8"/>
                                            </p:txEl>
                                          </p:spTgt>
                                        </p:tgtEl>
                                        <p:attrNameLst>
                                          <p:attrName>style.visibility</p:attrName>
                                        </p:attrNameLst>
                                      </p:cBhvr>
                                      <p:to>
                                        <p:strVal val="visible"/>
                                      </p:to>
                                    </p:set>
                                    <p:animEffect transition="in" filter="wipe(left)">
                                      <p:cBhvr>
                                        <p:cTn id="13" dur="500"/>
                                        <p:tgtEl>
                                          <p:spTgt spid="528389">
                                            <p:txEl>
                                              <p:pRg st="8" end="8"/>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528389">
                                            <p:txEl>
                                              <p:pRg st="9" end="9"/>
                                            </p:txEl>
                                          </p:spTgt>
                                        </p:tgtEl>
                                        <p:attrNameLst>
                                          <p:attrName>style.visibility</p:attrName>
                                        </p:attrNameLst>
                                      </p:cBhvr>
                                      <p:to>
                                        <p:strVal val="visible"/>
                                      </p:to>
                                    </p:set>
                                    <p:animEffect transition="in" filter="wipe(left)">
                                      <p:cBhvr>
                                        <p:cTn id="16" dur="500"/>
                                        <p:tgtEl>
                                          <p:spTgt spid="52838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4">
            <a:extLst>
              <a:ext uri="{FF2B5EF4-FFF2-40B4-BE49-F238E27FC236}">
                <a16:creationId xmlns:a16="http://schemas.microsoft.com/office/drawing/2014/main" id="{90EC2F98-FB32-EB40-8D08-8870083C749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E72D907-74AE-8C4E-94FB-AE3A12D3050F}" type="datetime12">
              <a:rPr kumimoji="0" lang="zh-CN" altLang="en-US" sz="1400" smtClean="0"/>
              <a:pPr>
                <a:spcBef>
                  <a:spcPct val="0"/>
                </a:spcBef>
                <a:buClrTx/>
                <a:buSzTx/>
                <a:buFontTx/>
                <a:buNone/>
              </a:pPr>
              <a:t>下午10时44分</a:t>
            </a:fld>
            <a:endParaRPr kumimoji="0" lang="en-US" altLang="zh-CN" sz="1400"/>
          </a:p>
        </p:txBody>
      </p:sp>
      <p:sp>
        <p:nvSpPr>
          <p:cNvPr id="93186" name="Rectangle 6">
            <a:extLst>
              <a:ext uri="{FF2B5EF4-FFF2-40B4-BE49-F238E27FC236}">
                <a16:creationId xmlns:a16="http://schemas.microsoft.com/office/drawing/2014/main" id="{1B515729-B72D-C148-A4DD-CDB7D6884D3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8896153-110D-CB4C-9D1B-5C46D850DB9A}" type="slidenum">
              <a:rPr kumimoji="0" lang="en-US" altLang="zh-CN" sz="1400" smtClean="0"/>
              <a:pPr>
                <a:spcBef>
                  <a:spcPct val="0"/>
                </a:spcBef>
                <a:buClrTx/>
                <a:buSzTx/>
                <a:buFontTx/>
                <a:buNone/>
              </a:pPr>
              <a:t>38</a:t>
            </a:fld>
            <a:r>
              <a:rPr kumimoji="0" lang="en-US" altLang="zh-CN" sz="1400"/>
              <a:t>/96</a:t>
            </a:r>
            <a:endParaRPr kumimoji="0" lang="zh-CN" altLang="en-US" sz="1400"/>
          </a:p>
        </p:txBody>
      </p:sp>
      <p:sp>
        <p:nvSpPr>
          <p:cNvPr id="93187" name="Text Box 5">
            <a:extLst>
              <a:ext uri="{FF2B5EF4-FFF2-40B4-BE49-F238E27FC236}">
                <a16:creationId xmlns:a16="http://schemas.microsoft.com/office/drawing/2014/main" id="{ABD421B3-8402-0F4D-8E2E-863C4FCBFD50}"/>
              </a:ext>
            </a:extLst>
          </p:cNvPr>
          <p:cNvSpPr txBox="1">
            <a:spLocks noChangeArrowheads="1"/>
          </p:cNvSpPr>
          <p:nvPr/>
        </p:nvSpPr>
        <p:spPr bwMode="auto">
          <a:xfrm>
            <a:off x="2411413" y="144463"/>
            <a:ext cx="43211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6.4	 </a:t>
            </a:r>
            <a:r>
              <a:rPr lang="zh-CN" altLang="en-US" sz="3600">
                <a:latin typeface="隶书" pitchFamily="49" charset="-122"/>
                <a:ea typeface="隶书" pitchFamily="49" charset="-122"/>
              </a:rPr>
              <a:t>伪指令语句</a:t>
            </a:r>
          </a:p>
        </p:txBody>
      </p:sp>
      <p:sp>
        <p:nvSpPr>
          <p:cNvPr id="530437" name="Text Box 5">
            <a:extLst>
              <a:ext uri="{FF2B5EF4-FFF2-40B4-BE49-F238E27FC236}">
                <a16:creationId xmlns:a16="http://schemas.microsoft.com/office/drawing/2014/main" id="{0F2A0718-2AED-B049-ACCD-84827251FDE4}"/>
              </a:ext>
            </a:extLst>
          </p:cNvPr>
          <p:cNvSpPr txBox="1">
            <a:spLocks noChangeArrowheads="1"/>
          </p:cNvSpPr>
          <p:nvPr/>
        </p:nvSpPr>
        <p:spPr bwMode="auto">
          <a:xfrm>
            <a:off x="466725" y="939800"/>
            <a:ext cx="8281988"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Tx/>
              <a:buSzTx/>
              <a:buFontTx/>
              <a:buNone/>
            </a:pPr>
            <a:r>
              <a:rPr kumimoji="0" lang="en-US" altLang="zh-CN" sz="2400">
                <a:solidFill>
                  <a:srgbClr val="FF0000"/>
                </a:solidFill>
                <a:latin typeface="Verdana" panose="020B0604030504040204" pitchFamily="34" charset="0"/>
              </a:rPr>
              <a:t>PROC…ENDP:</a:t>
            </a:r>
            <a:r>
              <a:rPr kumimoji="0" lang="en-US" altLang="zh-CN" sz="2400">
                <a:solidFill>
                  <a:srgbClr val="000000"/>
                </a:solidFill>
                <a:latin typeface="宋体" panose="02010600030101010101" pitchFamily="2" charset="-122"/>
              </a:rPr>
              <a:t> </a:t>
            </a:r>
            <a:r>
              <a:rPr kumimoji="0" lang="zh-CN" altLang="en-US" sz="2200">
                <a:solidFill>
                  <a:srgbClr val="000000"/>
                </a:solidFill>
                <a:latin typeface="宋体" panose="02010600030101010101" pitchFamily="2" charset="-122"/>
              </a:rPr>
              <a:t>过程定义伪指令助记符，成对出现，不可缺省。二者前面有相同的过程名，整个过程内容包括在</a:t>
            </a:r>
            <a:r>
              <a:rPr kumimoji="0" lang="en-US" altLang="zh-CN" sz="2200">
                <a:solidFill>
                  <a:srgbClr val="000000"/>
                </a:solidFill>
                <a:latin typeface="Verdana" panose="020B0604030504040204" pitchFamily="34" charset="0"/>
              </a:rPr>
              <a:t>PROC… ENDP</a:t>
            </a:r>
            <a:r>
              <a:rPr kumimoji="0" lang="zh-CN" altLang="en-US" sz="2200">
                <a:solidFill>
                  <a:srgbClr val="000000"/>
                </a:solidFill>
                <a:latin typeface="宋体" panose="02010600030101010101" pitchFamily="2" charset="-122"/>
              </a:rPr>
              <a:t>之内。</a:t>
            </a:r>
            <a:r>
              <a:rPr kumimoji="0" lang="zh-CN" altLang="en-US" sz="2400">
                <a:solidFill>
                  <a:srgbClr val="000000"/>
                </a:solidFill>
                <a:latin typeface="宋体" panose="02010600030101010101" pitchFamily="2" charset="-122"/>
              </a:rPr>
              <a:t> </a:t>
            </a:r>
            <a:endParaRPr kumimoji="0" lang="en-US" altLang="zh-CN" sz="2400">
              <a:solidFill>
                <a:srgbClr val="000000"/>
              </a:solidFill>
              <a:latin typeface="Verdana" panose="020B0604030504040204" pitchFamily="34" charset="0"/>
            </a:endParaRPr>
          </a:p>
          <a:p>
            <a:pPr eaLnBrk="1" hangingPunct="1">
              <a:lnSpc>
                <a:spcPct val="150000"/>
              </a:lnSpc>
              <a:spcBef>
                <a:spcPct val="50000"/>
              </a:spcBef>
              <a:buClrTx/>
              <a:buSzTx/>
              <a:buFontTx/>
              <a:buNone/>
            </a:pPr>
            <a:r>
              <a:rPr kumimoji="0" lang="en-US" altLang="zh-CN" sz="2400">
                <a:solidFill>
                  <a:srgbClr val="FF0000"/>
                </a:solidFill>
                <a:latin typeface="Verdana" panose="020B0604030504040204" pitchFamily="34" charset="0"/>
              </a:rPr>
              <a:t>RET  N:</a:t>
            </a:r>
            <a:r>
              <a:rPr kumimoji="0" lang="en-US" altLang="zh-CN" sz="2400">
                <a:solidFill>
                  <a:srgbClr val="000000"/>
                </a:solidFill>
                <a:latin typeface="Verdana" panose="020B0604030504040204" pitchFamily="34" charset="0"/>
              </a:rPr>
              <a:t> </a:t>
            </a:r>
            <a:r>
              <a:rPr kumimoji="0" lang="zh-CN" altLang="en-US" sz="2200">
                <a:solidFill>
                  <a:srgbClr val="000000"/>
                </a:solidFill>
                <a:latin typeface="Verdana" panose="020B0604030504040204" pitchFamily="34" charset="0"/>
              </a:rPr>
              <a:t>过程内部的返回指令。</a:t>
            </a:r>
            <a:r>
              <a:rPr kumimoji="0" lang="zh-CN" altLang="en-US" sz="2200">
                <a:solidFill>
                  <a:srgbClr val="000000"/>
                </a:solidFill>
                <a:latin typeface="宋体" panose="02010600030101010101" pitchFamily="2" charset="-122"/>
              </a:rPr>
              <a:t>过程内部至少有一条</a:t>
            </a:r>
            <a:r>
              <a:rPr kumimoji="0" lang="en-US" altLang="zh-CN" sz="2200">
                <a:solidFill>
                  <a:srgbClr val="000000"/>
                </a:solidFill>
                <a:latin typeface="宋体" panose="02010600030101010101" pitchFamily="2" charset="-122"/>
              </a:rPr>
              <a:t>RET</a:t>
            </a:r>
            <a:r>
              <a:rPr kumimoji="0" lang="zh-CN" altLang="en-US" sz="2200">
                <a:solidFill>
                  <a:srgbClr val="000000"/>
                </a:solidFill>
                <a:latin typeface="宋体" panose="02010600030101010101" pitchFamily="2" charset="-122"/>
              </a:rPr>
              <a:t>指令，它可以在过程的任何位置上，使过程返回到主程序调用它的</a:t>
            </a:r>
            <a:r>
              <a:rPr kumimoji="0" lang="en-US" altLang="zh-CN" sz="2200">
                <a:solidFill>
                  <a:srgbClr val="000000"/>
                </a:solidFill>
                <a:latin typeface="Verdana" panose="020B0604030504040204" pitchFamily="34" charset="0"/>
              </a:rPr>
              <a:t>CALL</a:t>
            </a:r>
            <a:r>
              <a:rPr kumimoji="0" lang="zh-CN" altLang="en-US" sz="2200">
                <a:solidFill>
                  <a:srgbClr val="000000"/>
                </a:solidFill>
                <a:latin typeface="宋体" panose="02010600030101010101" pitchFamily="2" charset="-122"/>
              </a:rPr>
              <a:t>指令之下一条指令。</a:t>
            </a:r>
            <a:r>
              <a:rPr kumimoji="0" lang="en-US" altLang="zh-CN" sz="2200">
                <a:solidFill>
                  <a:srgbClr val="000000"/>
                </a:solidFill>
                <a:latin typeface="Verdana" panose="020B0604030504040204" pitchFamily="34" charset="0"/>
              </a:rPr>
              <a:t>RET</a:t>
            </a:r>
            <a:r>
              <a:rPr kumimoji="0" lang="zh-CN" altLang="en-US" sz="2200">
                <a:solidFill>
                  <a:srgbClr val="000000"/>
                </a:solidFill>
                <a:latin typeface="宋体" panose="02010600030101010101" pitchFamily="2" charset="-122"/>
              </a:rPr>
              <a:t>后面跟的</a:t>
            </a:r>
            <a:r>
              <a:rPr kumimoji="0" lang="en-US" altLang="zh-CN" sz="2200">
                <a:solidFill>
                  <a:srgbClr val="000000"/>
                </a:solidFill>
                <a:latin typeface="宋体" panose="02010600030101010101" pitchFamily="2" charset="-122"/>
              </a:rPr>
              <a:t>N</a:t>
            </a:r>
            <a:r>
              <a:rPr kumimoji="0" lang="zh-CN" altLang="en-US" sz="2200">
                <a:solidFill>
                  <a:srgbClr val="000000"/>
                </a:solidFill>
                <a:latin typeface="宋体" panose="02010600030101010101" pitchFamily="2" charset="-122"/>
              </a:rPr>
              <a:t>为弹出值，可以缺省，</a:t>
            </a:r>
            <a:r>
              <a:rPr kumimoji="0" lang="en-US" altLang="zh-CN" sz="2200">
                <a:solidFill>
                  <a:srgbClr val="0000CC"/>
                </a:solidFill>
                <a:latin typeface="宋体" panose="02010600030101010101" pitchFamily="2" charset="-122"/>
              </a:rPr>
              <a:t>N</a:t>
            </a:r>
            <a:r>
              <a:rPr kumimoji="0" lang="zh-CN" altLang="en-US" sz="2200">
                <a:solidFill>
                  <a:srgbClr val="0000CC"/>
                </a:solidFill>
                <a:latin typeface="宋体" panose="02010600030101010101" pitchFamily="2" charset="-122"/>
              </a:rPr>
              <a:t>表示从过程返回以后，堆栈中应有</a:t>
            </a:r>
            <a:r>
              <a:rPr kumimoji="0" lang="en-US" altLang="zh-CN" sz="2200">
                <a:solidFill>
                  <a:srgbClr val="0000CC"/>
                </a:solidFill>
                <a:latin typeface="Verdana" panose="020B0604030504040204" pitchFamily="34" charset="0"/>
              </a:rPr>
              <a:t>N</a:t>
            </a:r>
            <a:r>
              <a:rPr kumimoji="0" lang="zh-CN" altLang="en-US" sz="2200">
                <a:solidFill>
                  <a:srgbClr val="0000CC"/>
                </a:solidFill>
                <a:latin typeface="宋体" panose="02010600030101010101" pitchFamily="2" charset="-122"/>
              </a:rPr>
              <a:t>个字节的值作废</a:t>
            </a:r>
            <a:r>
              <a:rPr kumimoji="0" lang="en-US" altLang="zh-CN" sz="2200">
                <a:solidFill>
                  <a:srgbClr val="0000CC"/>
                </a:solidFill>
                <a:latin typeface="宋体" panose="02010600030101010101" pitchFamily="2" charset="-122"/>
              </a:rPr>
              <a:t>(</a:t>
            </a:r>
            <a:r>
              <a:rPr kumimoji="0" lang="zh-CN" altLang="en-US" sz="2200">
                <a:solidFill>
                  <a:srgbClr val="0000CC"/>
                </a:solidFill>
                <a:latin typeface="宋体" panose="02010600030101010101" pitchFamily="2" charset="-122"/>
              </a:rPr>
              <a:t>从栈顶开始</a:t>
            </a:r>
            <a:r>
              <a:rPr kumimoji="0" lang="en-US" altLang="zh-CN" sz="2200">
                <a:solidFill>
                  <a:srgbClr val="0000CC"/>
                </a:solidFill>
                <a:latin typeface="宋体" panose="02010600030101010101" pitchFamily="2" charset="-122"/>
              </a:rPr>
              <a:t>)</a:t>
            </a:r>
            <a:r>
              <a:rPr kumimoji="0" lang="zh-CN" altLang="en-US" sz="2200">
                <a:solidFill>
                  <a:srgbClr val="0000CC"/>
                </a:solidFill>
                <a:latin typeface="宋体" panose="02010600030101010101" pitchFamily="2" charset="-122"/>
              </a:rPr>
              <a:t>，</a:t>
            </a:r>
            <a:r>
              <a:rPr kumimoji="0" lang="en-US" altLang="zh-CN" sz="2200">
                <a:solidFill>
                  <a:srgbClr val="0000CC"/>
                </a:solidFill>
                <a:latin typeface="Verdana" panose="020B0604030504040204" pitchFamily="34" charset="0"/>
              </a:rPr>
              <a:t>N</a:t>
            </a:r>
            <a:r>
              <a:rPr kumimoji="0" lang="zh-CN" altLang="en-US" sz="2200">
                <a:solidFill>
                  <a:srgbClr val="0000CC"/>
                </a:solidFill>
                <a:latin typeface="宋体" panose="02010600030101010101" pitchFamily="2" charset="-122"/>
              </a:rPr>
              <a:t>必须为正偶数。</a:t>
            </a:r>
            <a:r>
              <a:rPr kumimoji="0" lang="zh-CN" altLang="en-US" sz="2200">
                <a:solidFill>
                  <a:srgbClr val="000000"/>
                </a:solidFill>
                <a:latin typeface="宋体" panose="02010600030101010101" pitchFamily="2" charset="-122"/>
              </a:rPr>
              <a:t>过程内部可以有多个</a:t>
            </a:r>
            <a:r>
              <a:rPr kumimoji="0" lang="en-US" altLang="zh-CN" sz="2200">
                <a:solidFill>
                  <a:srgbClr val="000000"/>
                </a:solidFill>
                <a:latin typeface="Verdana" panose="020B0604030504040204" pitchFamily="34" charset="0"/>
              </a:rPr>
              <a:t>RET</a:t>
            </a:r>
            <a:r>
              <a:rPr kumimoji="0" lang="zh-CN" altLang="en-US" sz="2200">
                <a:solidFill>
                  <a:srgbClr val="000000"/>
                </a:solidFill>
                <a:latin typeface="宋体" panose="02010600030101010101" pitchFamily="2" charset="-122"/>
              </a:rPr>
              <a:t>，表示此过程具有多个返回出口</a:t>
            </a:r>
            <a:r>
              <a:rPr kumimoji="0" lang="en-US" altLang="zh-CN" sz="2200">
                <a:solidFill>
                  <a:srgbClr val="000000"/>
                </a:solidFill>
                <a:latin typeface="宋体" panose="02010600030101010101" pitchFamily="2" charset="-122"/>
              </a:rPr>
              <a:t>(</a:t>
            </a:r>
            <a:r>
              <a:rPr kumimoji="0" lang="zh-CN" altLang="en-US" sz="2200">
                <a:solidFill>
                  <a:srgbClr val="000000"/>
                </a:solidFill>
                <a:latin typeface="宋体" panose="02010600030101010101" pitchFamily="2" charset="-122"/>
              </a:rPr>
              <a:t>在不同条件下，从不同出口返回</a:t>
            </a:r>
            <a:r>
              <a:rPr kumimoji="0" lang="en-US" altLang="zh-CN" sz="2200">
                <a:solidFill>
                  <a:srgbClr val="000000"/>
                </a:solidFill>
                <a:latin typeface="宋体" panose="02010600030101010101" pitchFamily="2" charset="-122"/>
              </a:rPr>
              <a:t>)</a:t>
            </a:r>
            <a:r>
              <a:rPr kumimoji="0" lang="zh-CN" altLang="en-US" sz="2200">
                <a:solidFill>
                  <a:srgbClr val="000000"/>
                </a:solidFill>
                <a:latin typeface="宋体" panose="02010600030101010101" pitchFamily="2" charset="-122"/>
              </a:rPr>
              <a:t>。</a:t>
            </a:r>
            <a:endParaRPr kumimoji="0" lang="zh-CN" altLang="en-US" sz="2200">
              <a:solidFill>
                <a:srgbClr val="000000"/>
              </a:solidFill>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30437"/>
                                        </p:tgtEl>
                                        <p:attrNameLst>
                                          <p:attrName>style.visibility</p:attrName>
                                        </p:attrNameLst>
                                      </p:cBhvr>
                                      <p:to>
                                        <p:strVal val="visible"/>
                                      </p:to>
                                    </p:set>
                                    <p:animEffect transition="in" filter="barn(inVertical)">
                                      <p:cBhvr>
                                        <p:cTn id="7" dur="500"/>
                                        <p:tgtEl>
                                          <p:spTgt spid="530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4">
            <a:extLst>
              <a:ext uri="{FF2B5EF4-FFF2-40B4-BE49-F238E27FC236}">
                <a16:creationId xmlns:a16="http://schemas.microsoft.com/office/drawing/2014/main" id="{7716A98B-6E5C-444B-8362-B46148A0345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273941C-E760-E140-8389-CE91D3FB701A}" type="datetime12">
              <a:rPr kumimoji="0" lang="zh-CN" altLang="en-US" sz="1400" smtClean="0"/>
              <a:pPr>
                <a:spcBef>
                  <a:spcPct val="0"/>
                </a:spcBef>
                <a:buClrTx/>
                <a:buSzTx/>
                <a:buFontTx/>
                <a:buNone/>
              </a:pPr>
              <a:t>下午10时44分</a:t>
            </a:fld>
            <a:endParaRPr kumimoji="0" lang="en-US" altLang="zh-CN" sz="1400"/>
          </a:p>
        </p:txBody>
      </p:sp>
      <p:sp>
        <p:nvSpPr>
          <p:cNvPr id="95234" name="Rectangle 6">
            <a:extLst>
              <a:ext uri="{FF2B5EF4-FFF2-40B4-BE49-F238E27FC236}">
                <a16:creationId xmlns:a16="http://schemas.microsoft.com/office/drawing/2014/main" id="{8A14A58F-17C4-B64B-819E-70466559242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D35D902-C689-1948-A3D5-5D534DF04F6B}" type="slidenum">
              <a:rPr kumimoji="0" lang="en-US" altLang="zh-CN" sz="1400" smtClean="0"/>
              <a:pPr>
                <a:spcBef>
                  <a:spcPct val="0"/>
                </a:spcBef>
                <a:buClrTx/>
                <a:buSzTx/>
                <a:buFontTx/>
                <a:buNone/>
              </a:pPr>
              <a:t>39</a:t>
            </a:fld>
            <a:r>
              <a:rPr kumimoji="0" lang="en-US" altLang="zh-CN" sz="1400"/>
              <a:t>/96</a:t>
            </a:r>
            <a:endParaRPr kumimoji="0" lang="zh-CN" altLang="en-US" sz="1400"/>
          </a:p>
        </p:txBody>
      </p:sp>
      <p:sp>
        <p:nvSpPr>
          <p:cNvPr id="95235" name="Text Box 5">
            <a:extLst>
              <a:ext uri="{FF2B5EF4-FFF2-40B4-BE49-F238E27FC236}">
                <a16:creationId xmlns:a16="http://schemas.microsoft.com/office/drawing/2014/main" id="{252D3A89-3431-F741-8908-FAF05A69B214}"/>
              </a:ext>
            </a:extLst>
          </p:cNvPr>
          <p:cNvSpPr txBox="1">
            <a:spLocks noChangeArrowheads="1"/>
          </p:cNvSpPr>
          <p:nvPr/>
        </p:nvSpPr>
        <p:spPr bwMode="auto">
          <a:xfrm>
            <a:off x="2411413" y="144463"/>
            <a:ext cx="43211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6.4	 </a:t>
            </a:r>
            <a:r>
              <a:rPr lang="zh-CN" altLang="en-US" sz="3600">
                <a:latin typeface="隶书" pitchFamily="49" charset="-122"/>
                <a:ea typeface="隶书" pitchFamily="49" charset="-122"/>
              </a:rPr>
              <a:t>伪指令语句</a:t>
            </a:r>
          </a:p>
        </p:txBody>
      </p:sp>
      <p:sp>
        <p:nvSpPr>
          <p:cNvPr id="532485" name="Text Box 5">
            <a:extLst>
              <a:ext uri="{FF2B5EF4-FFF2-40B4-BE49-F238E27FC236}">
                <a16:creationId xmlns:a16="http://schemas.microsoft.com/office/drawing/2014/main" id="{79425C26-AEAE-AB49-BB59-4F1C3F6F2443}"/>
              </a:ext>
            </a:extLst>
          </p:cNvPr>
          <p:cNvSpPr txBox="1">
            <a:spLocks noChangeArrowheads="1"/>
          </p:cNvSpPr>
          <p:nvPr/>
        </p:nvSpPr>
        <p:spPr bwMode="auto">
          <a:xfrm>
            <a:off x="611188" y="827088"/>
            <a:ext cx="8064500"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80000"/>
              </a:lnSpc>
              <a:spcBef>
                <a:spcPct val="15000"/>
              </a:spcBef>
              <a:spcAft>
                <a:spcPct val="15000"/>
              </a:spcAft>
              <a:buClr>
                <a:schemeClr val="accent2"/>
              </a:buClr>
              <a:buSzTx/>
              <a:buFontTx/>
              <a:buNone/>
            </a:pPr>
            <a:r>
              <a:rPr kumimoji="0" lang="zh-CN" altLang="en-US" sz="2400">
                <a:solidFill>
                  <a:srgbClr val="000000"/>
                </a:solidFill>
                <a:latin typeface="宋体" panose="02010600030101010101" pitchFamily="2" charset="-122"/>
              </a:rPr>
              <a:t>例</a:t>
            </a:r>
            <a:r>
              <a:rPr kumimoji="0" lang="en-US" altLang="zh-CN" sz="2400">
                <a:solidFill>
                  <a:srgbClr val="000000"/>
                </a:solidFill>
                <a:latin typeface="宋体" panose="02010600030101010101" pitchFamily="2" charset="-122"/>
              </a:rPr>
              <a:t>:  </a:t>
            </a:r>
            <a:r>
              <a:rPr kumimoji="0" lang="zh-CN" altLang="en-US" sz="2400">
                <a:solidFill>
                  <a:srgbClr val="000000"/>
                </a:solidFill>
                <a:latin typeface="宋体" panose="02010600030101010101" pitchFamily="2" charset="-122"/>
              </a:rPr>
              <a:t>两个</a:t>
            </a:r>
            <a:r>
              <a:rPr kumimoji="0" lang="en-US" altLang="zh-CN" sz="2400">
                <a:solidFill>
                  <a:srgbClr val="000000"/>
                </a:solidFill>
                <a:latin typeface="宋体" panose="02010600030101010101" pitchFamily="2" charset="-122"/>
              </a:rPr>
              <a:t>16</a:t>
            </a:r>
            <a:r>
              <a:rPr kumimoji="0" lang="zh-CN" altLang="en-US" sz="2400">
                <a:solidFill>
                  <a:srgbClr val="000000"/>
                </a:solidFill>
                <a:latin typeface="宋体" panose="02010600030101010101" pitchFamily="2" charset="-122"/>
              </a:rPr>
              <a:t>位无符号二进制数相乘</a:t>
            </a:r>
            <a:endParaRPr kumimoji="0" lang="en-US" altLang="zh-CN" sz="2400">
              <a:solidFill>
                <a:srgbClr val="000000"/>
              </a:solidFill>
              <a:latin typeface="宋体" panose="02010600030101010101" pitchFamily="2" charset="-122"/>
            </a:endParaRPr>
          </a:p>
          <a:p>
            <a:pPr>
              <a:lnSpc>
                <a:spcPct val="80000"/>
              </a:lnSpc>
              <a:spcBef>
                <a:spcPct val="15000"/>
              </a:spcBef>
              <a:spcAft>
                <a:spcPct val="15000"/>
              </a:spcAft>
              <a:buClr>
                <a:schemeClr val="accent2"/>
              </a:buClr>
              <a:buSzTx/>
              <a:buFontTx/>
              <a:buNone/>
            </a:pPr>
            <a:r>
              <a:rPr kumimoji="0" lang="en-US" altLang="zh-CN" sz="2400">
                <a:solidFill>
                  <a:srgbClr val="FF0000"/>
                </a:solidFill>
                <a:latin typeface="宋体" panose="02010600030101010101" pitchFamily="2" charset="-122"/>
              </a:rPr>
              <a:t>DATA    SEGMENT                  </a:t>
            </a:r>
            <a:r>
              <a:rPr kumimoji="0" lang="zh-CN" altLang="en-US" sz="2400">
                <a:solidFill>
                  <a:srgbClr val="000000"/>
                </a:solidFill>
                <a:latin typeface="宋体" panose="02010600030101010101" pitchFamily="2" charset="-122"/>
              </a:rPr>
              <a:t>；数据段</a:t>
            </a:r>
          </a:p>
          <a:p>
            <a:pPr>
              <a:lnSpc>
                <a:spcPct val="80000"/>
              </a:lnSpc>
              <a:spcBef>
                <a:spcPct val="15000"/>
              </a:spcBef>
              <a:spcAft>
                <a:spcPct val="15000"/>
              </a:spcAft>
              <a:buClr>
                <a:schemeClr val="accent2"/>
              </a:buClr>
              <a:buSzTx/>
              <a:buFontTx/>
              <a:buNone/>
            </a:pPr>
            <a:r>
              <a:rPr kumimoji="0" lang="en-US" altLang="zh-CN" sz="2400">
                <a:solidFill>
                  <a:srgbClr val="005452"/>
                </a:solidFill>
                <a:latin typeface="宋体" panose="02010600030101010101" pitchFamily="2" charset="-122"/>
              </a:rPr>
              <a:t>        </a:t>
            </a:r>
            <a:r>
              <a:rPr kumimoji="0" lang="en-US" altLang="zh-CN" sz="2400">
                <a:solidFill>
                  <a:srgbClr val="000000"/>
                </a:solidFill>
                <a:latin typeface="宋体" panose="02010600030101010101" pitchFamily="2" charset="-122"/>
              </a:rPr>
              <a:t>D1  DW 1234H</a:t>
            </a:r>
          </a:p>
          <a:p>
            <a:pPr>
              <a:lnSpc>
                <a:spcPct val="80000"/>
              </a:lnSpc>
              <a:spcBef>
                <a:spcPct val="15000"/>
              </a:spcBef>
              <a:spcAft>
                <a:spcPct val="15000"/>
              </a:spcAft>
              <a:buClr>
                <a:schemeClr val="accent2"/>
              </a:buClr>
              <a:buSzTx/>
              <a:buFontTx/>
              <a:buNone/>
            </a:pPr>
            <a:r>
              <a:rPr kumimoji="0" lang="en-US" altLang="zh-CN" sz="2400">
                <a:solidFill>
                  <a:srgbClr val="000000"/>
                </a:solidFill>
                <a:latin typeface="宋体" panose="02010600030101010101" pitchFamily="2" charset="-122"/>
              </a:rPr>
              <a:t>        D2  DW 5678H</a:t>
            </a:r>
          </a:p>
          <a:p>
            <a:pPr>
              <a:lnSpc>
                <a:spcPct val="80000"/>
              </a:lnSpc>
              <a:spcBef>
                <a:spcPct val="15000"/>
              </a:spcBef>
              <a:spcAft>
                <a:spcPct val="15000"/>
              </a:spcAft>
              <a:buClr>
                <a:schemeClr val="accent2"/>
              </a:buClr>
              <a:buSzTx/>
              <a:buFontTx/>
              <a:buNone/>
            </a:pPr>
            <a:r>
              <a:rPr kumimoji="0" lang="en-US" altLang="zh-CN" sz="2400">
                <a:solidFill>
                  <a:srgbClr val="000000"/>
                </a:solidFill>
                <a:latin typeface="宋体" panose="02010600030101010101" pitchFamily="2" charset="-122"/>
              </a:rPr>
              <a:t>        P1  DD ?</a:t>
            </a:r>
          </a:p>
          <a:p>
            <a:pPr>
              <a:lnSpc>
                <a:spcPct val="80000"/>
              </a:lnSpc>
              <a:spcBef>
                <a:spcPct val="15000"/>
              </a:spcBef>
              <a:spcAft>
                <a:spcPct val="15000"/>
              </a:spcAft>
              <a:buClr>
                <a:schemeClr val="accent2"/>
              </a:buClr>
              <a:buSzTx/>
              <a:buFontTx/>
              <a:buNone/>
            </a:pPr>
            <a:r>
              <a:rPr kumimoji="0" lang="en-US" altLang="zh-CN" sz="2400">
                <a:solidFill>
                  <a:srgbClr val="FF0000"/>
                </a:solidFill>
                <a:latin typeface="宋体" panose="02010600030101010101" pitchFamily="2" charset="-122"/>
              </a:rPr>
              <a:t>DATA    ENDS</a:t>
            </a:r>
          </a:p>
          <a:p>
            <a:pPr>
              <a:lnSpc>
                <a:spcPct val="80000"/>
              </a:lnSpc>
              <a:spcBef>
                <a:spcPct val="15000"/>
              </a:spcBef>
              <a:spcAft>
                <a:spcPct val="15000"/>
              </a:spcAft>
              <a:buClr>
                <a:schemeClr val="accent2"/>
              </a:buClr>
              <a:buSzTx/>
              <a:buFontTx/>
              <a:buNone/>
            </a:pPr>
            <a:r>
              <a:rPr kumimoji="0" lang="en-US" altLang="zh-CN" sz="2400">
                <a:solidFill>
                  <a:srgbClr val="3333FF"/>
                </a:solidFill>
                <a:latin typeface="宋体" panose="02010600030101010101" pitchFamily="2" charset="-122"/>
              </a:rPr>
              <a:t>STACK   SEGMENT STACK </a:t>
            </a:r>
            <a:r>
              <a:rPr kumimoji="0" lang="en-US" altLang="zh-CN" sz="2400">
                <a:solidFill>
                  <a:srgbClr val="3333FF"/>
                </a:solidFill>
                <a:latin typeface="Times New Roman" panose="02020603050405020304" pitchFamily="18" charset="0"/>
              </a:rPr>
              <a:t>‘</a:t>
            </a:r>
            <a:r>
              <a:rPr kumimoji="0" lang="en-US" altLang="zh-CN" sz="2400">
                <a:solidFill>
                  <a:srgbClr val="3333FF"/>
                </a:solidFill>
                <a:latin typeface="宋体" panose="02010600030101010101" pitchFamily="2" charset="-122"/>
              </a:rPr>
              <a:t>STACK</a:t>
            </a:r>
            <a:r>
              <a:rPr kumimoji="0" lang="en-US" altLang="zh-CN" sz="2400">
                <a:solidFill>
                  <a:srgbClr val="3333FF"/>
                </a:solidFill>
                <a:latin typeface="Times New Roman" panose="02020603050405020304" pitchFamily="18" charset="0"/>
              </a:rPr>
              <a:t>’</a:t>
            </a:r>
            <a:r>
              <a:rPr kumimoji="0" lang="en-US" altLang="zh-CN" sz="2400">
                <a:solidFill>
                  <a:srgbClr val="3333FF"/>
                </a:solidFill>
                <a:latin typeface="宋体" panose="02010600030101010101" pitchFamily="2" charset="-122"/>
              </a:rPr>
              <a:t>    </a:t>
            </a:r>
            <a:r>
              <a:rPr kumimoji="0" lang="zh-CN" altLang="en-US" sz="2400">
                <a:solidFill>
                  <a:srgbClr val="000000"/>
                </a:solidFill>
                <a:latin typeface="宋体" panose="02010600030101010101" pitchFamily="2" charset="-122"/>
              </a:rPr>
              <a:t>；堆栈段</a:t>
            </a:r>
          </a:p>
          <a:p>
            <a:pPr>
              <a:lnSpc>
                <a:spcPct val="80000"/>
              </a:lnSpc>
              <a:spcBef>
                <a:spcPct val="15000"/>
              </a:spcBef>
              <a:spcAft>
                <a:spcPct val="15000"/>
              </a:spcAft>
              <a:buClr>
                <a:schemeClr val="accent2"/>
              </a:buClr>
              <a:buSzTx/>
              <a:buFontTx/>
              <a:buNone/>
            </a:pPr>
            <a:r>
              <a:rPr kumimoji="0" lang="en-US" altLang="zh-CN" sz="2400">
                <a:solidFill>
                  <a:srgbClr val="005452"/>
                </a:solidFill>
                <a:latin typeface="宋体" panose="02010600030101010101" pitchFamily="2" charset="-122"/>
              </a:rPr>
              <a:t>        </a:t>
            </a:r>
            <a:r>
              <a:rPr kumimoji="0" lang="en-US" altLang="zh-CN" sz="2400">
                <a:solidFill>
                  <a:srgbClr val="000000"/>
                </a:solidFill>
                <a:latin typeface="宋体" panose="02010600030101010101" pitchFamily="2" charset="-122"/>
              </a:rPr>
              <a:t>DW 100 DUP(?)</a:t>
            </a:r>
          </a:p>
          <a:p>
            <a:pPr>
              <a:lnSpc>
                <a:spcPct val="80000"/>
              </a:lnSpc>
              <a:spcBef>
                <a:spcPct val="15000"/>
              </a:spcBef>
              <a:spcAft>
                <a:spcPct val="15000"/>
              </a:spcAft>
              <a:buClr>
                <a:schemeClr val="accent2"/>
              </a:buClr>
              <a:buSzTx/>
              <a:buFontTx/>
              <a:buNone/>
            </a:pPr>
            <a:r>
              <a:rPr kumimoji="0" lang="en-US" altLang="zh-CN" sz="2400">
                <a:solidFill>
                  <a:srgbClr val="3333FF"/>
                </a:solidFill>
                <a:latin typeface="宋体" panose="02010600030101010101" pitchFamily="2" charset="-122"/>
              </a:rPr>
              <a:t>STACK   ENDS</a:t>
            </a:r>
          </a:p>
          <a:p>
            <a:pPr>
              <a:lnSpc>
                <a:spcPct val="80000"/>
              </a:lnSpc>
              <a:spcBef>
                <a:spcPct val="15000"/>
              </a:spcBef>
              <a:spcAft>
                <a:spcPct val="15000"/>
              </a:spcAft>
              <a:buClr>
                <a:schemeClr val="accent2"/>
              </a:buClr>
              <a:buSzTx/>
              <a:buFontTx/>
              <a:buNone/>
            </a:pPr>
            <a:r>
              <a:rPr kumimoji="0" lang="en-US" altLang="zh-CN" sz="2400">
                <a:solidFill>
                  <a:srgbClr val="AD2D52"/>
                </a:solidFill>
                <a:latin typeface="宋体" panose="02010600030101010101" pitchFamily="2" charset="-122"/>
              </a:rPr>
              <a:t>CODE    SEGMENT</a:t>
            </a:r>
          </a:p>
          <a:p>
            <a:pPr>
              <a:lnSpc>
                <a:spcPct val="80000"/>
              </a:lnSpc>
              <a:spcBef>
                <a:spcPct val="15000"/>
              </a:spcBef>
              <a:spcAft>
                <a:spcPct val="15000"/>
              </a:spcAft>
              <a:buClr>
                <a:schemeClr val="accent2"/>
              </a:buClr>
              <a:buSzTx/>
              <a:buFontTx/>
              <a:buNone/>
            </a:pPr>
            <a:r>
              <a:rPr kumimoji="0" lang="en-US" altLang="zh-CN" sz="2400">
                <a:solidFill>
                  <a:srgbClr val="005452"/>
                </a:solidFill>
                <a:latin typeface="宋体" panose="02010600030101010101" pitchFamily="2" charset="-122"/>
              </a:rPr>
              <a:t>        </a:t>
            </a:r>
            <a:r>
              <a:rPr kumimoji="0" lang="en-US" altLang="zh-CN" sz="2400">
                <a:solidFill>
                  <a:srgbClr val="000000"/>
                </a:solidFill>
                <a:latin typeface="宋体" panose="02010600030101010101" pitchFamily="2" charset="-122"/>
              </a:rPr>
              <a:t>ASSUME CS:CODE,DS:DATA,SS:STACK</a:t>
            </a:r>
          </a:p>
          <a:p>
            <a:pPr>
              <a:lnSpc>
                <a:spcPct val="80000"/>
              </a:lnSpc>
              <a:spcBef>
                <a:spcPct val="15000"/>
              </a:spcBef>
              <a:spcAft>
                <a:spcPct val="15000"/>
              </a:spcAft>
              <a:buClr>
                <a:schemeClr val="accent2"/>
              </a:buClr>
              <a:buSzTx/>
              <a:buFontTx/>
              <a:buNone/>
            </a:pPr>
            <a:r>
              <a:rPr kumimoji="0" lang="en-US" altLang="zh-CN" sz="2400">
                <a:solidFill>
                  <a:srgbClr val="006600"/>
                </a:solidFill>
                <a:latin typeface="宋体" panose="02010600030101010101" pitchFamily="2" charset="-122"/>
              </a:rPr>
              <a:t>MAIN    PROC FAR</a:t>
            </a:r>
          </a:p>
          <a:p>
            <a:pPr>
              <a:lnSpc>
                <a:spcPct val="80000"/>
              </a:lnSpc>
              <a:spcBef>
                <a:spcPct val="15000"/>
              </a:spcBef>
              <a:spcAft>
                <a:spcPct val="15000"/>
              </a:spcAft>
              <a:buClr>
                <a:schemeClr val="accent2"/>
              </a:buClr>
              <a:buSzTx/>
              <a:buFontTx/>
              <a:buNone/>
            </a:pPr>
            <a:r>
              <a:rPr kumimoji="0" lang="en-US" altLang="zh-CN" sz="2400">
                <a:solidFill>
                  <a:srgbClr val="000000"/>
                </a:solidFill>
                <a:latin typeface="宋体" panose="02010600030101010101" pitchFamily="2" charset="-122"/>
              </a:rPr>
              <a:t>START:</a:t>
            </a:r>
            <a:r>
              <a:rPr kumimoji="0" lang="en-US" altLang="zh-CN" sz="2400">
                <a:solidFill>
                  <a:srgbClr val="005452"/>
                </a:solidFill>
                <a:latin typeface="宋体" panose="02010600030101010101" pitchFamily="2" charset="-122"/>
              </a:rPr>
              <a:t>  </a:t>
            </a:r>
            <a:r>
              <a:rPr kumimoji="0" lang="en-US" altLang="zh-CN" sz="2400">
                <a:solidFill>
                  <a:srgbClr val="CC6600"/>
                </a:solidFill>
                <a:latin typeface="宋体" panose="02010600030101010101" pitchFamily="2" charset="-122"/>
              </a:rPr>
              <a:t>MOV AX,STACK            </a:t>
            </a:r>
            <a:r>
              <a:rPr kumimoji="0" lang="zh-CN" altLang="en-US" sz="2400">
                <a:solidFill>
                  <a:srgbClr val="000000"/>
                </a:solidFill>
                <a:latin typeface="宋体" panose="02010600030101010101" pitchFamily="2" charset="-122"/>
              </a:rPr>
              <a:t>；初始化</a:t>
            </a:r>
            <a:r>
              <a:rPr kumimoji="0" lang="en-US" altLang="zh-CN" sz="2400">
                <a:solidFill>
                  <a:srgbClr val="000000"/>
                </a:solidFill>
                <a:latin typeface="宋体" panose="02010600030101010101" pitchFamily="2" charset="-122"/>
              </a:rPr>
              <a:t>SS</a:t>
            </a:r>
          </a:p>
          <a:p>
            <a:pPr>
              <a:lnSpc>
                <a:spcPct val="80000"/>
              </a:lnSpc>
              <a:spcBef>
                <a:spcPct val="15000"/>
              </a:spcBef>
              <a:spcAft>
                <a:spcPct val="15000"/>
              </a:spcAft>
              <a:buClr>
                <a:schemeClr val="accent2"/>
              </a:buClr>
              <a:buSzTx/>
              <a:buFontTx/>
              <a:buNone/>
            </a:pPr>
            <a:r>
              <a:rPr kumimoji="0" lang="en-US" altLang="zh-CN" sz="2400">
                <a:solidFill>
                  <a:srgbClr val="CC6600"/>
                </a:solidFill>
                <a:latin typeface="宋体" panose="02010600030101010101" pitchFamily="2" charset="-122"/>
              </a:rPr>
              <a:t>        MOV SS,AX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withEffect">
                                  <p:stCondLst>
                                    <p:cond delay="0"/>
                                  </p:stCondLst>
                                  <p:childTnLst>
                                    <p:set>
                                      <p:cBhvr>
                                        <p:cTn id="6" dur="1" fill="hold">
                                          <p:stCondLst>
                                            <p:cond delay="0"/>
                                          </p:stCondLst>
                                        </p:cTn>
                                        <p:tgtEl>
                                          <p:spTgt spid="532485"/>
                                        </p:tgtEl>
                                        <p:attrNameLst>
                                          <p:attrName>style.visibility</p:attrName>
                                        </p:attrNameLst>
                                      </p:cBhvr>
                                      <p:to>
                                        <p:strVal val="visible"/>
                                      </p:to>
                                    </p:set>
                                    <p:animEffect transition="in" filter="diamond(in)">
                                      <p:cBhvr>
                                        <p:cTn id="7" dur="2000"/>
                                        <p:tgtEl>
                                          <p:spTgt spid="532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4">
            <a:extLst>
              <a:ext uri="{FF2B5EF4-FFF2-40B4-BE49-F238E27FC236}">
                <a16:creationId xmlns:a16="http://schemas.microsoft.com/office/drawing/2014/main" id="{60978DA6-686D-A54E-8909-4A7AEED4988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325EBC7-57BD-4F48-A1E3-1D9538EF3C66}" type="datetime12">
              <a:rPr kumimoji="0" lang="zh-CN" altLang="en-US" sz="1400" smtClean="0"/>
              <a:pPr>
                <a:spcBef>
                  <a:spcPct val="0"/>
                </a:spcBef>
                <a:buClrTx/>
                <a:buSzTx/>
                <a:buFontTx/>
                <a:buNone/>
              </a:pPr>
              <a:t>下午10时44分</a:t>
            </a:fld>
            <a:endParaRPr kumimoji="0" lang="en-US" altLang="zh-CN" sz="1400"/>
          </a:p>
        </p:txBody>
      </p:sp>
      <p:sp>
        <p:nvSpPr>
          <p:cNvPr id="23554" name="Rectangle 6">
            <a:extLst>
              <a:ext uri="{FF2B5EF4-FFF2-40B4-BE49-F238E27FC236}">
                <a16:creationId xmlns:a16="http://schemas.microsoft.com/office/drawing/2014/main" id="{CA28123C-2E41-CF47-8E99-DD09B7D8EE5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06D9A0F-D2A8-024C-B0BC-6AA8D0CECFF1}" type="slidenum">
              <a:rPr kumimoji="0" lang="en-US" altLang="zh-CN" sz="1400" smtClean="0"/>
              <a:pPr>
                <a:spcBef>
                  <a:spcPct val="0"/>
                </a:spcBef>
                <a:buClrTx/>
                <a:buSzTx/>
                <a:buFontTx/>
                <a:buNone/>
              </a:pPr>
              <a:t>4</a:t>
            </a:fld>
            <a:r>
              <a:rPr kumimoji="0" lang="en-US" altLang="zh-CN" sz="1400"/>
              <a:t>/96</a:t>
            </a:r>
            <a:endParaRPr kumimoji="0" lang="zh-CN" altLang="en-US" sz="1400"/>
          </a:p>
        </p:txBody>
      </p:sp>
      <p:sp>
        <p:nvSpPr>
          <p:cNvPr id="23555" name="Text Box 5">
            <a:extLst>
              <a:ext uri="{FF2B5EF4-FFF2-40B4-BE49-F238E27FC236}">
                <a16:creationId xmlns:a16="http://schemas.microsoft.com/office/drawing/2014/main" id="{89DA8D8D-6D55-274C-AFC3-F8DBB031CBC1}"/>
              </a:ext>
            </a:extLst>
          </p:cNvPr>
          <p:cNvSpPr txBox="1">
            <a:spLocks noChangeArrowheads="1"/>
          </p:cNvSpPr>
          <p:nvPr/>
        </p:nvSpPr>
        <p:spPr bwMode="auto">
          <a:xfrm>
            <a:off x="2339975" y="142875"/>
            <a:ext cx="44640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6.1	 </a:t>
            </a:r>
            <a:r>
              <a:rPr lang="zh-CN" altLang="en-US" sz="3600">
                <a:latin typeface="隶书" pitchFamily="49" charset="-122"/>
                <a:ea typeface="隶书" pitchFamily="49" charset="-122"/>
              </a:rPr>
              <a:t>汇编语言介绍</a:t>
            </a:r>
          </a:p>
        </p:txBody>
      </p:sp>
      <p:sp>
        <p:nvSpPr>
          <p:cNvPr id="430093" name="Text Box 13">
            <a:extLst>
              <a:ext uri="{FF2B5EF4-FFF2-40B4-BE49-F238E27FC236}">
                <a16:creationId xmlns:a16="http://schemas.microsoft.com/office/drawing/2014/main" id="{BD96EAAC-79BE-A54E-994C-6D58D31BFB31}"/>
              </a:ext>
            </a:extLst>
          </p:cNvPr>
          <p:cNvSpPr txBox="1">
            <a:spLocks noChangeArrowheads="1"/>
          </p:cNvSpPr>
          <p:nvPr/>
        </p:nvSpPr>
        <p:spPr bwMode="auto">
          <a:xfrm>
            <a:off x="530225" y="1268413"/>
            <a:ext cx="8124825" cy="2870200"/>
          </a:xfrm>
          <a:prstGeom prst="rect">
            <a:avLst/>
          </a:prstGeom>
          <a:noFill/>
          <a:ln>
            <a:noFill/>
          </a:ln>
          <a:effectLst/>
          <a:extLst/>
        </p:spPr>
        <p:txBody>
          <a:bodyPr anchor="ctr">
            <a:spAutoFit/>
          </a:bodyPr>
          <a:lstStyle>
            <a:lvl1pPr>
              <a:defRPr kumimoji="1" sz="3200">
                <a:solidFill>
                  <a:schemeClr val="tx1"/>
                </a:solidFill>
                <a:latin typeface="Tahoma" charset="0"/>
                <a:ea typeface="宋体" charset="0"/>
                <a:cs typeface="宋体" charset="0"/>
              </a:defRPr>
            </a:lvl1pPr>
            <a:lvl2pPr>
              <a:defRPr kumimoji="1" sz="2800">
                <a:solidFill>
                  <a:schemeClr val="tx1"/>
                </a:solidFill>
                <a:latin typeface="Tahoma" charset="0"/>
                <a:ea typeface="宋体" charset="0"/>
              </a:defRPr>
            </a:lvl2pPr>
            <a:lvl3pPr>
              <a:defRPr kumimoji="1" sz="2400">
                <a:solidFill>
                  <a:schemeClr val="tx1"/>
                </a:solidFill>
                <a:latin typeface="Tahoma" charset="0"/>
                <a:ea typeface="宋体" charset="0"/>
              </a:defRPr>
            </a:lvl3pPr>
            <a:lvl4pPr>
              <a:defRPr kumimoji="1" sz="2000">
                <a:solidFill>
                  <a:schemeClr val="tx1"/>
                </a:solidFill>
                <a:latin typeface="Tahoma" charset="0"/>
                <a:ea typeface="宋体" charset="0"/>
              </a:defRPr>
            </a:lvl4pPr>
            <a:lvl5pPr>
              <a:defRPr kumimoji="1" sz="2000">
                <a:solidFill>
                  <a:schemeClr val="tx1"/>
                </a:solidFill>
                <a:latin typeface="Tahoma" charset="0"/>
                <a:ea typeface="宋体" charset="0"/>
              </a:defRPr>
            </a:lvl5pPr>
            <a:lvl6pPr eaLnBrk="0" hangingPunct="0">
              <a:buFont typeface="Wingdings" charset="0"/>
              <a:defRPr kumimoji="1" sz="2000">
                <a:solidFill>
                  <a:schemeClr val="tx1"/>
                </a:solidFill>
                <a:latin typeface="Tahoma" charset="0"/>
                <a:ea typeface="宋体" charset="0"/>
              </a:defRPr>
            </a:lvl6pPr>
            <a:lvl7pPr eaLnBrk="0" hangingPunct="0">
              <a:buFont typeface="Wingdings" charset="0"/>
              <a:defRPr kumimoji="1" sz="2000">
                <a:solidFill>
                  <a:schemeClr val="tx1"/>
                </a:solidFill>
                <a:latin typeface="Tahoma" charset="0"/>
                <a:ea typeface="宋体" charset="0"/>
              </a:defRPr>
            </a:lvl7pPr>
            <a:lvl8pPr eaLnBrk="0" hangingPunct="0">
              <a:buFont typeface="Wingdings" charset="0"/>
              <a:defRPr kumimoji="1" sz="2000">
                <a:solidFill>
                  <a:schemeClr val="tx1"/>
                </a:solidFill>
                <a:latin typeface="Tahoma" charset="0"/>
                <a:ea typeface="宋体" charset="0"/>
              </a:defRPr>
            </a:lvl8pPr>
            <a:lvl9pPr eaLnBrk="0" hangingPunct="0">
              <a:buFont typeface="Wingdings" charset="0"/>
              <a:defRPr kumimoji="1" sz="2000">
                <a:solidFill>
                  <a:schemeClr val="tx1"/>
                </a:solidFill>
                <a:latin typeface="Tahoma" charset="0"/>
                <a:ea typeface="宋体" charset="0"/>
              </a:defRPr>
            </a:lvl9pPr>
          </a:lstStyle>
          <a:p>
            <a:pPr algn="just">
              <a:lnSpc>
                <a:spcPct val="150000"/>
              </a:lnSpc>
              <a:spcBef>
                <a:spcPct val="25000"/>
              </a:spcBef>
              <a:spcAft>
                <a:spcPct val="25000"/>
              </a:spcAft>
              <a:defRPr/>
            </a:pPr>
            <a:r>
              <a:rPr lang="zh-CN" altLang="en-US" sz="2800">
                <a:solidFill>
                  <a:srgbClr val="3333FF"/>
                </a:solidFill>
                <a:effectLst>
                  <a:outerShdw blurRad="38100" dist="38100" dir="2700000" algn="tl">
                    <a:srgbClr val="DDDDDD"/>
                  </a:outerShdw>
                </a:effectLst>
                <a:latin typeface="仿宋" charset="0"/>
                <a:ea typeface="仿宋" charset="0"/>
                <a:cs typeface="仿宋" charset="0"/>
              </a:rPr>
              <a:t>汇编程序</a:t>
            </a:r>
            <a:r>
              <a:rPr lang="zh-CN" altLang="en-US" sz="2800">
                <a:solidFill>
                  <a:srgbClr val="333333"/>
                </a:solidFill>
                <a:latin typeface="仿宋" charset="0"/>
                <a:ea typeface="仿宋" charset="0"/>
                <a:cs typeface="仿宋" charset="0"/>
              </a:rPr>
              <a:t>是系统程序，是用来将用户编写的汇编语言</a:t>
            </a:r>
            <a:r>
              <a:rPr lang="en-US" altLang="zh-CN" sz="2800">
                <a:solidFill>
                  <a:srgbClr val="333333"/>
                </a:solidFill>
                <a:latin typeface="仿宋" charset="0"/>
                <a:ea typeface="仿宋" charset="0"/>
                <a:cs typeface="仿宋" charset="0"/>
              </a:rPr>
              <a:t>(</a:t>
            </a:r>
            <a:r>
              <a:rPr lang="zh-CN" altLang="en-US" sz="2800">
                <a:solidFill>
                  <a:srgbClr val="333333"/>
                </a:solidFill>
                <a:latin typeface="仿宋" charset="0"/>
                <a:ea typeface="仿宋" charset="0"/>
                <a:cs typeface="仿宋" charset="0"/>
              </a:rPr>
              <a:t>源</a:t>
            </a:r>
            <a:r>
              <a:rPr lang="en-US" altLang="zh-CN" sz="2800">
                <a:solidFill>
                  <a:srgbClr val="333333"/>
                </a:solidFill>
                <a:latin typeface="仿宋" charset="0"/>
                <a:ea typeface="仿宋" charset="0"/>
                <a:cs typeface="仿宋" charset="0"/>
              </a:rPr>
              <a:t>)</a:t>
            </a:r>
            <a:r>
              <a:rPr lang="zh-CN" altLang="en-US" sz="2800">
                <a:solidFill>
                  <a:srgbClr val="333333"/>
                </a:solidFill>
                <a:latin typeface="仿宋" charset="0"/>
                <a:ea typeface="仿宋" charset="0"/>
                <a:cs typeface="仿宋" charset="0"/>
              </a:rPr>
              <a:t>程序转换为机器代码的系统工具程序。</a:t>
            </a:r>
          </a:p>
          <a:p>
            <a:pPr algn="just">
              <a:lnSpc>
                <a:spcPct val="150000"/>
              </a:lnSpc>
              <a:spcBef>
                <a:spcPct val="25000"/>
              </a:spcBef>
              <a:spcAft>
                <a:spcPct val="25000"/>
              </a:spcAft>
              <a:defRPr/>
            </a:pPr>
            <a:r>
              <a:rPr lang="zh-CN" altLang="en-US" sz="2800">
                <a:solidFill>
                  <a:srgbClr val="333333"/>
                </a:solidFill>
                <a:latin typeface="仿宋" charset="0"/>
                <a:ea typeface="仿宋" charset="0"/>
                <a:cs typeface="仿宋" charset="0"/>
              </a:rPr>
              <a:t>  利用汇编程序将汇编语言源程序翻译成机器代码的过程称为</a:t>
            </a:r>
            <a:r>
              <a:rPr lang="zh-CN" altLang="en-US" sz="2800">
                <a:solidFill>
                  <a:srgbClr val="3333FF"/>
                </a:solidFill>
                <a:effectLst>
                  <a:outerShdw blurRad="38100" dist="38100" dir="2700000" algn="tl">
                    <a:srgbClr val="DDDDDD"/>
                  </a:outerShdw>
                </a:effectLst>
                <a:latin typeface="仿宋" charset="0"/>
                <a:ea typeface="仿宋" charset="0"/>
                <a:cs typeface="仿宋" charset="0"/>
              </a:rPr>
              <a:t>汇编</a:t>
            </a:r>
            <a:r>
              <a:rPr lang="zh-CN" altLang="en-US" sz="2800">
                <a:solidFill>
                  <a:srgbClr val="333333"/>
                </a:solidFill>
                <a:latin typeface="仿宋" charset="0"/>
                <a:ea typeface="仿宋" charset="0"/>
                <a:cs typeface="仿宋" charset="0"/>
              </a:rPr>
              <a:t>。</a:t>
            </a:r>
            <a:endParaRPr kumimoji="0" lang="zh-CN" altLang="en-US" sz="2800">
              <a:solidFill>
                <a:srgbClr val="333333"/>
              </a:solidFill>
              <a:latin typeface="仿宋" charset="0"/>
              <a:ea typeface="仿宋" charset="0"/>
              <a:cs typeface="仿宋" charset="0"/>
            </a:endParaRPr>
          </a:p>
        </p:txBody>
      </p:sp>
      <p:grpSp>
        <p:nvGrpSpPr>
          <p:cNvPr id="430094" name="Group 14">
            <a:extLst>
              <a:ext uri="{FF2B5EF4-FFF2-40B4-BE49-F238E27FC236}">
                <a16:creationId xmlns:a16="http://schemas.microsoft.com/office/drawing/2014/main" id="{AF7607C3-9ACC-ED40-8B9E-66B49EDA7AFC}"/>
              </a:ext>
            </a:extLst>
          </p:cNvPr>
          <p:cNvGrpSpPr>
            <a:grpSpLocks/>
          </p:cNvGrpSpPr>
          <p:nvPr/>
        </p:nvGrpSpPr>
        <p:grpSpPr bwMode="auto">
          <a:xfrm>
            <a:off x="400050" y="4581525"/>
            <a:ext cx="8458200" cy="857250"/>
            <a:chOff x="252" y="2046"/>
            <a:chExt cx="5328" cy="540"/>
          </a:xfrm>
        </p:grpSpPr>
        <p:sp>
          <p:nvSpPr>
            <p:cNvPr id="23558" name="Text Box 15">
              <a:extLst>
                <a:ext uri="{FF2B5EF4-FFF2-40B4-BE49-F238E27FC236}">
                  <a16:creationId xmlns:a16="http://schemas.microsoft.com/office/drawing/2014/main" id="{1DFD93FD-CD22-F048-9263-D36583C996B2}"/>
                </a:ext>
              </a:extLst>
            </p:cNvPr>
            <p:cNvSpPr txBox="1">
              <a:spLocks noChangeArrowheads="1"/>
            </p:cNvSpPr>
            <p:nvPr/>
          </p:nvSpPr>
          <p:spPr bwMode="auto">
            <a:xfrm>
              <a:off x="296" y="2046"/>
              <a:ext cx="52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sz="2400" b="0">
                  <a:solidFill>
                    <a:srgbClr val="333333"/>
                  </a:solidFill>
                  <a:latin typeface="Verdana" panose="020B0604030504040204" pitchFamily="34" charset="0"/>
                </a:rPr>
                <a:t>EDIT    </a:t>
              </a:r>
              <a:r>
                <a:rPr kumimoji="0" lang="en-US" altLang="zh-CN" sz="2800" b="0">
                  <a:solidFill>
                    <a:srgbClr val="333333"/>
                  </a:solidFill>
                  <a:latin typeface="Verdana" panose="020B0604030504040204" pitchFamily="34" charset="0"/>
                </a:rPr>
                <a:t>*.ASM</a:t>
              </a:r>
              <a:r>
                <a:rPr kumimoji="0" lang="en-US" altLang="zh-CN" sz="2400" b="0">
                  <a:solidFill>
                    <a:srgbClr val="333333"/>
                  </a:solidFill>
                  <a:latin typeface="Verdana" panose="020B0604030504040204" pitchFamily="34" charset="0"/>
                </a:rPr>
                <a:t>    MASM     </a:t>
              </a:r>
              <a:r>
                <a:rPr kumimoji="0" lang="en-US" altLang="zh-CN" sz="2800" b="0">
                  <a:solidFill>
                    <a:srgbClr val="333333"/>
                  </a:solidFill>
                  <a:latin typeface="Verdana" panose="020B0604030504040204" pitchFamily="34" charset="0"/>
                </a:rPr>
                <a:t>*.OBJ</a:t>
              </a:r>
              <a:r>
                <a:rPr kumimoji="0" lang="en-US" altLang="zh-CN" sz="2400" b="0">
                  <a:solidFill>
                    <a:srgbClr val="333333"/>
                  </a:solidFill>
                  <a:latin typeface="Verdana" panose="020B0604030504040204" pitchFamily="34" charset="0"/>
                </a:rPr>
                <a:t>     LINK   </a:t>
              </a:r>
              <a:r>
                <a:rPr kumimoji="0" lang="en-US" altLang="zh-CN" sz="2800" b="0">
                  <a:solidFill>
                    <a:srgbClr val="333333"/>
                  </a:solidFill>
                  <a:latin typeface="Verdana" panose="020B0604030504040204" pitchFamily="34" charset="0"/>
                </a:rPr>
                <a:t>*.EXE</a:t>
              </a:r>
              <a:r>
                <a:rPr kumimoji="0" lang="en-US" altLang="zh-CN" sz="2400" b="0">
                  <a:solidFill>
                    <a:srgbClr val="333333"/>
                  </a:solidFill>
                  <a:latin typeface="Verdana" panose="020B0604030504040204" pitchFamily="34" charset="0"/>
                </a:rPr>
                <a:t>  </a:t>
              </a:r>
            </a:p>
          </p:txBody>
        </p:sp>
        <p:sp>
          <p:nvSpPr>
            <p:cNvPr id="23559" name="Line 16">
              <a:extLst>
                <a:ext uri="{FF2B5EF4-FFF2-40B4-BE49-F238E27FC236}">
                  <a16:creationId xmlns:a16="http://schemas.microsoft.com/office/drawing/2014/main" id="{D2A054F7-8C90-9340-87FC-7C1254F6A074}"/>
                </a:ext>
              </a:extLst>
            </p:cNvPr>
            <p:cNvSpPr>
              <a:spLocks noChangeShapeType="1"/>
            </p:cNvSpPr>
            <p:nvPr/>
          </p:nvSpPr>
          <p:spPr bwMode="auto">
            <a:xfrm>
              <a:off x="252" y="2334"/>
              <a:ext cx="681" cy="0"/>
            </a:xfrm>
            <a:prstGeom prst="line">
              <a:avLst/>
            </a:prstGeom>
            <a:noFill/>
            <a:ln w="19050">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0" name="Line 17">
              <a:extLst>
                <a:ext uri="{FF2B5EF4-FFF2-40B4-BE49-F238E27FC236}">
                  <a16:creationId xmlns:a16="http://schemas.microsoft.com/office/drawing/2014/main" id="{B07DAC3A-C268-D04D-82D6-A9B14472D06A}"/>
                </a:ext>
              </a:extLst>
            </p:cNvPr>
            <p:cNvSpPr>
              <a:spLocks noChangeShapeType="1"/>
            </p:cNvSpPr>
            <p:nvPr/>
          </p:nvSpPr>
          <p:spPr bwMode="auto">
            <a:xfrm>
              <a:off x="2020" y="2318"/>
              <a:ext cx="771" cy="0"/>
            </a:xfrm>
            <a:prstGeom prst="line">
              <a:avLst/>
            </a:prstGeom>
            <a:noFill/>
            <a:ln w="19050">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1" name="Line 18">
              <a:extLst>
                <a:ext uri="{FF2B5EF4-FFF2-40B4-BE49-F238E27FC236}">
                  <a16:creationId xmlns:a16="http://schemas.microsoft.com/office/drawing/2014/main" id="{508A4A1B-AAF7-FD41-8BCA-60B0F5E4E422}"/>
                </a:ext>
              </a:extLst>
            </p:cNvPr>
            <p:cNvSpPr>
              <a:spLocks noChangeShapeType="1"/>
            </p:cNvSpPr>
            <p:nvPr/>
          </p:nvSpPr>
          <p:spPr bwMode="auto">
            <a:xfrm>
              <a:off x="3925" y="2318"/>
              <a:ext cx="680" cy="0"/>
            </a:xfrm>
            <a:prstGeom prst="line">
              <a:avLst/>
            </a:prstGeom>
            <a:noFill/>
            <a:ln w="19050">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2" name="Text Box 19">
              <a:extLst>
                <a:ext uri="{FF2B5EF4-FFF2-40B4-BE49-F238E27FC236}">
                  <a16:creationId xmlns:a16="http://schemas.microsoft.com/office/drawing/2014/main" id="{FC69D5A5-5C18-DD45-A297-137FF456C371}"/>
                </a:ext>
              </a:extLst>
            </p:cNvPr>
            <p:cNvSpPr txBox="1">
              <a:spLocks noChangeArrowheads="1"/>
            </p:cNvSpPr>
            <p:nvPr/>
          </p:nvSpPr>
          <p:spPr bwMode="auto">
            <a:xfrm>
              <a:off x="341" y="2334"/>
              <a:ext cx="523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zh-CN" altLang="en-US" sz="2000">
                  <a:solidFill>
                    <a:srgbClr val="800000"/>
                  </a:solidFill>
                  <a:latin typeface="Verdana" panose="020B0604030504040204" pitchFamily="34" charset="0"/>
                </a:rPr>
                <a:t> 编辑         源程序       汇编        浮动目标程序    连接   可执行程序</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430093">
                                            <p:txEl>
                                              <p:pRg st="1" end="1"/>
                                            </p:txEl>
                                          </p:spTgt>
                                        </p:tgtEl>
                                        <p:attrNameLst>
                                          <p:attrName>style.visibility</p:attrName>
                                        </p:attrNameLst>
                                      </p:cBhvr>
                                      <p:to>
                                        <p:strVal val="visible"/>
                                      </p:to>
                                    </p:set>
                                    <p:anim calcmode="lin" valueType="num">
                                      <p:cBhvr>
                                        <p:cTn id="7" dur="500" fill="hold"/>
                                        <p:tgtEl>
                                          <p:spTgt spid="430093">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430093">
                                            <p:txEl>
                                              <p:pRg st="1" end="1"/>
                                            </p:txEl>
                                          </p:spTgt>
                                        </p:tgtEl>
                                        <p:attrNameLst>
                                          <p:attrName>ppt_y</p:attrName>
                                        </p:attrNameLst>
                                      </p:cBhvr>
                                      <p:tavLst>
                                        <p:tav tm="0">
                                          <p:val>
                                            <p:strVal val="#ppt_y-#ppt_h/2"/>
                                          </p:val>
                                        </p:tav>
                                        <p:tav tm="100000">
                                          <p:val>
                                            <p:strVal val="#ppt_y"/>
                                          </p:val>
                                        </p:tav>
                                      </p:tavLst>
                                    </p:anim>
                                    <p:anim calcmode="lin" valueType="num">
                                      <p:cBhvr>
                                        <p:cTn id="9" dur="500" fill="hold"/>
                                        <p:tgtEl>
                                          <p:spTgt spid="430093">
                                            <p:txEl>
                                              <p:pRg st="1" end="1"/>
                                            </p:txEl>
                                          </p:spTgt>
                                        </p:tgtEl>
                                        <p:attrNameLst>
                                          <p:attrName>ppt_w</p:attrName>
                                        </p:attrNameLst>
                                      </p:cBhvr>
                                      <p:tavLst>
                                        <p:tav tm="0">
                                          <p:val>
                                            <p:strVal val="#ppt_w"/>
                                          </p:val>
                                        </p:tav>
                                        <p:tav tm="100000">
                                          <p:val>
                                            <p:strVal val="#ppt_w"/>
                                          </p:val>
                                        </p:tav>
                                      </p:tavLst>
                                    </p:anim>
                                    <p:anim calcmode="lin" valueType="num">
                                      <p:cBhvr>
                                        <p:cTn id="10" dur="500" fill="hold"/>
                                        <p:tgtEl>
                                          <p:spTgt spid="43009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nodeType="clickEffect">
                                  <p:stCondLst>
                                    <p:cond delay="0"/>
                                  </p:stCondLst>
                                  <p:childTnLst>
                                    <p:set>
                                      <p:cBhvr>
                                        <p:cTn id="14" dur="1" fill="hold">
                                          <p:stCondLst>
                                            <p:cond delay="0"/>
                                          </p:stCondLst>
                                        </p:cTn>
                                        <p:tgtEl>
                                          <p:spTgt spid="430094"/>
                                        </p:tgtEl>
                                        <p:attrNameLst>
                                          <p:attrName>style.visibility</p:attrName>
                                        </p:attrNameLst>
                                      </p:cBhvr>
                                      <p:to>
                                        <p:strVal val="visible"/>
                                      </p:to>
                                    </p:set>
                                    <p:anim calcmode="lin" valueType="num">
                                      <p:cBhvr>
                                        <p:cTn id="15" dur="500" fill="hold"/>
                                        <p:tgtEl>
                                          <p:spTgt spid="430094"/>
                                        </p:tgtEl>
                                        <p:attrNameLst>
                                          <p:attrName>ppt_x</p:attrName>
                                        </p:attrNameLst>
                                      </p:cBhvr>
                                      <p:tavLst>
                                        <p:tav tm="0">
                                          <p:val>
                                            <p:strVal val="#ppt_x"/>
                                          </p:val>
                                        </p:tav>
                                        <p:tav tm="100000">
                                          <p:val>
                                            <p:strVal val="#ppt_x"/>
                                          </p:val>
                                        </p:tav>
                                      </p:tavLst>
                                    </p:anim>
                                    <p:anim calcmode="lin" valueType="num">
                                      <p:cBhvr>
                                        <p:cTn id="16" dur="500" fill="hold"/>
                                        <p:tgtEl>
                                          <p:spTgt spid="430094"/>
                                        </p:tgtEl>
                                        <p:attrNameLst>
                                          <p:attrName>ppt_y</p:attrName>
                                        </p:attrNameLst>
                                      </p:cBhvr>
                                      <p:tavLst>
                                        <p:tav tm="0">
                                          <p:val>
                                            <p:strVal val="#ppt_y-#ppt_h/2"/>
                                          </p:val>
                                        </p:tav>
                                        <p:tav tm="100000">
                                          <p:val>
                                            <p:strVal val="#ppt_y"/>
                                          </p:val>
                                        </p:tav>
                                      </p:tavLst>
                                    </p:anim>
                                    <p:anim calcmode="lin" valueType="num">
                                      <p:cBhvr>
                                        <p:cTn id="17" dur="500" fill="hold"/>
                                        <p:tgtEl>
                                          <p:spTgt spid="430094"/>
                                        </p:tgtEl>
                                        <p:attrNameLst>
                                          <p:attrName>ppt_w</p:attrName>
                                        </p:attrNameLst>
                                      </p:cBhvr>
                                      <p:tavLst>
                                        <p:tav tm="0">
                                          <p:val>
                                            <p:strVal val="#ppt_w"/>
                                          </p:val>
                                        </p:tav>
                                        <p:tav tm="100000">
                                          <p:val>
                                            <p:strVal val="#ppt_w"/>
                                          </p:val>
                                        </p:tav>
                                      </p:tavLst>
                                    </p:anim>
                                    <p:anim calcmode="lin" valueType="num">
                                      <p:cBhvr>
                                        <p:cTn id="18" dur="500" fill="hold"/>
                                        <p:tgtEl>
                                          <p:spTgt spid="43009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4">
            <a:extLst>
              <a:ext uri="{FF2B5EF4-FFF2-40B4-BE49-F238E27FC236}">
                <a16:creationId xmlns:a16="http://schemas.microsoft.com/office/drawing/2014/main" id="{C41BDFAC-309D-CD4C-BB08-466F12E647B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80BEE85-185C-E042-A997-F4F6D9BDFED6}" type="datetime12">
              <a:rPr kumimoji="0" lang="zh-CN" altLang="en-US" sz="1400" smtClean="0"/>
              <a:pPr>
                <a:spcBef>
                  <a:spcPct val="0"/>
                </a:spcBef>
                <a:buClrTx/>
                <a:buSzTx/>
                <a:buFontTx/>
                <a:buNone/>
              </a:pPr>
              <a:t>下午10时44分</a:t>
            </a:fld>
            <a:endParaRPr kumimoji="0" lang="en-US" altLang="zh-CN" sz="1400"/>
          </a:p>
        </p:txBody>
      </p:sp>
      <p:sp>
        <p:nvSpPr>
          <p:cNvPr id="97282" name="Rectangle 6">
            <a:extLst>
              <a:ext uri="{FF2B5EF4-FFF2-40B4-BE49-F238E27FC236}">
                <a16:creationId xmlns:a16="http://schemas.microsoft.com/office/drawing/2014/main" id="{39865814-ED3D-4A4D-95B1-7ED0C1CDD9B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EB9D80F-82D1-DC4C-AC8D-5F6FAD325C22}" type="slidenum">
              <a:rPr kumimoji="0" lang="en-US" altLang="zh-CN" sz="1400" smtClean="0"/>
              <a:pPr>
                <a:spcBef>
                  <a:spcPct val="0"/>
                </a:spcBef>
                <a:buClrTx/>
                <a:buSzTx/>
                <a:buFontTx/>
                <a:buNone/>
              </a:pPr>
              <a:t>40</a:t>
            </a:fld>
            <a:r>
              <a:rPr kumimoji="0" lang="en-US" altLang="zh-CN" sz="1400"/>
              <a:t>/96</a:t>
            </a:r>
            <a:endParaRPr kumimoji="0" lang="zh-CN" altLang="en-US" sz="1400"/>
          </a:p>
        </p:txBody>
      </p:sp>
      <p:sp>
        <p:nvSpPr>
          <p:cNvPr id="97283" name="Text Box 5">
            <a:extLst>
              <a:ext uri="{FF2B5EF4-FFF2-40B4-BE49-F238E27FC236}">
                <a16:creationId xmlns:a16="http://schemas.microsoft.com/office/drawing/2014/main" id="{81D42E90-A358-A84B-A235-356B5B7F718D}"/>
              </a:ext>
            </a:extLst>
          </p:cNvPr>
          <p:cNvSpPr txBox="1">
            <a:spLocks noChangeArrowheads="1"/>
          </p:cNvSpPr>
          <p:nvPr/>
        </p:nvSpPr>
        <p:spPr bwMode="auto">
          <a:xfrm>
            <a:off x="2411413" y="144463"/>
            <a:ext cx="43211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6.4	 </a:t>
            </a:r>
            <a:r>
              <a:rPr lang="zh-CN" altLang="en-US" sz="3600">
                <a:latin typeface="隶书" pitchFamily="49" charset="-122"/>
                <a:ea typeface="隶书" pitchFamily="49" charset="-122"/>
              </a:rPr>
              <a:t>伪指令语句</a:t>
            </a:r>
          </a:p>
        </p:txBody>
      </p:sp>
      <p:sp>
        <p:nvSpPr>
          <p:cNvPr id="534533" name="Text Box 5">
            <a:extLst>
              <a:ext uri="{FF2B5EF4-FFF2-40B4-BE49-F238E27FC236}">
                <a16:creationId xmlns:a16="http://schemas.microsoft.com/office/drawing/2014/main" id="{44C7A170-98E0-D646-BE02-C12BB09F05AA}"/>
              </a:ext>
            </a:extLst>
          </p:cNvPr>
          <p:cNvSpPr txBox="1">
            <a:spLocks noChangeArrowheads="1"/>
          </p:cNvSpPr>
          <p:nvPr/>
        </p:nvSpPr>
        <p:spPr bwMode="auto">
          <a:xfrm>
            <a:off x="476250" y="963613"/>
            <a:ext cx="79121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60000"/>
              </a:lnSpc>
              <a:spcAft>
                <a:spcPct val="20000"/>
              </a:spcAft>
              <a:buClr>
                <a:schemeClr val="accent2"/>
              </a:buClr>
              <a:buSzTx/>
              <a:buFontTx/>
              <a:buNone/>
            </a:pPr>
            <a:r>
              <a:rPr kumimoji="0" lang="en-US" altLang="zh-CN" sz="2400">
                <a:solidFill>
                  <a:srgbClr val="005452"/>
                </a:solidFill>
                <a:latin typeface="宋体" panose="02010600030101010101" pitchFamily="2" charset="-122"/>
              </a:rPr>
              <a:t>       </a:t>
            </a:r>
            <a:r>
              <a:rPr kumimoji="0" lang="en-US" altLang="zh-CN" sz="2400">
                <a:solidFill>
                  <a:srgbClr val="FF3300"/>
                </a:solidFill>
                <a:latin typeface="宋体" panose="02010600030101010101" pitchFamily="2" charset="-122"/>
              </a:rPr>
              <a:t>PUSH DS           </a:t>
            </a:r>
            <a:r>
              <a:rPr kumimoji="0" lang="zh-CN" altLang="en-US" sz="2400">
                <a:solidFill>
                  <a:srgbClr val="000000"/>
                </a:solidFill>
                <a:latin typeface="宋体" panose="02010600030101010101" pitchFamily="2" charset="-122"/>
              </a:rPr>
              <a:t>；返回</a:t>
            </a:r>
            <a:r>
              <a:rPr kumimoji="0" lang="en-US" altLang="zh-CN" sz="2400">
                <a:solidFill>
                  <a:srgbClr val="000000"/>
                </a:solidFill>
                <a:latin typeface="宋体" panose="02010600030101010101" pitchFamily="2" charset="-122"/>
              </a:rPr>
              <a:t>DOS</a:t>
            </a:r>
            <a:r>
              <a:rPr kumimoji="0" lang="zh-CN" altLang="en-US" sz="2400">
                <a:solidFill>
                  <a:srgbClr val="000000"/>
                </a:solidFill>
                <a:latin typeface="宋体" panose="02010600030101010101" pitchFamily="2" charset="-122"/>
              </a:rPr>
              <a:t>用</a:t>
            </a:r>
          </a:p>
          <a:p>
            <a:pPr>
              <a:lnSpc>
                <a:spcPct val="60000"/>
              </a:lnSpc>
              <a:spcAft>
                <a:spcPct val="20000"/>
              </a:spcAft>
              <a:buClr>
                <a:schemeClr val="accent2"/>
              </a:buClr>
              <a:buSzTx/>
              <a:buFontTx/>
              <a:buNone/>
            </a:pPr>
            <a:r>
              <a:rPr kumimoji="0" lang="en-US" altLang="zh-CN" sz="2400">
                <a:solidFill>
                  <a:srgbClr val="FF3300"/>
                </a:solidFill>
                <a:latin typeface="宋体" panose="02010600030101010101" pitchFamily="2" charset="-122"/>
              </a:rPr>
              <a:t>       SUB AX,AX</a:t>
            </a:r>
          </a:p>
          <a:p>
            <a:pPr>
              <a:lnSpc>
                <a:spcPct val="60000"/>
              </a:lnSpc>
              <a:spcAft>
                <a:spcPct val="20000"/>
              </a:spcAft>
              <a:buClr>
                <a:schemeClr val="accent2"/>
              </a:buClr>
              <a:buSzTx/>
              <a:buFontTx/>
              <a:buNone/>
            </a:pPr>
            <a:r>
              <a:rPr kumimoji="0" lang="en-US" altLang="zh-CN" sz="2400">
                <a:solidFill>
                  <a:srgbClr val="FF3300"/>
                </a:solidFill>
                <a:latin typeface="宋体" panose="02010600030101010101" pitchFamily="2" charset="-122"/>
              </a:rPr>
              <a:t>       PUSH AX</a:t>
            </a:r>
          </a:p>
          <a:p>
            <a:pPr>
              <a:lnSpc>
                <a:spcPct val="60000"/>
              </a:lnSpc>
              <a:spcAft>
                <a:spcPct val="20000"/>
              </a:spcAft>
              <a:buClr>
                <a:schemeClr val="accent2"/>
              </a:buClr>
              <a:buSzTx/>
              <a:buFontTx/>
              <a:buNone/>
            </a:pPr>
            <a:r>
              <a:rPr kumimoji="0" lang="en-US" altLang="zh-CN" sz="2400">
                <a:solidFill>
                  <a:srgbClr val="CC6600"/>
                </a:solidFill>
                <a:latin typeface="宋体" panose="02010600030101010101" pitchFamily="2" charset="-122"/>
              </a:rPr>
              <a:t>       MOV AX,DATA       </a:t>
            </a:r>
            <a:r>
              <a:rPr kumimoji="0" lang="zh-CN" altLang="en-US" sz="2400">
                <a:solidFill>
                  <a:srgbClr val="000000"/>
                </a:solidFill>
                <a:latin typeface="宋体" panose="02010600030101010101" pitchFamily="2" charset="-122"/>
              </a:rPr>
              <a:t>；初始化</a:t>
            </a:r>
            <a:r>
              <a:rPr kumimoji="0" lang="en-US" altLang="zh-CN" sz="2400">
                <a:solidFill>
                  <a:srgbClr val="000000"/>
                </a:solidFill>
                <a:latin typeface="宋体" panose="02010600030101010101" pitchFamily="2" charset="-122"/>
              </a:rPr>
              <a:t>DS</a:t>
            </a:r>
          </a:p>
          <a:p>
            <a:pPr>
              <a:lnSpc>
                <a:spcPct val="60000"/>
              </a:lnSpc>
              <a:spcAft>
                <a:spcPct val="20000"/>
              </a:spcAft>
              <a:buClr>
                <a:schemeClr val="accent2"/>
              </a:buClr>
              <a:buSzTx/>
              <a:buFontTx/>
              <a:buNone/>
            </a:pPr>
            <a:r>
              <a:rPr kumimoji="0" lang="en-US" altLang="zh-CN" sz="2400">
                <a:solidFill>
                  <a:srgbClr val="CC6600"/>
                </a:solidFill>
                <a:latin typeface="宋体" panose="02010600030101010101" pitchFamily="2" charset="-122"/>
              </a:rPr>
              <a:t>       MOV DS,AX</a:t>
            </a:r>
          </a:p>
          <a:p>
            <a:pPr>
              <a:lnSpc>
                <a:spcPct val="60000"/>
              </a:lnSpc>
              <a:spcAft>
                <a:spcPct val="20000"/>
              </a:spcAft>
              <a:buClr>
                <a:schemeClr val="accent2"/>
              </a:buClr>
              <a:buSzTx/>
              <a:buFontTx/>
              <a:buNone/>
            </a:pPr>
            <a:r>
              <a:rPr kumimoji="0" lang="en-US" altLang="zh-CN" sz="2400">
                <a:solidFill>
                  <a:srgbClr val="000000"/>
                </a:solidFill>
                <a:latin typeface="宋体" panose="02010600030101010101" pitchFamily="2" charset="-122"/>
              </a:rPr>
              <a:t>L1:    MOV AX,D1         </a:t>
            </a:r>
            <a:r>
              <a:rPr kumimoji="0" lang="zh-CN" altLang="en-US" sz="2400">
                <a:solidFill>
                  <a:srgbClr val="000000"/>
                </a:solidFill>
                <a:latin typeface="宋体" panose="02010600030101010101" pitchFamily="2" charset="-122"/>
              </a:rPr>
              <a:t>；</a:t>
            </a:r>
            <a:r>
              <a:rPr kumimoji="0" lang="en-US" altLang="zh-CN" sz="2400">
                <a:solidFill>
                  <a:srgbClr val="000000"/>
                </a:solidFill>
                <a:latin typeface="宋体" panose="02010600030101010101" pitchFamily="2" charset="-122"/>
              </a:rPr>
              <a:t>D1×D2</a:t>
            </a:r>
            <a:r>
              <a:rPr kumimoji="0" lang="zh-CN" altLang="en-US" sz="2400">
                <a:solidFill>
                  <a:srgbClr val="000000"/>
                </a:solidFill>
                <a:latin typeface="宋体" panose="02010600030101010101" pitchFamily="2" charset="-122"/>
              </a:rPr>
              <a:t>，积</a:t>
            </a:r>
            <a:r>
              <a:rPr kumimoji="0" lang="en-US" altLang="zh-CN" sz="2400">
                <a:solidFill>
                  <a:srgbClr val="000000"/>
                </a:solidFill>
                <a:latin typeface="Times New Roman" panose="02020603050405020304" pitchFamily="18" charset="0"/>
                <a:ea typeface="华文中宋" panose="02010600040101010101" pitchFamily="2" charset="-122"/>
              </a:rPr>
              <a:t>→DX  AX</a:t>
            </a:r>
          </a:p>
          <a:p>
            <a:pPr>
              <a:lnSpc>
                <a:spcPct val="60000"/>
              </a:lnSpc>
              <a:spcAft>
                <a:spcPct val="20000"/>
              </a:spcAft>
              <a:buClr>
                <a:schemeClr val="accent2"/>
              </a:buClr>
              <a:buSzTx/>
              <a:buFontTx/>
              <a:buNone/>
            </a:pPr>
            <a:r>
              <a:rPr kumimoji="0" lang="en-US" altLang="zh-CN" sz="2400">
                <a:solidFill>
                  <a:srgbClr val="000000"/>
                </a:solidFill>
                <a:latin typeface="宋体" panose="02010600030101010101" pitchFamily="2" charset="-122"/>
                <a:ea typeface="华文中宋" panose="02010600040101010101" pitchFamily="2" charset="-122"/>
              </a:rPr>
              <a:t>       MUL D2</a:t>
            </a:r>
          </a:p>
          <a:p>
            <a:pPr>
              <a:lnSpc>
                <a:spcPct val="60000"/>
              </a:lnSpc>
              <a:spcAft>
                <a:spcPct val="20000"/>
              </a:spcAft>
              <a:buClr>
                <a:schemeClr val="accent2"/>
              </a:buClr>
              <a:buSzTx/>
              <a:buFontTx/>
              <a:buNone/>
            </a:pPr>
            <a:r>
              <a:rPr kumimoji="0" lang="en-US" altLang="zh-CN" sz="2400">
                <a:solidFill>
                  <a:srgbClr val="000000"/>
                </a:solidFill>
                <a:latin typeface="宋体" panose="02010600030101010101" pitchFamily="2" charset="-122"/>
                <a:ea typeface="华文中宋" panose="02010600040101010101" pitchFamily="2" charset="-122"/>
              </a:rPr>
              <a:t>       MOV BX,OFFSET P1  </a:t>
            </a:r>
            <a:r>
              <a:rPr kumimoji="0" lang="zh-CN" altLang="en-US" sz="2400">
                <a:solidFill>
                  <a:srgbClr val="000000"/>
                </a:solidFill>
                <a:latin typeface="宋体" panose="02010600030101010101" pitchFamily="2" charset="-122"/>
                <a:ea typeface="华文中宋" panose="02010600040101010101" pitchFamily="2" charset="-122"/>
              </a:rPr>
              <a:t>；积保存到存储单元</a:t>
            </a:r>
            <a:r>
              <a:rPr kumimoji="0" lang="en-US" altLang="zh-CN" sz="2400">
                <a:solidFill>
                  <a:srgbClr val="000000"/>
                </a:solidFill>
                <a:latin typeface="宋体" panose="02010600030101010101" pitchFamily="2" charset="-122"/>
                <a:ea typeface="华文中宋" panose="02010600040101010101" pitchFamily="2" charset="-122"/>
              </a:rPr>
              <a:t>P1</a:t>
            </a:r>
            <a:r>
              <a:rPr kumimoji="0" lang="zh-CN" altLang="en-US" sz="2400">
                <a:solidFill>
                  <a:srgbClr val="000000"/>
                </a:solidFill>
                <a:latin typeface="宋体" panose="02010600030101010101" pitchFamily="2" charset="-122"/>
                <a:ea typeface="华文中宋" panose="02010600040101010101" pitchFamily="2" charset="-122"/>
              </a:rPr>
              <a:t>中</a:t>
            </a:r>
          </a:p>
          <a:p>
            <a:pPr>
              <a:lnSpc>
                <a:spcPct val="60000"/>
              </a:lnSpc>
              <a:spcAft>
                <a:spcPct val="20000"/>
              </a:spcAft>
              <a:buClr>
                <a:schemeClr val="accent2"/>
              </a:buClr>
              <a:buSzTx/>
              <a:buFontTx/>
              <a:buNone/>
            </a:pPr>
            <a:r>
              <a:rPr kumimoji="0" lang="en-US" altLang="zh-CN" sz="2400">
                <a:solidFill>
                  <a:srgbClr val="000000"/>
                </a:solidFill>
                <a:latin typeface="宋体" panose="02010600030101010101" pitchFamily="2" charset="-122"/>
                <a:ea typeface="华文中宋" panose="02010600040101010101" pitchFamily="2" charset="-122"/>
              </a:rPr>
              <a:t>       MOV [BX],AX</a:t>
            </a:r>
          </a:p>
          <a:p>
            <a:pPr>
              <a:lnSpc>
                <a:spcPct val="60000"/>
              </a:lnSpc>
              <a:spcAft>
                <a:spcPct val="20000"/>
              </a:spcAft>
              <a:buClr>
                <a:schemeClr val="accent2"/>
              </a:buClr>
              <a:buSzTx/>
              <a:buFontTx/>
              <a:buNone/>
            </a:pPr>
            <a:r>
              <a:rPr kumimoji="0" lang="en-US" altLang="zh-CN" sz="2400">
                <a:solidFill>
                  <a:srgbClr val="000000"/>
                </a:solidFill>
                <a:latin typeface="宋体" panose="02010600030101010101" pitchFamily="2" charset="-122"/>
                <a:ea typeface="华文中宋" panose="02010600040101010101" pitchFamily="2" charset="-122"/>
              </a:rPr>
              <a:t>       MOV [BX+2],DX</a:t>
            </a:r>
          </a:p>
          <a:p>
            <a:pPr>
              <a:lnSpc>
                <a:spcPct val="60000"/>
              </a:lnSpc>
              <a:spcAft>
                <a:spcPct val="20000"/>
              </a:spcAft>
              <a:buClr>
                <a:schemeClr val="accent2"/>
              </a:buClr>
              <a:buSzTx/>
              <a:buFontTx/>
              <a:buNone/>
            </a:pPr>
            <a:r>
              <a:rPr kumimoji="0" lang="en-US" altLang="zh-CN" sz="2400">
                <a:solidFill>
                  <a:srgbClr val="000000"/>
                </a:solidFill>
                <a:latin typeface="宋体" panose="02010600030101010101" pitchFamily="2" charset="-122"/>
                <a:ea typeface="华文中宋" panose="02010600040101010101" pitchFamily="2" charset="-122"/>
              </a:rPr>
              <a:t>       </a:t>
            </a:r>
            <a:r>
              <a:rPr kumimoji="0" lang="en-US" altLang="zh-CN" sz="2400">
                <a:solidFill>
                  <a:srgbClr val="006600"/>
                </a:solidFill>
                <a:latin typeface="宋体" panose="02010600030101010101" pitchFamily="2" charset="-122"/>
                <a:ea typeface="华文中宋" panose="02010600040101010101" pitchFamily="2" charset="-122"/>
              </a:rPr>
              <a:t>RET</a:t>
            </a:r>
          </a:p>
          <a:p>
            <a:pPr>
              <a:lnSpc>
                <a:spcPct val="60000"/>
              </a:lnSpc>
              <a:spcAft>
                <a:spcPct val="20000"/>
              </a:spcAft>
              <a:buClr>
                <a:schemeClr val="accent2"/>
              </a:buClr>
              <a:buSzTx/>
              <a:buFontTx/>
              <a:buNone/>
            </a:pPr>
            <a:r>
              <a:rPr kumimoji="0" lang="en-US" altLang="zh-CN" sz="2400">
                <a:solidFill>
                  <a:srgbClr val="006600"/>
                </a:solidFill>
                <a:latin typeface="宋体" panose="02010600030101010101" pitchFamily="2" charset="-122"/>
                <a:ea typeface="华文中宋" panose="02010600040101010101" pitchFamily="2" charset="-122"/>
              </a:rPr>
              <a:t>MAIN   ENDP</a:t>
            </a:r>
          </a:p>
          <a:p>
            <a:pPr>
              <a:lnSpc>
                <a:spcPct val="60000"/>
              </a:lnSpc>
              <a:spcAft>
                <a:spcPct val="20000"/>
              </a:spcAft>
              <a:buClr>
                <a:schemeClr val="accent2"/>
              </a:buClr>
              <a:buSzTx/>
              <a:buFontTx/>
              <a:buNone/>
            </a:pPr>
            <a:r>
              <a:rPr kumimoji="0" lang="en-US" altLang="zh-CN" sz="2400">
                <a:solidFill>
                  <a:srgbClr val="AD2D52"/>
                </a:solidFill>
                <a:latin typeface="宋体" panose="02010600030101010101" pitchFamily="2" charset="-122"/>
                <a:ea typeface="华文中宋" panose="02010600040101010101" pitchFamily="2" charset="-122"/>
              </a:rPr>
              <a:t>CODE   ENDS</a:t>
            </a:r>
          </a:p>
          <a:p>
            <a:pPr>
              <a:lnSpc>
                <a:spcPct val="60000"/>
              </a:lnSpc>
              <a:spcAft>
                <a:spcPct val="20000"/>
              </a:spcAft>
              <a:buClr>
                <a:schemeClr val="accent2"/>
              </a:buClr>
              <a:buSzTx/>
              <a:buFontTx/>
              <a:buNone/>
            </a:pPr>
            <a:r>
              <a:rPr kumimoji="0" lang="en-US" altLang="zh-CN" sz="2400">
                <a:solidFill>
                  <a:srgbClr val="005452"/>
                </a:solidFill>
                <a:latin typeface="宋体" panose="02010600030101010101" pitchFamily="2" charset="-122"/>
                <a:ea typeface="华文中宋" panose="02010600040101010101" pitchFamily="2" charset="-122"/>
              </a:rPr>
              <a:t>       </a:t>
            </a:r>
            <a:r>
              <a:rPr kumimoji="0" lang="en-US" altLang="zh-CN" sz="2400">
                <a:solidFill>
                  <a:srgbClr val="000000"/>
                </a:solidFill>
                <a:latin typeface="宋体" panose="02010600030101010101" pitchFamily="2" charset="-122"/>
                <a:ea typeface="华文中宋" panose="02010600040101010101" pitchFamily="2" charset="-122"/>
              </a:rPr>
              <a:t>END START</a:t>
            </a:r>
          </a:p>
        </p:txBody>
      </p:sp>
      <p:sp>
        <p:nvSpPr>
          <p:cNvPr id="534534" name="Rectangle 6">
            <a:extLst>
              <a:ext uri="{FF2B5EF4-FFF2-40B4-BE49-F238E27FC236}">
                <a16:creationId xmlns:a16="http://schemas.microsoft.com/office/drawing/2014/main" id="{4DC80325-EF5F-D64E-B496-B27C1EE37365}"/>
              </a:ext>
            </a:extLst>
          </p:cNvPr>
          <p:cNvSpPr>
            <a:spLocks noChangeArrowheads="1"/>
          </p:cNvSpPr>
          <p:nvPr/>
        </p:nvSpPr>
        <p:spPr bwMode="auto">
          <a:xfrm>
            <a:off x="554038" y="2708275"/>
            <a:ext cx="7905750" cy="1873250"/>
          </a:xfrm>
          <a:prstGeom prst="rect">
            <a:avLst/>
          </a:prstGeom>
          <a:noFill/>
          <a:ln w="9525">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534533"/>
                                        </p:tgtEl>
                                        <p:attrNameLst>
                                          <p:attrName>style.visibility</p:attrName>
                                        </p:attrNameLst>
                                      </p:cBhvr>
                                      <p:to>
                                        <p:strVal val="visible"/>
                                      </p:to>
                                    </p:set>
                                    <p:anim calcmode="lin" valueType="num">
                                      <p:cBhvr>
                                        <p:cTn id="7" dur="500" fill="hold"/>
                                        <p:tgtEl>
                                          <p:spTgt spid="534533"/>
                                        </p:tgtEl>
                                        <p:attrNameLst>
                                          <p:attrName>ppt_w</p:attrName>
                                        </p:attrNameLst>
                                      </p:cBhvr>
                                      <p:tavLst>
                                        <p:tav tm="0">
                                          <p:val>
                                            <p:fltVal val="0"/>
                                          </p:val>
                                        </p:tav>
                                        <p:tav tm="100000">
                                          <p:val>
                                            <p:strVal val="#ppt_w"/>
                                          </p:val>
                                        </p:tav>
                                      </p:tavLst>
                                    </p:anim>
                                    <p:anim calcmode="lin" valueType="num">
                                      <p:cBhvr>
                                        <p:cTn id="8" dur="500" fill="hold"/>
                                        <p:tgtEl>
                                          <p:spTgt spid="534533"/>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534534"/>
                                        </p:tgtEl>
                                        <p:attrNameLst>
                                          <p:attrName>style.visibility</p:attrName>
                                        </p:attrNameLst>
                                      </p:cBhvr>
                                      <p:to>
                                        <p:strVal val="visible"/>
                                      </p:to>
                                    </p:set>
                                    <p:anim calcmode="lin" valueType="num">
                                      <p:cBhvr>
                                        <p:cTn id="11" dur="500" fill="hold"/>
                                        <p:tgtEl>
                                          <p:spTgt spid="534534"/>
                                        </p:tgtEl>
                                        <p:attrNameLst>
                                          <p:attrName>ppt_w</p:attrName>
                                        </p:attrNameLst>
                                      </p:cBhvr>
                                      <p:tavLst>
                                        <p:tav tm="0">
                                          <p:val>
                                            <p:fltVal val="0"/>
                                          </p:val>
                                        </p:tav>
                                        <p:tav tm="100000">
                                          <p:val>
                                            <p:strVal val="#ppt_w"/>
                                          </p:val>
                                        </p:tav>
                                      </p:tavLst>
                                    </p:anim>
                                    <p:anim calcmode="lin" valueType="num">
                                      <p:cBhvr>
                                        <p:cTn id="12" dur="500" fill="hold"/>
                                        <p:tgtEl>
                                          <p:spTgt spid="53453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3" grpId="0"/>
      <p:bldP spid="53453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4">
            <a:extLst>
              <a:ext uri="{FF2B5EF4-FFF2-40B4-BE49-F238E27FC236}">
                <a16:creationId xmlns:a16="http://schemas.microsoft.com/office/drawing/2014/main" id="{B2A1E7CE-C836-A641-BEFC-1CD07369FAD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BF945A1-2BBB-C445-8D80-3C3AC24FE87D}" type="datetime12">
              <a:rPr kumimoji="0" lang="zh-CN" altLang="en-US" sz="1400" smtClean="0"/>
              <a:pPr>
                <a:spcBef>
                  <a:spcPct val="0"/>
                </a:spcBef>
                <a:buClrTx/>
                <a:buSzTx/>
                <a:buFontTx/>
                <a:buNone/>
              </a:pPr>
              <a:t>下午10时44分</a:t>
            </a:fld>
            <a:endParaRPr kumimoji="0" lang="en-US" altLang="zh-CN" sz="1400"/>
          </a:p>
        </p:txBody>
      </p:sp>
      <p:sp>
        <p:nvSpPr>
          <p:cNvPr id="99330" name="Rectangle 6">
            <a:extLst>
              <a:ext uri="{FF2B5EF4-FFF2-40B4-BE49-F238E27FC236}">
                <a16:creationId xmlns:a16="http://schemas.microsoft.com/office/drawing/2014/main" id="{A298E9F7-462A-804D-8468-EA904540EE3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33171C4-BCF0-1D43-9F3F-43F95C6CF316}" type="slidenum">
              <a:rPr kumimoji="0" lang="en-US" altLang="zh-CN" sz="1400" smtClean="0"/>
              <a:pPr>
                <a:spcBef>
                  <a:spcPct val="0"/>
                </a:spcBef>
                <a:buClrTx/>
                <a:buSzTx/>
                <a:buFontTx/>
                <a:buNone/>
              </a:pPr>
              <a:t>41</a:t>
            </a:fld>
            <a:r>
              <a:rPr kumimoji="0" lang="en-US" altLang="zh-CN" sz="1400"/>
              <a:t>/96</a:t>
            </a:r>
            <a:endParaRPr kumimoji="0" lang="zh-CN" altLang="en-US" sz="1400"/>
          </a:p>
        </p:txBody>
      </p:sp>
      <p:sp>
        <p:nvSpPr>
          <p:cNvPr id="99331" name="Text Box 5">
            <a:extLst>
              <a:ext uri="{FF2B5EF4-FFF2-40B4-BE49-F238E27FC236}">
                <a16:creationId xmlns:a16="http://schemas.microsoft.com/office/drawing/2014/main" id="{B3C29064-8AE8-5C47-BDC3-1782183360C8}"/>
              </a:ext>
            </a:extLst>
          </p:cNvPr>
          <p:cNvSpPr txBox="1">
            <a:spLocks noChangeArrowheads="1"/>
          </p:cNvSpPr>
          <p:nvPr/>
        </p:nvSpPr>
        <p:spPr bwMode="auto">
          <a:xfrm>
            <a:off x="2411413" y="144463"/>
            <a:ext cx="43211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6.4	 </a:t>
            </a:r>
            <a:r>
              <a:rPr lang="zh-CN" altLang="en-US" sz="3600">
                <a:latin typeface="隶书" pitchFamily="49" charset="-122"/>
                <a:ea typeface="隶书" pitchFamily="49" charset="-122"/>
              </a:rPr>
              <a:t>伪指令语句</a:t>
            </a:r>
          </a:p>
        </p:txBody>
      </p:sp>
      <p:sp>
        <p:nvSpPr>
          <p:cNvPr id="536581" name="Text Box 5">
            <a:extLst>
              <a:ext uri="{FF2B5EF4-FFF2-40B4-BE49-F238E27FC236}">
                <a16:creationId xmlns:a16="http://schemas.microsoft.com/office/drawing/2014/main" id="{9324CBB6-7184-E947-8552-BA7BDA3CA200}"/>
              </a:ext>
            </a:extLst>
          </p:cNvPr>
          <p:cNvSpPr txBox="1">
            <a:spLocks noChangeArrowheads="1"/>
          </p:cNvSpPr>
          <p:nvPr/>
        </p:nvSpPr>
        <p:spPr bwMode="auto">
          <a:xfrm>
            <a:off x="452438" y="946150"/>
            <a:ext cx="8440737" cy="545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70000"/>
              </a:lnSpc>
              <a:spcBef>
                <a:spcPct val="15000"/>
              </a:spcBef>
              <a:spcAft>
                <a:spcPct val="15000"/>
              </a:spcAft>
              <a:buClr>
                <a:schemeClr val="accent2"/>
              </a:buClr>
              <a:buSzTx/>
              <a:buFontTx/>
              <a:buNone/>
            </a:pPr>
            <a:r>
              <a:rPr kumimoji="0" lang="zh-CN" altLang="en-US" sz="2400">
                <a:solidFill>
                  <a:srgbClr val="000099"/>
                </a:solidFill>
                <a:latin typeface="宋体" panose="02010600030101010101" pitchFamily="2" charset="-122"/>
              </a:rPr>
              <a:t>例</a:t>
            </a:r>
            <a:r>
              <a:rPr kumimoji="0" lang="en-US" altLang="zh-CN" sz="2400">
                <a:solidFill>
                  <a:srgbClr val="000099"/>
                </a:solidFill>
                <a:latin typeface="宋体" panose="02010600030101010101" pitchFamily="2" charset="-122"/>
              </a:rPr>
              <a:t>:  </a:t>
            </a:r>
            <a:r>
              <a:rPr kumimoji="0" lang="zh-CN" altLang="en-US" sz="2400">
                <a:solidFill>
                  <a:srgbClr val="000099"/>
                </a:solidFill>
                <a:latin typeface="宋体" panose="02010600030101010101" pitchFamily="2" charset="-122"/>
              </a:rPr>
              <a:t>用过程调用的方法，将内存中</a:t>
            </a:r>
            <a:r>
              <a:rPr kumimoji="0" lang="en-US" altLang="zh-CN" sz="2400">
                <a:solidFill>
                  <a:srgbClr val="000099"/>
                </a:solidFill>
                <a:latin typeface="宋体" panose="02010600030101010101" pitchFamily="2" charset="-122"/>
              </a:rPr>
              <a:t>N</a:t>
            </a:r>
            <a:r>
              <a:rPr kumimoji="0" lang="zh-CN" altLang="en-US" sz="2400">
                <a:solidFill>
                  <a:srgbClr val="000099"/>
                </a:solidFill>
                <a:latin typeface="宋体" panose="02010600030101010101" pitchFamily="2" charset="-122"/>
              </a:rPr>
              <a:t>个</a:t>
            </a:r>
            <a:r>
              <a:rPr kumimoji="0" lang="en-US" altLang="zh-CN" sz="2400">
                <a:solidFill>
                  <a:srgbClr val="000099"/>
                </a:solidFill>
                <a:latin typeface="宋体" panose="02010600030101010101" pitchFamily="2" charset="-122"/>
              </a:rPr>
              <a:t>BCD</a:t>
            </a:r>
            <a:r>
              <a:rPr kumimoji="0" lang="zh-CN" altLang="en-US" sz="2400">
                <a:solidFill>
                  <a:srgbClr val="000099"/>
                </a:solidFill>
                <a:latin typeface="宋体" panose="02010600030101010101" pitchFamily="2" charset="-122"/>
              </a:rPr>
              <a:t>码相加</a:t>
            </a:r>
          </a:p>
          <a:p>
            <a:pPr>
              <a:lnSpc>
                <a:spcPct val="70000"/>
              </a:lnSpc>
              <a:spcBef>
                <a:spcPct val="15000"/>
              </a:spcBef>
              <a:spcAft>
                <a:spcPct val="15000"/>
              </a:spcAft>
              <a:buClr>
                <a:schemeClr val="accent2"/>
              </a:buClr>
              <a:buSzTx/>
              <a:buFontTx/>
              <a:buNone/>
            </a:pPr>
            <a:endParaRPr kumimoji="0" lang="zh-CN" altLang="en-US" sz="1000">
              <a:solidFill>
                <a:srgbClr val="000099"/>
              </a:solidFill>
              <a:latin typeface="宋体" panose="02010600030101010101" pitchFamily="2" charset="-122"/>
            </a:endParaRPr>
          </a:p>
          <a:p>
            <a:pPr>
              <a:lnSpc>
                <a:spcPct val="70000"/>
              </a:lnSpc>
              <a:spcBef>
                <a:spcPct val="15000"/>
              </a:spcBef>
              <a:spcAft>
                <a:spcPct val="15000"/>
              </a:spcAft>
              <a:buClr>
                <a:schemeClr val="accent2"/>
              </a:buClr>
              <a:buSzTx/>
              <a:buFontTx/>
              <a:buNone/>
            </a:pPr>
            <a:r>
              <a:rPr kumimoji="0" lang="en-US" altLang="zh-CN" sz="2000">
                <a:solidFill>
                  <a:srgbClr val="FF0000"/>
                </a:solidFill>
                <a:latin typeface="Verdana" panose="020B0604030504040204" pitchFamily="34" charset="0"/>
              </a:rPr>
              <a:t>DATA      SEGMENT                              </a:t>
            </a:r>
            <a:r>
              <a:rPr kumimoji="0" lang="zh-CN" altLang="en-US" sz="2000">
                <a:solidFill>
                  <a:srgbClr val="000000"/>
                </a:solidFill>
                <a:latin typeface="Verdana" panose="020B0604030504040204" pitchFamily="34" charset="0"/>
              </a:rPr>
              <a:t>；数据段</a:t>
            </a:r>
          </a:p>
          <a:p>
            <a:pPr>
              <a:lnSpc>
                <a:spcPct val="70000"/>
              </a:lnSpc>
              <a:spcBef>
                <a:spcPct val="15000"/>
              </a:spcBef>
              <a:spcAft>
                <a:spcPct val="15000"/>
              </a:spcAft>
              <a:buClr>
                <a:schemeClr val="accent2"/>
              </a:buClr>
              <a:buSzTx/>
              <a:buFontTx/>
              <a:buNone/>
            </a:pPr>
            <a:r>
              <a:rPr kumimoji="0" lang="en-US" altLang="zh-CN" sz="2000">
                <a:solidFill>
                  <a:srgbClr val="FF0000"/>
                </a:solidFill>
                <a:latin typeface="Verdana" panose="020B0604030504040204" pitchFamily="34" charset="0"/>
              </a:rPr>
              <a:t>              </a:t>
            </a:r>
            <a:r>
              <a:rPr kumimoji="0" lang="en-US" altLang="zh-CN" sz="2000">
                <a:solidFill>
                  <a:srgbClr val="000000"/>
                </a:solidFill>
                <a:latin typeface="Verdana" panose="020B0604030504040204" pitchFamily="34" charset="0"/>
              </a:rPr>
              <a:t>ONE   DB 22H,33H,44H,55H</a:t>
            </a:r>
          </a:p>
          <a:p>
            <a:pPr>
              <a:lnSpc>
                <a:spcPct val="70000"/>
              </a:lnSpc>
              <a:spcBef>
                <a:spcPct val="15000"/>
              </a:spcBef>
              <a:spcAft>
                <a:spcPct val="15000"/>
              </a:spcAft>
              <a:buClr>
                <a:schemeClr val="accent2"/>
              </a:buClr>
              <a:buSzTx/>
              <a:buFontTx/>
              <a:buNone/>
            </a:pPr>
            <a:r>
              <a:rPr kumimoji="0" lang="en-US" altLang="zh-CN" sz="2000">
                <a:solidFill>
                  <a:srgbClr val="000000"/>
                </a:solidFill>
                <a:latin typeface="Verdana" panose="020B0604030504040204" pitchFamily="34" charset="0"/>
              </a:rPr>
              <a:t>               </a:t>
            </a:r>
            <a:r>
              <a:rPr kumimoji="0" lang="zh-CN" altLang="en-US" sz="2000">
                <a:solidFill>
                  <a:srgbClr val="000000"/>
                </a:solidFill>
                <a:latin typeface="Verdana" panose="020B0604030504040204" pitchFamily="34" charset="0"/>
              </a:rPr>
              <a:t>     </a:t>
            </a:r>
            <a:r>
              <a:rPr kumimoji="0" lang="en-US" altLang="zh-CN" sz="2000">
                <a:solidFill>
                  <a:srgbClr val="000000"/>
                </a:solidFill>
                <a:latin typeface="Verdana" panose="020B0604030504040204" pitchFamily="34" charset="0"/>
              </a:rPr>
              <a:t>TWO  DB 55H,66H,77H,88H</a:t>
            </a:r>
          </a:p>
          <a:p>
            <a:pPr>
              <a:lnSpc>
                <a:spcPct val="70000"/>
              </a:lnSpc>
              <a:spcBef>
                <a:spcPct val="15000"/>
              </a:spcBef>
              <a:spcAft>
                <a:spcPct val="15000"/>
              </a:spcAft>
              <a:buClr>
                <a:schemeClr val="accent2"/>
              </a:buClr>
              <a:buSzTx/>
              <a:buFontTx/>
              <a:buNone/>
            </a:pPr>
            <a:r>
              <a:rPr kumimoji="0" lang="en-US" altLang="zh-CN" sz="2000">
                <a:solidFill>
                  <a:srgbClr val="000000"/>
                </a:solidFill>
                <a:latin typeface="Verdana" panose="020B0604030504040204" pitchFamily="34" charset="0"/>
              </a:rPr>
              <a:t>               </a:t>
            </a:r>
            <a:r>
              <a:rPr kumimoji="0" lang="zh-CN" altLang="en-US" sz="2000">
                <a:solidFill>
                  <a:srgbClr val="000000"/>
                </a:solidFill>
                <a:latin typeface="Verdana" panose="020B0604030504040204" pitchFamily="34" charset="0"/>
              </a:rPr>
              <a:t>     </a:t>
            </a:r>
            <a:r>
              <a:rPr kumimoji="0" lang="en-US" altLang="zh-CN" sz="2000">
                <a:solidFill>
                  <a:srgbClr val="000000"/>
                </a:solidFill>
                <a:latin typeface="Verdana" panose="020B0604030504040204" pitchFamily="34" charset="0"/>
              </a:rPr>
              <a:t>SUM   DB 20 DUP(?)</a:t>
            </a:r>
          </a:p>
          <a:p>
            <a:pPr>
              <a:lnSpc>
                <a:spcPct val="70000"/>
              </a:lnSpc>
              <a:spcBef>
                <a:spcPct val="15000"/>
              </a:spcBef>
              <a:spcAft>
                <a:spcPct val="15000"/>
              </a:spcAft>
              <a:buClr>
                <a:schemeClr val="accent2"/>
              </a:buClr>
              <a:buSzTx/>
              <a:buFontTx/>
              <a:buNone/>
            </a:pPr>
            <a:r>
              <a:rPr kumimoji="0" lang="en-US" altLang="zh-CN" sz="2000">
                <a:solidFill>
                  <a:srgbClr val="FF0000"/>
                </a:solidFill>
                <a:latin typeface="Verdana" panose="020B0604030504040204" pitchFamily="34" charset="0"/>
              </a:rPr>
              <a:t>DATA      ENDS</a:t>
            </a:r>
          </a:p>
          <a:p>
            <a:pPr>
              <a:lnSpc>
                <a:spcPct val="70000"/>
              </a:lnSpc>
              <a:spcBef>
                <a:spcPct val="15000"/>
              </a:spcBef>
              <a:spcAft>
                <a:spcPct val="15000"/>
              </a:spcAft>
              <a:buClr>
                <a:schemeClr val="accent2"/>
              </a:buClr>
              <a:buSzTx/>
              <a:buFontTx/>
              <a:buNone/>
            </a:pPr>
            <a:r>
              <a:rPr kumimoji="0" lang="en-US" altLang="zh-CN" sz="2000">
                <a:solidFill>
                  <a:srgbClr val="0033CC"/>
                </a:solidFill>
                <a:latin typeface="Verdana" panose="020B0604030504040204" pitchFamily="34" charset="0"/>
              </a:rPr>
              <a:t>STACK    SEGMENT STACK                 </a:t>
            </a:r>
            <a:r>
              <a:rPr kumimoji="0" lang="zh-CN" altLang="en-US" sz="2000">
                <a:solidFill>
                  <a:srgbClr val="000000"/>
                </a:solidFill>
                <a:latin typeface="Verdana" panose="020B0604030504040204" pitchFamily="34" charset="0"/>
              </a:rPr>
              <a:t>；堆栈段</a:t>
            </a:r>
          </a:p>
          <a:p>
            <a:pPr>
              <a:lnSpc>
                <a:spcPct val="70000"/>
              </a:lnSpc>
              <a:spcBef>
                <a:spcPct val="15000"/>
              </a:spcBef>
              <a:spcAft>
                <a:spcPct val="15000"/>
              </a:spcAft>
              <a:buClr>
                <a:schemeClr val="accent2"/>
              </a:buClr>
              <a:buSzTx/>
              <a:buFontTx/>
              <a:buNone/>
            </a:pPr>
            <a:r>
              <a:rPr kumimoji="0" lang="en-US" altLang="zh-CN" sz="2000">
                <a:solidFill>
                  <a:srgbClr val="0033CC"/>
                </a:solidFill>
                <a:latin typeface="Verdana" panose="020B0604030504040204" pitchFamily="34" charset="0"/>
              </a:rPr>
              <a:t>           </a:t>
            </a:r>
            <a:r>
              <a:rPr kumimoji="0" lang="zh-CN" altLang="en-US" sz="2000">
                <a:solidFill>
                  <a:srgbClr val="0033CC"/>
                </a:solidFill>
                <a:latin typeface="Verdana" panose="020B0604030504040204" pitchFamily="34" charset="0"/>
              </a:rPr>
              <a:t>    </a:t>
            </a:r>
            <a:r>
              <a:rPr kumimoji="0" lang="en-US" altLang="zh-CN" sz="2000">
                <a:solidFill>
                  <a:srgbClr val="000000"/>
                </a:solidFill>
                <a:latin typeface="Verdana" panose="020B0604030504040204" pitchFamily="34" charset="0"/>
              </a:rPr>
              <a:t>STT     DB 100 DUP(?)</a:t>
            </a:r>
          </a:p>
          <a:p>
            <a:pPr>
              <a:lnSpc>
                <a:spcPct val="70000"/>
              </a:lnSpc>
              <a:spcBef>
                <a:spcPct val="15000"/>
              </a:spcBef>
              <a:spcAft>
                <a:spcPct val="15000"/>
              </a:spcAft>
              <a:buClr>
                <a:schemeClr val="accent2"/>
              </a:buClr>
              <a:buSzTx/>
              <a:buFontTx/>
              <a:buNone/>
            </a:pPr>
            <a:r>
              <a:rPr kumimoji="0" lang="en-US" altLang="zh-CN" sz="2000">
                <a:solidFill>
                  <a:srgbClr val="000000"/>
                </a:solidFill>
                <a:latin typeface="Verdana" panose="020B0604030504040204" pitchFamily="34" charset="0"/>
              </a:rPr>
              <a:t>               </a:t>
            </a:r>
            <a:r>
              <a:rPr kumimoji="0" lang="zh-CN" altLang="en-US" sz="2000">
                <a:solidFill>
                  <a:srgbClr val="000000"/>
                </a:solidFill>
                <a:latin typeface="Verdana" panose="020B0604030504040204" pitchFamily="34" charset="0"/>
              </a:rPr>
              <a:t>     </a:t>
            </a:r>
            <a:r>
              <a:rPr kumimoji="0" lang="en-US" altLang="zh-CN" sz="2000">
                <a:solidFill>
                  <a:srgbClr val="000000"/>
                </a:solidFill>
                <a:latin typeface="Verdana" panose="020B0604030504040204" pitchFamily="34" charset="0"/>
              </a:rPr>
              <a:t>TOP    EQU LENGTH STT</a:t>
            </a:r>
          </a:p>
          <a:p>
            <a:pPr>
              <a:lnSpc>
                <a:spcPct val="70000"/>
              </a:lnSpc>
              <a:spcBef>
                <a:spcPct val="15000"/>
              </a:spcBef>
              <a:spcAft>
                <a:spcPct val="15000"/>
              </a:spcAft>
              <a:buClr>
                <a:schemeClr val="accent2"/>
              </a:buClr>
              <a:buSzTx/>
              <a:buFontTx/>
              <a:buNone/>
            </a:pPr>
            <a:r>
              <a:rPr kumimoji="0" lang="en-US" altLang="zh-CN" sz="2000">
                <a:solidFill>
                  <a:srgbClr val="0033CC"/>
                </a:solidFill>
                <a:latin typeface="Verdana" panose="020B0604030504040204" pitchFamily="34" charset="0"/>
              </a:rPr>
              <a:t>STACK    ENDS</a:t>
            </a:r>
          </a:p>
          <a:p>
            <a:pPr>
              <a:lnSpc>
                <a:spcPct val="70000"/>
              </a:lnSpc>
              <a:spcBef>
                <a:spcPct val="15000"/>
              </a:spcBef>
              <a:spcAft>
                <a:spcPct val="15000"/>
              </a:spcAft>
              <a:buClr>
                <a:schemeClr val="accent2"/>
              </a:buClr>
              <a:buSzTx/>
              <a:buFontTx/>
              <a:buNone/>
            </a:pPr>
            <a:r>
              <a:rPr kumimoji="0" lang="en-US" altLang="zh-CN" sz="2000">
                <a:solidFill>
                  <a:srgbClr val="009900"/>
                </a:solidFill>
                <a:latin typeface="Verdana" panose="020B0604030504040204" pitchFamily="34" charset="0"/>
              </a:rPr>
              <a:t>CODE      SEGMENT</a:t>
            </a:r>
          </a:p>
          <a:p>
            <a:pPr>
              <a:lnSpc>
                <a:spcPct val="70000"/>
              </a:lnSpc>
              <a:spcBef>
                <a:spcPct val="15000"/>
              </a:spcBef>
              <a:spcAft>
                <a:spcPct val="15000"/>
              </a:spcAft>
              <a:buClr>
                <a:schemeClr val="accent2"/>
              </a:buClr>
              <a:buSzTx/>
              <a:buFontTx/>
              <a:buNone/>
            </a:pPr>
            <a:r>
              <a:rPr kumimoji="0" lang="en-US" altLang="zh-CN" sz="2000">
                <a:solidFill>
                  <a:srgbClr val="000000"/>
                </a:solidFill>
                <a:latin typeface="Verdana" panose="020B0604030504040204" pitchFamily="34" charset="0"/>
              </a:rPr>
              <a:t>               ASSUME CS:CODE,DS:DATA,SS:STACK,ES:DATA</a:t>
            </a:r>
          </a:p>
          <a:p>
            <a:pPr>
              <a:lnSpc>
                <a:spcPct val="70000"/>
              </a:lnSpc>
              <a:spcBef>
                <a:spcPct val="15000"/>
              </a:spcBef>
              <a:spcAft>
                <a:spcPct val="15000"/>
              </a:spcAft>
              <a:buClr>
                <a:schemeClr val="accent2"/>
              </a:buClr>
              <a:buSzTx/>
              <a:buFontTx/>
              <a:buNone/>
            </a:pPr>
            <a:r>
              <a:rPr kumimoji="0" lang="en-US" altLang="zh-CN" sz="2000">
                <a:solidFill>
                  <a:srgbClr val="CC3300"/>
                </a:solidFill>
                <a:latin typeface="Verdana" panose="020B0604030504040204" pitchFamily="34" charset="0"/>
              </a:rPr>
              <a:t>MAIN      PROC FAR</a:t>
            </a:r>
            <a:endParaRPr kumimoji="0" lang="en-US" altLang="zh-CN" sz="2000">
              <a:solidFill>
                <a:srgbClr val="000000"/>
              </a:solidFill>
              <a:latin typeface="Verdana" panose="020B0604030504040204" pitchFamily="34" charset="0"/>
            </a:endParaRPr>
          </a:p>
          <a:p>
            <a:pPr>
              <a:lnSpc>
                <a:spcPct val="70000"/>
              </a:lnSpc>
              <a:spcBef>
                <a:spcPct val="15000"/>
              </a:spcBef>
              <a:spcAft>
                <a:spcPct val="15000"/>
              </a:spcAft>
              <a:buClr>
                <a:schemeClr val="accent2"/>
              </a:buClr>
              <a:buSzTx/>
              <a:buFontTx/>
              <a:buNone/>
            </a:pPr>
            <a:r>
              <a:rPr kumimoji="0" lang="en-US" altLang="zh-CN" sz="2000">
                <a:solidFill>
                  <a:srgbClr val="000000"/>
                </a:solidFill>
                <a:latin typeface="Verdana" panose="020B0604030504040204" pitchFamily="34" charset="0"/>
              </a:rPr>
              <a:t>START:   MOV AX,STACK                    </a:t>
            </a:r>
            <a:r>
              <a:rPr kumimoji="0" lang="zh-CN" altLang="en-US" sz="2000">
                <a:solidFill>
                  <a:srgbClr val="000000"/>
                </a:solidFill>
                <a:latin typeface="Verdana" panose="020B0604030504040204" pitchFamily="34" charset="0"/>
              </a:rPr>
              <a:t>；初始化</a:t>
            </a:r>
            <a:r>
              <a:rPr kumimoji="0" lang="en-US" altLang="zh-CN" sz="2000">
                <a:solidFill>
                  <a:srgbClr val="000000"/>
                </a:solidFill>
                <a:latin typeface="Verdana" panose="020B0604030504040204" pitchFamily="34" charset="0"/>
              </a:rPr>
              <a:t>SS,SP</a:t>
            </a:r>
          </a:p>
          <a:p>
            <a:pPr>
              <a:lnSpc>
                <a:spcPct val="70000"/>
              </a:lnSpc>
              <a:spcBef>
                <a:spcPct val="15000"/>
              </a:spcBef>
              <a:spcAft>
                <a:spcPct val="15000"/>
              </a:spcAft>
              <a:buClr>
                <a:schemeClr val="accent2"/>
              </a:buClr>
              <a:buSzTx/>
              <a:buFontTx/>
              <a:buNone/>
            </a:pPr>
            <a:r>
              <a:rPr kumimoji="0" lang="en-US" altLang="zh-CN" sz="2000">
                <a:solidFill>
                  <a:srgbClr val="000000"/>
                </a:solidFill>
                <a:latin typeface="Verdana" panose="020B0604030504040204" pitchFamily="34" charset="0"/>
              </a:rPr>
              <a:t>               MOV SS,AX</a:t>
            </a:r>
          </a:p>
          <a:p>
            <a:pPr>
              <a:lnSpc>
                <a:spcPct val="70000"/>
              </a:lnSpc>
              <a:spcBef>
                <a:spcPct val="15000"/>
              </a:spcBef>
              <a:spcAft>
                <a:spcPct val="15000"/>
              </a:spcAft>
              <a:buClr>
                <a:schemeClr val="accent2"/>
              </a:buClr>
              <a:buSzTx/>
              <a:buFontTx/>
              <a:buNone/>
            </a:pPr>
            <a:r>
              <a:rPr kumimoji="0" lang="en-US" altLang="zh-CN" sz="2000">
                <a:solidFill>
                  <a:srgbClr val="000000"/>
                </a:solidFill>
                <a:latin typeface="Verdana" panose="020B0604030504040204" pitchFamily="34" charset="0"/>
              </a:rPr>
              <a:t>               MOV SP,TOP</a:t>
            </a:r>
          </a:p>
          <a:p>
            <a:pPr>
              <a:lnSpc>
                <a:spcPct val="70000"/>
              </a:lnSpc>
              <a:spcBef>
                <a:spcPct val="15000"/>
              </a:spcBef>
              <a:spcAft>
                <a:spcPct val="15000"/>
              </a:spcAft>
              <a:buClr>
                <a:schemeClr val="accent2"/>
              </a:buClr>
              <a:buSzTx/>
              <a:buFontTx/>
              <a:buNone/>
            </a:pPr>
            <a:r>
              <a:rPr kumimoji="0" lang="en-US" altLang="zh-CN" sz="2000">
                <a:solidFill>
                  <a:srgbClr val="000000"/>
                </a:solidFill>
                <a:latin typeface="Verdana" panose="020B060403050404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32" fill="hold" grpId="0" nodeType="afterEffect">
                                  <p:stCondLst>
                                    <p:cond delay="0"/>
                                  </p:stCondLst>
                                  <p:childTnLst>
                                    <p:set>
                                      <p:cBhvr>
                                        <p:cTn id="6" dur="1" fill="hold">
                                          <p:stCondLst>
                                            <p:cond delay="0"/>
                                          </p:stCondLst>
                                        </p:cTn>
                                        <p:tgtEl>
                                          <p:spTgt spid="536581"/>
                                        </p:tgtEl>
                                        <p:attrNameLst>
                                          <p:attrName>style.visibility</p:attrName>
                                        </p:attrNameLst>
                                      </p:cBhvr>
                                      <p:to>
                                        <p:strVal val="visible"/>
                                      </p:to>
                                    </p:set>
                                    <p:animEffect transition="in" filter="diamond(out)">
                                      <p:cBhvr>
                                        <p:cTn id="7" dur="500"/>
                                        <p:tgtEl>
                                          <p:spTgt spid="536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81"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4">
            <a:extLst>
              <a:ext uri="{FF2B5EF4-FFF2-40B4-BE49-F238E27FC236}">
                <a16:creationId xmlns:a16="http://schemas.microsoft.com/office/drawing/2014/main" id="{76E98B25-4D7D-E941-A0BC-5D0B9061741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BE9F531-046C-F646-9534-2302E26BC84B}" type="datetime12">
              <a:rPr kumimoji="0" lang="zh-CN" altLang="en-US" sz="1400" smtClean="0"/>
              <a:pPr>
                <a:spcBef>
                  <a:spcPct val="0"/>
                </a:spcBef>
                <a:buClrTx/>
                <a:buSzTx/>
                <a:buFontTx/>
                <a:buNone/>
              </a:pPr>
              <a:t>下午10时44分</a:t>
            </a:fld>
            <a:endParaRPr kumimoji="0" lang="en-US" altLang="zh-CN" sz="1400"/>
          </a:p>
        </p:txBody>
      </p:sp>
      <p:sp>
        <p:nvSpPr>
          <p:cNvPr id="101378" name="Rectangle 6">
            <a:extLst>
              <a:ext uri="{FF2B5EF4-FFF2-40B4-BE49-F238E27FC236}">
                <a16:creationId xmlns:a16="http://schemas.microsoft.com/office/drawing/2014/main" id="{4BC4CF24-E4BC-034C-9871-3F9C635E50F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1B83D5D-6841-4942-851B-967B4306ED40}" type="slidenum">
              <a:rPr kumimoji="0" lang="en-US" altLang="zh-CN" sz="1400" smtClean="0"/>
              <a:pPr>
                <a:spcBef>
                  <a:spcPct val="0"/>
                </a:spcBef>
                <a:buClrTx/>
                <a:buSzTx/>
                <a:buFontTx/>
                <a:buNone/>
              </a:pPr>
              <a:t>42</a:t>
            </a:fld>
            <a:r>
              <a:rPr kumimoji="0" lang="en-US" altLang="zh-CN" sz="1400"/>
              <a:t>/96</a:t>
            </a:r>
            <a:endParaRPr kumimoji="0" lang="zh-CN" altLang="en-US" sz="1400"/>
          </a:p>
        </p:txBody>
      </p:sp>
      <p:sp>
        <p:nvSpPr>
          <p:cNvPr id="101379" name="Text Box 5">
            <a:extLst>
              <a:ext uri="{FF2B5EF4-FFF2-40B4-BE49-F238E27FC236}">
                <a16:creationId xmlns:a16="http://schemas.microsoft.com/office/drawing/2014/main" id="{6DC69C97-61F4-284B-A984-57318864FE89}"/>
              </a:ext>
            </a:extLst>
          </p:cNvPr>
          <p:cNvSpPr txBox="1">
            <a:spLocks noChangeArrowheads="1"/>
          </p:cNvSpPr>
          <p:nvPr/>
        </p:nvSpPr>
        <p:spPr bwMode="auto">
          <a:xfrm>
            <a:off x="2411413" y="144463"/>
            <a:ext cx="43211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6.4	 </a:t>
            </a:r>
            <a:r>
              <a:rPr lang="zh-CN" altLang="en-US" sz="3600">
                <a:latin typeface="隶书" pitchFamily="49" charset="-122"/>
                <a:ea typeface="隶书" pitchFamily="49" charset="-122"/>
              </a:rPr>
              <a:t>伪指令语句</a:t>
            </a:r>
          </a:p>
        </p:txBody>
      </p:sp>
      <p:sp>
        <p:nvSpPr>
          <p:cNvPr id="540677" name="Text Box 5">
            <a:extLst>
              <a:ext uri="{FF2B5EF4-FFF2-40B4-BE49-F238E27FC236}">
                <a16:creationId xmlns:a16="http://schemas.microsoft.com/office/drawing/2014/main" id="{894814DB-C5AE-7B4A-AF23-3E4720FFB76B}"/>
              </a:ext>
            </a:extLst>
          </p:cNvPr>
          <p:cNvSpPr txBox="1">
            <a:spLocks noChangeArrowheads="1"/>
          </p:cNvSpPr>
          <p:nvPr/>
        </p:nvSpPr>
        <p:spPr bwMode="auto">
          <a:xfrm>
            <a:off x="685800" y="963613"/>
            <a:ext cx="7989888" cy="520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50000"/>
              </a:lnSpc>
              <a:spcAft>
                <a:spcPct val="20000"/>
              </a:spcAft>
              <a:buClr>
                <a:schemeClr val="accent2"/>
              </a:buClr>
              <a:buSzTx/>
              <a:buFontTx/>
              <a:buNone/>
            </a:pPr>
            <a:r>
              <a:rPr kumimoji="0" lang="en-US" altLang="zh-CN" sz="2400">
                <a:solidFill>
                  <a:srgbClr val="000000"/>
                </a:solidFill>
                <a:latin typeface="宋体" panose="02010600030101010101" pitchFamily="2" charset="-122"/>
              </a:rPr>
              <a:t>         </a:t>
            </a:r>
            <a:r>
              <a:rPr kumimoji="0" lang="en-US" altLang="zh-CN" sz="2000">
                <a:solidFill>
                  <a:srgbClr val="000000"/>
                </a:solidFill>
                <a:latin typeface="Verdana" panose="020B0604030504040204" pitchFamily="34" charset="0"/>
              </a:rPr>
              <a:t>MOV SI,OFFSET ONE          ;SI</a:t>
            </a:r>
            <a:r>
              <a:rPr kumimoji="0" lang="zh-CN" altLang="en-US" sz="2000">
                <a:solidFill>
                  <a:srgbClr val="000000"/>
                </a:solidFill>
                <a:latin typeface="Verdana" panose="020B0604030504040204" pitchFamily="34" charset="0"/>
              </a:rPr>
              <a:t>指向第一个加数</a:t>
            </a:r>
          </a:p>
          <a:p>
            <a:pPr>
              <a:lnSpc>
                <a:spcPct val="50000"/>
              </a:lnSpc>
              <a:spcAft>
                <a:spcPct val="20000"/>
              </a:spcAft>
              <a:buClr>
                <a:schemeClr val="accent2"/>
              </a:buClr>
              <a:buSzTx/>
              <a:buFontTx/>
              <a:buNone/>
            </a:pPr>
            <a:r>
              <a:rPr kumimoji="0" lang="en-US" altLang="zh-CN" sz="2000">
                <a:solidFill>
                  <a:srgbClr val="000000"/>
                </a:solidFill>
                <a:latin typeface="Verdana" panose="020B0604030504040204" pitchFamily="34" charset="0"/>
              </a:rPr>
              <a:t>                MOV BX,OFFSET TWO        ;BX</a:t>
            </a:r>
            <a:r>
              <a:rPr kumimoji="0" lang="zh-CN" altLang="en-US" sz="2000">
                <a:solidFill>
                  <a:srgbClr val="000000"/>
                </a:solidFill>
                <a:latin typeface="Verdana" panose="020B0604030504040204" pitchFamily="34" charset="0"/>
              </a:rPr>
              <a:t>指向第二个加数</a:t>
            </a:r>
          </a:p>
          <a:p>
            <a:pPr>
              <a:lnSpc>
                <a:spcPct val="50000"/>
              </a:lnSpc>
              <a:spcAft>
                <a:spcPct val="20000"/>
              </a:spcAft>
              <a:buClr>
                <a:schemeClr val="accent2"/>
              </a:buClr>
              <a:buSzTx/>
              <a:buFontTx/>
              <a:buNone/>
            </a:pPr>
            <a:r>
              <a:rPr kumimoji="0" lang="en-US" altLang="zh-CN" sz="2000">
                <a:solidFill>
                  <a:srgbClr val="000000"/>
                </a:solidFill>
                <a:latin typeface="Verdana" panose="020B0604030504040204" pitchFamily="34" charset="0"/>
              </a:rPr>
              <a:t>                MOV DI,OFFSET SUM         ;DI</a:t>
            </a:r>
            <a:r>
              <a:rPr kumimoji="0" lang="zh-CN" altLang="en-US" sz="2000">
                <a:solidFill>
                  <a:srgbClr val="000000"/>
                </a:solidFill>
                <a:latin typeface="Verdana" panose="020B0604030504040204" pitchFamily="34" charset="0"/>
              </a:rPr>
              <a:t>指向和</a:t>
            </a:r>
          </a:p>
          <a:p>
            <a:pPr>
              <a:lnSpc>
                <a:spcPct val="50000"/>
              </a:lnSpc>
              <a:spcAft>
                <a:spcPct val="20000"/>
              </a:spcAft>
              <a:buClr>
                <a:schemeClr val="accent2"/>
              </a:buClr>
              <a:buSzTx/>
              <a:buFontTx/>
              <a:buNone/>
            </a:pPr>
            <a:r>
              <a:rPr kumimoji="0" lang="en-US" altLang="zh-CN" sz="2000">
                <a:solidFill>
                  <a:srgbClr val="000000"/>
                </a:solidFill>
                <a:latin typeface="Verdana" panose="020B0604030504040204" pitchFamily="34" charset="0"/>
              </a:rPr>
              <a:t>                CLD                                    ;</a:t>
            </a:r>
            <a:r>
              <a:rPr kumimoji="0" lang="zh-CN" altLang="en-US" sz="2000">
                <a:solidFill>
                  <a:srgbClr val="000000"/>
                </a:solidFill>
                <a:latin typeface="Verdana" panose="020B0604030504040204" pitchFamily="34" charset="0"/>
              </a:rPr>
              <a:t>清方向标志</a:t>
            </a:r>
          </a:p>
          <a:p>
            <a:pPr>
              <a:lnSpc>
                <a:spcPct val="50000"/>
              </a:lnSpc>
              <a:spcAft>
                <a:spcPct val="20000"/>
              </a:spcAft>
              <a:buClr>
                <a:schemeClr val="accent2"/>
              </a:buClr>
              <a:buSzTx/>
              <a:buFontTx/>
              <a:buNone/>
            </a:pPr>
            <a:r>
              <a:rPr kumimoji="0" lang="en-US" altLang="zh-CN" sz="2000">
                <a:solidFill>
                  <a:srgbClr val="000000"/>
                </a:solidFill>
                <a:latin typeface="Verdana" panose="020B0604030504040204" pitchFamily="34" charset="0"/>
              </a:rPr>
              <a:t>                MOV CX,4</a:t>
            </a:r>
          </a:p>
          <a:p>
            <a:pPr>
              <a:lnSpc>
                <a:spcPct val="50000"/>
              </a:lnSpc>
              <a:spcAft>
                <a:spcPct val="20000"/>
              </a:spcAft>
              <a:buClr>
                <a:schemeClr val="accent2"/>
              </a:buClr>
              <a:buSzTx/>
              <a:buFontTx/>
              <a:buNone/>
            </a:pPr>
            <a:r>
              <a:rPr kumimoji="0" lang="en-US" altLang="zh-CN" sz="2000">
                <a:solidFill>
                  <a:srgbClr val="000000"/>
                </a:solidFill>
                <a:latin typeface="Verdana" panose="020B0604030504040204" pitchFamily="34" charset="0"/>
              </a:rPr>
              <a:t>LL:           CALL ABC</a:t>
            </a:r>
          </a:p>
          <a:p>
            <a:pPr>
              <a:lnSpc>
                <a:spcPct val="50000"/>
              </a:lnSpc>
              <a:spcAft>
                <a:spcPct val="20000"/>
              </a:spcAft>
              <a:buClr>
                <a:schemeClr val="accent2"/>
              </a:buClr>
              <a:buSzTx/>
              <a:buFontTx/>
              <a:buNone/>
            </a:pPr>
            <a:r>
              <a:rPr kumimoji="0" lang="en-US" altLang="zh-CN" sz="2000">
                <a:solidFill>
                  <a:srgbClr val="000000"/>
                </a:solidFill>
                <a:latin typeface="Verdana" panose="020B0604030504040204" pitchFamily="34" charset="0"/>
              </a:rPr>
              <a:t>                LOOP LL</a:t>
            </a:r>
          </a:p>
          <a:p>
            <a:pPr>
              <a:lnSpc>
                <a:spcPct val="50000"/>
              </a:lnSpc>
              <a:spcAft>
                <a:spcPct val="20000"/>
              </a:spcAft>
              <a:buClr>
                <a:schemeClr val="accent2"/>
              </a:buClr>
              <a:buSzTx/>
              <a:buFontTx/>
              <a:buNone/>
            </a:pPr>
            <a:r>
              <a:rPr kumimoji="0" lang="en-US" altLang="zh-CN" sz="2000">
                <a:solidFill>
                  <a:srgbClr val="000000"/>
                </a:solidFill>
                <a:latin typeface="Verdana" panose="020B0604030504040204" pitchFamily="34" charset="0"/>
              </a:rPr>
              <a:t>                RET</a:t>
            </a:r>
          </a:p>
          <a:p>
            <a:pPr>
              <a:lnSpc>
                <a:spcPct val="50000"/>
              </a:lnSpc>
              <a:spcAft>
                <a:spcPct val="20000"/>
              </a:spcAft>
              <a:buClr>
                <a:schemeClr val="accent2"/>
              </a:buClr>
              <a:buSzTx/>
              <a:buFontTx/>
              <a:buNone/>
            </a:pPr>
            <a:r>
              <a:rPr kumimoji="0" lang="en-US" altLang="zh-CN" sz="2000">
                <a:solidFill>
                  <a:srgbClr val="CC3300"/>
                </a:solidFill>
                <a:latin typeface="Verdana" panose="020B0604030504040204" pitchFamily="34" charset="0"/>
              </a:rPr>
              <a:t>MAIN       ENDP</a:t>
            </a:r>
          </a:p>
          <a:p>
            <a:pPr>
              <a:lnSpc>
                <a:spcPct val="50000"/>
              </a:lnSpc>
              <a:spcAft>
                <a:spcPct val="20000"/>
              </a:spcAft>
              <a:buClr>
                <a:schemeClr val="accent2"/>
              </a:buClr>
              <a:buSzTx/>
              <a:buFontTx/>
              <a:buNone/>
            </a:pPr>
            <a:r>
              <a:rPr kumimoji="0" lang="en-US" altLang="zh-CN" sz="2000">
                <a:solidFill>
                  <a:srgbClr val="FF0000"/>
                </a:solidFill>
                <a:latin typeface="Verdana" panose="020B0604030504040204" pitchFamily="34" charset="0"/>
              </a:rPr>
              <a:t>ABC         PROC NEAR                   </a:t>
            </a:r>
            <a:r>
              <a:rPr kumimoji="0" lang="zh-CN" altLang="en-US" sz="2000">
                <a:solidFill>
                  <a:srgbClr val="000000"/>
                </a:solidFill>
                <a:latin typeface="Verdana" panose="020B0604030504040204" pitchFamily="34" charset="0"/>
              </a:rPr>
              <a:t>；完成单字节数据加法运算</a:t>
            </a:r>
          </a:p>
          <a:p>
            <a:pPr>
              <a:lnSpc>
                <a:spcPct val="50000"/>
              </a:lnSpc>
              <a:spcAft>
                <a:spcPct val="20000"/>
              </a:spcAft>
              <a:buClr>
                <a:schemeClr val="accent2"/>
              </a:buClr>
              <a:buSzTx/>
              <a:buFontTx/>
              <a:buNone/>
            </a:pPr>
            <a:r>
              <a:rPr kumimoji="0" lang="en-US" altLang="zh-CN" sz="2000">
                <a:solidFill>
                  <a:srgbClr val="FF0000"/>
                </a:solidFill>
                <a:latin typeface="Verdana" panose="020B0604030504040204" pitchFamily="34" charset="0"/>
              </a:rPr>
              <a:t>                LODSB                          </a:t>
            </a:r>
            <a:r>
              <a:rPr kumimoji="0" lang="en-US" altLang="zh-CN" sz="2000">
                <a:solidFill>
                  <a:srgbClr val="000000"/>
                </a:solidFill>
                <a:latin typeface="Verdana" panose="020B0604030504040204" pitchFamily="34" charset="0"/>
              </a:rPr>
              <a:t>;[SI]</a:t>
            </a:r>
            <a:r>
              <a:rPr kumimoji="0" lang="en-US" altLang="zh-CN" sz="2000">
                <a:solidFill>
                  <a:srgbClr val="000000"/>
                </a:solidFill>
                <a:latin typeface="Verdana" panose="020B0604030504040204" pitchFamily="34" charset="0"/>
                <a:ea typeface="华文中宋" panose="02010600040101010101" pitchFamily="2" charset="-122"/>
                <a:cs typeface="Times New Roman" panose="02020603050405020304" pitchFamily="18" charset="0"/>
              </a:rPr>
              <a:t>→AL,SI+1→SI</a:t>
            </a:r>
          </a:p>
          <a:p>
            <a:pPr>
              <a:lnSpc>
                <a:spcPct val="50000"/>
              </a:lnSpc>
              <a:spcAft>
                <a:spcPct val="20000"/>
              </a:spcAft>
              <a:buClr>
                <a:schemeClr val="accent2"/>
              </a:buClr>
              <a:buSzTx/>
              <a:buFontTx/>
              <a:buNone/>
            </a:pPr>
            <a:r>
              <a:rPr kumimoji="0" lang="en-US" altLang="zh-CN" sz="2000">
                <a:solidFill>
                  <a:srgbClr val="FF0000"/>
                </a:solidFill>
                <a:latin typeface="Verdana" panose="020B0604030504040204" pitchFamily="34" charset="0"/>
                <a:ea typeface="华文中宋" panose="02010600040101010101" pitchFamily="2" charset="-122"/>
                <a:cs typeface="Times New Roman" panose="02020603050405020304" pitchFamily="18" charset="0"/>
              </a:rPr>
              <a:t>L1:           ADD  AL,[BX]</a:t>
            </a:r>
          </a:p>
          <a:p>
            <a:pPr>
              <a:lnSpc>
                <a:spcPct val="50000"/>
              </a:lnSpc>
              <a:spcAft>
                <a:spcPct val="20000"/>
              </a:spcAft>
              <a:buClr>
                <a:schemeClr val="accent2"/>
              </a:buClr>
              <a:buSzTx/>
              <a:buFontTx/>
              <a:buNone/>
            </a:pPr>
            <a:r>
              <a:rPr kumimoji="0" lang="en-US" altLang="zh-CN" sz="2000">
                <a:solidFill>
                  <a:srgbClr val="FF0000"/>
                </a:solidFill>
                <a:latin typeface="Verdana" panose="020B0604030504040204" pitchFamily="34" charset="0"/>
                <a:ea typeface="华文中宋" panose="02010600040101010101" pitchFamily="2" charset="-122"/>
                <a:cs typeface="Times New Roman" panose="02020603050405020304" pitchFamily="18" charset="0"/>
              </a:rPr>
              <a:t>                DAA</a:t>
            </a:r>
          </a:p>
          <a:p>
            <a:pPr>
              <a:lnSpc>
                <a:spcPct val="50000"/>
              </a:lnSpc>
              <a:spcAft>
                <a:spcPct val="20000"/>
              </a:spcAft>
              <a:buClr>
                <a:schemeClr val="accent2"/>
              </a:buClr>
              <a:buSzTx/>
              <a:buFontTx/>
              <a:buNone/>
            </a:pPr>
            <a:r>
              <a:rPr kumimoji="0" lang="en-US" altLang="zh-CN" sz="2000">
                <a:solidFill>
                  <a:srgbClr val="FF0000"/>
                </a:solidFill>
                <a:latin typeface="Verdana" panose="020B0604030504040204" pitchFamily="34" charset="0"/>
                <a:ea typeface="华文中宋" panose="02010600040101010101" pitchFamily="2" charset="-122"/>
                <a:cs typeface="Times New Roman" panose="02020603050405020304" pitchFamily="18" charset="0"/>
              </a:rPr>
              <a:t>                STOSB                          </a:t>
            </a:r>
            <a:r>
              <a:rPr kumimoji="0" lang="en-US" altLang="zh-CN" sz="2000">
                <a:solidFill>
                  <a:srgbClr val="000000"/>
                </a:solidFill>
                <a:latin typeface="Verdana" panose="020B0604030504040204" pitchFamily="34" charset="0"/>
                <a:ea typeface="华文中宋" panose="02010600040101010101" pitchFamily="2" charset="-122"/>
                <a:cs typeface="Times New Roman" panose="02020603050405020304" pitchFamily="18" charset="0"/>
              </a:rPr>
              <a:t>;AL→[DI],DI+1→DI</a:t>
            </a:r>
          </a:p>
          <a:p>
            <a:pPr>
              <a:lnSpc>
                <a:spcPct val="50000"/>
              </a:lnSpc>
              <a:spcAft>
                <a:spcPct val="20000"/>
              </a:spcAft>
              <a:buClr>
                <a:schemeClr val="accent2"/>
              </a:buClr>
              <a:buSzTx/>
              <a:buFontTx/>
              <a:buNone/>
            </a:pPr>
            <a:r>
              <a:rPr kumimoji="0" lang="en-US" altLang="zh-CN" sz="2000">
                <a:solidFill>
                  <a:srgbClr val="FF0000"/>
                </a:solidFill>
                <a:latin typeface="Verdana" panose="020B0604030504040204" pitchFamily="34" charset="0"/>
                <a:ea typeface="华文中宋" panose="02010600040101010101" pitchFamily="2" charset="-122"/>
                <a:cs typeface="Times New Roman" panose="02020603050405020304" pitchFamily="18" charset="0"/>
              </a:rPr>
              <a:t>                INC BX</a:t>
            </a:r>
          </a:p>
          <a:p>
            <a:pPr>
              <a:lnSpc>
                <a:spcPct val="50000"/>
              </a:lnSpc>
              <a:spcAft>
                <a:spcPct val="20000"/>
              </a:spcAft>
              <a:buClr>
                <a:schemeClr val="accent2"/>
              </a:buClr>
              <a:buSzTx/>
              <a:buFontTx/>
              <a:buNone/>
            </a:pPr>
            <a:r>
              <a:rPr kumimoji="0" lang="en-US" altLang="zh-CN" sz="2000">
                <a:solidFill>
                  <a:srgbClr val="FF0000"/>
                </a:solidFill>
                <a:latin typeface="Verdana" panose="020B0604030504040204" pitchFamily="34" charset="0"/>
                <a:ea typeface="华文中宋" panose="02010600040101010101" pitchFamily="2" charset="-122"/>
                <a:cs typeface="Times New Roman" panose="02020603050405020304" pitchFamily="18" charset="0"/>
              </a:rPr>
              <a:t>                RET</a:t>
            </a:r>
          </a:p>
          <a:p>
            <a:pPr>
              <a:lnSpc>
                <a:spcPct val="50000"/>
              </a:lnSpc>
              <a:spcAft>
                <a:spcPct val="20000"/>
              </a:spcAft>
              <a:buClr>
                <a:schemeClr val="accent2"/>
              </a:buClr>
              <a:buSzTx/>
              <a:buFontTx/>
              <a:buNone/>
            </a:pPr>
            <a:r>
              <a:rPr kumimoji="0" lang="en-US" altLang="zh-CN" sz="2000">
                <a:solidFill>
                  <a:srgbClr val="FF0000"/>
                </a:solidFill>
                <a:latin typeface="Verdana" panose="020B0604030504040204" pitchFamily="34" charset="0"/>
                <a:ea typeface="华文中宋" panose="02010600040101010101" pitchFamily="2" charset="-122"/>
                <a:cs typeface="Times New Roman" panose="02020603050405020304" pitchFamily="18" charset="0"/>
              </a:rPr>
              <a:t>ABC          ENDP</a:t>
            </a:r>
          </a:p>
          <a:p>
            <a:pPr>
              <a:lnSpc>
                <a:spcPct val="50000"/>
              </a:lnSpc>
              <a:spcAft>
                <a:spcPct val="20000"/>
              </a:spcAft>
              <a:buClr>
                <a:schemeClr val="accent2"/>
              </a:buClr>
              <a:buSzTx/>
              <a:buFontTx/>
              <a:buNone/>
            </a:pPr>
            <a:r>
              <a:rPr kumimoji="0" lang="en-US" altLang="zh-CN" sz="2000">
                <a:solidFill>
                  <a:srgbClr val="000000"/>
                </a:solidFill>
                <a:latin typeface="Verdana" panose="020B0604030504040204" pitchFamily="34" charset="0"/>
                <a:ea typeface="华文中宋" panose="02010600040101010101" pitchFamily="2" charset="-122"/>
                <a:cs typeface="Times New Roman" panose="02020603050405020304" pitchFamily="18" charset="0"/>
              </a:rPr>
              <a:t>CODE       ENDS</a:t>
            </a:r>
          </a:p>
          <a:p>
            <a:pPr>
              <a:lnSpc>
                <a:spcPct val="50000"/>
              </a:lnSpc>
              <a:spcAft>
                <a:spcPct val="20000"/>
              </a:spcAft>
              <a:buClr>
                <a:schemeClr val="accent2"/>
              </a:buClr>
              <a:buSzTx/>
              <a:buFontTx/>
              <a:buNone/>
            </a:pPr>
            <a:r>
              <a:rPr kumimoji="0" lang="en-US" altLang="zh-CN" sz="2000">
                <a:solidFill>
                  <a:srgbClr val="000000"/>
                </a:solidFill>
                <a:latin typeface="Verdana" panose="020B0604030504040204" pitchFamily="34" charset="0"/>
                <a:ea typeface="华文中宋" panose="02010600040101010101" pitchFamily="2" charset="-122"/>
                <a:cs typeface="Times New Roman" panose="02020603050405020304" pitchFamily="18" charset="0"/>
              </a:rPr>
              <a:t>                END START</a:t>
            </a:r>
          </a:p>
        </p:txBody>
      </p:sp>
      <p:sp>
        <p:nvSpPr>
          <p:cNvPr id="540678" name="Rectangle 6">
            <a:extLst>
              <a:ext uri="{FF2B5EF4-FFF2-40B4-BE49-F238E27FC236}">
                <a16:creationId xmlns:a16="http://schemas.microsoft.com/office/drawing/2014/main" id="{94C10BC1-96B2-0344-A61D-2FF3659FCCBB}"/>
              </a:ext>
            </a:extLst>
          </p:cNvPr>
          <p:cNvSpPr>
            <a:spLocks noChangeArrowheads="1"/>
          </p:cNvSpPr>
          <p:nvPr/>
        </p:nvSpPr>
        <p:spPr bwMode="auto">
          <a:xfrm>
            <a:off x="677863" y="3417888"/>
            <a:ext cx="3894137" cy="2171700"/>
          </a:xfrm>
          <a:prstGeom prst="rect">
            <a:avLst/>
          </a:prstGeom>
          <a:noFill/>
          <a:ln w="28575">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withEffect">
                                  <p:stCondLst>
                                    <p:cond delay="0"/>
                                  </p:stCondLst>
                                  <p:childTnLst>
                                    <p:set>
                                      <p:cBhvr>
                                        <p:cTn id="6" dur="1" fill="hold">
                                          <p:stCondLst>
                                            <p:cond delay="0"/>
                                          </p:stCondLst>
                                        </p:cTn>
                                        <p:tgtEl>
                                          <p:spTgt spid="540678"/>
                                        </p:tgtEl>
                                        <p:attrNameLst>
                                          <p:attrName>style.visibility</p:attrName>
                                        </p:attrNameLst>
                                      </p:cBhvr>
                                      <p:to>
                                        <p:strVal val="visible"/>
                                      </p:to>
                                    </p:set>
                                    <p:anim calcmode="lin" valueType="num">
                                      <p:cBhvr>
                                        <p:cTn id="7" dur="500" fill="hold"/>
                                        <p:tgtEl>
                                          <p:spTgt spid="540678"/>
                                        </p:tgtEl>
                                        <p:attrNameLst>
                                          <p:attrName>ppt_x</p:attrName>
                                        </p:attrNameLst>
                                      </p:cBhvr>
                                      <p:tavLst>
                                        <p:tav tm="0">
                                          <p:val>
                                            <p:strVal val="#ppt_x-#ppt_w/2"/>
                                          </p:val>
                                        </p:tav>
                                        <p:tav tm="100000">
                                          <p:val>
                                            <p:strVal val="#ppt_x"/>
                                          </p:val>
                                        </p:tav>
                                      </p:tavLst>
                                    </p:anim>
                                    <p:anim calcmode="lin" valueType="num">
                                      <p:cBhvr>
                                        <p:cTn id="8" dur="500" fill="hold"/>
                                        <p:tgtEl>
                                          <p:spTgt spid="540678"/>
                                        </p:tgtEl>
                                        <p:attrNameLst>
                                          <p:attrName>ppt_y</p:attrName>
                                        </p:attrNameLst>
                                      </p:cBhvr>
                                      <p:tavLst>
                                        <p:tav tm="0">
                                          <p:val>
                                            <p:strVal val="#ppt_y"/>
                                          </p:val>
                                        </p:tav>
                                        <p:tav tm="100000">
                                          <p:val>
                                            <p:strVal val="#ppt_y"/>
                                          </p:val>
                                        </p:tav>
                                      </p:tavLst>
                                    </p:anim>
                                    <p:anim calcmode="lin" valueType="num">
                                      <p:cBhvr>
                                        <p:cTn id="9" dur="500" fill="hold"/>
                                        <p:tgtEl>
                                          <p:spTgt spid="540678"/>
                                        </p:tgtEl>
                                        <p:attrNameLst>
                                          <p:attrName>ppt_w</p:attrName>
                                        </p:attrNameLst>
                                      </p:cBhvr>
                                      <p:tavLst>
                                        <p:tav tm="0">
                                          <p:val>
                                            <p:fltVal val="0"/>
                                          </p:val>
                                        </p:tav>
                                        <p:tav tm="100000">
                                          <p:val>
                                            <p:strVal val="#ppt_w"/>
                                          </p:val>
                                        </p:tav>
                                      </p:tavLst>
                                    </p:anim>
                                    <p:anim calcmode="lin" valueType="num">
                                      <p:cBhvr>
                                        <p:cTn id="10" dur="500" fill="hold"/>
                                        <p:tgtEl>
                                          <p:spTgt spid="540678"/>
                                        </p:tgtEl>
                                        <p:attrNameLst>
                                          <p:attrName>ppt_h</p:attrName>
                                        </p:attrNameLst>
                                      </p:cBhvr>
                                      <p:tavLst>
                                        <p:tav tm="0">
                                          <p:val>
                                            <p:strVal val="#ppt_h"/>
                                          </p:val>
                                        </p:tav>
                                        <p:tav tm="100000">
                                          <p:val>
                                            <p:strVal val="#ppt_h"/>
                                          </p:val>
                                        </p:tav>
                                      </p:tavLst>
                                    </p:anim>
                                  </p:childTnLst>
                                </p:cTn>
                              </p:par>
                              <p:par>
                                <p:cTn id="11" presetID="17" presetClass="entr" presetSubtype="8" fill="hold" grpId="0" nodeType="withEffect">
                                  <p:stCondLst>
                                    <p:cond delay="0"/>
                                  </p:stCondLst>
                                  <p:childTnLst>
                                    <p:set>
                                      <p:cBhvr>
                                        <p:cTn id="12" dur="1" fill="hold">
                                          <p:stCondLst>
                                            <p:cond delay="0"/>
                                          </p:stCondLst>
                                        </p:cTn>
                                        <p:tgtEl>
                                          <p:spTgt spid="540677"/>
                                        </p:tgtEl>
                                        <p:attrNameLst>
                                          <p:attrName>style.visibility</p:attrName>
                                        </p:attrNameLst>
                                      </p:cBhvr>
                                      <p:to>
                                        <p:strVal val="visible"/>
                                      </p:to>
                                    </p:set>
                                    <p:anim calcmode="lin" valueType="num">
                                      <p:cBhvr>
                                        <p:cTn id="13" dur="500" fill="hold"/>
                                        <p:tgtEl>
                                          <p:spTgt spid="540677"/>
                                        </p:tgtEl>
                                        <p:attrNameLst>
                                          <p:attrName>ppt_x</p:attrName>
                                        </p:attrNameLst>
                                      </p:cBhvr>
                                      <p:tavLst>
                                        <p:tav tm="0">
                                          <p:val>
                                            <p:strVal val="#ppt_x-#ppt_w/2"/>
                                          </p:val>
                                        </p:tav>
                                        <p:tav tm="100000">
                                          <p:val>
                                            <p:strVal val="#ppt_x"/>
                                          </p:val>
                                        </p:tav>
                                      </p:tavLst>
                                    </p:anim>
                                    <p:anim calcmode="lin" valueType="num">
                                      <p:cBhvr>
                                        <p:cTn id="14" dur="500" fill="hold"/>
                                        <p:tgtEl>
                                          <p:spTgt spid="540677"/>
                                        </p:tgtEl>
                                        <p:attrNameLst>
                                          <p:attrName>ppt_y</p:attrName>
                                        </p:attrNameLst>
                                      </p:cBhvr>
                                      <p:tavLst>
                                        <p:tav tm="0">
                                          <p:val>
                                            <p:strVal val="#ppt_y"/>
                                          </p:val>
                                        </p:tav>
                                        <p:tav tm="100000">
                                          <p:val>
                                            <p:strVal val="#ppt_y"/>
                                          </p:val>
                                        </p:tav>
                                      </p:tavLst>
                                    </p:anim>
                                    <p:anim calcmode="lin" valueType="num">
                                      <p:cBhvr>
                                        <p:cTn id="15" dur="500" fill="hold"/>
                                        <p:tgtEl>
                                          <p:spTgt spid="540677"/>
                                        </p:tgtEl>
                                        <p:attrNameLst>
                                          <p:attrName>ppt_w</p:attrName>
                                        </p:attrNameLst>
                                      </p:cBhvr>
                                      <p:tavLst>
                                        <p:tav tm="0">
                                          <p:val>
                                            <p:fltVal val="0"/>
                                          </p:val>
                                        </p:tav>
                                        <p:tav tm="100000">
                                          <p:val>
                                            <p:strVal val="#ppt_w"/>
                                          </p:val>
                                        </p:tav>
                                      </p:tavLst>
                                    </p:anim>
                                    <p:anim calcmode="lin" valueType="num">
                                      <p:cBhvr>
                                        <p:cTn id="16" dur="500" fill="hold"/>
                                        <p:tgtEl>
                                          <p:spTgt spid="54067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7" grpId="0"/>
      <p:bldP spid="54067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4">
            <a:extLst>
              <a:ext uri="{FF2B5EF4-FFF2-40B4-BE49-F238E27FC236}">
                <a16:creationId xmlns:a16="http://schemas.microsoft.com/office/drawing/2014/main" id="{566844F2-E537-FF45-9DD9-0684D60E991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FA19B89-29A8-6D4E-B956-F036BBC50D77}" type="datetime12">
              <a:rPr kumimoji="0" lang="zh-CN" altLang="en-US" sz="1400" smtClean="0"/>
              <a:pPr>
                <a:spcBef>
                  <a:spcPct val="0"/>
                </a:spcBef>
                <a:buClrTx/>
                <a:buSzTx/>
                <a:buFontTx/>
                <a:buNone/>
              </a:pPr>
              <a:t>下午10时44分</a:t>
            </a:fld>
            <a:endParaRPr kumimoji="0" lang="en-US" altLang="zh-CN" sz="1400"/>
          </a:p>
        </p:txBody>
      </p:sp>
      <p:sp>
        <p:nvSpPr>
          <p:cNvPr id="103426" name="Rectangle 6">
            <a:extLst>
              <a:ext uri="{FF2B5EF4-FFF2-40B4-BE49-F238E27FC236}">
                <a16:creationId xmlns:a16="http://schemas.microsoft.com/office/drawing/2014/main" id="{2E4E7231-1AE8-4648-9664-924B387CDC3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BA8FD68-BC47-F542-AB8D-849C1CD2B961}" type="slidenum">
              <a:rPr kumimoji="0" lang="en-US" altLang="zh-CN" sz="1400" smtClean="0"/>
              <a:pPr>
                <a:spcBef>
                  <a:spcPct val="0"/>
                </a:spcBef>
                <a:buClrTx/>
                <a:buSzTx/>
                <a:buFontTx/>
                <a:buNone/>
              </a:pPr>
              <a:t>43</a:t>
            </a:fld>
            <a:r>
              <a:rPr kumimoji="0" lang="en-US" altLang="zh-CN" sz="1400"/>
              <a:t>/96</a:t>
            </a:r>
            <a:endParaRPr kumimoji="0" lang="zh-CN" altLang="en-US" sz="1400"/>
          </a:p>
        </p:txBody>
      </p:sp>
      <p:sp>
        <p:nvSpPr>
          <p:cNvPr id="103427" name="Text Box 5">
            <a:extLst>
              <a:ext uri="{FF2B5EF4-FFF2-40B4-BE49-F238E27FC236}">
                <a16:creationId xmlns:a16="http://schemas.microsoft.com/office/drawing/2014/main" id="{E2D36226-E7AC-F040-904D-4C6C9A3C5F27}"/>
              </a:ext>
            </a:extLst>
          </p:cNvPr>
          <p:cNvSpPr txBox="1">
            <a:spLocks noChangeArrowheads="1"/>
          </p:cNvSpPr>
          <p:nvPr/>
        </p:nvSpPr>
        <p:spPr bwMode="auto">
          <a:xfrm>
            <a:off x="2411413" y="144463"/>
            <a:ext cx="43211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6.4	 </a:t>
            </a:r>
            <a:r>
              <a:rPr lang="zh-CN" altLang="en-US" sz="3600">
                <a:latin typeface="隶书" pitchFamily="49" charset="-122"/>
                <a:ea typeface="隶书" pitchFamily="49" charset="-122"/>
              </a:rPr>
              <a:t>伪指令语句</a:t>
            </a:r>
          </a:p>
        </p:txBody>
      </p:sp>
      <p:sp>
        <p:nvSpPr>
          <p:cNvPr id="542725" name="Text Box 5">
            <a:extLst>
              <a:ext uri="{FF2B5EF4-FFF2-40B4-BE49-F238E27FC236}">
                <a16:creationId xmlns:a16="http://schemas.microsoft.com/office/drawing/2014/main" id="{3464C19C-6C52-0A41-8550-A95409880D8D}"/>
              </a:ext>
            </a:extLst>
          </p:cNvPr>
          <p:cNvSpPr txBox="1">
            <a:spLocks noChangeArrowheads="1"/>
          </p:cNvSpPr>
          <p:nvPr/>
        </p:nvSpPr>
        <p:spPr bwMode="auto">
          <a:xfrm>
            <a:off x="431800" y="868363"/>
            <a:ext cx="8532813" cy="551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Aft>
                <a:spcPct val="20000"/>
              </a:spcAft>
              <a:buClrTx/>
              <a:buSzTx/>
              <a:buFontTx/>
              <a:buNone/>
            </a:pPr>
            <a:r>
              <a:rPr kumimoji="0" lang="zh-CN" altLang="en-US" sz="2800">
                <a:solidFill>
                  <a:srgbClr val="0000CC"/>
                </a:solidFill>
                <a:latin typeface="楷体_GB2312" pitchFamily="49" charset="-122"/>
                <a:ea typeface="楷体_GB2312" pitchFamily="49" charset="-122"/>
              </a:rPr>
              <a:t>五  程序开始和结束语句</a:t>
            </a:r>
          </a:p>
          <a:p>
            <a:pPr eaLnBrk="1" hangingPunct="1">
              <a:lnSpc>
                <a:spcPct val="90000"/>
              </a:lnSpc>
              <a:spcAft>
                <a:spcPct val="20000"/>
              </a:spcAft>
              <a:buClrTx/>
              <a:buSzTx/>
              <a:buFontTx/>
              <a:buNone/>
            </a:pPr>
            <a:r>
              <a:rPr kumimoji="0" lang="zh-CN" altLang="en-US" sz="2400">
                <a:solidFill>
                  <a:srgbClr val="0000CC"/>
                </a:solidFill>
                <a:latin typeface="楷体_GB2312" pitchFamily="49" charset="-122"/>
                <a:ea typeface="楷体_GB2312" pitchFamily="49" charset="-122"/>
              </a:rPr>
              <a:t>1 </a:t>
            </a:r>
            <a:r>
              <a:rPr kumimoji="0" lang="en-US" altLang="zh-CN" sz="2400">
                <a:solidFill>
                  <a:srgbClr val="0000CC"/>
                </a:solidFill>
                <a:latin typeface="楷体_GB2312" pitchFamily="49" charset="-122"/>
                <a:ea typeface="楷体_GB2312" pitchFamily="49" charset="-122"/>
              </a:rPr>
              <a:t>NAME	</a:t>
            </a:r>
            <a:r>
              <a:rPr kumimoji="0" lang="zh-CN" altLang="en-US" sz="2400">
                <a:solidFill>
                  <a:srgbClr val="0000CC"/>
                </a:solidFill>
                <a:latin typeface="楷体_GB2312" pitchFamily="49" charset="-122"/>
                <a:ea typeface="楷体_GB2312" pitchFamily="49" charset="-122"/>
              </a:rPr>
              <a:t>程序名	</a:t>
            </a:r>
            <a:r>
              <a:rPr kumimoji="0" lang="en-US" altLang="zh-CN" sz="2400">
                <a:solidFill>
                  <a:srgbClr val="0000CC"/>
                </a:solidFill>
                <a:latin typeface="楷体_GB2312" pitchFamily="49" charset="-122"/>
                <a:ea typeface="楷体_GB2312" pitchFamily="49" charset="-122"/>
              </a:rPr>
              <a:t>;</a:t>
            </a:r>
            <a:r>
              <a:rPr kumimoji="0" lang="zh-CN" altLang="en-US" sz="2400">
                <a:solidFill>
                  <a:srgbClr val="0000CC"/>
                </a:solidFill>
                <a:latin typeface="楷体_GB2312" pitchFamily="49" charset="-122"/>
                <a:ea typeface="楷体_GB2312" pitchFamily="49" charset="-122"/>
              </a:rPr>
              <a:t>为源程序目标模块赋名</a:t>
            </a:r>
          </a:p>
          <a:p>
            <a:pPr eaLnBrk="1" hangingPunct="1">
              <a:lnSpc>
                <a:spcPct val="90000"/>
              </a:lnSpc>
              <a:spcAft>
                <a:spcPct val="20000"/>
              </a:spcAft>
              <a:buClrTx/>
              <a:buSzTx/>
              <a:buFontTx/>
              <a:buNone/>
            </a:pPr>
            <a:r>
              <a:rPr kumimoji="0" lang="zh-CN" altLang="en-US" sz="2400">
                <a:latin typeface="Verdana" panose="020B0604030504040204" pitchFamily="34" charset="0"/>
                <a:ea typeface="楷体_GB2312" pitchFamily="49" charset="-122"/>
              </a:rPr>
              <a:t>  </a:t>
            </a:r>
            <a:r>
              <a:rPr kumimoji="0" lang="zh-CN" altLang="en-US" sz="2200">
                <a:latin typeface="Verdana" panose="020B0604030504040204" pitchFamily="34" charset="0"/>
                <a:ea typeface="楷体_GB2312" pitchFamily="49" charset="-122"/>
              </a:rPr>
              <a:t>功能</a:t>
            </a:r>
            <a:r>
              <a:rPr kumimoji="0" lang="zh-CN" altLang="en-US" sz="2200">
                <a:latin typeface="Arial" panose="020B0604020202020204" pitchFamily="34" charset="0"/>
                <a:ea typeface="楷体_GB2312" pitchFamily="49" charset="-122"/>
              </a:rPr>
              <a:t>—</a:t>
            </a:r>
            <a:r>
              <a:rPr kumimoji="0" lang="zh-CN" altLang="en-US" sz="2200">
                <a:latin typeface="Verdana" panose="020B0604030504040204" pitchFamily="34" charset="0"/>
                <a:ea typeface="楷体_GB2312" pitchFamily="49" charset="-122"/>
              </a:rPr>
              <a:t>置于程序开始,则在输出源程序列表文件时,将在每页开头打出程序名.省略则打印源文件名。</a:t>
            </a:r>
          </a:p>
          <a:p>
            <a:pPr eaLnBrk="1" hangingPunct="1">
              <a:lnSpc>
                <a:spcPct val="90000"/>
              </a:lnSpc>
              <a:spcAft>
                <a:spcPct val="20000"/>
              </a:spcAft>
              <a:buClrTx/>
              <a:buSzTx/>
              <a:buFontTx/>
              <a:buNone/>
            </a:pPr>
            <a:r>
              <a:rPr kumimoji="0" lang="zh-CN" altLang="en-US" sz="2400">
                <a:solidFill>
                  <a:srgbClr val="0000CC"/>
                </a:solidFill>
                <a:latin typeface="楷体_GB2312" pitchFamily="49" charset="-122"/>
                <a:ea typeface="楷体_GB2312" pitchFamily="49" charset="-122"/>
              </a:rPr>
              <a:t>2 </a:t>
            </a:r>
            <a:r>
              <a:rPr kumimoji="0" lang="en-US" altLang="zh-CN" sz="2400">
                <a:solidFill>
                  <a:srgbClr val="0000CC"/>
                </a:solidFill>
                <a:latin typeface="楷体_GB2312" pitchFamily="49" charset="-122"/>
                <a:ea typeface="楷体_GB2312" pitchFamily="49" charset="-122"/>
              </a:rPr>
              <a:t>TITLE   </a:t>
            </a:r>
            <a:r>
              <a:rPr kumimoji="0" lang="zh-CN" altLang="en-US" sz="2400">
                <a:solidFill>
                  <a:srgbClr val="0000CC"/>
                </a:solidFill>
                <a:latin typeface="楷体_GB2312" pitchFamily="49" charset="-122"/>
                <a:ea typeface="楷体_GB2312" pitchFamily="49" charset="-122"/>
              </a:rPr>
              <a:t>     文本名       </a:t>
            </a:r>
            <a:r>
              <a:rPr kumimoji="0" lang="en-US" altLang="zh-CN" sz="2400">
                <a:solidFill>
                  <a:srgbClr val="0000CC"/>
                </a:solidFill>
                <a:latin typeface="楷体_GB2312" pitchFamily="49" charset="-122"/>
                <a:ea typeface="楷体_GB2312" pitchFamily="49" charset="-122"/>
              </a:rPr>
              <a:t>   </a:t>
            </a:r>
            <a:r>
              <a:rPr kumimoji="0" lang="zh-CN" altLang="en-US" sz="2400">
                <a:solidFill>
                  <a:srgbClr val="0000CC"/>
                </a:solidFill>
                <a:latin typeface="楷体_GB2312" pitchFamily="49" charset="-122"/>
                <a:ea typeface="楷体_GB2312" pitchFamily="49" charset="-122"/>
              </a:rPr>
              <a:t> </a:t>
            </a:r>
            <a:r>
              <a:rPr kumimoji="0" lang="en-US" altLang="zh-CN" sz="2400">
                <a:solidFill>
                  <a:srgbClr val="0000CC"/>
                </a:solidFill>
                <a:latin typeface="楷体_GB2312" pitchFamily="49" charset="-122"/>
                <a:ea typeface="楷体_GB2312" pitchFamily="49" charset="-122"/>
              </a:rPr>
              <a:t>;</a:t>
            </a:r>
            <a:r>
              <a:rPr kumimoji="0" lang="zh-CN" altLang="en-US" sz="2400">
                <a:solidFill>
                  <a:srgbClr val="0000CC"/>
                </a:solidFill>
                <a:latin typeface="楷体_GB2312" pitchFamily="49" charset="-122"/>
                <a:ea typeface="楷体_GB2312" pitchFamily="49" charset="-122"/>
              </a:rPr>
              <a:t>文本名赋予目标模块</a:t>
            </a:r>
          </a:p>
          <a:p>
            <a:pPr eaLnBrk="1" hangingPunct="1">
              <a:lnSpc>
                <a:spcPct val="90000"/>
              </a:lnSpc>
              <a:spcAft>
                <a:spcPct val="20000"/>
              </a:spcAft>
              <a:buClrTx/>
              <a:buSzTx/>
              <a:buFontTx/>
              <a:buNone/>
            </a:pPr>
            <a:r>
              <a:rPr kumimoji="0" lang="zh-CN" altLang="en-US" sz="2400">
                <a:latin typeface="Verdana" panose="020B0604030504040204" pitchFamily="34" charset="0"/>
                <a:ea typeface="楷体_GB2312" pitchFamily="49" charset="-122"/>
              </a:rPr>
              <a:t>  </a:t>
            </a:r>
            <a:r>
              <a:rPr kumimoji="0" lang="zh-CN" altLang="en-US" sz="2200">
                <a:latin typeface="Verdana" panose="020B0604030504040204" pitchFamily="34" charset="0"/>
                <a:ea typeface="楷体_GB2312" pitchFamily="49" charset="-122"/>
              </a:rPr>
              <a:t>功能</a:t>
            </a:r>
            <a:r>
              <a:rPr kumimoji="0" lang="zh-CN" altLang="en-US" sz="2200">
                <a:latin typeface="Arial" panose="020B0604020202020204" pitchFamily="34" charset="0"/>
                <a:ea typeface="楷体_GB2312" pitchFamily="49" charset="-122"/>
              </a:rPr>
              <a:t>—</a:t>
            </a:r>
            <a:r>
              <a:rPr kumimoji="0" lang="zh-CN" altLang="en-US" sz="2200">
                <a:latin typeface="Verdana" panose="020B0604030504040204" pitchFamily="34" charset="0"/>
                <a:ea typeface="楷体_GB2312" pitchFamily="49" charset="-122"/>
              </a:rPr>
              <a:t>同</a:t>
            </a:r>
            <a:r>
              <a:rPr kumimoji="0" lang="en-US" altLang="zh-CN" sz="2200">
                <a:latin typeface="Verdana" panose="020B0604030504040204" pitchFamily="34" charset="0"/>
                <a:ea typeface="楷体_GB2312" pitchFamily="49" charset="-122"/>
              </a:rPr>
              <a:t>NAME</a:t>
            </a:r>
          </a:p>
          <a:p>
            <a:pPr eaLnBrk="1" hangingPunct="1">
              <a:lnSpc>
                <a:spcPct val="90000"/>
              </a:lnSpc>
              <a:spcAft>
                <a:spcPct val="20000"/>
              </a:spcAft>
              <a:buClrTx/>
              <a:buSzTx/>
              <a:buFontTx/>
              <a:buAutoNum type="arabicPlain" startAt="3"/>
            </a:pPr>
            <a:r>
              <a:rPr kumimoji="0" lang="en-US" altLang="zh-CN" sz="2400">
                <a:solidFill>
                  <a:srgbClr val="0000CC"/>
                </a:solidFill>
                <a:latin typeface="楷体_GB2312" pitchFamily="49" charset="-122"/>
                <a:ea typeface="楷体_GB2312" pitchFamily="49" charset="-122"/>
              </a:rPr>
              <a:t>ORG  </a:t>
            </a:r>
            <a:r>
              <a:rPr kumimoji="0" lang="zh-CN" altLang="en-US" sz="2400">
                <a:solidFill>
                  <a:srgbClr val="0000CC"/>
                </a:solidFill>
                <a:latin typeface="楷体_GB2312" pitchFamily="49" charset="-122"/>
                <a:ea typeface="楷体_GB2312" pitchFamily="49" charset="-122"/>
              </a:rPr>
              <a:t>表达式</a:t>
            </a:r>
          </a:p>
          <a:p>
            <a:pPr eaLnBrk="1" hangingPunct="1">
              <a:lnSpc>
                <a:spcPct val="90000"/>
              </a:lnSpc>
              <a:spcAft>
                <a:spcPct val="20000"/>
              </a:spcAft>
              <a:buClrTx/>
              <a:buSzTx/>
              <a:buFontTx/>
              <a:buNone/>
            </a:pPr>
            <a:r>
              <a:rPr kumimoji="0" lang="zh-CN" altLang="en-US" sz="2400">
                <a:latin typeface="Verdana" panose="020B0604030504040204" pitchFamily="34" charset="0"/>
                <a:ea typeface="楷体_GB2312" pitchFamily="49" charset="-122"/>
              </a:rPr>
              <a:t>  </a:t>
            </a:r>
            <a:r>
              <a:rPr kumimoji="0" lang="zh-CN" altLang="en-US" sz="2200">
                <a:latin typeface="Verdana" panose="020B0604030504040204" pitchFamily="34" charset="0"/>
                <a:ea typeface="楷体_GB2312" pitchFamily="49" charset="-122"/>
              </a:rPr>
              <a:t>功能</a:t>
            </a:r>
            <a:r>
              <a:rPr kumimoji="0" lang="zh-CN" altLang="en-US" sz="2200">
                <a:latin typeface="Arial" panose="020B0604020202020204" pitchFamily="34" charset="0"/>
                <a:ea typeface="楷体_GB2312" pitchFamily="49" charset="-122"/>
              </a:rPr>
              <a:t>—</a:t>
            </a:r>
            <a:r>
              <a:rPr kumimoji="0" lang="zh-CN" altLang="en-US" sz="2200">
                <a:latin typeface="Verdana" panose="020B0604030504040204" pitchFamily="34" charset="0"/>
                <a:ea typeface="楷体_GB2312" pitchFamily="49" charset="-122"/>
              </a:rPr>
              <a:t>给程序设置地址指针,指定下个语句起始偏移地址。</a:t>
            </a:r>
          </a:p>
          <a:p>
            <a:pPr eaLnBrk="1" hangingPunct="1">
              <a:lnSpc>
                <a:spcPct val="90000"/>
              </a:lnSpc>
              <a:spcAft>
                <a:spcPct val="20000"/>
              </a:spcAft>
              <a:buClrTx/>
              <a:buSzTx/>
              <a:buFontTx/>
              <a:buNone/>
            </a:pPr>
            <a:r>
              <a:rPr kumimoji="0" lang="zh-CN" altLang="en-US" sz="2200">
                <a:latin typeface="Verdana" panose="020B0604030504040204" pitchFamily="34" charset="0"/>
                <a:ea typeface="楷体_GB2312" pitchFamily="49" charset="-122"/>
              </a:rPr>
              <a:t>  表达式</a:t>
            </a:r>
            <a:r>
              <a:rPr kumimoji="0" lang="zh-CN" altLang="en-US" sz="2200">
                <a:latin typeface="Arial" panose="020B0604020202020204" pitchFamily="34" charset="0"/>
                <a:ea typeface="楷体_GB2312" pitchFamily="49" charset="-122"/>
              </a:rPr>
              <a:t>—</a:t>
            </a:r>
            <a:r>
              <a:rPr kumimoji="0" lang="zh-CN" altLang="en-US" sz="2200">
                <a:latin typeface="Verdana" panose="020B0604030504040204" pitchFamily="34" charset="0"/>
                <a:ea typeface="楷体_GB2312" pitchFamily="49" charset="-122"/>
              </a:rPr>
              <a:t>给定偏移地址,结果为正整数。</a:t>
            </a:r>
          </a:p>
          <a:p>
            <a:pPr eaLnBrk="1" hangingPunct="1">
              <a:lnSpc>
                <a:spcPct val="90000"/>
              </a:lnSpc>
              <a:spcAft>
                <a:spcPct val="20000"/>
              </a:spcAft>
              <a:buClr>
                <a:srgbClr val="FF3300"/>
              </a:buClr>
              <a:buSzPct val="150000"/>
              <a:buFont typeface="Wingdings" pitchFamily="2" charset="2"/>
              <a:buChar char="ü"/>
            </a:pPr>
            <a:r>
              <a:rPr kumimoji="0" lang="zh-CN" altLang="en-US" sz="2200">
                <a:solidFill>
                  <a:srgbClr val="000000"/>
                </a:solidFill>
                <a:latin typeface="宋体" panose="02010600030101010101" pitchFamily="2" charset="-122"/>
                <a:ea typeface="楷体_GB2312" pitchFamily="49" charset="-122"/>
              </a:rPr>
              <a:t>一般情况下，段定义语句</a:t>
            </a:r>
            <a:r>
              <a:rPr kumimoji="0" lang="en-US" altLang="zh-CN" sz="2200">
                <a:solidFill>
                  <a:srgbClr val="000000"/>
                </a:solidFill>
                <a:latin typeface="宋体" panose="02010600030101010101" pitchFamily="2" charset="-122"/>
                <a:ea typeface="楷体_GB2312" pitchFamily="49" charset="-122"/>
              </a:rPr>
              <a:t>(SEGMENT)</a:t>
            </a:r>
            <a:r>
              <a:rPr kumimoji="0" lang="zh-CN" altLang="en-US" sz="2200">
                <a:solidFill>
                  <a:srgbClr val="000000"/>
                </a:solidFill>
                <a:latin typeface="宋体" panose="02010600030101010101" pitchFamily="2" charset="-122"/>
                <a:ea typeface="楷体_GB2312" pitchFamily="49" charset="-122"/>
              </a:rPr>
              <a:t>指出了段的起点，</a:t>
            </a:r>
            <a:r>
              <a:rPr kumimoji="0" lang="zh-CN" altLang="en-US" sz="2200">
                <a:solidFill>
                  <a:srgbClr val="FF0000"/>
                </a:solidFill>
                <a:latin typeface="宋体" panose="02010600030101010101" pitchFamily="2" charset="-122"/>
                <a:ea typeface="楷体_GB2312" pitchFamily="49" charset="-122"/>
              </a:rPr>
              <a:t>偏移地址为</a:t>
            </a:r>
            <a:r>
              <a:rPr kumimoji="0" lang="en-US" altLang="zh-CN" sz="2200">
                <a:solidFill>
                  <a:srgbClr val="FF0000"/>
                </a:solidFill>
                <a:latin typeface="宋体" panose="02010600030101010101" pitchFamily="2" charset="-122"/>
                <a:ea typeface="楷体_GB2312" pitchFamily="49" charset="-122"/>
              </a:rPr>
              <a:t>0</a:t>
            </a:r>
            <a:r>
              <a:rPr kumimoji="0" lang="zh-CN" altLang="en-US" sz="2200">
                <a:solidFill>
                  <a:srgbClr val="000000"/>
                </a:solidFill>
                <a:latin typeface="宋体" panose="02010600030101010101" pitchFamily="2" charset="-122"/>
                <a:ea typeface="楷体_GB2312" pitchFamily="49" charset="-122"/>
              </a:rPr>
              <a:t>，段内各个语句或数据的地址由段地址开始依次类推可确定。当用户要求指定某条指令或数据为某个指定地址时，可用</a:t>
            </a:r>
            <a:r>
              <a:rPr kumimoji="0" lang="en-US" altLang="zh-CN" sz="2200">
                <a:solidFill>
                  <a:srgbClr val="000000"/>
                </a:solidFill>
                <a:latin typeface="宋体" panose="02010600030101010101" pitchFamily="2" charset="-122"/>
                <a:ea typeface="楷体_GB2312" pitchFamily="49" charset="-122"/>
              </a:rPr>
              <a:t>ORG</a:t>
            </a:r>
            <a:r>
              <a:rPr kumimoji="0" lang="zh-CN" altLang="en-US" sz="2200">
                <a:solidFill>
                  <a:srgbClr val="000000"/>
                </a:solidFill>
                <a:latin typeface="宋体" panose="02010600030101010101" pitchFamily="2" charset="-122"/>
                <a:ea typeface="楷体_GB2312" pitchFamily="49" charset="-122"/>
              </a:rPr>
              <a:t>语句来改变，</a:t>
            </a:r>
            <a:r>
              <a:rPr kumimoji="0" lang="en-US" altLang="zh-CN" sz="2200">
                <a:solidFill>
                  <a:srgbClr val="FF0000"/>
                </a:solidFill>
                <a:latin typeface="宋体" panose="02010600030101010101" pitchFamily="2" charset="-122"/>
                <a:ea typeface="楷体_GB2312" pitchFamily="49" charset="-122"/>
              </a:rPr>
              <a:t>ORG</a:t>
            </a:r>
            <a:r>
              <a:rPr kumimoji="0" lang="zh-CN" altLang="en-US" sz="2200">
                <a:solidFill>
                  <a:srgbClr val="FF0000"/>
                </a:solidFill>
                <a:latin typeface="宋体" panose="02010600030101010101" pitchFamily="2" charset="-122"/>
                <a:ea typeface="楷体_GB2312" pitchFamily="49" charset="-122"/>
              </a:rPr>
              <a:t>语句可以放在程序的任何位置</a:t>
            </a:r>
            <a:r>
              <a:rPr kumimoji="0" lang="zh-CN" altLang="en-US" sz="2200">
                <a:solidFill>
                  <a:srgbClr val="000000"/>
                </a:solidFill>
                <a:latin typeface="宋体" panose="02010600030101010101" pitchFamily="2" charset="-122"/>
                <a:ea typeface="楷体_GB2312" pitchFamily="49" charset="-122"/>
              </a:rPr>
              <a:t>。</a:t>
            </a:r>
            <a:r>
              <a:rPr kumimoji="0" lang="zh-CN" altLang="en-US" sz="2400">
                <a:solidFill>
                  <a:srgbClr val="005452"/>
                </a:solidFill>
                <a:latin typeface="宋体" panose="02010600030101010101" pitchFamily="2" charset="-122"/>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42725">
                                            <p:txEl>
                                              <p:pRg st="1" end="1"/>
                                            </p:txEl>
                                          </p:spTgt>
                                        </p:tgtEl>
                                        <p:attrNameLst>
                                          <p:attrName>style.visibility</p:attrName>
                                        </p:attrNameLst>
                                      </p:cBhvr>
                                      <p:to>
                                        <p:strVal val="visible"/>
                                      </p:to>
                                    </p:set>
                                    <p:animEffect transition="in" filter="wipe(left)">
                                      <p:cBhvr>
                                        <p:cTn id="7" dur="500"/>
                                        <p:tgtEl>
                                          <p:spTgt spid="542725">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42725">
                                            <p:txEl>
                                              <p:pRg st="2" end="2"/>
                                            </p:txEl>
                                          </p:spTgt>
                                        </p:tgtEl>
                                        <p:attrNameLst>
                                          <p:attrName>style.visibility</p:attrName>
                                        </p:attrNameLst>
                                      </p:cBhvr>
                                      <p:to>
                                        <p:strVal val="visible"/>
                                      </p:to>
                                    </p:set>
                                    <p:animEffect transition="in" filter="wipe(left)">
                                      <p:cBhvr>
                                        <p:cTn id="10" dur="500"/>
                                        <p:tgtEl>
                                          <p:spTgt spid="54272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42725">
                                            <p:txEl>
                                              <p:pRg st="3" end="3"/>
                                            </p:txEl>
                                          </p:spTgt>
                                        </p:tgtEl>
                                        <p:attrNameLst>
                                          <p:attrName>style.visibility</p:attrName>
                                        </p:attrNameLst>
                                      </p:cBhvr>
                                      <p:to>
                                        <p:strVal val="visible"/>
                                      </p:to>
                                    </p:set>
                                    <p:animEffect transition="in" filter="wipe(left)">
                                      <p:cBhvr>
                                        <p:cTn id="15" dur="500"/>
                                        <p:tgtEl>
                                          <p:spTgt spid="542725">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542725">
                                            <p:txEl>
                                              <p:pRg st="4" end="4"/>
                                            </p:txEl>
                                          </p:spTgt>
                                        </p:tgtEl>
                                        <p:attrNameLst>
                                          <p:attrName>style.visibility</p:attrName>
                                        </p:attrNameLst>
                                      </p:cBhvr>
                                      <p:to>
                                        <p:strVal val="visible"/>
                                      </p:to>
                                    </p:set>
                                    <p:animEffect transition="in" filter="wipe(left)">
                                      <p:cBhvr>
                                        <p:cTn id="18" dur="500"/>
                                        <p:tgtEl>
                                          <p:spTgt spid="542725">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42725">
                                            <p:txEl>
                                              <p:pRg st="5" end="5"/>
                                            </p:txEl>
                                          </p:spTgt>
                                        </p:tgtEl>
                                        <p:attrNameLst>
                                          <p:attrName>style.visibility</p:attrName>
                                        </p:attrNameLst>
                                      </p:cBhvr>
                                      <p:to>
                                        <p:strVal val="visible"/>
                                      </p:to>
                                    </p:set>
                                    <p:animEffect transition="in" filter="wipe(left)">
                                      <p:cBhvr>
                                        <p:cTn id="23" dur="500"/>
                                        <p:tgtEl>
                                          <p:spTgt spid="542725">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542725">
                                            <p:txEl>
                                              <p:pRg st="6" end="6"/>
                                            </p:txEl>
                                          </p:spTgt>
                                        </p:tgtEl>
                                        <p:attrNameLst>
                                          <p:attrName>style.visibility</p:attrName>
                                        </p:attrNameLst>
                                      </p:cBhvr>
                                      <p:to>
                                        <p:strVal val="visible"/>
                                      </p:to>
                                    </p:set>
                                    <p:animEffect transition="in" filter="wipe(left)">
                                      <p:cBhvr>
                                        <p:cTn id="26" dur="500"/>
                                        <p:tgtEl>
                                          <p:spTgt spid="542725">
                                            <p:txEl>
                                              <p:pRg st="6" end="6"/>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542725">
                                            <p:txEl>
                                              <p:pRg st="7" end="7"/>
                                            </p:txEl>
                                          </p:spTgt>
                                        </p:tgtEl>
                                        <p:attrNameLst>
                                          <p:attrName>style.visibility</p:attrName>
                                        </p:attrNameLst>
                                      </p:cBhvr>
                                      <p:to>
                                        <p:strVal val="visible"/>
                                      </p:to>
                                    </p:set>
                                    <p:animEffect transition="in" filter="wipe(left)">
                                      <p:cBhvr>
                                        <p:cTn id="29" dur="500"/>
                                        <p:tgtEl>
                                          <p:spTgt spid="542725">
                                            <p:txEl>
                                              <p:pRg st="7" end="7"/>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542725">
                                            <p:txEl>
                                              <p:pRg st="8" end="8"/>
                                            </p:txEl>
                                          </p:spTgt>
                                        </p:tgtEl>
                                        <p:attrNameLst>
                                          <p:attrName>style.visibility</p:attrName>
                                        </p:attrNameLst>
                                      </p:cBhvr>
                                      <p:to>
                                        <p:strVal val="visible"/>
                                      </p:to>
                                    </p:set>
                                    <p:animEffect transition="in" filter="wipe(left)">
                                      <p:cBhvr>
                                        <p:cTn id="34" dur="500"/>
                                        <p:tgtEl>
                                          <p:spTgt spid="54272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4">
            <a:extLst>
              <a:ext uri="{FF2B5EF4-FFF2-40B4-BE49-F238E27FC236}">
                <a16:creationId xmlns:a16="http://schemas.microsoft.com/office/drawing/2014/main" id="{72793869-3400-BD49-A67F-D9167C5A4FC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B530CA7-46EB-0149-AC5B-5764ABC7391E}" type="datetime12">
              <a:rPr kumimoji="0" lang="zh-CN" altLang="en-US" sz="1400" smtClean="0"/>
              <a:pPr>
                <a:spcBef>
                  <a:spcPct val="0"/>
                </a:spcBef>
                <a:buClrTx/>
                <a:buSzTx/>
                <a:buFontTx/>
                <a:buNone/>
              </a:pPr>
              <a:t>下午10时44分</a:t>
            </a:fld>
            <a:endParaRPr kumimoji="0" lang="en-US" altLang="zh-CN" sz="1400"/>
          </a:p>
        </p:txBody>
      </p:sp>
      <p:sp>
        <p:nvSpPr>
          <p:cNvPr id="105474" name="Rectangle 6">
            <a:extLst>
              <a:ext uri="{FF2B5EF4-FFF2-40B4-BE49-F238E27FC236}">
                <a16:creationId xmlns:a16="http://schemas.microsoft.com/office/drawing/2014/main" id="{BFBAA904-EDA9-694F-AE5F-AD45E6D406F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81DC360-43F2-8E4A-ACF8-6BEC3BA41152}" type="slidenum">
              <a:rPr kumimoji="0" lang="en-US" altLang="zh-CN" sz="1400" smtClean="0"/>
              <a:pPr>
                <a:spcBef>
                  <a:spcPct val="0"/>
                </a:spcBef>
                <a:buClrTx/>
                <a:buSzTx/>
                <a:buFontTx/>
                <a:buNone/>
              </a:pPr>
              <a:t>44</a:t>
            </a:fld>
            <a:r>
              <a:rPr kumimoji="0" lang="en-US" altLang="zh-CN" sz="1400"/>
              <a:t>/96</a:t>
            </a:r>
            <a:endParaRPr kumimoji="0" lang="zh-CN" altLang="en-US" sz="1400"/>
          </a:p>
        </p:txBody>
      </p:sp>
      <p:sp>
        <p:nvSpPr>
          <p:cNvPr id="105475" name="Text Box 5">
            <a:extLst>
              <a:ext uri="{FF2B5EF4-FFF2-40B4-BE49-F238E27FC236}">
                <a16:creationId xmlns:a16="http://schemas.microsoft.com/office/drawing/2014/main" id="{599694FB-F936-1646-8F54-62987CDBEADC}"/>
              </a:ext>
            </a:extLst>
          </p:cNvPr>
          <p:cNvSpPr txBox="1">
            <a:spLocks noChangeArrowheads="1"/>
          </p:cNvSpPr>
          <p:nvPr/>
        </p:nvSpPr>
        <p:spPr bwMode="auto">
          <a:xfrm>
            <a:off x="2411413" y="144463"/>
            <a:ext cx="43211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6.4	 </a:t>
            </a:r>
            <a:r>
              <a:rPr lang="zh-CN" altLang="en-US" sz="3600">
                <a:latin typeface="隶书" pitchFamily="49" charset="-122"/>
                <a:ea typeface="隶书" pitchFamily="49" charset="-122"/>
              </a:rPr>
              <a:t>伪指令语句</a:t>
            </a:r>
          </a:p>
        </p:txBody>
      </p:sp>
      <p:sp>
        <p:nvSpPr>
          <p:cNvPr id="544774" name="Text Box 6">
            <a:extLst>
              <a:ext uri="{FF2B5EF4-FFF2-40B4-BE49-F238E27FC236}">
                <a16:creationId xmlns:a16="http://schemas.microsoft.com/office/drawing/2014/main" id="{54D97BB1-01F8-7C4F-9909-2164C4D9E04D}"/>
              </a:ext>
            </a:extLst>
          </p:cNvPr>
          <p:cNvSpPr txBox="1">
            <a:spLocks noChangeArrowheads="1"/>
          </p:cNvSpPr>
          <p:nvPr/>
        </p:nvSpPr>
        <p:spPr bwMode="auto">
          <a:xfrm>
            <a:off x="414338" y="904875"/>
            <a:ext cx="8189912"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25000"/>
              </a:spcBef>
              <a:spcAft>
                <a:spcPct val="25000"/>
              </a:spcAft>
              <a:buClrTx/>
              <a:buSzTx/>
              <a:buFontTx/>
              <a:buNone/>
            </a:pPr>
            <a:r>
              <a:rPr kumimoji="0" lang="zh-CN" altLang="en-US" sz="2400">
                <a:solidFill>
                  <a:srgbClr val="000000"/>
                </a:solidFill>
                <a:latin typeface="楷体_GB2312" pitchFamily="49" charset="-122"/>
                <a:ea typeface="楷体_GB2312" pitchFamily="49" charset="-122"/>
              </a:rPr>
              <a:t>例</a:t>
            </a:r>
            <a:r>
              <a:rPr kumimoji="0" lang="en-US" altLang="zh-CN" sz="2400">
                <a:solidFill>
                  <a:srgbClr val="000000"/>
                </a:solidFill>
                <a:latin typeface="楷体_GB2312" pitchFamily="49" charset="-122"/>
                <a:ea typeface="楷体_GB2312" pitchFamily="49" charset="-122"/>
              </a:rPr>
              <a:t>: </a:t>
            </a:r>
            <a:r>
              <a:rPr kumimoji="0" lang="zh-CN" altLang="en-US" sz="2400">
                <a:solidFill>
                  <a:srgbClr val="000000"/>
                </a:solidFill>
                <a:latin typeface="楷体_GB2312" pitchFamily="49" charset="-122"/>
                <a:ea typeface="楷体_GB2312" pitchFamily="49" charset="-122"/>
              </a:rPr>
              <a:t>用</a:t>
            </a:r>
            <a:r>
              <a:rPr kumimoji="0" lang="en-US" altLang="zh-CN" sz="2400">
                <a:solidFill>
                  <a:srgbClr val="000000"/>
                </a:solidFill>
                <a:latin typeface="楷体_GB2312" pitchFamily="49" charset="-122"/>
                <a:ea typeface="楷体_GB2312" pitchFamily="49" charset="-122"/>
              </a:rPr>
              <a:t>ORG</a:t>
            </a:r>
            <a:r>
              <a:rPr kumimoji="0" lang="zh-CN" altLang="en-US" sz="2400">
                <a:solidFill>
                  <a:srgbClr val="000000"/>
                </a:solidFill>
                <a:latin typeface="楷体_GB2312" pitchFamily="49" charset="-122"/>
                <a:ea typeface="楷体_GB2312" pitchFamily="49" charset="-122"/>
              </a:rPr>
              <a:t>改变数据段地址</a:t>
            </a:r>
          </a:p>
          <a:p>
            <a:pPr lvl="3" eaLnBrk="1" hangingPunct="1">
              <a:lnSpc>
                <a:spcPct val="90000"/>
              </a:lnSpc>
              <a:spcBef>
                <a:spcPct val="25000"/>
              </a:spcBef>
              <a:spcAft>
                <a:spcPct val="25000"/>
              </a:spcAft>
              <a:buClrTx/>
              <a:buSzTx/>
              <a:buFontTx/>
              <a:buNone/>
            </a:pPr>
            <a:r>
              <a:rPr kumimoji="0" lang="en-US" altLang="zh-CN" sz="2400">
                <a:solidFill>
                  <a:srgbClr val="000000"/>
                </a:solidFill>
                <a:latin typeface="楷体_GB2312" pitchFamily="49" charset="-122"/>
                <a:ea typeface="楷体_GB2312" pitchFamily="49" charset="-122"/>
              </a:rPr>
              <a:t>DATA  SEGMENT</a:t>
            </a:r>
          </a:p>
          <a:p>
            <a:pPr lvl="3" eaLnBrk="1" hangingPunct="1">
              <a:lnSpc>
                <a:spcPct val="90000"/>
              </a:lnSpc>
              <a:spcBef>
                <a:spcPct val="25000"/>
              </a:spcBef>
              <a:spcAft>
                <a:spcPct val="25000"/>
              </a:spcAft>
              <a:buClrTx/>
              <a:buSzTx/>
              <a:buFontTx/>
              <a:buNone/>
            </a:pPr>
            <a:r>
              <a:rPr kumimoji="0" lang="en-US" altLang="zh-CN" sz="2400">
                <a:solidFill>
                  <a:srgbClr val="000000"/>
                </a:solidFill>
                <a:latin typeface="楷体_GB2312" pitchFamily="49" charset="-122"/>
                <a:ea typeface="楷体_GB2312" pitchFamily="49" charset="-122"/>
              </a:rPr>
              <a:t>      ORG 100H</a:t>
            </a:r>
          </a:p>
          <a:p>
            <a:pPr lvl="3" eaLnBrk="1" hangingPunct="1">
              <a:lnSpc>
                <a:spcPct val="90000"/>
              </a:lnSpc>
              <a:spcBef>
                <a:spcPct val="25000"/>
              </a:spcBef>
              <a:spcAft>
                <a:spcPct val="25000"/>
              </a:spcAft>
              <a:buClrTx/>
              <a:buSzTx/>
              <a:buFontTx/>
              <a:buNone/>
            </a:pPr>
            <a:r>
              <a:rPr kumimoji="0" lang="en-US" altLang="zh-CN" sz="2400">
                <a:solidFill>
                  <a:srgbClr val="000000"/>
                </a:solidFill>
                <a:latin typeface="楷体_GB2312" pitchFamily="49" charset="-122"/>
                <a:ea typeface="楷体_GB2312" pitchFamily="49" charset="-122"/>
              </a:rPr>
              <a:t>      A1 DB 10H,20H,30H</a:t>
            </a:r>
          </a:p>
          <a:p>
            <a:pPr lvl="3" eaLnBrk="1" hangingPunct="1">
              <a:lnSpc>
                <a:spcPct val="90000"/>
              </a:lnSpc>
              <a:spcBef>
                <a:spcPct val="25000"/>
              </a:spcBef>
              <a:spcAft>
                <a:spcPct val="25000"/>
              </a:spcAft>
              <a:buClrTx/>
              <a:buSzTx/>
              <a:buFontTx/>
              <a:buNone/>
            </a:pPr>
            <a:r>
              <a:rPr kumimoji="0" lang="en-US" altLang="zh-CN" sz="2400">
                <a:solidFill>
                  <a:srgbClr val="000000"/>
                </a:solidFill>
                <a:latin typeface="楷体_GB2312" pitchFamily="49" charset="-122"/>
                <a:ea typeface="楷体_GB2312" pitchFamily="49" charset="-122"/>
              </a:rPr>
              <a:t>      ORG 200H</a:t>
            </a:r>
          </a:p>
          <a:p>
            <a:pPr lvl="3" eaLnBrk="1" hangingPunct="1">
              <a:lnSpc>
                <a:spcPct val="90000"/>
              </a:lnSpc>
              <a:spcBef>
                <a:spcPct val="25000"/>
              </a:spcBef>
              <a:spcAft>
                <a:spcPct val="25000"/>
              </a:spcAft>
              <a:buClrTx/>
              <a:buSzTx/>
              <a:buFontTx/>
              <a:buNone/>
            </a:pPr>
            <a:r>
              <a:rPr kumimoji="0" lang="en-US" altLang="zh-CN" sz="2400">
                <a:solidFill>
                  <a:srgbClr val="000000"/>
                </a:solidFill>
                <a:latin typeface="楷体_GB2312" pitchFamily="49" charset="-122"/>
                <a:ea typeface="楷体_GB2312" pitchFamily="49" charset="-122"/>
              </a:rPr>
              <a:t>      A2 DW 3031H,3233H</a:t>
            </a:r>
          </a:p>
          <a:p>
            <a:pPr lvl="3" eaLnBrk="1" hangingPunct="1">
              <a:lnSpc>
                <a:spcPct val="90000"/>
              </a:lnSpc>
              <a:spcBef>
                <a:spcPct val="25000"/>
              </a:spcBef>
              <a:spcAft>
                <a:spcPct val="25000"/>
              </a:spcAft>
              <a:buClrTx/>
              <a:buSzTx/>
              <a:buFontTx/>
              <a:buNone/>
            </a:pPr>
            <a:r>
              <a:rPr kumimoji="0" lang="en-US" altLang="zh-CN" sz="2400">
                <a:solidFill>
                  <a:srgbClr val="000000"/>
                </a:solidFill>
                <a:latin typeface="楷体_GB2312" pitchFamily="49" charset="-122"/>
                <a:ea typeface="楷体_GB2312" pitchFamily="49" charset="-122"/>
              </a:rPr>
              <a:t>DATA ENDS</a:t>
            </a:r>
            <a:endParaRPr kumimoji="0" lang="zh-CN" altLang="en-US" sz="2400">
              <a:solidFill>
                <a:srgbClr val="000000"/>
              </a:solidFill>
              <a:latin typeface="楷体_GB2312" pitchFamily="49" charset="-122"/>
              <a:ea typeface="楷体_GB2312" pitchFamily="49" charset="-122"/>
            </a:endParaRPr>
          </a:p>
          <a:p>
            <a:pPr eaLnBrk="1" hangingPunct="1">
              <a:lnSpc>
                <a:spcPct val="90000"/>
              </a:lnSpc>
              <a:spcBef>
                <a:spcPct val="25000"/>
              </a:spcBef>
              <a:spcAft>
                <a:spcPct val="25000"/>
              </a:spcAft>
              <a:buClrTx/>
              <a:buSzTx/>
              <a:buFontTx/>
              <a:buNone/>
            </a:pPr>
            <a:r>
              <a:rPr kumimoji="0" lang="zh-CN" altLang="en-US" sz="2400">
                <a:solidFill>
                  <a:srgbClr val="0000CC"/>
                </a:solidFill>
                <a:latin typeface="楷体_GB2312" pitchFamily="49" charset="-122"/>
                <a:ea typeface="楷体_GB2312" pitchFamily="49" charset="-122"/>
              </a:rPr>
              <a:t>4  </a:t>
            </a:r>
            <a:r>
              <a:rPr kumimoji="0" lang="en-US" altLang="zh-CN" sz="2400">
                <a:solidFill>
                  <a:srgbClr val="0000CC"/>
                </a:solidFill>
                <a:latin typeface="楷体_GB2312" pitchFamily="49" charset="-122"/>
                <a:ea typeface="楷体_GB2312" pitchFamily="49" charset="-122"/>
              </a:rPr>
              <a:t>END  </a:t>
            </a:r>
            <a:r>
              <a:rPr kumimoji="0" lang="zh-CN" altLang="en-US" sz="2400">
                <a:solidFill>
                  <a:srgbClr val="0000CC"/>
                </a:solidFill>
                <a:latin typeface="楷体_GB2312" pitchFamily="49" charset="-122"/>
                <a:ea typeface="楷体_GB2312" pitchFamily="49" charset="-122"/>
              </a:rPr>
              <a:t>标号名	</a:t>
            </a:r>
            <a:r>
              <a:rPr kumimoji="0" lang="en-US" altLang="zh-CN" sz="2400">
                <a:solidFill>
                  <a:srgbClr val="0000CC"/>
                </a:solidFill>
                <a:latin typeface="楷体_GB2312" pitchFamily="49" charset="-122"/>
                <a:ea typeface="楷体_GB2312" pitchFamily="49" charset="-122"/>
              </a:rPr>
              <a:t>;</a:t>
            </a:r>
            <a:r>
              <a:rPr kumimoji="0" lang="zh-CN" altLang="en-US" sz="2400">
                <a:solidFill>
                  <a:srgbClr val="0000CC"/>
                </a:solidFill>
                <a:latin typeface="楷体_GB2312" pitchFamily="49" charset="-122"/>
                <a:ea typeface="楷体_GB2312" pitchFamily="49" charset="-122"/>
              </a:rPr>
              <a:t>标记汇编程序结束</a:t>
            </a:r>
          </a:p>
          <a:p>
            <a:pPr eaLnBrk="1" hangingPunct="1">
              <a:lnSpc>
                <a:spcPct val="90000"/>
              </a:lnSpc>
              <a:spcBef>
                <a:spcPct val="25000"/>
              </a:spcBef>
              <a:spcAft>
                <a:spcPct val="25000"/>
              </a:spcAft>
              <a:buClrTx/>
              <a:buSzTx/>
              <a:buFontTx/>
              <a:buNone/>
            </a:pPr>
            <a:r>
              <a:rPr kumimoji="0" lang="zh-CN" altLang="en-US" sz="2400">
                <a:solidFill>
                  <a:srgbClr val="333333"/>
                </a:solidFill>
                <a:latin typeface="Verdana" panose="020B0604030504040204" pitchFamily="34" charset="0"/>
                <a:ea typeface="楷体_GB2312" pitchFamily="49" charset="-122"/>
              </a:rPr>
              <a:t>    ⊿ </a:t>
            </a:r>
            <a:r>
              <a:rPr kumimoji="0" lang="en-US" altLang="zh-CN" sz="2400">
                <a:solidFill>
                  <a:srgbClr val="333333"/>
                </a:solidFill>
                <a:latin typeface="Verdana" panose="020B0604030504040204" pitchFamily="34" charset="0"/>
                <a:ea typeface="楷体_GB2312" pitchFamily="49" charset="-122"/>
              </a:rPr>
              <a:t>END</a:t>
            </a:r>
            <a:r>
              <a:rPr kumimoji="0" lang="zh-CN" altLang="en-US" sz="2400">
                <a:solidFill>
                  <a:srgbClr val="333333"/>
                </a:solidFill>
                <a:latin typeface="Verdana" panose="020B0604030504040204" pitchFamily="34" charset="0"/>
                <a:ea typeface="楷体_GB2312" pitchFamily="49" charset="-122"/>
              </a:rPr>
              <a:t>在源程序最后一行</a:t>
            </a:r>
          </a:p>
          <a:p>
            <a:pPr eaLnBrk="1" hangingPunct="1">
              <a:lnSpc>
                <a:spcPct val="90000"/>
              </a:lnSpc>
              <a:spcBef>
                <a:spcPct val="25000"/>
              </a:spcBef>
              <a:spcAft>
                <a:spcPct val="25000"/>
              </a:spcAft>
              <a:buClrTx/>
              <a:buSzTx/>
              <a:buFontTx/>
              <a:buNone/>
            </a:pPr>
            <a:r>
              <a:rPr kumimoji="0" lang="zh-CN" altLang="en-US" sz="2400">
                <a:solidFill>
                  <a:srgbClr val="333333"/>
                </a:solidFill>
                <a:latin typeface="Verdana" panose="020B0604030504040204" pitchFamily="34" charset="0"/>
                <a:ea typeface="楷体_GB2312" pitchFamily="49" charset="-122"/>
              </a:rPr>
              <a:t>    ⊿ 每个源程序只有一个</a:t>
            </a:r>
            <a:r>
              <a:rPr kumimoji="0" lang="en-US" altLang="zh-CN" sz="2400">
                <a:solidFill>
                  <a:srgbClr val="333333"/>
                </a:solidFill>
                <a:latin typeface="Verdana" panose="020B0604030504040204" pitchFamily="34" charset="0"/>
                <a:ea typeface="楷体_GB2312" pitchFamily="49" charset="-122"/>
              </a:rPr>
              <a:t>END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544774">
                                            <p:txEl>
                                              <p:pRg st="7" end="7"/>
                                            </p:txEl>
                                          </p:spTgt>
                                        </p:tgtEl>
                                        <p:attrNameLst>
                                          <p:attrName>style.visibility</p:attrName>
                                        </p:attrNameLst>
                                      </p:cBhvr>
                                      <p:to>
                                        <p:strVal val="visible"/>
                                      </p:to>
                                    </p:set>
                                    <p:animEffect transition="in" filter="strips(downRight)">
                                      <p:cBhvr>
                                        <p:cTn id="7" dur="1000"/>
                                        <p:tgtEl>
                                          <p:spTgt spid="544774">
                                            <p:txEl>
                                              <p:pRg st="7" end="7"/>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544774">
                                            <p:txEl>
                                              <p:pRg st="8" end="8"/>
                                            </p:txEl>
                                          </p:spTgt>
                                        </p:tgtEl>
                                        <p:attrNameLst>
                                          <p:attrName>style.visibility</p:attrName>
                                        </p:attrNameLst>
                                      </p:cBhvr>
                                      <p:to>
                                        <p:strVal val="visible"/>
                                      </p:to>
                                    </p:set>
                                    <p:animEffect transition="in" filter="strips(downRight)">
                                      <p:cBhvr>
                                        <p:cTn id="10" dur="1000"/>
                                        <p:tgtEl>
                                          <p:spTgt spid="544774">
                                            <p:txEl>
                                              <p:pRg st="8" end="8"/>
                                            </p:txEl>
                                          </p:spTgt>
                                        </p:tgtEl>
                                      </p:cBhvr>
                                    </p:animEffect>
                                  </p:childTnLst>
                                </p:cTn>
                              </p:par>
                              <p:par>
                                <p:cTn id="11" presetID="18" presetClass="entr" presetSubtype="6" fill="hold" nodeType="withEffect">
                                  <p:stCondLst>
                                    <p:cond delay="0"/>
                                  </p:stCondLst>
                                  <p:childTnLst>
                                    <p:set>
                                      <p:cBhvr>
                                        <p:cTn id="12" dur="1" fill="hold">
                                          <p:stCondLst>
                                            <p:cond delay="0"/>
                                          </p:stCondLst>
                                        </p:cTn>
                                        <p:tgtEl>
                                          <p:spTgt spid="544774">
                                            <p:txEl>
                                              <p:pRg st="9" end="9"/>
                                            </p:txEl>
                                          </p:spTgt>
                                        </p:tgtEl>
                                        <p:attrNameLst>
                                          <p:attrName>style.visibility</p:attrName>
                                        </p:attrNameLst>
                                      </p:cBhvr>
                                      <p:to>
                                        <p:strVal val="visible"/>
                                      </p:to>
                                    </p:set>
                                    <p:animEffect transition="in" filter="strips(downRight)">
                                      <p:cBhvr>
                                        <p:cTn id="13" dur="1000"/>
                                        <p:tgtEl>
                                          <p:spTgt spid="54477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4">
            <a:extLst>
              <a:ext uri="{FF2B5EF4-FFF2-40B4-BE49-F238E27FC236}">
                <a16:creationId xmlns:a16="http://schemas.microsoft.com/office/drawing/2014/main" id="{5B63E7BC-3C03-FE45-A2FC-556B2692A6E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154D59D-A248-AD46-A1B7-ADADDBE781E4}" type="datetime12">
              <a:rPr kumimoji="0" lang="zh-CN" altLang="en-US" sz="1400" smtClean="0"/>
              <a:pPr>
                <a:spcBef>
                  <a:spcPct val="0"/>
                </a:spcBef>
                <a:buClrTx/>
                <a:buSzTx/>
                <a:buFontTx/>
                <a:buNone/>
              </a:pPr>
              <a:t>下午10时44分</a:t>
            </a:fld>
            <a:endParaRPr kumimoji="0" lang="en-US" altLang="zh-CN" sz="1400"/>
          </a:p>
        </p:txBody>
      </p:sp>
      <p:sp>
        <p:nvSpPr>
          <p:cNvPr id="107522" name="Rectangle 6">
            <a:extLst>
              <a:ext uri="{FF2B5EF4-FFF2-40B4-BE49-F238E27FC236}">
                <a16:creationId xmlns:a16="http://schemas.microsoft.com/office/drawing/2014/main" id="{752005CD-BAC1-E444-BD7A-A2BC34E0622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B276716-9E75-7A46-B106-9453D2BDBEEA}" type="slidenum">
              <a:rPr kumimoji="0" lang="en-US" altLang="zh-CN" sz="1400" smtClean="0"/>
              <a:pPr>
                <a:spcBef>
                  <a:spcPct val="0"/>
                </a:spcBef>
                <a:buClrTx/>
                <a:buSzTx/>
                <a:buFontTx/>
                <a:buNone/>
              </a:pPr>
              <a:t>45</a:t>
            </a:fld>
            <a:r>
              <a:rPr kumimoji="0" lang="en-US" altLang="zh-CN" sz="1400"/>
              <a:t>/96</a:t>
            </a:r>
            <a:endParaRPr kumimoji="0" lang="zh-CN" altLang="en-US" sz="1400"/>
          </a:p>
        </p:txBody>
      </p:sp>
      <p:sp>
        <p:nvSpPr>
          <p:cNvPr id="925701" name="Text Box 5">
            <a:extLst>
              <a:ext uri="{FF2B5EF4-FFF2-40B4-BE49-F238E27FC236}">
                <a16:creationId xmlns:a16="http://schemas.microsoft.com/office/drawing/2014/main" id="{A99BFD79-61AE-7B42-B235-9DCB6BD68705}"/>
              </a:ext>
            </a:extLst>
          </p:cNvPr>
          <p:cNvSpPr txBox="1">
            <a:spLocks noChangeArrowheads="1"/>
          </p:cNvSpPr>
          <p:nvPr/>
        </p:nvSpPr>
        <p:spPr bwMode="auto">
          <a:xfrm>
            <a:off x="1763713" y="146050"/>
            <a:ext cx="62642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solidFill>
                  <a:srgbClr val="FF33CC"/>
                </a:solidFill>
                <a:latin typeface="隶书" pitchFamily="49" charset="-122"/>
                <a:ea typeface="隶书" pitchFamily="49" charset="-122"/>
              </a:rPr>
              <a:t>6.5	 DOS</a:t>
            </a:r>
            <a:r>
              <a:rPr lang="zh-CN" altLang="en-US" sz="3600">
                <a:solidFill>
                  <a:srgbClr val="FF33CC"/>
                </a:solidFill>
                <a:latin typeface="隶书" pitchFamily="49" charset="-122"/>
                <a:ea typeface="隶书" pitchFamily="49" charset="-122"/>
              </a:rPr>
              <a:t>和</a:t>
            </a:r>
            <a:r>
              <a:rPr lang="en-US" altLang="zh-CN" sz="3600">
                <a:solidFill>
                  <a:srgbClr val="FF33CC"/>
                </a:solidFill>
                <a:latin typeface="隶书" pitchFamily="49" charset="-122"/>
                <a:ea typeface="隶书" pitchFamily="49" charset="-122"/>
              </a:rPr>
              <a:t>BIOS</a:t>
            </a:r>
            <a:r>
              <a:rPr lang="zh-CN" altLang="en-US" sz="3600">
                <a:solidFill>
                  <a:srgbClr val="FF33CC"/>
                </a:solidFill>
                <a:latin typeface="隶书" pitchFamily="49" charset="-122"/>
                <a:ea typeface="隶书" pitchFamily="49" charset="-122"/>
              </a:rPr>
              <a:t>中断调用</a:t>
            </a:r>
          </a:p>
        </p:txBody>
      </p:sp>
      <p:sp>
        <p:nvSpPr>
          <p:cNvPr id="546821" name="Text Box 5">
            <a:extLst>
              <a:ext uri="{FF2B5EF4-FFF2-40B4-BE49-F238E27FC236}">
                <a16:creationId xmlns:a16="http://schemas.microsoft.com/office/drawing/2014/main" id="{BCBD2A51-D6C5-C14D-8C3B-426C3BF83529}"/>
              </a:ext>
            </a:extLst>
          </p:cNvPr>
          <p:cNvSpPr txBox="1">
            <a:spLocks noChangeArrowheads="1"/>
          </p:cNvSpPr>
          <p:nvPr/>
        </p:nvSpPr>
        <p:spPr bwMode="auto">
          <a:xfrm>
            <a:off x="450850" y="981075"/>
            <a:ext cx="8328025"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30000"/>
              </a:lnSpc>
              <a:spcBef>
                <a:spcPct val="50000"/>
              </a:spcBef>
              <a:buClrTx/>
              <a:buSzTx/>
              <a:buFont typeface="Wingdings" pitchFamily="2" charset="2"/>
              <a:buChar char="Ø"/>
            </a:pPr>
            <a:r>
              <a:rPr kumimoji="0" lang="en-US" altLang="zh-CN" sz="2400">
                <a:solidFill>
                  <a:srgbClr val="000000"/>
                </a:solidFill>
                <a:latin typeface="宋体" panose="02010600030101010101" pitchFamily="2" charset="-122"/>
              </a:rPr>
              <a:t>DOS (Disk Operating System) </a:t>
            </a:r>
            <a:r>
              <a:rPr kumimoji="0" lang="zh-CN" altLang="en-US" sz="2400">
                <a:solidFill>
                  <a:srgbClr val="000000"/>
                </a:solidFill>
                <a:latin typeface="宋体" panose="02010600030101010101" pitchFamily="2" charset="-122"/>
              </a:rPr>
              <a:t>是</a:t>
            </a:r>
            <a:r>
              <a:rPr kumimoji="0" lang="en-US" altLang="zh-CN" sz="2400">
                <a:solidFill>
                  <a:srgbClr val="000000"/>
                </a:solidFill>
                <a:latin typeface="宋体" panose="02010600030101010101" pitchFamily="2" charset="-122"/>
              </a:rPr>
              <a:t>IBM PC</a:t>
            </a:r>
            <a:r>
              <a:rPr kumimoji="0" lang="zh-CN" altLang="en-US" sz="2400">
                <a:solidFill>
                  <a:srgbClr val="000000"/>
                </a:solidFill>
                <a:latin typeface="宋体" panose="02010600030101010101" pitchFamily="2" charset="-122"/>
              </a:rPr>
              <a:t>机的磁盘操作系统。</a:t>
            </a:r>
          </a:p>
          <a:p>
            <a:pPr eaLnBrk="1" hangingPunct="1">
              <a:lnSpc>
                <a:spcPct val="130000"/>
              </a:lnSpc>
              <a:spcBef>
                <a:spcPct val="50000"/>
              </a:spcBef>
              <a:buClrTx/>
              <a:buSzTx/>
              <a:buFont typeface="Wingdings" pitchFamily="2" charset="2"/>
              <a:buChar char="Ø"/>
            </a:pPr>
            <a:r>
              <a:rPr kumimoji="0" lang="en-US" altLang="zh-CN" sz="2400">
                <a:solidFill>
                  <a:srgbClr val="000000"/>
                </a:solidFill>
                <a:latin typeface="宋体" panose="02010600030101010101" pitchFamily="2" charset="-122"/>
              </a:rPr>
              <a:t>DOS</a:t>
            </a:r>
            <a:r>
              <a:rPr kumimoji="0" lang="zh-CN" altLang="en-US" sz="2400">
                <a:solidFill>
                  <a:srgbClr val="000000"/>
                </a:solidFill>
                <a:latin typeface="宋体" panose="02010600030101010101" pitchFamily="2" charset="-122"/>
              </a:rPr>
              <a:t>是用户和</a:t>
            </a:r>
            <a:r>
              <a:rPr kumimoji="0" lang="en-US" altLang="zh-CN" sz="2400">
                <a:solidFill>
                  <a:srgbClr val="000000"/>
                </a:solidFill>
                <a:latin typeface="宋体" panose="02010600030101010101" pitchFamily="2" charset="-122"/>
              </a:rPr>
              <a:t>PC</a:t>
            </a:r>
            <a:r>
              <a:rPr kumimoji="0" lang="zh-CN" altLang="en-US" sz="2400">
                <a:solidFill>
                  <a:srgbClr val="000000"/>
                </a:solidFill>
                <a:latin typeface="宋体" panose="02010600030101010101" pitchFamily="2" charset="-122"/>
              </a:rPr>
              <a:t>机之间的接口。</a:t>
            </a:r>
          </a:p>
          <a:p>
            <a:pPr lvl="1" eaLnBrk="1" hangingPunct="1">
              <a:lnSpc>
                <a:spcPct val="130000"/>
              </a:lnSpc>
              <a:spcBef>
                <a:spcPct val="50000"/>
              </a:spcBef>
              <a:buClrTx/>
              <a:buSzTx/>
              <a:buFont typeface="Wingdings" pitchFamily="2" charset="2"/>
              <a:buChar char="u"/>
            </a:pPr>
            <a:r>
              <a:rPr kumimoji="0" lang="zh-CN" altLang="en-US" sz="2400">
                <a:solidFill>
                  <a:srgbClr val="000000"/>
                </a:solidFill>
                <a:latin typeface="宋体" panose="02010600030101010101" pitchFamily="2" charset="-122"/>
              </a:rPr>
              <a:t>内部命令：</a:t>
            </a:r>
          </a:p>
          <a:p>
            <a:pPr lvl="2" eaLnBrk="1" hangingPunct="1">
              <a:lnSpc>
                <a:spcPct val="130000"/>
              </a:lnSpc>
              <a:spcBef>
                <a:spcPct val="50000"/>
              </a:spcBef>
              <a:buClrTx/>
              <a:buSzTx/>
              <a:buFontTx/>
              <a:buNone/>
            </a:pPr>
            <a:r>
              <a:rPr kumimoji="0" lang="zh-CN" altLang="en-US">
                <a:solidFill>
                  <a:srgbClr val="000000"/>
                </a:solidFill>
                <a:latin typeface="宋体" panose="02010600030101010101" pitchFamily="2" charset="-122"/>
              </a:rPr>
              <a:t>如</a:t>
            </a:r>
            <a:r>
              <a:rPr kumimoji="0" lang="en-US" altLang="zh-CN">
                <a:solidFill>
                  <a:srgbClr val="000000"/>
                </a:solidFill>
                <a:latin typeface="宋体" panose="02010600030101010101" pitchFamily="2" charset="-122"/>
              </a:rPr>
              <a:t>DIR</a:t>
            </a:r>
            <a:r>
              <a:rPr kumimoji="0" lang="zh-CN" altLang="en-US">
                <a:solidFill>
                  <a:srgbClr val="000000"/>
                </a:solidFill>
                <a:latin typeface="宋体" panose="02010600030101010101" pitchFamily="2" charset="-122"/>
              </a:rPr>
              <a:t>、</a:t>
            </a:r>
            <a:r>
              <a:rPr kumimoji="0" lang="en-US" altLang="zh-CN">
                <a:solidFill>
                  <a:srgbClr val="000000"/>
                </a:solidFill>
                <a:latin typeface="宋体" panose="02010600030101010101" pitchFamily="2" charset="-122"/>
              </a:rPr>
              <a:t>TYPE</a:t>
            </a:r>
            <a:r>
              <a:rPr kumimoji="0" lang="zh-CN" altLang="en-US">
                <a:solidFill>
                  <a:srgbClr val="000000"/>
                </a:solidFill>
                <a:latin typeface="宋体" panose="02010600030101010101" pitchFamily="2" charset="-122"/>
              </a:rPr>
              <a:t>、</a:t>
            </a:r>
            <a:r>
              <a:rPr kumimoji="0" lang="en-US" altLang="zh-CN">
                <a:solidFill>
                  <a:srgbClr val="000000"/>
                </a:solidFill>
                <a:latin typeface="宋体" panose="02010600030101010101" pitchFamily="2" charset="-122"/>
              </a:rPr>
              <a:t>CD</a:t>
            </a:r>
            <a:r>
              <a:rPr kumimoji="0" lang="zh-CN" altLang="en-US">
                <a:solidFill>
                  <a:srgbClr val="000000"/>
                </a:solidFill>
                <a:latin typeface="宋体" panose="02010600030101010101" pitchFamily="2" charset="-122"/>
              </a:rPr>
              <a:t>等</a:t>
            </a:r>
          </a:p>
          <a:p>
            <a:pPr lvl="1" eaLnBrk="1" hangingPunct="1">
              <a:lnSpc>
                <a:spcPct val="130000"/>
              </a:lnSpc>
              <a:spcBef>
                <a:spcPct val="50000"/>
              </a:spcBef>
              <a:buClrTx/>
              <a:buSzTx/>
              <a:buFont typeface="Wingdings" pitchFamily="2" charset="2"/>
              <a:buChar char="u"/>
            </a:pPr>
            <a:r>
              <a:rPr kumimoji="0" lang="zh-CN" altLang="en-US" sz="2400">
                <a:solidFill>
                  <a:srgbClr val="000000"/>
                </a:solidFill>
                <a:latin typeface="宋体" panose="02010600030101010101" pitchFamily="2" charset="-122"/>
              </a:rPr>
              <a:t>外部命令：</a:t>
            </a:r>
          </a:p>
          <a:p>
            <a:pPr lvl="2" eaLnBrk="1" hangingPunct="1">
              <a:lnSpc>
                <a:spcPct val="130000"/>
              </a:lnSpc>
              <a:spcBef>
                <a:spcPct val="50000"/>
              </a:spcBef>
              <a:buClrTx/>
              <a:buSzTx/>
              <a:buFontTx/>
              <a:buNone/>
            </a:pPr>
            <a:r>
              <a:rPr kumimoji="0" lang="zh-CN" altLang="en-US">
                <a:solidFill>
                  <a:srgbClr val="000000"/>
                </a:solidFill>
                <a:latin typeface="宋体" panose="02010600030101010101" pitchFamily="2" charset="-122"/>
              </a:rPr>
              <a:t>如</a:t>
            </a:r>
            <a:r>
              <a:rPr kumimoji="0" lang="en-US" altLang="zh-CN">
                <a:solidFill>
                  <a:srgbClr val="000000"/>
                </a:solidFill>
                <a:latin typeface="宋体" panose="02010600030101010101" pitchFamily="2" charset="-122"/>
              </a:rPr>
              <a:t>PRINT</a:t>
            </a:r>
            <a:r>
              <a:rPr kumimoji="0" lang="zh-CN" altLang="en-US">
                <a:solidFill>
                  <a:srgbClr val="000000"/>
                </a:solidFill>
                <a:latin typeface="宋体" panose="02010600030101010101" pitchFamily="2" charset="-122"/>
              </a:rPr>
              <a:t>、</a:t>
            </a:r>
            <a:r>
              <a:rPr kumimoji="0" lang="en-US" altLang="zh-CN">
                <a:solidFill>
                  <a:srgbClr val="000000"/>
                </a:solidFill>
                <a:latin typeface="宋体" panose="02010600030101010101" pitchFamily="2" charset="-122"/>
              </a:rPr>
              <a:t>XCOPY</a:t>
            </a:r>
            <a:r>
              <a:rPr kumimoji="0" lang="zh-CN" altLang="en-US">
                <a:solidFill>
                  <a:srgbClr val="000000"/>
                </a:solidFill>
                <a:latin typeface="宋体" panose="02010600030101010101" pitchFamily="2" charset="-122"/>
              </a:rPr>
              <a:t>、</a:t>
            </a:r>
            <a:r>
              <a:rPr kumimoji="0" lang="en-US" altLang="zh-CN">
                <a:solidFill>
                  <a:srgbClr val="000000"/>
                </a:solidFill>
                <a:latin typeface="宋体" panose="02010600030101010101" pitchFamily="2" charset="-122"/>
              </a:rPr>
              <a:t>FORMAT</a:t>
            </a:r>
            <a:r>
              <a:rPr kumimoji="0" lang="zh-CN" altLang="en-US">
                <a:solidFill>
                  <a:srgbClr val="000000"/>
                </a:solidFill>
                <a:latin typeface="宋体" panose="02010600030101010101" pitchFamily="2" charset="-122"/>
              </a:rPr>
              <a:t>等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925701"/>
                                        </p:tgtEl>
                                        <p:attrNameLst>
                                          <p:attrName>style.visibility</p:attrName>
                                        </p:attrNameLst>
                                      </p:cBhvr>
                                      <p:to>
                                        <p:strVal val="visible"/>
                                      </p:to>
                                    </p:set>
                                    <p:anim calcmode="lin" valueType="num">
                                      <p:cBhvr>
                                        <p:cTn id="7" dur="500" fill="hold"/>
                                        <p:tgtEl>
                                          <p:spTgt spid="925701"/>
                                        </p:tgtEl>
                                        <p:attrNameLst>
                                          <p:attrName>ppt_w</p:attrName>
                                        </p:attrNameLst>
                                      </p:cBhvr>
                                      <p:tavLst>
                                        <p:tav tm="0">
                                          <p:val>
                                            <p:fltVal val="0"/>
                                          </p:val>
                                        </p:tav>
                                        <p:tav tm="100000">
                                          <p:val>
                                            <p:strVal val="#ppt_w"/>
                                          </p:val>
                                        </p:tav>
                                      </p:tavLst>
                                    </p:anim>
                                    <p:anim calcmode="lin" valueType="num">
                                      <p:cBhvr>
                                        <p:cTn id="8" dur="500" fill="hold"/>
                                        <p:tgtEl>
                                          <p:spTgt spid="925701"/>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nodeType="clickEffect">
                                  <p:stCondLst>
                                    <p:cond delay="0"/>
                                  </p:stCondLst>
                                  <p:childTnLst>
                                    <p:set>
                                      <p:cBhvr>
                                        <p:cTn id="12" dur="1" fill="hold">
                                          <p:stCondLst>
                                            <p:cond delay="0"/>
                                          </p:stCondLst>
                                        </p:cTn>
                                        <p:tgtEl>
                                          <p:spTgt spid="546821">
                                            <p:txEl>
                                              <p:pRg st="0" end="0"/>
                                            </p:txEl>
                                          </p:spTgt>
                                        </p:tgtEl>
                                        <p:attrNameLst>
                                          <p:attrName>style.visibility</p:attrName>
                                        </p:attrNameLst>
                                      </p:cBhvr>
                                      <p:to>
                                        <p:strVal val="visible"/>
                                      </p:to>
                                    </p:set>
                                    <p:animEffect transition="in" filter="strips(upRight)">
                                      <p:cBhvr>
                                        <p:cTn id="13" dur="500"/>
                                        <p:tgtEl>
                                          <p:spTgt spid="54682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3" fill="hold" nodeType="clickEffect">
                                  <p:stCondLst>
                                    <p:cond delay="0"/>
                                  </p:stCondLst>
                                  <p:childTnLst>
                                    <p:set>
                                      <p:cBhvr>
                                        <p:cTn id="17" dur="1" fill="hold">
                                          <p:stCondLst>
                                            <p:cond delay="0"/>
                                          </p:stCondLst>
                                        </p:cTn>
                                        <p:tgtEl>
                                          <p:spTgt spid="546821">
                                            <p:txEl>
                                              <p:pRg st="1" end="1"/>
                                            </p:txEl>
                                          </p:spTgt>
                                        </p:tgtEl>
                                        <p:attrNameLst>
                                          <p:attrName>style.visibility</p:attrName>
                                        </p:attrNameLst>
                                      </p:cBhvr>
                                      <p:to>
                                        <p:strVal val="visible"/>
                                      </p:to>
                                    </p:set>
                                    <p:animEffect transition="in" filter="strips(upRight)">
                                      <p:cBhvr>
                                        <p:cTn id="18" dur="500"/>
                                        <p:tgtEl>
                                          <p:spTgt spid="546821">
                                            <p:txEl>
                                              <p:pRg st="1" end="1"/>
                                            </p:txEl>
                                          </p:spTgt>
                                        </p:tgtEl>
                                      </p:cBhvr>
                                    </p:animEffect>
                                  </p:childTnLst>
                                </p:cTn>
                              </p:par>
                              <p:par>
                                <p:cTn id="19" presetID="18" presetClass="entr" presetSubtype="3" fill="hold" nodeType="withEffect">
                                  <p:stCondLst>
                                    <p:cond delay="0"/>
                                  </p:stCondLst>
                                  <p:childTnLst>
                                    <p:set>
                                      <p:cBhvr>
                                        <p:cTn id="20" dur="1" fill="hold">
                                          <p:stCondLst>
                                            <p:cond delay="0"/>
                                          </p:stCondLst>
                                        </p:cTn>
                                        <p:tgtEl>
                                          <p:spTgt spid="546821">
                                            <p:txEl>
                                              <p:pRg st="2" end="2"/>
                                            </p:txEl>
                                          </p:spTgt>
                                        </p:tgtEl>
                                        <p:attrNameLst>
                                          <p:attrName>style.visibility</p:attrName>
                                        </p:attrNameLst>
                                      </p:cBhvr>
                                      <p:to>
                                        <p:strVal val="visible"/>
                                      </p:to>
                                    </p:set>
                                    <p:animEffect transition="in" filter="strips(upRight)">
                                      <p:cBhvr>
                                        <p:cTn id="21" dur="500"/>
                                        <p:tgtEl>
                                          <p:spTgt spid="546821">
                                            <p:txEl>
                                              <p:pRg st="2" end="2"/>
                                            </p:txEl>
                                          </p:spTgt>
                                        </p:tgtEl>
                                      </p:cBhvr>
                                    </p:animEffect>
                                  </p:childTnLst>
                                </p:cTn>
                              </p:par>
                              <p:par>
                                <p:cTn id="22" presetID="18" presetClass="entr" presetSubtype="3" fill="hold" nodeType="withEffect">
                                  <p:stCondLst>
                                    <p:cond delay="0"/>
                                  </p:stCondLst>
                                  <p:childTnLst>
                                    <p:set>
                                      <p:cBhvr>
                                        <p:cTn id="23" dur="1" fill="hold">
                                          <p:stCondLst>
                                            <p:cond delay="0"/>
                                          </p:stCondLst>
                                        </p:cTn>
                                        <p:tgtEl>
                                          <p:spTgt spid="546821">
                                            <p:txEl>
                                              <p:pRg st="3" end="3"/>
                                            </p:txEl>
                                          </p:spTgt>
                                        </p:tgtEl>
                                        <p:attrNameLst>
                                          <p:attrName>style.visibility</p:attrName>
                                        </p:attrNameLst>
                                      </p:cBhvr>
                                      <p:to>
                                        <p:strVal val="visible"/>
                                      </p:to>
                                    </p:set>
                                    <p:animEffect transition="in" filter="strips(upRight)">
                                      <p:cBhvr>
                                        <p:cTn id="24" dur="500"/>
                                        <p:tgtEl>
                                          <p:spTgt spid="546821">
                                            <p:txEl>
                                              <p:pRg st="3" end="3"/>
                                            </p:txEl>
                                          </p:spTgt>
                                        </p:tgtEl>
                                      </p:cBhvr>
                                    </p:animEffect>
                                  </p:childTnLst>
                                </p:cTn>
                              </p:par>
                              <p:par>
                                <p:cTn id="25" presetID="18" presetClass="entr" presetSubtype="3" fill="hold" nodeType="withEffect">
                                  <p:stCondLst>
                                    <p:cond delay="0"/>
                                  </p:stCondLst>
                                  <p:childTnLst>
                                    <p:set>
                                      <p:cBhvr>
                                        <p:cTn id="26" dur="1" fill="hold">
                                          <p:stCondLst>
                                            <p:cond delay="0"/>
                                          </p:stCondLst>
                                        </p:cTn>
                                        <p:tgtEl>
                                          <p:spTgt spid="546821">
                                            <p:txEl>
                                              <p:pRg st="4" end="4"/>
                                            </p:txEl>
                                          </p:spTgt>
                                        </p:tgtEl>
                                        <p:attrNameLst>
                                          <p:attrName>style.visibility</p:attrName>
                                        </p:attrNameLst>
                                      </p:cBhvr>
                                      <p:to>
                                        <p:strVal val="visible"/>
                                      </p:to>
                                    </p:set>
                                    <p:animEffect transition="in" filter="strips(upRight)">
                                      <p:cBhvr>
                                        <p:cTn id="27" dur="500"/>
                                        <p:tgtEl>
                                          <p:spTgt spid="546821">
                                            <p:txEl>
                                              <p:pRg st="4" end="4"/>
                                            </p:txEl>
                                          </p:spTgt>
                                        </p:tgtEl>
                                      </p:cBhvr>
                                    </p:animEffect>
                                  </p:childTnLst>
                                </p:cTn>
                              </p:par>
                              <p:par>
                                <p:cTn id="28" presetID="18" presetClass="entr" presetSubtype="3" fill="hold" nodeType="withEffect">
                                  <p:stCondLst>
                                    <p:cond delay="0"/>
                                  </p:stCondLst>
                                  <p:childTnLst>
                                    <p:set>
                                      <p:cBhvr>
                                        <p:cTn id="29" dur="1" fill="hold">
                                          <p:stCondLst>
                                            <p:cond delay="0"/>
                                          </p:stCondLst>
                                        </p:cTn>
                                        <p:tgtEl>
                                          <p:spTgt spid="546821">
                                            <p:txEl>
                                              <p:pRg st="5" end="5"/>
                                            </p:txEl>
                                          </p:spTgt>
                                        </p:tgtEl>
                                        <p:attrNameLst>
                                          <p:attrName>style.visibility</p:attrName>
                                        </p:attrNameLst>
                                      </p:cBhvr>
                                      <p:to>
                                        <p:strVal val="visible"/>
                                      </p:to>
                                    </p:set>
                                    <p:animEffect transition="in" filter="strips(upRight)">
                                      <p:cBhvr>
                                        <p:cTn id="30" dur="500"/>
                                        <p:tgtEl>
                                          <p:spTgt spid="5468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70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4">
            <a:extLst>
              <a:ext uri="{FF2B5EF4-FFF2-40B4-BE49-F238E27FC236}">
                <a16:creationId xmlns:a16="http://schemas.microsoft.com/office/drawing/2014/main" id="{F469886C-92CE-ED41-BFB8-31F182FC2AF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4EE03C6-5D2E-EA4E-B5D8-F242CEA583F2}" type="datetime12">
              <a:rPr kumimoji="0" lang="zh-CN" altLang="en-US" sz="1400" smtClean="0"/>
              <a:pPr>
                <a:spcBef>
                  <a:spcPct val="0"/>
                </a:spcBef>
                <a:buClrTx/>
                <a:buSzTx/>
                <a:buFontTx/>
                <a:buNone/>
              </a:pPr>
              <a:t>下午10时44分</a:t>
            </a:fld>
            <a:endParaRPr kumimoji="0" lang="en-US" altLang="zh-CN" sz="1400"/>
          </a:p>
        </p:txBody>
      </p:sp>
      <p:sp>
        <p:nvSpPr>
          <p:cNvPr id="109570" name="Rectangle 6">
            <a:extLst>
              <a:ext uri="{FF2B5EF4-FFF2-40B4-BE49-F238E27FC236}">
                <a16:creationId xmlns:a16="http://schemas.microsoft.com/office/drawing/2014/main" id="{76D42E36-65FF-9243-9320-F0FA4110048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01D5AB7-5500-D240-BD01-6B52DDA79FEA}" type="slidenum">
              <a:rPr kumimoji="0" lang="en-US" altLang="zh-CN" sz="1400" smtClean="0"/>
              <a:pPr>
                <a:spcBef>
                  <a:spcPct val="0"/>
                </a:spcBef>
                <a:buClrTx/>
                <a:buSzTx/>
                <a:buFontTx/>
                <a:buNone/>
              </a:pPr>
              <a:t>46</a:t>
            </a:fld>
            <a:r>
              <a:rPr kumimoji="0" lang="en-US" altLang="zh-CN" sz="1400"/>
              <a:t>/96</a:t>
            </a:r>
            <a:endParaRPr kumimoji="0" lang="zh-CN" altLang="en-US" sz="1400"/>
          </a:p>
        </p:txBody>
      </p:sp>
      <p:sp>
        <p:nvSpPr>
          <p:cNvPr id="109571" name="Text Box 5">
            <a:extLst>
              <a:ext uri="{FF2B5EF4-FFF2-40B4-BE49-F238E27FC236}">
                <a16:creationId xmlns:a16="http://schemas.microsoft.com/office/drawing/2014/main" id="{1346C37A-61E0-8541-A43F-9C1BDC6ABD91}"/>
              </a:ext>
            </a:extLst>
          </p:cNvPr>
          <p:cNvSpPr txBox="1">
            <a:spLocks noChangeArrowheads="1"/>
          </p:cNvSpPr>
          <p:nvPr/>
        </p:nvSpPr>
        <p:spPr bwMode="auto">
          <a:xfrm>
            <a:off x="1763713" y="146050"/>
            <a:ext cx="59769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6.5	 DOS</a:t>
            </a:r>
            <a:r>
              <a:rPr lang="zh-CN" altLang="en-US" sz="3600">
                <a:latin typeface="隶书" pitchFamily="49" charset="-122"/>
                <a:ea typeface="隶书" pitchFamily="49" charset="-122"/>
              </a:rPr>
              <a:t>和</a:t>
            </a:r>
            <a:r>
              <a:rPr lang="en-US" altLang="zh-CN" sz="3600">
                <a:latin typeface="隶书" pitchFamily="49" charset="-122"/>
                <a:ea typeface="隶书" pitchFamily="49" charset="-122"/>
              </a:rPr>
              <a:t>BIOS</a:t>
            </a:r>
            <a:r>
              <a:rPr lang="zh-CN" altLang="en-US" sz="3600">
                <a:latin typeface="隶书" pitchFamily="49" charset="-122"/>
                <a:ea typeface="隶书" pitchFamily="49" charset="-122"/>
              </a:rPr>
              <a:t>中断调用</a:t>
            </a:r>
          </a:p>
        </p:txBody>
      </p:sp>
      <p:sp>
        <p:nvSpPr>
          <p:cNvPr id="557061" name="Text Box 5">
            <a:extLst>
              <a:ext uri="{FF2B5EF4-FFF2-40B4-BE49-F238E27FC236}">
                <a16:creationId xmlns:a16="http://schemas.microsoft.com/office/drawing/2014/main" id="{14DB24F5-3ED4-884C-B500-8FD95B074336}"/>
              </a:ext>
            </a:extLst>
          </p:cNvPr>
          <p:cNvSpPr txBox="1">
            <a:spLocks noChangeArrowheads="1"/>
          </p:cNvSpPr>
          <p:nvPr/>
        </p:nvSpPr>
        <p:spPr bwMode="auto">
          <a:xfrm>
            <a:off x="290513" y="955675"/>
            <a:ext cx="8520112" cy="475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914400" indent="-45720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ct val="25000"/>
              </a:spcBef>
              <a:spcAft>
                <a:spcPct val="25000"/>
              </a:spcAft>
              <a:buClrTx/>
              <a:buSzTx/>
              <a:buFont typeface="Wingdings" pitchFamily="2" charset="2"/>
              <a:buChar char="Ø"/>
            </a:pPr>
            <a:r>
              <a:rPr kumimoji="0" lang="en-US" altLang="zh-CN" sz="2400">
                <a:solidFill>
                  <a:srgbClr val="000000"/>
                </a:solidFill>
                <a:latin typeface="宋体" panose="02010600030101010101" pitchFamily="2" charset="-122"/>
              </a:rPr>
              <a:t>DOS</a:t>
            </a:r>
            <a:r>
              <a:rPr kumimoji="0" lang="zh-CN" altLang="en-US" sz="2400">
                <a:solidFill>
                  <a:srgbClr val="000000"/>
                </a:solidFill>
                <a:latin typeface="宋体" panose="02010600030101010101" pitchFamily="2" charset="-122"/>
              </a:rPr>
              <a:t>还具有对</a:t>
            </a:r>
            <a:r>
              <a:rPr kumimoji="0" lang="en-US" altLang="zh-CN" sz="2400">
                <a:solidFill>
                  <a:srgbClr val="000000"/>
                </a:solidFill>
                <a:latin typeface="宋体" panose="02010600030101010101" pitchFamily="2" charset="-122"/>
              </a:rPr>
              <a:t>I/O</a:t>
            </a:r>
            <a:r>
              <a:rPr kumimoji="0" lang="zh-CN" altLang="en-US" sz="2400">
                <a:solidFill>
                  <a:srgbClr val="000000"/>
                </a:solidFill>
                <a:latin typeface="宋体" panose="02010600030101010101" pitchFamily="2" charset="-122"/>
              </a:rPr>
              <a:t>设备管理及磁盘与文件管理的功能。</a:t>
            </a:r>
          </a:p>
          <a:p>
            <a:pPr lvl="1" eaLnBrk="1" hangingPunct="1">
              <a:lnSpc>
                <a:spcPct val="125000"/>
              </a:lnSpc>
              <a:spcBef>
                <a:spcPct val="25000"/>
              </a:spcBef>
              <a:spcAft>
                <a:spcPct val="25000"/>
              </a:spcAft>
              <a:buClrTx/>
              <a:buSzTx/>
              <a:buFont typeface="Wingdings" pitchFamily="2" charset="2"/>
              <a:buChar char="p"/>
            </a:pPr>
            <a:r>
              <a:rPr kumimoji="0" lang="zh-CN" altLang="en-US" sz="2400">
                <a:solidFill>
                  <a:srgbClr val="000000"/>
                </a:solidFill>
                <a:latin typeface="宋体" panose="02010600030101010101" pitchFamily="2" charset="-122"/>
              </a:rPr>
              <a:t>一部分被固化在系统的</a:t>
            </a:r>
            <a:r>
              <a:rPr kumimoji="0" lang="en-US" altLang="zh-CN" sz="2400">
                <a:solidFill>
                  <a:srgbClr val="000000"/>
                </a:solidFill>
                <a:latin typeface="宋体" panose="02010600030101010101" pitchFamily="2" charset="-122"/>
              </a:rPr>
              <a:t>ROM</a:t>
            </a:r>
            <a:r>
              <a:rPr kumimoji="0" lang="zh-CN" altLang="en-US" sz="2400">
                <a:solidFill>
                  <a:srgbClr val="000000"/>
                </a:solidFill>
                <a:latin typeface="宋体" panose="02010600030101010101" pitchFamily="2" charset="-122"/>
              </a:rPr>
              <a:t>中，可作为</a:t>
            </a:r>
            <a:r>
              <a:rPr kumimoji="0" lang="en-US" altLang="zh-CN" sz="2400">
                <a:solidFill>
                  <a:srgbClr val="000000"/>
                </a:solidFill>
                <a:latin typeface="宋体" panose="02010600030101010101" pitchFamily="2" charset="-122"/>
              </a:rPr>
              <a:t>ROM BIOS(Basic Input/Output System)</a:t>
            </a:r>
            <a:r>
              <a:rPr kumimoji="0" lang="zh-CN" altLang="en-US" sz="2400">
                <a:solidFill>
                  <a:srgbClr val="000000"/>
                </a:solidFill>
                <a:latin typeface="宋体" panose="02010600030101010101" pitchFamily="2" charset="-122"/>
              </a:rPr>
              <a:t>模块。用户使用</a:t>
            </a:r>
            <a:r>
              <a:rPr kumimoji="0" lang="en-US" altLang="zh-CN" sz="2400">
                <a:solidFill>
                  <a:schemeClr val="tx2"/>
                </a:solidFill>
                <a:latin typeface="宋体" panose="02010600030101010101" pitchFamily="2" charset="-122"/>
              </a:rPr>
              <a:t>BIOS</a:t>
            </a:r>
            <a:r>
              <a:rPr kumimoji="0" lang="zh-CN" altLang="en-US" sz="2400">
                <a:solidFill>
                  <a:schemeClr val="tx2"/>
                </a:solidFill>
                <a:latin typeface="宋体" panose="02010600030101010101" pitchFamily="2" charset="-122"/>
              </a:rPr>
              <a:t>中断</a:t>
            </a:r>
            <a:r>
              <a:rPr kumimoji="0" lang="zh-CN" altLang="en-US" sz="2400">
                <a:solidFill>
                  <a:srgbClr val="000000"/>
                </a:solidFill>
                <a:latin typeface="宋体" panose="02010600030101010101" pitchFamily="2" charset="-122"/>
              </a:rPr>
              <a:t>调用来使用它们。</a:t>
            </a:r>
          </a:p>
          <a:p>
            <a:pPr lvl="1" eaLnBrk="1" hangingPunct="1">
              <a:lnSpc>
                <a:spcPct val="125000"/>
              </a:lnSpc>
              <a:spcBef>
                <a:spcPct val="25000"/>
              </a:spcBef>
              <a:spcAft>
                <a:spcPct val="25000"/>
              </a:spcAft>
              <a:buClrTx/>
              <a:buSzTx/>
              <a:buFont typeface="Wingdings" pitchFamily="2" charset="2"/>
              <a:buChar char="p"/>
            </a:pPr>
            <a:r>
              <a:rPr kumimoji="0" lang="zh-CN" altLang="en-US" sz="2400">
                <a:solidFill>
                  <a:srgbClr val="000000"/>
                </a:solidFill>
                <a:latin typeface="宋体" panose="02010600030101010101" pitchFamily="2" charset="-122"/>
              </a:rPr>
              <a:t>另一部分存放在系统磁盘上，在系统启动时被装入内存，用户的应用程序及</a:t>
            </a:r>
            <a:r>
              <a:rPr kumimoji="0" lang="en-US" altLang="zh-CN" sz="2400">
                <a:solidFill>
                  <a:srgbClr val="000000"/>
                </a:solidFill>
                <a:latin typeface="宋体" panose="02010600030101010101" pitchFamily="2" charset="-122"/>
              </a:rPr>
              <a:t>MS-DOS</a:t>
            </a:r>
            <a:r>
              <a:rPr kumimoji="0" lang="zh-CN" altLang="en-US" sz="2400">
                <a:solidFill>
                  <a:srgbClr val="000000"/>
                </a:solidFill>
                <a:latin typeface="宋体" panose="02010600030101010101" pitchFamily="2" charset="-122"/>
              </a:rPr>
              <a:t>的大部分命令都将通过</a:t>
            </a:r>
            <a:r>
              <a:rPr kumimoji="0" lang="zh-CN" altLang="en-US" sz="2400">
                <a:solidFill>
                  <a:schemeClr val="tx2"/>
                </a:solidFill>
                <a:latin typeface="宋体" panose="02010600030101010101" pitchFamily="2" charset="-122"/>
              </a:rPr>
              <a:t>软件中断</a:t>
            </a:r>
            <a:r>
              <a:rPr kumimoji="0" lang="zh-CN" altLang="en-US" sz="2400">
                <a:solidFill>
                  <a:srgbClr val="000000"/>
                </a:solidFill>
                <a:latin typeface="宋体" panose="02010600030101010101" pitchFamily="2" charset="-122"/>
              </a:rPr>
              <a:t>来调用它们。</a:t>
            </a:r>
          </a:p>
          <a:p>
            <a:pPr eaLnBrk="1" hangingPunct="1">
              <a:lnSpc>
                <a:spcPct val="125000"/>
              </a:lnSpc>
              <a:spcBef>
                <a:spcPct val="25000"/>
              </a:spcBef>
              <a:spcAft>
                <a:spcPct val="25000"/>
              </a:spcAft>
              <a:buClrTx/>
              <a:buSzTx/>
              <a:buFont typeface="Wingdings" pitchFamily="2" charset="2"/>
              <a:buChar char="Ø"/>
            </a:pPr>
            <a:r>
              <a:rPr kumimoji="0" lang="zh-CN" altLang="en-US" sz="2400">
                <a:solidFill>
                  <a:srgbClr val="000000"/>
                </a:solidFill>
                <a:latin typeface="宋体" panose="02010600030101010101" pitchFamily="2" charset="-122"/>
              </a:rPr>
              <a:t>调用这些软中断时，只要给定</a:t>
            </a:r>
            <a:r>
              <a:rPr kumimoji="0" lang="zh-CN" altLang="en-US" sz="2400">
                <a:solidFill>
                  <a:srgbClr val="0000FF"/>
                </a:solidFill>
                <a:latin typeface="宋体" panose="02010600030101010101" pitchFamily="2" charset="-122"/>
              </a:rPr>
              <a:t>入口参数</a:t>
            </a:r>
            <a:r>
              <a:rPr kumimoji="0" lang="zh-CN" altLang="en-US" sz="2400">
                <a:solidFill>
                  <a:srgbClr val="000000"/>
                </a:solidFill>
                <a:latin typeface="宋体" panose="02010600030101010101" pitchFamily="2" charset="-122"/>
              </a:rPr>
              <a:t>，接着写一条中断指令</a:t>
            </a:r>
            <a:r>
              <a:rPr kumimoji="0" lang="en-US" altLang="zh-CN" sz="2400">
                <a:solidFill>
                  <a:srgbClr val="000000"/>
                </a:solidFill>
                <a:latin typeface="宋体" panose="02010600030101010101" pitchFamily="2" charset="-122"/>
              </a:rPr>
              <a:t>INT n</a:t>
            </a:r>
            <a:r>
              <a:rPr kumimoji="0" lang="zh-CN" altLang="en-US" sz="2400">
                <a:solidFill>
                  <a:srgbClr val="000000"/>
                </a:solidFill>
                <a:latin typeface="宋体" panose="02010600030101010101" pitchFamily="2" charset="-122"/>
              </a:rPr>
              <a:t>就可以了。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57061"/>
                                        </p:tgtEl>
                                        <p:attrNameLst>
                                          <p:attrName>style.visibility</p:attrName>
                                        </p:attrNameLst>
                                      </p:cBhvr>
                                      <p:to>
                                        <p:strVal val="visible"/>
                                      </p:to>
                                    </p:set>
                                    <p:anim calcmode="lin" valueType="num">
                                      <p:cBhvr>
                                        <p:cTn id="7" dur="1000" fill="hold"/>
                                        <p:tgtEl>
                                          <p:spTgt spid="557061"/>
                                        </p:tgtEl>
                                        <p:attrNameLst>
                                          <p:attrName>ppt_w</p:attrName>
                                        </p:attrNameLst>
                                      </p:cBhvr>
                                      <p:tavLst>
                                        <p:tav tm="0">
                                          <p:val>
                                            <p:fltVal val="0"/>
                                          </p:val>
                                        </p:tav>
                                        <p:tav tm="100000">
                                          <p:val>
                                            <p:strVal val="#ppt_w"/>
                                          </p:val>
                                        </p:tav>
                                      </p:tavLst>
                                    </p:anim>
                                    <p:anim calcmode="lin" valueType="num">
                                      <p:cBhvr>
                                        <p:cTn id="8" dur="1000" fill="hold"/>
                                        <p:tgtEl>
                                          <p:spTgt spid="557061"/>
                                        </p:tgtEl>
                                        <p:attrNameLst>
                                          <p:attrName>ppt_h</p:attrName>
                                        </p:attrNameLst>
                                      </p:cBhvr>
                                      <p:tavLst>
                                        <p:tav tm="0">
                                          <p:val>
                                            <p:fltVal val="0"/>
                                          </p:val>
                                        </p:tav>
                                        <p:tav tm="100000">
                                          <p:val>
                                            <p:strVal val="#ppt_h"/>
                                          </p:val>
                                        </p:tav>
                                      </p:tavLst>
                                    </p:anim>
                                    <p:animEffect transition="in" filter="fade">
                                      <p:cBhvr>
                                        <p:cTn id="9" dur="1000"/>
                                        <p:tgtEl>
                                          <p:spTgt spid="557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6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4">
            <a:extLst>
              <a:ext uri="{FF2B5EF4-FFF2-40B4-BE49-F238E27FC236}">
                <a16:creationId xmlns:a16="http://schemas.microsoft.com/office/drawing/2014/main" id="{E5F63C4D-8D3B-334D-BF2B-FB7AA28940C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3798D6F-CC7E-444B-81D8-20F109643CB6}" type="datetime12">
              <a:rPr kumimoji="0" lang="zh-CN" altLang="en-US" sz="1400" smtClean="0"/>
              <a:pPr>
                <a:spcBef>
                  <a:spcPct val="0"/>
                </a:spcBef>
                <a:buClrTx/>
                <a:buSzTx/>
                <a:buFontTx/>
                <a:buNone/>
              </a:pPr>
              <a:t>下午10时44分</a:t>
            </a:fld>
            <a:endParaRPr kumimoji="0" lang="en-US" altLang="zh-CN" sz="1400"/>
          </a:p>
        </p:txBody>
      </p:sp>
      <p:sp>
        <p:nvSpPr>
          <p:cNvPr id="111618" name="Rectangle 6">
            <a:extLst>
              <a:ext uri="{FF2B5EF4-FFF2-40B4-BE49-F238E27FC236}">
                <a16:creationId xmlns:a16="http://schemas.microsoft.com/office/drawing/2014/main" id="{F17A714A-B4C8-E04A-BDB3-A9E0953BCEB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F1EFF4F-5B98-7E40-8513-E1070EFAF427}" type="slidenum">
              <a:rPr kumimoji="0" lang="en-US" altLang="zh-CN" sz="1400" smtClean="0"/>
              <a:pPr>
                <a:spcBef>
                  <a:spcPct val="0"/>
                </a:spcBef>
                <a:buClrTx/>
                <a:buSzTx/>
                <a:buFontTx/>
                <a:buNone/>
              </a:pPr>
              <a:t>47</a:t>
            </a:fld>
            <a:r>
              <a:rPr kumimoji="0" lang="en-US" altLang="zh-CN" sz="1400"/>
              <a:t>/96</a:t>
            </a:r>
            <a:endParaRPr kumimoji="0" lang="zh-CN" altLang="en-US" sz="1400"/>
          </a:p>
        </p:txBody>
      </p:sp>
      <p:sp>
        <p:nvSpPr>
          <p:cNvPr id="111619" name="Text Box 5">
            <a:extLst>
              <a:ext uri="{FF2B5EF4-FFF2-40B4-BE49-F238E27FC236}">
                <a16:creationId xmlns:a16="http://schemas.microsoft.com/office/drawing/2014/main" id="{C2960E7C-B373-1844-B1AB-6EB4B0B756B0}"/>
              </a:ext>
            </a:extLst>
          </p:cNvPr>
          <p:cNvSpPr txBox="1">
            <a:spLocks noChangeArrowheads="1"/>
          </p:cNvSpPr>
          <p:nvPr/>
        </p:nvSpPr>
        <p:spPr bwMode="auto">
          <a:xfrm>
            <a:off x="1763713" y="146050"/>
            <a:ext cx="64087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6.5	 DOS</a:t>
            </a:r>
            <a:r>
              <a:rPr lang="zh-CN" altLang="en-US" sz="3600">
                <a:latin typeface="隶书" pitchFamily="49" charset="-122"/>
                <a:ea typeface="隶书" pitchFamily="49" charset="-122"/>
              </a:rPr>
              <a:t>和</a:t>
            </a:r>
            <a:r>
              <a:rPr lang="en-US" altLang="zh-CN" sz="3600">
                <a:latin typeface="隶书" pitchFamily="49" charset="-122"/>
                <a:ea typeface="隶书" pitchFamily="49" charset="-122"/>
              </a:rPr>
              <a:t>BIOS</a:t>
            </a:r>
            <a:r>
              <a:rPr lang="zh-CN" altLang="en-US" sz="3600">
                <a:latin typeface="隶书" pitchFamily="49" charset="-122"/>
                <a:ea typeface="隶书" pitchFamily="49" charset="-122"/>
              </a:rPr>
              <a:t>中断调用</a:t>
            </a:r>
          </a:p>
        </p:txBody>
      </p:sp>
      <p:sp>
        <p:nvSpPr>
          <p:cNvPr id="111620" name="Text Box 5">
            <a:extLst>
              <a:ext uri="{FF2B5EF4-FFF2-40B4-BE49-F238E27FC236}">
                <a16:creationId xmlns:a16="http://schemas.microsoft.com/office/drawing/2014/main" id="{EBBF5B65-4CF3-EA4E-8A8E-F96154A8E733}"/>
              </a:ext>
            </a:extLst>
          </p:cNvPr>
          <p:cNvSpPr txBox="1">
            <a:spLocks noChangeArrowheads="1"/>
          </p:cNvSpPr>
          <p:nvPr/>
        </p:nvSpPr>
        <p:spPr bwMode="auto">
          <a:xfrm>
            <a:off x="2695575" y="992188"/>
            <a:ext cx="3730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25000"/>
              </a:spcBef>
              <a:buClrTx/>
              <a:buSzTx/>
              <a:buFontTx/>
              <a:buNone/>
            </a:pPr>
            <a:r>
              <a:rPr kumimoji="0" lang="en-US" altLang="zh-CN" sz="2800">
                <a:solidFill>
                  <a:srgbClr val="000000"/>
                </a:solidFill>
                <a:latin typeface="宋体" panose="02010600030101010101" pitchFamily="2" charset="-122"/>
              </a:rPr>
              <a:t>DOS</a:t>
            </a:r>
            <a:r>
              <a:rPr kumimoji="0" lang="zh-CN" altLang="en-US" sz="2800">
                <a:solidFill>
                  <a:srgbClr val="000000"/>
                </a:solidFill>
                <a:latin typeface="宋体" panose="02010600030101010101" pitchFamily="2" charset="-122"/>
              </a:rPr>
              <a:t>常用的软中断命令</a:t>
            </a:r>
          </a:p>
        </p:txBody>
      </p:sp>
      <p:pic>
        <p:nvPicPr>
          <p:cNvPr id="559110" name="Picture 6">
            <a:extLst>
              <a:ext uri="{FF2B5EF4-FFF2-40B4-BE49-F238E27FC236}">
                <a16:creationId xmlns:a16="http://schemas.microsoft.com/office/drawing/2014/main" id="{9FF4CA93-9B9A-834B-A299-52D6C248CA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539875"/>
            <a:ext cx="6786562"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withEffect">
                                  <p:stCondLst>
                                    <p:cond delay="0"/>
                                  </p:stCondLst>
                                  <p:childTnLst>
                                    <p:set>
                                      <p:cBhvr>
                                        <p:cTn id="6" dur="1" fill="hold">
                                          <p:stCondLst>
                                            <p:cond delay="0"/>
                                          </p:stCondLst>
                                        </p:cTn>
                                        <p:tgtEl>
                                          <p:spTgt spid="559110"/>
                                        </p:tgtEl>
                                        <p:attrNameLst>
                                          <p:attrName>style.visibility</p:attrName>
                                        </p:attrNameLst>
                                      </p:cBhvr>
                                      <p:to>
                                        <p:strVal val="visible"/>
                                      </p:to>
                                    </p:set>
                                    <p:animEffect transition="in" filter="diamond(in)">
                                      <p:cBhvr>
                                        <p:cTn id="7" dur="2000"/>
                                        <p:tgtEl>
                                          <p:spTgt spid="559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4">
            <a:extLst>
              <a:ext uri="{FF2B5EF4-FFF2-40B4-BE49-F238E27FC236}">
                <a16:creationId xmlns:a16="http://schemas.microsoft.com/office/drawing/2014/main" id="{D8574950-080B-D142-B3EA-25206D17DED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29E1AC8-094E-584B-8765-75FC85966BC5}" type="datetime12">
              <a:rPr kumimoji="0" lang="zh-CN" altLang="en-US" sz="1400" smtClean="0"/>
              <a:pPr>
                <a:spcBef>
                  <a:spcPct val="0"/>
                </a:spcBef>
                <a:buClrTx/>
                <a:buSzTx/>
                <a:buFontTx/>
                <a:buNone/>
              </a:pPr>
              <a:t>下午10时44分</a:t>
            </a:fld>
            <a:endParaRPr kumimoji="0" lang="en-US" altLang="zh-CN" sz="1400"/>
          </a:p>
        </p:txBody>
      </p:sp>
      <p:sp>
        <p:nvSpPr>
          <p:cNvPr id="113666" name="Rectangle 6">
            <a:extLst>
              <a:ext uri="{FF2B5EF4-FFF2-40B4-BE49-F238E27FC236}">
                <a16:creationId xmlns:a16="http://schemas.microsoft.com/office/drawing/2014/main" id="{240362EB-4217-524C-AFD4-42223C7605E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66EB057-8E20-624C-AC61-159319179FB5}" type="slidenum">
              <a:rPr kumimoji="0" lang="en-US" altLang="zh-CN" sz="1400" smtClean="0"/>
              <a:pPr>
                <a:spcBef>
                  <a:spcPct val="0"/>
                </a:spcBef>
                <a:buClrTx/>
                <a:buSzTx/>
                <a:buFontTx/>
                <a:buNone/>
              </a:pPr>
              <a:t>48</a:t>
            </a:fld>
            <a:r>
              <a:rPr kumimoji="0" lang="en-US" altLang="zh-CN" sz="1400"/>
              <a:t>/96</a:t>
            </a:r>
            <a:endParaRPr kumimoji="0" lang="zh-CN" altLang="en-US" sz="1400"/>
          </a:p>
        </p:txBody>
      </p:sp>
      <p:sp>
        <p:nvSpPr>
          <p:cNvPr id="113667" name="Text Box 5">
            <a:extLst>
              <a:ext uri="{FF2B5EF4-FFF2-40B4-BE49-F238E27FC236}">
                <a16:creationId xmlns:a16="http://schemas.microsoft.com/office/drawing/2014/main" id="{6A9A3CCD-7563-044B-BF35-705B99045275}"/>
              </a:ext>
            </a:extLst>
          </p:cNvPr>
          <p:cNvSpPr txBox="1">
            <a:spLocks noChangeArrowheads="1"/>
          </p:cNvSpPr>
          <p:nvPr/>
        </p:nvSpPr>
        <p:spPr bwMode="auto">
          <a:xfrm>
            <a:off x="1763713" y="146050"/>
            <a:ext cx="6553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6.5	 DOS</a:t>
            </a:r>
            <a:r>
              <a:rPr lang="zh-CN" altLang="en-US" sz="3600">
                <a:latin typeface="隶书" pitchFamily="49" charset="-122"/>
                <a:ea typeface="隶书" pitchFamily="49" charset="-122"/>
              </a:rPr>
              <a:t>和</a:t>
            </a:r>
            <a:r>
              <a:rPr lang="en-US" altLang="zh-CN" sz="3600">
                <a:latin typeface="隶书" pitchFamily="49" charset="-122"/>
                <a:ea typeface="隶书" pitchFamily="49" charset="-122"/>
              </a:rPr>
              <a:t>BIOS</a:t>
            </a:r>
            <a:r>
              <a:rPr lang="zh-CN" altLang="en-US" sz="3600">
                <a:latin typeface="隶书" pitchFamily="49" charset="-122"/>
                <a:ea typeface="隶书" pitchFamily="49" charset="-122"/>
              </a:rPr>
              <a:t>中断调用</a:t>
            </a:r>
          </a:p>
        </p:txBody>
      </p:sp>
      <p:sp>
        <p:nvSpPr>
          <p:cNvPr id="561157" name="Text Box 5">
            <a:extLst>
              <a:ext uri="{FF2B5EF4-FFF2-40B4-BE49-F238E27FC236}">
                <a16:creationId xmlns:a16="http://schemas.microsoft.com/office/drawing/2014/main" id="{20BEC8E1-6CCA-2045-840A-56AD30F76698}"/>
              </a:ext>
            </a:extLst>
          </p:cNvPr>
          <p:cNvSpPr txBox="1">
            <a:spLocks noChangeArrowheads="1"/>
          </p:cNvSpPr>
          <p:nvPr/>
        </p:nvSpPr>
        <p:spPr bwMode="auto">
          <a:xfrm>
            <a:off x="428625" y="954088"/>
            <a:ext cx="8391525" cy="4927600"/>
          </a:xfrm>
          <a:prstGeom prst="rect">
            <a:avLst/>
          </a:prstGeom>
          <a:noFill/>
          <a:ln>
            <a:noFill/>
          </a:ln>
          <a:effectLst/>
          <a:extLst/>
        </p:spPr>
        <p:txBody>
          <a:bodyPr>
            <a:spAutoFit/>
          </a:bodyPr>
          <a:lstStyle>
            <a:lvl1pPr marL="457200" indent="-457200" eaLnBrk="0" hangingPunct="0">
              <a:defRPr kumimoji="1" sz="2800" b="1">
                <a:solidFill>
                  <a:schemeClr val="tx1"/>
                </a:solidFill>
                <a:latin typeface="Times New Roman" charset="0"/>
                <a:ea typeface="华文中宋" charset="0"/>
                <a:cs typeface="华文中宋" charset="0"/>
              </a:defRPr>
            </a:lvl1pPr>
            <a:lvl2pPr eaLnBrk="0" hangingPunct="0">
              <a:defRPr kumimoji="1" sz="2800" b="1">
                <a:solidFill>
                  <a:schemeClr val="tx1"/>
                </a:solidFill>
                <a:latin typeface="Times New Roman" charset="0"/>
                <a:ea typeface="华文中宋" charset="0"/>
                <a:cs typeface="华文中宋" charset="0"/>
              </a:defRPr>
            </a:lvl2pPr>
            <a:lvl3pPr eaLnBrk="0" hangingPunct="0">
              <a:defRPr kumimoji="1" sz="2800" b="1">
                <a:solidFill>
                  <a:schemeClr val="tx1"/>
                </a:solidFill>
                <a:latin typeface="Times New Roman" charset="0"/>
                <a:ea typeface="华文中宋" charset="0"/>
                <a:cs typeface="华文中宋" charset="0"/>
              </a:defRPr>
            </a:lvl3pPr>
            <a:lvl4pPr eaLnBrk="0" hangingPunct="0">
              <a:defRPr kumimoji="1" sz="2800" b="1">
                <a:solidFill>
                  <a:schemeClr val="tx1"/>
                </a:solidFill>
                <a:latin typeface="Times New Roman" charset="0"/>
                <a:ea typeface="华文中宋" charset="0"/>
                <a:cs typeface="华文中宋" charset="0"/>
              </a:defRPr>
            </a:lvl4pPr>
            <a:lvl5pPr eaLnBrk="0" hangingPunct="0">
              <a:defRPr kumimoji="1" sz="2800" b="1">
                <a:solidFill>
                  <a:schemeClr val="tx1"/>
                </a:solidFill>
                <a:latin typeface="Times New Roman" charset="0"/>
                <a:ea typeface="华文中宋" charset="0"/>
                <a:cs typeface="华文中宋" charset="0"/>
              </a:defRPr>
            </a:lvl5pPr>
            <a:lvl6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6pPr>
            <a:lvl7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7pPr>
            <a:lvl8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8pPr>
            <a:lvl9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9pPr>
          </a:lstStyle>
          <a:p>
            <a:pPr eaLnBrk="1" hangingPunct="1">
              <a:spcBef>
                <a:spcPct val="25000"/>
              </a:spcBef>
              <a:spcAft>
                <a:spcPct val="25000"/>
              </a:spcAft>
              <a:defRPr/>
            </a:pPr>
            <a:r>
              <a:rPr kumimoji="0" lang="zh-CN" altLang="en-US">
                <a:solidFill>
                  <a:srgbClr val="3333CC"/>
                </a:solidFill>
                <a:effectLst>
                  <a:outerShdw blurRad="38100" dist="38100" dir="2700000" algn="tl">
                    <a:srgbClr val="DDDDDD"/>
                  </a:outerShdw>
                </a:effectLst>
                <a:latin typeface="宋体" charset="0"/>
                <a:ea typeface="宋体" charset="0"/>
                <a:cs typeface="宋体" charset="0"/>
              </a:rPr>
              <a:t>一、常用的软件中断</a:t>
            </a:r>
          </a:p>
          <a:p>
            <a:pPr eaLnBrk="1" hangingPunct="1">
              <a:spcBef>
                <a:spcPct val="25000"/>
              </a:spcBef>
              <a:spcAft>
                <a:spcPct val="25000"/>
              </a:spcAft>
              <a:buFontTx/>
              <a:buBlip>
                <a:blip r:embed="rId3"/>
              </a:buBlip>
              <a:defRPr/>
            </a:pPr>
            <a:r>
              <a:rPr kumimoji="0" lang="zh-CN" altLang="en-US" sz="2400">
                <a:solidFill>
                  <a:srgbClr val="000000"/>
                </a:solidFill>
                <a:latin typeface="宋体" charset="0"/>
                <a:ea typeface="宋体" charset="0"/>
                <a:cs typeface="宋体" charset="0"/>
              </a:rPr>
              <a:t>读写磁盘扇区的软件中断</a:t>
            </a:r>
          </a:p>
          <a:p>
            <a:pPr lvl="4" eaLnBrk="1" hangingPunct="1">
              <a:spcBef>
                <a:spcPct val="25000"/>
              </a:spcBef>
              <a:spcAft>
                <a:spcPct val="25000"/>
              </a:spcAft>
              <a:defRPr/>
            </a:pPr>
            <a:r>
              <a:rPr kumimoji="0" lang="en-US" altLang="zh-CN" sz="2400">
                <a:solidFill>
                  <a:srgbClr val="000000"/>
                </a:solidFill>
                <a:latin typeface="宋体" charset="0"/>
                <a:ea typeface="宋体" charset="0"/>
                <a:cs typeface="宋体" charset="0"/>
              </a:rPr>
              <a:t>INT 25H</a:t>
            </a:r>
          </a:p>
          <a:p>
            <a:pPr lvl="4" eaLnBrk="1" hangingPunct="1">
              <a:spcBef>
                <a:spcPct val="25000"/>
              </a:spcBef>
              <a:spcAft>
                <a:spcPct val="25000"/>
              </a:spcAft>
              <a:defRPr/>
            </a:pPr>
            <a:r>
              <a:rPr kumimoji="0" lang="en-US" altLang="zh-CN" sz="2400">
                <a:solidFill>
                  <a:srgbClr val="000000"/>
                </a:solidFill>
                <a:latin typeface="宋体" charset="0"/>
                <a:ea typeface="宋体" charset="0"/>
                <a:cs typeface="宋体" charset="0"/>
              </a:rPr>
              <a:t>INT 26H</a:t>
            </a:r>
          </a:p>
          <a:p>
            <a:pPr eaLnBrk="1" hangingPunct="1">
              <a:spcBef>
                <a:spcPct val="25000"/>
              </a:spcBef>
              <a:spcAft>
                <a:spcPct val="25000"/>
              </a:spcAft>
              <a:buFontTx/>
              <a:buBlip>
                <a:blip r:embed="rId3"/>
              </a:buBlip>
              <a:defRPr/>
            </a:pPr>
            <a:r>
              <a:rPr kumimoji="0" lang="zh-CN" altLang="en-US" sz="2400">
                <a:solidFill>
                  <a:srgbClr val="000000"/>
                </a:solidFill>
                <a:latin typeface="宋体" charset="0"/>
                <a:ea typeface="宋体" charset="0"/>
                <a:cs typeface="宋体" charset="0"/>
              </a:rPr>
              <a:t>退出程序的软件中断</a:t>
            </a:r>
          </a:p>
          <a:p>
            <a:pPr lvl="4" eaLnBrk="1" hangingPunct="1">
              <a:spcBef>
                <a:spcPct val="25000"/>
              </a:spcBef>
              <a:spcAft>
                <a:spcPct val="25000"/>
              </a:spcAft>
              <a:defRPr/>
            </a:pPr>
            <a:r>
              <a:rPr kumimoji="0" lang="en-US" altLang="zh-CN" sz="2400">
                <a:solidFill>
                  <a:srgbClr val="000000"/>
                </a:solidFill>
                <a:latin typeface="宋体" charset="0"/>
                <a:ea typeface="宋体" charset="0"/>
                <a:cs typeface="宋体" charset="0"/>
              </a:rPr>
              <a:t>INT 20H</a:t>
            </a:r>
          </a:p>
          <a:p>
            <a:pPr lvl="4" eaLnBrk="1" hangingPunct="1">
              <a:spcBef>
                <a:spcPct val="25000"/>
              </a:spcBef>
              <a:spcAft>
                <a:spcPct val="25000"/>
              </a:spcAft>
              <a:defRPr/>
            </a:pPr>
            <a:r>
              <a:rPr kumimoji="0" lang="en-US" altLang="zh-CN" sz="2400">
                <a:solidFill>
                  <a:srgbClr val="000000"/>
                </a:solidFill>
                <a:latin typeface="宋体" charset="0"/>
                <a:ea typeface="宋体" charset="0"/>
                <a:cs typeface="宋体" charset="0"/>
              </a:rPr>
              <a:t>INT 23H</a:t>
            </a:r>
          </a:p>
          <a:p>
            <a:pPr lvl="4" eaLnBrk="1" hangingPunct="1">
              <a:spcBef>
                <a:spcPct val="25000"/>
              </a:spcBef>
              <a:spcAft>
                <a:spcPct val="25000"/>
              </a:spcAft>
              <a:defRPr/>
            </a:pPr>
            <a:r>
              <a:rPr kumimoji="0" lang="en-US" altLang="zh-CN" sz="2400">
                <a:solidFill>
                  <a:srgbClr val="000000"/>
                </a:solidFill>
                <a:latin typeface="宋体" charset="0"/>
                <a:ea typeface="宋体" charset="0"/>
                <a:cs typeface="宋体" charset="0"/>
              </a:rPr>
              <a:t>INT 24H</a:t>
            </a:r>
          </a:p>
          <a:p>
            <a:pPr lvl="4" eaLnBrk="1" hangingPunct="1">
              <a:spcBef>
                <a:spcPct val="25000"/>
              </a:spcBef>
              <a:spcAft>
                <a:spcPct val="25000"/>
              </a:spcAft>
              <a:defRPr/>
            </a:pPr>
            <a:r>
              <a:rPr kumimoji="0" lang="en-US" altLang="zh-CN" sz="2400">
                <a:solidFill>
                  <a:srgbClr val="000000"/>
                </a:solidFill>
                <a:latin typeface="宋体" charset="0"/>
                <a:ea typeface="宋体" charset="0"/>
                <a:cs typeface="宋体" charset="0"/>
              </a:rPr>
              <a:t>INT 27H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0"/>
                                  </p:stCondLst>
                                  <p:childTnLst>
                                    <p:set>
                                      <p:cBhvr>
                                        <p:cTn id="6" dur="1" fill="hold">
                                          <p:stCondLst>
                                            <p:cond delay="0"/>
                                          </p:stCondLst>
                                        </p:cTn>
                                        <p:tgtEl>
                                          <p:spTgt spid="561157"/>
                                        </p:tgtEl>
                                        <p:attrNameLst>
                                          <p:attrName>style.visibility</p:attrName>
                                        </p:attrNameLst>
                                      </p:cBhvr>
                                      <p:to>
                                        <p:strVal val="visible"/>
                                      </p:to>
                                    </p:set>
                                    <p:animEffect transition="in" filter="slide(fromBottom)">
                                      <p:cBhvr>
                                        <p:cTn id="7" dur="1000"/>
                                        <p:tgtEl>
                                          <p:spTgt spid="561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4">
            <a:extLst>
              <a:ext uri="{FF2B5EF4-FFF2-40B4-BE49-F238E27FC236}">
                <a16:creationId xmlns:a16="http://schemas.microsoft.com/office/drawing/2014/main" id="{2E01D128-A7CA-AA40-BEB9-131B2770687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7A62DA0-70F1-C740-9CDC-9181AFD1E78C}" type="datetime12">
              <a:rPr kumimoji="0" lang="zh-CN" altLang="en-US" sz="1400" smtClean="0"/>
              <a:pPr>
                <a:spcBef>
                  <a:spcPct val="0"/>
                </a:spcBef>
                <a:buClrTx/>
                <a:buSzTx/>
                <a:buFontTx/>
                <a:buNone/>
              </a:pPr>
              <a:t>下午10时44分</a:t>
            </a:fld>
            <a:endParaRPr kumimoji="0" lang="en-US" altLang="zh-CN" sz="1400"/>
          </a:p>
        </p:txBody>
      </p:sp>
      <p:sp>
        <p:nvSpPr>
          <p:cNvPr id="115714" name="Rectangle 6">
            <a:extLst>
              <a:ext uri="{FF2B5EF4-FFF2-40B4-BE49-F238E27FC236}">
                <a16:creationId xmlns:a16="http://schemas.microsoft.com/office/drawing/2014/main" id="{F8D5D385-FCEF-484D-8F15-8C66D50D83A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78B5628-F087-E442-A939-28845AE2CBEB}" type="slidenum">
              <a:rPr kumimoji="0" lang="en-US" altLang="zh-CN" sz="1400" smtClean="0"/>
              <a:pPr>
                <a:spcBef>
                  <a:spcPct val="0"/>
                </a:spcBef>
                <a:buClrTx/>
                <a:buSzTx/>
                <a:buFontTx/>
                <a:buNone/>
              </a:pPr>
              <a:t>49</a:t>
            </a:fld>
            <a:r>
              <a:rPr kumimoji="0" lang="en-US" altLang="zh-CN" sz="1400"/>
              <a:t>/96</a:t>
            </a:r>
            <a:endParaRPr kumimoji="0" lang="zh-CN" altLang="en-US" sz="1400"/>
          </a:p>
        </p:txBody>
      </p:sp>
      <p:sp>
        <p:nvSpPr>
          <p:cNvPr id="115715" name="Text Box 5">
            <a:extLst>
              <a:ext uri="{FF2B5EF4-FFF2-40B4-BE49-F238E27FC236}">
                <a16:creationId xmlns:a16="http://schemas.microsoft.com/office/drawing/2014/main" id="{FF535404-5FDD-9B4E-BD1B-AF458F3C0CAC}"/>
              </a:ext>
            </a:extLst>
          </p:cNvPr>
          <p:cNvSpPr txBox="1">
            <a:spLocks noChangeArrowheads="1"/>
          </p:cNvSpPr>
          <p:nvPr/>
        </p:nvSpPr>
        <p:spPr bwMode="auto">
          <a:xfrm>
            <a:off x="1763713" y="146050"/>
            <a:ext cx="60483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6.5	 DOS</a:t>
            </a:r>
            <a:r>
              <a:rPr lang="zh-CN" altLang="en-US" sz="3600">
                <a:latin typeface="隶书" pitchFamily="49" charset="-122"/>
                <a:ea typeface="隶书" pitchFamily="49" charset="-122"/>
              </a:rPr>
              <a:t>和</a:t>
            </a:r>
            <a:r>
              <a:rPr lang="en-US" altLang="zh-CN" sz="3600">
                <a:latin typeface="隶书" pitchFamily="49" charset="-122"/>
                <a:ea typeface="隶书" pitchFamily="49" charset="-122"/>
              </a:rPr>
              <a:t>BIOS</a:t>
            </a:r>
            <a:r>
              <a:rPr lang="zh-CN" altLang="en-US" sz="3600">
                <a:latin typeface="隶书" pitchFamily="49" charset="-122"/>
                <a:ea typeface="隶书" pitchFamily="49" charset="-122"/>
              </a:rPr>
              <a:t>中断调用</a:t>
            </a:r>
          </a:p>
        </p:txBody>
      </p:sp>
      <p:sp>
        <p:nvSpPr>
          <p:cNvPr id="563205" name="Text Box 5">
            <a:extLst>
              <a:ext uri="{FF2B5EF4-FFF2-40B4-BE49-F238E27FC236}">
                <a16:creationId xmlns:a16="http://schemas.microsoft.com/office/drawing/2014/main" id="{CA198E29-88A4-C447-AA3B-E58EC04C1650}"/>
              </a:ext>
            </a:extLst>
          </p:cNvPr>
          <p:cNvSpPr txBox="1">
            <a:spLocks noChangeArrowheads="1"/>
          </p:cNvSpPr>
          <p:nvPr/>
        </p:nvSpPr>
        <p:spPr bwMode="auto">
          <a:xfrm>
            <a:off x="290513" y="927100"/>
            <a:ext cx="8591550" cy="4518025"/>
          </a:xfrm>
          <a:prstGeom prst="rect">
            <a:avLst/>
          </a:prstGeom>
          <a:noFill/>
          <a:ln>
            <a:noFill/>
          </a:ln>
          <a:effectLst/>
          <a:extLst/>
        </p:spPr>
        <p:txBody>
          <a:bodyPr>
            <a:spAutoFit/>
          </a:bodyPr>
          <a:lstStyle>
            <a:lvl1pPr marL="457200" indent="-457200">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20000"/>
              </a:lnSpc>
              <a:spcBef>
                <a:spcPct val="25000"/>
              </a:spcBef>
              <a:spcAft>
                <a:spcPct val="25000"/>
              </a:spcAft>
              <a:defRPr/>
            </a:pPr>
            <a:r>
              <a:rPr kumimoji="0" lang="zh-CN" altLang="en-US" sz="2400">
                <a:solidFill>
                  <a:srgbClr val="3333CC"/>
                </a:solidFill>
                <a:effectLst>
                  <a:outerShdw blurRad="38100" dist="38100" dir="2700000" algn="tl">
                    <a:srgbClr val="C0C0C0"/>
                  </a:outerShdw>
                </a:effectLst>
                <a:latin typeface="宋体" panose="02010600030101010101" pitchFamily="2" charset="-122"/>
                <a:ea typeface="宋体" panose="02010600030101010101" pitchFamily="2" charset="-122"/>
              </a:rPr>
              <a:t>二、</a:t>
            </a:r>
            <a:r>
              <a:rPr kumimoji="0" lang="en-US" altLang="zh-CN" sz="2400">
                <a:solidFill>
                  <a:srgbClr val="3333CC"/>
                </a:solidFill>
                <a:effectLst>
                  <a:outerShdw blurRad="38100" dist="38100" dir="2700000" algn="tl">
                    <a:srgbClr val="C0C0C0"/>
                  </a:outerShdw>
                </a:effectLst>
                <a:latin typeface="宋体" panose="02010600030101010101" pitchFamily="2" charset="-122"/>
                <a:ea typeface="宋体" panose="02010600030101010101" pitchFamily="2" charset="-122"/>
              </a:rPr>
              <a:t>DOS</a:t>
            </a:r>
            <a:r>
              <a:rPr kumimoji="0" lang="zh-CN" altLang="en-US" sz="2400">
                <a:solidFill>
                  <a:srgbClr val="3333CC"/>
                </a:solidFill>
                <a:effectLst>
                  <a:outerShdw blurRad="38100" dist="38100" dir="2700000" algn="tl">
                    <a:srgbClr val="C0C0C0"/>
                  </a:outerShdw>
                </a:effectLst>
                <a:latin typeface="宋体" panose="02010600030101010101" pitchFamily="2" charset="-122"/>
                <a:ea typeface="宋体" panose="02010600030101010101" pitchFamily="2" charset="-122"/>
              </a:rPr>
              <a:t>系统功能调用</a:t>
            </a:r>
          </a:p>
          <a:p>
            <a:pPr eaLnBrk="1" hangingPunct="1">
              <a:lnSpc>
                <a:spcPct val="120000"/>
              </a:lnSpc>
              <a:spcBef>
                <a:spcPct val="25000"/>
              </a:spcBef>
              <a:spcAft>
                <a:spcPct val="25000"/>
              </a:spcAft>
              <a:defRPr/>
            </a:pPr>
            <a:r>
              <a:rPr kumimoji="0" lang="en-US" altLang="zh-CN" sz="2400">
                <a:solidFill>
                  <a:srgbClr val="000000"/>
                </a:solidFill>
                <a:latin typeface="宋体" panose="02010600030101010101" pitchFamily="2" charset="-122"/>
                <a:ea typeface="宋体" panose="02010600030101010101" pitchFamily="2" charset="-122"/>
              </a:rPr>
              <a:t>       DOS</a:t>
            </a:r>
            <a:r>
              <a:rPr kumimoji="0" lang="zh-CN" altLang="en-US" sz="2400">
                <a:solidFill>
                  <a:srgbClr val="000000"/>
                </a:solidFill>
                <a:latin typeface="宋体" panose="02010600030101010101" pitchFamily="2" charset="-122"/>
                <a:ea typeface="宋体" panose="02010600030101010101" pitchFamily="2" charset="-122"/>
              </a:rPr>
              <a:t>系统功能调用分别实现</a:t>
            </a:r>
            <a:r>
              <a:rPr kumimoji="0" lang="zh-CN" altLang="en-US" sz="2400">
                <a:solidFill>
                  <a:srgbClr val="FF00FF"/>
                </a:solidFill>
                <a:latin typeface="宋体" panose="02010600030101010101" pitchFamily="2" charset="-122"/>
                <a:ea typeface="宋体" panose="02010600030101010101" pitchFamily="2" charset="-122"/>
              </a:rPr>
              <a:t>设备管理</a:t>
            </a:r>
            <a:r>
              <a:rPr kumimoji="0" lang="zh-CN" altLang="en-US" sz="2400">
                <a:solidFill>
                  <a:srgbClr val="000000"/>
                </a:solidFill>
                <a:latin typeface="宋体" panose="02010600030101010101" pitchFamily="2" charset="-122"/>
                <a:ea typeface="宋体" panose="02010600030101010101" pitchFamily="2" charset="-122"/>
              </a:rPr>
              <a:t>、</a:t>
            </a:r>
            <a:r>
              <a:rPr kumimoji="0" lang="zh-CN" altLang="en-US" sz="2400">
                <a:solidFill>
                  <a:srgbClr val="FF00FF"/>
                </a:solidFill>
                <a:latin typeface="宋体" panose="02010600030101010101" pitchFamily="2" charset="-122"/>
                <a:ea typeface="宋体" panose="02010600030101010101" pitchFamily="2" charset="-122"/>
              </a:rPr>
              <a:t>文件读写</a:t>
            </a:r>
            <a:r>
              <a:rPr kumimoji="0" lang="zh-CN" altLang="en-US" sz="2400">
                <a:solidFill>
                  <a:srgbClr val="000000"/>
                </a:solidFill>
                <a:latin typeface="宋体" panose="02010600030101010101" pitchFamily="2" charset="-122"/>
                <a:ea typeface="宋体" panose="02010600030101010101" pitchFamily="2" charset="-122"/>
              </a:rPr>
              <a:t>、</a:t>
            </a:r>
            <a:r>
              <a:rPr kumimoji="0" lang="zh-CN" altLang="en-US" sz="2400">
                <a:solidFill>
                  <a:srgbClr val="FF00FF"/>
                </a:solidFill>
                <a:latin typeface="宋体" panose="02010600030101010101" pitchFamily="2" charset="-122"/>
                <a:ea typeface="宋体" panose="02010600030101010101" pitchFamily="2" charset="-122"/>
              </a:rPr>
              <a:t>文件管理</a:t>
            </a:r>
            <a:r>
              <a:rPr kumimoji="0" lang="zh-CN" altLang="en-US" sz="2400">
                <a:solidFill>
                  <a:srgbClr val="000000"/>
                </a:solidFill>
                <a:latin typeface="宋体" panose="02010600030101010101" pitchFamily="2" charset="-122"/>
                <a:ea typeface="宋体" panose="02010600030101010101" pitchFamily="2" charset="-122"/>
              </a:rPr>
              <a:t>和</a:t>
            </a:r>
            <a:r>
              <a:rPr kumimoji="0" lang="zh-CN" altLang="en-US" sz="2400">
                <a:solidFill>
                  <a:srgbClr val="FF00FF"/>
                </a:solidFill>
                <a:latin typeface="宋体" panose="02010600030101010101" pitchFamily="2" charset="-122"/>
                <a:ea typeface="宋体" panose="02010600030101010101" pitchFamily="2" charset="-122"/>
              </a:rPr>
              <a:t>目录管理</a:t>
            </a:r>
            <a:r>
              <a:rPr kumimoji="0" lang="zh-CN" altLang="en-US" sz="2400">
                <a:solidFill>
                  <a:srgbClr val="000000"/>
                </a:solidFill>
                <a:latin typeface="宋体" panose="02010600030101010101" pitchFamily="2" charset="-122"/>
                <a:ea typeface="宋体" panose="02010600030101010101" pitchFamily="2" charset="-122"/>
              </a:rPr>
              <a:t>等功能。每个子程序对应一个功能号，所有的系统功能调用的格式是一致的，按下面</a:t>
            </a:r>
            <a:r>
              <a:rPr kumimoji="0" lang="en-US" altLang="zh-CN" sz="2400">
                <a:solidFill>
                  <a:srgbClr val="000000"/>
                </a:solidFill>
                <a:latin typeface="宋体" panose="02010600030101010101" pitchFamily="2" charset="-122"/>
                <a:ea typeface="宋体" panose="02010600030101010101" pitchFamily="2" charset="-122"/>
              </a:rPr>
              <a:t>4</a:t>
            </a:r>
            <a:r>
              <a:rPr kumimoji="0" lang="zh-CN" altLang="en-US" sz="2400">
                <a:solidFill>
                  <a:srgbClr val="000000"/>
                </a:solidFill>
                <a:latin typeface="宋体" panose="02010600030101010101" pitchFamily="2" charset="-122"/>
                <a:ea typeface="宋体" panose="02010600030101010101" pitchFamily="2" charset="-122"/>
              </a:rPr>
              <a:t>步进行：</a:t>
            </a:r>
          </a:p>
          <a:p>
            <a:pPr eaLnBrk="1" hangingPunct="1">
              <a:lnSpc>
                <a:spcPct val="120000"/>
              </a:lnSpc>
              <a:spcBef>
                <a:spcPct val="25000"/>
              </a:spcBef>
              <a:spcAft>
                <a:spcPct val="25000"/>
              </a:spcAft>
              <a:defRPr/>
            </a:pPr>
            <a:r>
              <a:rPr kumimoji="0" lang="en-US" altLang="zh-CN" sz="2400">
                <a:solidFill>
                  <a:srgbClr val="000000"/>
                </a:solidFill>
                <a:latin typeface="宋体" panose="02010600030101010101" pitchFamily="2" charset="-122"/>
                <a:ea typeface="宋体" panose="02010600030101010101" pitchFamily="2" charset="-122"/>
              </a:rPr>
              <a:t>      </a:t>
            </a:r>
            <a:r>
              <a:rPr kumimoji="0" lang="en-US" altLang="zh-CN" sz="2400">
                <a:solidFill>
                  <a:srgbClr val="CC3300"/>
                </a:solidFill>
                <a:latin typeface="宋体" panose="02010600030101010101" pitchFamily="2" charset="-122"/>
                <a:ea typeface="宋体" panose="02010600030101010101" pitchFamily="2" charset="-122"/>
              </a:rPr>
              <a:t>(1)</a:t>
            </a:r>
            <a:r>
              <a:rPr kumimoji="0" lang="zh-CN" altLang="en-US" sz="2400">
                <a:solidFill>
                  <a:srgbClr val="CC3300"/>
                </a:solidFill>
                <a:latin typeface="宋体" panose="02010600030101010101" pitchFamily="2" charset="-122"/>
                <a:ea typeface="宋体" panose="02010600030101010101" pitchFamily="2" charset="-122"/>
              </a:rPr>
              <a:t>系统功能号送到</a:t>
            </a:r>
            <a:r>
              <a:rPr kumimoji="0" lang="en-US" altLang="zh-CN" sz="2400">
                <a:solidFill>
                  <a:srgbClr val="CC3300"/>
                </a:solidFill>
                <a:latin typeface="宋体" panose="02010600030101010101" pitchFamily="2" charset="-122"/>
                <a:ea typeface="宋体" panose="02010600030101010101" pitchFamily="2" charset="-122"/>
              </a:rPr>
              <a:t>AH</a:t>
            </a:r>
            <a:r>
              <a:rPr kumimoji="0" lang="zh-CN" altLang="en-US" sz="2400">
                <a:solidFill>
                  <a:srgbClr val="CC3300"/>
                </a:solidFill>
                <a:latin typeface="宋体" panose="02010600030101010101" pitchFamily="2" charset="-122"/>
                <a:ea typeface="宋体" panose="02010600030101010101" pitchFamily="2" charset="-122"/>
              </a:rPr>
              <a:t>寄存器中</a:t>
            </a:r>
          </a:p>
          <a:p>
            <a:pPr lvl="2" eaLnBrk="1" hangingPunct="1">
              <a:lnSpc>
                <a:spcPct val="120000"/>
              </a:lnSpc>
              <a:spcBef>
                <a:spcPct val="25000"/>
              </a:spcBef>
              <a:spcAft>
                <a:spcPct val="25000"/>
              </a:spcAft>
              <a:defRPr/>
            </a:pPr>
            <a:r>
              <a:rPr kumimoji="0" lang="en-US" altLang="zh-CN" sz="2400">
                <a:solidFill>
                  <a:srgbClr val="CC3300"/>
                </a:solidFill>
                <a:latin typeface="宋体" panose="02010600030101010101" pitchFamily="2" charset="-122"/>
                <a:ea typeface="宋体" panose="02010600030101010101" pitchFamily="2" charset="-122"/>
              </a:rPr>
              <a:t>(2)</a:t>
            </a:r>
            <a:r>
              <a:rPr kumimoji="0" lang="zh-CN" altLang="en-US" sz="2400">
                <a:solidFill>
                  <a:srgbClr val="CC3300"/>
                </a:solidFill>
                <a:latin typeface="宋体" panose="02010600030101010101" pitchFamily="2" charset="-122"/>
                <a:ea typeface="宋体" panose="02010600030101010101" pitchFamily="2" charset="-122"/>
              </a:rPr>
              <a:t>入口参数送到</a:t>
            </a:r>
            <a:r>
              <a:rPr kumimoji="0" lang="zh-CN" altLang="en-US" sz="2400">
                <a:solidFill>
                  <a:schemeClr val="bg2"/>
                </a:solidFill>
                <a:latin typeface="宋体" panose="02010600030101010101" pitchFamily="2" charset="-122"/>
                <a:ea typeface="宋体" panose="02010600030101010101" pitchFamily="2" charset="-122"/>
              </a:rPr>
              <a:t>指定寄存器</a:t>
            </a:r>
            <a:r>
              <a:rPr kumimoji="0" lang="zh-CN" altLang="en-US" sz="2400">
                <a:solidFill>
                  <a:srgbClr val="CC3300"/>
                </a:solidFill>
                <a:latin typeface="宋体" panose="02010600030101010101" pitchFamily="2" charset="-122"/>
                <a:ea typeface="宋体" panose="02010600030101010101" pitchFamily="2" charset="-122"/>
              </a:rPr>
              <a:t>中</a:t>
            </a:r>
          </a:p>
          <a:p>
            <a:pPr lvl="2" eaLnBrk="1" hangingPunct="1">
              <a:lnSpc>
                <a:spcPct val="120000"/>
              </a:lnSpc>
              <a:spcBef>
                <a:spcPct val="25000"/>
              </a:spcBef>
              <a:spcAft>
                <a:spcPct val="25000"/>
              </a:spcAft>
              <a:defRPr/>
            </a:pPr>
            <a:r>
              <a:rPr kumimoji="0" lang="en-US" altLang="zh-CN" sz="2400">
                <a:solidFill>
                  <a:srgbClr val="CC3300"/>
                </a:solidFill>
                <a:latin typeface="宋体" panose="02010600030101010101" pitchFamily="2" charset="-122"/>
                <a:ea typeface="宋体" panose="02010600030101010101" pitchFamily="2" charset="-122"/>
              </a:rPr>
              <a:t>(3)</a:t>
            </a:r>
            <a:r>
              <a:rPr kumimoji="0" lang="zh-CN" altLang="en-US" sz="2400">
                <a:solidFill>
                  <a:srgbClr val="CC3300"/>
                </a:solidFill>
                <a:latin typeface="宋体" panose="02010600030101010101" pitchFamily="2" charset="-122"/>
                <a:ea typeface="宋体" panose="02010600030101010101" pitchFamily="2" charset="-122"/>
              </a:rPr>
              <a:t>由</a:t>
            </a:r>
            <a:r>
              <a:rPr kumimoji="0" lang="en-US" altLang="zh-CN" sz="2400">
                <a:solidFill>
                  <a:srgbClr val="CC3300"/>
                </a:solidFill>
                <a:latin typeface="宋体" panose="02010600030101010101" pitchFamily="2" charset="-122"/>
                <a:ea typeface="宋体" panose="02010600030101010101" pitchFamily="2" charset="-122"/>
              </a:rPr>
              <a:t>INT 21H</a:t>
            </a:r>
            <a:r>
              <a:rPr kumimoji="0" lang="zh-CN" altLang="en-US" sz="2400">
                <a:solidFill>
                  <a:srgbClr val="CC3300"/>
                </a:solidFill>
                <a:latin typeface="宋体" panose="02010600030101010101" pitchFamily="2" charset="-122"/>
                <a:ea typeface="宋体" panose="02010600030101010101" pitchFamily="2" charset="-122"/>
              </a:rPr>
              <a:t>指令执行功能调用</a:t>
            </a:r>
          </a:p>
          <a:p>
            <a:pPr lvl="2" eaLnBrk="1" hangingPunct="1">
              <a:lnSpc>
                <a:spcPct val="120000"/>
              </a:lnSpc>
              <a:spcBef>
                <a:spcPct val="25000"/>
              </a:spcBef>
              <a:spcAft>
                <a:spcPct val="25000"/>
              </a:spcAft>
              <a:defRPr/>
            </a:pPr>
            <a:r>
              <a:rPr kumimoji="0" lang="en-US" altLang="zh-CN" sz="2400">
                <a:solidFill>
                  <a:srgbClr val="CC3300"/>
                </a:solidFill>
                <a:latin typeface="宋体" panose="02010600030101010101" pitchFamily="2" charset="-122"/>
                <a:ea typeface="宋体" panose="02010600030101010101" pitchFamily="2" charset="-122"/>
              </a:rPr>
              <a:t>(4)</a:t>
            </a:r>
            <a:r>
              <a:rPr kumimoji="0" lang="zh-CN" altLang="en-US" sz="2400">
                <a:solidFill>
                  <a:srgbClr val="CC3300"/>
                </a:solidFill>
                <a:latin typeface="宋体" panose="02010600030101010101" pitchFamily="2" charset="-122"/>
                <a:ea typeface="宋体" panose="02010600030101010101" pitchFamily="2" charset="-122"/>
              </a:rPr>
              <a:t>根据</a:t>
            </a:r>
            <a:r>
              <a:rPr kumimoji="0" lang="zh-CN" altLang="en-US" sz="2400">
                <a:solidFill>
                  <a:schemeClr val="bg2"/>
                </a:solidFill>
                <a:latin typeface="宋体" panose="02010600030101010101" pitchFamily="2" charset="-122"/>
                <a:ea typeface="宋体" panose="02010600030101010101" pitchFamily="2" charset="-122"/>
              </a:rPr>
              <a:t>出口参数</a:t>
            </a:r>
            <a:r>
              <a:rPr kumimoji="0" lang="zh-CN" altLang="en-US" sz="2400">
                <a:solidFill>
                  <a:srgbClr val="CC3300"/>
                </a:solidFill>
                <a:latin typeface="宋体" panose="02010600030101010101" pitchFamily="2" charset="-122"/>
                <a:ea typeface="宋体" panose="02010600030101010101" pitchFamily="2" charset="-122"/>
              </a:rPr>
              <a:t>分析功能调用执行情况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63205">
                                            <p:txEl>
                                              <p:pRg st="2" end="2"/>
                                            </p:txEl>
                                          </p:spTgt>
                                        </p:tgtEl>
                                        <p:attrNameLst>
                                          <p:attrName>style.visibility</p:attrName>
                                        </p:attrNameLst>
                                      </p:cBhvr>
                                      <p:to>
                                        <p:strVal val="visible"/>
                                      </p:to>
                                    </p:set>
                                    <p:animEffect transition="in" filter="fade">
                                      <p:cBhvr>
                                        <p:cTn id="7" dur="1000"/>
                                        <p:tgtEl>
                                          <p:spTgt spid="563205">
                                            <p:txEl>
                                              <p:pRg st="2" end="2"/>
                                            </p:txEl>
                                          </p:spTgt>
                                        </p:tgtEl>
                                      </p:cBhvr>
                                    </p:animEffect>
                                    <p:anim calcmode="lin" valueType="num">
                                      <p:cBhvr>
                                        <p:cTn id="8" dur="1000" fill="hold"/>
                                        <p:tgtEl>
                                          <p:spTgt spid="56320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63205">
                                            <p:txEl>
                                              <p:pRg st="2" end="2"/>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1000"/>
                                  </p:stCondLst>
                                  <p:childTnLst>
                                    <p:set>
                                      <p:cBhvr>
                                        <p:cTn id="12" dur="1" fill="hold">
                                          <p:stCondLst>
                                            <p:cond delay="0"/>
                                          </p:stCondLst>
                                        </p:cTn>
                                        <p:tgtEl>
                                          <p:spTgt spid="563205">
                                            <p:txEl>
                                              <p:pRg st="3" end="3"/>
                                            </p:txEl>
                                          </p:spTgt>
                                        </p:tgtEl>
                                        <p:attrNameLst>
                                          <p:attrName>style.visibility</p:attrName>
                                        </p:attrNameLst>
                                      </p:cBhvr>
                                      <p:to>
                                        <p:strVal val="visible"/>
                                      </p:to>
                                    </p:set>
                                    <p:animEffect transition="in" filter="fade">
                                      <p:cBhvr>
                                        <p:cTn id="13" dur="1000"/>
                                        <p:tgtEl>
                                          <p:spTgt spid="563205">
                                            <p:txEl>
                                              <p:pRg st="3" end="3"/>
                                            </p:txEl>
                                          </p:spTgt>
                                        </p:tgtEl>
                                      </p:cBhvr>
                                    </p:animEffect>
                                    <p:anim calcmode="lin" valueType="num">
                                      <p:cBhvr>
                                        <p:cTn id="14" dur="1000" fill="hold"/>
                                        <p:tgtEl>
                                          <p:spTgt spid="563205">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563205">
                                            <p:txEl>
                                              <p:pRg st="3" end="3"/>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3000"/>
                            </p:stCondLst>
                            <p:childTnLst>
                              <p:par>
                                <p:cTn id="17" presetID="42" presetClass="entr" presetSubtype="0" fill="hold" nodeType="afterEffect">
                                  <p:stCondLst>
                                    <p:cond delay="1000"/>
                                  </p:stCondLst>
                                  <p:childTnLst>
                                    <p:set>
                                      <p:cBhvr>
                                        <p:cTn id="18" dur="1" fill="hold">
                                          <p:stCondLst>
                                            <p:cond delay="0"/>
                                          </p:stCondLst>
                                        </p:cTn>
                                        <p:tgtEl>
                                          <p:spTgt spid="563205">
                                            <p:txEl>
                                              <p:pRg st="4" end="4"/>
                                            </p:txEl>
                                          </p:spTgt>
                                        </p:tgtEl>
                                        <p:attrNameLst>
                                          <p:attrName>style.visibility</p:attrName>
                                        </p:attrNameLst>
                                      </p:cBhvr>
                                      <p:to>
                                        <p:strVal val="visible"/>
                                      </p:to>
                                    </p:set>
                                    <p:animEffect transition="in" filter="fade">
                                      <p:cBhvr>
                                        <p:cTn id="19" dur="1000"/>
                                        <p:tgtEl>
                                          <p:spTgt spid="563205">
                                            <p:txEl>
                                              <p:pRg st="4" end="4"/>
                                            </p:txEl>
                                          </p:spTgt>
                                        </p:tgtEl>
                                      </p:cBhvr>
                                    </p:animEffect>
                                    <p:anim calcmode="lin" valueType="num">
                                      <p:cBhvr>
                                        <p:cTn id="20" dur="1000" fill="hold"/>
                                        <p:tgtEl>
                                          <p:spTgt spid="563205">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563205">
                                            <p:txEl>
                                              <p:pRg st="4" end="4"/>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5000"/>
                            </p:stCondLst>
                            <p:childTnLst>
                              <p:par>
                                <p:cTn id="23" presetID="42" presetClass="entr" presetSubtype="0" fill="hold" nodeType="afterEffect">
                                  <p:stCondLst>
                                    <p:cond delay="1000"/>
                                  </p:stCondLst>
                                  <p:childTnLst>
                                    <p:set>
                                      <p:cBhvr>
                                        <p:cTn id="24" dur="1" fill="hold">
                                          <p:stCondLst>
                                            <p:cond delay="0"/>
                                          </p:stCondLst>
                                        </p:cTn>
                                        <p:tgtEl>
                                          <p:spTgt spid="563205">
                                            <p:txEl>
                                              <p:pRg st="5" end="5"/>
                                            </p:txEl>
                                          </p:spTgt>
                                        </p:tgtEl>
                                        <p:attrNameLst>
                                          <p:attrName>style.visibility</p:attrName>
                                        </p:attrNameLst>
                                      </p:cBhvr>
                                      <p:to>
                                        <p:strVal val="visible"/>
                                      </p:to>
                                    </p:set>
                                    <p:animEffect transition="in" filter="fade">
                                      <p:cBhvr>
                                        <p:cTn id="25" dur="1000"/>
                                        <p:tgtEl>
                                          <p:spTgt spid="563205">
                                            <p:txEl>
                                              <p:pRg st="5" end="5"/>
                                            </p:txEl>
                                          </p:spTgt>
                                        </p:tgtEl>
                                      </p:cBhvr>
                                    </p:animEffect>
                                    <p:anim calcmode="lin" valueType="num">
                                      <p:cBhvr>
                                        <p:cTn id="26" dur="1000" fill="hold"/>
                                        <p:tgtEl>
                                          <p:spTgt spid="563205">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56320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4">
            <a:extLst>
              <a:ext uri="{FF2B5EF4-FFF2-40B4-BE49-F238E27FC236}">
                <a16:creationId xmlns:a16="http://schemas.microsoft.com/office/drawing/2014/main" id="{6945F197-AA69-0249-AD0B-B3A0B194835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5BC7A51-9F77-BC4A-8135-3C45EF5C1B0D}" type="datetime12">
              <a:rPr kumimoji="0" lang="zh-CN" altLang="en-US" sz="1400" smtClean="0"/>
              <a:pPr>
                <a:spcBef>
                  <a:spcPct val="0"/>
                </a:spcBef>
                <a:buClrTx/>
                <a:buSzTx/>
                <a:buFontTx/>
                <a:buNone/>
              </a:pPr>
              <a:t>下午10时44分</a:t>
            </a:fld>
            <a:endParaRPr kumimoji="0" lang="en-US" altLang="zh-CN" sz="1400"/>
          </a:p>
        </p:txBody>
      </p:sp>
      <p:sp>
        <p:nvSpPr>
          <p:cNvPr id="25602" name="Rectangle 6">
            <a:extLst>
              <a:ext uri="{FF2B5EF4-FFF2-40B4-BE49-F238E27FC236}">
                <a16:creationId xmlns:a16="http://schemas.microsoft.com/office/drawing/2014/main" id="{CE2AD247-5AF8-4B43-BEC1-BC13A82A085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F819345-6BA3-084C-8F3D-103ACBFC3B84}" type="slidenum">
              <a:rPr kumimoji="0" lang="en-US" altLang="zh-CN" sz="1400" smtClean="0"/>
              <a:pPr>
                <a:spcBef>
                  <a:spcPct val="0"/>
                </a:spcBef>
                <a:buClrTx/>
                <a:buSzTx/>
                <a:buFontTx/>
                <a:buNone/>
              </a:pPr>
              <a:t>5</a:t>
            </a:fld>
            <a:r>
              <a:rPr kumimoji="0" lang="en-US" altLang="zh-CN" sz="1400"/>
              <a:t>/96</a:t>
            </a:r>
            <a:endParaRPr kumimoji="0" lang="zh-CN" altLang="en-US" sz="1400"/>
          </a:p>
        </p:txBody>
      </p:sp>
      <p:sp>
        <p:nvSpPr>
          <p:cNvPr id="25603" name="Text Box 5">
            <a:extLst>
              <a:ext uri="{FF2B5EF4-FFF2-40B4-BE49-F238E27FC236}">
                <a16:creationId xmlns:a16="http://schemas.microsoft.com/office/drawing/2014/main" id="{37BA2CA4-E504-1641-9FD3-B8906B0213B8}"/>
              </a:ext>
            </a:extLst>
          </p:cNvPr>
          <p:cNvSpPr txBox="1">
            <a:spLocks noChangeArrowheads="1"/>
          </p:cNvSpPr>
          <p:nvPr/>
        </p:nvSpPr>
        <p:spPr bwMode="auto">
          <a:xfrm>
            <a:off x="2339975" y="142875"/>
            <a:ext cx="44640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6.1	 </a:t>
            </a:r>
            <a:r>
              <a:rPr lang="zh-CN" altLang="en-US" sz="3600">
                <a:latin typeface="隶书" pitchFamily="49" charset="-122"/>
                <a:ea typeface="隶书" pitchFamily="49" charset="-122"/>
              </a:rPr>
              <a:t>汇编语言介绍</a:t>
            </a:r>
          </a:p>
        </p:txBody>
      </p:sp>
      <p:sp>
        <p:nvSpPr>
          <p:cNvPr id="432140" name="Text Box 12">
            <a:extLst>
              <a:ext uri="{FF2B5EF4-FFF2-40B4-BE49-F238E27FC236}">
                <a16:creationId xmlns:a16="http://schemas.microsoft.com/office/drawing/2014/main" id="{A8FD71E1-A842-AE46-93A1-315806B15E68}"/>
              </a:ext>
            </a:extLst>
          </p:cNvPr>
          <p:cNvSpPr txBox="1">
            <a:spLocks noChangeArrowheads="1"/>
          </p:cNvSpPr>
          <p:nvPr/>
        </p:nvSpPr>
        <p:spPr bwMode="auto">
          <a:xfrm>
            <a:off x="592138" y="3429000"/>
            <a:ext cx="8185150" cy="2057400"/>
          </a:xfrm>
          <a:prstGeom prst="rect">
            <a:avLst/>
          </a:prstGeom>
          <a:noFill/>
          <a:ln>
            <a:noFill/>
          </a:ln>
          <a:effectLst/>
          <a:extLst/>
        </p:spPr>
        <p:txBody>
          <a:bodyPr>
            <a:spAutoFit/>
          </a:bodyPr>
          <a:lstStyle>
            <a:lvl1pPr marL="457200" indent="-457200" eaLnBrk="0" hangingPunct="0">
              <a:defRPr kumimoji="1" sz="2800" b="1">
                <a:solidFill>
                  <a:schemeClr val="tx1"/>
                </a:solidFill>
                <a:latin typeface="Times New Roman" charset="0"/>
                <a:ea typeface="华文中宋" charset="0"/>
                <a:cs typeface="华文中宋" charset="0"/>
              </a:defRPr>
            </a:lvl1pPr>
            <a:lvl2pPr marL="914400" indent="-457200" eaLnBrk="0" hangingPunct="0">
              <a:defRPr kumimoji="1" sz="2800" b="1">
                <a:solidFill>
                  <a:schemeClr val="tx1"/>
                </a:solidFill>
                <a:latin typeface="Times New Roman" charset="0"/>
                <a:ea typeface="华文中宋" charset="0"/>
                <a:cs typeface="华文中宋" charset="0"/>
              </a:defRPr>
            </a:lvl2pPr>
            <a:lvl3pPr marL="1371600" indent="-457200" eaLnBrk="0" hangingPunct="0">
              <a:defRPr kumimoji="1" sz="2800" b="1">
                <a:solidFill>
                  <a:schemeClr val="tx1"/>
                </a:solidFill>
                <a:latin typeface="Times New Roman" charset="0"/>
                <a:ea typeface="华文中宋" charset="0"/>
                <a:cs typeface="华文中宋" charset="0"/>
              </a:defRPr>
            </a:lvl3pPr>
            <a:lvl4pPr marL="1828800" indent="-457200" eaLnBrk="0" hangingPunct="0">
              <a:defRPr kumimoji="1" sz="2800" b="1">
                <a:solidFill>
                  <a:schemeClr val="tx1"/>
                </a:solidFill>
                <a:latin typeface="Times New Roman" charset="0"/>
                <a:ea typeface="华文中宋" charset="0"/>
                <a:cs typeface="华文中宋" charset="0"/>
              </a:defRPr>
            </a:lvl4pPr>
            <a:lvl5pPr marL="2286000" indent="-457200" eaLnBrk="0" hangingPunct="0">
              <a:defRPr kumimoji="1" sz="2800" b="1">
                <a:solidFill>
                  <a:schemeClr val="tx1"/>
                </a:solidFill>
                <a:latin typeface="Times New Roman" charset="0"/>
                <a:ea typeface="华文中宋" charset="0"/>
                <a:cs typeface="华文中宋" charset="0"/>
              </a:defRPr>
            </a:lvl5pPr>
            <a:lvl6pPr marL="2743200" indent="-457200"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6pPr>
            <a:lvl7pPr marL="3200400" indent="-457200"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7pPr>
            <a:lvl8pPr marL="3657600" indent="-457200"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8pPr>
            <a:lvl9pPr marL="4114800" indent="-457200"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9pPr>
          </a:lstStyle>
          <a:p>
            <a:pPr eaLnBrk="1" hangingPunct="1">
              <a:lnSpc>
                <a:spcPct val="90000"/>
              </a:lnSpc>
              <a:spcBef>
                <a:spcPct val="50000"/>
              </a:spcBef>
              <a:defRPr/>
            </a:pPr>
            <a:r>
              <a:rPr kumimoji="0" lang="zh-CN" altLang="en-US" dirty="0">
                <a:solidFill>
                  <a:srgbClr val="3333FF"/>
                </a:solidFill>
                <a:effectLst>
                  <a:outerShdw blurRad="38100" dist="38100" dir="2700000" algn="tl">
                    <a:srgbClr val="DDDDDD"/>
                  </a:outerShdw>
                </a:effectLst>
                <a:latin typeface="宋体" charset="0"/>
                <a:ea typeface="宋体" charset="0"/>
                <a:cs typeface="宋体" charset="0"/>
              </a:rPr>
              <a:t>汇编语言特点：</a:t>
            </a:r>
          </a:p>
          <a:p>
            <a:pPr eaLnBrk="1" hangingPunct="1">
              <a:lnSpc>
                <a:spcPct val="90000"/>
              </a:lnSpc>
              <a:spcBef>
                <a:spcPct val="50000"/>
              </a:spcBef>
              <a:buClr>
                <a:srgbClr val="C22106"/>
              </a:buClr>
              <a:buSzPct val="150000"/>
              <a:buFont typeface="Wingdings" charset="0"/>
              <a:buChar char="Ø"/>
              <a:defRPr/>
            </a:pPr>
            <a:r>
              <a:rPr kumimoji="0" lang="zh-CN" altLang="en-US" dirty="0">
                <a:latin typeface="宋体" charset="0"/>
                <a:ea typeface="宋体" charset="0"/>
                <a:cs typeface="宋体" charset="0"/>
              </a:rPr>
              <a:t>面向机器，与硬件紧密相关。</a:t>
            </a:r>
          </a:p>
          <a:p>
            <a:pPr eaLnBrk="1" hangingPunct="1">
              <a:lnSpc>
                <a:spcPct val="90000"/>
              </a:lnSpc>
              <a:spcBef>
                <a:spcPct val="50000"/>
              </a:spcBef>
              <a:buClr>
                <a:srgbClr val="C22106"/>
              </a:buClr>
              <a:buSzPct val="150000"/>
              <a:buFont typeface="Wingdings" charset="0"/>
              <a:buChar char="Ø"/>
              <a:defRPr/>
            </a:pPr>
            <a:r>
              <a:rPr kumimoji="0" lang="zh-CN" altLang="en-US" dirty="0">
                <a:latin typeface="宋体" charset="0"/>
                <a:ea typeface="宋体" charset="0"/>
                <a:cs typeface="宋体" charset="0"/>
              </a:rPr>
              <a:t>编制的程序简洁，高效，实时性好，节省内存，运行快。</a:t>
            </a:r>
            <a:endParaRPr kumimoji="0" lang="en-US" altLang="zh-CN" dirty="0">
              <a:latin typeface="宋体" charset="0"/>
              <a:ea typeface="宋体" charset="0"/>
              <a:cs typeface="宋体" charset="0"/>
            </a:endParaRPr>
          </a:p>
        </p:txBody>
      </p:sp>
      <p:sp>
        <p:nvSpPr>
          <p:cNvPr id="25605" name="Text Box 13">
            <a:extLst>
              <a:ext uri="{FF2B5EF4-FFF2-40B4-BE49-F238E27FC236}">
                <a16:creationId xmlns:a16="http://schemas.microsoft.com/office/drawing/2014/main" id="{68AEDA83-46B4-D44D-AECC-276479CC7754}"/>
              </a:ext>
            </a:extLst>
          </p:cNvPr>
          <p:cNvSpPr txBox="1">
            <a:spLocks noChangeArrowheads="1"/>
          </p:cNvSpPr>
          <p:nvPr/>
        </p:nvSpPr>
        <p:spPr bwMode="auto">
          <a:xfrm>
            <a:off x="482600" y="1067967"/>
            <a:ext cx="8481888" cy="2102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150000"/>
              </a:lnSpc>
              <a:buClr>
                <a:schemeClr val="accent2"/>
              </a:buClr>
              <a:buSzTx/>
              <a:buFontTx/>
              <a:buNone/>
            </a:pPr>
            <a:r>
              <a:rPr kumimoji="0" lang="zh-CN" altLang="en-US" sz="2800">
                <a:latin typeface="宋体" panose="02010600030101010101" pitchFamily="2" charset="-122"/>
              </a:rPr>
              <a:t>编译程序和连接程序，我们目前使用的通常有两种：</a:t>
            </a:r>
          </a:p>
          <a:p>
            <a:pPr>
              <a:lnSpc>
                <a:spcPct val="150000"/>
              </a:lnSpc>
              <a:buClr>
                <a:schemeClr val="accent2"/>
              </a:buClr>
              <a:buSzTx/>
              <a:buFontTx/>
              <a:buNone/>
            </a:pPr>
            <a:r>
              <a:rPr kumimoji="0" lang="zh-CN" altLang="en-US" sz="2800">
                <a:latin typeface="宋体" panose="02010600030101010101" pitchFamily="2" charset="-122"/>
              </a:rPr>
              <a:t>1、</a:t>
            </a:r>
            <a:r>
              <a:rPr kumimoji="0" lang="en-US" altLang="zh-CN" sz="2800">
                <a:latin typeface="宋体" panose="02010600030101010101" pitchFamily="2" charset="-122"/>
              </a:rPr>
              <a:t>MicroSoft</a:t>
            </a:r>
            <a:r>
              <a:rPr kumimoji="0" lang="zh-CN" altLang="en-US" sz="2800">
                <a:latin typeface="宋体" panose="02010600030101010101" pitchFamily="2" charset="-122"/>
              </a:rPr>
              <a:t>公司的 </a:t>
            </a:r>
            <a:r>
              <a:rPr kumimoji="0" lang="en-US" altLang="zh-CN" sz="2800">
                <a:latin typeface="宋体" panose="02010600030101010101" pitchFamily="2" charset="-122"/>
              </a:rPr>
              <a:t>MASM.EXE </a:t>
            </a:r>
            <a:r>
              <a:rPr kumimoji="0" lang="zh-CN" altLang="en-US" sz="2800">
                <a:latin typeface="宋体" panose="02010600030101010101" pitchFamily="2" charset="-122"/>
              </a:rPr>
              <a:t>和 </a:t>
            </a:r>
            <a:r>
              <a:rPr kumimoji="0" lang="en-US" altLang="zh-CN" sz="2800">
                <a:latin typeface="宋体" panose="02010600030101010101" pitchFamily="2" charset="-122"/>
              </a:rPr>
              <a:t>LINK.EXE。</a:t>
            </a:r>
          </a:p>
          <a:p>
            <a:pPr>
              <a:lnSpc>
                <a:spcPct val="150000"/>
              </a:lnSpc>
              <a:buClr>
                <a:schemeClr val="accent2"/>
              </a:buClr>
              <a:buSzTx/>
              <a:buFontTx/>
              <a:buNone/>
            </a:pPr>
            <a:r>
              <a:rPr kumimoji="0" lang="en-US" altLang="zh-CN" sz="2800">
                <a:latin typeface="宋体" panose="02010600030101010101" pitchFamily="2" charset="-122"/>
              </a:rPr>
              <a:t>2、Borland </a:t>
            </a:r>
            <a:r>
              <a:rPr kumimoji="0" lang="zh-CN" altLang="en-US" sz="2800">
                <a:latin typeface="宋体" panose="02010600030101010101" pitchFamily="2" charset="-122"/>
              </a:rPr>
              <a:t>公司的 </a:t>
            </a:r>
            <a:r>
              <a:rPr kumimoji="0" lang="en-US" altLang="zh-CN" sz="2800">
                <a:latin typeface="宋体" panose="02010600030101010101" pitchFamily="2" charset="-122"/>
              </a:rPr>
              <a:t>TASM.EXE </a:t>
            </a:r>
            <a:r>
              <a:rPr kumimoji="0" lang="zh-CN" altLang="en-US" sz="2800">
                <a:latin typeface="宋体" panose="02010600030101010101" pitchFamily="2" charset="-122"/>
              </a:rPr>
              <a:t>和 </a:t>
            </a:r>
            <a:r>
              <a:rPr kumimoji="0" lang="en-US" altLang="zh-CN" sz="2800">
                <a:latin typeface="宋体" panose="02010600030101010101" pitchFamily="2" charset="-122"/>
              </a:rPr>
              <a:t>TLINK.EXE。</a:t>
            </a:r>
            <a:endParaRPr kumimoji="0" lang="zh-CN" altLang="en-US" sz="280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32140"/>
                                        </p:tgtEl>
                                        <p:attrNameLst>
                                          <p:attrName>style.visibility</p:attrName>
                                        </p:attrNameLst>
                                      </p:cBhvr>
                                      <p:to>
                                        <p:strVal val="visible"/>
                                      </p:to>
                                    </p:set>
                                    <p:anim calcmode="lin" valueType="num">
                                      <p:cBhvr>
                                        <p:cTn id="7" dur="500" fill="hold"/>
                                        <p:tgtEl>
                                          <p:spTgt spid="432140"/>
                                        </p:tgtEl>
                                        <p:attrNameLst>
                                          <p:attrName>ppt_w</p:attrName>
                                        </p:attrNameLst>
                                      </p:cBhvr>
                                      <p:tavLst>
                                        <p:tav tm="0">
                                          <p:val>
                                            <p:fltVal val="0"/>
                                          </p:val>
                                        </p:tav>
                                        <p:tav tm="100000">
                                          <p:val>
                                            <p:strVal val="#ppt_w"/>
                                          </p:val>
                                        </p:tav>
                                      </p:tavLst>
                                    </p:anim>
                                    <p:anim calcmode="lin" valueType="num">
                                      <p:cBhvr>
                                        <p:cTn id="8" dur="500" fill="hold"/>
                                        <p:tgtEl>
                                          <p:spTgt spid="4321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4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4">
            <a:extLst>
              <a:ext uri="{FF2B5EF4-FFF2-40B4-BE49-F238E27FC236}">
                <a16:creationId xmlns:a16="http://schemas.microsoft.com/office/drawing/2014/main" id="{2784AFA4-A758-474B-BE37-9F755B00D7B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3828EFA-7174-A044-B2D6-E80A70CF568A}" type="datetime12">
              <a:rPr kumimoji="0" lang="zh-CN" altLang="en-US" sz="1400" smtClean="0"/>
              <a:pPr>
                <a:spcBef>
                  <a:spcPct val="0"/>
                </a:spcBef>
                <a:buClrTx/>
                <a:buSzTx/>
                <a:buFontTx/>
                <a:buNone/>
              </a:pPr>
              <a:t>下午10时44分</a:t>
            </a:fld>
            <a:endParaRPr kumimoji="0" lang="en-US" altLang="zh-CN" sz="1400"/>
          </a:p>
        </p:txBody>
      </p:sp>
      <p:sp>
        <p:nvSpPr>
          <p:cNvPr id="117762" name="Rectangle 6">
            <a:extLst>
              <a:ext uri="{FF2B5EF4-FFF2-40B4-BE49-F238E27FC236}">
                <a16:creationId xmlns:a16="http://schemas.microsoft.com/office/drawing/2014/main" id="{2E26D2FC-F21C-F544-9574-334A33CBEF9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3649CF7-A1DD-3A49-9C1E-7471B67B83F6}" type="slidenum">
              <a:rPr kumimoji="0" lang="en-US" altLang="zh-CN" sz="1400" smtClean="0"/>
              <a:pPr>
                <a:spcBef>
                  <a:spcPct val="0"/>
                </a:spcBef>
                <a:buClrTx/>
                <a:buSzTx/>
                <a:buFontTx/>
                <a:buNone/>
              </a:pPr>
              <a:t>50</a:t>
            </a:fld>
            <a:r>
              <a:rPr kumimoji="0" lang="en-US" altLang="zh-CN" sz="1400"/>
              <a:t>/96</a:t>
            </a:r>
            <a:endParaRPr kumimoji="0" lang="zh-CN" altLang="en-US" sz="1400"/>
          </a:p>
        </p:txBody>
      </p:sp>
      <p:sp>
        <p:nvSpPr>
          <p:cNvPr id="117763" name="Text Box 5">
            <a:extLst>
              <a:ext uri="{FF2B5EF4-FFF2-40B4-BE49-F238E27FC236}">
                <a16:creationId xmlns:a16="http://schemas.microsoft.com/office/drawing/2014/main" id="{1DE4C6B8-FE4D-5744-86E4-B6A087C50901}"/>
              </a:ext>
            </a:extLst>
          </p:cNvPr>
          <p:cNvSpPr txBox="1">
            <a:spLocks noChangeArrowheads="1"/>
          </p:cNvSpPr>
          <p:nvPr/>
        </p:nvSpPr>
        <p:spPr bwMode="auto">
          <a:xfrm>
            <a:off x="1763713" y="146050"/>
            <a:ext cx="6121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6.5	 DOS</a:t>
            </a:r>
            <a:r>
              <a:rPr lang="zh-CN" altLang="en-US" sz="3600">
                <a:latin typeface="隶书" pitchFamily="49" charset="-122"/>
                <a:ea typeface="隶书" pitchFamily="49" charset="-122"/>
              </a:rPr>
              <a:t>和</a:t>
            </a:r>
            <a:r>
              <a:rPr lang="en-US" altLang="zh-CN" sz="3600">
                <a:latin typeface="隶书" pitchFamily="49" charset="-122"/>
                <a:ea typeface="隶书" pitchFamily="49" charset="-122"/>
              </a:rPr>
              <a:t>BIOS</a:t>
            </a:r>
            <a:r>
              <a:rPr lang="zh-CN" altLang="en-US" sz="3600">
                <a:latin typeface="隶书" pitchFamily="49" charset="-122"/>
                <a:ea typeface="隶书" pitchFamily="49" charset="-122"/>
              </a:rPr>
              <a:t>中断调用</a:t>
            </a:r>
          </a:p>
        </p:txBody>
      </p:sp>
      <p:sp>
        <p:nvSpPr>
          <p:cNvPr id="565253" name="Text Box 5">
            <a:extLst>
              <a:ext uri="{FF2B5EF4-FFF2-40B4-BE49-F238E27FC236}">
                <a16:creationId xmlns:a16="http://schemas.microsoft.com/office/drawing/2014/main" id="{C28483BE-1809-B44E-8E23-1C7D480FE7C2}"/>
              </a:ext>
            </a:extLst>
          </p:cNvPr>
          <p:cNvSpPr txBox="1">
            <a:spLocks noChangeArrowheads="1"/>
          </p:cNvSpPr>
          <p:nvPr/>
        </p:nvSpPr>
        <p:spPr bwMode="auto">
          <a:xfrm>
            <a:off x="531813" y="981075"/>
            <a:ext cx="8288337" cy="370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40000"/>
              </a:lnSpc>
              <a:spcBef>
                <a:spcPct val="50000"/>
              </a:spcBef>
              <a:spcAft>
                <a:spcPct val="25000"/>
              </a:spcAft>
              <a:buClrTx/>
              <a:buSzTx/>
              <a:buFontTx/>
              <a:buNone/>
            </a:pPr>
            <a:r>
              <a:rPr kumimoji="0" lang="en-US" altLang="zh-CN" sz="2400">
                <a:solidFill>
                  <a:srgbClr val="FF0000"/>
                </a:solidFill>
                <a:latin typeface="宋体" panose="02010600030101010101" pitchFamily="2" charset="-122"/>
              </a:rPr>
              <a:t>1.</a:t>
            </a:r>
            <a:r>
              <a:rPr kumimoji="0" lang="zh-CN" altLang="en-US" sz="2400">
                <a:solidFill>
                  <a:srgbClr val="FF0000"/>
                </a:solidFill>
                <a:latin typeface="宋体" panose="02010600030101010101" pitchFamily="2" charset="-122"/>
              </a:rPr>
              <a:t> </a:t>
            </a:r>
            <a:r>
              <a:rPr kumimoji="0" lang="en-US" altLang="zh-CN" sz="2400">
                <a:solidFill>
                  <a:srgbClr val="FF0000"/>
                </a:solidFill>
                <a:latin typeface="宋体" panose="02010600030101010101" pitchFamily="2" charset="-122"/>
              </a:rPr>
              <a:t>DOS</a:t>
            </a:r>
            <a:r>
              <a:rPr kumimoji="0" lang="zh-CN" altLang="en-US" sz="2400">
                <a:latin typeface="宋体" panose="02010600030101010101" pitchFamily="2" charset="-122"/>
              </a:rPr>
              <a:t>键盘功能</a:t>
            </a:r>
            <a:r>
              <a:rPr kumimoji="0" lang="zh-CN" altLang="en-US" sz="2400">
                <a:solidFill>
                  <a:srgbClr val="FF0000"/>
                </a:solidFill>
                <a:latin typeface="宋体" panose="02010600030101010101" pitchFamily="2" charset="-122"/>
              </a:rPr>
              <a:t>调用</a:t>
            </a:r>
          </a:p>
          <a:p>
            <a:pPr eaLnBrk="1" hangingPunct="1">
              <a:lnSpc>
                <a:spcPct val="140000"/>
              </a:lnSpc>
              <a:spcBef>
                <a:spcPct val="50000"/>
              </a:spcBef>
              <a:spcAft>
                <a:spcPct val="25000"/>
              </a:spcAft>
              <a:buClrTx/>
              <a:buSzTx/>
              <a:buFontTx/>
              <a:buBlip>
                <a:blip r:embed="rId3"/>
              </a:buBlip>
            </a:pPr>
            <a:r>
              <a:rPr kumimoji="0" lang="zh-CN" altLang="en-US" sz="2400">
                <a:solidFill>
                  <a:srgbClr val="000000"/>
                </a:solidFill>
                <a:latin typeface="宋体" panose="02010600030101010101" pitchFamily="2" charset="-122"/>
              </a:rPr>
              <a:t>键盘提供了字符键</a:t>
            </a:r>
            <a:r>
              <a:rPr kumimoji="0" lang="en-US" altLang="zh-CN" sz="2400">
                <a:solidFill>
                  <a:srgbClr val="000000"/>
                </a:solidFill>
                <a:latin typeface="宋体" panose="02010600030101010101" pitchFamily="2" charset="-122"/>
              </a:rPr>
              <a:t>(</a:t>
            </a:r>
            <a:r>
              <a:rPr kumimoji="0" lang="zh-CN" altLang="en-US" sz="2400">
                <a:solidFill>
                  <a:srgbClr val="000000"/>
                </a:solidFill>
                <a:latin typeface="宋体" panose="02010600030101010101" pitchFamily="2" charset="-122"/>
              </a:rPr>
              <a:t>数字</a:t>
            </a:r>
            <a:r>
              <a:rPr kumimoji="0" lang="en-US" altLang="zh-CN" sz="2400">
                <a:solidFill>
                  <a:srgbClr val="000000"/>
                </a:solidFill>
                <a:latin typeface="宋体" panose="02010600030101010101" pitchFamily="2" charset="-122"/>
              </a:rPr>
              <a:t>0</a:t>
            </a:r>
            <a:r>
              <a:rPr kumimoji="0" lang="en-US" altLang="zh-CN" sz="2400" b="0">
                <a:solidFill>
                  <a:srgbClr val="000000"/>
                </a:solidFill>
                <a:latin typeface="Arial" panose="020B0604020202020204" pitchFamily="34" charset="0"/>
              </a:rPr>
              <a:t>~</a:t>
            </a:r>
            <a:r>
              <a:rPr kumimoji="0" lang="en-US" altLang="zh-CN" sz="2400">
                <a:solidFill>
                  <a:srgbClr val="000000"/>
                </a:solidFill>
                <a:latin typeface="宋体" panose="02010600030101010101" pitchFamily="2" charset="-122"/>
              </a:rPr>
              <a:t>9</a:t>
            </a:r>
            <a:r>
              <a:rPr kumimoji="0" lang="zh-CN" altLang="en-US" sz="2400">
                <a:solidFill>
                  <a:srgbClr val="000000"/>
                </a:solidFill>
                <a:latin typeface="宋体" panose="02010600030101010101" pitchFamily="2" charset="-122"/>
              </a:rPr>
              <a:t>，字母</a:t>
            </a:r>
            <a:r>
              <a:rPr kumimoji="0" lang="en-US" altLang="zh-CN" sz="2400">
                <a:solidFill>
                  <a:srgbClr val="000000"/>
                </a:solidFill>
                <a:latin typeface="宋体" panose="02010600030101010101" pitchFamily="2" charset="-122"/>
              </a:rPr>
              <a:t>A</a:t>
            </a:r>
            <a:r>
              <a:rPr kumimoji="0" lang="en-US" altLang="zh-CN" sz="2400" b="0">
                <a:solidFill>
                  <a:srgbClr val="000000"/>
                </a:solidFill>
                <a:latin typeface="Arial" panose="020B0604020202020204" pitchFamily="34" charset="0"/>
              </a:rPr>
              <a:t>~</a:t>
            </a:r>
            <a:r>
              <a:rPr kumimoji="0" lang="en-US" altLang="zh-CN" sz="2400">
                <a:solidFill>
                  <a:srgbClr val="000000"/>
                </a:solidFill>
                <a:latin typeface="宋体" panose="02010600030101010101" pitchFamily="2" charset="-122"/>
              </a:rPr>
              <a:t>Z</a:t>
            </a:r>
            <a:r>
              <a:rPr kumimoji="0" lang="zh-CN" altLang="en-US" sz="2400">
                <a:solidFill>
                  <a:srgbClr val="000000"/>
                </a:solidFill>
                <a:latin typeface="宋体" panose="02010600030101010101" pitchFamily="2" charset="-122"/>
              </a:rPr>
              <a:t>，</a:t>
            </a:r>
            <a:r>
              <a:rPr kumimoji="0" lang="en-US" altLang="zh-CN" sz="2400">
                <a:solidFill>
                  <a:srgbClr val="000000"/>
                </a:solidFill>
                <a:latin typeface="宋体" panose="02010600030101010101" pitchFamily="2" charset="-122"/>
              </a:rPr>
              <a:t>a</a:t>
            </a:r>
            <a:r>
              <a:rPr kumimoji="0" lang="en-US" altLang="zh-CN" sz="2400" b="0">
                <a:solidFill>
                  <a:srgbClr val="000000"/>
                </a:solidFill>
                <a:latin typeface="Arial" panose="020B0604020202020204" pitchFamily="34" charset="0"/>
              </a:rPr>
              <a:t>~</a:t>
            </a:r>
            <a:r>
              <a:rPr kumimoji="0" lang="en-US" altLang="zh-CN" sz="2400">
                <a:solidFill>
                  <a:srgbClr val="000000"/>
                </a:solidFill>
                <a:latin typeface="宋体" panose="02010600030101010101" pitchFamily="2" charset="-122"/>
              </a:rPr>
              <a:t>z</a:t>
            </a:r>
            <a:r>
              <a:rPr kumimoji="0" lang="zh-CN" altLang="en-US" sz="2400">
                <a:solidFill>
                  <a:srgbClr val="000000"/>
                </a:solidFill>
                <a:latin typeface="宋体" panose="02010600030101010101" pitchFamily="2" charset="-122"/>
              </a:rPr>
              <a:t>，</a:t>
            </a:r>
            <a:r>
              <a:rPr kumimoji="0" lang="en-US" altLang="zh-CN" sz="2400">
                <a:solidFill>
                  <a:srgbClr val="000000"/>
                </a:solidFill>
                <a:latin typeface="宋体" panose="02010600030101010101" pitchFamily="2" charset="-122"/>
              </a:rPr>
              <a:t>%</a:t>
            </a:r>
            <a:r>
              <a:rPr kumimoji="0" lang="zh-CN" altLang="en-US" sz="2400">
                <a:solidFill>
                  <a:srgbClr val="000000"/>
                </a:solidFill>
                <a:latin typeface="宋体" panose="02010600030101010101" pitchFamily="2" charset="-122"/>
              </a:rPr>
              <a:t>，</a:t>
            </a:r>
            <a:r>
              <a:rPr kumimoji="0" lang="en-US" altLang="zh-CN" sz="2400">
                <a:solidFill>
                  <a:srgbClr val="000000"/>
                </a:solidFill>
                <a:latin typeface="宋体" panose="02010600030101010101" pitchFamily="2" charset="-122"/>
              </a:rPr>
              <a:t>$</a:t>
            </a:r>
            <a:r>
              <a:rPr kumimoji="0" lang="zh-CN" altLang="en-US" sz="2400">
                <a:solidFill>
                  <a:srgbClr val="000000"/>
                </a:solidFill>
                <a:latin typeface="宋体" panose="02010600030101010101" pitchFamily="2" charset="-122"/>
              </a:rPr>
              <a:t>，</a:t>
            </a:r>
            <a:r>
              <a:rPr kumimoji="0" lang="en-US" altLang="zh-CN" sz="2400">
                <a:solidFill>
                  <a:srgbClr val="000000"/>
                </a:solidFill>
                <a:latin typeface="宋体" panose="02010600030101010101" pitchFamily="2" charset="-122"/>
              </a:rPr>
              <a:t>#)</a:t>
            </a:r>
            <a:r>
              <a:rPr kumimoji="0" lang="zh-CN" altLang="en-US" sz="2400">
                <a:solidFill>
                  <a:srgbClr val="000000"/>
                </a:solidFill>
                <a:latin typeface="宋体" panose="02010600030101010101" pitchFamily="2" charset="-122"/>
              </a:rPr>
              <a:t>，功能键</a:t>
            </a:r>
            <a:r>
              <a:rPr kumimoji="0" lang="en-US" altLang="zh-CN" sz="2400">
                <a:solidFill>
                  <a:srgbClr val="000000"/>
                </a:solidFill>
                <a:latin typeface="宋体" panose="02010600030101010101" pitchFamily="2" charset="-122"/>
              </a:rPr>
              <a:t>(Home</a:t>
            </a:r>
            <a:r>
              <a:rPr kumimoji="0" lang="zh-CN" altLang="en-US" sz="2400">
                <a:solidFill>
                  <a:srgbClr val="000000"/>
                </a:solidFill>
                <a:latin typeface="宋体" panose="02010600030101010101" pitchFamily="2" charset="-122"/>
              </a:rPr>
              <a:t>，</a:t>
            </a:r>
            <a:r>
              <a:rPr kumimoji="0" lang="en-US" altLang="zh-CN" sz="2400">
                <a:solidFill>
                  <a:srgbClr val="000000"/>
                </a:solidFill>
                <a:latin typeface="宋体" panose="02010600030101010101" pitchFamily="2" charset="-122"/>
              </a:rPr>
              <a:t>End</a:t>
            </a:r>
            <a:r>
              <a:rPr kumimoji="0" lang="zh-CN" altLang="en-US" sz="2400">
                <a:solidFill>
                  <a:srgbClr val="000000"/>
                </a:solidFill>
                <a:latin typeface="宋体" panose="02010600030101010101" pitchFamily="2" charset="-122"/>
              </a:rPr>
              <a:t>，</a:t>
            </a:r>
            <a:r>
              <a:rPr kumimoji="0" lang="en-US" altLang="zh-CN" sz="2400">
                <a:solidFill>
                  <a:srgbClr val="000000"/>
                </a:solidFill>
                <a:latin typeface="宋体" panose="02010600030101010101" pitchFamily="2" charset="-122"/>
              </a:rPr>
              <a:t>Del</a:t>
            </a:r>
            <a:r>
              <a:rPr kumimoji="0" lang="zh-CN" altLang="en-US" sz="2400">
                <a:solidFill>
                  <a:srgbClr val="000000"/>
                </a:solidFill>
                <a:latin typeface="宋体" panose="02010600030101010101" pitchFamily="2" charset="-122"/>
              </a:rPr>
              <a:t>，</a:t>
            </a:r>
            <a:r>
              <a:rPr kumimoji="0" lang="en-US" altLang="zh-CN" sz="2400">
                <a:solidFill>
                  <a:srgbClr val="000000"/>
                </a:solidFill>
                <a:latin typeface="宋体" panose="02010600030101010101" pitchFamily="2" charset="-122"/>
              </a:rPr>
              <a:t>Ins</a:t>
            </a:r>
            <a:r>
              <a:rPr kumimoji="0" lang="zh-CN" altLang="en-US" sz="2400">
                <a:solidFill>
                  <a:srgbClr val="000000"/>
                </a:solidFill>
                <a:latin typeface="宋体" panose="02010600030101010101" pitchFamily="2" charset="-122"/>
              </a:rPr>
              <a:t>，</a:t>
            </a:r>
            <a:r>
              <a:rPr kumimoji="0" lang="en-US" altLang="zh-CN" sz="2400">
                <a:solidFill>
                  <a:srgbClr val="000000"/>
                </a:solidFill>
                <a:latin typeface="宋体" panose="02010600030101010101" pitchFamily="2" charset="-122"/>
              </a:rPr>
              <a:t>PgUp</a:t>
            </a:r>
            <a:r>
              <a:rPr kumimoji="0" lang="zh-CN" altLang="en-US" sz="2400">
                <a:solidFill>
                  <a:srgbClr val="000000"/>
                </a:solidFill>
                <a:latin typeface="宋体" panose="02010600030101010101" pitchFamily="2" charset="-122"/>
              </a:rPr>
              <a:t>，</a:t>
            </a:r>
            <a:r>
              <a:rPr kumimoji="0" lang="en-US" altLang="zh-CN" sz="2400">
                <a:solidFill>
                  <a:srgbClr val="000000"/>
                </a:solidFill>
                <a:latin typeface="宋体" panose="02010600030101010101" pitchFamily="2" charset="-122"/>
              </a:rPr>
              <a:t>PgDown</a:t>
            </a:r>
            <a:r>
              <a:rPr kumimoji="0" lang="en-US" altLang="zh-CN" sz="2400">
                <a:solidFill>
                  <a:srgbClr val="000000"/>
                </a:solidFill>
                <a:latin typeface="Arial" panose="020B0604020202020204" pitchFamily="34" charset="0"/>
              </a:rPr>
              <a:t>…</a:t>
            </a:r>
            <a:r>
              <a:rPr kumimoji="0" lang="zh-CN" altLang="en-US" sz="2400">
                <a:solidFill>
                  <a:srgbClr val="000000"/>
                </a:solidFill>
                <a:latin typeface="宋体" panose="02010600030101010101" pitchFamily="2" charset="-122"/>
              </a:rPr>
              <a:t>等</a:t>
            </a:r>
            <a:r>
              <a:rPr kumimoji="0" lang="en-US" altLang="zh-CN" sz="2400">
                <a:solidFill>
                  <a:srgbClr val="000000"/>
                </a:solidFill>
                <a:latin typeface="宋体" panose="02010600030101010101" pitchFamily="2" charset="-122"/>
              </a:rPr>
              <a:t>)</a:t>
            </a:r>
            <a:r>
              <a:rPr kumimoji="0" lang="zh-CN" altLang="en-US" sz="2400">
                <a:solidFill>
                  <a:srgbClr val="000000"/>
                </a:solidFill>
                <a:latin typeface="宋体" panose="02010600030101010101" pitchFamily="2" charset="-122"/>
              </a:rPr>
              <a:t>和控制键</a:t>
            </a:r>
            <a:r>
              <a:rPr kumimoji="0" lang="en-US" altLang="zh-CN" sz="2400">
                <a:solidFill>
                  <a:srgbClr val="000000"/>
                </a:solidFill>
                <a:latin typeface="宋体" panose="02010600030101010101" pitchFamily="2" charset="-122"/>
              </a:rPr>
              <a:t>(Ctrl</a:t>
            </a:r>
            <a:r>
              <a:rPr kumimoji="0" lang="zh-CN" altLang="en-US" sz="2400">
                <a:solidFill>
                  <a:srgbClr val="000000"/>
                </a:solidFill>
                <a:latin typeface="宋体" panose="02010600030101010101" pitchFamily="2" charset="-122"/>
              </a:rPr>
              <a:t>，</a:t>
            </a:r>
            <a:r>
              <a:rPr kumimoji="0" lang="en-US" altLang="zh-CN" sz="2400">
                <a:solidFill>
                  <a:srgbClr val="000000"/>
                </a:solidFill>
                <a:latin typeface="宋体" panose="02010600030101010101" pitchFamily="2" charset="-122"/>
              </a:rPr>
              <a:t>Alt</a:t>
            </a:r>
            <a:r>
              <a:rPr kumimoji="0" lang="zh-CN" altLang="en-US" sz="2400">
                <a:solidFill>
                  <a:srgbClr val="000000"/>
                </a:solidFill>
                <a:latin typeface="宋体" panose="02010600030101010101" pitchFamily="2" charset="-122"/>
              </a:rPr>
              <a:t>，</a:t>
            </a:r>
            <a:r>
              <a:rPr kumimoji="0" lang="en-US" altLang="zh-CN" sz="2400">
                <a:solidFill>
                  <a:srgbClr val="000000"/>
                </a:solidFill>
                <a:latin typeface="宋体" panose="02010600030101010101" pitchFamily="2" charset="-122"/>
              </a:rPr>
              <a:t>Shift)</a:t>
            </a:r>
            <a:r>
              <a:rPr kumimoji="0" lang="zh-CN" altLang="en-US" sz="2400">
                <a:solidFill>
                  <a:srgbClr val="000000"/>
                </a:solidFill>
                <a:latin typeface="宋体" panose="02010600030101010101" pitchFamily="2" charset="-122"/>
              </a:rPr>
              <a:t>。每个键都有对应的键值，即标准</a:t>
            </a:r>
            <a:r>
              <a:rPr kumimoji="0" lang="en-US" altLang="zh-CN" sz="2400">
                <a:solidFill>
                  <a:srgbClr val="000000"/>
                </a:solidFill>
                <a:latin typeface="宋体" panose="02010600030101010101" pitchFamily="2" charset="-122"/>
              </a:rPr>
              <a:t>ASCII</a:t>
            </a:r>
            <a:r>
              <a:rPr kumimoji="0" lang="zh-CN" altLang="en-US" sz="2400">
                <a:solidFill>
                  <a:srgbClr val="000000"/>
                </a:solidFill>
                <a:latin typeface="宋体" panose="02010600030101010101" pitchFamily="2" charset="-122"/>
              </a:rPr>
              <a:t>码值。</a:t>
            </a:r>
          </a:p>
          <a:p>
            <a:pPr eaLnBrk="1" hangingPunct="1">
              <a:lnSpc>
                <a:spcPct val="140000"/>
              </a:lnSpc>
              <a:spcBef>
                <a:spcPct val="50000"/>
              </a:spcBef>
              <a:spcAft>
                <a:spcPct val="25000"/>
              </a:spcAft>
              <a:buClrTx/>
              <a:buSzTx/>
              <a:buFontTx/>
              <a:buBlip>
                <a:blip r:embed="rId3"/>
              </a:buBlip>
            </a:pPr>
            <a:r>
              <a:rPr kumimoji="0" lang="zh-CN" altLang="en-US" sz="2400">
                <a:solidFill>
                  <a:srgbClr val="000000"/>
                </a:solidFill>
                <a:latin typeface="宋体" panose="02010600030101010101" pitchFamily="2" charset="-122"/>
              </a:rPr>
              <a:t>通过</a:t>
            </a:r>
            <a:r>
              <a:rPr kumimoji="0" lang="en-US" altLang="zh-CN" sz="2400">
                <a:solidFill>
                  <a:srgbClr val="000000"/>
                </a:solidFill>
                <a:latin typeface="宋体" panose="02010600030101010101" pitchFamily="2" charset="-122"/>
              </a:rPr>
              <a:t>DOS</a:t>
            </a:r>
            <a:r>
              <a:rPr kumimoji="0" lang="zh-CN" altLang="en-US" sz="2400">
                <a:solidFill>
                  <a:srgbClr val="000000"/>
                </a:solidFill>
                <a:latin typeface="宋体" panose="02010600030101010101" pitchFamily="2" charset="-122"/>
              </a:rPr>
              <a:t>功能调用可读入键值到</a:t>
            </a:r>
            <a:r>
              <a:rPr kumimoji="0" lang="en-US" altLang="zh-CN" sz="2400">
                <a:solidFill>
                  <a:schemeClr val="tx2"/>
                </a:solidFill>
                <a:latin typeface="宋体" panose="02010600030101010101" pitchFamily="2" charset="-122"/>
              </a:rPr>
              <a:t>AL</a:t>
            </a:r>
            <a:r>
              <a:rPr kumimoji="0" lang="zh-CN" altLang="en-US" sz="2400">
                <a:solidFill>
                  <a:schemeClr val="tx2"/>
                </a:solidFill>
                <a:latin typeface="宋体" panose="02010600030101010101" pitchFamily="2" charset="-122"/>
              </a:rPr>
              <a:t>寄存器</a:t>
            </a:r>
            <a:r>
              <a:rPr kumimoji="0" lang="zh-CN" altLang="en-US" sz="2400">
                <a:solidFill>
                  <a:srgbClr val="000000"/>
                </a:solidFill>
                <a:latin typeface="宋体" panose="02010600030101010101" pitchFamily="2" charset="-122"/>
              </a:rPr>
              <a:t>或存储器中。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65253">
                                            <p:txEl>
                                              <p:pRg st="1" end="1"/>
                                            </p:txEl>
                                          </p:spTgt>
                                        </p:tgtEl>
                                        <p:attrNameLst>
                                          <p:attrName>style.visibility</p:attrName>
                                        </p:attrNameLst>
                                      </p:cBhvr>
                                      <p:to>
                                        <p:strVal val="visible"/>
                                      </p:to>
                                    </p:set>
                                    <p:animEffect transition="in" filter="wipe(up)">
                                      <p:cBhvr>
                                        <p:cTn id="7" dur="500"/>
                                        <p:tgtEl>
                                          <p:spTgt spid="56525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65253">
                                            <p:txEl>
                                              <p:pRg st="2" end="2"/>
                                            </p:txEl>
                                          </p:spTgt>
                                        </p:tgtEl>
                                        <p:attrNameLst>
                                          <p:attrName>style.visibility</p:attrName>
                                        </p:attrNameLst>
                                      </p:cBhvr>
                                      <p:to>
                                        <p:strVal val="visible"/>
                                      </p:to>
                                    </p:set>
                                    <p:animEffect transition="in" filter="wipe(up)">
                                      <p:cBhvr>
                                        <p:cTn id="12" dur="500"/>
                                        <p:tgtEl>
                                          <p:spTgt spid="5652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4">
            <a:extLst>
              <a:ext uri="{FF2B5EF4-FFF2-40B4-BE49-F238E27FC236}">
                <a16:creationId xmlns:a16="http://schemas.microsoft.com/office/drawing/2014/main" id="{49EE33F1-BB50-1B4A-94C7-85E0B320CEA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EE6DF61-C535-FF40-AD42-8DF36B6FBB63}" type="datetime12">
              <a:rPr kumimoji="0" lang="zh-CN" altLang="en-US" sz="1400" smtClean="0"/>
              <a:pPr>
                <a:spcBef>
                  <a:spcPct val="0"/>
                </a:spcBef>
                <a:buClrTx/>
                <a:buSzTx/>
                <a:buFontTx/>
                <a:buNone/>
              </a:pPr>
              <a:t>下午10时44分</a:t>
            </a:fld>
            <a:endParaRPr kumimoji="0" lang="en-US" altLang="zh-CN" sz="1400"/>
          </a:p>
        </p:txBody>
      </p:sp>
      <p:sp>
        <p:nvSpPr>
          <p:cNvPr id="119810" name="Rectangle 6">
            <a:extLst>
              <a:ext uri="{FF2B5EF4-FFF2-40B4-BE49-F238E27FC236}">
                <a16:creationId xmlns:a16="http://schemas.microsoft.com/office/drawing/2014/main" id="{8CC6C6D1-F41C-BB43-A5AD-8843DE7850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9BEFE1B-F2AD-714D-AE91-AD766961FD6C}" type="slidenum">
              <a:rPr kumimoji="0" lang="en-US" altLang="zh-CN" sz="1400" smtClean="0"/>
              <a:pPr>
                <a:spcBef>
                  <a:spcPct val="0"/>
                </a:spcBef>
                <a:buClrTx/>
                <a:buSzTx/>
                <a:buFontTx/>
                <a:buNone/>
              </a:pPr>
              <a:t>51</a:t>
            </a:fld>
            <a:r>
              <a:rPr kumimoji="0" lang="en-US" altLang="zh-CN" sz="1400"/>
              <a:t>/96</a:t>
            </a:r>
            <a:endParaRPr kumimoji="0" lang="zh-CN" altLang="en-US" sz="1400"/>
          </a:p>
        </p:txBody>
      </p:sp>
      <p:sp>
        <p:nvSpPr>
          <p:cNvPr id="119811" name="Text Box 5">
            <a:extLst>
              <a:ext uri="{FF2B5EF4-FFF2-40B4-BE49-F238E27FC236}">
                <a16:creationId xmlns:a16="http://schemas.microsoft.com/office/drawing/2014/main" id="{57D83359-BD18-2A4C-B815-98ACA2EFDD67}"/>
              </a:ext>
            </a:extLst>
          </p:cNvPr>
          <p:cNvSpPr txBox="1">
            <a:spLocks noChangeArrowheads="1"/>
          </p:cNvSpPr>
          <p:nvPr/>
        </p:nvSpPr>
        <p:spPr bwMode="auto">
          <a:xfrm>
            <a:off x="1763713" y="146050"/>
            <a:ext cx="63373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6.5	 DOS</a:t>
            </a:r>
            <a:r>
              <a:rPr lang="zh-CN" altLang="en-US" sz="3600">
                <a:latin typeface="隶书" pitchFamily="49" charset="-122"/>
                <a:ea typeface="隶书" pitchFamily="49" charset="-122"/>
              </a:rPr>
              <a:t>和</a:t>
            </a:r>
            <a:r>
              <a:rPr lang="en-US" altLang="zh-CN" sz="3600">
                <a:latin typeface="隶书" pitchFamily="49" charset="-122"/>
                <a:ea typeface="隶书" pitchFamily="49" charset="-122"/>
              </a:rPr>
              <a:t>BIOS</a:t>
            </a:r>
            <a:r>
              <a:rPr lang="zh-CN" altLang="en-US" sz="3600">
                <a:latin typeface="隶书" pitchFamily="49" charset="-122"/>
                <a:ea typeface="隶书" pitchFamily="49" charset="-122"/>
              </a:rPr>
              <a:t>中断调用</a:t>
            </a:r>
          </a:p>
        </p:txBody>
      </p:sp>
      <p:pic>
        <p:nvPicPr>
          <p:cNvPr id="571397" name="Picture 5">
            <a:extLst>
              <a:ext uri="{FF2B5EF4-FFF2-40B4-BE49-F238E27FC236}">
                <a16:creationId xmlns:a16="http://schemas.microsoft.com/office/drawing/2014/main" id="{28DD6E77-21E4-974C-A43A-799CE3F20C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1589088"/>
            <a:ext cx="8602663" cy="436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3" name="Text Box 6">
            <a:extLst>
              <a:ext uri="{FF2B5EF4-FFF2-40B4-BE49-F238E27FC236}">
                <a16:creationId xmlns:a16="http://schemas.microsoft.com/office/drawing/2014/main" id="{5DFA6F8C-2A7D-4C44-9D19-122C7EF2A9ED}"/>
              </a:ext>
            </a:extLst>
          </p:cNvPr>
          <p:cNvSpPr txBox="1">
            <a:spLocks noChangeArrowheads="1"/>
          </p:cNvSpPr>
          <p:nvPr/>
        </p:nvSpPr>
        <p:spPr bwMode="auto">
          <a:xfrm>
            <a:off x="3059113" y="981075"/>
            <a:ext cx="295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25000"/>
              </a:spcBef>
              <a:spcAft>
                <a:spcPct val="25000"/>
              </a:spcAft>
              <a:buClrTx/>
              <a:buSzTx/>
              <a:buFontTx/>
              <a:buNone/>
            </a:pPr>
            <a:r>
              <a:rPr kumimoji="0" lang="en-US" altLang="zh-CN" sz="2400">
                <a:solidFill>
                  <a:srgbClr val="0033CC"/>
                </a:solidFill>
                <a:latin typeface="宋体" panose="02010600030101010101" pitchFamily="2" charset="-122"/>
              </a:rPr>
              <a:t>DOS</a:t>
            </a:r>
            <a:r>
              <a:rPr kumimoji="0" lang="zh-CN" altLang="en-US" sz="2400">
                <a:solidFill>
                  <a:srgbClr val="0033CC"/>
                </a:solidFill>
                <a:latin typeface="宋体" panose="02010600030101010101" pitchFamily="2" charset="-122"/>
              </a:rPr>
              <a:t>键盘功能调用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571397"/>
                                        </p:tgtEl>
                                        <p:attrNameLst>
                                          <p:attrName>style.visibility</p:attrName>
                                        </p:attrNameLst>
                                      </p:cBhvr>
                                      <p:to>
                                        <p:strVal val="visible"/>
                                      </p:to>
                                    </p:set>
                                    <p:anim calcmode="lin" valueType="num">
                                      <p:cBhvr>
                                        <p:cTn id="7" dur="1000" fill="hold"/>
                                        <p:tgtEl>
                                          <p:spTgt spid="571397"/>
                                        </p:tgtEl>
                                        <p:attrNameLst>
                                          <p:attrName>ppt_w</p:attrName>
                                        </p:attrNameLst>
                                      </p:cBhvr>
                                      <p:tavLst>
                                        <p:tav tm="0">
                                          <p:val>
                                            <p:strVal val="#ppt_w+.3"/>
                                          </p:val>
                                        </p:tav>
                                        <p:tav tm="100000">
                                          <p:val>
                                            <p:strVal val="#ppt_w"/>
                                          </p:val>
                                        </p:tav>
                                      </p:tavLst>
                                    </p:anim>
                                    <p:anim calcmode="lin" valueType="num">
                                      <p:cBhvr>
                                        <p:cTn id="8" dur="1000" fill="hold"/>
                                        <p:tgtEl>
                                          <p:spTgt spid="571397"/>
                                        </p:tgtEl>
                                        <p:attrNameLst>
                                          <p:attrName>ppt_h</p:attrName>
                                        </p:attrNameLst>
                                      </p:cBhvr>
                                      <p:tavLst>
                                        <p:tav tm="0">
                                          <p:val>
                                            <p:strVal val="#ppt_h"/>
                                          </p:val>
                                        </p:tav>
                                        <p:tav tm="100000">
                                          <p:val>
                                            <p:strVal val="#ppt_h"/>
                                          </p:val>
                                        </p:tav>
                                      </p:tavLst>
                                    </p:anim>
                                    <p:animEffect transition="in" filter="fade">
                                      <p:cBhvr>
                                        <p:cTn id="9" dur="1000"/>
                                        <p:tgtEl>
                                          <p:spTgt spid="571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4">
            <a:extLst>
              <a:ext uri="{FF2B5EF4-FFF2-40B4-BE49-F238E27FC236}">
                <a16:creationId xmlns:a16="http://schemas.microsoft.com/office/drawing/2014/main" id="{22090785-C1BE-8947-AC63-F6CA0A31291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398CD85-603E-294F-88EE-8D658A032448}" type="datetime12">
              <a:rPr kumimoji="0" lang="zh-CN" altLang="en-US" sz="1400" smtClean="0"/>
              <a:pPr>
                <a:spcBef>
                  <a:spcPct val="0"/>
                </a:spcBef>
                <a:buClrTx/>
                <a:buSzTx/>
                <a:buFontTx/>
                <a:buNone/>
              </a:pPr>
              <a:t>下午10时44分</a:t>
            </a:fld>
            <a:endParaRPr kumimoji="0" lang="en-US" altLang="zh-CN" sz="1400"/>
          </a:p>
        </p:txBody>
      </p:sp>
      <p:sp>
        <p:nvSpPr>
          <p:cNvPr id="121858" name="Rectangle 6">
            <a:extLst>
              <a:ext uri="{FF2B5EF4-FFF2-40B4-BE49-F238E27FC236}">
                <a16:creationId xmlns:a16="http://schemas.microsoft.com/office/drawing/2014/main" id="{4BB7F08F-9D9F-A940-8C71-E11A288548C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F344734-A6F1-E14A-B00A-E9A84680B94D}" type="slidenum">
              <a:rPr kumimoji="0" lang="en-US" altLang="zh-CN" sz="1400" smtClean="0"/>
              <a:pPr>
                <a:spcBef>
                  <a:spcPct val="0"/>
                </a:spcBef>
                <a:buClrTx/>
                <a:buSzTx/>
                <a:buFontTx/>
                <a:buNone/>
              </a:pPr>
              <a:t>52</a:t>
            </a:fld>
            <a:r>
              <a:rPr kumimoji="0" lang="en-US" altLang="zh-CN" sz="1400"/>
              <a:t>/96</a:t>
            </a:r>
            <a:endParaRPr kumimoji="0" lang="zh-CN" altLang="en-US" sz="1400"/>
          </a:p>
        </p:txBody>
      </p:sp>
      <p:sp>
        <p:nvSpPr>
          <p:cNvPr id="121859" name="Text Box 5">
            <a:extLst>
              <a:ext uri="{FF2B5EF4-FFF2-40B4-BE49-F238E27FC236}">
                <a16:creationId xmlns:a16="http://schemas.microsoft.com/office/drawing/2014/main" id="{FA3AF09F-A4C3-D149-B59B-EBA49B84B882}"/>
              </a:ext>
            </a:extLst>
          </p:cNvPr>
          <p:cNvSpPr txBox="1">
            <a:spLocks noChangeArrowheads="1"/>
          </p:cNvSpPr>
          <p:nvPr/>
        </p:nvSpPr>
        <p:spPr bwMode="auto">
          <a:xfrm>
            <a:off x="1763713" y="146050"/>
            <a:ext cx="59769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6.5	 DOS</a:t>
            </a:r>
            <a:r>
              <a:rPr lang="zh-CN" altLang="en-US" sz="3600">
                <a:latin typeface="隶书" pitchFamily="49" charset="-122"/>
                <a:ea typeface="隶书" pitchFamily="49" charset="-122"/>
              </a:rPr>
              <a:t>和</a:t>
            </a:r>
            <a:r>
              <a:rPr lang="en-US" altLang="zh-CN" sz="3600">
                <a:latin typeface="隶书" pitchFamily="49" charset="-122"/>
                <a:ea typeface="隶书" pitchFamily="49" charset="-122"/>
              </a:rPr>
              <a:t>BIOS</a:t>
            </a:r>
            <a:r>
              <a:rPr lang="zh-CN" altLang="en-US" sz="3600">
                <a:latin typeface="隶书" pitchFamily="49" charset="-122"/>
                <a:ea typeface="隶书" pitchFamily="49" charset="-122"/>
              </a:rPr>
              <a:t>中断调用</a:t>
            </a:r>
          </a:p>
        </p:txBody>
      </p:sp>
      <p:sp>
        <p:nvSpPr>
          <p:cNvPr id="573445" name="Text Box 5">
            <a:extLst>
              <a:ext uri="{FF2B5EF4-FFF2-40B4-BE49-F238E27FC236}">
                <a16:creationId xmlns:a16="http://schemas.microsoft.com/office/drawing/2014/main" id="{D0235950-FD00-7E42-A5A8-7C9623935432}"/>
              </a:ext>
            </a:extLst>
          </p:cNvPr>
          <p:cNvSpPr txBox="1">
            <a:spLocks noChangeArrowheads="1"/>
          </p:cNvSpPr>
          <p:nvPr/>
        </p:nvSpPr>
        <p:spPr bwMode="auto">
          <a:xfrm>
            <a:off x="415925" y="960438"/>
            <a:ext cx="8477250" cy="5276850"/>
          </a:xfrm>
          <a:prstGeom prst="rect">
            <a:avLst/>
          </a:prstGeom>
          <a:noFill/>
          <a:ln>
            <a:noFill/>
          </a:ln>
          <a:effectLst/>
          <a:extLst/>
        </p:spPr>
        <p:txBody>
          <a:bodyPr>
            <a:spAutoFit/>
          </a:bodyPr>
          <a:lstStyle>
            <a:lvl1pPr marL="457200" indent="-457200">
              <a:defRPr kumimoji="1" sz="2800" b="1">
                <a:solidFill>
                  <a:schemeClr val="tx1"/>
                </a:solidFill>
                <a:latin typeface="Times New Roman" panose="02020603050405020304" pitchFamily="18" charset="0"/>
                <a:ea typeface="华文中宋" panose="02010600040101010101" pitchFamily="2" charset="-122"/>
              </a:defRPr>
            </a:lvl1pPr>
            <a:lvl2pPr>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30000"/>
              </a:lnSpc>
              <a:spcBef>
                <a:spcPct val="50000"/>
              </a:spcBef>
              <a:defRPr/>
            </a:pPr>
            <a:r>
              <a:rPr kumimoji="0" lang="zh-CN" altLang="en-US" sz="2400">
                <a:solidFill>
                  <a:srgbClr val="005452"/>
                </a:solidFill>
                <a:effectLst>
                  <a:outerShdw blurRad="38100" dist="38100" dir="2700000" algn="tl">
                    <a:srgbClr val="C0C0C0"/>
                  </a:outerShdw>
                </a:effectLst>
                <a:latin typeface="宋体" panose="02010600030101010101" pitchFamily="2" charset="-122"/>
                <a:ea typeface="宋体" panose="02010600030101010101" pitchFamily="2" charset="-122"/>
              </a:rPr>
              <a:t>从键盘输入字符或字符串</a:t>
            </a:r>
          </a:p>
          <a:p>
            <a:pPr eaLnBrk="1" hangingPunct="1">
              <a:lnSpc>
                <a:spcPct val="130000"/>
              </a:lnSpc>
              <a:spcBef>
                <a:spcPct val="50000"/>
              </a:spcBef>
              <a:buClr>
                <a:srgbClr val="FF3300"/>
              </a:buClr>
              <a:buFont typeface="Wingdings" pitchFamily="2" charset="2"/>
              <a:buChar char="u"/>
              <a:defRPr/>
            </a:pPr>
            <a:r>
              <a:rPr kumimoji="0" lang="en-US" altLang="zh-CN" sz="2400">
                <a:solidFill>
                  <a:srgbClr val="000000"/>
                </a:solidFill>
                <a:latin typeface="宋体" panose="02010600030101010101" pitchFamily="2" charset="-122"/>
                <a:ea typeface="宋体" panose="02010600030101010101" pitchFamily="2" charset="-122"/>
              </a:rPr>
              <a:t>1</a:t>
            </a:r>
            <a:r>
              <a:rPr kumimoji="0" lang="zh-CN" altLang="en-US" sz="2400">
                <a:solidFill>
                  <a:srgbClr val="000000"/>
                </a:solidFill>
                <a:latin typeface="宋体" panose="02010600030101010101" pitchFamily="2" charset="-122"/>
                <a:ea typeface="宋体" panose="02010600030101010101" pitchFamily="2" charset="-122"/>
              </a:rPr>
              <a:t>，</a:t>
            </a:r>
            <a:r>
              <a:rPr kumimoji="0" lang="en-US" altLang="zh-CN" sz="2400">
                <a:solidFill>
                  <a:srgbClr val="000000"/>
                </a:solidFill>
                <a:latin typeface="宋体" panose="02010600030101010101" pitchFamily="2" charset="-122"/>
                <a:ea typeface="宋体" panose="02010600030101010101" pitchFamily="2" charset="-122"/>
              </a:rPr>
              <a:t>8</a:t>
            </a:r>
            <a:r>
              <a:rPr kumimoji="0" lang="zh-CN" altLang="en-US" sz="2400">
                <a:solidFill>
                  <a:srgbClr val="000000"/>
                </a:solidFill>
                <a:latin typeface="宋体" panose="02010600030101010101" pitchFamily="2" charset="-122"/>
                <a:ea typeface="宋体" panose="02010600030101010101" pitchFamily="2" charset="-122"/>
              </a:rPr>
              <a:t>，</a:t>
            </a:r>
            <a:r>
              <a:rPr kumimoji="0" lang="en-US" altLang="zh-CN" sz="2400">
                <a:solidFill>
                  <a:srgbClr val="000000"/>
                </a:solidFill>
                <a:latin typeface="宋体" panose="02010600030101010101" pitchFamily="2" charset="-122"/>
                <a:ea typeface="宋体" panose="02010600030101010101" pitchFamily="2" charset="-122"/>
              </a:rPr>
              <a:t>6</a:t>
            </a:r>
            <a:r>
              <a:rPr kumimoji="0" lang="zh-CN" altLang="en-US" sz="2400">
                <a:solidFill>
                  <a:srgbClr val="000000"/>
                </a:solidFill>
                <a:latin typeface="宋体" panose="02010600030101010101" pitchFamily="2" charset="-122"/>
                <a:ea typeface="宋体" panose="02010600030101010101" pitchFamily="2" charset="-122"/>
              </a:rPr>
              <a:t>，</a:t>
            </a:r>
            <a:r>
              <a:rPr kumimoji="0" lang="en-US" altLang="zh-CN" sz="2400">
                <a:solidFill>
                  <a:srgbClr val="000000"/>
                </a:solidFill>
                <a:latin typeface="宋体" panose="02010600030101010101" pitchFamily="2" charset="-122"/>
                <a:ea typeface="宋体" panose="02010600030101010101" pitchFamily="2" charset="-122"/>
              </a:rPr>
              <a:t>7</a:t>
            </a:r>
            <a:r>
              <a:rPr kumimoji="0" lang="zh-CN" altLang="en-US" sz="2400">
                <a:solidFill>
                  <a:srgbClr val="000000"/>
                </a:solidFill>
                <a:latin typeface="宋体" panose="02010600030101010101" pitchFamily="2" charset="-122"/>
                <a:ea typeface="宋体" panose="02010600030101010101" pitchFamily="2" charset="-122"/>
              </a:rPr>
              <a:t>号功能调用从键盘输入一个字符到</a:t>
            </a:r>
            <a:r>
              <a:rPr kumimoji="0" lang="en-US" altLang="zh-CN" sz="2400">
                <a:solidFill>
                  <a:srgbClr val="000000"/>
                </a:solidFill>
                <a:latin typeface="宋体" panose="02010600030101010101" pitchFamily="2" charset="-122"/>
                <a:ea typeface="宋体" panose="02010600030101010101" pitchFamily="2" charset="-122"/>
              </a:rPr>
              <a:t>AL</a:t>
            </a:r>
            <a:r>
              <a:rPr kumimoji="0" lang="zh-CN" altLang="en-US" sz="2400">
                <a:solidFill>
                  <a:srgbClr val="000000"/>
                </a:solidFill>
                <a:latin typeface="宋体" panose="02010600030101010101" pitchFamily="2" charset="-122"/>
                <a:ea typeface="宋体" panose="02010600030101010101" pitchFamily="2" charset="-122"/>
              </a:rPr>
              <a:t>寄存器</a:t>
            </a:r>
          </a:p>
          <a:p>
            <a:pPr lvl="1" eaLnBrk="1" hangingPunct="1">
              <a:lnSpc>
                <a:spcPct val="130000"/>
              </a:lnSpc>
              <a:spcBef>
                <a:spcPct val="50000"/>
              </a:spcBef>
              <a:buClr>
                <a:srgbClr val="0033CC"/>
              </a:buClr>
              <a:buFont typeface="Wingdings" pitchFamily="2" charset="2"/>
              <a:buChar char="Ø"/>
              <a:defRPr/>
            </a:pPr>
            <a:r>
              <a:rPr kumimoji="0" lang="en-US" altLang="zh-CN" sz="2400">
                <a:solidFill>
                  <a:srgbClr val="000000"/>
                </a:solidFill>
                <a:latin typeface="宋体" panose="02010600030101010101" pitchFamily="2" charset="-122"/>
                <a:ea typeface="宋体" panose="02010600030101010101" pitchFamily="2" charset="-122"/>
              </a:rPr>
              <a:t>1</a:t>
            </a:r>
            <a:r>
              <a:rPr kumimoji="0" lang="zh-CN" altLang="en-US" sz="2400">
                <a:solidFill>
                  <a:srgbClr val="000000"/>
                </a:solidFill>
                <a:latin typeface="宋体" panose="02010600030101010101" pitchFamily="2" charset="-122"/>
                <a:ea typeface="宋体" panose="02010600030101010101" pitchFamily="2" charset="-122"/>
              </a:rPr>
              <a:t>号和</a:t>
            </a:r>
            <a:r>
              <a:rPr kumimoji="0" lang="en-US" altLang="zh-CN" sz="2400">
                <a:solidFill>
                  <a:srgbClr val="000000"/>
                </a:solidFill>
                <a:latin typeface="宋体" panose="02010600030101010101" pitchFamily="2" charset="-122"/>
                <a:ea typeface="宋体" panose="02010600030101010101" pitchFamily="2" charset="-122"/>
              </a:rPr>
              <a:t>6</a:t>
            </a:r>
            <a:r>
              <a:rPr kumimoji="0" lang="zh-CN" altLang="en-US" sz="2400">
                <a:solidFill>
                  <a:srgbClr val="000000"/>
                </a:solidFill>
                <a:latin typeface="宋体" panose="02010600030101010101" pitchFamily="2" charset="-122"/>
                <a:ea typeface="宋体" panose="02010600030101010101" pitchFamily="2" charset="-122"/>
              </a:rPr>
              <a:t>号功能调用－</a:t>
            </a:r>
            <a:r>
              <a:rPr kumimoji="0" lang="zh-CN" altLang="en-US" sz="2400">
                <a:solidFill>
                  <a:srgbClr val="0033CC"/>
                </a:solidFill>
                <a:latin typeface="宋体" panose="02010600030101010101" pitchFamily="2" charset="-122"/>
                <a:ea typeface="宋体" panose="02010600030101010101" pitchFamily="2" charset="-122"/>
              </a:rPr>
              <a:t>输入同时在屏幕上显示字符</a:t>
            </a:r>
          </a:p>
          <a:p>
            <a:pPr lvl="1" eaLnBrk="1" hangingPunct="1">
              <a:lnSpc>
                <a:spcPct val="130000"/>
              </a:lnSpc>
              <a:spcBef>
                <a:spcPct val="50000"/>
              </a:spcBef>
              <a:buClr>
                <a:srgbClr val="0033CC"/>
              </a:buClr>
              <a:buFont typeface="Wingdings" pitchFamily="2" charset="2"/>
              <a:buChar char="Ø"/>
              <a:defRPr/>
            </a:pPr>
            <a:r>
              <a:rPr kumimoji="0" lang="en-US" altLang="zh-CN" sz="2400">
                <a:solidFill>
                  <a:srgbClr val="000000"/>
                </a:solidFill>
                <a:latin typeface="宋体" panose="02010600030101010101" pitchFamily="2" charset="-122"/>
                <a:ea typeface="宋体" panose="02010600030101010101" pitchFamily="2" charset="-122"/>
              </a:rPr>
              <a:t>8</a:t>
            </a:r>
            <a:r>
              <a:rPr kumimoji="0" lang="zh-CN" altLang="en-US" sz="2400">
                <a:solidFill>
                  <a:srgbClr val="000000"/>
                </a:solidFill>
                <a:latin typeface="宋体" panose="02010600030101010101" pitchFamily="2" charset="-122"/>
                <a:ea typeface="宋体" panose="02010600030101010101" pitchFamily="2" charset="-122"/>
              </a:rPr>
              <a:t>号和</a:t>
            </a:r>
            <a:r>
              <a:rPr kumimoji="0" lang="en-US" altLang="zh-CN" sz="2400">
                <a:solidFill>
                  <a:srgbClr val="000000"/>
                </a:solidFill>
                <a:latin typeface="宋体" panose="02010600030101010101" pitchFamily="2" charset="-122"/>
                <a:ea typeface="宋体" panose="02010600030101010101" pitchFamily="2" charset="-122"/>
              </a:rPr>
              <a:t>7</a:t>
            </a:r>
            <a:r>
              <a:rPr kumimoji="0" lang="zh-CN" altLang="en-US" sz="2400">
                <a:solidFill>
                  <a:srgbClr val="000000"/>
                </a:solidFill>
                <a:latin typeface="宋体" panose="02010600030101010101" pitchFamily="2" charset="-122"/>
                <a:ea typeface="宋体" panose="02010600030101010101" pitchFamily="2" charset="-122"/>
              </a:rPr>
              <a:t>号功能调用－</a:t>
            </a:r>
            <a:r>
              <a:rPr kumimoji="0" lang="zh-CN" altLang="en-US" sz="2400">
                <a:solidFill>
                  <a:srgbClr val="0033CC"/>
                </a:solidFill>
                <a:latin typeface="宋体" panose="02010600030101010101" pitchFamily="2" charset="-122"/>
                <a:ea typeface="宋体" panose="02010600030101010101" pitchFamily="2" charset="-122"/>
              </a:rPr>
              <a:t>不在屏幕上回显字符</a:t>
            </a:r>
          </a:p>
          <a:p>
            <a:pPr eaLnBrk="1" hangingPunct="1">
              <a:lnSpc>
                <a:spcPct val="130000"/>
              </a:lnSpc>
              <a:spcBef>
                <a:spcPct val="50000"/>
              </a:spcBef>
              <a:buClr>
                <a:srgbClr val="FF0000"/>
              </a:buClr>
              <a:buFont typeface="Wingdings" pitchFamily="2" charset="2"/>
              <a:buChar char="u"/>
              <a:defRPr/>
            </a:pPr>
            <a:r>
              <a:rPr kumimoji="0" lang="en-US" altLang="zh-CN" sz="2400">
                <a:solidFill>
                  <a:srgbClr val="000000"/>
                </a:solidFill>
                <a:latin typeface="宋体" panose="02010600030101010101" pitchFamily="2" charset="-122"/>
                <a:ea typeface="宋体" panose="02010600030101010101" pitchFamily="2" charset="-122"/>
              </a:rPr>
              <a:t>0AH</a:t>
            </a:r>
            <a:r>
              <a:rPr kumimoji="0" lang="zh-CN" altLang="en-US" sz="2400">
                <a:solidFill>
                  <a:srgbClr val="000000"/>
                </a:solidFill>
                <a:latin typeface="宋体" panose="02010600030101010101" pitchFamily="2" charset="-122"/>
                <a:ea typeface="宋体" panose="02010600030101010101" pitchFamily="2" charset="-122"/>
              </a:rPr>
              <a:t>号功能调用从键盘接收字符串到内存缓冲区</a:t>
            </a:r>
          </a:p>
          <a:p>
            <a:pPr eaLnBrk="1" hangingPunct="1">
              <a:lnSpc>
                <a:spcPct val="130000"/>
              </a:lnSpc>
              <a:spcBef>
                <a:spcPct val="50000"/>
              </a:spcBef>
              <a:buClr>
                <a:srgbClr val="0033CC"/>
              </a:buClr>
              <a:buFont typeface="Wingdings" pitchFamily="2" charset="2"/>
              <a:buChar char="Ø"/>
              <a:defRPr/>
            </a:pPr>
            <a:r>
              <a:rPr kumimoji="0" lang="zh-CN" altLang="en-US" sz="2400">
                <a:solidFill>
                  <a:srgbClr val="000000"/>
                </a:solidFill>
                <a:latin typeface="宋体" panose="02010600030101010101" pitchFamily="2" charset="-122"/>
                <a:ea typeface="宋体" panose="02010600030101010101" pitchFamily="2" charset="-122"/>
              </a:rPr>
              <a:t>要求预先定义一个输入缓冲区，缓冲区的</a:t>
            </a:r>
            <a:r>
              <a:rPr kumimoji="0" lang="zh-CN" altLang="en-US" sz="2400">
                <a:solidFill>
                  <a:srgbClr val="FF3300"/>
                </a:solidFill>
                <a:latin typeface="宋体" panose="02010600030101010101" pitchFamily="2" charset="-122"/>
                <a:ea typeface="宋体" panose="02010600030101010101" pitchFamily="2" charset="-122"/>
              </a:rPr>
              <a:t>第一个字节</a:t>
            </a:r>
            <a:r>
              <a:rPr kumimoji="0" lang="zh-CN" altLang="en-US" sz="2400">
                <a:solidFill>
                  <a:srgbClr val="000000"/>
                </a:solidFill>
                <a:latin typeface="宋体" panose="02010600030101010101" pitchFamily="2" charset="-122"/>
                <a:ea typeface="宋体" panose="02010600030101010101" pitchFamily="2" charset="-122"/>
              </a:rPr>
              <a:t>指出能容纳的最大字符个数，由用户给出；</a:t>
            </a:r>
            <a:r>
              <a:rPr kumimoji="0" lang="zh-CN" altLang="en-US" sz="2400">
                <a:solidFill>
                  <a:srgbClr val="FF3300"/>
                </a:solidFill>
                <a:latin typeface="宋体" panose="02010600030101010101" pitchFamily="2" charset="-122"/>
                <a:ea typeface="宋体" panose="02010600030101010101" pitchFamily="2" charset="-122"/>
              </a:rPr>
              <a:t>第二个字节</a:t>
            </a:r>
            <a:r>
              <a:rPr kumimoji="0" lang="zh-CN" altLang="en-US" sz="2400">
                <a:solidFill>
                  <a:srgbClr val="000000"/>
                </a:solidFill>
                <a:latin typeface="宋体" panose="02010600030101010101" pitchFamily="2" charset="-122"/>
                <a:ea typeface="宋体" panose="02010600030101010101" pitchFamily="2" charset="-122"/>
              </a:rPr>
              <a:t>存放实际输入的字符个数，由系统最后填入；从</a:t>
            </a:r>
            <a:r>
              <a:rPr kumimoji="0" lang="zh-CN" altLang="en-US" sz="2400">
                <a:solidFill>
                  <a:srgbClr val="FF3300"/>
                </a:solidFill>
                <a:latin typeface="宋体" panose="02010600030101010101" pitchFamily="2" charset="-122"/>
                <a:ea typeface="宋体" panose="02010600030101010101" pitchFamily="2" charset="-122"/>
              </a:rPr>
              <a:t>第三个字节</a:t>
            </a:r>
            <a:r>
              <a:rPr kumimoji="0" lang="zh-CN" altLang="en-US" sz="2400">
                <a:solidFill>
                  <a:srgbClr val="000000"/>
                </a:solidFill>
                <a:latin typeface="宋体" panose="02010600030101010101" pitchFamily="2" charset="-122"/>
                <a:ea typeface="宋体" panose="02010600030101010101" pitchFamily="2" charset="-122"/>
              </a:rPr>
              <a:t>开始存放从键盘接收的字符，直到</a:t>
            </a:r>
            <a:r>
              <a:rPr kumimoji="0" lang="en-US" altLang="zh-CN" sz="2400">
                <a:solidFill>
                  <a:srgbClr val="000000"/>
                </a:solidFill>
                <a:latin typeface="宋体" panose="02010600030101010101" pitchFamily="2" charset="-122"/>
                <a:ea typeface="宋体" panose="02010600030101010101" pitchFamily="2" charset="-122"/>
              </a:rPr>
              <a:t>ENTER</a:t>
            </a:r>
            <a:r>
              <a:rPr kumimoji="0" lang="zh-CN" altLang="en-US" sz="2400">
                <a:solidFill>
                  <a:srgbClr val="000000"/>
                </a:solidFill>
                <a:latin typeface="宋体" panose="02010600030101010101" pitchFamily="2" charset="-122"/>
                <a:ea typeface="宋体" panose="02010600030101010101" pitchFamily="2" charset="-122"/>
              </a:rPr>
              <a:t>键结束。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573445">
                                            <p:txEl>
                                              <p:pRg st="1" end="1"/>
                                            </p:txEl>
                                          </p:spTgt>
                                        </p:tgtEl>
                                        <p:attrNameLst>
                                          <p:attrName>style.visibility</p:attrName>
                                        </p:attrNameLst>
                                      </p:cBhvr>
                                      <p:to>
                                        <p:strVal val="visible"/>
                                      </p:to>
                                    </p:set>
                                    <p:animEffect transition="in" filter="strips(downRight)">
                                      <p:cBhvr>
                                        <p:cTn id="7" dur="500"/>
                                        <p:tgtEl>
                                          <p:spTgt spid="573445">
                                            <p:txEl>
                                              <p:pRg st="1" end="1"/>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573445">
                                            <p:txEl>
                                              <p:pRg st="2" end="2"/>
                                            </p:txEl>
                                          </p:spTgt>
                                        </p:tgtEl>
                                        <p:attrNameLst>
                                          <p:attrName>style.visibility</p:attrName>
                                        </p:attrNameLst>
                                      </p:cBhvr>
                                      <p:to>
                                        <p:strVal val="visible"/>
                                      </p:to>
                                    </p:set>
                                    <p:animEffect transition="in" filter="strips(downRight)">
                                      <p:cBhvr>
                                        <p:cTn id="10" dur="500"/>
                                        <p:tgtEl>
                                          <p:spTgt spid="573445">
                                            <p:txEl>
                                              <p:pRg st="2" end="2"/>
                                            </p:txEl>
                                          </p:spTgt>
                                        </p:tgtEl>
                                      </p:cBhvr>
                                    </p:animEffect>
                                  </p:childTnLst>
                                </p:cTn>
                              </p:par>
                              <p:par>
                                <p:cTn id="11" presetID="18" presetClass="entr" presetSubtype="6" fill="hold" nodeType="withEffect">
                                  <p:stCondLst>
                                    <p:cond delay="0"/>
                                  </p:stCondLst>
                                  <p:childTnLst>
                                    <p:set>
                                      <p:cBhvr>
                                        <p:cTn id="12" dur="1" fill="hold">
                                          <p:stCondLst>
                                            <p:cond delay="0"/>
                                          </p:stCondLst>
                                        </p:cTn>
                                        <p:tgtEl>
                                          <p:spTgt spid="573445">
                                            <p:txEl>
                                              <p:pRg st="3" end="3"/>
                                            </p:txEl>
                                          </p:spTgt>
                                        </p:tgtEl>
                                        <p:attrNameLst>
                                          <p:attrName>style.visibility</p:attrName>
                                        </p:attrNameLst>
                                      </p:cBhvr>
                                      <p:to>
                                        <p:strVal val="visible"/>
                                      </p:to>
                                    </p:set>
                                    <p:animEffect transition="in" filter="strips(downRight)">
                                      <p:cBhvr>
                                        <p:cTn id="13" dur="500"/>
                                        <p:tgtEl>
                                          <p:spTgt spid="573445">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nodeType="clickEffect">
                                  <p:stCondLst>
                                    <p:cond delay="0"/>
                                  </p:stCondLst>
                                  <p:childTnLst>
                                    <p:set>
                                      <p:cBhvr>
                                        <p:cTn id="17" dur="1" fill="hold">
                                          <p:stCondLst>
                                            <p:cond delay="0"/>
                                          </p:stCondLst>
                                        </p:cTn>
                                        <p:tgtEl>
                                          <p:spTgt spid="573445">
                                            <p:txEl>
                                              <p:pRg st="4" end="4"/>
                                            </p:txEl>
                                          </p:spTgt>
                                        </p:tgtEl>
                                        <p:attrNameLst>
                                          <p:attrName>style.visibility</p:attrName>
                                        </p:attrNameLst>
                                      </p:cBhvr>
                                      <p:to>
                                        <p:strVal val="visible"/>
                                      </p:to>
                                    </p:set>
                                    <p:animEffect transition="in" filter="strips(downRight)">
                                      <p:cBhvr>
                                        <p:cTn id="18" dur="500"/>
                                        <p:tgtEl>
                                          <p:spTgt spid="573445">
                                            <p:txEl>
                                              <p:pRg st="4" end="4"/>
                                            </p:txEl>
                                          </p:spTgt>
                                        </p:tgtEl>
                                      </p:cBhvr>
                                    </p:animEffect>
                                  </p:childTnLst>
                                </p:cTn>
                              </p:par>
                              <p:par>
                                <p:cTn id="19" presetID="18" presetClass="entr" presetSubtype="6" fill="hold" nodeType="withEffect">
                                  <p:stCondLst>
                                    <p:cond delay="0"/>
                                  </p:stCondLst>
                                  <p:childTnLst>
                                    <p:set>
                                      <p:cBhvr>
                                        <p:cTn id="20" dur="1" fill="hold">
                                          <p:stCondLst>
                                            <p:cond delay="0"/>
                                          </p:stCondLst>
                                        </p:cTn>
                                        <p:tgtEl>
                                          <p:spTgt spid="573445">
                                            <p:txEl>
                                              <p:pRg st="5" end="5"/>
                                            </p:txEl>
                                          </p:spTgt>
                                        </p:tgtEl>
                                        <p:attrNameLst>
                                          <p:attrName>style.visibility</p:attrName>
                                        </p:attrNameLst>
                                      </p:cBhvr>
                                      <p:to>
                                        <p:strVal val="visible"/>
                                      </p:to>
                                    </p:set>
                                    <p:animEffect transition="in" filter="strips(downRight)">
                                      <p:cBhvr>
                                        <p:cTn id="21" dur="500"/>
                                        <p:tgtEl>
                                          <p:spTgt spid="57344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4">
            <a:extLst>
              <a:ext uri="{FF2B5EF4-FFF2-40B4-BE49-F238E27FC236}">
                <a16:creationId xmlns:a16="http://schemas.microsoft.com/office/drawing/2014/main" id="{66454736-C464-EE4C-8106-D6832A74405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27C5AA5-2768-6B43-978E-5E66EBD22BDA}" type="datetime12">
              <a:rPr kumimoji="0" lang="zh-CN" altLang="en-US" sz="1400" smtClean="0"/>
              <a:pPr>
                <a:spcBef>
                  <a:spcPct val="0"/>
                </a:spcBef>
                <a:buClrTx/>
                <a:buSzTx/>
                <a:buFontTx/>
                <a:buNone/>
              </a:pPr>
              <a:t>下午10时44分</a:t>
            </a:fld>
            <a:endParaRPr kumimoji="0" lang="en-US" altLang="zh-CN" sz="1400"/>
          </a:p>
        </p:txBody>
      </p:sp>
      <p:sp>
        <p:nvSpPr>
          <p:cNvPr id="123906" name="Rectangle 6">
            <a:extLst>
              <a:ext uri="{FF2B5EF4-FFF2-40B4-BE49-F238E27FC236}">
                <a16:creationId xmlns:a16="http://schemas.microsoft.com/office/drawing/2014/main" id="{21F0DA47-303E-E041-B0E2-2CB6DA25FBF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1E18009-3E02-1C4E-966E-AC02AD431938}" type="slidenum">
              <a:rPr kumimoji="0" lang="en-US" altLang="zh-CN" sz="1400" smtClean="0"/>
              <a:pPr>
                <a:spcBef>
                  <a:spcPct val="0"/>
                </a:spcBef>
                <a:buClrTx/>
                <a:buSzTx/>
                <a:buFontTx/>
                <a:buNone/>
              </a:pPr>
              <a:t>53</a:t>
            </a:fld>
            <a:r>
              <a:rPr kumimoji="0" lang="en-US" altLang="zh-CN" sz="1400"/>
              <a:t>/96</a:t>
            </a:r>
            <a:endParaRPr kumimoji="0" lang="zh-CN" altLang="en-US" sz="1400"/>
          </a:p>
        </p:txBody>
      </p:sp>
      <p:sp>
        <p:nvSpPr>
          <p:cNvPr id="123907" name="Text Box 5">
            <a:extLst>
              <a:ext uri="{FF2B5EF4-FFF2-40B4-BE49-F238E27FC236}">
                <a16:creationId xmlns:a16="http://schemas.microsoft.com/office/drawing/2014/main" id="{1AC5AF2D-F722-A34D-8461-3A02CCB735B2}"/>
              </a:ext>
            </a:extLst>
          </p:cNvPr>
          <p:cNvSpPr txBox="1">
            <a:spLocks noChangeArrowheads="1"/>
          </p:cNvSpPr>
          <p:nvPr/>
        </p:nvSpPr>
        <p:spPr bwMode="auto">
          <a:xfrm>
            <a:off x="1763713" y="146050"/>
            <a:ext cx="59769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6.5	 DOS</a:t>
            </a:r>
            <a:r>
              <a:rPr lang="zh-CN" altLang="en-US" sz="3600">
                <a:latin typeface="隶书" pitchFamily="49" charset="-122"/>
                <a:ea typeface="隶书" pitchFamily="49" charset="-122"/>
              </a:rPr>
              <a:t>和</a:t>
            </a:r>
            <a:r>
              <a:rPr lang="en-US" altLang="zh-CN" sz="3600">
                <a:latin typeface="隶书" pitchFamily="49" charset="-122"/>
                <a:ea typeface="隶书" pitchFamily="49" charset="-122"/>
              </a:rPr>
              <a:t>BIOS</a:t>
            </a:r>
            <a:r>
              <a:rPr lang="zh-CN" altLang="en-US" sz="3600">
                <a:latin typeface="隶书" pitchFamily="49" charset="-122"/>
                <a:ea typeface="隶书" pitchFamily="49" charset="-122"/>
              </a:rPr>
              <a:t>中断调用</a:t>
            </a:r>
          </a:p>
        </p:txBody>
      </p:sp>
      <p:sp>
        <p:nvSpPr>
          <p:cNvPr id="567301" name="Text Box 5">
            <a:extLst>
              <a:ext uri="{FF2B5EF4-FFF2-40B4-BE49-F238E27FC236}">
                <a16:creationId xmlns:a16="http://schemas.microsoft.com/office/drawing/2014/main" id="{B7030820-677B-044E-8FF8-AE60AACDB76C}"/>
              </a:ext>
            </a:extLst>
          </p:cNvPr>
          <p:cNvSpPr txBox="1">
            <a:spLocks noChangeArrowheads="1"/>
          </p:cNvSpPr>
          <p:nvPr/>
        </p:nvSpPr>
        <p:spPr bwMode="auto">
          <a:xfrm>
            <a:off x="473075" y="958850"/>
            <a:ext cx="8347075" cy="5494338"/>
          </a:xfrm>
          <a:prstGeom prst="rect">
            <a:avLst/>
          </a:prstGeom>
          <a:noFill/>
          <a:ln>
            <a:noFill/>
          </a:ln>
          <a:effectLst/>
          <a:extLst/>
        </p:spPr>
        <p:txBody>
          <a:bodyPr>
            <a:spAutoFit/>
          </a:bodyPr>
          <a:lstStyle>
            <a:lvl1pPr marL="457200" indent="-457200">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eaLnBrk="1" hangingPunct="1">
              <a:lnSpc>
                <a:spcPct val="80000"/>
              </a:lnSpc>
              <a:spcBef>
                <a:spcPct val="15000"/>
              </a:spcBef>
              <a:spcAft>
                <a:spcPct val="15000"/>
              </a:spcAft>
              <a:defRPr/>
            </a:pPr>
            <a:r>
              <a:rPr kumimoji="0" lang="zh-CN" altLang="en-US" sz="2400">
                <a:solidFill>
                  <a:srgbClr val="CC6600"/>
                </a:solidFill>
                <a:effectLst>
                  <a:outerShdw blurRad="38100" dist="38100" dir="2700000" algn="tl">
                    <a:srgbClr val="C0C0C0"/>
                  </a:outerShdw>
                </a:effectLst>
                <a:latin typeface="宋体" panose="02010600030101010101" pitchFamily="2" charset="-122"/>
                <a:ea typeface="宋体" panose="02010600030101010101" pitchFamily="2" charset="-122"/>
              </a:rPr>
              <a:t>例</a:t>
            </a:r>
            <a:r>
              <a:rPr kumimoji="0" lang="en-US" altLang="zh-CN" sz="2400">
                <a:solidFill>
                  <a:srgbClr val="CC6600"/>
                </a:solidFill>
                <a:effectLst>
                  <a:outerShdw blurRad="38100" dist="38100" dir="2700000" algn="tl">
                    <a:srgbClr val="C0C0C0"/>
                  </a:outerShdw>
                </a:effectLst>
                <a:latin typeface="宋体" panose="02010600030101010101" pitchFamily="2" charset="-122"/>
                <a:ea typeface="宋体" panose="02010600030101010101" pitchFamily="2" charset="-122"/>
              </a:rPr>
              <a:t>: 1</a:t>
            </a:r>
            <a:r>
              <a:rPr kumimoji="0" lang="zh-CN" altLang="en-US" sz="2400">
                <a:solidFill>
                  <a:srgbClr val="CC6600"/>
                </a:solidFill>
                <a:effectLst>
                  <a:outerShdw blurRad="38100" dist="38100" dir="2700000" algn="tl">
                    <a:srgbClr val="C0C0C0"/>
                  </a:outerShdw>
                </a:effectLst>
                <a:latin typeface="宋体" panose="02010600030101010101" pitchFamily="2" charset="-122"/>
                <a:ea typeface="宋体" panose="02010600030101010101" pitchFamily="2" charset="-122"/>
              </a:rPr>
              <a:t>号功能调用</a:t>
            </a:r>
          </a:p>
          <a:p>
            <a:pPr eaLnBrk="1" hangingPunct="1">
              <a:lnSpc>
                <a:spcPct val="80000"/>
              </a:lnSpc>
              <a:spcBef>
                <a:spcPct val="15000"/>
              </a:spcBef>
              <a:spcAft>
                <a:spcPct val="15000"/>
              </a:spcAft>
              <a:defRPr/>
            </a:pPr>
            <a:r>
              <a:rPr kumimoji="0" lang="zh-CN" altLang="en-US" sz="2400">
                <a:solidFill>
                  <a:srgbClr val="000000"/>
                </a:solidFill>
                <a:latin typeface="宋体" panose="02010600030101010101" pitchFamily="2" charset="-122"/>
                <a:ea typeface="宋体" panose="02010600030101010101" pitchFamily="2" charset="-122"/>
              </a:rPr>
              <a:t>   </a:t>
            </a:r>
            <a:r>
              <a:rPr kumimoji="0" lang="zh-CN" altLang="en-US" sz="2200">
                <a:solidFill>
                  <a:srgbClr val="000000"/>
                </a:solidFill>
                <a:latin typeface="宋体" panose="02010600030101010101" pitchFamily="2" charset="-122"/>
                <a:ea typeface="宋体" panose="02010600030101010101" pitchFamily="2" charset="-122"/>
              </a:rPr>
              <a:t>交互式程序中用户按下数字键</a:t>
            </a:r>
            <a:r>
              <a:rPr kumimoji="0" lang="en-US" altLang="zh-CN" sz="2200">
                <a:solidFill>
                  <a:srgbClr val="000000"/>
                </a:solidFill>
                <a:latin typeface="宋体" panose="02010600030101010101" pitchFamily="2" charset="-122"/>
                <a:ea typeface="宋体" panose="02010600030101010101" pitchFamily="2" charset="-122"/>
              </a:rPr>
              <a:t>1</a:t>
            </a:r>
            <a:r>
              <a:rPr kumimoji="0" lang="zh-CN" altLang="en-US" sz="2200">
                <a:solidFill>
                  <a:srgbClr val="000000"/>
                </a:solidFill>
                <a:latin typeface="宋体" panose="02010600030101010101" pitchFamily="2" charset="-122"/>
                <a:ea typeface="宋体" panose="02010600030101010101" pitchFamily="2" charset="-122"/>
              </a:rPr>
              <a:t>，</a:t>
            </a:r>
            <a:r>
              <a:rPr kumimoji="0" lang="en-US" altLang="zh-CN" sz="2200">
                <a:solidFill>
                  <a:srgbClr val="000000"/>
                </a:solidFill>
                <a:latin typeface="宋体" panose="02010600030101010101" pitchFamily="2" charset="-122"/>
                <a:ea typeface="宋体" panose="02010600030101010101" pitchFamily="2" charset="-122"/>
              </a:rPr>
              <a:t>2</a:t>
            </a:r>
            <a:r>
              <a:rPr kumimoji="0" lang="zh-CN" altLang="en-US" sz="2200">
                <a:solidFill>
                  <a:srgbClr val="000000"/>
                </a:solidFill>
                <a:latin typeface="宋体" panose="02010600030101010101" pitchFamily="2" charset="-122"/>
                <a:ea typeface="宋体" panose="02010600030101010101" pitchFamily="2" charset="-122"/>
              </a:rPr>
              <a:t>，</a:t>
            </a:r>
            <a:r>
              <a:rPr kumimoji="0" lang="en-US" altLang="zh-CN" sz="2200">
                <a:solidFill>
                  <a:srgbClr val="000000"/>
                </a:solidFill>
                <a:latin typeface="宋体" panose="02010600030101010101" pitchFamily="2" charset="-122"/>
                <a:ea typeface="宋体" panose="02010600030101010101" pitchFamily="2" charset="-122"/>
              </a:rPr>
              <a:t>3</a:t>
            </a:r>
            <a:r>
              <a:rPr kumimoji="0" lang="zh-CN" altLang="en-US" sz="2200">
                <a:solidFill>
                  <a:srgbClr val="000000"/>
                </a:solidFill>
                <a:latin typeface="宋体" panose="02010600030101010101" pitchFamily="2" charset="-122"/>
                <a:ea typeface="宋体" panose="02010600030101010101" pitchFamily="2" charset="-122"/>
              </a:rPr>
              <a:t>，程序转入相应的服务子程序，若按下其它键就继续等待。</a:t>
            </a:r>
          </a:p>
          <a:p>
            <a:pPr lvl="2" eaLnBrk="1" hangingPunct="1">
              <a:lnSpc>
                <a:spcPct val="80000"/>
              </a:lnSpc>
              <a:spcBef>
                <a:spcPct val="15000"/>
              </a:spcBef>
              <a:spcAft>
                <a:spcPct val="15000"/>
              </a:spcAft>
              <a:defRPr/>
            </a:pPr>
            <a:r>
              <a:rPr kumimoji="0" lang="en-US" altLang="zh-CN" sz="2200">
                <a:solidFill>
                  <a:srgbClr val="3333CC"/>
                </a:solidFill>
                <a:latin typeface="宋体" panose="02010600030101010101" pitchFamily="2" charset="-122"/>
                <a:ea typeface="宋体" panose="02010600030101010101" pitchFamily="2" charset="-122"/>
              </a:rPr>
              <a:t>KEY: MOV AH, 1     ;</a:t>
            </a:r>
            <a:r>
              <a:rPr kumimoji="0" lang="zh-CN" altLang="en-US" sz="2200">
                <a:solidFill>
                  <a:srgbClr val="3333CC"/>
                </a:solidFill>
                <a:latin typeface="宋体" panose="02010600030101010101" pitchFamily="2" charset="-122"/>
                <a:ea typeface="宋体" panose="02010600030101010101" pitchFamily="2" charset="-122"/>
              </a:rPr>
              <a:t>读入键值</a:t>
            </a:r>
            <a:r>
              <a:rPr kumimoji="0" lang="en-US" altLang="zh-CN" sz="2200">
                <a:solidFill>
                  <a:srgbClr val="3333CC"/>
                </a:solidFill>
                <a:latin typeface="宋体" panose="02010600030101010101" pitchFamily="2" charset="-122"/>
                <a:ea typeface="宋体" panose="02010600030101010101" pitchFamily="2" charset="-122"/>
              </a:rPr>
              <a:t>→AL</a:t>
            </a:r>
          </a:p>
          <a:p>
            <a:pPr lvl="2" eaLnBrk="1" hangingPunct="1">
              <a:lnSpc>
                <a:spcPct val="80000"/>
              </a:lnSpc>
              <a:spcBef>
                <a:spcPct val="15000"/>
              </a:spcBef>
              <a:spcAft>
                <a:spcPct val="15000"/>
              </a:spcAft>
              <a:defRPr/>
            </a:pPr>
            <a:r>
              <a:rPr kumimoji="0" lang="en-US" altLang="zh-CN" sz="2200">
                <a:solidFill>
                  <a:srgbClr val="3333CC"/>
                </a:solidFill>
                <a:latin typeface="宋体" panose="02010600030101010101" pitchFamily="2" charset="-122"/>
                <a:ea typeface="宋体" panose="02010600030101010101" pitchFamily="2" charset="-122"/>
              </a:rPr>
              <a:t>     INT 21H</a:t>
            </a:r>
          </a:p>
          <a:p>
            <a:pPr lvl="2" eaLnBrk="1" hangingPunct="1">
              <a:lnSpc>
                <a:spcPct val="80000"/>
              </a:lnSpc>
              <a:spcBef>
                <a:spcPct val="15000"/>
              </a:spcBef>
              <a:spcAft>
                <a:spcPct val="15000"/>
              </a:spcAft>
              <a:defRPr/>
            </a:pPr>
            <a:r>
              <a:rPr kumimoji="0" lang="en-US" altLang="zh-CN" sz="2200">
                <a:solidFill>
                  <a:srgbClr val="3333CC"/>
                </a:solidFill>
                <a:latin typeface="宋体" panose="02010600030101010101" pitchFamily="2" charset="-122"/>
                <a:ea typeface="宋体" panose="02010600030101010101" pitchFamily="2" charset="-122"/>
              </a:rPr>
              <a:t>     CMP AL, </a:t>
            </a:r>
            <a:r>
              <a:rPr kumimoji="0" lang="en-US" altLang="zh-CN" sz="2200">
                <a:solidFill>
                  <a:srgbClr val="3333CC"/>
                </a:solidFill>
                <a:latin typeface="Arial" panose="020B0604020202020204" pitchFamily="34" charset="0"/>
                <a:ea typeface="宋体" panose="02010600030101010101" pitchFamily="2" charset="-122"/>
              </a:rPr>
              <a:t>‘</a:t>
            </a:r>
            <a:r>
              <a:rPr kumimoji="0" lang="en-US" altLang="zh-CN" sz="2200">
                <a:solidFill>
                  <a:srgbClr val="3333CC"/>
                </a:solidFill>
                <a:latin typeface="宋体" panose="02010600030101010101" pitchFamily="2" charset="-122"/>
                <a:ea typeface="宋体" panose="02010600030101010101" pitchFamily="2" charset="-122"/>
              </a:rPr>
              <a:t>1</a:t>
            </a:r>
            <a:r>
              <a:rPr kumimoji="0" lang="en-US" altLang="zh-CN" sz="2200">
                <a:solidFill>
                  <a:srgbClr val="3333CC"/>
                </a:solidFill>
                <a:latin typeface="Arial" panose="020B0604020202020204" pitchFamily="34" charset="0"/>
                <a:ea typeface="宋体" panose="02010600030101010101" pitchFamily="2" charset="-122"/>
              </a:rPr>
              <a:t>’</a:t>
            </a:r>
            <a:r>
              <a:rPr kumimoji="0" lang="en-US" altLang="zh-CN" sz="2200">
                <a:solidFill>
                  <a:srgbClr val="3333CC"/>
                </a:solidFill>
                <a:latin typeface="宋体" panose="02010600030101010101" pitchFamily="2" charset="-122"/>
                <a:ea typeface="宋体" panose="02010600030101010101" pitchFamily="2" charset="-122"/>
              </a:rPr>
              <a:t>    ;</a:t>
            </a:r>
            <a:r>
              <a:rPr kumimoji="0" lang="zh-CN" altLang="en-US" sz="2200">
                <a:solidFill>
                  <a:srgbClr val="3333CC"/>
                </a:solidFill>
                <a:latin typeface="宋体" panose="02010600030101010101" pitchFamily="2" charset="-122"/>
                <a:ea typeface="宋体" panose="02010600030101010101" pitchFamily="2" charset="-122"/>
              </a:rPr>
              <a:t>键值为</a:t>
            </a:r>
            <a:r>
              <a:rPr kumimoji="0" lang="zh-CN" altLang="en-US" sz="2200">
                <a:solidFill>
                  <a:srgbClr val="3333CC"/>
                </a:solidFill>
                <a:latin typeface="Arial" panose="020B0604020202020204" pitchFamily="34" charset="0"/>
                <a:ea typeface="宋体" panose="02010600030101010101" pitchFamily="2" charset="-122"/>
              </a:rPr>
              <a:t>‘</a:t>
            </a:r>
            <a:r>
              <a:rPr kumimoji="0" lang="en-US" altLang="zh-CN" sz="2200">
                <a:solidFill>
                  <a:srgbClr val="3333CC"/>
                </a:solidFill>
                <a:latin typeface="宋体" panose="02010600030101010101" pitchFamily="2" charset="-122"/>
                <a:ea typeface="宋体" panose="02010600030101010101" pitchFamily="2" charset="-122"/>
              </a:rPr>
              <a:t>1</a:t>
            </a:r>
            <a:r>
              <a:rPr kumimoji="0" lang="en-US" altLang="zh-CN" sz="2200">
                <a:solidFill>
                  <a:srgbClr val="3333CC"/>
                </a:solidFill>
                <a:latin typeface="Arial" panose="020B0604020202020204" pitchFamily="34" charset="0"/>
                <a:ea typeface="宋体" panose="02010600030101010101" pitchFamily="2" charset="-122"/>
              </a:rPr>
              <a:t>’</a:t>
            </a:r>
            <a:r>
              <a:rPr kumimoji="0" lang="zh-CN" altLang="en-US" sz="2200">
                <a:solidFill>
                  <a:srgbClr val="3333CC"/>
                </a:solidFill>
                <a:latin typeface="宋体" panose="02010600030101010101" pitchFamily="2" charset="-122"/>
                <a:ea typeface="宋体" panose="02010600030101010101" pitchFamily="2" charset="-122"/>
              </a:rPr>
              <a:t>否</a:t>
            </a:r>
            <a:r>
              <a:rPr kumimoji="0" lang="en-US" altLang="zh-CN" sz="2200">
                <a:solidFill>
                  <a:srgbClr val="3333CC"/>
                </a:solidFill>
                <a:latin typeface="宋体" panose="02010600030101010101" pitchFamily="2" charset="-122"/>
                <a:ea typeface="宋体" panose="02010600030101010101" pitchFamily="2" charset="-122"/>
              </a:rPr>
              <a:t>?</a:t>
            </a:r>
          </a:p>
          <a:p>
            <a:pPr lvl="2" eaLnBrk="1" hangingPunct="1">
              <a:lnSpc>
                <a:spcPct val="80000"/>
              </a:lnSpc>
              <a:spcBef>
                <a:spcPct val="15000"/>
              </a:spcBef>
              <a:spcAft>
                <a:spcPct val="15000"/>
              </a:spcAft>
              <a:defRPr/>
            </a:pPr>
            <a:r>
              <a:rPr kumimoji="0" lang="en-US" altLang="zh-CN" sz="2200">
                <a:solidFill>
                  <a:srgbClr val="3333CC"/>
                </a:solidFill>
                <a:latin typeface="宋体" panose="02010600030101010101" pitchFamily="2" charset="-122"/>
                <a:ea typeface="宋体" panose="02010600030101010101" pitchFamily="2" charset="-122"/>
              </a:rPr>
              <a:t>     JE ONE</a:t>
            </a:r>
          </a:p>
          <a:p>
            <a:pPr lvl="2" eaLnBrk="1" hangingPunct="1">
              <a:lnSpc>
                <a:spcPct val="80000"/>
              </a:lnSpc>
              <a:spcBef>
                <a:spcPct val="15000"/>
              </a:spcBef>
              <a:spcAft>
                <a:spcPct val="15000"/>
              </a:spcAft>
              <a:defRPr/>
            </a:pPr>
            <a:r>
              <a:rPr kumimoji="0" lang="en-US" altLang="zh-CN" sz="2200">
                <a:solidFill>
                  <a:srgbClr val="3333CC"/>
                </a:solidFill>
                <a:latin typeface="宋体" panose="02010600030101010101" pitchFamily="2" charset="-122"/>
                <a:ea typeface="宋体" panose="02010600030101010101" pitchFamily="2" charset="-122"/>
              </a:rPr>
              <a:t>     CMP AL, '2'   ;</a:t>
            </a:r>
            <a:r>
              <a:rPr kumimoji="0" lang="zh-CN" altLang="en-US" sz="2200">
                <a:solidFill>
                  <a:srgbClr val="3333CC"/>
                </a:solidFill>
                <a:latin typeface="宋体" panose="02010600030101010101" pitchFamily="2" charset="-122"/>
                <a:ea typeface="宋体" panose="02010600030101010101" pitchFamily="2" charset="-122"/>
              </a:rPr>
              <a:t>键值为</a:t>
            </a:r>
            <a:r>
              <a:rPr kumimoji="0" lang="en-US" altLang="zh-CN" sz="2200">
                <a:solidFill>
                  <a:srgbClr val="3333CC"/>
                </a:solidFill>
                <a:latin typeface="宋体" panose="02010600030101010101" pitchFamily="2" charset="-122"/>
                <a:ea typeface="宋体" panose="02010600030101010101" pitchFamily="2" charset="-122"/>
              </a:rPr>
              <a:t>'2'</a:t>
            </a:r>
            <a:r>
              <a:rPr kumimoji="0" lang="zh-CN" altLang="en-US" sz="2200">
                <a:solidFill>
                  <a:srgbClr val="3333CC"/>
                </a:solidFill>
                <a:latin typeface="宋体" panose="02010600030101010101" pitchFamily="2" charset="-122"/>
                <a:ea typeface="宋体" panose="02010600030101010101" pitchFamily="2" charset="-122"/>
              </a:rPr>
              <a:t>否</a:t>
            </a:r>
            <a:r>
              <a:rPr kumimoji="0" lang="en-US" altLang="zh-CN" sz="2200">
                <a:solidFill>
                  <a:srgbClr val="3333CC"/>
                </a:solidFill>
                <a:latin typeface="宋体" panose="02010600030101010101" pitchFamily="2" charset="-122"/>
                <a:ea typeface="宋体" panose="02010600030101010101" pitchFamily="2" charset="-122"/>
              </a:rPr>
              <a:t>?</a:t>
            </a:r>
          </a:p>
          <a:p>
            <a:pPr lvl="2" eaLnBrk="1" hangingPunct="1">
              <a:lnSpc>
                <a:spcPct val="80000"/>
              </a:lnSpc>
              <a:spcBef>
                <a:spcPct val="15000"/>
              </a:spcBef>
              <a:spcAft>
                <a:spcPct val="15000"/>
              </a:spcAft>
              <a:defRPr/>
            </a:pPr>
            <a:r>
              <a:rPr kumimoji="0" lang="en-US" altLang="zh-CN" sz="2200">
                <a:solidFill>
                  <a:srgbClr val="3333CC"/>
                </a:solidFill>
                <a:latin typeface="宋体" panose="02010600030101010101" pitchFamily="2" charset="-122"/>
                <a:ea typeface="宋体" panose="02010600030101010101" pitchFamily="2" charset="-122"/>
              </a:rPr>
              <a:t>     JE TWO</a:t>
            </a:r>
          </a:p>
          <a:p>
            <a:pPr lvl="2" eaLnBrk="1" hangingPunct="1">
              <a:lnSpc>
                <a:spcPct val="80000"/>
              </a:lnSpc>
              <a:spcBef>
                <a:spcPct val="15000"/>
              </a:spcBef>
              <a:spcAft>
                <a:spcPct val="15000"/>
              </a:spcAft>
              <a:defRPr/>
            </a:pPr>
            <a:r>
              <a:rPr kumimoji="0" lang="en-US" altLang="zh-CN" sz="2200">
                <a:solidFill>
                  <a:srgbClr val="3333CC"/>
                </a:solidFill>
                <a:latin typeface="宋体" panose="02010600030101010101" pitchFamily="2" charset="-122"/>
                <a:ea typeface="宋体" panose="02010600030101010101" pitchFamily="2" charset="-122"/>
              </a:rPr>
              <a:t>     CMP AL, '3'   ;</a:t>
            </a:r>
            <a:r>
              <a:rPr kumimoji="0" lang="zh-CN" altLang="en-US" sz="2200">
                <a:solidFill>
                  <a:srgbClr val="3333CC"/>
                </a:solidFill>
                <a:latin typeface="宋体" panose="02010600030101010101" pitchFamily="2" charset="-122"/>
                <a:ea typeface="宋体" panose="02010600030101010101" pitchFamily="2" charset="-122"/>
              </a:rPr>
              <a:t>键值为</a:t>
            </a:r>
            <a:r>
              <a:rPr kumimoji="0" lang="en-US" altLang="zh-CN" sz="2200">
                <a:solidFill>
                  <a:srgbClr val="3333CC"/>
                </a:solidFill>
                <a:latin typeface="宋体" panose="02010600030101010101" pitchFamily="2" charset="-122"/>
                <a:ea typeface="宋体" panose="02010600030101010101" pitchFamily="2" charset="-122"/>
              </a:rPr>
              <a:t>'3'</a:t>
            </a:r>
            <a:r>
              <a:rPr kumimoji="0" lang="zh-CN" altLang="en-US" sz="2200">
                <a:solidFill>
                  <a:srgbClr val="3333CC"/>
                </a:solidFill>
                <a:latin typeface="宋体" panose="02010600030101010101" pitchFamily="2" charset="-122"/>
                <a:ea typeface="宋体" panose="02010600030101010101" pitchFamily="2" charset="-122"/>
              </a:rPr>
              <a:t>否</a:t>
            </a:r>
            <a:r>
              <a:rPr kumimoji="0" lang="en-US" altLang="zh-CN" sz="2200">
                <a:solidFill>
                  <a:srgbClr val="3333CC"/>
                </a:solidFill>
                <a:latin typeface="宋体" panose="02010600030101010101" pitchFamily="2" charset="-122"/>
                <a:ea typeface="宋体" panose="02010600030101010101" pitchFamily="2" charset="-122"/>
              </a:rPr>
              <a:t>?</a:t>
            </a:r>
          </a:p>
          <a:p>
            <a:pPr lvl="2" eaLnBrk="1" hangingPunct="1">
              <a:lnSpc>
                <a:spcPct val="80000"/>
              </a:lnSpc>
              <a:spcBef>
                <a:spcPct val="15000"/>
              </a:spcBef>
              <a:spcAft>
                <a:spcPct val="15000"/>
              </a:spcAft>
              <a:defRPr/>
            </a:pPr>
            <a:r>
              <a:rPr kumimoji="0" lang="en-US" altLang="zh-CN" sz="2200">
                <a:solidFill>
                  <a:srgbClr val="3333CC"/>
                </a:solidFill>
                <a:latin typeface="宋体" panose="02010600030101010101" pitchFamily="2" charset="-122"/>
                <a:ea typeface="宋体" panose="02010600030101010101" pitchFamily="2" charset="-122"/>
              </a:rPr>
              <a:t>     JE THREE</a:t>
            </a:r>
          </a:p>
          <a:p>
            <a:pPr lvl="2" eaLnBrk="1" hangingPunct="1">
              <a:lnSpc>
                <a:spcPct val="80000"/>
              </a:lnSpc>
              <a:spcBef>
                <a:spcPct val="15000"/>
              </a:spcBef>
              <a:spcAft>
                <a:spcPct val="15000"/>
              </a:spcAft>
              <a:defRPr/>
            </a:pPr>
            <a:r>
              <a:rPr kumimoji="0" lang="en-US" altLang="zh-CN" sz="2200">
                <a:solidFill>
                  <a:srgbClr val="3333CC"/>
                </a:solidFill>
                <a:latin typeface="宋体" panose="02010600030101010101" pitchFamily="2" charset="-122"/>
                <a:ea typeface="宋体" panose="02010600030101010101" pitchFamily="2" charset="-122"/>
              </a:rPr>
              <a:t>     JMP KEY       ;</a:t>
            </a:r>
            <a:r>
              <a:rPr kumimoji="0" lang="zh-CN" altLang="en-US" sz="2200">
                <a:solidFill>
                  <a:srgbClr val="3333CC"/>
                </a:solidFill>
                <a:latin typeface="宋体" panose="02010600030101010101" pitchFamily="2" charset="-122"/>
                <a:ea typeface="宋体" panose="02010600030101010101" pitchFamily="2" charset="-122"/>
              </a:rPr>
              <a:t>否则返回，继续等待键盘输入</a:t>
            </a:r>
          </a:p>
          <a:p>
            <a:pPr lvl="2" eaLnBrk="1" hangingPunct="1">
              <a:lnSpc>
                <a:spcPct val="80000"/>
              </a:lnSpc>
              <a:spcBef>
                <a:spcPct val="15000"/>
              </a:spcBef>
              <a:spcAft>
                <a:spcPct val="15000"/>
              </a:spcAft>
              <a:defRPr/>
            </a:pPr>
            <a:r>
              <a:rPr kumimoji="0" lang="en-US" altLang="zh-CN" sz="2200">
                <a:solidFill>
                  <a:srgbClr val="3333CC"/>
                </a:solidFill>
                <a:latin typeface="宋体" panose="02010600030101010101" pitchFamily="2" charset="-122"/>
                <a:ea typeface="宋体" panose="02010600030101010101" pitchFamily="2" charset="-122"/>
              </a:rPr>
              <a:t>ONE: </a:t>
            </a:r>
            <a:r>
              <a:rPr kumimoji="0" lang="en-US" altLang="zh-CN" sz="2200">
                <a:solidFill>
                  <a:srgbClr val="3333CC"/>
                </a:solidFill>
                <a:latin typeface="Arial" panose="020B0604020202020204" pitchFamily="34" charset="0"/>
                <a:ea typeface="宋体" panose="02010600030101010101" pitchFamily="2" charset="-122"/>
              </a:rPr>
              <a:t>…</a:t>
            </a:r>
            <a:r>
              <a:rPr kumimoji="0" lang="en-US" altLang="zh-CN" sz="2200">
                <a:solidFill>
                  <a:srgbClr val="3333CC"/>
                </a:solidFill>
                <a:latin typeface="宋体" panose="02010600030101010101" pitchFamily="2" charset="-122"/>
                <a:ea typeface="宋体" panose="02010600030101010101" pitchFamily="2" charset="-122"/>
              </a:rPr>
              <a:t>..          ;</a:t>
            </a:r>
            <a:r>
              <a:rPr kumimoji="0" lang="zh-CN" altLang="en-US" sz="2200">
                <a:solidFill>
                  <a:srgbClr val="3333CC"/>
                </a:solidFill>
                <a:latin typeface="宋体" panose="02010600030101010101" pitchFamily="2" charset="-122"/>
                <a:ea typeface="宋体" panose="02010600030101010101" pitchFamily="2" charset="-122"/>
              </a:rPr>
              <a:t>程序分支</a:t>
            </a:r>
            <a:r>
              <a:rPr kumimoji="0" lang="en-US" altLang="zh-CN" sz="2200">
                <a:solidFill>
                  <a:srgbClr val="3333CC"/>
                </a:solidFill>
                <a:latin typeface="宋体" panose="02010600030101010101" pitchFamily="2" charset="-122"/>
                <a:ea typeface="宋体" panose="02010600030101010101" pitchFamily="2" charset="-122"/>
              </a:rPr>
              <a:t>1</a:t>
            </a:r>
          </a:p>
          <a:p>
            <a:pPr lvl="2" eaLnBrk="1" hangingPunct="1">
              <a:lnSpc>
                <a:spcPct val="80000"/>
              </a:lnSpc>
              <a:spcBef>
                <a:spcPct val="15000"/>
              </a:spcBef>
              <a:spcAft>
                <a:spcPct val="15000"/>
              </a:spcAft>
              <a:defRPr/>
            </a:pPr>
            <a:r>
              <a:rPr kumimoji="0" lang="en-US" altLang="zh-CN" sz="2200">
                <a:solidFill>
                  <a:srgbClr val="3333CC"/>
                </a:solidFill>
                <a:latin typeface="宋体" panose="02010600030101010101" pitchFamily="2" charset="-122"/>
                <a:ea typeface="宋体" panose="02010600030101010101" pitchFamily="2" charset="-122"/>
              </a:rPr>
              <a:t>TWO: </a:t>
            </a:r>
            <a:r>
              <a:rPr kumimoji="0" lang="en-US" altLang="zh-CN" sz="2200">
                <a:solidFill>
                  <a:srgbClr val="3333CC"/>
                </a:solidFill>
                <a:latin typeface="Arial" panose="020B0604020202020204" pitchFamily="34" charset="0"/>
                <a:ea typeface="宋体" panose="02010600030101010101" pitchFamily="2" charset="-122"/>
              </a:rPr>
              <a:t>…</a:t>
            </a:r>
            <a:r>
              <a:rPr kumimoji="0" lang="en-US" altLang="zh-CN" sz="2200">
                <a:solidFill>
                  <a:srgbClr val="3333CC"/>
                </a:solidFill>
                <a:latin typeface="宋体" panose="02010600030101010101" pitchFamily="2" charset="-122"/>
                <a:ea typeface="宋体" panose="02010600030101010101" pitchFamily="2" charset="-122"/>
              </a:rPr>
              <a:t>..          ;</a:t>
            </a:r>
            <a:r>
              <a:rPr kumimoji="0" lang="zh-CN" altLang="en-US" sz="2200">
                <a:solidFill>
                  <a:srgbClr val="3333CC"/>
                </a:solidFill>
                <a:latin typeface="宋体" panose="02010600030101010101" pitchFamily="2" charset="-122"/>
                <a:ea typeface="宋体" panose="02010600030101010101" pitchFamily="2" charset="-122"/>
              </a:rPr>
              <a:t>程序分支</a:t>
            </a:r>
            <a:r>
              <a:rPr kumimoji="0" lang="en-US" altLang="zh-CN" sz="2200">
                <a:solidFill>
                  <a:srgbClr val="3333CC"/>
                </a:solidFill>
                <a:latin typeface="宋体" panose="02010600030101010101" pitchFamily="2" charset="-122"/>
                <a:ea typeface="宋体" panose="02010600030101010101" pitchFamily="2" charset="-122"/>
              </a:rPr>
              <a:t>2</a:t>
            </a:r>
          </a:p>
          <a:p>
            <a:pPr lvl="2" eaLnBrk="1" hangingPunct="1">
              <a:lnSpc>
                <a:spcPct val="80000"/>
              </a:lnSpc>
              <a:spcBef>
                <a:spcPct val="15000"/>
              </a:spcBef>
              <a:spcAft>
                <a:spcPct val="15000"/>
              </a:spcAft>
              <a:defRPr/>
            </a:pPr>
            <a:r>
              <a:rPr kumimoji="0" lang="en-US" altLang="zh-CN" sz="2200">
                <a:solidFill>
                  <a:srgbClr val="3333CC"/>
                </a:solidFill>
                <a:latin typeface="宋体" panose="02010600030101010101" pitchFamily="2" charset="-122"/>
                <a:ea typeface="宋体" panose="02010600030101010101" pitchFamily="2" charset="-122"/>
              </a:rPr>
              <a:t>THREE: </a:t>
            </a:r>
            <a:r>
              <a:rPr kumimoji="0" lang="en-US" altLang="zh-CN" sz="2200">
                <a:solidFill>
                  <a:srgbClr val="3333CC"/>
                </a:solidFill>
                <a:latin typeface="Arial" panose="020B0604020202020204" pitchFamily="34" charset="0"/>
                <a:ea typeface="宋体" panose="02010600030101010101" pitchFamily="2" charset="-122"/>
              </a:rPr>
              <a:t>…</a:t>
            </a:r>
            <a:r>
              <a:rPr kumimoji="0" lang="en-US" altLang="zh-CN" sz="2200">
                <a:solidFill>
                  <a:srgbClr val="3333CC"/>
                </a:solidFill>
                <a:latin typeface="宋体" panose="02010600030101010101" pitchFamily="2" charset="-122"/>
                <a:ea typeface="宋体" panose="02010600030101010101" pitchFamily="2" charset="-122"/>
              </a:rPr>
              <a:t>          ;</a:t>
            </a:r>
            <a:r>
              <a:rPr kumimoji="0" lang="zh-CN" altLang="en-US" sz="2200">
                <a:solidFill>
                  <a:srgbClr val="3333CC"/>
                </a:solidFill>
                <a:latin typeface="宋体" panose="02010600030101010101" pitchFamily="2" charset="-122"/>
                <a:ea typeface="宋体" panose="02010600030101010101" pitchFamily="2" charset="-122"/>
              </a:rPr>
              <a:t>程序分支</a:t>
            </a:r>
            <a:r>
              <a:rPr kumimoji="0" lang="en-US" altLang="zh-CN" sz="2200">
                <a:solidFill>
                  <a:srgbClr val="3333CC"/>
                </a:solidFill>
                <a:latin typeface="宋体" panose="02010600030101010101" pitchFamily="2" charset="-122"/>
                <a:ea typeface="宋体" panose="02010600030101010101" pitchFamily="2" charset="-122"/>
              </a:rPr>
              <a:t>3 </a:t>
            </a:r>
            <a:endParaRPr kumimoji="0" lang="zh-CN" altLang="en-US" sz="2200">
              <a:solidFill>
                <a:srgbClr val="3333CC"/>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32" fill="hold" grpId="0" nodeType="afterEffect">
                                  <p:stCondLst>
                                    <p:cond delay="0"/>
                                  </p:stCondLst>
                                  <p:childTnLst>
                                    <p:set>
                                      <p:cBhvr>
                                        <p:cTn id="6" dur="1" fill="hold">
                                          <p:stCondLst>
                                            <p:cond delay="0"/>
                                          </p:stCondLst>
                                        </p:cTn>
                                        <p:tgtEl>
                                          <p:spTgt spid="567301"/>
                                        </p:tgtEl>
                                        <p:attrNameLst>
                                          <p:attrName>style.visibility</p:attrName>
                                        </p:attrNameLst>
                                      </p:cBhvr>
                                      <p:to>
                                        <p:strVal val="visible"/>
                                      </p:to>
                                    </p:set>
                                    <p:animEffect transition="in" filter="diamond(out)">
                                      <p:cBhvr>
                                        <p:cTn id="7" dur="500"/>
                                        <p:tgtEl>
                                          <p:spTgt spid="567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1"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4">
            <a:extLst>
              <a:ext uri="{FF2B5EF4-FFF2-40B4-BE49-F238E27FC236}">
                <a16:creationId xmlns:a16="http://schemas.microsoft.com/office/drawing/2014/main" id="{13F453EE-9502-E340-A856-3134A775CE7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F6D9BD8-F69B-DE43-8C73-841E3CDB6490}" type="datetime12">
              <a:rPr kumimoji="0" lang="zh-CN" altLang="en-US" sz="1400" smtClean="0"/>
              <a:pPr>
                <a:spcBef>
                  <a:spcPct val="0"/>
                </a:spcBef>
                <a:buClrTx/>
                <a:buSzTx/>
                <a:buFontTx/>
                <a:buNone/>
              </a:pPr>
              <a:t>下午10时44分</a:t>
            </a:fld>
            <a:endParaRPr kumimoji="0" lang="en-US" altLang="zh-CN" sz="1400"/>
          </a:p>
        </p:txBody>
      </p:sp>
      <p:sp>
        <p:nvSpPr>
          <p:cNvPr id="125954" name="Rectangle 6">
            <a:extLst>
              <a:ext uri="{FF2B5EF4-FFF2-40B4-BE49-F238E27FC236}">
                <a16:creationId xmlns:a16="http://schemas.microsoft.com/office/drawing/2014/main" id="{5E9143AA-AEB3-7B44-B8DE-5EC1DA62F30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7364C6F-EA12-3545-8707-A6AE210ABC89}" type="slidenum">
              <a:rPr kumimoji="0" lang="en-US" altLang="zh-CN" sz="1400" smtClean="0"/>
              <a:pPr>
                <a:spcBef>
                  <a:spcPct val="0"/>
                </a:spcBef>
                <a:buClrTx/>
                <a:buSzTx/>
                <a:buFontTx/>
                <a:buNone/>
              </a:pPr>
              <a:t>54</a:t>
            </a:fld>
            <a:r>
              <a:rPr kumimoji="0" lang="en-US" altLang="zh-CN" sz="1400"/>
              <a:t>/96</a:t>
            </a:r>
            <a:endParaRPr kumimoji="0" lang="zh-CN" altLang="en-US" sz="1400"/>
          </a:p>
        </p:txBody>
      </p:sp>
      <p:sp>
        <p:nvSpPr>
          <p:cNvPr id="125955" name="Text Box 5">
            <a:extLst>
              <a:ext uri="{FF2B5EF4-FFF2-40B4-BE49-F238E27FC236}">
                <a16:creationId xmlns:a16="http://schemas.microsoft.com/office/drawing/2014/main" id="{0BE2C772-7E95-0649-A915-CDF4D8277A80}"/>
              </a:ext>
            </a:extLst>
          </p:cNvPr>
          <p:cNvSpPr txBox="1">
            <a:spLocks noChangeArrowheads="1"/>
          </p:cNvSpPr>
          <p:nvPr/>
        </p:nvSpPr>
        <p:spPr bwMode="auto">
          <a:xfrm>
            <a:off x="1763713" y="146050"/>
            <a:ext cx="58324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6.5	 DOS</a:t>
            </a:r>
            <a:r>
              <a:rPr lang="zh-CN" altLang="en-US" sz="3600">
                <a:latin typeface="隶书" pitchFamily="49" charset="-122"/>
                <a:ea typeface="隶书" pitchFamily="49" charset="-122"/>
              </a:rPr>
              <a:t>和</a:t>
            </a:r>
            <a:r>
              <a:rPr lang="en-US" altLang="zh-CN" sz="3600">
                <a:latin typeface="隶书" pitchFamily="49" charset="-122"/>
                <a:ea typeface="隶书" pitchFamily="49" charset="-122"/>
              </a:rPr>
              <a:t>BIOS</a:t>
            </a:r>
            <a:r>
              <a:rPr lang="zh-CN" altLang="en-US" sz="3600">
                <a:latin typeface="隶书" pitchFamily="49" charset="-122"/>
                <a:ea typeface="隶书" pitchFamily="49" charset="-122"/>
              </a:rPr>
              <a:t>中断调用</a:t>
            </a:r>
          </a:p>
        </p:txBody>
      </p:sp>
      <p:sp>
        <p:nvSpPr>
          <p:cNvPr id="575493" name="Text Box 5">
            <a:extLst>
              <a:ext uri="{FF2B5EF4-FFF2-40B4-BE49-F238E27FC236}">
                <a16:creationId xmlns:a16="http://schemas.microsoft.com/office/drawing/2014/main" id="{42BE18EA-8D63-2446-AA4C-3E6A0894A8A3}"/>
              </a:ext>
            </a:extLst>
          </p:cNvPr>
          <p:cNvSpPr txBox="1">
            <a:spLocks noChangeArrowheads="1"/>
          </p:cNvSpPr>
          <p:nvPr/>
        </p:nvSpPr>
        <p:spPr bwMode="auto">
          <a:xfrm>
            <a:off x="276225" y="939800"/>
            <a:ext cx="8418513" cy="3781425"/>
          </a:xfrm>
          <a:prstGeom prst="rect">
            <a:avLst/>
          </a:prstGeom>
          <a:noFill/>
          <a:ln>
            <a:noFill/>
          </a:ln>
          <a:effectLst/>
          <a:extLst/>
        </p:spPr>
        <p:txBody>
          <a:bodyPr>
            <a:spAutoFit/>
          </a:bodyPr>
          <a:lstStyle>
            <a:lvl1pPr marL="457200" indent="-457200">
              <a:defRPr kumimoji="1" sz="2800" b="1">
                <a:solidFill>
                  <a:schemeClr val="tx1"/>
                </a:solidFill>
                <a:latin typeface="Times New Roman" charset="0"/>
                <a:ea typeface="华文中宋" charset="0"/>
              </a:defRPr>
            </a:lvl1pPr>
            <a:lvl2pPr marL="742950" indent="-285750">
              <a:defRPr kumimoji="1" sz="2800" b="1">
                <a:solidFill>
                  <a:schemeClr val="tx1"/>
                </a:solidFill>
                <a:latin typeface="Times New Roman" charset="0"/>
                <a:ea typeface="华文中宋" charset="0"/>
              </a:defRPr>
            </a:lvl2pPr>
            <a:lvl3pPr marL="1143000" indent="-228600">
              <a:defRPr kumimoji="1" sz="2800" b="1">
                <a:solidFill>
                  <a:schemeClr val="tx1"/>
                </a:solidFill>
                <a:latin typeface="Times New Roman" charset="0"/>
                <a:ea typeface="华文中宋" charset="0"/>
              </a:defRPr>
            </a:lvl3pPr>
            <a:lvl4pPr marL="1600200" indent="-228600">
              <a:defRPr kumimoji="1" sz="2800" b="1">
                <a:solidFill>
                  <a:schemeClr val="tx1"/>
                </a:solidFill>
                <a:latin typeface="Times New Roman" charset="0"/>
                <a:ea typeface="华文中宋" charset="0"/>
              </a:defRPr>
            </a:lvl4pPr>
            <a:lvl5pPr marL="2057400" indent="-228600">
              <a:defRPr kumimoji="1" sz="2800" b="1">
                <a:solidFill>
                  <a:schemeClr val="tx1"/>
                </a:solidFill>
                <a:latin typeface="Times New Roman" charset="0"/>
                <a:ea typeface="华文中宋" charset="0"/>
              </a:defRPr>
            </a:lvl5pPr>
            <a:lvl6pPr marL="2514600" indent="-228600" fontAlgn="base">
              <a:spcBef>
                <a:spcPct val="0"/>
              </a:spcBef>
              <a:spcAft>
                <a:spcPct val="0"/>
              </a:spcAft>
              <a:defRPr kumimoji="1" sz="2800" b="1">
                <a:solidFill>
                  <a:schemeClr val="tx1"/>
                </a:solidFill>
                <a:latin typeface="Times New Roman" charset="0"/>
                <a:ea typeface="华文中宋" charset="0"/>
              </a:defRPr>
            </a:lvl6pPr>
            <a:lvl7pPr marL="2971800" indent="-228600" fontAlgn="base">
              <a:spcBef>
                <a:spcPct val="0"/>
              </a:spcBef>
              <a:spcAft>
                <a:spcPct val="0"/>
              </a:spcAft>
              <a:defRPr kumimoji="1" sz="2800" b="1">
                <a:solidFill>
                  <a:schemeClr val="tx1"/>
                </a:solidFill>
                <a:latin typeface="Times New Roman" charset="0"/>
                <a:ea typeface="华文中宋" charset="0"/>
              </a:defRPr>
            </a:lvl7pPr>
            <a:lvl8pPr marL="3429000" indent="-228600" fontAlgn="base">
              <a:spcBef>
                <a:spcPct val="0"/>
              </a:spcBef>
              <a:spcAft>
                <a:spcPct val="0"/>
              </a:spcAft>
              <a:defRPr kumimoji="1" sz="2800" b="1">
                <a:solidFill>
                  <a:schemeClr val="tx1"/>
                </a:solidFill>
                <a:latin typeface="Times New Roman" charset="0"/>
                <a:ea typeface="华文中宋" charset="0"/>
              </a:defRPr>
            </a:lvl8pPr>
            <a:lvl9pPr marL="3886200" indent="-228600" fontAlgn="base">
              <a:spcBef>
                <a:spcPct val="0"/>
              </a:spcBef>
              <a:spcAft>
                <a:spcPct val="0"/>
              </a:spcAft>
              <a:defRPr kumimoji="1" sz="2800" b="1">
                <a:solidFill>
                  <a:schemeClr val="tx1"/>
                </a:solidFill>
                <a:latin typeface="Times New Roman" charset="0"/>
                <a:ea typeface="华文中宋" charset="0"/>
              </a:defRPr>
            </a:lvl9pPr>
          </a:lstStyle>
          <a:p>
            <a:pPr eaLnBrk="1" hangingPunct="1">
              <a:lnSpc>
                <a:spcPct val="85000"/>
              </a:lnSpc>
              <a:spcBef>
                <a:spcPct val="15000"/>
              </a:spcBef>
              <a:spcAft>
                <a:spcPct val="15000"/>
              </a:spcAft>
              <a:defRPr/>
            </a:pPr>
            <a:r>
              <a:rPr kumimoji="0" lang="zh-CN" altLang="en-US" sz="2400" dirty="0">
                <a:solidFill>
                  <a:srgbClr val="FF0000"/>
                </a:solidFill>
                <a:effectLst>
                  <a:outerShdw blurRad="38100" dist="38100" dir="2700000" algn="tl">
                    <a:srgbClr val="C0C0C0"/>
                  </a:outerShdw>
                </a:effectLst>
                <a:latin typeface="宋体" charset="0"/>
                <a:ea typeface="宋体" charset="0"/>
              </a:rPr>
              <a:t>*例</a:t>
            </a:r>
            <a:r>
              <a:rPr kumimoji="0" lang="en-US" altLang="zh-CN" sz="2400" dirty="0">
                <a:solidFill>
                  <a:srgbClr val="FF0000"/>
                </a:solidFill>
                <a:effectLst>
                  <a:outerShdw blurRad="38100" dist="38100" dir="2700000" algn="tl">
                    <a:srgbClr val="C0C0C0"/>
                  </a:outerShdw>
                </a:effectLst>
                <a:latin typeface="宋体" charset="0"/>
                <a:ea typeface="宋体" charset="0"/>
              </a:rPr>
              <a:t>6: 0AH</a:t>
            </a:r>
            <a:r>
              <a:rPr kumimoji="0" lang="zh-CN" altLang="en-US" sz="2400" dirty="0">
                <a:solidFill>
                  <a:srgbClr val="FF0000"/>
                </a:solidFill>
                <a:effectLst>
                  <a:outerShdw blurRad="38100" dist="38100" dir="2700000" algn="tl">
                    <a:srgbClr val="C0C0C0"/>
                  </a:outerShdw>
                </a:effectLst>
                <a:latin typeface="宋体" charset="0"/>
                <a:ea typeface="宋体" charset="0"/>
              </a:rPr>
              <a:t>号功能调用</a:t>
            </a:r>
          </a:p>
          <a:p>
            <a:pPr eaLnBrk="1" hangingPunct="1">
              <a:lnSpc>
                <a:spcPct val="85000"/>
              </a:lnSpc>
              <a:spcBef>
                <a:spcPct val="15000"/>
              </a:spcBef>
              <a:spcAft>
                <a:spcPct val="15000"/>
              </a:spcAft>
              <a:defRPr/>
            </a:pPr>
            <a:r>
              <a:rPr kumimoji="0" lang="en-US" altLang="zh-CN" sz="2400" dirty="0">
                <a:solidFill>
                  <a:srgbClr val="000000"/>
                </a:solidFill>
                <a:latin typeface="宋体" charset="0"/>
                <a:ea typeface="宋体" charset="0"/>
              </a:rPr>
              <a:t>BUFF   DB 32</a:t>
            </a:r>
          </a:p>
          <a:p>
            <a:pPr eaLnBrk="1" hangingPunct="1">
              <a:lnSpc>
                <a:spcPct val="85000"/>
              </a:lnSpc>
              <a:spcBef>
                <a:spcPct val="15000"/>
              </a:spcBef>
              <a:spcAft>
                <a:spcPct val="15000"/>
              </a:spcAft>
              <a:defRPr/>
            </a:pPr>
            <a:r>
              <a:rPr kumimoji="0" lang="en-US" altLang="zh-CN" sz="2400" dirty="0">
                <a:solidFill>
                  <a:srgbClr val="000000"/>
                </a:solidFill>
                <a:latin typeface="宋体" charset="0"/>
                <a:ea typeface="宋体" charset="0"/>
              </a:rPr>
              <a:t>       DB ?</a:t>
            </a:r>
          </a:p>
          <a:p>
            <a:pPr eaLnBrk="1" hangingPunct="1">
              <a:lnSpc>
                <a:spcPct val="85000"/>
              </a:lnSpc>
              <a:spcBef>
                <a:spcPct val="15000"/>
              </a:spcBef>
              <a:spcAft>
                <a:spcPct val="15000"/>
              </a:spcAft>
              <a:defRPr/>
            </a:pPr>
            <a:r>
              <a:rPr kumimoji="0" lang="en-US" altLang="zh-CN" sz="2400" dirty="0">
                <a:solidFill>
                  <a:srgbClr val="000000"/>
                </a:solidFill>
                <a:latin typeface="宋体" charset="0"/>
                <a:ea typeface="宋体" charset="0"/>
              </a:rPr>
              <a:t>       DB 32 DUP(?)</a:t>
            </a:r>
          </a:p>
          <a:p>
            <a:pPr eaLnBrk="1" hangingPunct="1">
              <a:lnSpc>
                <a:spcPct val="85000"/>
              </a:lnSpc>
              <a:spcBef>
                <a:spcPct val="15000"/>
              </a:spcBef>
              <a:spcAft>
                <a:spcPct val="15000"/>
              </a:spcAft>
              <a:defRPr/>
            </a:pPr>
            <a:r>
              <a:rPr kumimoji="0" lang="en-US" altLang="zh-CN" sz="2400" dirty="0">
                <a:solidFill>
                  <a:srgbClr val="000000"/>
                </a:solidFill>
                <a:latin typeface="宋体" charset="0"/>
                <a:ea typeface="宋体" charset="0"/>
              </a:rPr>
              <a:t>       MOV AX,DATA</a:t>
            </a:r>
          </a:p>
          <a:p>
            <a:pPr eaLnBrk="1" hangingPunct="1">
              <a:lnSpc>
                <a:spcPct val="85000"/>
              </a:lnSpc>
              <a:spcBef>
                <a:spcPct val="15000"/>
              </a:spcBef>
              <a:spcAft>
                <a:spcPct val="15000"/>
              </a:spcAft>
              <a:defRPr/>
            </a:pPr>
            <a:r>
              <a:rPr kumimoji="0" lang="en-US" altLang="zh-CN" sz="2400" dirty="0">
                <a:solidFill>
                  <a:srgbClr val="000000"/>
                </a:solidFill>
                <a:latin typeface="宋体" charset="0"/>
                <a:ea typeface="宋体" charset="0"/>
              </a:rPr>
              <a:t>       MOV DS,AX</a:t>
            </a:r>
          </a:p>
          <a:p>
            <a:pPr eaLnBrk="1" hangingPunct="1">
              <a:lnSpc>
                <a:spcPct val="85000"/>
              </a:lnSpc>
              <a:spcBef>
                <a:spcPct val="15000"/>
              </a:spcBef>
              <a:spcAft>
                <a:spcPct val="15000"/>
              </a:spcAft>
              <a:defRPr/>
            </a:pPr>
            <a:r>
              <a:rPr kumimoji="0" lang="en-US" altLang="zh-CN" sz="2400" dirty="0">
                <a:solidFill>
                  <a:srgbClr val="000000"/>
                </a:solidFill>
                <a:latin typeface="宋体" charset="0"/>
                <a:ea typeface="宋体" charset="0"/>
              </a:rPr>
              <a:t>       MOV DX,OFFSET BUFF</a:t>
            </a:r>
          </a:p>
          <a:p>
            <a:pPr eaLnBrk="1" hangingPunct="1">
              <a:lnSpc>
                <a:spcPct val="85000"/>
              </a:lnSpc>
              <a:spcBef>
                <a:spcPct val="15000"/>
              </a:spcBef>
              <a:spcAft>
                <a:spcPct val="15000"/>
              </a:spcAft>
              <a:defRPr/>
            </a:pPr>
            <a:r>
              <a:rPr kumimoji="0" lang="en-US" altLang="zh-CN" sz="2400" dirty="0">
                <a:solidFill>
                  <a:srgbClr val="000000"/>
                </a:solidFill>
                <a:latin typeface="宋体" charset="0"/>
                <a:ea typeface="宋体" charset="0"/>
              </a:rPr>
              <a:t>       MOV AH,0AH</a:t>
            </a:r>
          </a:p>
          <a:p>
            <a:pPr eaLnBrk="1" hangingPunct="1">
              <a:lnSpc>
                <a:spcPct val="85000"/>
              </a:lnSpc>
              <a:spcBef>
                <a:spcPct val="15000"/>
              </a:spcBef>
              <a:spcAft>
                <a:spcPct val="15000"/>
              </a:spcAft>
              <a:defRPr/>
            </a:pPr>
            <a:r>
              <a:rPr kumimoji="0" lang="en-US" altLang="zh-CN" sz="2400" dirty="0">
                <a:solidFill>
                  <a:srgbClr val="000000"/>
                </a:solidFill>
                <a:latin typeface="宋体" charset="0"/>
                <a:ea typeface="宋体" charset="0"/>
              </a:rPr>
              <a:t>       INT 21H</a:t>
            </a:r>
          </a:p>
        </p:txBody>
      </p:sp>
      <p:sp>
        <p:nvSpPr>
          <p:cNvPr id="575494" name="Text Box 6">
            <a:extLst>
              <a:ext uri="{FF2B5EF4-FFF2-40B4-BE49-F238E27FC236}">
                <a16:creationId xmlns:a16="http://schemas.microsoft.com/office/drawing/2014/main" id="{BDB53D9E-D1D1-774A-9CCA-EEC365629A10}"/>
              </a:ext>
            </a:extLst>
          </p:cNvPr>
          <p:cNvSpPr txBox="1">
            <a:spLocks noChangeArrowheads="1"/>
          </p:cNvSpPr>
          <p:nvPr/>
        </p:nvSpPr>
        <p:spPr bwMode="auto">
          <a:xfrm>
            <a:off x="4284663" y="1552575"/>
            <a:ext cx="4427537" cy="151606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30000"/>
              </a:lnSpc>
              <a:spcBef>
                <a:spcPct val="50000"/>
              </a:spcBef>
              <a:buClrTx/>
              <a:buSzTx/>
              <a:buFontTx/>
              <a:buNone/>
            </a:pPr>
            <a:r>
              <a:rPr kumimoji="0" lang="zh-CN" altLang="en-US" sz="2400">
                <a:solidFill>
                  <a:srgbClr val="000000"/>
                </a:solidFill>
                <a:latin typeface="宋体" panose="02010600030101010101" pitchFamily="2" charset="-122"/>
              </a:rPr>
              <a:t>   输入字符串内</a:t>
            </a:r>
            <a:r>
              <a:rPr kumimoji="0" lang="en-US" altLang="zh-CN" sz="2400">
                <a:solidFill>
                  <a:srgbClr val="000000"/>
                </a:solidFill>
                <a:latin typeface="宋体" panose="02010600030101010101" pitchFamily="2" charset="-122"/>
              </a:rPr>
              <a:t>(31bytes)</a:t>
            </a:r>
            <a:r>
              <a:rPr kumimoji="0" lang="zh-CN" altLang="en-US" sz="2400">
                <a:solidFill>
                  <a:srgbClr val="000000"/>
                </a:solidFill>
                <a:latin typeface="宋体" panose="02010600030101010101" pitchFamily="2" charset="-122"/>
              </a:rPr>
              <a:t>：</a:t>
            </a:r>
            <a:r>
              <a:rPr kumimoji="0" lang="en-US" altLang="zh-CN" sz="2400">
                <a:solidFill>
                  <a:srgbClr val="000000"/>
                </a:solidFill>
                <a:latin typeface="宋体" panose="02010600030101010101" pitchFamily="2" charset="-122"/>
              </a:rPr>
              <a:t>By brooks too broad for leaping</a:t>
            </a:r>
            <a:endParaRPr kumimoji="0" lang="zh-CN" altLang="en-US" sz="2400">
              <a:solidFill>
                <a:srgbClr val="000000"/>
              </a:solidFill>
              <a:latin typeface="宋体" panose="02010600030101010101" pitchFamily="2" charset="-122"/>
            </a:endParaRPr>
          </a:p>
        </p:txBody>
      </p:sp>
      <p:pic>
        <p:nvPicPr>
          <p:cNvPr id="575495" name="Picture 7">
            <a:extLst>
              <a:ext uri="{FF2B5EF4-FFF2-40B4-BE49-F238E27FC236}">
                <a16:creationId xmlns:a16="http://schemas.microsoft.com/office/drawing/2014/main" id="{E31813C1-5584-BB43-9D08-341D56F7B7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4754563"/>
            <a:ext cx="777240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withEffect">
                                  <p:stCondLst>
                                    <p:cond delay="0"/>
                                  </p:stCondLst>
                                  <p:childTnLst>
                                    <p:set>
                                      <p:cBhvr>
                                        <p:cTn id="6" dur="1" fill="hold">
                                          <p:stCondLst>
                                            <p:cond delay="0"/>
                                          </p:stCondLst>
                                        </p:cTn>
                                        <p:tgtEl>
                                          <p:spTgt spid="575493"/>
                                        </p:tgtEl>
                                        <p:attrNameLst>
                                          <p:attrName>style.visibility</p:attrName>
                                        </p:attrNameLst>
                                      </p:cBhvr>
                                      <p:to>
                                        <p:strVal val="visible"/>
                                      </p:to>
                                    </p:set>
                                    <p:animEffect transition="in" filter="strips(downRight)">
                                      <p:cBhvr>
                                        <p:cTn id="7" dur="1000"/>
                                        <p:tgtEl>
                                          <p:spTgt spid="5754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575494"/>
                                        </p:tgtEl>
                                        <p:attrNameLst>
                                          <p:attrName>style.visibility</p:attrName>
                                        </p:attrNameLst>
                                      </p:cBhvr>
                                      <p:to>
                                        <p:strVal val="visible"/>
                                      </p:to>
                                    </p:set>
                                    <p:anim calcmode="lin" valueType="num">
                                      <p:cBhvr>
                                        <p:cTn id="12" dur="500" fill="hold"/>
                                        <p:tgtEl>
                                          <p:spTgt spid="575494"/>
                                        </p:tgtEl>
                                        <p:attrNameLst>
                                          <p:attrName>ppt_w</p:attrName>
                                        </p:attrNameLst>
                                      </p:cBhvr>
                                      <p:tavLst>
                                        <p:tav tm="0">
                                          <p:val>
                                            <p:fltVal val="0"/>
                                          </p:val>
                                        </p:tav>
                                        <p:tav tm="100000">
                                          <p:val>
                                            <p:strVal val="#ppt_w"/>
                                          </p:val>
                                        </p:tav>
                                      </p:tavLst>
                                    </p:anim>
                                    <p:anim calcmode="lin" valueType="num">
                                      <p:cBhvr>
                                        <p:cTn id="13" dur="500" fill="hold"/>
                                        <p:tgtEl>
                                          <p:spTgt spid="575494"/>
                                        </p:tgtEl>
                                        <p:attrNameLst>
                                          <p:attrName>ppt_h</p:attrName>
                                        </p:attrNameLst>
                                      </p:cBhvr>
                                      <p:tavLst>
                                        <p:tav tm="0">
                                          <p:val>
                                            <p:strVal val="#ppt_h"/>
                                          </p:val>
                                        </p:tav>
                                        <p:tav tm="100000">
                                          <p:val>
                                            <p:strVal val="#ppt_h"/>
                                          </p:val>
                                        </p:tav>
                                      </p:tavLst>
                                    </p:anim>
                                  </p:childTnLst>
                                </p:cTn>
                              </p:par>
                              <p:par>
                                <p:cTn id="14" presetID="17" presetClass="entr" presetSubtype="10" fill="hold" nodeType="withEffect">
                                  <p:stCondLst>
                                    <p:cond delay="0"/>
                                  </p:stCondLst>
                                  <p:childTnLst>
                                    <p:set>
                                      <p:cBhvr>
                                        <p:cTn id="15" dur="1" fill="hold">
                                          <p:stCondLst>
                                            <p:cond delay="0"/>
                                          </p:stCondLst>
                                        </p:cTn>
                                        <p:tgtEl>
                                          <p:spTgt spid="575495"/>
                                        </p:tgtEl>
                                        <p:attrNameLst>
                                          <p:attrName>style.visibility</p:attrName>
                                        </p:attrNameLst>
                                      </p:cBhvr>
                                      <p:to>
                                        <p:strVal val="visible"/>
                                      </p:to>
                                    </p:set>
                                    <p:anim calcmode="lin" valueType="num">
                                      <p:cBhvr>
                                        <p:cTn id="16" dur="500" fill="hold"/>
                                        <p:tgtEl>
                                          <p:spTgt spid="575495"/>
                                        </p:tgtEl>
                                        <p:attrNameLst>
                                          <p:attrName>ppt_w</p:attrName>
                                        </p:attrNameLst>
                                      </p:cBhvr>
                                      <p:tavLst>
                                        <p:tav tm="0">
                                          <p:val>
                                            <p:fltVal val="0"/>
                                          </p:val>
                                        </p:tav>
                                        <p:tav tm="100000">
                                          <p:val>
                                            <p:strVal val="#ppt_w"/>
                                          </p:val>
                                        </p:tav>
                                      </p:tavLst>
                                    </p:anim>
                                    <p:anim calcmode="lin" valueType="num">
                                      <p:cBhvr>
                                        <p:cTn id="17" dur="500" fill="hold"/>
                                        <p:tgtEl>
                                          <p:spTgt spid="57549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3" grpId="0"/>
      <p:bldP spid="57549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4">
            <a:extLst>
              <a:ext uri="{FF2B5EF4-FFF2-40B4-BE49-F238E27FC236}">
                <a16:creationId xmlns:a16="http://schemas.microsoft.com/office/drawing/2014/main" id="{7EABDA0D-1019-614F-A376-709474E0490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E8D0A2D-8752-C14E-A006-D1E137E72409}" type="datetime12">
              <a:rPr kumimoji="0" lang="zh-CN" altLang="en-US" sz="1400" smtClean="0"/>
              <a:pPr>
                <a:spcBef>
                  <a:spcPct val="0"/>
                </a:spcBef>
                <a:buClrTx/>
                <a:buSzTx/>
                <a:buFontTx/>
                <a:buNone/>
              </a:pPr>
              <a:t>下午10时44分</a:t>
            </a:fld>
            <a:endParaRPr kumimoji="0" lang="en-US" altLang="zh-CN" sz="1400"/>
          </a:p>
        </p:txBody>
      </p:sp>
      <p:sp>
        <p:nvSpPr>
          <p:cNvPr id="128002" name="Rectangle 6">
            <a:extLst>
              <a:ext uri="{FF2B5EF4-FFF2-40B4-BE49-F238E27FC236}">
                <a16:creationId xmlns:a16="http://schemas.microsoft.com/office/drawing/2014/main" id="{130EB9E8-A9EB-B748-B7CC-1B6D58C1E72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778F5B6-263A-AE4A-8B7E-82FA9FBC4FEE}" type="slidenum">
              <a:rPr kumimoji="0" lang="en-US" altLang="zh-CN" sz="1400" smtClean="0"/>
              <a:pPr>
                <a:spcBef>
                  <a:spcPct val="0"/>
                </a:spcBef>
                <a:buClrTx/>
                <a:buSzTx/>
                <a:buFontTx/>
                <a:buNone/>
              </a:pPr>
              <a:t>55</a:t>
            </a:fld>
            <a:r>
              <a:rPr kumimoji="0" lang="en-US" altLang="zh-CN" sz="1400"/>
              <a:t>/96</a:t>
            </a:r>
            <a:endParaRPr kumimoji="0" lang="zh-CN" altLang="en-US" sz="1400"/>
          </a:p>
        </p:txBody>
      </p:sp>
      <p:sp>
        <p:nvSpPr>
          <p:cNvPr id="128003" name="Text Box 5">
            <a:extLst>
              <a:ext uri="{FF2B5EF4-FFF2-40B4-BE49-F238E27FC236}">
                <a16:creationId xmlns:a16="http://schemas.microsoft.com/office/drawing/2014/main" id="{7F5D6AB8-4B1E-084F-9A06-F163C2E9FB03}"/>
              </a:ext>
            </a:extLst>
          </p:cNvPr>
          <p:cNvSpPr txBox="1">
            <a:spLocks noChangeArrowheads="1"/>
          </p:cNvSpPr>
          <p:nvPr/>
        </p:nvSpPr>
        <p:spPr bwMode="auto">
          <a:xfrm>
            <a:off x="1763713" y="146050"/>
            <a:ext cx="6121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6.5	 DOS</a:t>
            </a:r>
            <a:r>
              <a:rPr lang="zh-CN" altLang="en-US" sz="3600">
                <a:latin typeface="隶书" pitchFamily="49" charset="-122"/>
                <a:ea typeface="隶书" pitchFamily="49" charset="-122"/>
              </a:rPr>
              <a:t>和</a:t>
            </a:r>
            <a:r>
              <a:rPr lang="en-US" altLang="zh-CN" sz="3600">
                <a:latin typeface="隶书" pitchFamily="49" charset="-122"/>
                <a:ea typeface="隶书" pitchFamily="49" charset="-122"/>
              </a:rPr>
              <a:t>BIOS</a:t>
            </a:r>
            <a:r>
              <a:rPr lang="zh-CN" altLang="en-US" sz="3600">
                <a:latin typeface="隶书" pitchFamily="49" charset="-122"/>
                <a:ea typeface="隶书" pitchFamily="49" charset="-122"/>
              </a:rPr>
              <a:t>中断调用</a:t>
            </a:r>
          </a:p>
        </p:txBody>
      </p:sp>
      <p:sp>
        <p:nvSpPr>
          <p:cNvPr id="577541" name="Text Box 5">
            <a:extLst>
              <a:ext uri="{FF2B5EF4-FFF2-40B4-BE49-F238E27FC236}">
                <a16:creationId xmlns:a16="http://schemas.microsoft.com/office/drawing/2014/main" id="{52B50237-4C99-B141-9D66-EFF35F4C117F}"/>
              </a:ext>
            </a:extLst>
          </p:cNvPr>
          <p:cNvSpPr txBox="1">
            <a:spLocks noChangeArrowheads="1"/>
          </p:cNvSpPr>
          <p:nvPr/>
        </p:nvSpPr>
        <p:spPr bwMode="auto">
          <a:xfrm>
            <a:off x="425450" y="981075"/>
            <a:ext cx="8331200" cy="1571625"/>
          </a:xfrm>
          <a:prstGeom prst="rect">
            <a:avLst/>
          </a:prstGeom>
          <a:noFill/>
          <a:ln>
            <a:noFill/>
          </a:ln>
          <a:effectLst/>
          <a:extLst/>
        </p:spPr>
        <p:txBody>
          <a:bodyPr>
            <a:spAutoFit/>
          </a:bodyPr>
          <a:lstStyle>
            <a:lvl1pPr marL="457200" indent="-457200" eaLnBrk="0" hangingPunct="0">
              <a:defRPr kumimoji="1" sz="2800" b="1">
                <a:solidFill>
                  <a:schemeClr val="tx1"/>
                </a:solidFill>
                <a:latin typeface="Times New Roman" charset="0"/>
                <a:ea typeface="华文中宋" charset="0"/>
                <a:cs typeface="华文中宋" charset="0"/>
              </a:defRPr>
            </a:lvl1pPr>
            <a:lvl2pPr eaLnBrk="0" hangingPunct="0">
              <a:defRPr kumimoji="1" sz="2800" b="1">
                <a:solidFill>
                  <a:schemeClr val="tx1"/>
                </a:solidFill>
                <a:latin typeface="Times New Roman" charset="0"/>
                <a:ea typeface="华文中宋" charset="0"/>
                <a:cs typeface="华文中宋" charset="0"/>
              </a:defRPr>
            </a:lvl2pPr>
            <a:lvl3pPr eaLnBrk="0" hangingPunct="0">
              <a:defRPr kumimoji="1" sz="2800" b="1">
                <a:solidFill>
                  <a:schemeClr val="tx1"/>
                </a:solidFill>
                <a:latin typeface="Times New Roman" charset="0"/>
                <a:ea typeface="华文中宋" charset="0"/>
                <a:cs typeface="华文中宋" charset="0"/>
              </a:defRPr>
            </a:lvl3pPr>
            <a:lvl4pPr eaLnBrk="0" hangingPunct="0">
              <a:defRPr kumimoji="1" sz="2800" b="1">
                <a:solidFill>
                  <a:schemeClr val="tx1"/>
                </a:solidFill>
                <a:latin typeface="Times New Roman" charset="0"/>
                <a:ea typeface="华文中宋" charset="0"/>
                <a:cs typeface="华文中宋" charset="0"/>
              </a:defRPr>
            </a:lvl4pPr>
            <a:lvl5pPr eaLnBrk="0" hangingPunct="0">
              <a:defRPr kumimoji="1" sz="2800" b="1">
                <a:solidFill>
                  <a:schemeClr val="tx1"/>
                </a:solidFill>
                <a:latin typeface="Times New Roman" charset="0"/>
                <a:ea typeface="华文中宋" charset="0"/>
                <a:cs typeface="华文中宋" charset="0"/>
              </a:defRPr>
            </a:lvl5pPr>
            <a:lvl6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6pPr>
            <a:lvl7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7pPr>
            <a:lvl8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8pPr>
            <a:lvl9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9pPr>
          </a:lstStyle>
          <a:p>
            <a:pPr eaLnBrk="1" hangingPunct="1">
              <a:lnSpc>
                <a:spcPct val="110000"/>
              </a:lnSpc>
              <a:spcBef>
                <a:spcPct val="50000"/>
              </a:spcBef>
              <a:spcAft>
                <a:spcPct val="25000"/>
              </a:spcAft>
              <a:defRPr/>
            </a:pPr>
            <a:r>
              <a:rPr kumimoji="0" lang="en-US" altLang="zh-CN" sz="2400">
                <a:solidFill>
                  <a:srgbClr val="FF0000"/>
                </a:solidFill>
                <a:effectLst>
                  <a:outerShdw blurRad="38100" dist="38100" dir="2700000" algn="tl">
                    <a:srgbClr val="DDDDDD"/>
                  </a:outerShdw>
                </a:effectLst>
                <a:latin typeface="宋体" charset="0"/>
                <a:ea typeface="宋体" charset="0"/>
                <a:cs typeface="宋体" charset="0"/>
              </a:rPr>
              <a:t>2. DOS</a:t>
            </a:r>
            <a:r>
              <a:rPr kumimoji="0" lang="zh-CN" altLang="en-US" sz="2400">
                <a:effectLst>
                  <a:outerShdw blurRad="38100" dist="38100" dir="2700000" algn="tl">
                    <a:srgbClr val="DDDDDD"/>
                  </a:outerShdw>
                </a:effectLst>
                <a:latin typeface="宋体" charset="0"/>
                <a:ea typeface="宋体" charset="0"/>
                <a:cs typeface="宋体" charset="0"/>
              </a:rPr>
              <a:t>显示功能</a:t>
            </a:r>
            <a:r>
              <a:rPr kumimoji="0" lang="zh-CN" altLang="en-US" sz="2400">
                <a:solidFill>
                  <a:srgbClr val="FF0000"/>
                </a:solidFill>
                <a:effectLst>
                  <a:outerShdw blurRad="38100" dist="38100" dir="2700000" algn="tl">
                    <a:srgbClr val="DDDDDD"/>
                  </a:outerShdw>
                </a:effectLst>
                <a:latin typeface="宋体" charset="0"/>
                <a:ea typeface="宋体" charset="0"/>
                <a:cs typeface="宋体" charset="0"/>
              </a:rPr>
              <a:t>调用</a:t>
            </a:r>
          </a:p>
          <a:p>
            <a:pPr eaLnBrk="1" hangingPunct="1">
              <a:lnSpc>
                <a:spcPct val="110000"/>
              </a:lnSpc>
              <a:spcBef>
                <a:spcPct val="50000"/>
              </a:spcBef>
              <a:spcAft>
                <a:spcPct val="25000"/>
              </a:spcAft>
              <a:defRPr/>
            </a:pPr>
            <a:r>
              <a:rPr kumimoji="0" lang="en-US" altLang="zh-CN" sz="2400">
                <a:solidFill>
                  <a:srgbClr val="000000"/>
                </a:solidFill>
                <a:latin typeface="宋体" charset="0"/>
                <a:ea typeface="宋体" charset="0"/>
                <a:cs typeface="宋体" charset="0"/>
              </a:rPr>
              <a:t>   DOS</a:t>
            </a:r>
            <a:r>
              <a:rPr kumimoji="0" lang="zh-CN" altLang="en-US" sz="2400">
                <a:solidFill>
                  <a:srgbClr val="000000"/>
                </a:solidFill>
                <a:latin typeface="宋体" charset="0"/>
                <a:ea typeface="宋体" charset="0"/>
                <a:cs typeface="宋体" charset="0"/>
              </a:rPr>
              <a:t>显示功能调用能够显示单字符或字符串，这些功能都自动向前移动光标。</a:t>
            </a:r>
            <a:endParaRPr kumimoji="0" lang="zh-CN" altLang="en-US" sz="2400">
              <a:solidFill>
                <a:srgbClr val="005452"/>
              </a:solidFill>
              <a:latin typeface="宋体" charset="0"/>
              <a:ea typeface="宋体" charset="0"/>
              <a:cs typeface="宋体" charset="0"/>
            </a:endParaRPr>
          </a:p>
        </p:txBody>
      </p:sp>
      <p:pic>
        <p:nvPicPr>
          <p:cNvPr id="577542" name="Picture 6">
            <a:extLst>
              <a:ext uri="{FF2B5EF4-FFF2-40B4-BE49-F238E27FC236}">
                <a16:creationId xmlns:a16="http://schemas.microsoft.com/office/drawing/2014/main" id="{00C63969-707D-644D-B9D6-4232E0A524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113" y="2792413"/>
            <a:ext cx="7772400" cy="163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77542"/>
                                        </p:tgtEl>
                                        <p:attrNameLst>
                                          <p:attrName>style.visibility</p:attrName>
                                        </p:attrNameLst>
                                      </p:cBhvr>
                                      <p:to>
                                        <p:strVal val="visible"/>
                                      </p:to>
                                    </p:set>
                                    <p:animEffect transition="in" filter="slide(fromBottom)">
                                      <p:cBhvr>
                                        <p:cTn id="7" dur="500"/>
                                        <p:tgtEl>
                                          <p:spTgt spid="577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4">
            <a:extLst>
              <a:ext uri="{FF2B5EF4-FFF2-40B4-BE49-F238E27FC236}">
                <a16:creationId xmlns:a16="http://schemas.microsoft.com/office/drawing/2014/main" id="{935C46D0-ADE6-4642-88E4-420512657E6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DBB5D2A-FC79-E642-B979-31A7E7E8B59E}" type="datetime12">
              <a:rPr kumimoji="0" lang="zh-CN" altLang="en-US" sz="1400" smtClean="0"/>
              <a:pPr>
                <a:spcBef>
                  <a:spcPct val="0"/>
                </a:spcBef>
                <a:buClrTx/>
                <a:buSzTx/>
                <a:buFontTx/>
                <a:buNone/>
              </a:pPr>
              <a:t>下午10时44分</a:t>
            </a:fld>
            <a:endParaRPr kumimoji="0" lang="en-US" altLang="zh-CN" sz="1400"/>
          </a:p>
        </p:txBody>
      </p:sp>
      <p:sp>
        <p:nvSpPr>
          <p:cNvPr id="130050" name="Rectangle 6">
            <a:extLst>
              <a:ext uri="{FF2B5EF4-FFF2-40B4-BE49-F238E27FC236}">
                <a16:creationId xmlns:a16="http://schemas.microsoft.com/office/drawing/2014/main" id="{34C1D532-0F50-F541-AC84-766CF835301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D7759BD-F73E-6245-9CF6-40AE9BDCBB7E}" type="slidenum">
              <a:rPr kumimoji="0" lang="en-US" altLang="zh-CN" sz="1400" smtClean="0"/>
              <a:pPr>
                <a:spcBef>
                  <a:spcPct val="0"/>
                </a:spcBef>
                <a:buClrTx/>
                <a:buSzTx/>
                <a:buFontTx/>
                <a:buNone/>
              </a:pPr>
              <a:t>56</a:t>
            </a:fld>
            <a:r>
              <a:rPr kumimoji="0" lang="en-US" altLang="zh-CN" sz="1400"/>
              <a:t>/96</a:t>
            </a:r>
            <a:endParaRPr kumimoji="0" lang="zh-CN" altLang="en-US" sz="1400"/>
          </a:p>
        </p:txBody>
      </p:sp>
      <p:sp>
        <p:nvSpPr>
          <p:cNvPr id="130051" name="Text Box 5">
            <a:extLst>
              <a:ext uri="{FF2B5EF4-FFF2-40B4-BE49-F238E27FC236}">
                <a16:creationId xmlns:a16="http://schemas.microsoft.com/office/drawing/2014/main" id="{136CD0B6-6310-034F-BA46-7B258224E826}"/>
              </a:ext>
            </a:extLst>
          </p:cNvPr>
          <p:cNvSpPr txBox="1">
            <a:spLocks noChangeArrowheads="1"/>
          </p:cNvSpPr>
          <p:nvPr/>
        </p:nvSpPr>
        <p:spPr bwMode="auto">
          <a:xfrm>
            <a:off x="1763713" y="146050"/>
            <a:ext cx="58324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6.5	 DOS</a:t>
            </a:r>
            <a:r>
              <a:rPr lang="zh-CN" altLang="en-US" sz="3600">
                <a:latin typeface="隶书" pitchFamily="49" charset="-122"/>
                <a:ea typeface="隶书" pitchFamily="49" charset="-122"/>
              </a:rPr>
              <a:t>和</a:t>
            </a:r>
            <a:r>
              <a:rPr lang="en-US" altLang="zh-CN" sz="3600">
                <a:latin typeface="隶书" pitchFamily="49" charset="-122"/>
                <a:ea typeface="隶书" pitchFamily="49" charset="-122"/>
              </a:rPr>
              <a:t>BIOS</a:t>
            </a:r>
            <a:r>
              <a:rPr lang="zh-CN" altLang="en-US" sz="3600">
                <a:latin typeface="隶书" pitchFamily="49" charset="-122"/>
                <a:ea typeface="隶书" pitchFamily="49" charset="-122"/>
              </a:rPr>
              <a:t>中断调用</a:t>
            </a:r>
          </a:p>
        </p:txBody>
      </p:sp>
      <p:sp>
        <p:nvSpPr>
          <p:cNvPr id="579589" name="Text Box 5">
            <a:extLst>
              <a:ext uri="{FF2B5EF4-FFF2-40B4-BE49-F238E27FC236}">
                <a16:creationId xmlns:a16="http://schemas.microsoft.com/office/drawing/2014/main" id="{1D771BC7-28B1-8748-AC61-A01B314112BC}"/>
              </a:ext>
            </a:extLst>
          </p:cNvPr>
          <p:cNvSpPr txBox="1">
            <a:spLocks noChangeArrowheads="1"/>
          </p:cNvSpPr>
          <p:nvPr/>
        </p:nvSpPr>
        <p:spPr bwMode="auto">
          <a:xfrm>
            <a:off x="506413" y="908050"/>
            <a:ext cx="8097837" cy="5400675"/>
          </a:xfrm>
          <a:prstGeom prst="rect">
            <a:avLst/>
          </a:prstGeom>
          <a:noFill/>
          <a:ln>
            <a:noFill/>
          </a:ln>
          <a:effectLst/>
          <a:extLst/>
        </p:spPr>
        <p:txBody>
          <a:bodyPr>
            <a:spAutoFit/>
          </a:bodyPr>
          <a:lstStyle>
            <a:lvl1pPr marL="457200" indent="-457200">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eaLnBrk="1" hangingPunct="1">
              <a:spcBef>
                <a:spcPct val="25000"/>
              </a:spcBef>
              <a:spcAft>
                <a:spcPct val="25000"/>
              </a:spcAft>
              <a:defRPr/>
            </a:pPr>
            <a:r>
              <a:rPr kumimoji="0" lang="zh-CN" altLang="en-US" sz="2400">
                <a:solidFill>
                  <a:srgbClr val="3333CC"/>
                </a:solidFill>
                <a:effectLst>
                  <a:outerShdw blurRad="38100" dist="38100" dir="2700000" algn="tl">
                    <a:srgbClr val="C0C0C0"/>
                  </a:outerShdw>
                </a:effectLst>
                <a:latin typeface="宋体" panose="02010600030101010101" pitchFamily="2" charset="-122"/>
                <a:ea typeface="宋体" panose="02010600030101010101" pitchFamily="2" charset="-122"/>
              </a:rPr>
              <a:t>例</a:t>
            </a:r>
            <a:r>
              <a:rPr kumimoji="0" lang="en-US" altLang="zh-CN" sz="2400">
                <a:solidFill>
                  <a:srgbClr val="3333CC"/>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kumimoji="0" lang="zh-CN" altLang="en-US" sz="2400">
                <a:solidFill>
                  <a:srgbClr val="3333CC"/>
                </a:solidFill>
                <a:effectLst>
                  <a:outerShdw blurRad="38100" dist="38100" dir="2700000" algn="tl">
                    <a:srgbClr val="C0C0C0"/>
                  </a:outerShdw>
                </a:effectLst>
                <a:latin typeface="宋体" panose="02010600030101010101" pitchFamily="2" charset="-122"/>
                <a:ea typeface="宋体" panose="02010600030101010101" pitchFamily="2" charset="-122"/>
              </a:rPr>
              <a:t>显示单个字符</a:t>
            </a:r>
            <a:r>
              <a:rPr kumimoji="0" lang="zh-CN" altLang="en-US" sz="2400">
                <a:solidFill>
                  <a:srgbClr val="3333CC"/>
                </a:solidFill>
                <a:effectLst>
                  <a:outerShdw blurRad="38100" dist="38100" dir="2700000" algn="tl">
                    <a:srgbClr val="C0C0C0"/>
                  </a:outerShdw>
                </a:effectLst>
                <a:latin typeface="Arial" panose="020B0604020202020204" pitchFamily="34" charset="0"/>
                <a:ea typeface="宋体" panose="02010600030101010101" pitchFamily="2" charset="-122"/>
              </a:rPr>
              <a:t>‘</a:t>
            </a:r>
            <a:r>
              <a:rPr kumimoji="0" lang="en-US" altLang="zh-CN" sz="2400">
                <a:solidFill>
                  <a:srgbClr val="3333CC"/>
                </a:solidFill>
                <a:effectLst>
                  <a:outerShdw blurRad="38100" dist="38100" dir="2700000" algn="tl">
                    <a:srgbClr val="C0C0C0"/>
                  </a:outerShdw>
                </a:effectLst>
                <a:latin typeface="宋体" panose="02010600030101010101" pitchFamily="2" charset="-122"/>
                <a:ea typeface="宋体" panose="02010600030101010101" pitchFamily="2" charset="-122"/>
              </a:rPr>
              <a:t>3</a:t>
            </a:r>
            <a:r>
              <a:rPr kumimoji="0" lang="en-US" altLang="zh-CN" sz="2400">
                <a:solidFill>
                  <a:srgbClr val="3333CC"/>
                </a:solidFill>
                <a:effectLst>
                  <a:outerShdw blurRad="38100" dist="38100" dir="2700000" algn="tl">
                    <a:srgbClr val="C0C0C0"/>
                  </a:outerShdw>
                </a:effectLst>
                <a:latin typeface="Arial" panose="020B0604020202020204" pitchFamily="34" charset="0"/>
                <a:ea typeface="宋体" panose="02010600030101010101" pitchFamily="2" charset="-122"/>
              </a:rPr>
              <a:t>’</a:t>
            </a:r>
            <a:endParaRPr kumimoji="0" lang="en-US" altLang="zh-CN" sz="2400">
              <a:solidFill>
                <a:srgbClr val="3333CC"/>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eaLnBrk="1" hangingPunct="1">
              <a:spcBef>
                <a:spcPct val="25000"/>
              </a:spcBef>
              <a:spcAft>
                <a:spcPct val="25000"/>
              </a:spcAft>
              <a:defRPr/>
            </a:pPr>
            <a:r>
              <a:rPr kumimoji="0" lang="en-US" altLang="zh-CN" sz="2400">
                <a:solidFill>
                  <a:srgbClr val="000000"/>
                </a:solidFill>
                <a:latin typeface="宋体" panose="02010600030101010101" pitchFamily="2" charset="-122"/>
                <a:ea typeface="宋体" panose="02010600030101010101" pitchFamily="2" charset="-122"/>
              </a:rPr>
              <a:t>CODE   SEGMENT</a:t>
            </a:r>
          </a:p>
          <a:p>
            <a:pPr eaLnBrk="1" hangingPunct="1">
              <a:spcBef>
                <a:spcPct val="25000"/>
              </a:spcBef>
              <a:spcAft>
                <a:spcPct val="25000"/>
              </a:spcAft>
              <a:defRPr/>
            </a:pPr>
            <a:r>
              <a:rPr kumimoji="0" lang="en-US" altLang="zh-CN" sz="2400">
                <a:solidFill>
                  <a:srgbClr val="000000"/>
                </a:solidFill>
                <a:latin typeface="宋体" panose="02010600030101010101" pitchFamily="2" charset="-122"/>
                <a:ea typeface="宋体" panose="02010600030101010101" pitchFamily="2" charset="-122"/>
              </a:rPr>
              <a:t>       ASSUME CS:CODE</a:t>
            </a:r>
          </a:p>
          <a:p>
            <a:pPr eaLnBrk="1" hangingPunct="1">
              <a:spcBef>
                <a:spcPct val="25000"/>
              </a:spcBef>
              <a:spcAft>
                <a:spcPct val="25000"/>
              </a:spcAft>
              <a:defRPr/>
            </a:pPr>
            <a:r>
              <a:rPr kumimoji="0" lang="en-US" altLang="zh-CN" sz="2400">
                <a:solidFill>
                  <a:srgbClr val="000000"/>
                </a:solidFill>
                <a:latin typeface="宋体" panose="02010600030101010101" pitchFamily="2" charset="-122"/>
                <a:ea typeface="宋体" panose="02010600030101010101" pitchFamily="2" charset="-122"/>
              </a:rPr>
              <a:t>START: </a:t>
            </a:r>
            <a:r>
              <a:rPr kumimoji="0" lang="en-US" altLang="zh-CN" sz="2400">
                <a:solidFill>
                  <a:srgbClr val="3333CC"/>
                </a:solidFill>
                <a:latin typeface="宋体" panose="02010600030101010101" pitchFamily="2" charset="-122"/>
                <a:ea typeface="宋体" panose="02010600030101010101" pitchFamily="2" charset="-122"/>
              </a:rPr>
              <a:t>MOV DL,33H           </a:t>
            </a:r>
            <a:r>
              <a:rPr kumimoji="0" lang="zh-CN" altLang="en-US" sz="2400">
                <a:solidFill>
                  <a:srgbClr val="3333CC"/>
                </a:solidFill>
                <a:latin typeface="宋体" panose="02010600030101010101" pitchFamily="2" charset="-122"/>
                <a:ea typeface="宋体" panose="02010600030101010101" pitchFamily="2" charset="-122"/>
              </a:rPr>
              <a:t>；将</a:t>
            </a:r>
            <a:r>
              <a:rPr kumimoji="0" lang="en-US" altLang="zh-CN" sz="2400">
                <a:solidFill>
                  <a:srgbClr val="3333CC"/>
                </a:solidFill>
                <a:latin typeface="宋体" panose="02010600030101010101" pitchFamily="2" charset="-122"/>
                <a:ea typeface="宋体" panose="02010600030101010101" pitchFamily="2" charset="-122"/>
              </a:rPr>
              <a:t>33H</a:t>
            </a:r>
            <a:r>
              <a:rPr kumimoji="0" lang="zh-CN" altLang="en-US" sz="2400">
                <a:solidFill>
                  <a:srgbClr val="3333CC"/>
                </a:solidFill>
                <a:latin typeface="宋体" panose="02010600030101010101" pitchFamily="2" charset="-122"/>
                <a:ea typeface="宋体" panose="02010600030101010101" pitchFamily="2" charset="-122"/>
              </a:rPr>
              <a:t>给</a:t>
            </a:r>
            <a:r>
              <a:rPr kumimoji="0" lang="en-US" altLang="zh-CN" sz="2400">
                <a:solidFill>
                  <a:srgbClr val="3333CC"/>
                </a:solidFill>
                <a:latin typeface="宋体" panose="02010600030101010101" pitchFamily="2" charset="-122"/>
                <a:ea typeface="宋体" panose="02010600030101010101" pitchFamily="2" charset="-122"/>
              </a:rPr>
              <a:t>DL</a:t>
            </a:r>
          </a:p>
          <a:p>
            <a:pPr eaLnBrk="1" hangingPunct="1">
              <a:spcBef>
                <a:spcPct val="25000"/>
              </a:spcBef>
              <a:spcAft>
                <a:spcPct val="25000"/>
              </a:spcAft>
              <a:defRPr/>
            </a:pPr>
            <a:r>
              <a:rPr kumimoji="0" lang="en-US" altLang="zh-CN" sz="2400">
                <a:solidFill>
                  <a:srgbClr val="3333CC"/>
                </a:solidFill>
                <a:latin typeface="宋体" panose="02010600030101010101" pitchFamily="2" charset="-122"/>
                <a:ea typeface="宋体" panose="02010600030101010101" pitchFamily="2" charset="-122"/>
              </a:rPr>
              <a:t>       MOV AH,2             </a:t>
            </a:r>
            <a:r>
              <a:rPr kumimoji="0" lang="zh-CN" altLang="en-US" sz="2400">
                <a:solidFill>
                  <a:srgbClr val="3333CC"/>
                </a:solidFill>
                <a:latin typeface="宋体" panose="02010600030101010101" pitchFamily="2" charset="-122"/>
                <a:ea typeface="宋体" panose="02010600030101010101" pitchFamily="2" charset="-122"/>
              </a:rPr>
              <a:t>；调用显示功能</a:t>
            </a:r>
          </a:p>
          <a:p>
            <a:pPr eaLnBrk="1" hangingPunct="1">
              <a:spcBef>
                <a:spcPct val="25000"/>
              </a:spcBef>
              <a:spcAft>
                <a:spcPct val="25000"/>
              </a:spcAft>
              <a:defRPr/>
            </a:pPr>
            <a:r>
              <a:rPr kumimoji="0" lang="en-US" altLang="zh-CN" sz="2400">
                <a:solidFill>
                  <a:srgbClr val="3333CC"/>
                </a:solidFill>
                <a:latin typeface="宋体" panose="02010600030101010101" pitchFamily="2" charset="-122"/>
                <a:ea typeface="宋体" panose="02010600030101010101" pitchFamily="2" charset="-122"/>
              </a:rPr>
              <a:t>       INT 21H</a:t>
            </a:r>
            <a:endParaRPr kumimoji="0" lang="zh-CN" altLang="en-US" sz="2400">
              <a:solidFill>
                <a:srgbClr val="3333CC"/>
              </a:solidFill>
              <a:latin typeface="宋体" panose="02010600030101010101" pitchFamily="2" charset="-122"/>
              <a:ea typeface="宋体" panose="02010600030101010101" pitchFamily="2" charset="-122"/>
            </a:endParaRPr>
          </a:p>
          <a:p>
            <a:pPr eaLnBrk="1" hangingPunct="1">
              <a:spcBef>
                <a:spcPct val="25000"/>
              </a:spcBef>
              <a:spcAft>
                <a:spcPct val="25000"/>
              </a:spcAft>
              <a:defRPr/>
            </a:pPr>
            <a:r>
              <a:rPr kumimoji="0" lang="en-US" altLang="zh-CN" sz="2400">
                <a:solidFill>
                  <a:srgbClr val="000000"/>
                </a:solidFill>
                <a:latin typeface="宋体" panose="02010600030101010101" pitchFamily="2" charset="-122"/>
                <a:ea typeface="宋体" panose="02010600030101010101" pitchFamily="2" charset="-122"/>
              </a:rPr>
              <a:t>       </a:t>
            </a:r>
            <a:r>
              <a:rPr kumimoji="0" lang="en-US" altLang="zh-CN" sz="2400">
                <a:solidFill>
                  <a:srgbClr val="FF3300"/>
                </a:solidFill>
                <a:latin typeface="宋体" panose="02010600030101010101" pitchFamily="2" charset="-122"/>
                <a:ea typeface="宋体" panose="02010600030101010101" pitchFamily="2" charset="-122"/>
              </a:rPr>
              <a:t>MOV AH,4CH           </a:t>
            </a:r>
            <a:r>
              <a:rPr kumimoji="0" lang="zh-CN" altLang="en-US" sz="2400">
                <a:solidFill>
                  <a:srgbClr val="FF3300"/>
                </a:solidFill>
                <a:latin typeface="宋体" panose="02010600030101010101" pitchFamily="2" charset="-122"/>
                <a:ea typeface="宋体" panose="02010600030101010101" pitchFamily="2" charset="-122"/>
              </a:rPr>
              <a:t>；退回</a:t>
            </a:r>
            <a:r>
              <a:rPr kumimoji="0" lang="en-US" altLang="zh-CN" sz="2400">
                <a:solidFill>
                  <a:srgbClr val="FF3300"/>
                </a:solidFill>
                <a:latin typeface="宋体" panose="02010600030101010101" pitchFamily="2" charset="-122"/>
                <a:ea typeface="宋体" panose="02010600030101010101" pitchFamily="2" charset="-122"/>
              </a:rPr>
              <a:t>DOS</a:t>
            </a:r>
          </a:p>
          <a:p>
            <a:pPr eaLnBrk="1" hangingPunct="1">
              <a:spcBef>
                <a:spcPct val="25000"/>
              </a:spcBef>
              <a:spcAft>
                <a:spcPct val="25000"/>
              </a:spcAft>
              <a:defRPr/>
            </a:pPr>
            <a:r>
              <a:rPr kumimoji="0" lang="en-US" altLang="zh-CN" sz="2400">
                <a:solidFill>
                  <a:srgbClr val="FF3300"/>
                </a:solidFill>
                <a:latin typeface="宋体" panose="02010600030101010101" pitchFamily="2" charset="-122"/>
                <a:ea typeface="宋体" panose="02010600030101010101" pitchFamily="2" charset="-122"/>
              </a:rPr>
              <a:t>       INT 21H</a:t>
            </a:r>
          </a:p>
          <a:p>
            <a:pPr eaLnBrk="1" hangingPunct="1">
              <a:spcBef>
                <a:spcPct val="25000"/>
              </a:spcBef>
              <a:spcAft>
                <a:spcPct val="25000"/>
              </a:spcAft>
              <a:defRPr/>
            </a:pPr>
            <a:r>
              <a:rPr kumimoji="0" lang="en-US" altLang="zh-CN" sz="2400">
                <a:solidFill>
                  <a:srgbClr val="000000"/>
                </a:solidFill>
                <a:latin typeface="宋体" panose="02010600030101010101" pitchFamily="2" charset="-122"/>
                <a:ea typeface="宋体" panose="02010600030101010101" pitchFamily="2" charset="-122"/>
              </a:rPr>
              <a:t>CODE   ENDS                 </a:t>
            </a:r>
            <a:r>
              <a:rPr kumimoji="0" lang="zh-CN" altLang="en-US" sz="2400">
                <a:solidFill>
                  <a:srgbClr val="000000"/>
                </a:solidFill>
                <a:latin typeface="宋体" panose="02010600030101010101" pitchFamily="2" charset="-122"/>
                <a:ea typeface="宋体" panose="02010600030101010101" pitchFamily="2" charset="-122"/>
              </a:rPr>
              <a:t>；程序段结束</a:t>
            </a:r>
          </a:p>
          <a:p>
            <a:pPr eaLnBrk="1" hangingPunct="1">
              <a:spcBef>
                <a:spcPct val="25000"/>
              </a:spcBef>
              <a:spcAft>
                <a:spcPct val="25000"/>
              </a:spcAft>
              <a:defRPr/>
            </a:pPr>
            <a:r>
              <a:rPr kumimoji="0" lang="en-US" altLang="zh-CN" sz="2400">
                <a:solidFill>
                  <a:srgbClr val="000000"/>
                </a:solidFill>
                <a:latin typeface="宋体" panose="02010600030101010101" pitchFamily="2" charset="-122"/>
                <a:ea typeface="宋体" panose="02010600030101010101" pitchFamily="2" charset="-122"/>
              </a:rPr>
              <a:t>       END    START         </a:t>
            </a:r>
            <a:r>
              <a:rPr kumimoji="0" lang="zh-CN" altLang="en-US" sz="2400">
                <a:solidFill>
                  <a:srgbClr val="000000"/>
                </a:solidFill>
                <a:latin typeface="宋体" panose="02010600030101010101" pitchFamily="2" charset="-122"/>
                <a:ea typeface="宋体" panose="02010600030101010101" pitchFamily="2" charset="-122"/>
              </a:rPr>
              <a:t>；程序结束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withEffect">
                                  <p:stCondLst>
                                    <p:cond delay="0"/>
                                  </p:stCondLst>
                                  <p:childTnLst>
                                    <p:set>
                                      <p:cBhvr>
                                        <p:cTn id="6" dur="1" fill="hold">
                                          <p:stCondLst>
                                            <p:cond delay="0"/>
                                          </p:stCondLst>
                                        </p:cTn>
                                        <p:tgtEl>
                                          <p:spTgt spid="579589"/>
                                        </p:tgtEl>
                                        <p:attrNameLst>
                                          <p:attrName>style.visibility</p:attrName>
                                        </p:attrNameLst>
                                      </p:cBhvr>
                                      <p:to>
                                        <p:strVal val="visible"/>
                                      </p:to>
                                    </p:set>
                                    <p:animEffect transition="in" filter="diamond(in)">
                                      <p:cBhvr>
                                        <p:cTn id="7" dur="2000"/>
                                        <p:tgtEl>
                                          <p:spTgt spid="579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4">
            <a:extLst>
              <a:ext uri="{FF2B5EF4-FFF2-40B4-BE49-F238E27FC236}">
                <a16:creationId xmlns:a16="http://schemas.microsoft.com/office/drawing/2014/main" id="{97594815-0194-8D4A-90A8-FFAA5EFCD03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8BB4816-D8A7-5041-AD2F-FBFCC1484177}" type="datetime12">
              <a:rPr kumimoji="0" lang="zh-CN" altLang="en-US" sz="1400" smtClean="0"/>
              <a:pPr>
                <a:spcBef>
                  <a:spcPct val="0"/>
                </a:spcBef>
                <a:buClrTx/>
                <a:buSzTx/>
                <a:buFontTx/>
                <a:buNone/>
              </a:pPr>
              <a:t>下午10时44分</a:t>
            </a:fld>
            <a:endParaRPr kumimoji="0" lang="en-US" altLang="zh-CN" sz="1400"/>
          </a:p>
        </p:txBody>
      </p:sp>
      <p:sp>
        <p:nvSpPr>
          <p:cNvPr id="132098" name="Rectangle 6">
            <a:extLst>
              <a:ext uri="{FF2B5EF4-FFF2-40B4-BE49-F238E27FC236}">
                <a16:creationId xmlns:a16="http://schemas.microsoft.com/office/drawing/2014/main" id="{801D8C1E-3E11-994A-85B5-843728D1EE0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4246195-5057-4E41-ACEE-38A1F9330A61}" type="slidenum">
              <a:rPr kumimoji="0" lang="en-US" altLang="zh-CN" sz="1400" smtClean="0"/>
              <a:pPr>
                <a:spcBef>
                  <a:spcPct val="0"/>
                </a:spcBef>
                <a:buClrTx/>
                <a:buSzTx/>
                <a:buFontTx/>
                <a:buNone/>
              </a:pPr>
              <a:t>57</a:t>
            </a:fld>
            <a:r>
              <a:rPr kumimoji="0" lang="en-US" altLang="zh-CN" sz="1400"/>
              <a:t>/96</a:t>
            </a:r>
            <a:endParaRPr kumimoji="0" lang="zh-CN" altLang="en-US" sz="1400"/>
          </a:p>
        </p:txBody>
      </p:sp>
      <p:sp>
        <p:nvSpPr>
          <p:cNvPr id="132099" name="Text Box 5">
            <a:extLst>
              <a:ext uri="{FF2B5EF4-FFF2-40B4-BE49-F238E27FC236}">
                <a16:creationId xmlns:a16="http://schemas.microsoft.com/office/drawing/2014/main" id="{E4B6321A-DD2D-D946-B092-C30E856E1C93}"/>
              </a:ext>
            </a:extLst>
          </p:cNvPr>
          <p:cNvSpPr txBox="1">
            <a:spLocks noChangeArrowheads="1"/>
          </p:cNvSpPr>
          <p:nvPr/>
        </p:nvSpPr>
        <p:spPr bwMode="auto">
          <a:xfrm>
            <a:off x="1763713" y="146050"/>
            <a:ext cx="59039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6.5	 DOS</a:t>
            </a:r>
            <a:r>
              <a:rPr lang="zh-CN" altLang="en-US" sz="3600">
                <a:latin typeface="隶书" pitchFamily="49" charset="-122"/>
                <a:ea typeface="隶书" pitchFamily="49" charset="-122"/>
              </a:rPr>
              <a:t>和</a:t>
            </a:r>
            <a:r>
              <a:rPr lang="en-US" altLang="zh-CN" sz="3600">
                <a:latin typeface="隶书" pitchFamily="49" charset="-122"/>
                <a:ea typeface="隶书" pitchFamily="49" charset="-122"/>
              </a:rPr>
              <a:t>BIOS</a:t>
            </a:r>
            <a:r>
              <a:rPr lang="zh-CN" altLang="en-US" sz="3600">
                <a:latin typeface="隶书" pitchFamily="49" charset="-122"/>
                <a:ea typeface="隶书" pitchFamily="49" charset="-122"/>
              </a:rPr>
              <a:t>中断调用</a:t>
            </a:r>
          </a:p>
        </p:txBody>
      </p:sp>
      <p:sp>
        <p:nvSpPr>
          <p:cNvPr id="569349" name="Text Box 5">
            <a:extLst>
              <a:ext uri="{FF2B5EF4-FFF2-40B4-BE49-F238E27FC236}">
                <a16:creationId xmlns:a16="http://schemas.microsoft.com/office/drawing/2014/main" id="{F301F5E3-56AE-C74C-96C5-EBEC13EE938A}"/>
              </a:ext>
            </a:extLst>
          </p:cNvPr>
          <p:cNvSpPr txBox="1">
            <a:spLocks noChangeArrowheads="1"/>
          </p:cNvSpPr>
          <p:nvPr/>
        </p:nvSpPr>
        <p:spPr bwMode="auto">
          <a:xfrm>
            <a:off x="474663" y="908050"/>
            <a:ext cx="8418512" cy="5057775"/>
          </a:xfrm>
          <a:prstGeom prst="rect">
            <a:avLst/>
          </a:prstGeom>
          <a:noFill/>
          <a:ln>
            <a:noFill/>
          </a:ln>
          <a:effectLst/>
          <a:extLst/>
        </p:spPr>
        <p:txBody>
          <a:bodyPr>
            <a:spAutoFit/>
          </a:bodyPr>
          <a:lstStyle>
            <a:lvl1pPr marL="457200" indent="-457200">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eaLnBrk="1" hangingPunct="1">
              <a:spcBef>
                <a:spcPct val="20000"/>
              </a:spcBef>
              <a:spcAft>
                <a:spcPct val="20000"/>
              </a:spcAft>
              <a:defRPr/>
            </a:pPr>
            <a:r>
              <a:rPr kumimoji="0" lang="zh-CN" altLang="en-US" sz="2400">
                <a:solidFill>
                  <a:srgbClr val="3333CC"/>
                </a:solidFill>
                <a:effectLst>
                  <a:outerShdw blurRad="38100" dist="38100" dir="2700000" algn="tl">
                    <a:srgbClr val="C0C0C0"/>
                  </a:outerShdw>
                </a:effectLst>
                <a:latin typeface="宋体" panose="02010600030101010101" pitchFamily="2" charset="-122"/>
                <a:ea typeface="宋体" panose="02010600030101010101" pitchFamily="2" charset="-122"/>
              </a:rPr>
              <a:t>例</a:t>
            </a:r>
            <a:r>
              <a:rPr kumimoji="0" lang="en-US" altLang="zh-CN" sz="2400">
                <a:solidFill>
                  <a:srgbClr val="3333CC"/>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kumimoji="0" lang="zh-CN" altLang="en-US" sz="2400">
                <a:solidFill>
                  <a:srgbClr val="3333CC"/>
                </a:solidFill>
                <a:effectLst>
                  <a:outerShdw blurRad="38100" dist="38100" dir="2700000" algn="tl">
                    <a:srgbClr val="C0C0C0"/>
                  </a:outerShdw>
                </a:effectLst>
                <a:latin typeface="宋体" panose="02010600030101010101" pitchFamily="2" charset="-122"/>
                <a:ea typeface="宋体" panose="02010600030101010101" pitchFamily="2" charset="-122"/>
              </a:rPr>
              <a:t>输出一串字符</a:t>
            </a:r>
          </a:p>
          <a:p>
            <a:pPr eaLnBrk="1" hangingPunct="1">
              <a:spcBef>
                <a:spcPct val="20000"/>
              </a:spcBef>
              <a:spcAft>
                <a:spcPct val="20000"/>
              </a:spcAft>
              <a:defRPr/>
            </a:pPr>
            <a:r>
              <a:rPr kumimoji="0" lang="en-US" altLang="zh-CN" sz="2400">
                <a:solidFill>
                  <a:srgbClr val="FF3300"/>
                </a:solidFill>
                <a:latin typeface="宋体" panose="02010600030101010101" pitchFamily="2" charset="-122"/>
                <a:ea typeface="宋体" panose="02010600030101010101" pitchFamily="2" charset="-122"/>
              </a:rPr>
              <a:t>DATA    SEGMENT</a:t>
            </a:r>
          </a:p>
          <a:p>
            <a:pPr eaLnBrk="1" hangingPunct="1">
              <a:spcBef>
                <a:spcPct val="20000"/>
              </a:spcBef>
              <a:spcAft>
                <a:spcPct val="20000"/>
              </a:spcAft>
              <a:defRPr/>
            </a:pPr>
            <a:r>
              <a:rPr kumimoji="0" lang="en-US" altLang="zh-CN" sz="2400">
                <a:solidFill>
                  <a:srgbClr val="000000"/>
                </a:solidFill>
                <a:latin typeface="宋体" panose="02010600030101010101" pitchFamily="2" charset="-122"/>
                <a:ea typeface="宋体" panose="02010600030101010101" pitchFamily="2" charset="-122"/>
              </a:rPr>
              <a:t>        HM   DB 'HELLO,WORLD', 0DH, 0AH, '$'</a:t>
            </a:r>
          </a:p>
          <a:p>
            <a:pPr eaLnBrk="1" hangingPunct="1">
              <a:spcBef>
                <a:spcPct val="20000"/>
              </a:spcBef>
              <a:spcAft>
                <a:spcPct val="20000"/>
              </a:spcAft>
              <a:defRPr/>
            </a:pPr>
            <a:r>
              <a:rPr kumimoji="0" lang="en-US" altLang="zh-CN" sz="2400">
                <a:solidFill>
                  <a:srgbClr val="FF3300"/>
                </a:solidFill>
                <a:latin typeface="宋体" panose="02010600030101010101" pitchFamily="2" charset="-122"/>
                <a:ea typeface="宋体" panose="02010600030101010101" pitchFamily="2" charset="-122"/>
              </a:rPr>
              <a:t>DATA    ENDS</a:t>
            </a:r>
          </a:p>
          <a:p>
            <a:pPr eaLnBrk="1" hangingPunct="1">
              <a:spcBef>
                <a:spcPct val="20000"/>
              </a:spcBef>
              <a:spcAft>
                <a:spcPct val="20000"/>
              </a:spcAft>
              <a:defRPr/>
            </a:pPr>
            <a:r>
              <a:rPr kumimoji="0" lang="en-US" altLang="zh-CN" sz="2400">
                <a:solidFill>
                  <a:srgbClr val="000000"/>
                </a:solidFill>
                <a:latin typeface="宋体" panose="02010600030101010101" pitchFamily="2" charset="-122"/>
                <a:ea typeface="宋体" panose="02010600030101010101" pitchFamily="2" charset="-122"/>
              </a:rPr>
              <a:t>CODE    SEGMENT</a:t>
            </a:r>
          </a:p>
          <a:p>
            <a:pPr eaLnBrk="1" hangingPunct="1">
              <a:spcBef>
                <a:spcPct val="20000"/>
              </a:spcBef>
              <a:spcAft>
                <a:spcPct val="20000"/>
              </a:spcAft>
              <a:defRPr/>
            </a:pPr>
            <a:r>
              <a:rPr kumimoji="0" lang="en-US" altLang="zh-CN" sz="2400">
                <a:solidFill>
                  <a:srgbClr val="000000"/>
                </a:solidFill>
                <a:latin typeface="宋体" panose="02010600030101010101" pitchFamily="2" charset="-122"/>
                <a:ea typeface="宋体" panose="02010600030101010101" pitchFamily="2" charset="-122"/>
              </a:rPr>
              <a:t>        ASSUME CS:CODE,DS:DATA</a:t>
            </a:r>
          </a:p>
          <a:p>
            <a:pPr eaLnBrk="1" hangingPunct="1">
              <a:spcBef>
                <a:spcPct val="20000"/>
              </a:spcBef>
              <a:spcAft>
                <a:spcPct val="20000"/>
              </a:spcAft>
              <a:defRPr/>
            </a:pPr>
            <a:r>
              <a:rPr kumimoji="0" lang="en-US" altLang="zh-CN" sz="2400">
                <a:solidFill>
                  <a:srgbClr val="000000"/>
                </a:solidFill>
                <a:latin typeface="宋体" panose="02010600030101010101" pitchFamily="2" charset="-122"/>
                <a:ea typeface="宋体" panose="02010600030101010101" pitchFamily="2" charset="-122"/>
              </a:rPr>
              <a:t>START   PROC FAR</a:t>
            </a:r>
          </a:p>
          <a:p>
            <a:pPr eaLnBrk="1" hangingPunct="1">
              <a:spcBef>
                <a:spcPct val="20000"/>
              </a:spcBef>
              <a:spcAft>
                <a:spcPct val="20000"/>
              </a:spcAft>
              <a:defRPr/>
            </a:pPr>
            <a:r>
              <a:rPr kumimoji="0" lang="en-US" altLang="zh-CN" sz="2400">
                <a:solidFill>
                  <a:srgbClr val="000000"/>
                </a:solidFill>
                <a:latin typeface="宋体" panose="02010600030101010101" pitchFamily="2" charset="-122"/>
                <a:ea typeface="宋体" panose="02010600030101010101" pitchFamily="2" charset="-122"/>
              </a:rPr>
              <a:t>        MOV AX, DATA     ;DS</a:t>
            </a:r>
            <a:r>
              <a:rPr kumimoji="0" lang="zh-CN" altLang="en-US" sz="2400">
                <a:solidFill>
                  <a:srgbClr val="000000"/>
                </a:solidFill>
                <a:latin typeface="宋体" panose="02010600030101010101" pitchFamily="2" charset="-122"/>
                <a:ea typeface="宋体" panose="02010600030101010101" pitchFamily="2" charset="-122"/>
              </a:rPr>
              <a:t>指向数据段</a:t>
            </a:r>
            <a:endParaRPr kumimoji="0" lang="en-US" altLang="zh-CN" sz="2400">
              <a:solidFill>
                <a:srgbClr val="000000"/>
              </a:solidFill>
              <a:latin typeface="宋体" panose="02010600030101010101" pitchFamily="2" charset="-122"/>
              <a:ea typeface="宋体" panose="02010600030101010101" pitchFamily="2" charset="-122"/>
            </a:endParaRPr>
          </a:p>
          <a:p>
            <a:pPr eaLnBrk="1" hangingPunct="1">
              <a:spcBef>
                <a:spcPct val="20000"/>
              </a:spcBef>
              <a:spcAft>
                <a:spcPct val="20000"/>
              </a:spcAft>
              <a:defRPr/>
            </a:pPr>
            <a:r>
              <a:rPr kumimoji="0" lang="en-US" altLang="zh-CN" sz="2400">
                <a:solidFill>
                  <a:srgbClr val="000000"/>
                </a:solidFill>
                <a:latin typeface="宋体" panose="02010600030101010101" pitchFamily="2" charset="-122"/>
                <a:ea typeface="宋体" panose="02010600030101010101" pitchFamily="2" charset="-122"/>
              </a:rPr>
              <a:t>        MOV DS, AX</a:t>
            </a:r>
          </a:p>
          <a:p>
            <a:pPr eaLnBrk="1" hangingPunct="1">
              <a:spcBef>
                <a:spcPct val="20000"/>
              </a:spcBef>
              <a:spcAft>
                <a:spcPct val="20000"/>
              </a:spcAft>
              <a:defRPr/>
            </a:pPr>
            <a:r>
              <a:rPr kumimoji="0" lang="en-US" altLang="zh-CN" sz="2400">
                <a:solidFill>
                  <a:srgbClr val="000000"/>
                </a:solidFill>
                <a:latin typeface="宋体" panose="02010600030101010101" pitchFamily="2" charset="-122"/>
                <a:ea typeface="宋体" panose="02010600030101010101" pitchFamily="2" charset="-122"/>
              </a:rPr>
              <a:t>        </a:t>
            </a:r>
            <a:endParaRPr kumimoji="0" lang="zh-CN" altLang="en-US" sz="2400">
              <a:solidFill>
                <a:srgbClr val="0000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withEffect">
                                  <p:stCondLst>
                                    <p:cond delay="0"/>
                                  </p:stCondLst>
                                  <p:childTnLst>
                                    <p:set>
                                      <p:cBhvr>
                                        <p:cTn id="6" dur="1" fill="hold">
                                          <p:stCondLst>
                                            <p:cond delay="0"/>
                                          </p:stCondLst>
                                        </p:cTn>
                                        <p:tgtEl>
                                          <p:spTgt spid="569349"/>
                                        </p:tgtEl>
                                        <p:attrNameLst>
                                          <p:attrName>style.visibility</p:attrName>
                                        </p:attrNameLst>
                                      </p:cBhvr>
                                      <p:to>
                                        <p:strVal val="visible"/>
                                      </p:to>
                                    </p:set>
                                    <p:animEffect transition="in" filter="strips(downRight)">
                                      <p:cBhvr>
                                        <p:cTn id="7" dur="500"/>
                                        <p:tgtEl>
                                          <p:spTgt spid="569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4">
            <a:extLst>
              <a:ext uri="{FF2B5EF4-FFF2-40B4-BE49-F238E27FC236}">
                <a16:creationId xmlns:a16="http://schemas.microsoft.com/office/drawing/2014/main" id="{DE8276E8-588B-E447-B220-07126F93DD0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A3C3B38-BFF2-3148-A7E8-B5067665F4DD}" type="datetime12">
              <a:rPr kumimoji="0" lang="zh-CN" altLang="en-US" sz="1400" smtClean="0"/>
              <a:pPr>
                <a:spcBef>
                  <a:spcPct val="0"/>
                </a:spcBef>
                <a:buClrTx/>
                <a:buSzTx/>
                <a:buFontTx/>
                <a:buNone/>
              </a:pPr>
              <a:t>下午10时44分</a:t>
            </a:fld>
            <a:endParaRPr kumimoji="0" lang="en-US" altLang="zh-CN" sz="1400"/>
          </a:p>
        </p:txBody>
      </p:sp>
      <p:sp>
        <p:nvSpPr>
          <p:cNvPr id="134146" name="Rectangle 6">
            <a:extLst>
              <a:ext uri="{FF2B5EF4-FFF2-40B4-BE49-F238E27FC236}">
                <a16:creationId xmlns:a16="http://schemas.microsoft.com/office/drawing/2014/main" id="{F9FBEAF6-8744-5F46-8EC3-75E415A4278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194CD76-CC6D-574D-BBB0-8D75DF5298D5}" type="slidenum">
              <a:rPr kumimoji="0" lang="en-US" altLang="zh-CN" sz="1400" smtClean="0"/>
              <a:pPr>
                <a:spcBef>
                  <a:spcPct val="0"/>
                </a:spcBef>
                <a:buClrTx/>
                <a:buSzTx/>
                <a:buFontTx/>
                <a:buNone/>
              </a:pPr>
              <a:t>58</a:t>
            </a:fld>
            <a:r>
              <a:rPr kumimoji="0" lang="en-US" altLang="zh-CN" sz="1400"/>
              <a:t>/96</a:t>
            </a:r>
            <a:endParaRPr kumimoji="0" lang="zh-CN" altLang="en-US" sz="1400"/>
          </a:p>
        </p:txBody>
      </p:sp>
      <p:sp>
        <p:nvSpPr>
          <p:cNvPr id="134147" name="Text Box 5">
            <a:extLst>
              <a:ext uri="{FF2B5EF4-FFF2-40B4-BE49-F238E27FC236}">
                <a16:creationId xmlns:a16="http://schemas.microsoft.com/office/drawing/2014/main" id="{FFBB695A-7C0D-FB4E-BBD4-2E8DD8FABDD2}"/>
              </a:ext>
            </a:extLst>
          </p:cNvPr>
          <p:cNvSpPr txBox="1">
            <a:spLocks noChangeArrowheads="1"/>
          </p:cNvSpPr>
          <p:nvPr/>
        </p:nvSpPr>
        <p:spPr bwMode="auto">
          <a:xfrm>
            <a:off x="1763713" y="146050"/>
            <a:ext cx="57610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6.5	 DOS</a:t>
            </a:r>
            <a:r>
              <a:rPr lang="zh-CN" altLang="en-US" sz="3600">
                <a:latin typeface="隶书" pitchFamily="49" charset="-122"/>
                <a:ea typeface="隶书" pitchFamily="49" charset="-122"/>
              </a:rPr>
              <a:t>和</a:t>
            </a:r>
            <a:r>
              <a:rPr lang="en-US" altLang="zh-CN" sz="3600">
                <a:latin typeface="隶书" pitchFamily="49" charset="-122"/>
                <a:ea typeface="隶书" pitchFamily="49" charset="-122"/>
              </a:rPr>
              <a:t>BIOS</a:t>
            </a:r>
            <a:r>
              <a:rPr lang="zh-CN" altLang="en-US" sz="3600">
                <a:latin typeface="隶书" pitchFamily="49" charset="-122"/>
                <a:ea typeface="隶书" pitchFamily="49" charset="-122"/>
              </a:rPr>
              <a:t>中断调用</a:t>
            </a:r>
          </a:p>
        </p:txBody>
      </p:sp>
      <p:sp>
        <p:nvSpPr>
          <p:cNvPr id="581637" name="Text Box 5">
            <a:extLst>
              <a:ext uri="{FF2B5EF4-FFF2-40B4-BE49-F238E27FC236}">
                <a16:creationId xmlns:a16="http://schemas.microsoft.com/office/drawing/2014/main" id="{96F9FFC5-6234-4C4B-8DA6-3B07DF3CD2E4}"/>
              </a:ext>
            </a:extLst>
          </p:cNvPr>
          <p:cNvSpPr txBox="1">
            <a:spLocks noChangeArrowheads="1"/>
          </p:cNvSpPr>
          <p:nvPr/>
        </p:nvSpPr>
        <p:spPr bwMode="auto">
          <a:xfrm>
            <a:off x="769938" y="898525"/>
            <a:ext cx="7807325"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Aft>
                <a:spcPct val="20000"/>
              </a:spcAft>
              <a:buClrTx/>
              <a:buSzTx/>
              <a:buFontTx/>
              <a:buNone/>
            </a:pPr>
            <a:r>
              <a:rPr kumimoji="0" lang="en-US" altLang="zh-CN" sz="2400">
                <a:solidFill>
                  <a:srgbClr val="000000"/>
                </a:solidFill>
                <a:latin typeface="宋体" panose="02010600030101010101" pitchFamily="2" charset="-122"/>
              </a:rPr>
              <a:t>      </a:t>
            </a:r>
            <a:r>
              <a:rPr kumimoji="0" lang="en-US" altLang="zh-CN" sz="2400">
                <a:solidFill>
                  <a:srgbClr val="FF3300"/>
                </a:solidFill>
                <a:latin typeface="宋体" panose="02010600030101010101" pitchFamily="2" charset="-122"/>
              </a:rPr>
              <a:t>MOV DX, OFFSET HM </a:t>
            </a:r>
            <a:r>
              <a:rPr kumimoji="0" lang="en-US" altLang="zh-CN" sz="2400">
                <a:solidFill>
                  <a:srgbClr val="000000"/>
                </a:solidFill>
                <a:latin typeface="宋体" panose="02010600030101010101" pitchFamily="2" charset="-122"/>
              </a:rPr>
              <a:t>;DX</a:t>
            </a:r>
            <a:r>
              <a:rPr kumimoji="0" lang="zh-CN" altLang="en-US" sz="2400">
                <a:solidFill>
                  <a:srgbClr val="000000"/>
                </a:solidFill>
                <a:latin typeface="宋体" panose="02010600030101010101" pitchFamily="2" charset="-122"/>
              </a:rPr>
              <a:t>指向串首</a:t>
            </a:r>
          </a:p>
          <a:p>
            <a:pPr eaLnBrk="1" hangingPunct="1">
              <a:spcAft>
                <a:spcPct val="20000"/>
              </a:spcAft>
              <a:buClrTx/>
              <a:buSzTx/>
              <a:buFontTx/>
              <a:buNone/>
            </a:pPr>
            <a:r>
              <a:rPr kumimoji="0" lang="en-US" altLang="zh-CN" sz="2400">
                <a:solidFill>
                  <a:srgbClr val="FF3300"/>
                </a:solidFill>
                <a:latin typeface="宋体" panose="02010600030101010101" pitchFamily="2" charset="-122"/>
              </a:rPr>
              <a:t>      MOV AH, 9         </a:t>
            </a:r>
            <a:r>
              <a:rPr kumimoji="0" lang="en-US" altLang="zh-CN" sz="2400">
                <a:solidFill>
                  <a:srgbClr val="000000"/>
                </a:solidFill>
                <a:latin typeface="宋体" panose="02010600030101010101" pitchFamily="2" charset="-122"/>
              </a:rPr>
              <a:t>;DOS</a:t>
            </a:r>
            <a:r>
              <a:rPr kumimoji="0" lang="zh-CN" altLang="en-US" sz="2400">
                <a:solidFill>
                  <a:srgbClr val="000000"/>
                </a:solidFill>
                <a:latin typeface="宋体" panose="02010600030101010101" pitchFamily="2" charset="-122"/>
              </a:rPr>
              <a:t>功能调用</a:t>
            </a:r>
            <a:r>
              <a:rPr kumimoji="0" lang="en-US" altLang="zh-CN" sz="2400">
                <a:solidFill>
                  <a:srgbClr val="000000"/>
                </a:solidFill>
                <a:latin typeface="宋体" panose="02010600030101010101" pitchFamily="2" charset="-122"/>
              </a:rPr>
              <a:t>9</a:t>
            </a:r>
            <a:r>
              <a:rPr kumimoji="0" lang="zh-CN" altLang="en-US" sz="2400">
                <a:solidFill>
                  <a:srgbClr val="000000"/>
                </a:solidFill>
                <a:latin typeface="宋体" panose="02010600030101010101" pitchFamily="2" charset="-122"/>
              </a:rPr>
              <a:t>号子功能设置</a:t>
            </a:r>
          </a:p>
          <a:p>
            <a:pPr eaLnBrk="1" hangingPunct="1">
              <a:spcAft>
                <a:spcPct val="20000"/>
              </a:spcAft>
              <a:buClrTx/>
              <a:buSzTx/>
              <a:buFontTx/>
              <a:buNone/>
            </a:pPr>
            <a:r>
              <a:rPr kumimoji="0" lang="en-US" altLang="zh-CN" sz="2400">
                <a:solidFill>
                  <a:srgbClr val="FF3300"/>
                </a:solidFill>
                <a:latin typeface="宋体" panose="02010600030101010101" pitchFamily="2" charset="-122"/>
              </a:rPr>
              <a:t>      INT 21H           </a:t>
            </a:r>
            <a:r>
              <a:rPr kumimoji="0" lang="en-US" altLang="zh-CN" sz="2400">
                <a:solidFill>
                  <a:srgbClr val="000000"/>
                </a:solidFill>
                <a:latin typeface="宋体" panose="02010600030101010101" pitchFamily="2" charset="-122"/>
              </a:rPr>
              <a:t>;</a:t>
            </a:r>
            <a:r>
              <a:rPr kumimoji="0" lang="zh-CN" altLang="en-US" sz="2400">
                <a:solidFill>
                  <a:srgbClr val="000000"/>
                </a:solidFill>
                <a:latin typeface="宋体" panose="02010600030101010101" pitchFamily="2" charset="-122"/>
              </a:rPr>
              <a:t>显示字符串</a:t>
            </a:r>
          </a:p>
          <a:p>
            <a:pPr eaLnBrk="1" hangingPunct="1">
              <a:spcAft>
                <a:spcPct val="20000"/>
              </a:spcAft>
              <a:buClrTx/>
              <a:buSzTx/>
              <a:buFontTx/>
              <a:buNone/>
            </a:pPr>
            <a:r>
              <a:rPr kumimoji="0" lang="en-US" altLang="zh-CN" sz="2400">
                <a:solidFill>
                  <a:srgbClr val="000000"/>
                </a:solidFill>
                <a:latin typeface="宋体" panose="02010600030101010101" pitchFamily="2" charset="-122"/>
              </a:rPr>
              <a:t>      </a:t>
            </a:r>
            <a:r>
              <a:rPr kumimoji="0" lang="en-US" altLang="zh-CN" sz="2400">
                <a:solidFill>
                  <a:srgbClr val="0033CC"/>
                </a:solidFill>
                <a:latin typeface="宋体" panose="02010600030101010101" pitchFamily="2" charset="-122"/>
              </a:rPr>
              <a:t>MOV AH, 4CH       </a:t>
            </a:r>
            <a:r>
              <a:rPr kumimoji="0" lang="zh-CN" altLang="en-US" sz="2400">
                <a:solidFill>
                  <a:srgbClr val="000000"/>
                </a:solidFill>
                <a:latin typeface="宋体" panose="02010600030101010101" pitchFamily="2" charset="-122"/>
              </a:rPr>
              <a:t>；返回</a:t>
            </a:r>
            <a:r>
              <a:rPr kumimoji="0" lang="en-US" altLang="zh-CN" sz="2400">
                <a:solidFill>
                  <a:srgbClr val="000000"/>
                </a:solidFill>
                <a:latin typeface="宋体" panose="02010600030101010101" pitchFamily="2" charset="-122"/>
              </a:rPr>
              <a:t>DOS</a:t>
            </a:r>
          </a:p>
          <a:p>
            <a:pPr eaLnBrk="1" hangingPunct="1">
              <a:spcAft>
                <a:spcPct val="20000"/>
              </a:spcAft>
              <a:buClrTx/>
              <a:buSzTx/>
              <a:buFontTx/>
              <a:buNone/>
            </a:pPr>
            <a:r>
              <a:rPr kumimoji="0" lang="en-US" altLang="zh-CN" sz="2400">
                <a:solidFill>
                  <a:srgbClr val="0033CC"/>
                </a:solidFill>
                <a:latin typeface="宋体" panose="02010600030101010101" pitchFamily="2" charset="-122"/>
              </a:rPr>
              <a:t>      INT 21H</a:t>
            </a:r>
          </a:p>
          <a:p>
            <a:pPr eaLnBrk="1" hangingPunct="1">
              <a:spcAft>
                <a:spcPct val="20000"/>
              </a:spcAft>
              <a:buClrTx/>
              <a:buSzTx/>
              <a:buFontTx/>
              <a:buNone/>
            </a:pPr>
            <a:r>
              <a:rPr kumimoji="0" lang="en-US" altLang="zh-CN" sz="2400">
                <a:solidFill>
                  <a:srgbClr val="000000"/>
                </a:solidFill>
                <a:latin typeface="宋体" panose="02010600030101010101" pitchFamily="2" charset="-122"/>
              </a:rPr>
              <a:t>      RET               ;</a:t>
            </a:r>
            <a:r>
              <a:rPr kumimoji="0" lang="zh-CN" altLang="en-US" sz="2400">
                <a:solidFill>
                  <a:srgbClr val="000000"/>
                </a:solidFill>
                <a:latin typeface="宋体" panose="02010600030101010101" pitchFamily="2" charset="-122"/>
              </a:rPr>
              <a:t>过程结束</a:t>
            </a:r>
          </a:p>
          <a:p>
            <a:pPr eaLnBrk="1" hangingPunct="1">
              <a:spcAft>
                <a:spcPct val="20000"/>
              </a:spcAft>
              <a:buClrTx/>
              <a:buSzTx/>
              <a:buFontTx/>
              <a:buNone/>
            </a:pPr>
            <a:r>
              <a:rPr kumimoji="0" lang="en-US" altLang="zh-CN" sz="2400">
                <a:solidFill>
                  <a:srgbClr val="000000"/>
                </a:solidFill>
                <a:latin typeface="宋体" panose="02010600030101010101" pitchFamily="2" charset="-122"/>
              </a:rPr>
              <a:t>START ENDP</a:t>
            </a:r>
          </a:p>
          <a:p>
            <a:pPr eaLnBrk="1" hangingPunct="1">
              <a:spcAft>
                <a:spcPct val="20000"/>
              </a:spcAft>
              <a:buClrTx/>
              <a:buSzTx/>
              <a:buFontTx/>
              <a:buNone/>
            </a:pPr>
            <a:r>
              <a:rPr kumimoji="0" lang="en-US" altLang="zh-CN" sz="2400">
                <a:solidFill>
                  <a:srgbClr val="000000"/>
                </a:solidFill>
                <a:latin typeface="宋体" panose="02010600030101010101" pitchFamily="2" charset="-122"/>
              </a:rPr>
              <a:t>CODE  ENDS ;</a:t>
            </a:r>
            <a:r>
              <a:rPr kumimoji="0" lang="zh-CN" altLang="en-US" sz="2400">
                <a:solidFill>
                  <a:srgbClr val="000000"/>
                </a:solidFill>
                <a:latin typeface="宋体" panose="02010600030101010101" pitchFamily="2" charset="-122"/>
              </a:rPr>
              <a:t>程序段结束</a:t>
            </a:r>
          </a:p>
          <a:p>
            <a:pPr eaLnBrk="1" hangingPunct="1">
              <a:spcAft>
                <a:spcPct val="20000"/>
              </a:spcAft>
              <a:buClrTx/>
              <a:buSzTx/>
              <a:buFontTx/>
              <a:buNone/>
            </a:pPr>
            <a:r>
              <a:rPr kumimoji="0" lang="en-US" altLang="zh-CN" sz="2400">
                <a:solidFill>
                  <a:srgbClr val="000000"/>
                </a:solidFill>
                <a:latin typeface="宋体" panose="02010600030101010101" pitchFamily="2" charset="-122"/>
              </a:rPr>
              <a:t>      END START ;</a:t>
            </a:r>
            <a:r>
              <a:rPr kumimoji="0" lang="zh-CN" altLang="en-US" sz="2400">
                <a:solidFill>
                  <a:srgbClr val="000000"/>
                </a:solidFill>
                <a:latin typeface="宋体" panose="02010600030101010101" pitchFamily="2" charset="-122"/>
              </a:rPr>
              <a:t>程序结束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withEffect">
                                  <p:stCondLst>
                                    <p:cond delay="0"/>
                                  </p:stCondLst>
                                  <p:childTnLst>
                                    <p:set>
                                      <p:cBhvr>
                                        <p:cTn id="6" dur="1" fill="hold">
                                          <p:stCondLst>
                                            <p:cond delay="0"/>
                                          </p:stCondLst>
                                        </p:cTn>
                                        <p:tgtEl>
                                          <p:spTgt spid="581637"/>
                                        </p:tgtEl>
                                        <p:attrNameLst>
                                          <p:attrName>style.visibility</p:attrName>
                                        </p:attrNameLst>
                                      </p:cBhvr>
                                      <p:to>
                                        <p:strVal val="visible"/>
                                      </p:to>
                                    </p:set>
                                    <p:anim calcmode="lin" valueType="num">
                                      <p:cBhvr>
                                        <p:cTn id="7" dur="500" fill="hold"/>
                                        <p:tgtEl>
                                          <p:spTgt spid="581637"/>
                                        </p:tgtEl>
                                        <p:attrNameLst>
                                          <p:attrName>ppt_x</p:attrName>
                                        </p:attrNameLst>
                                      </p:cBhvr>
                                      <p:tavLst>
                                        <p:tav tm="0">
                                          <p:val>
                                            <p:strVal val="#ppt_x"/>
                                          </p:val>
                                        </p:tav>
                                        <p:tav tm="100000">
                                          <p:val>
                                            <p:strVal val="#ppt_x"/>
                                          </p:val>
                                        </p:tav>
                                      </p:tavLst>
                                    </p:anim>
                                    <p:anim calcmode="lin" valueType="num">
                                      <p:cBhvr>
                                        <p:cTn id="8" dur="500" fill="hold"/>
                                        <p:tgtEl>
                                          <p:spTgt spid="581637"/>
                                        </p:tgtEl>
                                        <p:attrNameLst>
                                          <p:attrName>ppt_y</p:attrName>
                                        </p:attrNameLst>
                                      </p:cBhvr>
                                      <p:tavLst>
                                        <p:tav tm="0">
                                          <p:val>
                                            <p:strVal val="#ppt_y-#ppt_h/2"/>
                                          </p:val>
                                        </p:tav>
                                        <p:tav tm="100000">
                                          <p:val>
                                            <p:strVal val="#ppt_y"/>
                                          </p:val>
                                        </p:tav>
                                      </p:tavLst>
                                    </p:anim>
                                    <p:anim calcmode="lin" valueType="num">
                                      <p:cBhvr>
                                        <p:cTn id="9" dur="500" fill="hold"/>
                                        <p:tgtEl>
                                          <p:spTgt spid="581637"/>
                                        </p:tgtEl>
                                        <p:attrNameLst>
                                          <p:attrName>ppt_w</p:attrName>
                                        </p:attrNameLst>
                                      </p:cBhvr>
                                      <p:tavLst>
                                        <p:tav tm="0">
                                          <p:val>
                                            <p:strVal val="#ppt_w"/>
                                          </p:val>
                                        </p:tav>
                                        <p:tav tm="100000">
                                          <p:val>
                                            <p:strVal val="#ppt_w"/>
                                          </p:val>
                                        </p:tav>
                                      </p:tavLst>
                                    </p:anim>
                                    <p:anim calcmode="lin" valueType="num">
                                      <p:cBhvr>
                                        <p:cTn id="10" dur="500" fill="hold"/>
                                        <p:tgtEl>
                                          <p:spTgt spid="5816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4">
            <a:extLst>
              <a:ext uri="{FF2B5EF4-FFF2-40B4-BE49-F238E27FC236}">
                <a16:creationId xmlns:a16="http://schemas.microsoft.com/office/drawing/2014/main" id="{B153E802-3904-8742-A7CC-2497060BDD6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FCEE1FA-3B0C-A847-91C4-0199BFB63F6A}" type="datetime12">
              <a:rPr kumimoji="0" lang="zh-CN" altLang="en-US" sz="1400" smtClean="0"/>
              <a:pPr>
                <a:spcBef>
                  <a:spcPct val="0"/>
                </a:spcBef>
                <a:buClrTx/>
                <a:buSzTx/>
                <a:buFontTx/>
                <a:buNone/>
              </a:pPr>
              <a:t>下午10时44分</a:t>
            </a:fld>
            <a:endParaRPr kumimoji="0" lang="en-US" altLang="zh-CN" sz="1400"/>
          </a:p>
        </p:txBody>
      </p:sp>
      <p:sp>
        <p:nvSpPr>
          <p:cNvPr id="136194" name="Rectangle 6">
            <a:extLst>
              <a:ext uri="{FF2B5EF4-FFF2-40B4-BE49-F238E27FC236}">
                <a16:creationId xmlns:a16="http://schemas.microsoft.com/office/drawing/2014/main" id="{4191464D-A626-0E43-8803-38AABF9BA2C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DB05892-4599-204C-804E-11F67C7F9035}" type="slidenum">
              <a:rPr kumimoji="0" lang="en-US" altLang="zh-CN" sz="1400" smtClean="0"/>
              <a:pPr>
                <a:spcBef>
                  <a:spcPct val="0"/>
                </a:spcBef>
                <a:buClrTx/>
                <a:buSzTx/>
                <a:buFontTx/>
                <a:buNone/>
              </a:pPr>
              <a:t>59</a:t>
            </a:fld>
            <a:r>
              <a:rPr kumimoji="0" lang="en-US" altLang="zh-CN" sz="1400"/>
              <a:t>/96</a:t>
            </a:r>
            <a:endParaRPr kumimoji="0" lang="zh-CN" altLang="en-US" sz="1400"/>
          </a:p>
        </p:txBody>
      </p:sp>
      <p:sp>
        <p:nvSpPr>
          <p:cNvPr id="136195" name="Text Box 5">
            <a:extLst>
              <a:ext uri="{FF2B5EF4-FFF2-40B4-BE49-F238E27FC236}">
                <a16:creationId xmlns:a16="http://schemas.microsoft.com/office/drawing/2014/main" id="{4E3DB8ED-1ECA-1B4A-9837-8EB3A2179BF3}"/>
              </a:ext>
            </a:extLst>
          </p:cNvPr>
          <p:cNvSpPr txBox="1">
            <a:spLocks noChangeArrowheads="1"/>
          </p:cNvSpPr>
          <p:nvPr/>
        </p:nvSpPr>
        <p:spPr bwMode="auto">
          <a:xfrm>
            <a:off x="1763713" y="146050"/>
            <a:ext cx="59039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6.5	 DOS</a:t>
            </a:r>
            <a:r>
              <a:rPr lang="zh-CN" altLang="en-US" sz="3600">
                <a:latin typeface="隶书" pitchFamily="49" charset="-122"/>
                <a:ea typeface="隶书" pitchFamily="49" charset="-122"/>
              </a:rPr>
              <a:t>和</a:t>
            </a:r>
            <a:r>
              <a:rPr lang="en-US" altLang="zh-CN" sz="3600">
                <a:latin typeface="隶书" pitchFamily="49" charset="-122"/>
                <a:ea typeface="隶书" pitchFamily="49" charset="-122"/>
              </a:rPr>
              <a:t>BIOS</a:t>
            </a:r>
            <a:r>
              <a:rPr lang="zh-CN" altLang="en-US" sz="3600">
                <a:latin typeface="隶书" pitchFamily="49" charset="-122"/>
                <a:ea typeface="隶书" pitchFamily="49" charset="-122"/>
              </a:rPr>
              <a:t>中断调用</a:t>
            </a:r>
          </a:p>
        </p:txBody>
      </p:sp>
      <p:sp>
        <p:nvSpPr>
          <p:cNvPr id="583685" name="Text Box 5">
            <a:extLst>
              <a:ext uri="{FF2B5EF4-FFF2-40B4-BE49-F238E27FC236}">
                <a16:creationId xmlns:a16="http://schemas.microsoft.com/office/drawing/2014/main" id="{1B9546B0-89C8-894E-8563-3DB2480C2C97}"/>
              </a:ext>
            </a:extLst>
          </p:cNvPr>
          <p:cNvSpPr txBox="1">
            <a:spLocks noChangeArrowheads="1"/>
          </p:cNvSpPr>
          <p:nvPr/>
        </p:nvSpPr>
        <p:spPr bwMode="auto">
          <a:xfrm>
            <a:off x="406400" y="977900"/>
            <a:ext cx="3648075" cy="4035425"/>
          </a:xfrm>
          <a:prstGeom prst="rect">
            <a:avLst/>
          </a:prstGeom>
          <a:noFill/>
          <a:ln>
            <a:noFill/>
          </a:ln>
          <a:effectLst/>
          <a:extLst/>
        </p:spPr>
        <p:txBody>
          <a:bodyPr>
            <a:spAutoFit/>
          </a:bodyPr>
          <a:lstStyle>
            <a:lvl1pPr marL="457200" indent="-457200" eaLnBrk="0" hangingPunct="0">
              <a:defRPr kumimoji="1" sz="2800" b="1">
                <a:solidFill>
                  <a:schemeClr val="tx1"/>
                </a:solidFill>
                <a:latin typeface="Times New Roman" charset="0"/>
                <a:ea typeface="华文中宋" charset="0"/>
                <a:cs typeface="华文中宋" charset="0"/>
              </a:defRPr>
            </a:lvl1pPr>
            <a:lvl2pPr eaLnBrk="0" hangingPunct="0">
              <a:defRPr kumimoji="1" sz="2800" b="1">
                <a:solidFill>
                  <a:schemeClr val="tx1"/>
                </a:solidFill>
                <a:latin typeface="Times New Roman" charset="0"/>
                <a:ea typeface="华文中宋" charset="0"/>
                <a:cs typeface="华文中宋" charset="0"/>
              </a:defRPr>
            </a:lvl2pPr>
            <a:lvl3pPr eaLnBrk="0" hangingPunct="0">
              <a:defRPr kumimoji="1" sz="2800" b="1">
                <a:solidFill>
                  <a:schemeClr val="tx1"/>
                </a:solidFill>
                <a:latin typeface="Times New Roman" charset="0"/>
                <a:ea typeface="华文中宋" charset="0"/>
                <a:cs typeface="华文中宋" charset="0"/>
              </a:defRPr>
            </a:lvl3pPr>
            <a:lvl4pPr eaLnBrk="0" hangingPunct="0">
              <a:defRPr kumimoji="1" sz="2800" b="1">
                <a:solidFill>
                  <a:schemeClr val="tx1"/>
                </a:solidFill>
                <a:latin typeface="Times New Roman" charset="0"/>
                <a:ea typeface="华文中宋" charset="0"/>
                <a:cs typeface="华文中宋" charset="0"/>
              </a:defRPr>
            </a:lvl4pPr>
            <a:lvl5pPr eaLnBrk="0" hangingPunct="0">
              <a:defRPr kumimoji="1" sz="2800" b="1">
                <a:solidFill>
                  <a:schemeClr val="tx1"/>
                </a:solidFill>
                <a:latin typeface="Times New Roman" charset="0"/>
                <a:ea typeface="华文中宋" charset="0"/>
                <a:cs typeface="华文中宋" charset="0"/>
              </a:defRPr>
            </a:lvl5pPr>
            <a:lvl6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6pPr>
            <a:lvl7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7pPr>
            <a:lvl8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8pPr>
            <a:lvl9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9pPr>
          </a:lstStyle>
          <a:p>
            <a:pPr eaLnBrk="1" hangingPunct="1">
              <a:lnSpc>
                <a:spcPct val="130000"/>
              </a:lnSpc>
              <a:spcBef>
                <a:spcPct val="50000"/>
              </a:spcBef>
              <a:defRPr/>
            </a:pPr>
            <a:r>
              <a:rPr kumimoji="0" lang="en-US" altLang="zh-CN" sz="2400">
                <a:solidFill>
                  <a:srgbClr val="FF0000"/>
                </a:solidFill>
                <a:effectLst>
                  <a:outerShdw blurRad="38100" dist="38100" dir="2700000" algn="tl">
                    <a:srgbClr val="DDDDDD"/>
                  </a:outerShdw>
                </a:effectLst>
                <a:latin typeface="宋体" charset="0"/>
                <a:ea typeface="宋体" charset="0"/>
                <a:cs typeface="宋体" charset="0"/>
              </a:rPr>
              <a:t>3 DOS</a:t>
            </a:r>
            <a:r>
              <a:rPr kumimoji="0" lang="zh-CN" altLang="en-US" sz="2400">
                <a:effectLst>
                  <a:outerShdw blurRad="38100" dist="38100" dir="2700000" algn="tl">
                    <a:srgbClr val="DDDDDD"/>
                  </a:outerShdw>
                </a:effectLst>
                <a:latin typeface="宋体" charset="0"/>
                <a:ea typeface="宋体" charset="0"/>
                <a:cs typeface="宋体" charset="0"/>
              </a:rPr>
              <a:t>打印功能</a:t>
            </a:r>
            <a:r>
              <a:rPr kumimoji="0" lang="zh-CN" altLang="en-US" sz="2400">
                <a:solidFill>
                  <a:srgbClr val="FF0000"/>
                </a:solidFill>
                <a:effectLst>
                  <a:outerShdw blurRad="38100" dist="38100" dir="2700000" algn="tl">
                    <a:srgbClr val="DDDDDD"/>
                  </a:outerShdw>
                </a:effectLst>
                <a:latin typeface="宋体" charset="0"/>
                <a:ea typeface="宋体" charset="0"/>
                <a:cs typeface="宋体" charset="0"/>
              </a:rPr>
              <a:t>调用</a:t>
            </a:r>
          </a:p>
          <a:p>
            <a:pPr eaLnBrk="1" hangingPunct="1">
              <a:lnSpc>
                <a:spcPct val="150000"/>
              </a:lnSpc>
              <a:spcBef>
                <a:spcPct val="50000"/>
              </a:spcBef>
              <a:defRPr/>
            </a:pPr>
            <a:r>
              <a:rPr kumimoji="0" lang="en-US" altLang="zh-CN" sz="2400">
                <a:solidFill>
                  <a:srgbClr val="000000"/>
                </a:solidFill>
                <a:latin typeface="宋体" charset="0"/>
                <a:ea typeface="宋体" charset="0"/>
                <a:cs typeface="宋体" charset="0"/>
              </a:rPr>
              <a:t>   INT 21H</a:t>
            </a:r>
            <a:r>
              <a:rPr kumimoji="0" lang="zh-CN" altLang="en-US" sz="2400">
                <a:solidFill>
                  <a:srgbClr val="000000"/>
                </a:solidFill>
                <a:latin typeface="宋体" charset="0"/>
                <a:ea typeface="宋体" charset="0"/>
                <a:cs typeface="宋体" charset="0"/>
              </a:rPr>
              <a:t>的</a:t>
            </a:r>
            <a:r>
              <a:rPr kumimoji="0" lang="en-US" altLang="zh-CN" sz="2400">
                <a:solidFill>
                  <a:srgbClr val="000000"/>
                </a:solidFill>
                <a:latin typeface="宋体" charset="0"/>
                <a:ea typeface="宋体" charset="0"/>
                <a:cs typeface="宋体" charset="0"/>
              </a:rPr>
              <a:t>5</a:t>
            </a:r>
            <a:r>
              <a:rPr kumimoji="0" lang="zh-CN" altLang="en-US" sz="2400">
                <a:solidFill>
                  <a:srgbClr val="000000"/>
                </a:solidFill>
                <a:latin typeface="宋体" charset="0"/>
                <a:ea typeface="宋体" charset="0"/>
                <a:cs typeface="宋体" charset="0"/>
              </a:rPr>
              <a:t>号功能调用完成将</a:t>
            </a:r>
            <a:r>
              <a:rPr kumimoji="0" lang="en-US" altLang="zh-CN" sz="2400">
                <a:solidFill>
                  <a:schemeClr val="hlink"/>
                </a:solidFill>
                <a:latin typeface="宋体" charset="0"/>
                <a:ea typeface="宋体" charset="0"/>
                <a:cs typeface="宋体" charset="0"/>
              </a:rPr>
              <a:t>DL</a:t>
            </a:r>
            <a:r>
              <a:rPr kumimoji="0" lang="zh-CN" altLang="en-US" sz="2400">
                <a:solidFill>
                  <a:schemeClr val="hlink"/>
                </a:solidFill>
                <a:latin typeface="宋体" charset="0"/>
                <a:ea typeface="宋体" charset="0"/>
                <a:cs typeface="宋体" charset="0"/>
              </a:rPr>
              <a:t>寄存器</a:t>
            </a:r>
            <a:r>
              <a:rPr kumimoji="0" lang="zh-CN" altLang="en-US" sz="2400">
                <a:solidFill>
                  <a:srgbClr val="000000"/>
                </a:solidFill>
                <a:latin typeface="宋体" charset="0"/>
                <a:ea typeface="宋体" charset="0"/>
                <a:cs typeface="宋体" charset="0"/>
              </a:rPr>
              <a:t>中的字符送到打印机，若需要回车换行，也同样将回车换行的字符码送到</a:t>
            </a:r>
            <a:r>
              <a:rPr kumimoji="0" lang="en-US" altLang="zh-CN" sz="2400">
                <a:solidFill>
                  <a:srgbClr val="000000"/>
                </a:solidFill>
                <a:latin typeface="宋体" charset="0"/>
                <a:ea typeface="宋体" charset="0"/>
                <a:cs typeface="宋体" charset="0"/>
              </a:rPr>
              <a:t>DL</a:t>
            </a:r>
            <a:r>
              <a:rPr kumimoji="0" lang="zh-CN" altLang="en-US" sz="2400">
                <a:solidFill>
                  <a:srgbClr val="000000"/>
                </a:solidFill>
                <a:latin typeface="宋体" charset="0"/>
                <a:ea typeface="宋体" charset="0"/>
                <a:cs typeface="宋体" charset="0"/>
              </a:rPr>
              <a:t>寄存器。</a:t>
            </a:r>
          </a:p>
        </p:txBody>
      </p:sp>
      <p:pic>
        <p:nvPicPr>
          <p:cNvPr id="583686" name="Picture 6">
            <a:extLst>
              <a:ext uri="{FF2B5EF4-FFF2-40B4-BE49-F238E27FC236}">
                <a16:creationId xmlns:a16="http://schemas.microsoft.com/office/drawing/2014/main" id="{576FB7D3-5F2F-8744-91F9-AD8E727D0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0213" y="981075"/>
            <a:ext cx="4787900"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83686"/>
                                        </p:tgtEl>
                                        <p:attrNameLst>
                                          <p:attrName>style.visibility</p:attrName>
                                        </p:attrNameLst>
                                      </p:cBhvr>
                                      <p:to>
                                        <p:strVal val="visible"/>
                                      </p:to>
                                    </p:set>
                                    <p:animEffect transition="in" filter="slide(fromBottom)">
                                      <p:cBhvr>
                                        <p:cTn id="7" dur="1000"/>
                                        <p:tgtEl>
                                          <p:spTgt spid="583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4">
            <a:extLst>
              <a:ext uri="{FF2B5EF4-FFF2-40B4-BE49-F238E27FC236}">
                <a16:creationId xmlns:a16="http://schemas.microsoft.com/office/drawing/2014/main" id="{A464B50F-06EA-A64D-A6C3-57417147703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10C5C65-587E-4846-A8AB-E02D3295073E}" type="datetime12">
              <a:rPr kumimoji="0" lang="zh-CN" altLang="en-US" sz="1400" smtClean="0"/>
              <a:pPr>
                <a:spcBef>
                  <a:spcPct val="0"/>
                </a:spcBef>
                <a:buClrTx/>
                <a:buSzTx/>
                <a:buFontTx/>
                <a:buNone/>
              </a:pPr>
              <a:t>下午10时44分</a:t>
            </a:fld>
            <a:endParaRPr kumimoji="0" lang="en-US" altLang="zh-CN" sz="1400"/>
          </a:p>
        </p:txBody>
      </p:sp>
      <p:sp>
        <p:nvSpPr>
          <p:cNvPr id="27650" name="Rectangle 6">
            <a:extLst>
              <a:ext uri="{FF2B5EF4-FFF2-40B4-BE49-F238E27FC236}">
                <a16:creationId xmlns:a16="http://schemas.microsoft.com/office/drawing/2014/main" id="{56A5F7C4-A630-1D44-977F-60553249D8F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6304F64-316B-8641-BEE1-470086B115D1}" type="slidenum">
              <a:rPr kumimoji="0" lang="en-US" altLang="zh-CN" sz="1400" smtClean="0"/>
              <a:pPr>
                <a:spcBef>
                  <a:spcPct val="0"/>
                </a:spcBef>
                <a:buClrTx/>
                <a:buSzTx/>
                <a:buFontTx/>
                <a:buNone/>
              </a:pPr>
              <a:t>6</a:t>
            </a:fld>
            <a:r>
              <a:rPr kumimoji="0" lang="en-US" altLang="zh-CN" sz="1400"/>
              <a:t>/96</a:t>
            </a:r>
            <a:endParaRPr kumimoji="0" lang="zh-CN" altLang="en-US" sz="1400"/>
          </a:p>
        </p:txBody>
      </p:sp>
      <p:sp>
        <p:nvSpPr>
          <p:cNvPr id="27651" name="Text Box 5">
            <a:extLst>
              <a:ext uri="{FF2B5EF4-FFF2-40B4-BE49-F238E27FC236}">
                <a16:creationId xmlns:a16="http://schemas.microsoft.com/office/drawing/2014/main" id="{0E896579-3ECB-A744-B607-F382D2916E95}"/>
              </a:ext>
            </a:extLst>
          </p:cNvPr>
          <p:cNvSpPr txBox="1">
            <a:spLocks noChangeArrowheads="1"/>
          </p:cNvSpPr>
          <p:nvPr/>
        </p:nvSpPr>
        <p:spPr bwMode="auto">
          <a:xfrm>
            <a:off x="2339975" y="142875"/>
            <a:ext cx="44640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6.1	 </a:t>
            </a:r>
            <a:r>
              <a:rPr lang="zh-CN" altLang="en-US" sz="3600">
                <a:latin typeface="隶书" pitchFamily="49" charset="-122"/>
                <a:ea typeface="隶书" pitchFamily="49" charset="-122"/>
              </a:rPr>
              <a:t>汇编语言介绍</a:t>
            </a:r>
          </a:p>
        </p:txBody>
      </p:sp>
      <p:sp>
        <p:nvSpPr>
          <p:cNvPr id="436231" name="Text Box 7">
            <a:extLst>
              <a:ext uri="{FF2B5EF4-FFF2-40B4-BE49-F238E27FC236}">
                <a16:creationId xmlns:a16="http://schemas.microsoft.com/office/drawing/2014/main" id="{A7503FDF-F82B-2246-95B7-2B5C15AA99F8}"/>
              </a:ext>
            </a:extLst>
          </p:cNvPr>
          <p:cNvSpPr txBox="1">
            <a:spLocks noChangeArrowheads="1"/>
          </p:cNvSpPr>
          <p:nvPr/>
        </p:nvSpPr>
        <p:spPr bwMode="auto">
          <a:xfrm>
            <a:off x="711200" y="873125"/>
            <a:ext cx="4465638" cy="519113"/>
          </a:xfrm>
          <a:prstGeom prst="rect">
            <a:avLst/>
          </a:prstGeom>
          <a:noFill/>
          <a:ln>
            <a:noFill/>
          </a:ln>
          <a:effectLst/>
          <a:extLst/>
        </p:spPr>
        <p:txBody>
          <a:bodyPr>
            <a:spAutoFit/>
          </a:bodyPr>
          <a:lstStyle/>
          <a:p>
            <a:pPr eaLnBrk="1" hangingPunct="1">
              <a:spcBef>
                <a:spcPct val="25000"/>
              </a:spcBef>
              <a:defRPr/>
            </a:pPr>
            <a:r>
              <a:rPr kumimoji="0" lang="zh-CN" altLang="en-US">
                <a:solidFill>
                  <a:srgbClr val="3333FF"/>
                </a:solidFill>
                <a:effectLst>
                  <a:outerShdw blurRad="38100" dist="38100" dir="2700000" algn="tl">
                    <a:srgbClr val="DDDDDD"/>
                  </a:outerShdw>
                </a:effectLst>
                <a:latin typeface="Verdana" charset="0"/>
                <a:ea typeface="宋体" charset="0"/>
                <a:cs typeface="宋体" charset="0"/>
              </a:rPr>
              <a:t>汇编语言程序格式：</a:t>
            </a:r>
          </a:p>
        </p:txBody>
      </p:sp>
      <p:sp>
        <p:nvSpPr>
          <p:cNvPr id="436232" name="Text Box 8">
            <a:extLst>
              <a:ext uri="{FF2B5EF4-FFF2-40B4-BE49-F238E27FC236}">
                <a16:creationId xmlns:a16="http://schemas.microsoft.com/office/drawing/2014/main" id="{FB249ED2-BF99-0640-9306-AC223F626B35}"/>
              </a:ext>
            </a:extLst>
          </p:cNvPr>
          <p:cNvSpPr txBox="1">
            <a:spLocks noChangeArrowheads="1"/>
          </p:cNvSpPr>
          <p:nvPr/>
        </p:nvSpPr>
        <p:spPr bwMode="auto">
          <a:xfrm>
            <a:off x="728663" y="1511300"/>
            <a:ext cx="8131175" cy="4954588"/>
          </a:xfrm>
          <a:prstGeom prst="rect">
            <a:avLst/>
          </a:prstGeom>
          <a:noFill/>
          <a:ln>
            <a:noFill/>
          </a:ln>
          <a:effectLst/>
          <a:extLst/>
        </p:spPr>
        <p:txBody>
          <a:bodyPr>
            <a:spAutoFit/>
          </a:bodyPr>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eaLnBrk="1" hangingPunct="1">
              <a:defRPr/>
            </a:pPr>
            <a:r>
              <a:rPr kumimoji="0" lang="zh-CN" altLang="en-US" sz="2400">
                <a:solidFill>
                  <a:srgbClr val="FF3300"/>
                </a:solidFill>
                <a:effectLst>
                  <a:outerShdw blurRad="38100" dist="38100" dir="2700000" algn="tl">
                    <a:srgbClr val="C0C0C0"/>
                  </a:outerShdw>
                </a:effectLst>
                <a:latin typeface="Verdana" panose="020B0604030504040204" pitchFamily="34" charset="0"/>
                <a:ea typeface="宋体" panose="02010600030101010101" pitchFamily="2" charset="-122"/>
              </a:rPr>
              <a:t>例</a:t>
            </a:r>
            <a:r>
              <a:rPr kumimoji="0" lang="en-US" altLang="zh-CN" sz="2400">
                <a:solidFill>
                  <a:srgbClr val="FF3300"/>
                </a:solidFill>
                <a:effectLst>
                  <a:outerShdw blurRad="38100" dist="38100" dir="2700000" algn="tl">
                    <a:srgbClr val="C0C0C0"/>
                  </a:outerShdw>
                </a:effectLst>
                <a:latin typeface="Verdana" panose="020B0604030504040204" pitchFamily="34" charset="0"/>
                <a:ea typeface="宋体" panose="02010600030101010101" pitchFamily="2" charset="-122"/>
              </a:rPr>
              <a:t>1:</a:t>
            </a:r>
            <a:r>
              <a:rPr kumimoji="0" lang="en-US" altLang="zh-CN" sz="2400">
                <a:solidFill>
                  <a:srgbClr val="333333"/>
                </a:solidFill>
                <a:latin typeface="Verdana" panose="020B0604030504040204" pitchFamily="34" charset="0"/>
                <a:ea typeface="宋体" panose="02010600030101010101" pitchFamily="2" charset="-122"/>
              </a:rPr>
              <a:t>  </a:t>
            </a:r>
            <a:r>
              <a:rPr kumimoji="0" lang="zh-CN" altLang="en-US" sz="2400">
                <a:solidFill>
                  <a:srgbClr val="333333"/>
                </a:solidFill>
                <a:latin typeface="Verdana" panose="020B0604030504040204" pitchFamily="34" charset="0"/>
                <a:ea typeface="宋体" panose="02010600030101010101" pitchFamily="2" charset="-122"/>
              </a:rPr>
              <a:t>在屏幕上显示并打印字符串</a:t>
            </a:r>
            <a:r>
              <a:rPr kumimoji="0" lang="zh-CN" altLang="en-US" sz="2400">
                <a:solidFill>
                  <a:srgbClr val="333333"/>
                </a:solidFill>
                <a:latin typeface="Arial" panose="020B0604020202020204" pitchFamily="34" charset="0"/>
                <a:ea typeface="宋体" panose="02010600030101010101" pitchFamily="2" charset="-122"/>
              </a:rPr>
              <a:t>“</a:t>
            </a:r>
            <a:r>
              <a:rPr kumimoji="0" lang="en-US" altLang="zh-CN" sz="2400">
                <a:solidFill>
                  <a:srgbClr val="333333"/>
                </a:solidFill>
                <a:latin typeface="Verdana" panose="020B0604030504040204" pitchFamily="34" charset="0"/>
                <a:ea typeface="宋体" panose="02010600030101010101" pitchFamily="2" charset="-122"/>
              </a:rPr>
              <a:t>This is a sample program.</a:t>
            </a:r>
            <a:r>
              <a:rPr kumimoji="0" lang="zh-CN" altLang="en-US" sz="2400">
                <a:solidFill>
                  <a:srgbClr val="333333"/>
                </a:solidFill>
                <a:latin typeface="Arial" panose="020B0604020202020204" pitchFamily="34" charset="0"/>
                <a:ea typeface="宋体" panose="02010600030101010101" pitchFamily="2" charset="-122"/>
              </a:rPr>
              <a:t>”</a:t>
            </a:r>
            <a:endParaRPr kumimoji="0" lang="zh-CN" altLang="en-US" sz="2400">
              <a:solidFill>
                <a:srgbClr val="333333"/>
              </a:solidFill>
              <a:latin typeface="Verdana" panose="020B0604030504040204" pitchFamily="34" charset="0"/>
              <a:ea typeface="宋体" panose="02010600030101010101" pitchFamily="2" charset="-122"/>
            </a:endParaRPr>
          </a:p>
          <a:p>
            <a:pPr eaLnBrk="1" hangingPunct="1">
              <a:defRPr/>
            </a:pPr>
            <a:endParaRPr kumimoji="0" lang="zh-CN" altLang="en-US" sz="2400">
              <a:solidFill>
                <a:srgbClr val="333333"/>
              </a:solidFill>
              <a:latin typeface="Verdana" panose="020B0604030504040204" pitchFamily="34" charset="0"/>
              <a:ea typeface="宋体" panose="02010600030101010101" pitchFamily="2" charset="-122"/>
            </a:endParaRPr>
          </a:p>
          <a:p>
            <a:pPr eaLnBrk="1" hangingPunct="1">
              <a:defRPr/>
            </a:pPr>
            <a:r>
              <a:rPr kumimoji="0" lang="en-US" altLang="zh-CN" sz="2400">
                <a:solidFill>
                  <a:srgbClr val="333333"/>
                </a:solidFill>
                <a:latin typeface="Verdana" panose="020B0604030504040204" pitchFamily="34" charset="0"/>
                <a:ea typeface="宋体" panose="02010600030101010101" pitchFamily="2" charset="-122"/>
              </a:rPr>
              <a:t> </a:t>
            </a:r>
            <a:r>
              <a:rPr kumimoji="0" lang="en-US" altLang="zh-CN" sz="2000">
                <a:solidFill>
                  <a:srgbClr val="FF0000"/>
                </a:solidFill>
                <a:latin typeface="Verdana" panose="020B0604030504040204" pitchFamily="34" charset="0"/>
                <a:ea typeface="宋体" panose="02010600030101010101" pitchFamily="2" charset="-122"/>
              </a:rPr>
              <a:t>DATA     SEGMENT                               </a:t>
            </a:r>
            <a:r>
              <a:rPr kumimoji="0" lang="en-US" altLang="zh-CN" sz="2000">
                <a:solidFill>
                  <a:srgbClr val="333333"/>
                </a:solidFill>
                <a:latin typeface="Verdana" panose="020B0604030504040204" pitchFamily="34" charset="0"/>
                <a:ea typeface="宋体" panose="02010600030101010101" pitchFamily="2" charset="-122"/>
              </a:rPr>
              <a:t>；</a:t>
            </a:r>
            <a:r>
              <a:rPr kumimoji="0" lang="zh-CN" altLang="en-US" sz="2000">
                <a:solidFill>
                  <a:srgbClr val="333333"/>
                </a:solidFill>
                <a:latin typeface="Verdana" panose="020B0604030504040204" pitchFamily="34" charset="0"/>
                <a:ea typeface="宋体" panose="02010600030101010101" pitchFamily="2" charset="-122"/>
              </a:rPr>
              <a:t>数据段</a:t>
            </a:r>
          </a:p>
          <a:p>
            <a:pPr eaLnBrk="1" hangingPunct="1">
              <a:defRPr/>
            </a:pPr>
            <a:r>
              <a:rPr kumimoji="0" lang="zh-CN" altLang="en-US" sz="2000">
                <a:solidFill>
                  <a:srgbClr val="333333"/>
                </a:solidFill>
                <a:latin typeface="Verdana" panose="020B0604030504040204" pitchFamily="34" charset="0"/>
                <a:ea typeface="宋体" panose="02010600030101010101" pitchFamily="2" charset="-122"/>
              </a:rPr>
              <a:t>            </a:t>
            </a:r>
            <a:r>
              <a:rPr kumimoji="0" lang="en-US" altLang="zh-CN" sz="2000">
                <a:solidFill>
                  <a:srgbClr val="333333"/>
                </a:solidFill>
                <a:latin typeface="Verdana" panose="020B0604030504040204" pitchFamily="34" charset="0"/>
                <a:ea typeface="宋体" panose="02010600030101010101" pitchFamily="2" charset="-122"/>
              </a:rPr>
              <a:t>DA1   DB   ‘This is a sample program.’ </a:t>
            </a:r>
          </a:p>
          <a:p>
            <a:pPr eaLnBrk="1" hangingPunct="1">
              <a:defRPr/>
            </a:pPr>
            <a:r>
              <a:rPr kumimoji="0" lang="en-US" altLang="zh-CN" sz="2000">
                <a:solidFill>
                  <a:srgbClr val="333333"/>
                </a:solidFill>
                <a:latin typeface="Verdana" panose="020B0604030504040204" pitchFamily="34" charset="0"/>
                <a:ea typeface="宋体" panose="02010600030101010101" pitchFamily="2" charset="-122"/>
              </a:rPr>
              <a:t>                     </a:t>
            </a:r>
            <a:r>
              <a:rPr kumimoji="0" lang="zh-CN" altLang="en-US" sz="2000">
                <a:solidFill>
                  <a:srgbClr val="333333"/>
                </a:solidFill>
                <a:latin typeface="Verdana" panose="020B0604030504040204" pitchFamily="34" charset="0"/>
                <a:ea typeface="宋体" panose="02010600030101010101" pitchFamily="2" charset="-122"/>
              </a:rPr>
              <a:t> </a:t>
            </a:r>
            <a:r>
              <a:rPr kumimoji="0" lang="en-US" altLang="zh-CN" sz="2000">
                <a:solidFill>
                  <a:srgbClr val="333333"/>
                </a:solidFill>
                <a:latin typeface="Verdana" panose="020B0604030504040204" pitchFamily="34" charset="0"/>
                <a:ea typeface="宋体" panose="02010600030101010101" pitchFamily="2" charset="-122"/>
              </a:rPr>
              <a:t>DB   0DH,0AH, ‘$’</a:t>
            </a:r>
          </a:p>
          <a:p>
            <a:pPr eaLnBrk="1" hangingPunct="1">
              <a:defRPr/>
            </a:pPr>
            <a:r>
              <a:rPr kumimoji="0" lang="en-US" altLang="zh-CN" sz="2000">
                <a:solidFill>
                  <a:srgbClr val="333333"/>
                </a:solidFill>
                <a:latin typeface="Verdana" panose="020B0604030504040204" pitchFamily="34" charset="0"/>
                <a:ea typeface="宋体" panose="02010600030101010101" pitchFamily="2" charset="-122"/>
              </a:rPr>
              <a:t>  </a:t>
            </a:r>
            <a:r>
              <a:rPr kumimoji="0" lang="en-US" altLang="zh-CN" sz="2000">
                <a:solidFill>
                  <a:srgbClr val="FF0000"/>
                </a:solidFill>
                <a:latin typeface="Verdana" panose="020B0604030504040204" pitchFamily="34" charset="0"/>
                <a:ea typeface="宋体" panose="02010600030101010101" pitchFamily="2" charset="-122"/>
              </a:rPr>
              <a:t>DATA     ENDS</a:t>
            </a:r>
          </a:p>
          <a:p>
            <a:pPr>
              <a:buClr>
                <a:schemeClr val="accent2"/>
              </a:buClr>
              <a:defRPr/>
            </a:pPr>
            <a:r>
              <a:rPr kumimoji="0" lang="en-US" altLang="zh-CN" sz="2000">
                <a:solidFill>
                  <a:srgbClr val="0000FF"/>
                </a:solidFill>
                <a:latin typeface="Verdana" panose="020B0604030504040204" pitchFamily="34" charset="0"/>
                <a:ea typeface="宋体" panose="02010600030101010101" pitchFamily="2" charset="-122"/>
              </a:rPr>
              <a:t>  </a:t>
            </a:r>
            <a:r>
              <a:rPr kumimoji="0" lang="en-US" altLang="zh-CN" sz="2000">
                <a:solidFill>
                  <a:srgbClr val="3333FF"/>
                </a:solidFill>
                <a:latin typeface="Verdana" panose="020B0604030504040204" pitchFamily="34" charset="0"/>
                <a:ea typeface="宋体" panose="02010600030101010101" pitchFamily="2" charset="-122"/>
              </a:rPr>
              <a:t>STACK    SEGMENT			 </a:t>
            </a:r>
            <a:r>
              <a:rPr kumimoji="0" lang="en-US" altLang="zh-CN" sz="2000">
                <a:solidFill>
                  <a:srgbClr val="333333"/>
                </a:solidFill>
                <a:latin typeface="Verdana" panose="020B0604030504040204" pitchFamily="34" charset="0"/>
                <a:ea typeface="宋体" panose="02010600030101010101" pitchFamily="2" charset="-122"/>
              </a:rPr>
              <a:t>；</a:t>
            </a:r>
            <a:r>
              <a:rPr kumimoji="0" lang="zh-CN" altLang="en-US" sz="2000">
                <a:solidFill>
                  <a:srgbClr val="333333"/>
                </a:solidFill>
                <a:latin typeface="Verdana" panose="020B0604030504040204" pitchFamily="34" charset="0"/>
                <a:ea typeface="宋体" panose="02010600030101010101" pitchFamily="2" charset="-122"/>
              </a:rPr>
              <a:t>堆栈段</a:t>
            </a:r>
            <a:endParaRPr kumimoji="0" lang="en-US" altLang="zh-CN" sz="2000">
              <a:solidFill>
                <a:srgbClr val="3333FF"/>
              </a:solidFill>
              <a:latin typeface="Verdana" panose="020B0604030504040204" pitchFamily="34" charset="0"/>
              <a:ea typeface="宋体" panose="02010600030101010101" pitchFamily="2" charset="-122"/>
            </a:endParaRPr>
          </a:p>
          <a:p>
            <a:pPr>
              <a:buClr>
                <a:schemeClr val="accent2"/>
              </a:buClr>
              <a:defRPr/>
            </a:pPr>
            <a:r>
              <a:rPr kumimoji="0" lang="en-US" altLang="zh-CN" sz="2000">
                <a:solidFill>
                  <a:srgbClr val="FF0000"/>
                </a:solidFill>
                <a:latin typeface="Verdana" panose="020B0604030504040204" pitchFamily="34" charset="0"/>
                <a:ea typeface="宋体" panose="02010600030101010101" pitchFamily="2" charset="-122"/>
              </a:rPr>
              <a:t>                </a:t>
            </a:r>
            <a:r>
              <a:rPr kumimoji="0" lang="en-US" altLang="zh-CN" sz="2000">
                <a:solidFill>
                  <a:srgbClr val="333333"/>
                </a:solidFill>
                <a:latin typeface="Verdana" panose="020B0604030504040204" pitchFamily="34" charset="0"/>
                <a:ea typeface="宋体" panose="02010600030101010101" pitchFamily="2" charset="-122"/>
              </a:rPr>
              <a:t>ST1  DB   100 DUP(?)</a:t>
            </a:r>
          </a:p>
          <a:p>
            <a:pPr>
              <a:buClr>
                <a:schemeClr val="accent2"/>
              </a:buClr>
              <a:defRPr/>
            </a:pPr>
            <a:r>
              <a:rPr kumimoji="0" lang="en-US" altLang="zh-CN" sz="2000">
                <a:solidFill>
                  <a:srgbClr val="FF0000"/>
                </a:solidFill>
                <a:latin typeface="Verdana" panose="020B0604030504040204" pitchFamily="34" charset="0"/>
                <a:ea typeface="宋体" panose="02010600030101010101" pitchFamily="2" charset="-122"/>
              </a:rPr>
              <a:t>  </a:t>
            </a:r>
            <a:r>
              <a:rPr kumimoji="0" lang="en-US" altLang="zh-CN" sz="2000">
                <a:solidFill>
                  <a:srgbClr val="3333FF"/>
                </a:solidFill>
                <a:latin typeface="Verdana" panose="020B0604030504040204" pitchFamily="34" charset="0"/>
                <a:ea typeface="宋体" panose="02010600030101010101" pitchFamily="2" charset="-122"/>
              </a:rPr>
              <a:t>STACK   ENDS</a:t>
            </a:r>
          </a:p>
          <a:p>
            <a:pPr eaLnBrk="1" hangingPunct="1">
              <a:defRPr/>
            </a:pPr>
            <a:r>
              <a:rPr kumimoji="0" lang="en-US" altLang="zh-CN" sz="2000">
                <a:solidFill>
                  <a:srgbClr val="993300"/>
                </a:solidFill>
                <a:latin typeface="Verdana" panose="020B0604030504040204" pitchFamily="34" charset="0"/>
                <a:ea typeface="宋体" panose="02010600030101010101" pitchFamily="2" charset="-122"/>
              </a:rPr>
              <a:t>  CODE     SEGMENT                                  </a:t>
            </a:r>
            <a:r>
              <a:rPr kumimoji="0" lang="en-US" altLang="zh-CN" sz="2000">
                <a:solidFill>
                  <a:srgbClr val="333333"/>
                </a:solidFill>
                <a:latin typeface="Verdana" panose="020B0604030504040204" pitchFamily="34" charset="0"/>
                <a:ea typeface="宋体" panose="02010600030101010101" pitchFamily="2" charset="-122"/>
              </a:rPr>
              <a:t>;</a:t>
            </a:r>
            <a:r>
              <a:rPr kumimoji="0" lang="zh-CN" altLang="en-US" sz="2000">
                <a:solidFill>
                  <a:srgbClr val="333333"/>
                </a:solidFill>
                <a:latin typeface="Verdana" panose="020B0604030504040204" pitchFamily="34" charset="0"/>
                <a:ea typeface="宋体" panose="02010600030101010101" pitchFamily="2" charset="-122"/>
              </a:rPr>
              <a:t>代码段</a:t>
            </a:r>
          </a:p>
          <a:p>
            <a:pPr eaLnBrk="1" hangingPunct="1">
              <a:defRPr/>
            </a:pPr>
            <a:r>
              <a:rPr kumimoji="0" lang="en-US" altLang="zh-CN" sz="2000">
                <a:solidFill>
                  <a:srgbClr val="000000"/>
                </a:solidFill>
                <a:latin typeface="Verdana" panose="020B0604030504040204" pitchFamily="34" charset="0"/>
                <a:ea typeface="宋体" panose="02010600030101010101" pitchFamily="2" charset="-122"/>
              </a:rPr>
              <a:t>                ASSUME CS:CODE,DS:DATA,SS:STACK</a:t>
            </a:r>
          </a:p>
          <a:p>
            <a:pPr eaLnBrk="1" hangingPunct="1">
              <a:defRPr/>
            </a:pPr>
            <a:r>
              <a:rPr kumimoji="0" lang="en-US" altLang="zh-CN" sz="2000">
                <a:solidFill>
                  <a:srgbClr val="000000"/>
                </a:solidFill>
                <a:latin typeface="Verdana" panose="020B0604030504040204" pitchFamily="34" charset="0"/>
                <a:ea typeface="宋体" panose="02010600030101010101" pitchFamily="2" charset="-122"/>
              </a:rPr>
              <a:t>  MAIN     PROC  FAR</a:t>
            </a:r>
          </a:p>
          <a:p>
            <a:pPr eaLnBrk="1" hangingPunct="1">
              <a:defRPr/>
            </a:pPr>
            <a:r>
              <a:rPr kumimoji="0" lang="en-US" altLang="zh-CN" sz="2000">
                <a:solidFill>
                  <a:srgbClr val="000000"/>
                </a:solidFill>
                <a:latin typeface="Verdana" panose="020B0604030504040204" pitchFamily="34" charset="0"/>
                <a:ea typeface="宋体" panose="02010600030101010101" pitchFamily="2" charset="-122"/>
              </a:rPr>
              <a:t>  START:  MOV AX,</a:t>
            </a:r>
            <a:r>
              <a:rPr kumimoji="0" lang="zh-CN" altLang="en-US" sz="2000">
                <a:solidFill>
                  <a:srgbClr val="000000"/>
                </a:solidFill>
                <a:latin typeface="Verdana" panose="020B0604030504040204" pitchFamily="34" charset="0"/>
                <a:ea typeface="宋体" panose="02010600030101010101" pitchFamily="2" charset="-122"/>
              </a:rPr>
              <a:t> </a:t>
            </a:r>
            <a:r>
              <a:rPr kumimoji="0" lang="en-US" altLang="zh-CN" sz="2000">
                <a:solidFill>
                  <a:srgbClr val="3333FF"/>
                </a:solidFill>
                <a:latin typeface="Verdana" panose="020B0604030504040204" pitchFamily="34" charset="0"/>
                <a:ea typeface="宋体" panose="02010600030101010101" pitchFamily="2" charset="-122"/>
              </a:rPr>
              <a:t>STACK</a:t>
            </a:r>
            <a:r>
              <a:rPr kumimoji="0" lang="en-US" altLang="zh-CN" sz="2000">
                <a:solidFill>
                  <a:srgbClr val="000000"/>
                </a:solidFill>
                <a:latin typeface="Verdana" panose="020B0604030504040204" pitchFamily="34" charset="0"/>
                <a:ea typeface="宋体" panose="02010600030101010101" pitchFamily="2" charset="-122"/>
              </a:rPr>
              <a:t>                         ;</a:t>
            </a:r>
            <a:r>
              <a:rPr kumimoji="0" lang="zh-CN" altLang="en-US" sz="2000">
                <a:solidFill>
                  <a:srgbClr val="000000"/>
                </a:solidFill>
                <a:latin typeface="Verdana" panose="020B0604030504040204" pitchFamily="34" charset="0"/>
                <a:ea typeface="宋体" panose="02010600030101010101" pitchFamily="2" charset="-122"/>
              </a:rPr>
              <a:t>送堆栈段段地址</a:t>
            </a:r>
          </a:p>
          <a:p>
            <a:pPr eaLnBrk="1" hangingPunct="1">
              <a:defRPr/>
            </a:pPr>
            <a:r>
              <a:rPr kumimoji="0" lang="zh-CN" altLang="en-US" sz="2000">
                <a:solidFill>
                  <a:srgbClr val="000000"/>
                </a:solidFill>
                <a:latin typeface="Verdana" panose="020B0604030504040204" pitchFamily="34" charset="0"/>
                <a:ea typeface="宋体" panose="02010600030101010101" pitchFamily="2" charset="-122"/>
              </a:rPr>
              <a:t>                </a:t>
            </a:r>
            <a:r>
              <a:rPr kumimoji="0" lang="en-US" altLang="zh-CN" sz="2000">
                <a:solidFill>
                  <a:srgbClr val="000000"/>
                </a:solidFill>
                <a:latin typeface="Verdana" panose="020B0604030504040204" pitchFamily="34" charset="0"/>
                <a:ea typeface="宋体" panose="02010600030101010101" pitchFamily="2" charset="-122"/>
              </a:rPr>
              <a:t>MOV SS,</a:t>
            </a:r>
            <a:r>
              <a:rPr kumimoji="0" lang="zh-CN" altLang="en-US" sz="2000">
                <a:solidFill>
                  <a:srgbClr val="000000"/>
                </a:solidFill>
                <a:latin typeface="Verdana" panose="020B0604030504040204" pitchFamily="34" charset="0"/>
                <a:ea typeface="宋体" panose="02010600030101010101" pitchFamily="2" charset="-122"/>
              </a:rPr>
              <a:t> </a:t>
            </a:r>
            <a:r>
              <a:rPr kumimoji="0" lang="en-US" altLang="zh-CN" sz="2000">
                <a:solidFill>
                  <a:srgbClr val="000000"/>
                </a:solidFill>
                <a:latin typeface="Verdana" panose="020B0604030504040204" pitchFamily="34" charset="0"/>
                <a:ea typeface="宋体" panose="02010600030101010101" pitchFamily="2" charset="-122"/>
              </a:rPr>
              <a:t>AX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436232">
                                            <p:txEl>
                                              <p:pRg st="0" end="0"/>
                                            </p:txEl>
                                          </p:spTgt>
                                        </p:tgtEl>
                                        <p:attrNameLst>
                                          <p:attrName>style.visibility</p:attrName>
                                        </p:attrNameLst>
                                      </p:cBhvr>
                                      <p:to>
                                        <p:strVal val="visible"/>
                                      </p:to>
                                    </p:set>
                                    <p:anim calcmode="lin" valueType="num">
                                      <p:cBhvr>
                                        <p:cTn id="7" dur="500" fill="hold"/>
                                        <p:tgtEl>
                                          <p:spTgt spid="436232">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436232">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436232">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43623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nodeType="clickEffect">
                                  <p:stCondLst>
                                    <p:cond delay="0"/>
                                  </p:stCondLst>
                                  <p:childTnLst>
                                    <p:set>
                                      <p:cBhvr>
                                        <p:cTn id="14" dur="1" fill="hold">
                                          <p:stCondLst>
                                            <p:cond delay="0"/>
                                          </p:stCondLst>
                                        </p:cTn>
                                        <p:tgtEl>
                                          <p:spTgt spid="436232">
                                            <p:txEl>
                                              <p:pRg st="2" end="2"/>
                                            </p:txEl>
                                          </p:spTgt>
                                        </p:tgtEl>
                                        <p:attrNameLst>
                                          <p:attrName>style.visibility</p:attrName>
                                        </p:attrNameLst>
                                      </p:cBhvr>
                                      <p:to>
                                        <p:strVal val="visible"/>
                                      </p:to>
                                    </p:set>
                                    <p:anim calcmode="lin" valueType="num">
                                      <p:cBhvr>
                                        <p:cTn id="15" dur="500" fill="hold"/>
                                        <p:tgtEl>
                                          <p:spTgt spid="436232">
                                            <p:txEl>
                                              <p:pRg st="2" end="2"/>
                                            </p:txEl>
                                          </p:spTgt>
                                        </p:tgtEl>
                                        <p:attrNameLst>
                                          <p:attrName>ppt_x</p:attrName>
                                        </p:attrNameLst>
                                      </p:cBhvr>
                                      <p:tavLst>
                                        <p:tav tm="0">
                                          <p:val>
                                            <p:strVal val="#ppt_x-#ppt_w/2"/>
                                          </p:val>
                                        </p:tav>
                                        <p:tav tm="100000">
                                          <p:val>
                                            <p:strVal val="#ppt_x"/>
                                          </p:val>
                                        </p:tav>
                                      </p:tavLst>
                                    </p:anim>
                                    <p:anim calcmode="lin" valueType="num">
                                      <p:cBhvr>
                                        <p:cTn id="16" dur="500" fill="hold"/>
                                        <p:tgtEl>
                                          <p:spTgt spid="436232">
                                            <p:txEl>
                                              <p:pRg st="2" end="2"/>
                                            </p:txEl>
                                          </p:spTgt>
                                        </p:tgtEl>
                                        <p:attrNameLst>
                                          <p:attrName>ppt_y</p:attrName>
                                        </p:attrNameLst>
                                      </p:cBhvr>
                                      <p:tavLst>
                                        <p:tav tm="0">
                                          <p:val>
                                            <p:strVal val="#ppt_y"/>
                                          </p:val>
                                        </p:tav>
                                        <p:tav tm="100000">
                                          <p:val>
                                            <p:strVal val="#ppt_y"/>
                                          </p:val>
                                        </p:tav>
                                      </p:tavLst>
                                    </p:anim>
                                    <p:anim calcmode="lin" valueType="num">
                                      <p:cBhvr>
                                        <p:cTn id="17" dur="500" fill="hold"/>
                                        <p:tgtEl>
                                          <p:spTgt spid="436232">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436232">
                                            <p:txEl>
                                              <p:pRg st="2" end="2"/>
                                            </p:txEl>
                                          </p:spTgt>
                                        </p:tgtEl>
                                        <p:attrNameLst>
                                          <p:attrName>ppt_h</p:attrName>
                                        </p:attrNameLst>
                                      </p:cBhvr>
                                      <p:tavLst>
                                        <p:tav tm="0">
                                          <p:val>
                                            <p:strVal val="#ppt_h"/>
                                          </p:val>
                                        </p:tav>
                                        <p:tav tm="100000">
                                          <p:val>
                                            <p:strVal val="#ppt_h"/>
                                          </p:val>
                                        </p:tav>
                                      </p:tavLst>
                                    </p:anim>
                                  </p:childTnLst>
                                </p:cTn>
                              </p:par>
                              <p:par>
                                <p:cTn id="19" presetID="17" presetClass="entr" presetSubtype="8" fill="hold" nodeType="withEffect">
                                  <p:stCondLst>
                                    <p:cond delay="0"/>
                                  </p:stCondLst>
                                  <p:childTnLst>
                                    <p:set>
                                      <p:cBhvr>
                                        <p:cTn id="20" dur="1" fill="hold">
                                          <p:stCondLst>
                                            <p:cond delay="0"/>
                                          </p:stCondLst>
                                        </p:cTn>
                                        <p:tgtEl>
                                          <p:spTgt spid="436232">
                                            <p:txEl>
                                              <p:pRg st="3" end="3"/>
                                            </p:txEl>
                                          </p:spTgt>
                                        </p:tgtEl>
                                        <p:attrNameLst>
                                          <p:attrName>style.visibility</p:attrName>
                                        </p:attrNameLst>
                                      </p:cBhvr>
                                      <p:to>
                                        <p:strVal val="visible"/>
                                      </p:to>
                                    </p:set>
                                    <p:anim calcmode="lin" valueType="num">
                                      <p:cBhvr>
                                        <p:cTn id="21" dur="500" fill="hold"/>
                                        <p:tgtEl>
                                          <p:spTgt spid="436232">
                                            <p:txEl>
                                              <p:pRg st="3" end="3"/>
                                            </p:txEl>
                                          </p:spTgt>
                                        </p:tgtEl>
                                        <p:attrNameLst>
                                          <p:attrName>ppt_x</p:attrName>
                                        </p:attrNameLst>
                                      </p:cBhvr>
                                      <p:tavLst>
                                        <p:tav tm="0">
                                          <p:val>
                                            <p:strVal val="#ppt_x-#ppt_w/2"/>
                                          </p:val>
                                        </p:tav>
                                        <p:tav tm="100000">
                                          <p:val>
                                            <p:strVal val="#ppt_x"/>
                                          </p:val>
                                        </p:tav>
                                      </p:tavLst>
                                    </p:anim>
                                    <p:anim calcmode="lin" valueType="num">
                                      <p:cBhvr>
                                        <p:cTn id="22" dur="500" fill="hold"/>
                                        <p:tgtEl>
                                          <p:spTgt spid="436232">
                                            <p:txEl>
                                              <p:pRg st="3" end="3"/>
                                            </p:txEl>
                                          </p:spTgt>
                                        </p:tgtEl>
                                        <p:attrNameLst>
                                          <p:attrName>ppt_y</p:attrName>
                                        </p:attrNameLst>
                                      </p:cBhvr>
                                      <p:tavLst>
                                        <p:tav tm="0">
                                          <p:val>
                                            <p:strVal val="#ppt_y"/>
                                          </p:val>
                                        </p:tav>
                                        <p:tav tm="100000">
                                          <p:val>
                                            <p:strVal val="#ppt_y"/>
                                          </p:val>
                                        </p:tav>
                                      </p:tavLst>
                                    </p:anim>
                                    <p:anim calcmode="lin" valueType="num">
                                      <p:cBhvr>
                                        <p:cTn id="23" dur="500" fill="hold"/>
                                        <p:tgtEl>
                                          <p:spTgt spid="436232">
                                            <p:txEl>
                                              <p:pRg st="3" end="3"/>
                                            </p:txEl>
                                          </p:spTgt>
                                        </p:tgtEl>
                                        <p:attrNameLst>
                                          <p:attrName>ppt_w</p:attrName>
                                        </p:attrNameLst>
                                      </p:cBhvr>
                                      <p:tavLst>
                                        <p:tav tm="0">
                                          <p:val>
                                            <p:fltVal val="0"/>
                                          </p:val>
                                        </p:tav>
                                        <p:tav tm="100000">
                                          <p:val>
                                            <p:strVal val="#ppt_w"/>
                                          </p:val>
                                        </p:tav>
                                      </p:tavLst>
                                    </p:anim>
                                    <p:anim calcmode="lin" valueType="num">
                                      <p:cBhvr>
                                        <p:cTn id="24" dur="500" fill="hold"/>
                                        <p:tgtEl>
                                          <p:spTgt spid="436232">
                                            <p:txEl>
                                              <p:pRg st="3" end="3"/>
                                            </p:txEl>
                                          </p:spTgt>
                                        </p:tgtEl>
                                        <p:attrNameLst>
                                          <p:attrName>ppt_h</p:attrName>
                                        </p:attrNameLst>
                                      </p:cBhvr>
                                      <p:tavLst>
                                        <p:tav tm="0">
                                          <p:val>
                                            <p:strVal val="#ppt_h"/>
                                          </p:val>
                                        </p:tav>
                                        <p:tav tm="100000">
                                          <p:val>
                                            <p:strVal val="#ppt_h"/>
                                          </p:val>
                                        </p:tav>
                                      </p:tavLst>
                                    </p:anim>
                                  </p:childTnLst>
                                </p:cTn>
                              </p:par>
                              <p:par>
                                <p:cTn id="25" presetID="17" presetClass="entr" presetSubtype="8" fill="hold" nodeType="withEffect">
                                  <p:stCondLst>
                                    <p:cond delay="0"/>
                                  </p:stCondLst>
                                  <p:childTnLst>
                                    <p:set>
                                      <p:cBhvr>
                                        <p:cTn id="26" dur="1" fill="hold">
                                          <p:stCondLst>
                                            <p:cond delay="0"/>
                                          </p:stCondLst>
                                        </p:cTn>
                                        <p:tgtEl>
                                          <p:spTgt spid="436232">
                                            <p:txEl>
                                              <p:pRg st="4" end="4"/>
                                            </p:txEl>
                                          </p:spTgt>
                                        </p:tgtEl>
                                        <p:attrNameLst>
                                          <p:attrName>style.visibility</p:attrName>
                                        </p:attrNameLst>
                                      </p:cBhvr>
                                      <p:to>
                                        <p:strVal val="visible"/>
                                      </p:to>
                                    </p:set>
                                    <p:anim calcmode="lin" valueType="num">
                                      <p:cBhvr>
                                        <p:cTn id="27" dur="500" fill="hold"/>
                                        <p:tgtEl>
                                          <p:spTgt spid="436232">
                                            <p:txEl>
                                              <p:pRg st="4" end="4"/>
                                            </p:txEl>
                                          </p:spTgt>
                                        </p:tgtEl>
                                        <p:attrNameLst>
                                          <p:attrName>ppt_x</p:attrName>
                                        </p:attrNameLst>
                                      </p:cBhvr>
                                      <p:tavLst>
                                        <p:tav tm="0">
                                          <p:val>
                                            <p:strVal val="#ppt_x-#ppt_w/2"/>
                                          </p:val>
                                        </p:tav>
                                        <p:tav tm="100000">
                                          <p:val>
                                            <p:strVal val="#ppt_x"/>
                                          </p:val>
                                        </p:tav>
                                      </p:tavLst>
                                    </p:anim>
                                    <p:anim calcmode="lin" valueType="num">
                                      <p:cBhvr>
                                        <p:cTn id="28" dur="500" fill="hold"/>
                                        <p:tgtEl>
                                          <p:spTgt spid="436232">
                                            <p:txEl>
                                              <p:pRg st="4" end="4"/>
                                            </p:txEl>
                                          </p:spTgt>
                                        </p:tgtEl>
                                        <p:attrNameLst>
                                          <p:attrName>ppt_y</p:attrName>
                                        </p:attrNameLst>
                                      </p:cBhvr>
                                      <p:tavLst>
                                        <p:tav tm="0">
                                          <p:val>
                                            <p:strVal val="#ppt_y"/>
                                          </p:val>
                                        </p:tav>
                                        <p:tav tm="100000">
                                          <p:val>
                                            <p:strVal val="#ppt_y"/>
                                          </p:val>
                                        </p:tav>
                                      </p:tavLst>
                                    </p:anim>
                                    <p:anim calcmode="lin" valueType="num">
                                      <p:cBhvr>
                                        <p:cTn id="29" dur="500" fill="hold"/>
                                        <p:tgtEl>
                                          <p:spTgt spid="436232">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436232">
                                            <p:txEl>
                                              <p:pRg st="4" end="4"/>
                                            </p:txEl>
                                          </p:spTgt>
                                        </p:tgtEl>
                                        <p:attrNameLst>
                                          <p:attrName>ppt_h</p:attrName>
                                        </p:attrNameLst>
                                      </p:cBhvr>
                                      <p:tavLst>
                                        <p:tav tm="0">
                                          <p:val>
                                            <p:strVal val="#ppt_h"/>
                                          </p:val>
                                        </p:tav>
                                        <p:tav tm="100000">
                                          <p:val>
                                            <p:strVal val="#ppt_h"/>
                                          </p:val>
                                        </p:tav>
                                      </p:tavLst>
                                    </p:anim>
                                  </p:childTnLst>
                                </p:cTn>
                              </p:par>
                              <p:par>
                                <p:cTn id="31" presetID="17" presetClass="entr" presetSubtype="8" fill="hold" nodeType="withEffect">
                                  <p:stCondLst>
                                    <p:cond delay="0"/>
                                  </p:stCondLst>
                                  <p:childTnLst>
                                    <p:set>
                                      <p:cBhvr>
                                        <p:cTn id="32" dur="1" fill="hold">
                                          <p:stCondLst>
                                            <p:cond delay="0"/>
                                          </p:stCondLst>
                                        </p:cTn>
                                        <p:tgtEl>
                                          <p:spTgt spid="436232">
                                            <p:txEl>
                                              <p:pRg st="5" end="5"/>
                                            </p:txEl>
                                          </p:spTgt>
                                        </p:tgtEl>
                                        <p:attrNameLst>
                                          <p:attrName>style.visibility</p:attrName>
                                        </p:attrNameLst>
                                      </p:cBhvr>
                                      <p:to>
                                        <p:strVal val="visible"/>
                                      </p:to>
                                    </p:set>
                                    <p:anim calcmode="lin" valueType="num">
                                      <p:cBhvr>
                                        <p:cTn id="33" dur="500" fill="hold"/>
                                        <p:tgtEl>
                                          <p:spTgt spid="436232">
                                            <p:txEl>
                                              <p:pRg st="5" end="5"/>
                                            </p:txEl>
                                          </p:spTgt>
                                        </p:tgtEl>
                                        <p:attrNameLst>
                                          <p:attrName>ppt_x</p:attrName>
                                        </p:attrNameLst>
                                      </p:cBhvr>
                                      <p:tavLst>
                                        <p:tav tm="0">
                                          <p:val>
                                            <p:strVal val="#ppt_x-#ppt_w/2"/>
                                          </p:val>
                                        </p:tav>
                                        <p:tav tm="100000">
                                          <p:val>
                                            <p:strVal val="#ppt_x"/>
                                          </p:val>
                                        </p:tav>
                                      </p:tavLst>
                                    </p:anim>
                                    <p:anim calcmode="lin" valueType="num">
                                      <p:cBhvr>
                                        <p:cTn id="34" dur="500" fill="hold"/>
                                        <p:tgtEl>
                                          <p:spTgt spid="436232">
                                            <p:txEl>
                                              <p:pRg st="5" end="5"/>
                                            </p:txEl>
                                          </p:spTgt>
                                        </p:tgtEl>
                                        <p:attrNameLst>
                                          <p:attrName>ppt_y</p:attrName>
                                        </p:attrNameLst>
                                      </p:cBhvr>
                                      <p:tavLst>
                                        <p:tav tm="0">
                                          <p:val>
                                            <p:strVal val="#ppt_y"/>
                                          </p:val>
                                        </p:tav>
                                        <p:tav tm="100000">
                                          <p:val>
                                            <p:strVal val="#ppt_y"/>
                                          </p:val>
                                        </p:tav>
                                      </p:tavLst>
                                    </p:anim>
                                    <p:anim calcmode="lin" valueType="num">
                                      <p:cBhvr>
                                        <p:cTn id="35" dur="500" fill="hold"/>
                                        <p:tgtEl>
                                          <p:spTgt spid="436232">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436232">
                                            <p:txEl>
                                              <p:pRg st="5" end="5"/>
                                            </p:txEl>
                                          </p:spTgt>
                                        </p:tgtEl>
                                        <p:attrNameLst>
                                          <p:attrName>ppt_h</p:attrName>
                                        </p:attrNameLst>
                                      </p:cBhvr>
                                      <p:tavLst>
                                        <p:tav tm="0">
                                          <p:val>
                                            <p:strVal val="#ppt_h"/>
                                          </p:val>
                                        </p:tav>
                                        <p:tav tm="100000">
                                          <p:val>
                                            <p:strVal val="#ppt_h"/>
                                          </p:val>
                                        </p:tav>
                                      </p:tavLst>
                                    </p:anim>
                                  </p:childTnLst>
                                </p:cTn>
                              </p:par>
                              <p:par>
                                <p:cTn id="37" presetID="17" presetClass="entr" presetSubtype="8" fill="hold" nodeType="withEffect">
                                  <p:stCondLst>
                                    <p:cond delay="0"/>
                                  </p:stCondLst>
                                  <p:childTnLst>
                                    <p:set>
                                      <p:cBhvr>
                                        <p:cTn id="38" dur="1" fill="hold">
                                          <p:stCondLst>
                                            <p:cond delay="0"/>
                                          </p:stCondLst>
                                        </p:cTn>
                                        <p:tgtEl>
                                          <p:spTgt spid="436232">
                                            <p:txEl>
                                              <p:pRg st="6" end="6"/>
                                            </p:txEl>
                                          </p:spTgt>
                                        </p:tgtEl>
                                        <p:attrNameLst>
                                          <p:attrName>style.visibility</p:attrName>
                                        </p:attrNameLst>
                                      </p:cBhvr>
                                      <p:to>
                                        <p:strVal val="visible"/>
                                      </p:to>
                                    </p:set>
                                    <p:anim calcmode="lin" valueType="num">
                                      <p:cBhvr>
                                        <p:cTn id="39" dur="500" fill="hold"/>
                                        <p:tgtEl>
                                          <p:spTgt spid="436232">
                                            <p:txEl>
                                              <p:pRg st="6" end="6"/>
                                            </p:txEl>
                                          </p:spTgt>
                                        </p:tgtEl>
                                        <p:attrNameLst>
                                          <p:attrName>ppt_x</p:attrName>
                                        </p:attrNameLst>
                                      </p:cBhvr>
                                      <p:tavLst>
                                        <p:tav tm="0">
                                          <p:val>
                                            <p:strVal val="#ppt_x-#ppt_w/2"/>
                                          </p:val>
                                        </p:tav>
                                        <p:tav tm="100000">
                                          <p:val>
                                            <p:strVal val="#ppt_x"/>
                                          </p:val>
                                        </p:tav>
                                      </p:tavLst>
                                    </p:anim>
                                    <p:anim calcmode="lin" valueType="num">
                                      <p:cBhvr>
                                        <p:cTn id="40" dur="500" fill="hold"/>
                                        <p:tgtEl>
                                          <p:spTgt spid="436232">
                                            <p:txEl>
                                              <p:pRg st="6" end="6"/>
                                            </p:txEl>
                                          </p:spTgt>
                                        </p:tgtEl>
                                        <p:attrNameLst>
                                          <p:attrName>ppt_y</p:attrName>
                                        </p:attrNameLst>
                                      </p:cBhvr>
                                      <p:tavLst>
                                        <p:tav tm="0">
                                          <p:val>
                                            <p:strVal val="#ppt_y"/>
                                          </p:val>
                                        </p:tav>
                                        <p:tav tm="100000">
                                          <p:val>
                                            <p:strVal val="#ppt_y"/>
                                          </p:val>
                                        </p:tav>
                                      </p:tavLst>
                                    </p:anim>
                                    <p:anim calcmode="lin" valueType="num">
                                      <p:cBhvr>
                                        <p:cTn id="41" dur="500" fill="hold"/>
                                        <p:tgtEl>
                                          <p:spTgt spid="436232">
                                            <p:txEl>
                                              <p:pRg st="6" end="6"/>
                                            </p:txEl>
                                          </p:spTgt>
                                        </p:tgtEl>
                                        <p:attrNameLst>
                                          <p:attrName>ppt_w</p:attrName>
                                        </p:attrNameLst>
                                      </p:cBhvr>
                                      <p:tavLst>
                                        <p:tav tm="0">
                                          <p:val>
                                            <p:fltVal val="0"/>
                                          </p:val>
                                        </p:tav>
                                        <p:tav tm="100000">
                                          <p:val>
                                            <p:strVal val="#ppt_w"/>
                                          </p:val>
                                        </p:tav>
                                      </p:tavLst>
                                    </p:anim>
                                    <p:anim calcmode="lin" valueType="num">
                                      <p:cBhvr>
                                        <p:cTn id="42" dur="500" fill="hold"/>
                                        <p:tgtEl>
                                          <p:spTgt spid="436232">
                                            <p:txEl>
                                              <p:pRg st="6" end="6"/>
                                            </p:txEl>
                                          </p:spTgt>
                                        </p:tgtEl>
                                        <p:attrNameLst>
                                          <p:attrName>ppt_h</p:attrName>
                                        </p:attrNameLst>
                                      </p:cBhvr>
                                      <p:tavLst>
                                        <p:tav tm="0">
                                          <p:val>
                                            <p:strVal val="#ppt_h"/>
                                          </p:val>
                                        </p:tav>
                                        <p:tav tm="100000">
                                          <p:val>
                                            <p:strVal val="#ppt_h"/>
                                          </p:val>
                                        </p:tav>
                                      </p:tavLst>
                                    </p:anim>
                                  </p:childTnLst>
                                </p:cTn>
                              </p:par>
                              <p:par>
                                <p:cTn id="43" presetID="17" presetClass="entr" presetSubtype="8" fill="hold" nodeType="withEffect">
                                  <p:stCondLst>
                                    <p:cond delay="0"/>
                                  </p:stCondLst>
                                  <p:childTnLst>
                                    <p:set>
                                      <p:cBhvr>
                                        <p:cTn id="44" dur="1" fill="hold">
                                          <p:stCondLst>
                                            <p:cond delay="0"/>
                                          </p:stCondLst>
                                        </p:cTn>
                                        <p:tgtEl>
                                          <p:spTgt spid="436232">
                                            <p:txEl>
                                              <p:pRg st="7" end="7"/>
                                            </p:txEl>
                                          </p:spTgt>
                                        </p:tgtEl>
                                        <p:attrNameLst>
                                          <p:attrName>style.visibility</p:attrName>
                                        </p:attrNameLst>
                                      </p:cBhvr>
                                      <p:to>
                                        <p:strVal val="visible"/>
                                      </p:to>
                                    </p:set>
                                    <p:anim calcmode="lin" valueType="num">
                                      <p:cBhvr>
                                        <p:cTn id="45" dur="500" fill="hold"/>
                                        <p:tgtEl>
                                          <p:spTgt spid="436232">
                                            <p:txEl>
                                              <p:pRg st="7" end="7"/>
                                            </p:txEl>
                                          </p:spTgt>
                                        </p:tgtEl>
                                        <p:attrNameLst>
                                          <p:attrName>ppt_x</p:attrName>
                                        </p:attrNameLst>
                                      </p:cBhvr>
                                      <p:tavLst>
                                        <p:tav tm="0">
                                          <p:val>
                                            <p:strVal val="#ppt_x-#ppt_w/2"/>
                                          </p:val>
                                        </p:tav>
                                        <p:tav tm="100000">
                                          <p:val>
                                            <p:strVal val="#ppt_x"/>
                                          </p:val>
                                        </p:tav>
                                      </p:tavLst>
                                    </p:anim>
                                    <p:anim calcmode="lin" valueType="num">
                                      <p:cBhvr>
                                        <p:cTn id="46" dur="500" fill="hold"/>
                                        <p:tgtEl>
                                          <p:spTgt spid="436232">
                                            <p:txEl>
                                              <p:pRg st="7" end="7"/>
                                            </p:txEl>
                                          </p:spTgt>
                                        </p:tgtEl>
                                        <p:attrNameLst>
                                          <p:attrName>ppt_y</p:attrName>
                                        </p:attrNameLst>
                                      </p:cBhvr>
                                      <p:tavLst>
                                        <p:tav tm="0">
                                          <p:val>
                                            <p:strVal val="#ppt_y"/>
                                          </p:val>
                                        </p:tav>
                                        <p:tav tm="100000">
                                          <p:val>
                                            <p:strVal val="#ppt_y"/>
                                          </p:val>
                                        </p:tav>
                                      </p:tavLst>
                                    </p:anim>
                                    <p:anim calcmode="lin" valueType="num">
                                      <p:cBhvr>
                                        <p:cTn id="47" dur="500" fill="hold"/>
                                        <p:tgtEl>
                                          <p:spTgt spid="436232">
                                            <p:txEl>
                                              <p:pRg st="7" end="7"/>
                                            </p:txEl>
                                          </p:spTgt>
                                        </p:tgtEl>
                                        <p:attrNameLst>
                                          <p:attrName>ppt_w</p:attrName>
                                        </p:attrNameLst>
                                      </p:cBhvr>
                                      <p:tavLst>
                                        <p:tav tm="0">
                                          <p:val>
                                            <p:fltVal val="0"/>
                                          </p:val>
                                        </p:tav>
                                        <p:tav tm="100000">
                                          <p:val>
                                            <p:strVal val="#ppt_w"/>
                                          </p:val>
                                        </p:tav>
                                      </p:tavLst>
                                    </p:anim>
                                    <p:anim calcmode="lin" valueType="num">
                                      <p:cBhvr>
                                        <p:cTn id="48" dur="500" fill="hold"/>
                                        <p:tgtEl>
                                          <p:spTgt spid="436232">
                                            <p:txEl>
                                              <p:pRg st="7" end="7"/>
                                            </p:txEl>
                                          </p:spTgt>
                                        </p:tgtEl>
                                        <p:attrNameLst>
                                          <p:attrName>ppt_h</p:attrName>
                                        </p:attrNameLst>
                                      </p:cBhvr>
                                      <p:tavLst>
                                        <p:tav tm="0">
                                          <p:val>
                                            <p:strVal val="#ppt_h"/>
                                          </p:val>
                                        </p:tav>
                                        <p:tav tm="100000">
                                          <p:val>
                                            <p:strVal val="#ppt_h"/>
                                          </p:val>
                                        </p:tav>
                                      </p:tavLst>
                                    </p:anim>
                                  </p:childTnLst>
                                </p:cTn>
                              </p:par>
                              <p:par>
                                <p:cTn id="49" presetID="17" presetClass="entr" presetSubtype="8" fill="hold" nodeType="withEffect">
                                  <p:stCondLst>
                                    <p:cond delay="0"/>
                                  </p:stCondLst>
                                  <p:childTnLst>
                                    <p:set>
                                      <p:cBhvr>
                                        <p:cTn id="50" dur="1" fill="hold">
                                          <p:stCondLst>
                                            <p:cond delay="0"/>
                                          </p:stCondLst>
                                        </p:cTn>
                                        <p:tgtEl>
                                          <p:spTgt spid="436232">
                                            <p:txEl>
                                              <p:pRg st="8" end="8"/>
                                            </p:txEl>
                                          </p:spTgt>
                                        </p:tgtEl>
                                        <p:attrNameLst>
                                          <p:attrName>style.visibility</p:attrName>
                                        </p:attrNameLst>
                                      </p:cBhvr>
                                      <p:to>
                                        <p:strVal val="visible"/>
                                      </p:to>
                                    </p:set>
                                    <p:anim calcmode="lin" valueType="num">
                                      <p:cBhvr>
                                        <p:cTn id="51" dur="500" fill="hold"/>
                                        <p:tgtEl>
                                          <p:spTgt spid="436232">
                                            <p:txEl>
                                              <p:pRg st="8" end="8"/>
                                            </p:txEl>
                                          </p:spTgt>
                                        </p:tgtEl>
                                        <p:attrNameLst>
                                          <p:attrName>ppt_x</p:attrName>
                                        </p:attrNameLst>
                                      </p:cBhvr>
                                      <p:tavLst>
                                        <p:tav tm="0">
                                          <p:val>
                                            <p:strVal val="#ppt_x-#ppt_w/2"/>
                                          </p:val>
                                        </p:tav>
                                        <p:tav tm="100000">
                                          <p:val>
                                            <p:strVal val="#ppt_x"/>
                                          </p:val>
                                        </p:tav>
                                      </p:tavLst>
                                    </p:anim>
                                    <p:anim calcmode="lin" valueType="num">
                                      <p:cBhvr>
                                        <p:cTn id="52" dur="500" fill="hold"/>
                                        <p:tgtEl>
                                          <p:spTgt spid="436232">
                                            <p:txEl>
                                              <p:pRg st="8" end="8"/>
                                            </p:txEl>
                                          </p:spTgt>
                                        </p:tgtEl>
                                        <p:attrNameLst>
                                          <p:attrName>ppt_y</p:attrName>
                                        </p:attrNameLst>
                                      </p:cBhvr>
                                      <p:tavLst>
                                        <p:tav tm="0">
                                          <p:val>
                                            <p:strVal val="#ppt_y"/>
                                          </p:val>
                                        </p:tav>
                                        <p:tav tm="100000">
                                          <p:val>
                                            <p:strVal val="#ppt_y"/>
                                          </p:val>
                                        </p:tav>
                                      </p:tavLst>
                                    </p:anim>
                                    <p:anim calcmode="lin" valueType="num">
                                      <p:cBhvr>
                                        <p:cTn id="53" dur="500" fill="hold"/>
                                        <p:tgtEl>
                                          <p:spTgt spid="436232">
                                            <p:txEl>
                                              <p:pRg st="8" end="8"/>
                                            </p:txEl>
                                          </p:spTgt>
                                        </p:tgtEl>
                                        <p:attrNameLst>
                                          <p:attrName>ppt_w</p:attrName>
                                        </p:attrNameLst>
                                      </p:cBhvr>
                                      <p:tavLst>
                                        <p:tav tm="0">
                                          <p:val>
                                            <p:fltVal val="0"/>
                                          </p:val>
                                        </p:tav>
                                        <p:tav tm="100000">
                                          <p:val>
                                            <p:strVal val="#ppt_w"/>
                                          </p:val>
                                        </p:tav>
                                      </p:tavLst>
                                    </p:anim>
                                    <p:anim calcmode="lin" valueType="num">
                                      <p:cBhvr>
                                        <p:cTn id="54" dur="500" fill="hold"/>
                                        <p:tgtEl>
                                          <p:spTgt spid="436232">
                                            <p:txEl>
                                              <p:pRg st="8" end="8"/>
                                            </p:txEl>
                                          </p:spTgt>
                                        </p:tgtEl>
                                        <p:attrNameLst>
                                          <p:attrName>ppt_h</p:attrName>
                                        </p:attrNameLst>
                                      </p:cBhvr>
                                      <p:tavLst>
                                        <p:tav tm="0">
                                          <p:val>
                                            <p:strVal val="#ppt_h"/>
                                          </p:val>
                                        </p:tav>
                                        <p:tav tm="100000">
                                          <p:val>
                                            <p:strVal val="#ppt_h"/>
                                          </p:val>
                                        </p:tav>
                                      </p:tavLst>
                                    </p:anim>
                                  </p:childTnLst>
                                </p:cTn>
                              </p:par>
                              <p:par>
                                <p:cTn id="55" presetID="17" presetClass="entr" presetSubtype="8" fill="hold" nodeType="withEffect">
                                  <p:stCondLst>
                                    <p:cond delay="0"/>
                                  </p:stCondLst>
                                  <p:childTnLst>
                                    <p:set>
                                      <p:cBhvr>
                                        <p:cTn id="56" dur="1" fill="hold">
                                          <p:stCondLst>
                                            <p:cond delay="0"/>
                                          </p:stCondLst>
                                        </p:cTn>
                                        <p:tgtEl>
                                          <p:spTgt spid="436232">
                                            <p:txEl>
                                              <p:pRg st="9" end="9"/>
                                            </p:txEl>
                                          </p:spTgt>
                                        </p:tgtEl>
                                        <p:attrNameLst>
                                          <p:attrName>style.visibility</p:attrName>
                                        </p:attrNameLst>
                                      </p:cBhvr>
                                      <p:to>
                                        <p:strVal val="visible"/>
                                      </p:to>
                                    </p:set>
                                    <p:anim calcmode="lin" valueType="num">
                                      <p:cBhvr>
                                        <p:cTn id="57" dur="500" fill="hold"/>
                                        <p:tgtEl>
                                          <p:spTgt spid="436232">
                                            <p:txEl>
                                              <p:pRg st="9" end="9"/>
                                            </p:txEl>
                                          </p:spTgt>
                                        </p:tgtEl>
                                        <p:attrNameLst>
                                          <p:attrName>ppt_x</p:attrName>
                                        </p:attrNameLst>
                                      </p:cBhvr>
                                      <p:tavLst>
                                        <p:tav tm="0">
                                          <p:val>
                                            <p:strVal val="#ppt_x-#ppt_w/2"/>
                                          </p:val>
                                        </p:tav>
                                        <p:tav tm="100000">
                                          <p:val>
                                            <p:strVal val="#ppt_x"/>
                                          </p:val>
                                        </p:tav>
                                      </p:tavLst>
                                    </p:anim>
                                    <p:anim calcmode="lin" valueType="num">
                                      <p:cBhvr>
                                        <p:cTn id="58" dur="500" fill="hold"/>
                                        <p:tgtEl>
                                          <p:spTgt spid="436232">
                                            <p:txEl>
                                              <p:pRg st="9" end="9"/>
                                            </p:txEl>
                                          </p:spTgt>
                                        </p:tgtEl>
                                        <p:attrNameLst>
                                          <p:attrName>ppt_y</p:attrName>
                                        </p:attrNameLst>
                                      </p:cBhvr>
                                      <p:tavLst>
                                        <p:tav tm="0">
                                          <p:val>
                                            <p:strVal val="#ppt_y"/>
                                          </p:val>
                                        </p:tav>
                                        <p:tav tm="100000">
                                          <p:val>
                                            <p:strVal val="#ppt_y"/>
                                          </p:val>
                                        </p:tav>
                                      </p:tavLst>
                                    </p:anim>
                                    <p:anim calcmode="lin" valueType="num">
                                      <p:cBhvr>
                                        <p:cTn id="59" dur="500" fill="hold"/>
                                        <p:tgtEl>
                                          <p:spTgt spid="436232">
                                            <p:txEl>
                                              <p:pRg st="9" end="9"/>
                                            </p:txEl>
                                          </p:spTgt>
                                        </p:tgtEl>
                                        <p:attrNameLst>
                                          <p:attrName>ppt_w</p:attrName>
                                        </p:attrNameLst>
                                      </p:cBhvr>
                                      <p:tavLst>
                                        <p:tav tm="0">
                                          <p:val>
                                            <p:fltVal val="0"/>
                                          </p:val>
                                        </p:tav>
                                        <p:tav tm="100000">
                                          <p:val>
                                            <p:strVal val="#ppt_w"/>
                                          </p:val>
                                        </p:tav>
                                      </p:tavLst>
                                    </p:anim>
                                    <p:anim calcmode="lin" valueType="num">
                                      <p:cBhvr>
                                        <p:cTn id="60" dur="500" fill="hold"/>
                                        <p:tgtEl>
                                          <p:spTgt spid="436232">
                                            <p:txEl>
                                              <p:pRg st="9" end="9"/>
                                            </p:txEl>
                                          </p:spTgt>
                                        </p:tgtEl>
                                        <p:attrNameLst>
                                          <p:attrName>ppt_h</p:attrName>
                                        </p:attrNameLst>
                                      </p:cBhvr>
                                      <p:tavLst>
                                        <p:tav tm="0">
                                          <p:val>
                                            <p:strVal val="#ppt_h"/>
                                          </p:val>
                                        </p:tav>
                                        <p:tav tm="100000">
                                          <p:val>
                                            <p:strVal val="#ppt_h"/>
                                          </p:val>
                                        </p:tav>
                                      </p:tavLst>
                                    </p:anim>
                                  </p:childTnLst>
                                </p:cTn>
                              </p:par>
                              <p:par>
                                <p:cTn id="61" presetID="17" presetClass="entr" presetSubtype="8" fill="hold" nodeType="withEffect">
                                  <p:stCondLst>
                                    <p:cond delay="0"/>
                                  </p:stCondLst>
                                  <p:childTnLst>
                                    <p:set>
                                      <p:cBhvr>
                                        <p:cTn id="62" dur="1" fill="hold">
                                          <p:stCondLst>
                                            <p:cond delay="0"/>
                                          </p:stCondLst>
                                        </p:cTn>
                                        <p:tgtEl>
                                          <p:spTgt spid="436232">
                                            <p:txEl>
                                              <p:pRg st="10" end="10"/>
                                            </p:txEl>
                                          </p:spTgt>
                                        </p:tgtEl>
                                        <p:attrNameLst>
                                          <p:attrName>style.visibility</p:attrName>
                                        </p:attrNameLst>
                                      </p:cBhvr>
                                      <p:to>
                                        <p:strVal val="visible"/>
                                      </p:to>
                                    </p:set>
                                    <p:anim calcmode="lin" valueType="num">
                                      <p:cBhvr>
                                        <p:cTn id="63" dur="500" fill="hold"/>
                                        <p:tgtEl>
                                          <p:spTgt spid="436232">
                                            <p:txEl>
                                              <p:pRg st="10" end="10"/>
                                            </p:txEl>
                                          </p:spTgt>
                                        </p:tgtEl>
                                        <p:attrNameLst>
                                          <p:attrName>ppt_x</p:attrName>
                                        </p:attrNameLst>
                                      </p:cBhvr>
                                      <p:tavLst>
                                        <p:tav tm="0">
                                          <p:val>
                                            <p:strVal val="#ppt_x-#ppt_w/2"/>
                                          </p:val>
                                        </p:tav>
                                        <p:tav tm="100000">
                                          <p:val>
                                            <p:strVal val="#ppt_x"/>
                                          </p:val>
                                        </p:tav>
                                      </p:tavLst>
                                    </p:anim>
                                    <p:anim calcmode="lin" valueType="num">
                                      <p:cBhvr>
                                        <p:cTn id="64" dur="500" fill="hold"/>
                                        <p:tgtEl>
                                          <p:spTgt spid="436232">
                                            <p:txEl>
                                              <p:pRg st="10" end="10"/>
                                            </p:txEl>
                                          </p:spTgt>
                                        </p:tgtEl>
                                        <p:attrNameLst>
                                          <p:attrName>ppt_y</p:attrName>
                                        </p:attrNameLst>
                                      </p:cBhvr>
                                      <p:tavLst>
                                        <p:tav tm="0">
                                          <p:val>
                                            <p:strVal val="#ppt_y"/>
                                          </p:val>
                                        </p:tav>
                                        <p:tav tm="100000">
                                          <p:val>
                                            <p:strVal val="#ppt_y"/>
                                          </p:val>
                                        </p:tav>
                                      </p:tavLst>
                                    </p:anim>
                                    <p:anim calcmode="lin" valueType="num">
                                      <p:cBhvr>
                                        <p:cTn id="65" dur="500" fill="hold"/>
                                        <p:tgtEl>
                                          <p:spTgt spid="436232">
                                            <p:txEl>
                                              <p:pRg st="10" end="10"/>
                                            </p:txEl>
                                          </p:spTgt>
                                        </p:tgtEl>
                                        <p:attrNameLst>
                                          <p:attrName>ppt_w</p:attrName>
                                        </p:attrNameLst>
                                      </p:cBhvr>
                                      <p:tavLst>
                                        <p:tav tm="0">
                                          <p:val>
                                            <p:fltVal val="0"/>
                                          </p:val>
                                        </p:tav>
                                        <p:tav tm="100000">
                                          <p:val>
                                            <p:strVal val="#ppt_w"/>
                                          </p:val>
                                        </p:tav>
                                      </p:tavLst>
                                    </p:anim>
                                    <p:anim calcmode="lin" valueType="num">
                                      <p:cBhvr>
                                        <p:cTn id="66" dur="500" fill="hold"/>
                                        <p:tgtEl>
                                          <p:spTgt spid="436232">
                                            <p:txEl>
                                              <p:pRg st="10" end="10"/>
                                            </p:txEl>
                                          </p:spTgt>
                                        </p:tgtEl>
                                        <p:attrNameLst>
                                          <p:attrName>ppt_h</p:attrName>
                                        </p:attrNameLst>
                                      </p:cBhvr>
                                      <p:tavLst>
                                        <p:tav tm="0">
                                          <p:val>
                                            <p:strVal val="#ppt_h"/>
                                          </p:val>
                                        </p:tav>
                                        <p:tav tm="100000">
                                          <p:val>
                                            <p:strVal val="#ppt_h"/>
                                          </p:val>
                                        </p:tav>
                                      </p:tavLst>
                                    </p:anim>
                                  </p:childTnLst>
                                </p:cTn>
                              </p:par>
                              <p:par>
                                <p:cTn id="67" presetID="17" presetClass="entr" presetSubtype="8" fill="hold" nodeType="withEffect">
                                  <p:stCondLst>
                                    <p:cond delay="0"/>
                                  </p:stCondLst>
                                  <p:childTnLst>
                                    <p:set>
                                      <p:cBhvr>
                                        <p:cTn id="68" dur="1" fill="hold">
                                          <p:stCondLst>
                                            <p:cond delay="0"/>
                                          </p:stCondLst>
                                        </p:cTn>
                                        <p:tgtEl>
                                          <p:spTgt spid="436232">
                                            <p:txEl>
                                              <p:pRg st="11" end="11"/>
                                            </p:txEl>
                                          </p:spTgt>
                                        </p:tgtEl>
                                        <p:attrNameLst>
                                          <p:attrName>style.visibility</p:attrName>
                                        </p:attrNameLst>
                                      </p:cBhvr>
                                      <p:to>
                                        <p:strVal val="visible"/>
                                      </p:to>
                                    </p:set>
                                    <p:anim calcmode="lin" valueType="num">
                                      <p:cBhvr>
                                        <p:cTn id="69" dur="500" fill="hold"/>
                                        <p:tgtEl>
                                          <p:spTgt spid="436232">
                                            <p:txEl>
                                              <p:pRg st="11" end="11"/>
                                            </p:txEl>
                                          </p:spTgt>
                                        </p:tgtEl>
                                        <p:attrNameLst>
                                          <p:attrName>ppt_x</p:attrName>
                                        </p:attrNameLst>
                                      </p:cBhvr>
                                      <p:tavLst>
                                        <p:tav tm="0">
                                          <p:val>
                                            <p:strVal val="#ppt_x-#ppt_w/2"/>
                                          </p:val>
                                        </p:tav>
                                        <p:tav tm="100000">
                                          <p:val>
                                            <p:strVal val="#ppt_x"/>
                                          </p:val>
                                        </p:tav>
                                      </p:tavLst>
                                    </p:anim>
                                    <p:anim calcmode="lin" valueType="num">
                                      <p:cBhvr>
                                        <p:cTn id="70" dur="500" fill="hold"/>
                                        <p:tgtEl>
                                          <p:spTgt spid="436232">
                                            <p:txEl>
                                              <p:pRg st="11" end="11"/>
                                            </p:txEl>
                                          </p:spTgt>
                                        </p:tgtEl>
                                        <p:attrNameLst>
                                          <p:attrName>ppt_y</p:attrName>
                                        </p:attrNameLst>
                                      </p:cBhvr>
                                      <p:tavLst>
                                        <p:tav tm="0">
                                          <p:val>
                                            <p:strVal val="#ppt_y"/>
                                          </p:val>
                                        </p:tav>
                                        <p:tav tm="100000">
                                          <p:val>
                                            <p:strVal val="#ppt_y"/>
                                          </p:val>
                                        </p:tav>
                                      </p:tavLst>
                                    </p:anim>
                                    <p:anim calcmode="lin" valueType="num">
                                      <p:cBhvr>
                                        <p:cTn id="71" dur="500" fill="hold"/>
                                        <p:tgtEl>
                                          <p:spTgt spid="436232">
                                            <p:txEl>
                                              <p:pRg st="11" end="11"/>
                                            </p:txEl>
                                          </p:spTgt>
                                        </p:tgtEl>
                                        <p:attrNameLst>
                                          <p:attrName>ppt_w</p:attrName>
                                        </p:attrNameLst>
                                      </p:cBhvr>
                                      <p:tavLst>
                                        <p:tav tm="0">
                                          <p:val>
                                            <p:fltVal val="0"/>
                                          </p:val>
                                        </p:tav>
                                        <p:tav tm="100000">
                                          <p:val>
                                            <p:strVal val="#ppt_w"/>
                                          </p:val>
                                        </p:tav>
                                      </p:tavLst>
                                    </p:anim>
                                    <p:anim calcmode="lin" valueType="num">
                                      <p:cBhvr>
                                        <p:cTn id="72" dur="500" fill="hold"/>
                                        <p:tgtEl>
                                          <p:spTgt spid="436232">
                                            <p:txEl>
                                              <p:pRg st="11" end="11"/>
                                            </p:txEl>
                                          </p:spTgt>
                                        </p:tgtEl>
                                        <p:attrNameLst>
                                          <p:attrName>ppt_h</p:attrName>
                                        </p:attrNameLst>
                                      </p:cBhvr>
                                      <p:tavLst>
                                        <p:tav tm="0">
                                          <p:val>
                                            <p:strVal val="#ppt_h"/>
                                          </p:val>
                                        </p:tav>
                                        <p:tav tm="100000">
                                          <p:val>
                                            <p:strVal val="#ppt_h"/>
                                          </p:val>
                                        </p:tav>
                                      </p:tavLst>
                                    </p:anim>
                                  </p:childTnLst>
                                </p:cTn>
                              </p:par>
                              <p:par>
                                <p:cTn id="73" presetID="17" presetClass="entr" presetSubtype="8" fill="hold" nodeType="withEffect">
                                  <p:stCondLst>
                                    <p:cond delay="0"/>
                                  </p:stCondLst>
                                  <p:childTnLst>
                                    <p:set>
                                      <p:cBhvr>
                                        <p:cTn id="74" dur="1" fill="hold">
                                          <p:stCondLst>
                                            <p:cond delay="0"/>
                                          </p:stCondLst>
                                        </p:cTn>
                                        <p:tgtEl>
                                          <p:spTgt spid="436232">
                                            <p:txEl>
                                              <p:pRg st="12" end="12"/>
                                            </p:txEl>
                                          </p:spTgt>
                                        </p:tgtEl>
                                        <p:attrNameLst>
                                          <p:attrName>style.visibility</p:attrName>
                                        </p:attrNameLst>
                                      </p:cBhvr>
                                      <p:to>
                                        <p:strVal val="visible"/>
                                      </p:to>
                                    </p:set>
                                    <p:anim calcmode="lin" valueType="num">
                                      <p:cBhvr>
                                        <p:cTn id="75" dur="500" fill="hold"/>
                                        <p:tgtEl>
                                          <p:spTgt spid="436232">
                                            <p:txEl>
                                              <p:pRg st="12" end="12"/>
                                            </p:txEl>
                                          </p:spTgt>
                                        </p:tgtEl>
                                        <p:attrNameLst>
                                          <p:attrName>ppt_x</p:attrName>
                                        </p:attrNameLst>
                                      </p:cBhvr>
                                      <p:tavLst>
                                        <p:tav tm="0">
                                          <p:val>
                                            <p:strVal val="#ppt_x-#ppt_w/2"/>
                                          </p:val>
                                        </p:tav>
                                        <p:tav tm="100000">
                                          <p:val>
                                            <p:strVal val="#ppt_x"/>
                                          </p:val>
                                        </p:tav>
                                      </p:tavLst>
                                    </p:anim>
                                    <p:anim calcmode="lin" valueType="num">
                                      <p:cBhvr>
                                        <p:cTn id="76" dur="500" fill="hold"/>
                                        <p:tgtEl>
                                          <p:spTgt spid="436232">
                                            <p:txEl>
                                              <p:pRg st="12" end="12"/>
                                            </p:txEl>
                                          </p:spTgt>
                                        </p:tgtEl>
                                        <p:attrNameLst>
                                          <p:attrName>ppt_y</p:attrName>
                                        </p:attrNameLst>
                                      </p:cBhvr>
                                      <p:tavLst>
                                        <p:tav tm="0">
                                          <p:val>
                                            <p:strVal val="#ppt_y"/>
                                          </p:val>
                                        </p:tav>
                                        <p:tav tm="100000">
                                          <p:val>
                                            <p:strVal val="#ppt_y"/>
                                          </p:val>
                                        </p:tav>
                                      </p:tavLst>
                                    </p:anim>
                                    <p:anim calcmode="lin" valueType="num">
                                      <p:cBhvr>
                                        <p:cTn id="77" dur="500" fill="hold"/>
                                        <p:tgtEl>
                                          <p:spTgt spid="436232">
                                            <p:txEl>
                                              <p:pRg st="12" end="12"/>
                                            </p:txEl>
                                          </p:spTgt>
                                        </p:tgtEl>
                                        <p:attrNameLst>
                                          <p:attrName>ppt_w</p:attrName>
                                        </p:attrNameLst>
                                      </p:cBhvr>
                                      <p:tavLst>
                                        <p:tav tm="0">
                                          <p:val>
                                            <p:fltVal val="0"/>
                                          </p:val>
                                        </p:tav>
                                        <p:tav tm="100000">
                                          <p:val>
                                            <p:strVal val="#ppt_w"/>
                                          </p:val>
                                        </p:tav>
                                      </p:tavLst>
                                    </p:anim>
                                    <p:anim calcmode="lin" valueType="num">
                                      <p:cBhvr>
                                        <p:cTn id="78" dur="500" fill="hold"/>
                                        <p:tgtEl>
                                          <p:spTgt spid="436232">
                                            <p:txEl>
                                              <p:pRg st="12" end="12"/>
                                            </p:txEl>
                                          </p:spTgt>
                                        </p:tgtEl>
                                        <p:attrNameLst>
                                          <p:attrName>ppt_h</p:attrName>
                                        </p:attrNameLst>
                                      </p:cBhvr>
                                      <p:tavLst>
                                        <p:tav tm="0">
                                          <p:val>
                                            <p:strVal val="#ppt_h"/>
                                          </p:val>
                                        </p:tav>
                                        <p:tav tm="100000">
                                          <p:val>
                                            <p:strVal val="#ppt_h"/>
                                          </p:val>
                                        </p:tav>
                                      </p:tavLst>
                                    </p:anim>
                                  </p:childTnLst>
                                </p:cTn>
                              </p:par>
                              <p:par>
                                <p:cTn id="79" presetID="17" presetClass="entr" presetSubtype="8" fill="hold" nodeType="withEffect">
                                  <p:stCondLst>
                                    <p:cond delay="0"/>
                                  </p:stCondLst>
                                  <p:childTnLst>
                                    <p:set>
                                      <p:cBhvr>
                                        <p:cTn id="80" dur="1" fill="hold">
                                          <p:stCondLst>
                                            <p:cond delay="0"/>
                                          </p:stCondLst>
                                        </p:cTn>
                                        <p:tgtEl>
                                          <p:spTgt spid="436232">
                                            <p:txEl>
                                              <p:pRg st="13" end="13"/>
                                            </p:txEl>
                                          </p:spTgt>
                                        </p:tgtEl>
                                        <p:attrNameLst>
                                          <p:attrName>style.visibility</p:attrName>
                                        </p:attrNameLst>
                                      </p:cBhvr>
                                      <p:to>
                                        <p:strVal val="visible"/>
                                      </p:to>
                                    </p:set>
                                    <p:anim calcmode="lin" valueType="num">
                                      <p:cBhvr>
                                        <p:cTn id="81" dur="500" fill="hold"/>
                                        <p:tgtEl>
                                          <p:spTgt spid="436232">
                                            <p:txEl>
                                              <p:pRg st="13" end="13"/>
                                            </p:txEl>
                                          </p:spTgt>
                                        </p:tgtEl>
                                        <p:attrNameLst>
                                          <p:attrName>ppt_x</p:attrName>
                                        </p:attrNameLst>
                                      </p:cBhvr>
                                      <p:tavLst>
                                        <p:tav tm="0">
                                          <p:val>
                                            <p:strVal val="#ppt_x-#ppt_w/2"/>
                                          </p:val>
                                        </p:tav>
                                        <p:tav tm="100000">
                                          <p:val>
                                            <p:strVal val="#ppt_x"/>
                                          </p:val>
                                        </p:tav>
                                      </p:tavLst>
                                    </p:anim>
                                    <p:anim calcmode="lin" valueType="num">
                                      <p:cBhvr>
                                        <p:cTn id="82" dur="500" fill="hold"/>
                                        <p:tgtEl>
                                          <p:spTgt spid="436232">
                                            <p:txEl>
                                              <p:pRg st="13" end="13"/>
                                            </p:txEl>
                                          </p:spTgt>
                                        </p:tgtEl>
                                        <p:attrNameLst>
                                          <p:attrName>ppt_y</p:attrName>
                                        </p:attrNameLst>
                                      </p:cBhvr>
                                      <p:tavLst>
                                        <p:tav tm="0">
                                          <p:val>
                                            <p:strVal val="#ppt_y"/>
                                          </p:val>
                                        </p:tav>
                                        <p:tav tm="100000">
                                          <p:val>
                                            <p:strVal val="#ppt_y"/>
                                          </p:val>
                                        </p:tav>
                                      </p:tavLst>
                                    </p:anim>
                                    <p:anim calcmode="lin" valueType="num">
                                      <p:cBhvr>
                                        <p:cTn id="83" dur="500" fill="hold"/>
                                        <p:tgtEl>
                                          <p:spTgt spid="436232">
                                            <p:txEl>
                                              <p:pRg st="13" end="13"/>
                                            </p:txEl>
                                          </p:spTgt>
                                        </p:tgtEl>
                                        <p:attrNameLst>
                                          <p:attrName>ppt_w</p:attrName>
                                        </p:attrNameLst>
                                      </p:cBhvr>
                                      <p:tavLst>
                                        <p:tav tm="0">
                                          <p:val>
                                            <p:fltVal val="0"/>
                                          </p:val>
                                        </p:tav>
                                        <p:tav tm="100000">
                                          <p:val>
                                            <p:strVal val="#ppt_w"/>
                                          </p:val>
                                        </p:tav>
                                      </p:tavLst>
                                    </p:anim>
                                    <p:anim calcmode="lin" valueType="num">
                                      <p:cBhvr>
                                        <p:cTn id="84" dur="500" fill="hold"/>
                                        <p:tgtEl>
                                          <p:spTgt spid="436232">
                                            <p:txEl>
                                              <p:pRg st="13" end="1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4">
            <a:extLst>
              <a:ext uri="{FF2B5EF4-FFF2-40B4-BE49-F238E27FC236}">
                <a16:creationId xmlns:a16="http://schemas.microsoft.com/office/drawing/2014/main" id="{8A1F05B2-2863-A64A-946E-A7C427D0655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F695808-05E3-A04B-9AE4-5FC8EC46A74B}" type="datetime12">
              <a:rPr kumimoji="0" lang="zh-CN" altLang="en-US" sz="1400" smtClean="0"/>
              <a:pPr>
                <a:spcBef>
                  <a:spcPct val="0"/>
                </a:spcBef>
                <a:buClrTx/>
                <a:buSzTx/>
                <a:buFontTx/>
                <a:buNone/>
              </a:pPr>
              <a:t>下午10时44分</a:t>
            </a:fld>
            <a:endParaRPr kumimoji="0" lang="en-US" altLang="zh-CN" sz="1400"/>
          </a:p>
        </p:txBody>
      </p:sp>
      <p:sp>
        <p:nvSpPr>
          <p:cNvPr id="138242" name="Rectangle 6">
            <a:extLst>
              <a:ext uri="{FF2B5EF4-FFF2-40B4-BE49-F238E27FC236}">
                <a16:creationId xmlns:a16="http://schemas.microsoft.com/office/drawing/2014/main" id="{960BD698-D37A-5A49-9B36-07D7B197E94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AB04EEF-214B-0240-A9AC-8E4B54FF7CB4}" type="slidenum">
              <a:rPr kumimoji="0" lang="en-US" altLang="zh-CN" sz="1400" smtClean="0"/>
              <a:pPr>
                <a:spcBef>
                  <a:spcPct val="0"/>
                </a:spcBef>
                <a:buClrTx/>
                <a:buSzTx/>
                <a:buFontTx/>
                <a:buNone/>
              </a:pPr>
              <a:t>60</a:t>
            </a:fld>
            <a:r>
              <a:rPr kumimoji="0" lang="en-US" altLang="zh-CN" sz="1400"/>
              <a:t>/96</a:t>
            </a:r>
            <a:endParaRPr kumimoji="0" lang="zh-CN" altLang="en-US" sz="1400"/>
          </a:p>
        </p:txBody>
      </p:sp>
      <p:sp>
        <p:nvSpPr>
          <p:cNvPr id="138243" name="Text Box 5">
            <a:extLst>
              <a:ext uri="{FF2B5EF4-FFF2-40B4-BE49-F238E27FC236}">
                <a16:creationId xmlns:a16="http://schemas.microsoft.com/office/drawing/2014/main" id="{C3DDBF97-0939-5047-B1F6-79C52970E067}"/>
              </a:ext>
            </a:extLst>
          </p:cNvPr>
          <p:cNvSpPr txBox="1">
            <a:spLocks noChangeArrowheads="1"/>
          </p:cNvSpPr>
          <p:nvPr/>
        </p:nvSpPr>
        <p:spPr bwMode="auto">
          <a:xfrm>
            <a:off x="1763713" y="146050"/>
            <a:ext cx="58324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6.5	 DOS</a:t>
            </a:r>
            <a:r>
              <a:rPr lang="zh-CN" altLang="en-US" sz="3600">
                <a:latin typeface="隶书" pitchFamily="49" charset="-122"/>
                <a:ea typeface="隶书" pitchFamily="49" charset="-122"/>
              </a:rPr>
              <a:t>和</a:t>
            </a:r>
            <a:r>
              <a:rPr lang="en-US" altLang="zh-CN" sz="3600">
                <a:latin typeface="隶书" pitchFamily="49" charset="-122"/>
                <a:ea typeface="隶书" pitchFamily="49" charset="-122"/>
              </a:rPr>
              <a:t>BIOS</a:t>
            </a:r>
            <a:r>
              <a:rPr lang="zh-CN" altLang="en-US" sz="3600">
                <a:latin typeface="隶书" pitchFamily="49" charset="-122"/>
                <a:ea typeface="隶书" pitchFamily="49" charset="-122"/>
              </a:rPr>
              <a:t>中断调用</a:t>
            </a:r>
          </a:p>
        </p:txBody>
      </p:sp>
      <p:sp>
        <p:nvSpPr>
          <p:cNvPr id="585733" name="Text Box 5">
            <a:extLst>
              <a:ext uri="{FF2B5EF4-FFF2-40B4-BE49-F238E27FC236}">
                <a16:creationId xmlns:a16="http://schemas.microsoft.com/office/drawing/2014/main" id="{3D1C7529-5533-1345-B2C5-077AC1BFF9B3}"/>
              </a:ext>
            </a:extLst>
          </p:cNvPr>
          <p:cNvSpPr txBox="1">
            <a:spLocks noChangeArrowheads="1"/>
          </p:cNvSpPr>
          <p:nvPr/>
        </p:nvSpPr>
        <p:spPr bwMode="auto">
          <a:xfrm>
            <a:off x="333375" y="938213"/>
            <a:ext cx="8550275" cy="530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Aft>
                <a:spcPct val="20000"/>
              </a:spcAft>
              <a:buClrTx/>
              <a:buSzTx/>
              <a:buFontTx/>
              <a:buNone/>
            </a:pPr>
            <a:r>
              <a:rPr kumimoji="0" lang="zh-CN" altLang="en-US" sz="2400">
                <a:solidFill>
                  <a:srgbClr val="3333CC"/>
                </a:solidFill>
                <a:latin typeface="宋体" panose="02010600030101010101" pitchFamily="2" charset="-122"/>
              </a:rPr>
              <a:t>例</a:t>
            </a:r>
            <a:r>
              <a:rPr kumimoji="0" lang="en-US" altLang="zh-CN" sz="2400">
                <a:solidFill>
                  <a:srgbClr val="3333CC"/>
                </a:solidFill>
                <a:latin typeface="宋体" panose="02010600030101010101" pitchFamily="2" charset="-122"/>
              </a:rPr>
              <a:t>: </a:t>
            </a:r>
            <a:r>
              <a:rPr kumimoji="0" lang="zh-CN" altLang="en-US" sz="2400">
                <a:solidFill>
                  <a:srgbClr val="3333CC"/>
                </a:solidFill>
                <a:latin typeface="宋体" panose="02010600030101010101" pitchFamily="2" charset="-122"/>
              </a:rPr>
              <a:t>完成一串字符打印，遇到</a:t>
            </a:r>
            <a:r>
              <a:rPr kumimoji="0" lang="zh-CN" altLang="en-US" sz="2400">
                <a:solidFill>
                  <a:srgbClr val="3333CC"/>
                </a:solidFill>
                <a:latin typeface="Arial" panose="020B0604020202020204" pitchFamily="34" charset="0"/>
              </a:rPr>
              <a:t>‘</a:t>
            </a:r>
            <a:r>
              <a:rPr kumimoji="0" lang="en-US" altLang="zh-CN" sz="2400">
                <a:solidFill>
                  <a:srgbClr val="3333CC"/>
                </a:solidFill>
                <a:latin typeface="宋体" panose="02010600030101010101" pitchFamily="2" charset="-122"/>
              </a:rPr>
              <a:t>$</a:t>
            </a:r>
            <a:r>
              <a:rPr kumimoji="0" lang="en-US" altLang="zh-CN" sz="2400">
                <a:solidFill>
                  <a:srgbClr val="3333CC"/>
                </a:solidFill>
                <a:latin typeface="Arial" panose="020B0604020202020204" pitchFamily="34" charset="0"/>
              </a:rPr>
              <a:t>’</a:t>
            </a:r>
            <a:r>
              <a:rPr kumimoji="0" lang="zh-CN" altLang="en-US" sz="2400">
                <a:solidFill>
                  <a:srgbClr val="3333CC"/>
                </a:solidFill>
                <a:latin typeface="宋体" panose="02010600030101010101" pitchFamily="2" charset="-122"/>
              </a:rPr>
              <a:t>结束。打印开始换页，打印结束换行</a:t>
            </a:r>
            <a:r>
              <a:rPr kumimoji="0" lang="en-US" altLang="zh-CN" sz="2400">
                <a:solidFill>
                  <a:srgbClr val="3333CC"/>
                </a:solidFill>
                <a:latin typeface="宋体" panose="02010600030101010101" pitchFamily="2" charset="-122"/>
              </a:rPr>
              <a:t>(2</a:t>
            </a:r>
            <a:r>
              <a:rPr kumimoji="0" lang="zh-CN" altLang="en-US" sz="2400">
                <a:solidFill>
                  <a:srgbClr val="3333CC"/>
                </a:solidFill>
                <a:latin typeface="宋体" panose="02010600030101010101" pitchFamily="2" charset="-122"/>
              </a:rPr>
              <a:t>行</a:t>
            </a:r>
            <a:r>
              <a:rPr kumimoji="0" lang="en-US" altLang="zh-CN" sz="2400">
                <a:solidFill>
                  <a:srgbClr val="3333CC"/>
                </a:solidFill>
                <a:latin typeface="宋体" panose="02010600030101010101" pitchFamily="2" charset="-122"/>
              </a:rPr>
              <a:t>)</a:t>
            </a:r>
            <a:r>
              <a:rPr kumimoji="0" lang="zh-CN" altLang="en-US" sz="2400">
                <a:solidFill>
                  <a:srgbClr val="3333CC"/>
                </a:solidFill>
                <a:latin typeface="宋体" panose="02010600030101010101" pitchFamily="2" charset="-122"/>
              </a:rPr>
              <a:t>。</a:t>
            </a:r>
          </a:p>
          <a:p>
            <a:pPr eaLnBrk="1" hangingPunct="1">
              <a:spcAft>
                <a:spcPct val="20000"/>
              </a:spcAft>
              <a:buClrTx/>
              <a:buSzTx/>
              <a:buFontTx/>
              <a:buNone/>
            </a:pPr>
            <a:endParaRPr kumimoji="0" lang="zh-CN" altLang="en-US" sz="1000">
              <a:solidFill>
                <a:srgbClr val="3333CC"/>
              </a:solidFill>
              <a:latin typeface="宋体" panose="02010600030101010101" pitchFamily="2" charset="-122"/>
            </a:endParaRPr>
          </a:p>
          <a:p>
            <a:pPr eaLnBrk="1" hangingPunct="1">
              <a:spcAft>
                <a:spcPct val="20000"/>
              </a:spcAft>
              <a:buClrTx/>
              <a:buSzTx/>
              <a:buFontTx/>
              <a:buNone/>
            </a:pPr>
            <a:r>
              <a:rPr kumimoji="0" lang="en-US" altLang="zh-CN" sz="2000">
                <a:solidFill>
                  <a:srgbClr val="000000"/>
                </a:solidFill>
                <a:latin typeface="宋体" panose="02010600030101010101" pitchFamily="2" charset="-122"/>
              </a:rPr>
              <a:t>       TEXT DB </a:t>
            </a:r>
            <a:r>
              <a:rPr kumimoji="0" lang="en-US" altLang="zh-CN" sz="2000">
                <a:solidFill>
                  <a:srgbClr val="FF3300"/>
                </a:solidFill>
                <a:latin typeface="宋体" panose="02010600030101010101" pitchFamily="2" charset="-122"/>
              </a:rPr>
              <a:t>0CH</a:t>
            </a:r>
            <a:r>
              <a:rPr kumimoji="0" lang="zh-CN" altLang="en-US" sz="2000">
                <a:solidFill>
                  <a:srgbClr val="000000"/>
                </a:solidFill>
                <a:latin typeface="宋体" panose="02010600030101010101" pitchFamily="2" charset="-122"/>
              </a:rPr>
              <a:t>，</a:t>
            </a:r>
            <a:r>
              <a:rPr kumimoji="0" lang="en-US" altLang="zh-CN" sz="2000">
                <a:solidFill>
                  <a:srgbClr val="000000"/>
                </a:solidFill>
                <a:latin typeface="宋体" panose="02010600030101010101" pitchFamily="2" charset="-122"/>
              </a:rPr>
              <a:t>'This is DOS function call!</a:t>
            </a:r>
            <a:r>
              <a:rPr kumimoji="0" lang="en-US" altLang="zh-CN" sz="2000">
                <a:solidFill>
                  <a:srgbClr val="000000"/>
                </a:solidFill>
                <a:latin typeface="Arial" panose="020B0604020202020204" pitchFamily="34" charset="0"/>
              </a:rPr>
              <a:t>‘</a:t>
            </a:r>
            <a:r>
              <a:rPr kumimoji="0" lang="en-US" altLang="zh-CN" sz="2000">
                <a:solidFill>
                  <a:srgbClr val="000000"/>
                </a:solidFill>
                <a:latin typeface="宋体" panose="02010600030101010101" pitchFamily="2" charset="-122"/>
              </a:rPr>
              <a:t>,</a:t>
            </a:r>
            <a:r>
              <a:rPr kumimoji="0" lang="en-US" altLang="zh-CN" sz="2000">
                <a:solidFill>
                  <a:srgbClr val="FF3300"/>
                </a:solidFill>
                <a:latin typeface="宋体" panose="02010600030101010101" pitchFamily="2" charset="-122"/>
              </a:rPr>
              <a:t>0DH,0AH,0AH</a:t>
            </a:r>
            <a:r>
              <a:rPr kumimoji="0" lang="en-US" altLang="zh-CN" sz="2000">
                <a:solidFill>
                  <a:srgbClr val="000000"/>
                </a:solidFill>
                <a:latin typeface="宋体" panose="02010600030101010101" pitchFamily="2" charset="-122"/>
              </a:rPr>
              <a:t>,'$' </a:t>
            </a:r>
          </a:p>
          <a:p>
            <a:pPr eaLnBrk="1" hangingPunct="1">
              <a:spcAft>
                <a:spcPct val="20000"/>
              </a:spcAft>
              <a:buClrTx/>
              <a:buSzTx/>
              <a:buFontTx/>
              <a:buNone/>
            </a:pPr>
            <a:r>
              <a:rPr kumimoji="0" lang="en-US" altLang="zh-CN" sz="2000">
                <a:solidFill>
                  <a:srgbClr val="000000"/>
                </a:solidFill>
                <a:latin typeface="宋体" panose="02010600030101010101" pitchFamily="2" charset="-122"/>
              </a:rPr>
              <a:t>       MOV BX, 0</a:t>
            </a:r>
          </a:p>
          <a:p>
            <a:pPr eaLnBrk="1" hangingPunct="1">
              <a:spcAft>
                <a:spcPct val="20000"/>
              </a:spcAft>
              <a:buClrTx/>
              <a:buSzTx/>
              <a:buFontTx/>
              <a:buNone/>
            </a:pPr>
            <a:r>
              <a:rPr kumimoji="0" lang="en-US" altLang="zh-CN" sz="2000">
                <a:solidFill>
                  <a:srgbClr val="000000"/>
                </a:solidFill>
                <a:latin typeface="宋体" panose="02010600030101010101" pitchFamily="2" charset="-122"/>
              </a:rPr>
              <a:t>       MOV AH, 5</a:t>
            </a:r>
          </a:p>
          <a:p>
            <a:pPr eaLnBrk="1" hangingPunct="1">
              <a:spcAft>
                <a:spcPct val="20000"/>
              </a:spcAft>
              <a:buClrTx/>
              <a:buSzTx/>
              <a:buFontTx/>
              <a:buNone/>
            </a:pPr>
            <a:r>
              <a:rPr kumimoji="0" lang="en-US" altLang="zh-CN" sz="2000">
                <a:solidFill>
                  <a:srgbClr val="000000"/>
                </a:solidFill>
                <a:latin typeface="宋体" panose="02010600030101010101" pitchFamily="2" charset="-122"/>
              </a:rPr>
              <a:t>NEXT:  MOV DL, TEXT[BX]</a:t>
            </a:r>
          </a:p>
          <a:p>
            <a:pPr eaLnBrk="1" hangingPunct="1">
              <a:spcAft>
                <a:spcPct val="20000"/>
              </a:spcAft>
              <a:buClrTx/>
              <a:buSzTx/>
              <a:buFontTx/>
              <a:buNone/>
            </a:pPr>
            <a:r>
              <a:rPr kumimoji="0" lang="en-US" altLang="zh-CN" sz="2000">
                <a:solidFill>
                  <a:srgbClr val="000000"/>
                </a:solidFill>
                <a:latin typeface="宋体" panose="02010600030101010101" pitchFamily="2" charset="-122"/>
              </a:rPr>
              <a:t>       CMP DL, '$'</a:t>
            </a:r>
          </a:p>
          <a:p>
            <a:pPr eaLnBrk="1" hangingPunct="1">
              <a:spcAft>
                <a:spcPct val="20000"/>
              </a:spcAft>
              <a:buClrTx/>
              <a:buSzTx/>
              <a:buFontTx/>
              <a:buNone/>
            </a:pPr>
            <a:r>
              <a:rPr kumimoji="0" lang="en-US" altLang="zh-CN" sz="2000">
                <a:solidFill>
                  <a:srgbClr val="000000"/>
                </a:solidFill>
                <a:latin typeface="宋体" panose="02010600030101010101" pitchFamily="2" charset="-122"/>
              </a:rPr>
              <a:t>       JE STOP</a:t>
            </a:r>
          </a:p>
          <a:p>
            <a:pPr eaLnBrk="1" hangingPunct="1">
              <a:spcAft>
                <a:spcPct val="20000"/>
              </a:spcAft>
              <a:buClrTx/>
              <a:buSzTx/>
              <a:buFontTx/>
              <a:buNone/>
            </a:pPr>
            <a:r>
              <a:rPr kumimoji="0" lang="en-US" altLang="zh-CN" sz="2000">
                <a:solidFill>
                  <a:srgbClr val="000000"/>
                </a:solidFill>
                <a:latin typeface="宋体" panose="02010600030101010101" pitchFamily="2" charset="-122"/>
              </a:rPr>
              <a:t>       INT 21H</a:t>
            </a:r>
          </a:p>
          <a:p>
            <a:pPr eaLnBrk="1" hangingPunct="1">
              <a:spcAft>
                <a:spcPct val="20000"/>
              </a:spcAft>
              <a:buClrTx/>
              <a:buSzTx/>
              <a:buFontTx/>
              <a:buNone/>
            </a:pPr>
            <a:r>
              <a:rPr kumimoji="0" lang="en-US" altLang="zh-CN" sz="2000">
                <a:solidFill>
                  <a:srgbClr val="000000"/>
                </a:solidFill>
                <a:latin typeface="宋体" panose="02010600030101010101" pitchFamily="2" charset="-122"/>
              </a:rPr>
              <a:t>       INC BX</a:t>
            </a:r>
          </a:p>
          <a:p>
            <a:pPr eaLnBrk="1" hangingPunct="1">
              <a:spcAft>
                <a:spcPct val="20000"/>
              </a:spcAft>
              <a:buClrTx/>
              <a:buSzTx/>
              <a:buFontTx/>
              <a:buNone/>
            </a:pPr>
            <a:r>
              <a:rPr kumimoji="0" lang="en-US" altLang="zh-CN" sz="2000">
                <a:solidFill>
                  <a:srgbClr val="000000"/>
                </a:solidFill>
                <a:latin typeface="宋体" panose="02010600030101010101" pitchFamily="2" charset="-122"/>
              </a:rPr>
              <a:t>       JMP NEXT</a:t>
            </a:r>
          </a:p>
          <a:p>
            <a:pPr eaLnBrk="1" hangingPunct="1">
              <a:spcAft>
                <a:spcPct val="20000"/>
              </a:spcAft>
              <a:buClrTx/>
              <a:buSzTx/>
              <a:buFontTx/>
              <a:buNone/>
            </a:pPr>
            <a:r>
              <a:rPr kumimoji="0" lang="en-US" altLang="zh-CN" sz="2000">
                <a:solidFill>
                  <a:srgbClr val="000000"/>
                </a:solidFill>
                <a:latin typeface="宋体" panose="02010600030101010101" pitchFamily="2" charset="-122"/>
              </a:rPr>
              <a:t>STOP: </a:t>
            </a:r>
            <a:endParaRPr kumimoji="0" lang="zh-CN" altLang="en-US" sz="2000">
              <a:solidFill>
                <a:srgbClr val="00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85733"/>
                                        </p:tgtEl>
                                        <p:attrNameLst>
                                          <p:attrName>style.visibility</p:attrName>
                                        </p:attrNameLst>
                                      </p:cBhvr>
                                      <p:to>
                                        <p:strVal val="visible"/>
                                      </p:to>
                                    </p:set>
                                    <p:anim calcmode="lin" valueType="num">
                                      <p:cBhvr>
                                        <p:cTn id="7" dur="1000" fill="hold"/>
                                        <p:tgtEl>
                                          <p:spTgt spid="585733"/>
                                        </p:tgtEl>
                                        <p:attrNameLst>
                                          <p:attrName>ppt_w</p:attrName>
                                        </p:attrNameLst>
                                      </p:cBhvr>
                                      <p:tavLst>
                                        <p:tav tm="0">
                                          <p:val>
                                            <p:strVal val="#ppt_w+.3"/>
                                          </p:val>
                                        </p:tav>
                                        <p:tav tm="100000">
                                          <p:val>
                                            <p:strVal val="#ppt_w"/>
                                          </p:val>
                                        </p:tav>
                                      </p:tavLst>
                                    </p:anim>
                                    <p:anim calcmode="lin" valueType="num">
                                      <p:cBhvr>
                                        <p:cTn id="8" dur="1000" fill="hold"/>
                                        <p:tgtEl>
                                          <p:spTgt spid="585733"/>
                                        </p:tgtEl>
                                        <p:attrNameLst>
                                          <p:attrName>ppt_h</p:attrName>
                                        </p:attrNameLst>
                                      </p:cBhvr>
                                      <p:tavLst>
                                        <p:tav tm="0">
                                          <p:val>
                                            <p:strVal val="#ppt_h"/>
                                          </p:val>
                                        </p:tav>
                                        <p:tav tm="100000">
                                          <p:val>
                                            <p:strVal val="#ppt_h"/>
                                          </p:val>
                                        </p:tav>
                                      </p:tavLst>
                                    </p:anim>
                                    <p:animEffect transition="in" filter="fade">
                                      <p:cBhvr>
                                        <p:cTn id="9" dur="1000"/>
                                        <p:tgtEl>
                                          <p:spTgt spid="585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4">
            <a:extLst>
              <a:ext uri="{FF2B5EF4-FFF2-40B4-BE49-F238E27FC236}">
                <a16:creationId xmlns:a16="http://schemas.microsoft.com/office/drawing/2014/main" id="{A33C4C71-D423-B34B-8C9E-944664D31CD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6C924A8-C419-2B46-B0E2-2FE089D11293}" type="datetime12">
              <a:rPr kumimoji="0" lang="zh-CN" altLang="en-US" sz="1400" smtClean="0"/>
              <a:pPr>
                <a:spcBef>
                  <a:spcPct val="0"/>
                </a:spcBef>
                <a:buClrTx/>
                <a:buSzTx/>
                <a:buFontTx/>
                <a:buNone/>
              </a:pPr>
              <a:t>下午10时44分</a:t>
            </a:fld>
            <a:endParaRPr kumimoji="0" lang="en-US" altLang="zh-CN" sz="1400"/>
          </a:p>
        </p:txBody>
      </p:sp>
      <p:sp>
        <p:nvSpPr>
          <p:cNvPr id="140290" name="Rectangle 6">
            <a:extLst>
              <a:ext uri="{FF2B5EF4-FFF2-40B4-BE49-F238E27FC236}">
                <a16:creationId xmlns:a16="http://schemas.microsoft.com/office/drawing/2014/main" id="{35C40174-4271-2548-9A8C-1C7137B03E1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C2335FE-30CC-2243-A801-88EADE158BB8}" type="slidenum">
              <a:rPr kumimoji="0" lang="en-US" altLang="zh-CN" sz="1400" smtClean="0"/>
              <a:pPr>
                <a:spcBef>
                  <a:spcPct val="0"/>
                </a:spcBef>
                <a:buClrTx/>
                <a:buSzTx/>
                <a:buFontTx/>
                <a:buNone/>
              </a:pPr>
              <a:t>61</a:t>
            </a:fld>
            <a:r>
              <a:rPr kumimoji="0" lang="en-US" altLang="zh-CN" sz="1400"/>
              <a:t>/96</a:t>
            </a:r>
            <a:endParaRPr kumimoji="0" lang="zh-CN" altLang="en-US" sz="1400"/>
          </a:p>
        </p:txBody>
      </p:sp>
      <p:sp>
        <p:nvSpPr>
          <p:cNvPr id="140291" name="Text Box 5">
            <a:extLst>
              <a:ext uri="{FF2B5EF4-FFF2-40B4-BE49-F238E27FC236}">
                <a16:creationId xmlns:a16="http://schemas.microsoft.com/office/drawing/2014/main" id="{B7DB6ECC-5194-B64E-9B70-CA943C382B08}"/>
              </a:ext>
            </a:extLst>
          </p:cNvPr>
          <p:cNvSpPr txBox="1">
            <a:spLocks noChangeArrowheads="1"/>
          </p:cNvSpPr>
          <p:nvPr/>
        </p:nvSpPr>
        <p:spPr bwMode="auto">
          <a:xfrm>
            <a:off x="1763713" y="146050"/>
            <a:ext cx="59039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6.5	 DOS</a:t>
            </a:r>
            <a:r>
              <a:rPr lang="zh-CN" altLang="en-US" sz="3600">
                <a:latin typeface="隶书" pitchFamily="49" charset="-122"/>
                <a:ea typeface="隶书" pitchFamily="49" charset="-122"/>
              </a:rPr>
              <a:t>和</a:t>
            </a:r>
            <a:r>
              <a:rPr lang="en-US" altLang="zh-CN" sz="3600">
                <a:latin typeface="隶书" pitchFamily="49" charset="-122"/>
                <a:ea typeface="隶书" pitchFamily="49" charset="-122"/>
              </a:rPr>
              <a:t>BIOS</a:t>
            </a:r>
            <a:r>
              <a:rPr lang="zh-CN" altLang="en-US" sz="3600">
                <a:latin typeface="隶书" pitchFamily="49" charset="-122"/>
                <a:ea typeface="隶书" pitchFamily="49" charset="-122"/>
              </a:rPr>
              <a:t>中断调用</a:t>
            </a:r>
          </a:p>
        </p:txBody>
      </p:sp>
      <p:sp>
        <p:nvSpPr>
          <p:cNvPr id="587781" name="Text Box 5">
            <a:extLst>
              <a:ext uri="{FF2B5EF4-FFF2-40B4-BE49-F238E27FC236}">
                <a16:creationId xmlns:a16="http://schemas.microsoft.com/office/drawing/2014/main" id="{C34CF864-83E5-824D-AA83-25E647A482A4}"/>
              </a:ext>
            </a:extLst>
          </p:cNvPr>
          <p:cNvSpPr txBox="1">
            <a:spLocks noChangeArrowheads="1"/>
          </p:cNvSpPr>
          <p:nvPr/>
        </p:nvSpPr>
        <p:spPr bwMode="auto">
          <a:xfrm>
            <a:off x="3059113" y="1027113"/>
            <a:ext cx="3324225" cy="519112"/>
          </a:xfrm>
          <a:prstGeom prst="rect">
            <a:avLst/>
          </a:prstGeom>
          <a:noFill/>
          <a:ln>
            <a:noFill/>
          </a:ln>
          <a:effectLst/>
          <a:extLst/>
        </p:spPr>
        <p:txBody>
          <a:bodyPr>
            <a:spAutoFit/>
          </a:bodyPr>
          <a:lstStyle>
            <a:lvl1pPr marL="457200" indent="-457200" eaLnBrk="0" hangingPunct="0">
              <a:defRPr kumimoji="1" sz="2800" b="1">
                <a:solidFill>
                  <a:schemeClr val="tx1"/>
                </a:solidFill>
                <a:latin typeface="Times New Roman" charset="0"/>
                <a:ea typeface="华文中宋" charset="0"/>
                <a:cs typeface="华文中宋" charset="0"/>
              </a:defRPr>
            </a:lvl1pPr>
            <a:lvl2pPr eaLnBrk="0" hangingPunct="0">
              <a:defRPr kumimoji="1" sz="2800" b="1">
                <a:solidFill>
                  <a:schemeClr val="tx1"/>
                </a:solidFill>
                <a:latin typeface="Times New Roman" charset="0"/>
                <a:ea typeface="华文中宋" charset="0"/>
                <a:cs typeface="华文中宋" charset="0"/>
              </a:defRPr>
            </a:lvl2pPr>
            <a:lvl3pPr eaLnBrk="0" hangingPunct="0">
              <a:defRPr kumimoji="1" sz="2800" b="1">
                <a:solidFill>
                  <a:schemeClr val="tx1"/>
                </a:solidFill>
                <a:latin typeface="Times New Roman" charset="0"/>
                <a:ea typeface="华文中宋" charset="0"/>
                <a:cs typeface="华文中宋" charset="0"/>
              </a:defRPr>
            </a:lvl3pPr>
            <a:lvl4pPr eaLnBrk="0" hangingPunct="0">
              <a:defRPr kumimoji="1" sz="2800" b="1">
                <a:solidFill>
                  <a:schemeClr val="tx1"/>
                </a:solidFill>
                <a:latin typeface="Times New Roman" charset="0"/>
                <a:ea typeface="华文中宋" charset="0"/>
                <a:cs typeface="华文中宋" charset="0"/>
              </a:defRPr>
            </a:lvl4pPr>
            <a:lvl5pPr eaLnBrk="0" hangingPunct="0">
              <a:defRPr kumimoji="1" sz="2800" b="1">
                <a:solidFill>
                  <a:schemeClr val="tx1"/>
                </a:solidFill>
                <a:latin typeface="Times New Roman" charset="0"/>
                <a:ea typeface="华文中宋" charset="0"/>
                <a:cs typeface="华文中宋" charset="0"/>
              </a:defRPr>
            </a:lvl5pPr>
            <a:lvl6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6pPr>
            <a:lvl7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7pPr>
            <a:lvl8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8pPr>
            <a:lvl9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9pPr>
          </a:lstStyle>
          <a:p>
            <a:pPr algn="ctr" eaLnBrk="1" hangingPunct="1">
              <a:spcBef>
                <a:spcPct val="20000"/>
              </a:spcBef>
              <a:defRPr/>
            </a:pPr>
            <a:r>
              <a:rPr kumimoji="0" lang="zh-CN" altLang="en-US">
                <a:solidFill>
                  <a:srgbClr val="3333CC"/>
                </a:solidFill>
                <a:effectLst>
                  <a:outerShdw blurRad="38100" dist="38100" dir="2700000" algn="tl">
                    <a:srgbClr val="DDDDDD"/>
                  </a:outerShdw>
                </a:effectLst>
                <a:latin typeface="宋体" charset="0"/>
                <a:ea typeface="宋体" charset="0"/>
                <a:cs typeface="宋体" charset="0"/>
              </a:rPr>
              <a:t>特殊的打印命令</a:t>
            </a:r>
          </a:p>
        </p:txBody>
      </p:sp>
      <p:graphicFrame>
        <p:nvGraphicFramePr>
          <p:cNvPr id="587782" name="Group 6">
            <a:extLst>
              <a:ext uri="{FF2B5EF4-FFF2-40B4-BE49-F238E27FC236}">
                <a16:creationId xmlns:a16="http://schemas.microsoft.com/office/drawing/2014/main" id="{F669A7AE-ECF9-B344-8E4A-BF8BC756A6BC}"/>
              </a:ext>
            </a:extLst>
          </p:cNvPr>
          <p:cNvGraphicFramePr>
            <a:graphicFrameLocks noGrp="1"/>
          </p:cNvGraphicFramePr>
          <p:nvPr/>
        </p:nvGraphicFramePr>
        <p:xfrm>
          <a:off x="2335213" y="1668463"/>
          <a:ext cx="4803775" cy="4137027"/>
        </p:xfrm>
        <a:graphic>
          <a:graphicData uri="http://schemas.openxmlformats.org/drawingml/2006/table">
            <a:tbl>
              <a:tblPr/>
              <a:tblGrid>
                <a:gridCol w="1309687">
                  <a:extLst>
                    <a:ext uri="{9D8B030D-6E8A-4147-A177-3AD203B41FA5}">
                      <a16:colId xmlns:a16="http://schemas.microsoft.com/office/drawing/2014/main" val="20000"/>
                    </a:ext>
                  </a:extLst>
                </a:gridCol>
                <a:gridCol w="3494088">
                  <a:extLst>
                    <a:ext uri="{9D8B030D-6E8A-4147-A177-3AD203B41FA5}">
                      <a16:colId xmlns:a16="http://schemas.microsoft.com/office/drawing/2014/main" val="20001"/>
                    </a:ext>
                  </a:extLst>
                </a:gridCol>
              </a:tblGrid>
              <a:tr h="460375">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zh-CN" altLang="en-US" sz="2000" b="1" i="0" u="none" strike="noStrike" cap="none" normalizeH="0" baseline="0">
                          <a:ln>
                            <a:noFill/>
                          </a:ln>
                          <a:solidFill>
                            <a:srgbClr val="000000"/>
                          </a:solidFill>
                          <a:effectLst/>
                          <a:latin typeface="Tahoma" charset="0"/>
                          <a:ea typeface="宋体" charset="0"/>
                          <a:cs typeface="宋体" charset="0"/>
                        </a:rPr>
                        <a:t>字符码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zh-CN" altLang="en-US" sz="2000" b="1" i="0" u="none" strike="noStrike" cap="none" normalizeH="0" baseline="0">
                          <a:ln>
                            <a:noFill/>
                          </a:ln>
                          <a:solidFill>
                            <a:srgbClr val="000000"/>
                          </a:solidFill>
                          <a:effectLst/>
                          <a:latin typeface="Tahoma" charset="0"/>
                          <a:ea typeface="宋体" charset="0"/>
                          <a:cs typeface="宋体" charset="0"/>
                        </a:rPr>
                        <a:t>功            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0"/>
                  </a:ext>
                </a:extLst>
              </a:tr>
              <a:tr h="45878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2000" b="1" i="0" u="none" strike="noStrike" cap="none" normalizeH="0" baseline="0">
                          <a:ln>
                            <a:noFill/>
                          </a:ln>
                          <a:solidFill>
                            <a:srgbClr val="000000"/>
                          </a:solidFill>
                          <a:effectLst/>
                          <a:latin typeface="Tahoma" charset="0"/>
                          <a:ea typeface="宋体" charset="0"/>
                          <a:cs typeface="宋体" charset="0"/>
                        </a:rPr>
                        <a:t>0FH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zh-CN" altLang="en-US" sz="2000" b="1" i="0" u="none" strike="noStrike" cap="none" normalizeH="0" baseline="0">
                          <a:ln>
                            <a:noFill/>
                          </a:ln>
                          <a:solidFill>
                            <a:srgbClr val="000000"/>
                          </a:solidFill>
                          <a:effectLst/>
                          <a:latin typeface="Tahoma" charset="0"/>
                          <a:ea typeface="宋体" charset="0"/>
                          <a:cs typeface="宋体" charset="0"/>
                        </a:rPr>
                        <a:t>设置紧缩方式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0375">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2000" b="1" i="0" u="none" strike="noStrike" cap="none" normalizeH="0" baseline="0">
                          <a:ln>
                            <a:noFill/>
                          </a:ln>
                          <a:solidFill>
                            <a:srgbClr val="000000"/>
                          </a:solidFill>
                          <a:effectLst/>
                          <a:latin typeface="Tahoma" charset="0"/>
                          <a:ea typeface="宋体" charset="0"/>
                          <a:cs typeface="宋体" charset="0"/>
                        </a:rPr>
                        <a:t>0EH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zh-CN" altLang="en-US" sz="2000" b="1" i="0" u="none" strike="noStrike" cap="none" normalizeH="0" baseline="0">
                          <a:ln>
                            <a:noFill/>
                          </a:ln>
                          <a:solidFill>
                            <a:srgbClr val="000000"/>
                          </a:solidFill>
                          <a:effectLst/>
                          <a:latin typeface="Tahoma" charset="0"/>
                          <a:ea typeface="宋体" charset="0"/>
                          <a:cs typeface="宋体" charset="0"/>
                        </a:rPr>
                        <a:t>设置扩展方式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78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2000" b="1" i="0" u="none" strike="noStrike" cap="none" normalizeH="0" baseline="0">
                          <a:ln>
                            <a:noFill/>
                          </a:ln>
                          <a:solidFill>
                            <a:srgbClr val="000000"/>
                          </a:solidFill>
                          <a:effectLst/>
                          <a:latin typeface="Tahoma" charset="0"/>
                          <a:ea typeface="宋体" charset="0"/>
                          <a:cs typeface="宋体" charset="0"/>
                        </a:rPr>
                        <a:t>12H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zh-CN" altLang="en-US" sz="2000" b="1" i="0" u="none" strike="noStrike" cap="none" normalizeH="0" baseline="0">
                          <a:ln>
                            <a:noFill/>
                          </a:ln>
                          <a:solidFill>
                            <a:srgbClr val="000000"/>
                          </a:solidFill>
                          <a:effectLst/>
                          <a:latin typeface="Tahoma" charset="0"/>
                          <a:ea typeface="宋体" charset="0"/>
                          <a:cs typeface="宋体" charset="0"/>
                        </a:rPr>
                        <a:t>取消紧缩方式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0375">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2000" b="1" i="0" u="none" strike="noStrike" cap="none" normalizeH="0" baseline="0">
                          <a:ln>
                            <a:noFill/>
                          </a:ln>
                          <a:solidFill>
                            <a:srgbClr val="000000"/>
                          </a:solidFill>
                          <a:effectLst/>
                          <a:latin typeface="Tahoma" charset="0"/>
                          <a:ea typeface="宋体" charset="0"/>
                          <a:cs typeface="宋体" charset="0"/>
                        </a:rPr>
                        <a:t>14H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zh-CN" altLang="en-US" sz="2000" b="1" i="0" u="none" strike="noStrike" cap="none" normalizeH="0" baseline="0">
                          <a:ln>
                            <a:noFill/>
                          </a:ln>
                          <a:solidFill>
                            <a:srgbClr val="000000"/>
                          </a:solidFill>
                          <a:effectLst/>
                          <a:latin typeface="Tahoma" charset="0"/>
                          <a:ea typeface="宋体" charset="0"/>
                          <a:cs typeface="宋体" charset="0"/>
                        </a:rPr>
                        <a:t>取消扩展方式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878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2000" b="1" i="0" u="none" strike="noStrike" cap="none" normalizeH="0" baseline="0">
                          <a:ln>
                            <a:noFill/>
                          </a:ln>
                          <a:solidFill>
                            <a:srgbClr val="000000"/>
                          </a:solidFill>
                          <a:effectLst/>
                          <a:latin typeface="Tahoma" charset="0"/>
                          <a:ea typeface="宋体" charset="0"/>
                          <a:cs typeface="宋体" charset="0"/>
                        </a:rPr>
                        <a:t>1BH 30H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zh-CN" altLang="en-US" sz="2000" b="1" i="0" u="none" strike="noStrike" cap="none" normalizeH="0" baseline="0">
                          <a:ln>
                            <a:noFill/>
                          </a:ln>
                          <a:solidFill>
                            <a:srgbClr val="000000"/>
                          </a:solidFill>
                          <a:effectLst/>
                          <a:latin typeface="Tahoma" charset="0"/>
                          <a:ea typeface="宋体" charset="0"/>
                          <a:cs typeface="宋体" charset="0"/>
                        </a:rPr>
                        <a:t>设置每英寸</a:t>
                      </a:r>
                      <a:r>
                        <a:rPr kumimoji="0" lang="en-US" altLang="zh-CN" sz="2000" b="1" i="0" u="none" strike="noStrike" cap="none" normalizeH="0" baseline="0">
                          <a:ln>
                            <a:noFill/>
                          </a:ln>
                          <a:solidFill>
                            <a:srgbClr val="000000"/>
                          </a:solidFill>
                          <a:effectLst/>
                          <a:latin typeface="Tahoma" charset="0"/>
                          <a:ea typeface="宋体" charset="0"/>
                          <a:cs typeface="宋体" charset="0"/>
                        </a:rPr>
                        <a:t>8</a:t>
                      </a:r>
                      <a:r>
                        <a:rPr kumimoji="0" lang="zh-CN" altLang="en-US" sz="2000" b="1" i="0" u="none" strike="noStrike" cap="none" normalizeH="0" baseline="0">
                          <a:ln>
                            <a:noFill/>
                          </a:ln>
                          <a:solidFill>
                            <a:srgbClr val="000000"/>
                          </a:solidFill>
                          <a:effectLst/>
                          <a:latin typeface="Tahoma" charset="0"/>
                          <a:ea typeface="宋体" charset="0"/>
                          <a:cs typeface="宋体" charset="0"/>
                        </a:rPr>
                        <a:t>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0375">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2000" b="1" i="0" u="none" strike="noStrike" cap="none" normalizeH="0" baseline="0">
                          <a:ln>
                            <a:noFill/>
                          </a:ln>
                          <a:solidFill>
                            <a:srgbClr val="000000"/>
                          </a:solidFill>
                          <a:effectLst/>
                          <a:latin typeface="Tahoma" charset="0"/>
                          <a:ea typeface="宋体" charset="0"/>
                          <a:cs typeface="宋体" charset="0"/>
                        </a:rPr>
                        <a:t>1BH 32H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zh-CN" altLang="en-US" sz="2000" b="1" i="0" u="none" strike="noStrike" cap="none" normalizeH="0" baseline="0">
                          <a:ln>
                            <a:noFill/>
                          </a:ln>
                          <a:solidFill>
                            <a:srgbClr val="000000"/>
                          </a:solidFill>
                          <a:effectLst/>
                          <a:latin typeface="Tahoma" charset="0"/>
                          <a:ea typeface="宋体" charset="0"/>
                          <a:cs typeface="宋体" charset="0"/>
                        </a:rPr>
                        <a:t>设置每英寸</a:t>
                      </a:r>
                      <a:r>
                        <a:rPr kumimoji="0" lang="en-US" altLang="zh-CN" sz="2000" b="1" i="0" u="none" strike="noStrike" cap="none" normalizeH="0" baseline="0">
                          <a:ln>
                            <a:noFill/>
                          </a:ln>
                          <a:solidFill>
                            <a:srgbClr val="000000"/>
                          </a:solidFill>
                          <a:effectLst/>
                          <a:latin typeface="Tahoma" charset="0"/>
                          <a:ea typeface="宋体" charset="0"/>
                          <a:cs typeface="宋体" charset="0"/>
                        </a:rPr>
                        <a:t>6</a:t>
                      </a:r>
                      <a:r>
                        <a:rPr kumimoji="0" lang="zh-CN" altLang="en-US" sz="2000" b="1" i="0" u="none" strike="noStrike" cap="none" normalizeH="0" baseline="0">
                          <a:ln>
                            <a:noFill/>
                          </a:ln>
                          <a:solidFill>
                            <a:srgbClr val="000000"/>
                          </a:solidFill>
                          <a:effectLst/>
                          <a:latin typeface="Tahoma" charset="0"/>
                          <a:ea typeface="宋体" charset="0"/>
                          <a:cs typeface="宋体" charset="0"/>
                        </a:rPr>
                        <a:t>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878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2000" b="1" i="0" u="none" strike="noStrike" cap="none" normalizeH="0" baseline="0">
                          <a:ln>
                            <a:noFill/>
                          </a:ln>
                          <a:solidFill>
                            <a:srgbClr val="000000"/>
                          </a:solidFill>
                          <a:effectLst/>
                          <a:latin typeface="Tahoma" charset="0"/>
                          <a:ea typeface="宋体" charset="0"/>
                          <a:cs typeface="宋体" charset="0"/>
                        </a:rPr>
                        <a:t>1BH 45H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zh-CN" altLang="en-US" sz="2000" b="1" i="0" u="none" strike="noStrike" cap="none" normalizeH="0" baseline="0">
                          <a:ln>
                            <a:noFill/>
                          </a:ln>
                          <a:solidFill>
                            <a:srgbClr val="000000"/>
                          </a:solidFill>
                          <a:effectLst/>
                          <a:latin typeface="Tahoma" charset="0"/>
                          <a:ea typeface="宋体" charset="0"/>
                          <a:cs typeface="宋体" charset="0"/>
                        </a:rPr>
                        <a:t>设置加重打印方式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60375">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en-US" altLang="zh-CN" sz="2000" b="1" i="0" u="none" strike="noStrike" cap="none" normalizeH="0" baseline="0">
                          <a:ln>
                            <a:noFill/>
                          </a:ln>
                          <a:solidFill>
                            <a:srgbClr val="000000"/>
                          </a:solidFill>
                          <a:effectLst/>
                          <a:latin typeface="Tahoma" charset="0"/>
                          <a:ea typeface="宋体" charset="0"/>
                          <a:cs typeface="宋体" charset="0"/>
                        </a:rPr>
                        <a:t>1BH 46H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charset="0"/>
                        <a:buNone/>
                        <a:tabLst/>
                      </a:pPr>
                      <a:r>
                        <a:rPr kumimoji="0" lang="zh-CN" altLang="en-US" sz="2000" b="1" i="0" u="none" strike="noStrike" cap="none" normalizeH="0" baseline="0">
                          <a:ln>
                            <a:noFill/>
                          </a:ln>
                          <a:solidFill>
                            <a:srgbClr val="000000"/>
                          </a:solidFill>
                          <a:effectLst/>
                          <a:latin typeface="Tahoma" charset="0"/>
                          <a:ea typeface="宋体" charset="0"/>
                          <a:cs typeface="宋体" charset="0"/>
                        </a:rPr>
                        <a:t>取消加重打印方式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587782"/>
                                        </p:tgtEl>
                                        <p:attrNameLst>
                                          <p:attrName>style.visibility</p:attrName>
                                        </p:attrNameLst>
                                      </p:cBhvr>
                                      <p:to>
                                        <p:strVal val="visible"/>
                                      </p:to>
                                    </p:set>
                                    <p:animEffect transition="in" filter="fade">
                                      <p:cBhvr>
                                        <p:cTn id="7" dur="1000"/>
                                        <p:tgtEl>
                                          <p:spTgt spid="587782"/>
                                        </p:tgtEl>
                                      </p:cBhvr>
                                    </p:animEffect>
                                    <p:anim calcmode="lin" valueType="num">
                                      <p:cBhvr>
                                        <p:cTn id="8" dur="1000" fill="hold"/>
                                        <p:tgtEl>
                                          <p:spTgt spid="587782"/>
                                        </p:tgtEl>
                                        <p:attrNameLst>
                                          <p:attrName>ppt_x</p:attrName>
                                        </p:attrNameLst>
                                      </p:cBhvr>
                                      <p:tavLst>
                                        <p:tav tm="0">
                                          <p:val>
                                            <p:strVal val="#ppt_x"/>
                                          </p:val>
                                        </p:tav>
                                        <p:tav tm="100000">
                                          <p:val>
                                            <p:strVal val="#ppt_x"/>
                                          </p:val>
                                        </p:tav>
                                      </p:tavLst>
                                    </p:anim>
                                    <p:anim calcmode="lin" valueType="num">
                                      <p:cBhvr>
                                        <p:cTn id="9" dur="1000" fill="hold"/>
                                        <p:tgtEl>
                                          <p:spTgt spid="5877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4">
            <a:extLst>
              <a:ext uri="{FF2B5EF4-FFF2-40B4-BE49-F238E27FC236}">
                <a16:creationId xmlns:a16="http://schemas.microsoft.com/office/drawing/2014/main" id="{2A3FC75B-FAC5-B748-9601-F1A77395074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49A0B4F-B80E-F643-850B-91A96624C369}" type="datetime12">
              <a:rPr kumimoji="0" lang="zh-CN" altLang="en-US" sz="1400" smtClean="0"/>
              <a:pPr>
                <a:spcBef>
                  <a:spcPct val="0"/>
                </a:spcBef>
                <a:buClrTx/>
                <a:buSzTx/>
                <a:buFontTx/>
                <a:buNone/>
              </a:pPr>
              <a:t>下午10时44分</a:t>
            </a:fld>
            <a:endParaRPr kumimoji="0" lang="en-US" altLang="zh-CN" sz="1400"/>
          </a:p>
        </p:txBody>
      </p:sp>
      <p:sp>
        <p:nvSpPr>
          <p:cNvPr id="142338" name="Rectangle 6">
            <a:extLst>
              <a:ext uri="{FF2B5EF4-FFF2-40B4-BE49-F238E27FC236}">
                <a16:creationId xmlns:a16="http://schemas.microsoft.com/office/drawing/2014/main" id="{B98FF63F-C20D-9146-AC6E-FEF44DC0A19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7F80E23-3F0C-AD43-B29A-4C4EAFDB27C9}" type="slidenum">
              <a:rPr kumimoji="0" lang="en-US" altLang="zh-CN" sz="1400" smtClean="0"/>
              <a:pPr>
                <a:spcBef>
                  <a:spcPct val="0"/>
                </a:spcBef>
                <a:buClrTx/>
                <a:buSzTx/>
                <a:buFontTx/>
                <a:buNone/>
              </a:pPr>
              <a:t>62</a:t>
            </a:fld>
            <a:r>
              <a:rPr kumimoji="0" lang="en-US" altLang="zh-CN" sz="1400"/>
              <a:t>/96</a:t>
            </a:r>
            <a:endParaRPr kumimoji="0" lang="zh-CN" altLang="en-US" sz="1400"/>
          </a:p>
        </p:txBody>
      </p:sp>
      <p:sp>
        <p:nvSpPr>
          <p:cNvPr id="142339" name="Text Box 5">
            <a:extLst>
              <a:ext uri="{FF2B5EF4-FFF2-40B4-BE49-F238E27FC236}">
                <a16:creationId xmlns:a16="http://schemas.microsoft.com/office/drawing/2014/main" id="{71EA221E-4C1C-F44E-A39D-506EA0EA668A}"/>
              </a:ext>
            </a:extLst>
          </p:cNvPr>
          <p:cNvSpPr txBox="1">
            <a:spLocks noChangeArrowheads="1"/>
          </p:cNvSpPr>
          <p:nvPr/>
        </p:nvSpPr>
        <p:spPr bwMode="auto">
          <a:xfrm>
            <a:off x="1763713" y="146050"/>
            <a:ext cx="58324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6.5	 DOS</a:t>
            </a:r>
            <a:r>
              <a:rPr lang="zh-CN" altLang="en-US" sz="3600">
                <a:latin typeface="隶书" pitchFamily="49" charset="-122"/>
                <a:ea typeface="隶书" pitchFamily="49" charset="-122"/>
              </a:rPr>
              <a:t>和</a:t>
            </a:r>
            <a:r>
              <a:rPr lang="en-US" altLang="zh-CN" sz="3600">
                <a:latin typeface="隶书" pitchFamily="49" charset="-122"/>
                <a:ea typeface="隶书" pitchFamily="49" charset="-122"/>
              </a:rPr>
              <a:t>BIOS</a:t>
            </a:r>
            <a:r>
              <a:rPr lang="zh-CN" altLang="en-US" sz="3600">
                <a:latin typeface="隶书" pitchFamily="49" charset="-122"/>
                <a:ea typeface="隶书" pitchFamily="49" charset="-122"/>
              </a:rPr>
              <a:t>中断调用</a:t>
            </a:r>
          </a:p>
        </p:txBody>
      </p:sp>
      <p:sp>
        <p:nvSpPr>
          <p:cNvPr id="589829" name="Text Box 5">
            <a:extLst>
              <a:ext uri="{FF2B5EF4-FFF2-40B4-BE49-F238E27FC236}">
                <a16:creationId xmlns:a16="http://schemas.microsoft.com/office/drawing/2014/main" id="{19643BA5-BB26-644D-8E09-60C261A5EABD}"/>
              </a:ext>
            </a:extLst>
          </p:cNvPr>
          <p:cNvSpPr txBox="1">
            <a:spLocks noChangeArrowheads="1"/>
          </p:cNvSpPr>
          <p:nvPr/>
        </p:nvSpPr>
        <p:spPr bwMode="auto">
          <a:xfrm>
            <a:off x="652463" y="950913"/>
            <a:ext cx="7735887"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25000"/>
              </a:spcBef>
              <a:spcAft>
                <a:spcPct val="25000"/>
              </a:spcAft>
              <a:buClrTx/>
              <a:buSzTx/>
              <a:buFontTx/>
              <a:buNone/>
            </a:pPr>
            <a:r>
              <a:rPr kumimoji="0" lang="zh-CN" altLang="en-US" sz="2400">
                <a:solidFill>
                  <a:srgbClr val="3333CC"/>
                </a:solidFill>
                <a:latin typeface="宋体" panose="02010600030101010101" pitchFamily="2" charset="-122"/>
              </a:rPr>
              <a:t>例</a:t>
            </a:r>
            <a:r>
              <a:rPr kumimoji="0" lang="en-US" altLang="zh-CN" sz="2400">
                <a:solidFill>
                  <a:srgbClr val="3333CC"/>
                </a:solidFill>
                <a:latin typeface="宋体" panose="02010600030101010101" pitchFamily="2" charset="-122"/>
              </a:rPr>
              <a:t>: </a:t>
            </a:r>
            <a:r>
              <a:rPr kumimoji="0" lang="zh-CN" altLang="en-US" sz="2400">
                <a:solidFill>
                  <a:srgbClr val="3333CC"/>
                </a:solidFill>
                <a:latin typeface="宋体" panose="02010600030101010101" pitchFamily="2" charset="-122"/>
              </a:rPr>
              <a:t>打印一句标题，设置成紧缩方式，每英寸</a:t>
            </a:r>
            <a:r>
              <a:rPr kumimoji="0" lang="en-US" altLang="zh-CN" sz="2400">
                <a:solidFill>
                  <a:srgbClr val="3333CC"/>
                </a:solidFill>
                <a:latin typeface="宋体" panose="02010600030101010101" pitchFamily="2" charset="-122"/>
              </a:rPr>
              <a:t>8</a:t>
            </a:r>
            <a:r>
              <a:rPr kumimoji="0" lang="zh-CN" altLang="en-US" sz="2400">
                <a:solidFill>
                  <a:srgbClr val="3333CC"/>
                </a:solidFill>
                <a:latin typeface="宋体" panose="02010600030101010101" pitchFamily="2" charset="-122"/>
              </a:rPr>
              <a:t>行，打印并回车换行</a:t>
            </a:r>
          </a:p>
          <a:p>
            <a:pPr lvl="2" eaLnBrk="1" hangingPunct="1">
              <a:spcBef>
                <a:spcPct val="25000"/>
              </a:spcBef>
              <a:spcAft>
                <a:spcPct val="25000"/>
              </a:spcAft>
              <a:buClrTx/>
              <a:buSzTx/>
              <a:buFontTx/>
              <a:buNone/>
            </a:pPr>
            <a:r>
              <a:rPr kumimoji="0" lang="en-US" altLang="zh-CN">
                <a:solidFill>
                  <a:srgbClr val="000000"/>
                </a:solidFill>
                <a:latin typeface="宋体" panose="02010600030101010101" pitchFamily="2" charset="-122"/>
              </a:rPr>
              <a:t>TEXT  DB </a:t>
            </a:r>
            <a:r>
              <a:rPr kumimoji="0" lang="en-US" altLang="zh-CN">
                <a:solidFill>
                  <a:schemeClr val="hlink"/>
                </a:solidFill>
                <a:latin typeface="宋体" panose="02010600030101010101" pitchFamily="2" charset="-122"/>
              </a:rPr>
              <a:t>0FH</a:t>
            </a:r>
            <a:r>
              <a:rPr kumimoji="0" lang="en-US" altLang="zh-CN">
                <a:solidFill>
                  <a:srgbClr val="000000"/>
                </a:solidFill>
                <a:latin typeface="宋体" panose="02010600030101010101" pitchFamily="2" charset="-122"/>
              </a:rPr>
              <a:t>,</a:t>
            </a:r>
            <a:r>
              <a:rPr kumimoji="0" lang="en-US" altLang="zh-CN">
                <a:solidFill>
                  <a:schemeClr val="hlink"/>
                </a:solidFill>
                <a:latin typeface="宋体" panose="02010600030101010101" pitchFamily="2" charset="-122"/>
              </a:rPr>
              <a:t>1BH</a:t>
            </a:r>
            <a:r>
              <a:rPr kumimoji="0" lang="en-US" altLang="zh-CN">
                <a:solidFill>
                  <a:srgbClr val="000000"/>
                </a:solidFill>
                <a:latin typeface="宋体" panose="02010600030101010101" pitchFamily="2" charset="-122"/>
              </a:rPr>
              <a:t>,30H,</a:t>
            </a:r>
            <a:r>
              <a:rPr kumimoji="0" lang="en-US" altLang="zh-CN">
                <a:solidFill>
                  <a:srgbClr val="000000"/>
                </a:solidFill>
                <a:latin typeface="Arial" panose="020B0604020202020204" pitchFamily="34" charset="0"/>
              </a:rPr>
              <a:t>’</a:t>
            </a:r>
            <a:r>
              <a:rPr kumimoji="0" lang="en-US" altLang="zh-CN">
                <a:solidFill>
                  <a:srgbClr val="000000"/>
                </a:solidFill>
                <a:latin typeface="宋体" panose="02010600030101010101" pitchFamily="2" charset="-122"/>
              </a:rPr>
              <a:t>TITLE</a:t>
            </a:r>
            <a:r>
              <a:rPr kumimoji="0" lang="en-US" altLang="zh-CN">
                <a:solidFill>
                  <a:srgbClr val="000000"/>
                </a:solidFill>
                <a:latin typeface="Arial" panose="020B0604020202020204" pitchFamily="34" charset="0"/>
              </a:rPr>
              <a:t>…’</a:t>
            </a:r>
            <a:r>
              <a:rPr kumimoji="0" lang="en-US" altLang="zh-CN">
                <a:solidFill>
                  <a:srgbClr val="000000"/>
                </a:solidFill>
                <a:latin typeface="宋体" panose="02010600030101010101" pitchFamily="2" charset="-122"/>
              </a:rPr>
              <a:t>,</a:t>
            </a:r>
            <a:r>
              <a:rPr kumimoji="0" lang="en-US" altLang="zh-CN">
                <a:solidFill>
                  <a:schemeClr val="hlink"/>
                </a:solidFill>
                <a:latin typeface="宋体" panose="02010600030101010101" pitchFamily="2" charset="-122"/>
              </a:rPr>
              <a:t>0DH</a:t>
            </a:r>
            <a:r>
              <a:rPr kumimoji="0" lang="en-US" altLang="zh-CN">
                <a:solidFill>
                  <a:srgbClr val="000000"/>
                </a:solidFill>
                <a:latin typeface="宋体" panose="02010600030101010101" pitchFamily="2" charset="-122"/>
              </a:rPr>
              <a:t>,</a:t>
            </a:r>
            <a:r>
              <a:rPr kumimoji="0" lang="en-US" altLang="zh-CN">
                <a:solidFill>
                  <a:schemeClr val="hlink"/>
                </a:solidFill>
                <a:latin typeface="宋体" panose="02010600030101010101" pitchFamily="2" charset="-122"/>
              </a:rPr>
              <a:t>0AH</a:t>
            </a:r>
          </a:p>
          <a:p>
            <a:pPr lvl="2" eaLnBrk="1" hangingPunct="1">
              <a:spcBef>
                <a:spcPct val="25000"/>
              </a:spcBef>
              <a:spcAft>
                <a:spcPct val="25000"/>
              </a:spcAft>
              <a:buClrTx/>
              <a:buSzTx/>
              <a:buFontTx/>
              <a:buNone/>
            </a:pPr>
            <a:r>
              <a:rPr kumimoji="0" lang="en-US" altLang="zh-CN">
                <a:solidFill>
                  <a:srgbClr val="000000"/>
                </a:solidFill>
                <a:latin typeface="宋体" panose="02010600030101010101" pitchFamily="2" charset="-122"/>
              </a:rPr>
              <a:t>      MOV BX,0</a:t>
            </a:r>
          </a:p>
          <a:p>
            <a:pPr lvl="2" eaLnBrk="1" hangingPunct="1">
              <a:spcBef>
                <a:spcPct val="25000"/>
              </a:spcBef>
              <a:spcAft>
                <a:spcPct val="25000"/>
              </a:spcAft>
              <a:buClrTx/>
              <a:buSzTx/>
              <a:buFontTx/>
              <a:buNone/>
            </a:pPr>
            <a:r>
              <a:rPr kumimoji="0" lang="en-US" altLang="zh-CN">
                <a:solidFill>
                  <a:srgbClr val="000000"/>
                </a:solidFill>
                <a:latin typeface="宋体" panose="02010600030101010101" pitchFamily="2" charset="-122"/>
              </a:rPr>
              <a:t>      MOV CX,20</a:t>
            </a:r>
          </a:p>
          <a:p>
            <a:pPr lvl="2" eaLnBrk="1" hangingPunct="1">
              <a:spcBef>
                <a:spcPct val="25000"/>
              </a:spcBef>
              <a:spcAft>
                <a:spcPct val="25000"/>
              </a:spcAft>
              <a:buClrTx/>
              <a:buSzTx/>
              <a:buFontTx/>
              <a:buNone/>
            </a:pPr>
            <a:r>
              <a:rPr kumimoji="0" lang="en-US" altLang="zh-CN">
                <a:solidFill>
                  <a:srgbClr val="000000"/>
                </a:solidFill>
                <a:latin typeface="宋体" panose="02010600030101010101" pitchFamily="2" charset="-122"/>
              </a:rPr>
              <a:t>      MOV AH,5</a:t>
            </a:r>
          </a:p>
          <a:p>
            <a:pPr lvl="2" eaLnBrk="1" hangingPunct="1">
              <a:spcBef>
                <a:spcPct val="25000"/>
              </a:spcBef>
              <a:spcAft>
                <a:spcPct val="25000"/>
              </a:spcAft>
              <a:buClrTx/>
              <a:buSzTx/>
              <a:buFontTx/>
              <a:buNone/>
            </a:pPr>
            <a:r>
              <a:rPr kumimoji="0" lang="en-US" altLang="zh-CN">
                <a:solidFill>
                  <a:srgbClr val="000000"/>
                </a:solidFill>
                <a:latin typeface="宋体" panose="02010600030101010101" pitchFamily="2" charset="-122"/>
              </a:rPr>
              <a:t>NEXT: MOV DL,TEXT[BX]</a:t>
            </a:r>
          </a:p>
          <a:p>
            <a:pPr lvl="2" eaLnBrk="1" hangingPunct="1">
              <a:spcBef>
                <a:spcPct val="25000"/>
              </a:spcBef>
              <a:spcAft>
                <a:spcPct val="25000"/>
              </a:spcAft>
              <a:buClrTx/>
              <a:buSzTx/>
              <a:buFontTx/>
              <a:buNone/>
            </a:pPr>
            <a:r>
              <a:rPr kumimoji="0" lang="en-US" altLang="zh-CN">
                <a:solidFill>
                  <a:srgbClr val="000000"/>
                </a:solidFill>
                <a:latin typeface="宋体" panose="02010600030101010101" pitchFamily="2" charset="-122"/>
              </a:rPr>
              <a:t>      INT 21H</a:t>
            </a:r>
          </a:p>
          <a:p>
            <a:pPr lvl="2" eaLnBrk="1" hangingPunct="1">
              <a:spcBef>
                <a:spcPct val="25000"/>
              </a:spcBef>
              <a:spcAft>
                <a:spcPct val="25000"/>
              </a:spcAft>
              <a:buClrTx/>
              <a:buSzTx/>
              <a:buFontTx/>
              <a:buNone/>
            </a:pPr>
            <a:r>
              <a:rPr kumimoji="0" lang="en-US" altLang="zh-CN">
                <a:solidFill>
                  <a:srgbClr val="000000"/>
                </a:solidFill>
                <a:latin typeface="宋体" panose="02010600030101010101" pitchFamily="2" charset="-122"/>
              </a:rPr>
              <a:t>      INC BX</a:t>
            </a:r>
          </a:p>
          <a:p>
            <a:pPr lvl="2" eaLnBrk="1" hangingPunct="1">
              <a:spcBef>
                <a:spcPct val="25000"/>
              </a:spcBef>
              <a:spcAft>
                <a:spcPct val="25000"/>
              </a:spcAft>
              <a:buClrTx/>
              <a:buSzTx/>
              <a:buFontTx/>
              <a:buNone/>
            </a:pPr>
            <a:r>
              <a:rPr kumimoji="0" lang="en-US" altLang="zh-CN">
                <a:solidFill>
                  <a:srgbClr val="000000"/>
                </a:solidFill>
                <a:latin typeface="宋体" panose="02010600030101010101" pitchFamily="2" charset="-122"/>
              </a:rPr>
              <a:t>      LOOP NEXT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withEffect">
                                  <p:stCondLst>
                                    <p:cond delay="0"/>
                                  </p:stCondLst>
                                  <p:childTnLst>
                                    <p:set>
                                      <p:cBhvr>
                                        <p:cTn id="6" dur="1" fill="hold">
                                          <p:stCondLst>
                                            <p:cond delay="0"/>
                                          </p:stCondLst>
                                        </p:cTn>
                                        <p:tgtEl>
                                          <p:spTgt spid="589829"/>
                                        </p:tgtEl>
                                        <p:attrNameLst>
                                          <p:attrName>style.visibility</p:attrName>
                                        </p:attrNameLst>
                                      </p:cBhvr>
                                      <p:to>
                                        <p:strVal val="visible"/>
                                      </p:to>
                                    </p:set>
                                    <p:animEffect transition="in" filter="diamond(in)">
                                      <p:cBhvr>
                                        <p:cTn id="7" dur="2000"/>
                                        <p:tgtEl>
                                          <p:spTgt spid="589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4">
            <a:extLst>
              <a:ext uri="{FF2B5EF4-FFF2-40B4-BE49-F238E27FC236}">
                <a16:creationId xmlns:a16="http://schemas.microsoft.com/office/drawing/2014/main" id="{6ADCFC45-D3CC-364A-8F37-81A04E76B88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1E30BC5-9C26-AF4E-98EB-D9E7C900AB40}" type="datetime12">
              <a:rPr kumimoji="0" lang="zh-CN" altLang="en-US" sz="1400" smtClean="0"/>
              <a:pPr>
                <a:spcBef>
                  <a:spcPct val="0"/>
                </a:spcBef>
                <a:buClrTx/>
                <a:buSzTx/>
                <a:buFontTx/>
                <a:buNone/>
              </a:pPr>
              <a:t>下午10时44分</a:t>
            </a:fld>
            <a:endParaRPr kumimoji="0" lang="en-US" altLang="zh-CN" sz="1400"/>
          </a:p>
        </p:txBody>
      </p:sp>
      <p:sp>
        <p:nvSpPr>
          <p:cNvPr id="144386" name="Rectangle 6">
            <a:extLst>
              <a:ext uri="{FF2B5EF4-FFF2-40B4-BE49-F238E27FC236}">
                <a16:creationId xmlns:a16="http://schemas.microsoft.com/office/drawing/2014/main" id="{1BA6D000-7A35-7042-8E27-71C5C80B7EE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4306C53-9270-D844-A4CE-639B63C085F1}" type="slidenum">
              <a:rPr kumimoji="0" lang="en-US" altLang="zh-CN" sz="1400" smtClean="0"/>
              <a:pPr>
                <a:spcBef>
                  <a:spcPct val="0"/>
                </a:spcBef>
                <a:buClrTx/>
                <a:buSzTx/>
                <a:buFontTx/>
                <a:buNone/>
              </a:pPr>
              <a:t>63</a:t>
            </a:fld>
            <a:r>
              <a:rPr kumimoji="0" lang="en-US" altLang="zh-CN" sz="1400"/>
              <a:t>/96</a:t>
            </a:r>
            <a:endParaRPr kumimoji="0" lang="zh-CN" altLang="en-US" sz="1400"/>
          </a:p>
        </p:txBody>
      </p:sp>
      <p:sp>
        <p:nvSpPr>
          <p:cNvPr id="144387" name="Text Box 5">
            <a:extLst>
              <a:ext uri="{FF2B5EF4-FFF2-40B4-BE49-F238E27FC236}">
                <a16:creationId xmlns:a16="http://schemas.microsoft.com/office/drawing/2014/main" id="{1597BCF1-5C7B-734A-AF87-CF7DAD3EF193}"/>
              </a:ext>
            </a:extLst>
          </p:cNvPr>
          <p:cNvSpPr txBox="1">
            <a:spLocks noChangeArrowheads="1"/>
          </p:cNvSpPr>
          <p:nvPr/>
        </p:nvSpPr>
        <p:spPr bwMode="auto">
          <a:xfrm>
            <a:off x="1763713" y="146050"/>
            <a:ext cx="57610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6.5	 DOS</a:t>
            </a:r>
            <a:r>
              <a:rPr lang="zh-CN" altLang="en-US" sz="3600">
                <a:latin typeface="隶书" pitchFamily="49" charset="-122"/>
                <a:ea typeface="隶书" pitchFamily="49" charset="-122"/>
              </a:rPr>
              <a:t>和</a:t>
            </a:r>
            <a:r>
              <a:rPr lang="en-US" altLang="zh-CN" sz="3600">
                <a:latin typeface="隶书" pitchFamily="49" charset="-122"/>
                <a:ea typeface="隶书" pitchFamily="49" charset="-122"/>
              </a:rPr>
              <a:t>BIOS</a:t>
            </a:r>
            <a:r>
              <a:rPr lang="zh-CN" altLang="en-US" sz="3600">
                <a:latin typeface="隶书" pitchFamily="49" charset="-122"/>
                <a:ea typeface="隶书" pitchFamily="49" charset="-122"/>
              </a:rPr>
              <a:t>中断调用</a:t>
            </a:r>
          </a:p>
        </p:txBody>
      </p:sp>
      <p:sp>
        <p:nvSpPr>
          <p:cNvPr id="591877" name="Text Box 5">
            <a:extLst>
              <a:ext uri="{FF2B5EF4-FFF2-40B4-BE49-F238E27FC236}">
                <a16:creationId xmlns:a16="http://schemas.microsoft.com/office/drawing/2014/main" id="{B3430CC3-8E71-B543-B0A0-D27C95E65825}"/>
              </a:ext>
            </a:extLst>
          </p:cNvPr>
          <p:cNvSpPr txBox="1">
            <a:spLocks noChangeArrowheads="1"/>
          </p:cNvSpPr>
          <p:nvPr/>
        </p:nvSpPr>
        <p:spPr bwMode="auto">
          <a:xfrm>
            <a:off x="506413" y="1125538"/>
            <a:ext cx="8026400" cy="3476625"/>
          </a:xfrm>
          <a:prstGeom prst="rect">
            <a:avLst/>
          </a:prstGeom>
          <a:noFill/>
          <a:ln>
            <a:noFill/>
          </a:ln>
          <a:effectLst/>
          <a:extLst/>
        </p:spPr>
        <p:txBody>
          <a:bodyPr anchor="ctr">
            <a:spAutoFit/>
          </a:bodyPr>
          <a:lstStyle>
            <a:lvl1pPr marL="457200" indent="-457200">
              <a:defRPr kumimoji="1" sz="3200">
                <a:solidFill>
                  <a:schemeClr val="tx1"/>
                </a:solidFill>
                <a:latin typeface="Tahoma" charset="0"/>
                <a:ea typeface="宋体" charset="0"/>
                <a:cs typeface="宋体" charset="0"/>
              </a:defRPr>
            </a:lvl1pPr>
            <a:lvl2pPr>
              <a:defRPr kumimoji="1" sz="2800">
                <a:solidFill>
                  <a:schemeClr val="tx1"/>
                </a:solidFill>
                <a:latin typeface="Tahoma" charset="0"/>
                <a:ea typeface="宋体" charset="0"/>
              </a:defRPr>
            </a:lvl2pPr>
            <a:lvl3pPr>
              <a:defRPr kumimoji="1" sz="2400">
                <a:solidFill>
                  <a:schemeClr val="tx1"/>
                </a:solidFill>
                <a:latin typeface="Tahoma" charset="0"/>
                <a:ea typeface="宋体" charset="0"/>
              </a:defRPr>
            </a:lvl3pPr>
            <a:lvl4pPr>
              <a:defRPr kumimoji="1" sz="2000">
                <a:solidFill>
                  <a:schemeClr val="tx1"/>
                </a:solidFill>
                <a:latin typeface="Tahoma" charset="0"/>
                <a:ea typeface="宋体" charset="0"/>
              </a:defRPr>
            </a:lvl4pPr>
            <a:lvl5pPr>
              <a:defRPr kumimoji="1" sz="2000">
                <a:solidFill>
                  <a:schemeClr val="tx1"/>
                </a:solidFill>
                <a:latin typeface="Tahoma" charset="0"/>
                <a:ea typeface="宋体" charset="0"/>
              </a:defRPr>
            </a:lvl5pPr>
            <a:lvl6pPr eaLnBrk="0" hangingPunct="0">
              <a:buFont typeface="Wingdings" charset="0"/>
              <a:defRPr kumimoji="1" sz="2000">
                <a:solidFill>
                  <a:schemeClr val="tx1"/>
                </a:solidFill>
                <a:latin typeface="Tahoma" charset="0"/>
                <a:ea typeface="宋体" charset="0"/>
              </a:defRPr>
            </a:lvl6pPr>
            <a:lvl7pPr eaLnBrk="0" hangingPunct="0">
              <a:buFont typeface="Wingdings" charset="0"/>
              <a:defRPr kumimoji="1" sz="2000">
                <a:solidFill>
                  <a:schemeClr val="tx1"/>
                </a:solidFill>
                <a:latin typeface="Tahoma" charset="0"/>
                <a:ea typeface="宋体" charset="0"/>
              </a:defRPr>
            </a:lvl7pPr>
            <a:lvl8pPr eaLnBrk="0" hangingPunct="0">
              <a:buFont typeface="Wingdings" charset="0"/>
              <a:defRPr kumimoji="1" sz="2000">
                <a:solidFill>
                  <a:schemeClr val="tx1"/>
                </a:solidFill>
                <a:latin typeface="Tahoma" charset="0"/>
                <a:ea typeface="宋体" charset="0"/>
              </a:defRPr>
            </a:lvl8pPr>
            <a:lvl9pPr eaLnBrk="0" hangingPunct="0">
              <a:buFont typeface="Wingdings" charset="0"/>
              <a:defRPr kumimoji="1" sz="2000">
                <a:solidFill>
                  <a:schemeClr val="tx1"/>
                </a:solidFill>
                <a:latin typeface="Tahoma" charset="0"/>
                <a:ea typeface="宋体" charset="0"/>
              </a:defRPr>
            </a:lvl9pPr>
          </a:lstStyle>
          <a:p>
            <a:pPr eaLnBrk="1" hangingPunct="1">
              <a:lnSpc>
                <a:spcPct val="125000"/>
              </a:lnSpc>
              <a:spcBef>
                <a:spcPct val="25000"/>
              </a:spcBef>
              <a:spcAft>
                <a:spcPct val="25000"/>
              </a:spcAft>
              <a:defRPr/>
            </a:pPr>
            <a:r>
              <a:rPr kumimoji="0" lang="zh-CN" altLang="en-US" sz="2400">
                <a:solidFill>
                  <a:srgbClr val="3333CC"/>
                </a:solidFill>
                <a:effectLst>
                  <a:outerShdw blurRad="38100" dist="38100" dir="2700000" algn="tl">
                    <a:srgbClr val="DDDDDD"/>
                  </a:outerShdw>
                </a:effectLst>
                <a:latin typeface="宋体" charset="0"/>
              </a:rPr>
              <a:t>三、</a:t>
            </a:r>
            <a:r>
              <a:rPr kumimoji="0" lang="en-US" altLang="zh-CN" sz="2400">
                <a:solidFill>
                  <a:srgbClr val="3333CC"/>
                </a:solidFill>
                <a:effectLst>
                  <a:outerShdw blurRad="38100" dist="38100" dir="2700000" algn="tl">
                    <a:srgbClr val="DDDDDD"/>
                  </a:outerShdw>
                </a:effectLst>
                <a:latin typeface="宋体" charset="0"/>
              </a:rPr>
              <a:t>BIOS</a:t>
            </a:r>
            <a:r>
              <a:rPr kumimoji="0" lang="zh-CN" altLang="en-US" sz="2400">
                <a:solidFill>
                  <a:srgbClr val="3333CC"/>
                </a:solidFill>
                <a:effectLst>
                  <a:outerShdw blurRad="38100" dist="38100" dir="2700000" algn="tl">
                    <a:srgbClr val="DDDDDD"/>
                  </a:outerShdw>
                </a:effectLst>
                <a:latin typeface="宋体" charset="0"/>
              </a:rPr>
              <a:t>功能调用</a:t>
            </a:r>
          </a:p>
          <a:p>
            <a:pPr eaLnBrk="1" hangingPunct="1">
              <a:lnSpc>
                <a:spcPct val="125000"/>
              </a:lnSpc>
              <a:spcBef>
                <a:spcPct val="25000"/>
              </a:spcBef>
              <a:spcAft>
                <a:spcPct val="25000"/>
              </a:spcAft>
              <a:defRPr/>
            </a:pPr>
            <a:r>
              <a:rPr kumimoji="0" lang="zh-CN" altLang="en-US" sz="2400">
                <a:solidFill>
                  <a:srgbClr val="000000"/>
                </a:solidFill>
                <a:latin typeface="宋体" charset="0"/>
              </a:rPr>
              <a:t>   	在存储系统中，从地址</a:t>
            </a:r>
            <a:r>
              <a:rPr kumimoji="0" lang="en-US" altLang="zh-CN" sz="2400">
                <a:solidFill>
                  <a:srgbClr val="000000"/>
                </a:solidFill>
                <a:latin typeface="宋体" charset="0"/>
              </a:rPr>
              <a:t>0FE000H</a:t>
            </a:r>
            <a:r>
              <a:rPr kumimoji="0" lang="zh-CN" altLang="en-US" sz="2400">
                <a:solidFill>
                  <a:srgbClr val="000000"/>
                </a:solidFill>
                <a:latin typeface="宋体" charset="0"/>
              </a:rPr>
              <a:t>开始的</a:t>
            </a:r>
            <a:r>
              <a:rPr kumimoji="0" lang="en-US" altLang="zh-CN" sz="2400">
                <a:solidFill>
                  <a:srgbClr val="000000"/>
                </a:solidFill>
                <a:latin typeface="宋体" charset="0"/>
              </a:rPr>
              <a:t>8K ROM</a:t>
            </a:r>
            <a:r>
              <a:rPr kumimoji="0" lang="zh-CN" altLang="en-US" sz="2400">
                <a:solidFill>
                  <a:srgbClr val="000000"/>
                </a:solidFill>
                <a:latin typeface="宋体" charset="0"/>
              </a:rPr>
              <a:t>（只读存储器）中装有</a:t>
            </a:r>
            <a:r>
              <a:rPr kumimoji="0" lang="en-US" altLang="zh-CN" sz="2400">
                <a:solidFill>
                  <a:srgbClr val="000000"/>
                </a:solidFill>
                <a:latin typeface="宋体" charset="0"/>
              </a:rPr>
              <a:t>BIOS (Basic Input/Output System)</a:t>
            </a:r>
            <a:r>
              <a:rPr kumimoji="0" lang="zh-CN" altLang="en-US" sz="2400">
                <a:solidFill>
                  <a:srgbClr val="000000"/>
                </a:solidFill>
                <a:latin typeface="宋体" charset="0"/>
              </a:rPr>
              <a:t>例行程序。驻留在</a:t>
            </a:r>
            <a:r>
              <a:rPr kumimoji="0" lang="en-US" altLang="zh-CN" sz="2400">
                <a:solidFill>
                  <a:srgbClr val="000000"/>
                </a:solidFill>
                <a:latin typeface="宋体" charset="0"/>
              </a:rPr>
              <a:t>ROM</a:t>
            </a:r>
            <a:r>
              <a:rPr kumimoji="0" lang="zh-CN" altLang="en-US" sz="2400">
                <a:solidFill>
                  <a:srgbClr val="000000"/>
                </a:solidFill>
                <a:latin typeface="宋体" charset="0"/>
              </a:rPr>
              <a:t>中的</a:t>
            </a:r>
            <a:r>
              <a:rPr kumimoji="0" lang="en-US" altLang="zh-CN" sz="2400">
                <a:solidFill>
                  <a:srgbClr val="000000"/>
                </a:solidFill>
                <a:latin typeface="宋体" charset="0"/>
              </a:rPr>
              <a:t>BIOS</a:t>
            </a:r>
            <a:r>
              <a:rPr kumimoji="0" lang="zh-CN" altLang="en-US" sz="2400">
                <a:solidFill>
                  <a:srgbClr val="000000"/>
                </a:solidFill>
                <a:latin typeface="宋体" charset="0"/>
              </a:rPr>
              <a:t>提供了系统加电自检，引导装入主要</a:t>
            </a:r>
            <a:r>
              <a:rPr kumimoji="0" lang="en-US" altLang="zh-CN" sz="2400">
                <a:solidFill>
                  <a:srgbClr val="000000"/>
                </a:solidFill>
                <a:latin typeface="宋体" charset="0"/>
              </a:rPr>
              <a:t>I/O</a:t>
            </a:r>
            <a:r>
              <a:rPr kumimoji="0" lang="zh-CN" altLang="en-US" sz="2400">
                <a:solidFill>
                  <a:srgbClr val="000000"/>
                </a:solidFill>
                <a:latin typeface="宋体" charset="0"/>
              </a:rPr>
              <a:t>设备的处理程序以及接口控制等功能模块来处理所有的系统中断。程序员可直接用指令设置参数，中断调用</a:t>
            </a:r>
            <a:r>
              <a:rPr kumimoji="0" lang="en-US" altLang="zh-CN" sz="2400">
                <a:solidFill>
                  <a:srgbClr val="000000"/>
                </a:solidFill>
                <a:latin typeface="宋体" charset="0"/>
              </a:rPr>
              <a:t>BIOS</a:t>
            </a:r>
            <a:r>
              <a:rPr kumimoji="0" lang="zh-CN" altLang="en-US" sz="2400">
                <a:solidFill>
                  <a:srgbClr val="000000"/>
                </a:solidFill>
                <a:latin typeface="宋体" charset="0"/>
              </a:rPr>
              <a:t>中的子程序。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91877"/>
                                        </p:tgtEl>
                                        <p:attrNameLst>
                                          <p:attrName>style.visibility</p:attrName>
                                        </p:attrNameLst>
                                      </p:cBhvr>
                                      <p:to>
                                        <p:strVal val="visible"/>
                                      </p:to>
                                    </p:set>
                                    <p:animEffect transition="in" filter="fade">
                                      <p:cBhvr>
                                        <p:cTn id="7" dur="1000"/>
                                        <p:tgtEl>
                                          <p:spTgt spid="591877"/>
                                        </p:tgtEl>
                                      </p:cBhvr>
                                    </p:animEffect>
                                    <p:anim calcmode="lin" valueType="num">
                                      <p:cBhvr>
                                        <p:cTn id="8" dur="1000" fill="hold"/>
                                        <p:tgtEl>
                                          <p:spTgt spid="591877"/>
                                        </p:tgtEl>
                                        <p:attrNameLst>
                                          <p:attrName>ppt_x</p:attrName>
                                        </p:attrNameLst>
                                      </p:cBhvr>
                                      <p:tavLst>
                                        <p:tav tm="0">
                                          <p:val>
                                            <p:strVal val="#ppt_x"/>
                                          </p:val>
                                        </p:tav>
                                        <p:tav tm="100000">
                                          <p:val>
                                            <p:strVal val="#ppt_x"/>
                                          </p:val>
                                        </p:tav>
                                      </p:tavLst>
                                    </p:anim>
                                    <p:anim calcmode="lin" valueType="num">
                                      <p:cBhvr>
                                        <p:cTn id="9" dur="1000" fill="hold"/>
                                        <p:tgtEl>
                                          <p:spTgt spid="5918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4">
            <a:extLst>
              <a:ext uri="{FF2B5EF4-FFF2-40B4-BE49-F238E27FC236}">
                <a16:creationId xmlns:a16="http://schemas.microsoft.com/office/drawing/2014/main" id="{D2DAA571-4027-BF4D-BE5E-1006D6F06D4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DABD5FB-D898-0B4D-A800-B58898ACFC82}" type="datetime12">
              <a:rPr kumimoji="0" lang="zh-CN" altLang="en-US" sz="1400" smtClean="0"/>
              <a:pPr>
                <a:spcBef>
                  <a:spcPct val="0"/>
                </a:spcBef>
                <a:buClrTx/>
                <a:buSzTx/>
                <a:buFontTx/>
                <a:buNone/>
              </a:pPr>
              <a:t>下午10时44分</a:t>
            </a:fld>
            <a:endParaRPr kumimoji="0" lang="en-US" altLang="zh-CN" sz="1400"/>
          </a:p>
        </p:txBody>
      </p:sp>
      <p:sp>
        <p:nvSpPr>
          <p:cNvPr id="146434" name="Rectangle 6">
            <a:extLst>
              <a:ext uri="{FF2B5EF4-FFF2-40B4-BE49-F238E27FC236}">
                <a16:creationId xmlns:a16="http://schemas.microsoft.com/office/drawing/2014/main" id="{D3C7E558-2C53-AB4A-B9FB-E39C8EB25F1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3BEB6E0-42D3-254C-9602-272484579B27}" type="slidenum">
              <a:rPr kumimoji="0" lang="en-US" altLang="zh-CN" sz="1400" smtClean="0"/>
              <a:pPr>
                <a:spcBef>
                  <a:spcPct val="0"/>
                </a:spcBef>
                <a:buClrTx/>
                <a:buSzTx/>
                <a:buFontTx/>
                <a:buNone/>
              </a:pPr>
              <a:t>64</a:t>
            </a:fld>
            <a:r>
              <a:rPr kumimoji="0" lang="en-US" altLang="zh-CN" sz="1400"/>
              <a:t>/96</a:t>
            </a:r>
            <a:endParaRPr kumimoji="0" lang="zh-CN" altLang="en-US" sz="1400"/>
          </a:p>
        </p:txBody>
      </p:sp>
      <p:sp>
        <p:nvSpPr>
          <p:cNvPr id="146435" name="Text Box 5">
            <a:extLst>
              <a:ext uri="{FF2B5EF4-FFF2-40B4-BE49-F238E27FC236}">
                <a16:creationId xmlns:a16="http://schemas.microsoft.com/office/drawing/2014/main" id="{232DDF02-44D9-5E49-B2F4-475C1ED8BA36}"/>
              </a:ext>
            </a:extLst>
          </p:cNvPr>
          <p:cNvSpPr txBox="1">
            <a:spLocks noChangeArrowheads="1"/>
          </p:cNvSpPr>
          <p:nvPr/>
        </p:nvSpPr>
        <p:spPr bwMode="auto">
          <a:xfrm>
            <a:off x="1763713" y="146050"/>
            <a:ext cx="59039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6.5	 DOS</a:t>
            </a:r>
            <a:r>
              <a:rPr lang="zh-CN" altLang="en-US" sz="3600">
                <a:latin typeface="隶书" pitchFamily="49" charset="-122"/>
                <a:ea typeface="隶书" pitchFamily="49" charset="-122"/>
              </a:rPr>
              <a:t>和</a:t>
            </a:r>
            <a:r>
              <a:rPr lang="en-US" altLang="zh-CN" sz="3600">
                <a:latin typeface="隶书" pitchFamily="49" charset="-122"/>
                <a:ea typeface="隶书" pitchFamily="49" charset="-122"/>
              </a:rPr>
              <a:t>BIOS</a:t>
            </a:r>
            <a:r>
              <a:rPr lang="zh-CN" altLang="en-US" sz="3600">
                <a:latin typeface="隶书" pitchFamily="49" charset="-122"/>
                <a:ea typeface="隶书" pitchFamily="49" charset="-122"/>
              </a:rPr>
              <a:t>中断调用</a:t>
            </a:r>
          </a:p>
        </p:txBody>
      </p:sp>
      <p:pic>
        <p:nvPicPr>
          <p:cNvPr id="593925" name="Picture 5">
            <a:extLst>
              <a:ext uri="{FF2B5EF4-FFF2-40B4-BE49-F238E27FC236}">
                <a16:creationId xmlns:a16="http://schemas.microsoft.com/office/drawing/2014/main" id="{F0F9A86C-0D22-0549-99A8-A9EC8176FE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038" y="1052513"/>
            <a:ext cx="6661150"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593925"/>
                                        </p:tgtEl>
                                        <p:attrNameLst>
                                          <p:attrName>style.visibility</p:attrName>
                                        </p:attrNameLst>
                                      </p:cBhvr>
                                      <p:to>
                                        <p:strVal val="visible"/>
                                      </p:to>
                                    </p:set>
                                    <p:anim calcmode="lin" valueType="num">
                                      <p:cBhvr>
                                        <p:cTn id="7" dur="1000" fill="hold"/>
                                        <p:tgtEl>
                                          <p:spTgt spid="593925"/>
                                        </p:tgtEl>
                                        <p:attrNameLst>
                                          <p:attrName>ppt_w</p:attrName>
                                        </p:attrNameLst>
                                      </p:cBhvr>
                                      <p:tavLst>
                                        <p:tav tm="0">
                                          <p:val>
                                            <p:strVal val="#ppt_w+.3"/>
                                          </p:val>
                                        </p:tav>
                                        <p:tav tm="100000">
                                          <p:val>
                                            <p:strVal val="#ppt_w"/>
                                          </p:val>
                                        </p:tav>
                                      </p:tavLst>
                                    </p:anim>
                                    <p:anim calcmode="lin" valueType="num">
                                      <p:cBhvr>
                                        <p:cTn id="8" dur="1000" fill="hold"/>
                                        <p:tgtEl>
                                          <p:spTgt spid="593925"/>
                                        </p:tgtEl>
                                        <p:attrNameLst>
                                          <p:attrName>ppt_h</p:attrName>
                                        </p:attrNameLst>
                                      </p:cBhvr>
                                      <p:tavLst>
                                        <p:tav tm="0">
                                          <p:val>
                                            <p:strVal val="#ppt_h"/>
                                          </p:val>
                                        </p:tav>
                                        <p:tav tm="100000">
                                          <p:val>
                                            <p:strVal val="#ppt_h"/>
                                          </p:val>
                                        </p:tav>
                                      </p:tavLst>
                                    </p:anim>
                                    <p:animEffect transition="in" filter="fade">
                                      <p:cBhvr>
                                        <p:cTn id="9" dur="1000"/>
                                        <p:tgtEl>
                                          <p:spTgt spid="593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4">
            <a:extLst>
              <a:ext uri="{FF2B5EF4-FFF2-40B4-BE49-F238E27FC236}">
                <a16:creationId xmlns:a16="http://schemas.microsoft.com/office/drawing/2014/main" id="{C87C800D-590E-904E-A969-6516D3E7B20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69A3FE5-7E0A-0641-A078-71261837B27C}" type="datetime12">
              <a:rPr kumimoji="0" lang="zh-CN" altLang="en-US" sz="1400" smtClean="0"/>
              <a:pPr>
                <a:spcBef>
                  <a:spcPct val="0"/>
                </a:spcBef>
                <a:buClrTx/>
                <a:buSzTx/>
                <a:buFontTx/>
                <a:buNone/>
              </a:pPr>
              <a:t>下午10时44分</a:t>
            </a:fld>
            <a:endParaRPr kumimoji="0" lang="en-US" altLang="zh-CN" sz="1400"/>
          </a:p>
        </p:txBody>
      </p:sp>
      <p:sp>
        <p:nvSpPr>
          <p:cNvPr id="148482" name="Rectangle 6">
            <a:extLst>
              <a:ext uri="{FF2B5EF4-FFF2-40B4-BE49-F238E27FC236}">
                <a16:creationId xmlns:a16="http://schemas.microsoft.com/office/drawing/2014/main" id="{2F155BB0-DD4E-9C48-8D24-9B72783E6CE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3D08149-8909-3D40-891A-C3360AE9AC98}" type="slidenum">
              <a:rPr kumimoji="0" lang="en-US" altLang="zh-CN" sz="1400" smtClean="0"/>
              <a:pPr>
                <a:spcBef>
                  <a:spcPct val="0"/>
                </a:spcBef>
                <a:buClrTx/>
                <a:buSzTx/>
                <a:buFontTx/>
                <a:buNone/>
              </a:pPr>
              <a:t>65</a:t>
            </a:fld>
            <a:r>
              <a:rPr kumimoji="0" lang="en-US" altLang="zh-CN" sz="1400"/>
              <a:t>/96</a:t>
            </a:r>
            <a:endParaRPr kumimoji="0" lang="zh-CN" altLang="en-US" sz="1400"/>
          </a:p>
        </p:txBody>
      </p:sp>
      <p:sp>
        <p:nvSpPr>
          <p:cNvPr id="148483" name="Text Box 5">
            <a:extLst>
              <a:ext uri="{FF2B5EF4-FFF2-40B4-BE49-F238E27FC236}">
                <a16:creationId xmlns:a16="http://schemas.microsoft.com/office/drawing/2014/main" id="{BD29AC47-8FC2-B74F-9759-27EED487846B}"/>
              </a:ext>
            </a:extLst>
          </p:cNvPr>
          <p:cNvSpPr txBox="1">
            <a:spLocks noChangeArrowheads="1"/>
          </p:cNvSpPr>
          <p:nvPr/>
        </p:nvSpPr>
        <p:spPr bwMode="auto">
          <a:xfrm>
            <a:off x="1763713" y="146050"/>
            <a:ext cx="58324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6.5	 DOS</a:t>
            </a:r>
            <a:r>
              <a:rPr lang="zh-CN" altLang="en-US" sz="3600">
                <a:latin typeface="隶书" pitchFamily="49" charset="-122"/>
                <a:ea typeface="隶书" pitchFamily="49" charset="-122"/>
              </a:rPr>
              <a:t>和</a:t>
            </a:r>
            <a:r>
              <a:rPr lang="en-US" altLang="zh-CN" sz="3600">
                <a:latin typeface="隶书" pitchFamily="49" charset="-122"/>
                <a:ea typeface="隶书" pitchFamily="49" charset="-122"/>
              </a:rPr>
              <a:t>BIOS</a:t>
            </a:r>
            <a:r>
              <a:rPr lang="zh-CN" altLang="en-US" sz="3600">
                <a:latin typeface="隶书" pitchFamily="49" charset="-122"/>
                <a:ea typeface="隶书" pitchFamily="49" charset="-122"/>
              </a:rPr>
              <a:t>中断调用</a:t>
            </a:r>
          </a:p>
        </p:txBody>
      </p:sp>
      <p:sp>
        <p:nvSpPr>
          <p:cNvPr id="595973" name="Text Box 5">
            <a:extLst>
              <a:ext uri="{FF2B5EF4-FFF2-40B4-BE49-F238E27FC236}">
                <a16:creationId xmlns:a16="http://schemas.microsoft.com/office/drawing/2014/main" id="{7C756F88-CFD7-AD4B-B184-6D9984054CCB}"/>
              </a:ext>
            </a:extLst>
          </p:cNvPr>
          <p:cNvSpPr txBox="1">
            <a:spLocks noChangeArrowheads="1"/>
          </p:cNvSpPr>
          <p:nvPr/>
        </p:nvSpPr>
        <p:spPr bwMode="auto">
          <a:xfrm>
            <a:off x="504825" y="877888"/>
            <a:ext cx="8315325" cy="4422775"/>
          </a:xfrm>
          <a:prstGeom prst="rect">
            <a:avLst/>
          </a:prstGeom>
          <a:noFill/>
          <a:ln>
            <a:noFill/>
          </a:ln>
          <a:effectLst/>
          <a:extLst/>
        </p:spPr>
        <p:txBody>
          <a:bodyPr anchor="ctr">
            <a:spAutoFit/>
          </a:bodyPr>
          <a:lstStyle>
            <a:lvl1pPr marL="457200" indent="-457200">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20000"/>
              </a:lnSpc>
              <a:spcBef>
                <a:spcPct val="25000"/>
              </a:spcBef>
              <a:spcAft>
                <a:spcPct val="25000"/>
              </a:spcAft>
              <a:defRPr/>
            </a:pPr>
            <a:r>
              <a:rPr kumimoji="0" lang="en-US" altLang="zh-CN">
                <a:solidFill>
                  <a:srgbClr val="FF9900"/>
                </a:solidFill>
                <a:effectLst>
                  <a:outerShdw blurRad="38100" dist="38100" dir="2700000" algn="tl">
                    <a:srgbClr val="C0C0C0"/>
                  </a:outerShdw>
                </a:effectLst>
                <a:latin typeface="宋体" panose="02010600030101010101" pitchFamily="2" charset="-122"/>
                <a:ea typeface="宋体" panose="02010600030101010101" pitchFamily="2" charset="-122"/>
              </a:rPr>
              <a:t>DOS</a:t>
            </a:r>
            <a:r>
              <a:rPr kumimoji="0" lang="zh-CN" altLang="en-US">
                <a:solidFill>
                  <a:srgbClr val="FF9900"/>
                </a:solidFill>
                <a:effectLst>
                  <a:outerShdw blurRad="38100" dist="38100" dir="2700000" algn="tl">
                    <a:srgbClr val="C0C0C0"/>
                  </a:outerShdw>
                </a:effectLst>
                <a:latin typeface="宋体" panose="02010600030101010101" pitchFamily="2" charset="-122"/>
                <a:ea typeface="宋体" panose="02010600030101010101" pitchFamily="2" charset="-122"/>
              </a:rPr>
              <a:t>与</a:t>
            </a:r>
            <a:r>
              <a:rPr kumimoji="0" lang="en-US" altLang="zh-CN">
                <a:solidFill>
                  <a:srgbClr val="FF9900"/>
                </a:solidFill>
                <a:effectLst>
                  <a:outerShdw blurRad="38100" dist="38100" dir="2700000" algn="tl">
                    <a:srgbClr val="C0C0C0"/>
                  </a:outerShdw>
                </a:effectLst>
                <a:latin typeface="宋体" panose="02010600030101010101" pitchFamily="2" charset="-122"/>
                <a:ea typeface="宋体" panose="02010600030101010101" pitchFamily="2" charset="-122"/>
              </a:rPr>
              <a:t>BIOS</a:t>
            </a:r>
            <a:r>
              <a:rPr kumimoji="0" lang="zh-CN" altLang="en-US">
                <a:solidFill>
                  <a:srgbClr val="FF9900"/>
                </a:solidFill>
                <a:effectLst>
                  <a:outerShdw blurRad="38100" dist="38100" dir="2700000" algn="tl">
                    <a:srgbClr val="C0C0C0"/>
                  </a:outerShdw>
                </a:effectLst>
                <a:latin typeface="宋体" panose="02010600030101010101" pitchFamily="2" charset="-122"/>
                <a:ea typeface="宋体" panose="02010600030101010101" pitchFamily="2" charset="-122"/>
              </a:rPr>
              <a:t>的关系</a:t>
            </a:r>
          </a:p>
          <a:p>
            <a:pPr eaLnBrk="1" hangingPunct="1">
              <a:lnSpc>
                <a:spcPct val="120000"/>
              </a:lnSpc>
              <a:spcBef>
                <a:spcPct val="25000"/>
              </a:spcBef>
              <a:spcAft>
                <a:spcPct val="25000"/>
              </a:spcAft>
              <a:buFontTx/>
              <a:buBlip>
                <a:blip r:embed="rId3"/>
              </a:buBlip>
              <a:defRPr/>
            </a:pPr>
            <a:r>
              <a:rPr kumimoji="0" lang="en-US" altLang="zh-CN" sz="2400">
                <a:solidFill>
                  <a:srgbClr val="000000"/>
                </a:solidFill>
                <a:latin typeface="宋体" panose="02010600030101010101" pitchFamily="2" charset="-122"/>
                <a:ea typeface="宋体" panose="02010600030101010101" pitchFamily="2" charset="-122"/>
              </a:rPr>
              <a:t>BIOS</a:t>
            </a:r>
            <a:r>
              <a:rPr kumimoji="0" lang="zh-CN" altLang="en-US" sz="2400">
                <a:solidFill>
                  <a:srgbClr val="000000"/>
                </a:solidFill>
                <a:latin typeface="宋体" panose="02010600030101010101" pitchFamily="2" charset="-122"/>
                <a:ea typeface="宋体" panose="02010600030101010101" pitchFamily="2" charset="-122"/>
              </a:rPr>
              <a:t>和</a:t>
            </a:r>
            <a:r>
              <a:rPr kumimoji="0" lang="en-US" altLang="zh-CN" sz="2400">
                <a:solidFill>
                  <a:srgbClr val="000000"/>
                </a:solidFill>
                <a:latin typeface="宋体" panose="02010600030101010101" pitchFamily="2" charset="-122"/>
                <a:ea typeface="宋体" panose="02010600030101010101" pitchFamily="2" charset="-122"/>
              </a:rPr>
              <a:t>DOS</a:t>
            </a:r>
            <a:r>
              <a:rPr kumimoji="0" lang="zh-CN" altLang="en-US" sz="2400">
                <a:solidFill>
                  <a:srgbClr val="000000"/>
                </a:solidFill>
                <a:latin typeface="宋体" panose="02010600030101010101" pitchFamily="2" charset="-122"/>
                <a:ea typeface="宋体" panose="02010600030101010101" pitchFamily="2" charset="-122"/>
              </a:rPr>
              <a:t>是两组系统服务程序的集合，它们使程序员能访问和使用组成</a:t>
            </a:r>
            <a:r>
              <a:rPr kumimoji="0" lang="en-US" altLang="zh-CN" sz="2400">
                <a:solidFill>
                  <a:srgbClr val="000000"/>
                </a:solidFill>
                <a:latin typeface="宋体" panose="02010600030101010101" pitchFamily="2" charset="-122"/>
                <a:ea typeface="宋体" panose="02010600030101010101" pitchFamily="2" charset="-122"/>
              </a:rPr>
              <a:t>IBM-PC</a:t>
            </a:r>
            <a:r>
              <a:rPr kumimoji="0" lang="zh-CN" altLang="en-US" sz="2400">
                <a:solidFill>
                  <a:srgbClr val="000000"/>
                </a:solidFill>
                <a:latin typeface="宋体" panose="02010600030101010101" pitchFamily="2" charset="-122"/>
                <a:ea typeface="宋体" panose="02010600030101010101" pitchFamily="2" charset="-122"/>
              </a:rPr>
              <a:t>机的硬件。</a:t>
            </a:r>
          </a:p>
          <a:p>
            <a:pPr eaLnBrk="1" hangingPunct="1">
              <a:lnSpc>
                <a:spcPct val="120000"/>
              </a:lnSpc>
              <a:spcBef>
                <a:spcPct val="25000"/>
              </a:spcBef>
              <a:spcAft>
                <a:spcPct val="25000"/>
              </a:spcAft>
              <a:buFontTx/>
              <a:buBlip>
                <a:blip r:embed="rId3"/>
              </a:buBlip>
              <a:defRPr/>
            </a:pPr>
            <a:r>
              <a:rPr kumimoji="0" lang="zh-CN" altLang="en-US" sz="2400">
                <a:solidFill>
                  <a:srgbClr val="000000"/>
                </a:solidFill>
                <a:latin typeface="宋体" panose="02010600030101010101" pitchFamily="2" charset="-122"/>
                <a:ea typeface="宋体" panose="02010600030101010101" pitchFamily="2" charset="-122"/>
              </a:rPr>
              <a:t>在一些情况下，选择</a:t>
            </a:r>
            <a:r>
              <a:rPr kumimoji="0" lang="en-US" altLang="zh-CN" sz="2400">
                <a:solidFill>
                  <a:srgbClr val="000000"/>
                </a:solidFill>
                <a:latin typeface="宋体" panose="02010600030101010101" pitchFamily="2" charset="-122"/>
                <a:ea typeface="宋体" panose="02010600030101010101" pitchFamily="2" charset="-122"/>
              </a:rPr>
              <a:t>DOS</a:t>
            </a:r>
            <a:r>
              <a:rPr kumimoji="0" lang="zh-CN" altLang="en-US" sz="2400">
                <a:solidFill>
                  <a:srgbClr val="000000"/>
                </a:solidFill>
                <a:latin typeface="宋体" panose="02010600030101010101" pitchFamily="2" charset="-122"/>
                <a:ea typeface="宋体" panose="02010600030101010101" pitchFamily="2" charset="-122"/>
              </a:rPr>
              <a:t>中断或选择</a:t>
            </a:r>
            <a:r>
              <a:rPr kumimoji="0" lang="en-US" altLang="zh-CN" sz="2400">
                <a:solidFill>
                  <a:srgbClr val="000000"/>
                </a:solidFill>
                <a:latin typeface="宋体" panose="02010600030101010101" pitchFamily="2" charset="-122"/>
                <a:ea typeface="宋体" panose="02010600030101010101" pitchFamily="2" charset="-122"/>
              </a:rPr>
              <a:t>BIOS</a:t>
            </a:r>
            <a:r>
              <a:rPr kumimoji="0" lang="zh-CN" altLang="en-US" sz="2400">
                <a:solidFill>
                  <a:srgbClr val="000000"/>
                </a:solidFill>
                <a:latin typeface="宋体" panose="02010600030101010101" pitchFamily="2" charset="-122"/>
                <a:ea typeface="宋体" panose="02010600030101010101" pitchFamily="2" charset="-122"/>
              </a:rPr>
              <a:t>中断可以执行同样的功能。</a:t>
            </a:r>
          </a:p>
          <a:p>
            <a:pPr eaLnBrk="1" hangingPunct="1">
              <a:lnSpc>
                <a:spcPct val="120000"/>
              </a:lnSpc>
              <a:spcBef>
                <a:spcPct val="25000"/>
              </a:spcBef>
              <a:spcAft>
                <a:spcPct val="25000"/>
              </a:spcAft>
              <a:buFontTx/>
              <a:buBlip>
                <a:blip r:embed="rId3"/>
              </a:buBlip>
              <a:defRPr/>
            </a:pPr>
            <a:r>
              <a:rPr kumimoji="0" lang="en-US" altLang="zh-CN" sz="2400">
                <a:solidFill>
                  <a:srgbClr val="000000"/>
                </a:solidFill>
                <a:latin typeface="宋体" panose="02010600030101010101" pitchFamily="2" charset="-122"/>
                <a:ea typeface="宋体" panose="02010600030101010101" pitchFamily="2" charset="-122"/>
              </a:rPr>
              <a:t>BIOS</a:t>
            </a:r>
            <a:r>
              <a:rPr kumimoji="0" lang="zh-CN" altLang="en-US" sz="2400">
                <a:solidFill>
                  <a:srgbClr val="000000"/>
                </a:solidFill>
                <a:latin typeface="宋体" panose="02010600030101010101" pitchFamily="2" charset="-122"/>
                <a:ea typeface="宋体" panose="02010600030101010101" pitchFamily="2" charset="-122"/>
              </a:rPr>
              <a:t>程序提供了基本的低层服务，所以通过</a:t>
            </a:r>
            <a:r>
              <a:rPr kumimoji="0" lang="en-US" altLang="zh-CN" sz="2400">
                <a:solidFill>
                  <a:srgbClr val="000000"/>
                </a:solidFill>
                <a:latin typeface="宋体" panose="02010600030101010101" pitchFamily="2" charset="-122"/>
                <a:ea typeface="宋体" panose="02010600030101010101" pitchFamily="2" charset="-122"/>
              </a:rPr>
              <a:t>BIOS</a:t>
            </a:r>
            <a:r>
              <a:rPr kumimoji="0" lang="zh-CN" altLang="en-US" sz="2400">
                <a:solidFill>
                  <a:srgbClr val="000000"/>
                </a:solidFill>
                <a:latin typeface="宋体" panose="02010600030101010101" pitchFamily="2" charset="-122"/>
                <a:ea typeface="宋体" panose="02010600030101010101" pitchFamily="2" charset="-122"/>
              </a:rPr>
              <a:t>功能调用比通过相应的</a:t>
            </a:r>
            <a:r>
              <a:rPr kumimoji="0" lang="en-US" altLang="zh-CN" sz="2400">
                <a:solidFill>
                  <a:srgbClr val="000000"/>
                </a:solidFill>
                <a:latin typeface="宋体" panose="02010600030101010101" pitchFamily="2" charset="-122"/>
                <a:ea typeface="宋体" panose="02010600030101010101" pitchFamily="2" charset="-122"/>
              </a:rPr>
              <a:t>DOS</a:t>
            </a:r>
            <a:r>
              <a:rPr kumimoji="0" lang="zh-CN" altLang="en-US" sz="2400">
                <a:solidFill>
                  <a:srgbClr val="000000"/>
                </a:solidFill>
                <a:latin typeface="宋体" panose="02010600030101010101" pitchFamily="2" charset="-122"/>
                <a:ea typeface="宋体" panose="02010600030101010101" pitchFamily="2" charset="-122"/>
              </a:rPr>
              <a:t>功能调用更能提高程序的执行效率。</a:t>
            </a:r>
          </a:p>
          <a:p>
            <a:pPr eaLnBrk="1" hangingPunct="1">
              <a:lnSpc>
                <a:spcPct val="120000"/>
              </a:lnSpc>
              <a:spcBef>
                <a:spcPct val="25000"/>
              </a:spcBef>
              <a:spcAft>
                <a:spcPct val="25000"/>
              </a:spcAft>
              <a:buFontTx/>
              <a:buBlip>
                <a:blip r:embed="rId3"/>
              </a:buBlip>
              <a:defRPr/>
            </a:pPr>
            <a:r>
              <a:rPr kumimoji="0" lang="zh-CN" altLang="en-US" sz="2400">
                <a:solidFill>
                  <a:srgbClr val="000000"/>
                </a:solidFill>
                <a:latin typeface="宋体" panose="02010600030101010101" pitchFamily="2" charset="-122"/>
                <a:ea typeface="宋体" panose="02010600030101010101" pitchFamily="2" charset="-122"/>
              </a:rPr>
              <a:t>只有少数的</a:t>
            </a:r>
            <a:r>
              <a:rPr kumimoji="0" lang="en-US" altLang="zh-CN" sz="2400">
                <a:solidFill>
                  <a:srgbClr val="000000"/>
                </a:solidFill>
                <a:latin typeface="宋体" panose="02010600030101010101" pitchFamily="2" charset="-122"/>
                <a:ea typeface="宋体" panose="02010600030101010101" pitchFamily="2" charset="-122"/>
              </a:rPr>
              <a:t>BIOS</a:t>
            </a:r>
            <a:r>
              <a:rPr kumimoji="0" lang="zh-CN" altLang="en-US" sz="2400">
                <a:solidFill>
                  <a:srgbClr val="000000"/>
                </a:solidFill>
                <a:latin typeface="宋体" panose="02010600030101010101" pitchFamily="2" charset="-122"/>
                <a:ea typeface="宋体" panose="02010600030101010101" pitchFamily="2" charset="-122"/>
              </a:rPr>
              <a:t>功能调用没有相应的</a:t>
            </a:r>
            <a:r>
              <a:rPr kumimoji="0" lang="en-US" altLang="zh-CN" sz="2400">
                <a:solidFill>
                  <a:srgbClr val="000000"/>
                </a:solidFill>
                <a:latin typeface="宋体" panose="02010600030101010101" pitchFamily="2" charset="-122"/>
                <a:ea typeface="宋体" panose="02010600030101010101" pitchFamily="2" charset="-122"/>
              </a:rPr>
              <a:t>DOS</a:t>
            </a:r>
            <a:r>
              <a:rPr kumimoji="0" lang="zh-CN" altLang="en-US" sz="2400">
                <a:solidFill>
                  <a:srgbClr val="000000"/>
                </a:solidFill>
                <a:latin typeface="宋体" panose="02010600030101010101" pitchFamily="2" charset="-122"/>
                <a:ea typeface="宋体" panose="02010600030101010101" pitchFamily="2" charset="-122"/>
              </a:rPr>
              <a:t>中断。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595973"/>
                                        </p:tgtEl>
                                        <p:attrNameLst>
                                          <p:attrName>style.visibility</p:attrName>
                                        </p:attrNameLst>
                                      </p:cBhvr>
                                      <p:to>
                                        <p:strVal val="visible"/>
                                      </p:to>
                                    </p:set>
                                    <p:anim calcmode="lin" valueType="num">
                                      <p:cBhvr>
                                        <p:cTn id="7" dur="1000" fill="hold"/>
                                        <p:tgtEl>
                                          <p:spTgt spid="595973"/>
                                        </p:tgtEl>
                                        <p:attrNameLst>
                                          <p:attrName>ppt_w</p:attrName>
                                        </p:attrNameLst>
                                      </p:cBhvr>
                                      <p:tavLst>
                                        <p:tav tm="0">
                                          <p:val>
                                            <p:fltVal val="0"/>
                                          </p:val>
                                        </p:tav>
                                        <p:tav tm="100000">
                                          <p:val>
                                            <p:strVal val="#ppt_w"/>
                                          </p:val>
                                        </p:tav>
                                      </p:tavLst>
                                    </p:anim>
                                    <p:anim calcmode="lin" valueType="num">
                                      <p:cBhvr>
                                        <p:cTn id="8" dur="1000" fill="hold"/>
                                        <p:tgtEl>
                                          <p:spTgt spid="59597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4">
            <a:extLst>
              <a:ext uri="{FF2B5EF4-FFF2-40B4-BE49-F238E27FC236}">
                <a16:creationId xmlns:a16="http://schemas.microsoft.com/office/drawing/2014/main" id="{82D6E450-7099-FC4A-844B-EFBB4BC3338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BCA08E8-AEF1-3849-A648-511BC2BC7106}" type="datetime12">
              <a:rPr kumimoji="0" lang="zh-CN" altLang="en-US" sz="1400" smtClean="0"/>
              <a:pPr>
                <a:spcBef>
                  <a:spcPct val="0"/>
                </a:spcBef>
                <a:buClrTx/>
                <a:buSzTx/>
                <a:buFontTx/>
                <a:buNone/>
              </a:pPr>
              <a:t>下午10时44分</a:t>
            </a:fld>
            <a:endParaRPr kumimoji="0" lang="en-US" altLang="zh-CN" sz="1400"/>
          </a:p>
        </p:txBody>
      </p:sp>
      <p:sp>
        <p:nvSpPr>
          <p:cNvPr id="150530" name="Rectangle 6">
            <a:extLst>
              <a:ext uri="{FF2B5EF4-FFF2-40B4-BE49-F238E27FC236}">
                <a16:creationId xmlns:a16="http://schemas.microsoft.com/office/drawing/2014/main" id="{059A82C3-B636-A74F-8E6B-AB6B0DE8E61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A028EF5-B7E8-FC47-AED5-91FC8121AA57}" type="slidenum">
              <a:rPr kumimoji="0" lang="en-US" altLang="zh-CN" sz="1400" smtClean="0"/>
              <a:pPr>
                <a:spcBef>
                  <a:spcPct val="0"/>
                </a:spcBef>
                <a:buClrTx/>
                <a:buSzTx/>
                <a:buFontTx/>
                <a:buNone/>
              </a:pPr>
              <a:t>66</a:t>
            </a:fld>
            <a:r>
              <a:rPr kumimoji="0" lang="en-US" altLang="zh-CN" sz="1400"/>
              <a:t>/96</a:t>
            </a:r>
            <a:endParaRPr kumimoji="0" lang="zh-CN" altLang="en-US" sz="1400"/>
          </a:p>
        </p:txBody>
      </p:sp>
      <p:sp>
        <p:nvSpPr>
          <p:cNvPr id="150531" name="Text Box 5">
            <a:extLst>
              <a:ext uri="{FF2B5EF4-FFF2-40B4-BE49-F238E27FC236}">
                <a16:creationId xmlns:a16="http://schemas.microsoft.com/office/drawing/2014/main" id="{68384CE2-46C6-D743-B6DD-FA0861EC0F90}"/>
              </a:ext>
            </a:extLst>
          </p:cNvPr>
          <p:cNvSpPr txBox="1">
            <a:spLocks noChangeArrowheads="1"/>
          </p:cNvSpPr>
          <p:nvPr/>
        </p:nvSpPr>
        <p:spPr bwMode="auto">
          <a:xfrm>
            <a:off x="1763713" y="146050"/>
            <a:ext cx="58324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6.5	 DOS</a:t>
            </a:r>
            <a:r>
              <a:rPr lang="zh-CN" altLang="en-US" sz="3600">
                <a:latin typeface="隶书" pitchFamily="49" charset="-122"/>
                <a:ea typeface="隶书" pitchFamily="49" charset="-122"/>
              </a:rPr>
              <a:t>和</a:t>
            </a:r>
            <a:r>
              <a:rPr lang="en-US" altLang="zh-CN" sz="3600">
                <a:latin typeface="隶书" pitchFamily="49" charset="-122"/>
                <a:ea typeface="隶书" pitchFamily="49" charset="-122"/>
              </a:rPr>
              <a:t>BIOS</a:t>
            </a:r>
            <a:r>
              <a:rPr lang="zh-CN" altLang="en-US" sz="3600">
                <a:latin typeface="隶书" pitchFamily="49" charset="-122"/>
                <a:ea typeface="隶书" pitchFamily="49" charset="-122"/>
              </a:rPr>
              <a:t>中断调用</a:t>
            </a:r>
          </a:p>
        </p:txBody>
      </p:sp>
      <p:sp>
        <p:nvSpPr>
          <p:cNvPr id="598021" name="Text Box 5">
            <a:extLst>
              <a:ext uri="{FF2B5EF4-FFF2-40B4-BE49-F238E27FC236}">
                <a16:creationId xmlns:a16="http://schemas.microsoft.com/office/drawing/2014/main" id="{2A9ACD9E-D61A-CA4D-99E7-590AD915B4D1}"/>
              </a:ext>
            </a:extLst>
          </p:cNvPr>
          <p:cNvSpPr txBox="1">
            <a:spLocks noChangeArrowheads="1"/>
          </p:cNvSpPr>
          <p:nvPr/>
        </p:nvSpPr>
        <p:spPr bwMode="auto">
          <a:xfrm>
            <a:off x="446088" y="881063"/>
            <a:ext cx="8518525" cy="5716587"/>
          </a:xfrm>
          <a:prstGeom prst="rect">
            <a:avLst/>
          </a:prstGeom>
          <a:noFill/>
          <a:ln>
            <a:noFill/>
          </a:ln>
          <a:effectLst/>
          <a:extLst/>
        </p:spPr>
        <p:txBody>
          <a:bodyPr anchor="ctr">
            <a:spAutoFit/>
          </a:bodyPr>
          <a:lstStyle>
            <a:lvl1pPr marL="457200" indent="-457200">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eaLnBrk="1" hangingPunct="1">
              <a:spcBef>
                <a:spcPct val="20000"/>
              </a:spcBef>
              <a:spcAft>
                <a:spcPct val="20000"/>
              </a:spcAft>
              <a:defRPr/>
            </a:pPr>
            <a:r>
              <a:rPr kumimoji="0" lang="zh-CN" altLang="en-US">
                <a:solidFill>
                  <a:srgbClr val="FF9900"/>
                </a:solidFill>
                <a:effectLst>
                  <a:outerShdw blurRad="38100" dist="38100" dir="2700000" algn="tl">
                    <a:srgbClr val="C0C0C0"/>
                  </a:outerShdw>
                </a:effectLst>
                <a:latin typeface="宋体" panose="02010600030101010101" pitchFamily="2" charset="-122"/>
                <a:ea typeface="宋体" panose="02010600030101010101" pitchFamily="2" charset="-122"/>
              </a:rPr>
              <a:t>如何进行</a:t>
            </a:r>
            <a:r>
              <a:rPr kumimoji="0" lang="en-US" altLang="zh-CN">
                <a:solidFill>
                  <a:srgbClr val="FF9900"/>
                </a:solidFill>
                <a:effectLst>
                  <a:outerShdw blurRad="38100" dist="38100" dir="2700000" algn="tl">
                    <a:srgbClr val="C0C0C0"/>
                  </a:outerShdw>
                </a:effectLst>
                <a:latin typeface="宋体" panose="02010600030101010101" pitchFamily="2" charset="-122"/>
                <a:ea typeface="宋体" panose="02010600030101010101" pitchFamily="2" charset="-122"/>
              </a:rPr>
              <a:t>BIOS</a:t>
            </a:r>
            <a:r>
              <a:rPr kumimoji="0" lang="zh-CN" altLang="en-US">
                <a:solidFill>
                  <a:srgbClr val="FF9900"/>
                </a:solidFill>
                <a:effectLst>
                  <a:outerShdw blurRad="38100" dist="38100" dir="2700000" algn="tl">
                    <a:srgbClr val="C0C0C0"/>
                  </a:outerShdw>
                </a:effectLst>
                <a:latin typeface="宋体" panose="02010600030101010101" pitchFamily="2" charset="-122"/>
                <a:ea typeface="宋体" panose="02010600030101010101" pitchFamily="2" charset="-122"/>
              </a:rPr>
              <a:t>调用</a:t>
            </a:r>
          </a:p>
          <a:p>
            <a:pPr eaLnBrk="1" hangingPunct="1">
              <a:spcBef>
                <a:spcPct val="20000"/>
              </a:spcBef>
              <a:spcAft>
                <a:spcPct val="20000"/>
              </a:spcAft>
              <a:buFontTx/>
              <a:buBlip>
                <a:blip r:embed="rId3"/>
              </a:buBlip>
              <a:defRPr/>
            </a:pPr>
            <a:r>
              <a:rPr kumimoji="0" lang="zh-CN" altLang="en-US" sz="2400">
                <a:solidFill>
                  <a:srgbClr val="000000"/>
                </a:solidFill>
                <a:latin typeface="宋体" panose="02010600030101010101" pitchFamily="2" charset="-122"/>
                <a:ea typeface="宋体" panose="02010600030101010101" pitchFamily="2" charset="-122"/>
              </a:rPr>
              <a:t>中断调用前需要把功能号装入</a:t>
            </a:r>
            <a:r>
              <a:rPr kumimoji="0" lang="en-US" altLang="zh-CN" sz="2400">
                <a:solidFill>
                  <a:schemeClr val="hlink"/>
                </a:solidFill>
                <a:latin typeface="宋体" panose="02010600030101010101" pitchFamily="2" charset="-122"/>
                <a:ea typeface="宋体" panose="02010600030101010101" pitchFamily="2" charset="-122"/>
              </a:rPr>
              <a:t>AH</a:t>
            </a:r>
            <a:r>
              <a:rPr kumimoji="0" lang="zh-CN" altLang="en-US" sz="2400">
                <a:solidFill>
                  <a:srgbClr val="000000"/>
                </a:solidFill>
                <a:latin typeface="宋体" panose="02010600030101010101" pitchFamily="2" charset="-122"/>
                <a:ea typeface="宋体" panose="02010600030101010101" pitchFamily="2" charset="-122"/>
              </a:rPr>
              <a:t>中，设置相应的入口参数。中断调用后，或产生一个动作，或设置相应的出口参数。具体请查阅书上</a:t>
            </a:r>
            <a:r>
              <a:rPr kumimoji="0" lang="en-US" altLang="zh-CN" sz="2400">
                <a:solidFill>
                  <a:srgbClr val="000000"/>
                </a:solidFill>
                <a:latin typeface="宋体" panose="02010600030101010101" pitchFamily="2" charset="-122"/>
                <a:ea typeface="宋体" panose="02010600030101010101" pitchFamily="2" charset="-122"/>
              </a:rPr>
              <a:t>BIOS</a:t>
            </a:r>
            <a:r>
              <a:rPr kumimoji="0" lang="zh-CN" altLang="en-US" sz="2400">
                <a:solidFill>
                  <a:srgbClr val="000000"/>
                </a:solidFill>
                <a:latin typeface="宋体" panose="02010600030101010101" pitchFamily="2" charset="-122"/>
                <a:ea typeface="宋体" panose="02010600030101010101" pitchFamily="2" charset="-122"/>
              </a:rPr>
              <a:t>功能调用的相关表格。</a:t>
            </a:r>
          </a:p>
          <a:p>
            <a:pPr eaLnBrk="1" hangingPunct="1">
              <a:spcBef>
                <a:spcPct val="20000"/>
              </a:spcBef>
              <a:spcAft>
                <a:spcPct val="20000"/>
              </a:spcAft>
              <a:buFontTx/>
              <a:buBlip>
                <a:blip r:embed="rId3"/>
              </a:buBlip>
              <a:defRPr/>
            </a:pPr>
            <a:r>
              <a:rPr kumimoji="0" lang="zh-CN" altLang="en-US" sz="2400">
                <a:solidFill>
                  <a:srgbClr val="000000"/>
                </a:solidFill>
                <a:latin typeface="宋体" panose="02010600030101010101" pitchFamily="2" charset="-122"/>
                <a:ea typeface="宋体" panose="02010600030101010101" pitchFamily="2" charset="-122"/>
              </a:rPr>
              <a:t>举例来说，</a:t>
            </a:r>
            <a:r>
              <a:rPr kumimoji="0" lang="en-US" altLang="zh-CN" sz="2400">
                <a:solidFill>
                  <a:srgbClr val="000000"/>
                </a:solidFill>
                <a:latin typeface="宋体" panose="02010600030101010101" pitchFamily="2" charset="-122"/>
                <a:ea typeface="宋体" panose="02010600030101010101" pitchFamily="2" charset="-122"/>
              </a:rPr>
              <a:t>INT 10H</a:t>
            </a:r>
            <a:r>
              <a:rPr kumimoji="0" lang="zh-CN" altLang="en-US" sz="2400">
                <a:solidFill>
                  <a:srgbClr val="000000"/>
                </a:solidFill>
                <a:latin typeface="宋体" panose="02010600030101010101" pitchFamily="2" charset="-122"/>
                <a:ea typeface="宋体" panose="02010600030101010101" pitchFamily="2" charset="-122"/>
              </a:rPr>
              <a:t>是常用的</a:t>
            </a:r>
            <a:r>
              <a:rPr kumimoji="0" lang="en-US" altLang="zh-CN" sz="2400">
                <a:solidFill>
                  <a:srgbClr val="000000"/>
                </a:solidFill>
                <a:latin typeface="宋体" panose="02010600030101010101" pitchFamily="2" charset="-122"/>
                <a:ea typeface="宋体" panose="02010600030101010101" pitchFamily="2" charset="-122"/>
              </a:rPr>
              <a:t>BIOS</a:t>
            </a:r>
            <a:r>
              <a:rPr kumimoji="0" lang="zh-CN" altLang="en-US" sz="2400">
                <a:solidFill>
                  <a:srgbClr val="000000"/>
                </a:solidFill>
                <a:latin typeface="宋体" panose="02010600030101010101" pitchFamily="2" charset="-122"/>
                <a:ea typeface="宋体" panose="02010600030101010101" pitchFamily="2" charset="-122"/>
              </a:rPr>
              <a:t>功能调用，它是显示器</a:t>
            </a:r>
            <a:r>
              <a:rPr kumimoji="0" lang="en-US" altLang="zh-CN" sz="2400">
                <a:solidFill>
                  <a:srgbClr val="000000"/>
                </a:solidFill>
                <a:latin typeface="宋体" panose="02010600030101010101" pitchFamily="2" charset="-122"/>
                <a:ea typeface="宋体" panose="02010600030101010101" pitchFamily="2" charset="-122"/>
              </a:rPr>
              <a:t>I/O</a:t>
            </a:r>
            <a:r>
              <a:rPr kumimoji="0" lang="zh-CN" altLang="en-US" sz="2400">
                <a:solidFill>
                  <a:srgbClr val="000000"/>
                </a:solidFill>
                <a:latin typeface="宋体" panose="02010600030101010101" pitchFamily="2" charset="-122"/>
                <a:ea typeface="宋体" panose="02010600030101010101" pitchFamily="2" charset="-122"/>
              </a:rPr>
              <a:t>的</a:t>
            </a:r>
            <a:r>
              <a:rPr kumimoji="0" lang="en-US" altLang="zh-CN" sz="2400">
                <a:solidFill>
                  <a:srgbClr val="000000"/>
                </a:solidFill>
                <a:latin typeface="宋体" panose="02010600030101010101" pitchFamily="2" charset="-122"/>
                <a:ea typeface="宋体" panose="02010600030101010101" pitchFamily="2" charset="-122"/>
              </a:rPr>
              <a:t>BIOS</a:t>
            </a:r>
            <a:r>
              <a:rPr kumimoji="0" lang="zh-CN" altLang="en-US" sz="2400">
                <a:solidFill>
                  <a:srgbClr val="000000"/>
                </a:solidFill>
                <a:latin typeface="宋体" panose="02010600030101010101" pitchFamily="2" charset="-122"/>
                <a:ea typeface="宋体" panose="02010600030101010101" pitchFamily="2" charset="-122"/>
              </a:rPr>
              <a:t>功能调用。</a:t>
            </a:r>
          </a:p>
          <a:p>
            <a:pPr eaLnBrk="1" hangingPunct="1">
              <a:spcBef>
                <a:spcPct val="20000"/>
              </a:spcBef>
              <a:spcAft>
                <a:spcPct val="20000"/>
              </a:spcAft>
              <a:buFontTx/>
              <a:buBlip>
                <a:blip r:embed="rId3"/>
              </a:buBlip>
              <a:defRPr/>
            </a:pPr>
            <a:r>
              <a:rPr kumimoji="0" lang="zh-CN" altLang="en-US" sz="2400">
                <a:solidFill>
                  <a:srgbClr val="000000"/>
                </a:solidFill>
                <a:latin typeface="宋体" panose="02010600030101010101" pitchFamily="2" charset="-122"/>
                <a:ea typeface="宋体" panose="02010600030101010101" pitchFamily="2" charset="-122"/>
              </a:rPr>
              <a:t>置光标位置指令如下</a:t>
            </a:r>
            <a:r>
              <a:rPr kumimoji="0" lang="en-US" altLang="zh-CN" sz="2400">
                <a:solidFill>
                  <a:srgbClr val="000000"/>
                </a:solidFill>
                <a:latin typeface="宋体" panose="02010600030101010101" pitchFamily="2" charset="-122"/>
                <a:ea typeface="宋体" panose="02010600030101010101" pitchFamily="2" charset="-122"/>
              </a:rPr>
              <a:t>:</a:t>
            </a:r>
          </a:p>
          <a:p>
            <a:pPr lvl="3" eaLnBrk="1" hangingPunct="1">
              <a:spcBef>
                <a:spcPct val="20000"/>
              </a:spcBef>
              <a:spcAft>
                <a:spcPct val="20000"/>
              </a:spcAft>
              <a:defRPr/>
            </a:pPr>
            <a:r>
              <a:rPr kumimoji="0" lang="en-US" altLang="zh-CN" sz="2400">
                <a:solidFill>
                  <a:srgbClr val="CC3300"/>
                </a:solidFill>
                <a:latin typeface="宋体" panose="02010600030101010101" pitchFamily="2" charset="-122"/>
                <a:ea typeface="宋体" panose="02010600030101010101" pitchFamily="2" charset="-122"/>
              </a:rPr>
              <a:t>MOV AH,02H     ;</a:t>
            </a:r>
            <a:r>
              <a:rPr kumimoji="0" lang="zh-CN" altLang="en-US" sz="2400">
                <a:solidFill>
                  <a:srgbClr val="CC3300"/>
                </a:solidFill>
                <a:latin typeface="宋体" panose="02010600030101010101" pitchFamily="2" charset="-122"/>
                <a:ea typeface="宋体" panose="02010600030101010101" pitchFamily="2" charset="-122"/>
              </a:rPr>
              <a:t>装入功能号</a:t>
            </a:r>
          </a:p>
          <a:p>
            <a:pPr lvl="3" eaLnBrk="1" hangingPunct="1">
              <a:spcBef>
                <a:spcPct val="20000"/>
              </a:spcBef>
              <a:spcAft>
                <a:spcPct val="20000"/>
              </a:spcAft>
              <a:defRPr/>
            </a:pPr>
            <a:r>
              <a:rPr kumimoji="0" lang="en-US" altLang="zh-CN" sz="2400">
                <a:solidFill>
                  <a:srgbClr val="CC3300"/>
                </a:solidFill>
                <a:latin typeface="宋体" panose="02010600030101010101" pitchFamily="2" charset="-122"/>
                <a:ea typeface="宋体" panose="02010600030101010101" pitchFamily="2" charset="-122"/>
              </a:rPr>
              <a:t>MOV DH,6       ;</a:t>
            </a:r>
            <a:r>
              <a:rPr kumimoji="0" lang="zh-CN" altLang="en-US" sz="2400">
                <a:solidFill>
                  <a:srgbClr val="CC3300"/>
                </a:solidFill>
                <a:latin typeface="宋体" panose="02010600030101010101" pitchFamily="2" charset="-122"/>
                <a:ea typeface="宋体" panose="02010600030101010101" pitchFamily="2" charset="-122"/>
              </a:rPr>
              <a:t>定光标所在行</a:t>
            </a:r>
          </a:p>
          <a:p>
            <a:pPr lvl="3" eaLnBrk="1" hangingPunct="1">
              <a:spcBef>
                <a:spcPct val="20000"/>
              </a:spcBef>
              <a:spcAft>
                <a:spcPct val="20000"/>
              </a:spcAft>
              <a:defRPr/>
            </a:pPr>
            <a:r>
              <a:rPr kumimoji="0" lang="en-US" altLang="zh-CN" sz="2400">
                <a:solidFill>
                  <a:srgbClr val="CC3300"/>
                </a:solidFill>
                <a:latin typeface="宋体" panose="02010600030101010101" pitchFamily="2" charset="-122"/>
                <a:ea typeface="宋体" panose="02010600030101010101" pitchFamily="2" charset="-122"/>
              </a:rPr>
              <a:t>MOV DL,6       ;</a:t>
            </a:r>
            <a:r>
              <a:rPr kumimoji="0" lang="zh-CN" altLang="en-US" sz="2400">
                <a:solidFill>
                  <a:srgbClr val="CC3300"/>
                </a:solidFill>
                <a:latin typeface="宋体" panose="02010600030101010101" pitchFamily="2" charset="-122"/>
                <a:ea typeface="宋体" panose="02010600030101010101" pitchFamily="2" charset="-122"/>
              </a:rPr>
              <a:t>定光标所在列</a:t>
            </a:r>
          </a:p>
          <a:p>
            <a:pPr lvl="3" eaLnBrk="1" hangingPunct="1">
              <a:spcBef>
                <a:spcPct val="20000"/>
              </a:spcBef>
              <a:spcAft>
                <a:spcPct val="20000"/>
              </a:spcAft>
              <a:defRPr/>
            </a:pPr>
            <a:r>
              <a:rPr kumimoji="0" lang="en-US" altLang="zh-CN" sz="2400">
                <a:solidFill>
                  <a:srgbClr val="CC3300"/>
                </a:solidFill>
                <a:latin typeface="宋体" panose="02010600030101010101" pitchFamily="2" charset="-122"/>
                <a:ea typeface="宋体" panose="02010600030101010101" pitchFamily="2" charset="-122"/>
              </a:rPr>
              <a:t>MOV BH, 0      ;</a:t>
            </a:r>
            <a:r>
              <a:rPr kumimoji="0" lang="zh-CN" altLang="en-US" sz="2400">
                <a:solidFill>
                  <a:srgbClr val="CC3300"/>
                </a:solidFill>
                <a:latin typeface="宋体" panose="02010600030101010101" pitchFamily="2" charset="-122"/>
                <a:ea typeface="宋体" panose="02010600030101010101" pitchFamily="2" charset="-122"/>
              </a:rPr>
              <a:t>定光标所在页</a:t>
            </a:r>
          </a:p>
          <a:p>
            <a:pPr lvl="3" eaLnBrk="1" hangingPunct="1">
              <a:spcBef>
                <a:spcPct val="20000"/>
              </a:spcBef>
              <a:spcAft>
                <a:spcPct val="20000"/>
              </a:spcAft>
              <a:defRPr/>
            </a:pPr>
            <a:r>
              <a:rPr kumimoji="0" lang="en-US" altLang="zh-CN" sz="2400">
                <a:solidFill>
                  <a:srgbClr val="CC3300"/>
                </a:solidFill>
                <a:latin typeface="宋体" panose="02010600030101010101" pitchFamily="2" charset="-122"/>
                <a:ea typeface="宋体" panose="02010600030101010101" pitchFamily="2" charset="-122"/>
              </a:rPr>
              <a:t>INT 10H </a:t>
            </a:r>
            <a:endParaRPr kumimoji="0" lang="zh-CN" altLang="en-US" sz="2400">
              <a:solidFill>
                <a:srgbClr val="CC33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598021"/>
                                        </p:tgtEl>
                                        <p:attrNameLst>
                                          <p:attrName>style.visibility</p:attrName>
                                        </p:attrNameLst>
                                      </p:cBhvr>
                                      <p:to>
                                        <p:strVal val="visible"/>
                                      </p:to>
                                    </p:set>
                                    <p:animEffect transition="in" filter="barn(inHorizontal)">
                                      <p:cBhvr>
                                        <p:cTn id="7" dur="1000"/>
                                        <p:tgtEl>
                                          <p:spTgt spid="598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2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4">
            <a:extLst>
              <a:ext uri="{FF2B5EF4-FFF2-40B4-BE49-F238E27FC236}">
                <a16:creationId xmlns:a16="http://schemas.microsoft.com/office/drawing/2014/main" id="{2CA5CC5E-6A00-F140-ABB2-088CDBA69CC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7077A39-6EB4-FD40-9885-F1FF954053A7}" type="datetime12">
              <a:rPr kumimoji="0" lang="zh-CN" altLang="en-US" sz="1400" smtClean="0"/>
              <a:pPr>
                <a:spcBef>
                  <a:spcPct val="0"/>
                </a:spcBef>
                <a:buClrTx/>
                <a:buSzTx/>
                <a:buFontTx/>
                <a:buNone/>
              </a:pPr>
              <a:t>下午10时44分</a:t>
            </a:fld>
            <a:endParaRPr kumimoji="0" lang="en-US" altLang="zh-CN" sz="1400"/>
          </a:p>
        </p:txBody>
      </p:sp>
      <p:sp>
        <p:nvSpPr>
          <p:cNvPr id="152578" name="Rectangle 6">
            <a:extLst>
              <a:ext uri="{FF2B5EF4-FFF2-40B4-BE49-F238E27FC236}">
                <a16:creationId xmlns:a16="http://schemas.microsoft.com/office/drawing/2014/main" id="{CBD997CE-9986-8946-851A-8AA2BAC1763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A3B2281-3C5F-BA45-96C9-C3600D0E5700}" type="slidenum">
              <a:rPr kumimoji="0" lang="en-US" altLang="zh-CN" sz="1400" smtClean="0"/>
              <a:pPr>
                <a:spcBef>
                  <a:spcPct val="0"/>
                </a:spcBef>
                <a:buClrTx/>
                <a:buSzTx/>
                <a:buFontTx/>
                <a:buNone/>
              </a:pPr>
              <a:t>67</a:t>
            </a:fld>
            <a:r>
              <a:rPr kumimoji="0" lang="en-US" altLang="zh-CN" sz="1400"/>
              <a:t>/96</a:t>
            </a:r>
            <a:endParaRPr kumimoji="0" lang="zh-CN" altLang="en-US" sz="1400"/>
          </a:p>
        </p:txBody>
      </p:sp>
      <p:sp>
        <p:nvSpPr>
          <p:cNvPr id="152579" name="Text Box 5">
            <a:extLst>
              <a:ext uri="{FF2B5EF4-FFF2-40B4-BE49-F238E27FC236}">
                <a16:creationId xmlns:a16="http://schemas.microsoft.com/office/drawing/2014/main" id="{F8D5C629-DE79-8944-AB1E-69EF3529D16E}"/>
              </a:ext>
            </a:extLst>
          </p:cNvPr>
          <p:cNvSpPr txBox="1">
            <a:spLocks noChangeArrowheads="1"/>
          </p:cNvSpPr>
          <p:nvPr/>
        </p:nvSpPr>
        <p:spPr bwMode="auto">
          <a:xfrm>
            <a:off x="1763713" y="146050"/>
            <a:ext cx="59039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6.5	 DOS</a:t>
            </a:r>
            <a:r>
              <a:rPr lang="zh-CN" altLang="en-US" sz="3600">
                <a:latin typeface="隶书" pitchFamily="49" charset="-122"/>
                <a:ea typeface="隶书" pitchFamily="49" charset="-122"/>
              </a:rPr>
              <a:t>和</a:t>
            </a:r>
            <a:r>
              <a:rPr lang="en-US" altLang="zh-CN" sz="3600">
                <a:latin typeface="隶书" pitchFamily="49" charset="-122"/>
                <a:ea typeface="隶书" pitchFamily="49" charset="-122"/>
              </a:rPr>
              <a:t>BIOS</a:t>
            </a:r>
            <a:r>
              <a:rPr lang="zh-CN" altLang="en-US" sz="3600">
                <a:latin typeface="隶书" pitchFamily="49" charset="-122"/>
                <a:ea typeface="隶书" pitchFamily="49" charset="-122"/>
              </a:rPr>
              <a:t>中断调用</a:t>
            </a:r>
          </a:p>
        </p:txBody>
      </p:sp>
      <p:sp>
        <p:nvSpPr>
          <p:cNvPr id="602117" name="Text Box 5">
            <a:extLst>
              <a:ext uri="{FF2B5EF4-FFF2-40B4-BE49-F238E27FC236}">
                <a16:creationId xmlns:a16="http://schemas.microsoft.com/office/drawing/2014/main" id="{22A5BE9E-A373-F94A-9005-9073F6F6F703}"/>
              </a:ext>
            </a:extLst>
          </p:cNvPr>
          <p:cNvSpPr txBox="1">
            <a:spLocks noChangeArrowheads="1"/>
          </p:cNvSpPr>
          <p:nvPr/>
        </p:nvSpPr>
        <p:spPr bwMode="auto">
          <a:xfrm>
            <a:off x="373063" y="971550"/>
            <a:ext cx="8302625" cy="1481138"/>
          </a:xfrm>
          <a:prstGeom prst="rect">
            <a:avLst/>
          </a:prstGeom>
          <a:noFill/>
          <a:ln>
            <a:noFill/>
          </a:ln>
          <a:effectLst/>
          <a:extLst/>
        </p:spPr>
        <p:txBody>
          <a:bodyPr>
            <a:spAutoFit/>
          </a:bodyPr>
          <a:lstStyle>
            <a:lvl1pPr marL="457200" indent="-457200" eaLnBrk="0" hangingPunct="0">
              <a:defRPr kumimoji="1" sz="2800" b="1">
                <a:solidFill>
                  <a:schemeClr val="tx1"/>
                </a:solidFill>
                <a:latin typeface="Times New Roman" charset="0"/>
                <a:ea typeface="华文中宋" charset="0"/>
                <a:cs typeface="华文中宋" charset="0"/>
              </a:defRPr>
            </a:lvl1pPr>
            <a:lvl2pPr eaLnBrk="0" hangingPunct="0">
              <a:defRPr kumimoji="1" sz="2800" b="1">
                <a:solidFill>
                  <a:schemeClr val="tx1"/>
                </a:solidFill>
                <a:latin typeface="Times New Roman" charset="0"/>
                <a:ea typeface="华文中宋" charset="0"/>
                <a:cs typeface="华文中宋" charset="0"/>
              </a:defRPr>
            </a:lvl2pPr>
            <a:lvl3pPr eaLnBrk="0" hangingPunct="0">
              <a:defRPr kumimoji="1" sz="2800" b="1">
                <a:solidFill>
                  <a:schemeClr val="tx1"/>
                </a:solidFill>
                <a:latin typeface="Times New Roman" charset="0"/>
                <a:ea typeface="华文中宋" charset="0"/>
                <a:cs typeface="华文中宋" charset="0"/>
              </a:defRPr>
            </a:lvl3pPr>
            <a:lvl4pPr eaLnBrk="0" hangingPunct="0">
              <a:defRPr kumimoji="1" sz="2800" b="1">
                <a:solidFill>
                  <a:schemeClr val="tx1"/>
                </a:solidFill>
                <a:latin typeface="Times New Roman" charset="0"/>
                <a:ea typeface="华文中宋" charset="0"/>
                <a:cs typeface="华文中宋" charset="0"/>
              </a:defRPr>
            </a:lvl4pPr>
            <a:lvl5pPr eaLnBrk="0" hangingPunct="0">
              <a:defRPr kumimoji="1" sz="2800" b="1">
                <a:solidFill>
                  <a:schemeClr val="tx1"/>
                </a:solidFill>
                <a:latin typeface="Times New Roman" charset="0"/>
                <a:ea typeface="华文中宋" charset="0"/>
                <a:cs typeface="华文中宋" charset="0"/>
              </a:defRPr>
            </a:lvl5pPr>
            <a:lvl6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6pPr>
            <a:lvl7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7pPr>
            <a:lvl8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8pPr>
            <a:lvl9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9pPr>
          </a:lstStyle>
          <a:p>
            <a:pPr eaLnBrk="1" hangingPunct="1">
              <a:lnSpc>
                <a:spcPct val="110000"/>
              </a:lnSpc>
              <a:spcBef>
                <a:spcPct val="25000"/>
              </a:spcBef>
              <a:spcAft>
                <a:spcPct val="25000"/>
              </a:spcAft>
              <a:defRPr/>
            </a:pPr>
            <a:r>
              <a:rPr kumimoji="0" lang="en-US" altLang="zh-CN" sz="2400">
                <a:solidFill>
                  <a:srgbClr val="FF3300"/>
                </a:solidFill>
                <a:effectLst>
                  <a:outerShdw blurRad="38100" dist="38100" dir="2700000" algn="tl">
                    <a:srgbClr val="DDDDDD"/>
                  </a:outerShdw>
                </a:effectLst>
                <a:latin typeface="宋体" charset="0"/>
                <a:ea typeface="宋体" charset="0"/>
                <a:cs typeface="宋体" charset="0"/>
              </a:rPr>
              <a:t>BIOS</a:t>
            </a:r>
            <a:r>
              <a:rPr kumimoji="0" lang="zh-CN" altLang="en-US" sz="2400">
                <a:solidFill>
                  <a:srgbClr val="FF3300"/>
                </a:solidFill>
                <a:effectLst>
                  <a:outerShdw blurRad="38100" dist="38100" dir="2700000" algn="tl">
                    <a:srgbClr val="DDDDDD"/>
                  </a:outerShdw>
                </a:effectLst>
                <a:latin typeface="宋体" charset="0"/>
                <a:ea typeface="宋体" charset="0"/>
                <a:cs typeface="宋体" charset="0"/>
              </a:rPr>
              <a:t>键盘中断调用 </a:t>
            </a:r>
            <a:r>
              <a:rPr kumimoji="0" lang="en-US" altLang="zh-CN" sz="2400">
                <a:solidFill>
                  <a:srgbClr val="FF3300"/>
                </a:solidFill>
                <a:effectLst>
                  <a:outerShdw blurRad="38100" dist="38100" dir="2700000" algn="tl">
                    <a:srgbClr val="DDDDDD"/>
                  </a:outerShdw>
                </a:effectLst>
                <a:latin typeface="宋体" charset="0"/>
                <a:ea typeface="宋体" charset="0"/>
                <a:cs typeface="宋体" charset="0"/>
              </a:rPr>
              <a:t>(INT 16H)</a:t>
            </a:r>
          </a:p>
          <a:p>
            <a:pPr eaLnBrk="1" hangingPunct="1">
              <a:lnSpc>
                <a:spcPct val="110000"/>
              </a:lnSpc>
              <a:spcBef>
                <a:spcPct val="25000"/>
              </a:spcBef>
              <a:spcAft>
                <a:spcPct val="25000"/>
              </a:spcAft>
              <a:defRPr/>
            </a:pPr>
            <a:r>
              <a:rPr kumimoji="0" lang="zh-CN" altLang="en-US" sz="2400">
                <a:solidFill>
                  <a:srgbClr val="000000"/>
                </a:solidFill>
                <a:latin typeface="宋体" charset="0"/>
                <a:ea typeface="宋体" charset="0"/>
                <a:cs typeface="宋体" charset="0"/>
              </a:rPr>
              <a:t>   	先送功能号到</a:t>
            </a:r>
            <a:r>
              <a:rPr kumimoji="0" lang="en-US" altLang="zh-CN" sz="2400">
                <a:solidFill>
                  <a:schemeClr val="hlink"/>
                </a:solidFill>
                <a:latin typeface="宋体" charset="0"/>
                <a:ea typeface="宋体" charset="0"/>
                <a:cs typeface="宋体" charset="0"/>
              </a:rPr>
              <a:t>AH</a:t>
            </a:r>
            <a:r>
              <a:rPr kumimoji="0" lang="zh-CN" altLang="en-US" sz="2400">
                <a:solidFill>
                  <a:srgbClr val="000000"/>
                </a:solidFill>
                <a:latin typeface="宋体" charset="0"/>
                <a:ea typeface="宋体" charset="0"/>
                <a:cs typeface="宋体" charset="0"/>
              </a:rPr>
              <a:t>中，然后使用</a:t>
            </a:r>
            <a:r>
              <a:rPr kumimoji="0" lang="en-US" altLang="zh-CN" sz="2400">
                <a:solidFill>
                  <a:srgbClr val="000000"/>
                </a:solidFill>
                <a:latin typeface="宋体" charset="0"/>
                <a:ea typeface="宋体" charset="0"/>
                <a:cs typeface="宋体" charset="0"/>
              </a:rPr>
              <a:t>INT 16H</a:t>
            </a:r>
            <a:r>
              <a:rPr kumimoji="0" lang="zh-CN" altLang="en-US" sz="2400">
                <a:solidFill>
                  <a:srgbClr val="000000"/>
                </a:solidFill>
                <a:latin typeface="宋体" charset="0"/>
                <a:ea typeface="宋体" charset="0"/>
                <a:cs typeface="宋体" charset="0"/>
              </a:rPr>
              <a:t>指令，将键盘输入的</a:t>
            </a:r>
            <a:r>
              <a:rPr kumimoji="0" lang="en-US" altLang="zh-CN" sz="2400">
                <a:solidFill>
                  <a:srgbClr val="000000"/>
                </a:solidFill>
                <a:latin typeface="宋体" charset="0"/>
                <a:ea typeface="宋体" charset="0"/>
                <a:cs typeface="宋体" charset="0"/>
              </a:rPr>
              <a:t>ASCII</a:t>
            </a:r>
            <a:r>
              <a:rPr kumimoji="0" lang="zh-CN" altLang="en-US" sz="2400">
                <a:solidFill>
                  <a:srgbClr val="000000"/>
                </a:solidFill>
                <a:latin typeface="宋体" charset="0"/>
                <a:ea typeface="宋体" charset="0"/>
                <a:cs typeface="宋体" charset="0"/>
              </a:rPr>
              <a:t>码送到</a:t>
            </a:r>
            <a:r>
              <a:rPr kumimoji="0" lang="en-US" altLang="zh-CN" sz="2400">
                <a:solidFill>
                  <a:srgbClr val="000000"/>
                </a:solidFill>
                <a:latin typeface="宋体" charset="0"/>
                <a:ea typeface="宋体" charset="0"/>
                <a:cs typeface="宋体" charset="0"/>
              </a:rPr>
              <a:t>AL</a:t>
            </a:r>
            <a:r>
              <a:rPr kumimoji="0" lang="zh-CN" altLang="en-US" sz="2400">
                <a:solidFill>
                  <a:srgbClr val="000000"/>
                </a:solidFill>
                <a:latin typeface="宋体" charset="0"/>
                <a:ea typeface="宋体" charset="0"/>
                <a:cs typeface="宋体" charset="0"/>
              </a:rPr>
              <a:t>寄存器。</a:t>
            </a:r>
          </a:p>
        </p:txBody>
      </p:sp>
      <p:pic>
        <p:nvPicPr>
          <p:cNvPr id="602118" name="Picture 6">
            <a:extLst>
              <a:ext uri="{FF2B5EF4-FFF2-40B4-BE49-F238E27FC236}">
                <a16:creationId xmlns:a16="http://schemas.microsoft.com/office/drawing/2014/main" id="{22B404CE-C90F-2C4E-A55C-41CB5061C3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2565400"/>
            <a:ext cx="5411788"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602118"/>
                                        </p:tgtEl>
                                        <p:attrNameLst>
                                          <p:attrName>style.visibility</p:attrName>
                                        </p:attrNameLst>
                                      </p:cBhvr>
                                      <p:to>
                                        <p:strVal val="visible"/>
                                      </p:to>
                                    </p:set>
                                    <p:animEffect transition="in" filter="diamond(in)">
                                      <p:cBhvr>
                                        <p:cTn id="7" dur="2000"/>
                                        <p:tgtEl>
                                          <p:spTgt spid="602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4">
            <a:extLst>
              <a:ext uri="{FF2B5EF4-FFF2-40B4-BE49-F238E27FC236}">
                <a16:creationId xmlns:a16="http://schemas.microsoft.com/office/drawing/2014/main" id="{3967E848-AB13-EC43-AFB7-7E010F7ED8A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6503D94-1E25-ED4E-AE63-C508A8631EC0}" type="datetime12">
              <a:rPr kumimoji="0" lang="zh-CN" altLang="en-US" sz="1400" smtClean="0"/>
              <a:pPr>
                <a:spcBef>
                  <a:spcPct val="0"/>
                </a:spcBef>
                <a:buClrTx/>
                <a:buSzTx/>
                <a:buFontTx/>
                <a:buNone/>
              </a:pPr>
              <a:t>下午10时44分</a:t>
            </a:fld>
            <a:endParaRPr kumimoji="0" lang="en-US" altLang="zh-CN" sz="1400"/>
          </a:p>
        </p:txBody>
      </p:sp>
      <p:sp>
        <p:nvSpPr>
          <p:cNvPr id="154626" name="Rectangle 6">
            <a:extLst>
              <a:ext uri="{FF2B5EF4-FFF2-40B4-BE49-F238E27FC236}">
                <a16:creationId xmlns:a16="http://schemas.microsoft.com/office/drawing/2014/main" id="{4D04C414-4D84-684D-8D70-E2C1304E1E1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7105636-C427-004D-9895-F4BB58EADD39}" type="slidenum">
              <a:rPr kumimoji="0" lang="en-US" altLang="zh-CN" sz="1400" smtClean="0"/>
              <a:pPr>
                <a:spcBef>
                  <a:spcPct val="0"/>
                </a:spcBef>
                <a:buClrTx/>
                <a:buSzTx/>
                <a:buFontTx/>
                <a:buNone/>
              </a:pPr>
              <a:t>68</a:t>
            </a:fld>
            <a:r>
              <a:rPr kumimoji="0" lang="en-US" altLang="zh-CN" sz="1400"/>
              <a:t>/96</a:t>
            </a:r>
            <a:endParaRPr kumimoji="0" lang="zh-CN" altLang="en-US" sz="1400"/>
          </a:p>
        </p:txBody>
      </p:sp>
      <p:sp>
        <p:nvSpPr>
          <p:cNvPr id="154627" name="Text Box 5">
            <a:extLst>
              <a:ext uri="{FF2B5EF4-FFF2-40B4-BE49-F238E27FC236}">
                <a16:creationId xmlns:a16="http://schemas.microsoft.com/office/drawing/2014/main" id="{0B9F2032-60A4-AC42-8EC4-7BC36587CEAF}"/>
              </a:ext>
            </a:extLst>
          </p:cNvPr>
          <p:cNvSpPr txBox="1">
            <a:spLocks noChangeArrowheads="1"/>
          </p:cNvSpPr>
          <p:nvPr/>
        </p:nvSpPr>
        <p:spPr bwMode="auto">
          <a:xfrm>
            <a:off x="1763713" y="146050"/>
            <a:ext cx="57610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6.5	 DOS</a:t>
            </a:r>
            <a:r>
              <a:rPr lang="zh-CN" altLang="en-US" sz="3600">
                <a:latin typeface="隶书" pitchFamily="49" charset="-122"/>
                <a:ea typeface="隶书" pitchFamily="49" charset="-122"/>
              </a:rPr>
              <a:t>和</a:t>
            </a:r>
            <a:r>
              <a:rPr lang="en-US" altLang="zh-CN" sz="3600">
                <a:latin typeface="隶书" pitchFamily="49" charset="-122"/>
                <a:ea typeface="隶书" pitchFamily="49" charset="-122"/>
              </a:rPr>
              <a:t>BIOS</a:t>
            </a:r>
            <a:r>
              <a:rPr lang="zh-CN" altLang="en-US" sz="3600">
                <a:latin typeface="隶书" pitchFamily="49" charset="-122"/>
                <a:ea typeface="隶书" pitchFamily="49" charset="-122"/>
              </a:rPr>
              <a:t>中断调用</a:t>
            </a:r>
          </a:p>
        </p:txBody>
      </p:sp>
      <p:sp>
        <p:nvSpPr>
          <p:cNvPr id="604165" name="Text Box 5">
            <a:extLst>
              <a:ext uri="{FF2B5EF4-FFF2-40B4-BE49-F238E27FC236}">
                <a16:creationId xmlns:a16="http://schemas.microsoft.com/office/drawing/2014/main" id="{FF503892-5914-534F-A525-F8159587CEBC}"/>
              </a:ext>
            </a:extLst>
          </p:cNvPr>
          <p:cNvSpPr txBox="1">
            <a:spLocks noChangeArrowheads="1"/>
          </p:cNvSpPr>
          <p:nvPr/>
        </p:nvSpPr>
        <p:spPr bwMode="auto">
          <a:xfrm>
            <a:off x="609600" y="993775"/>
            <a:ext cx="7983538" cy="4802188"/>
          </a:xfrm>
          <a:prstGeom prst="rect">
            <a:avLst/>
          </a:prstGeom>
          <a:noFill/>
          <a:ln>
            <a:noFill/>
          </a:ln>
          <a:effectLst/>
          <a:extLst/>
        </p:spPr>
        <p:txBody>
          <a:bodyPr>
            <a:spAutoFit/>
          </a:bodyPr>
          <a:lstStyle>
            <a:lvl1pPr marL="457200" indent="-457200">
              <a:defRPr kumimoji="1" sz="2800" b="1">
                <a:solidFill>
                  <a:schemeClr val="tx1"/>
                </a:solidFill>
                <a:latin typeface="Times New Roman" panose="02020603050405020304" pitchFamily="18" charset="0"/>
                <a:ea typeface="华文中宋" panose="02010600040101010101" pitchFamily="2" charset="-122"/>
              </a:defRPr>
            </a:lvl1pPr>
            <a:lvl2pPr marL="914400" indent="-45720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30000"/>
              </a:lnSpc>
              <a:spcBef>
                <a:spcPct val="50000"/>
              </a:spcBef>
              <a:defRPr/>
            </a:pPr>
            <a:r>
              <a:rPr kumimoji="0" lang="zh-CN" altLang="en-US" sz="2400">
                <a:solidFill>
                  <a:srgbClr val="CC3300"/>
                </a:solidFill>
                <a:effectLst>
                  <a:outerShdw blurRad="38100" dist="38100" dir="2700000" algn="tl">
                    <a:srgbClr val="C0C0C0"/>
                  </a:outerShdw>
                </a:effectLst>
                <a:latin typeface="宋体" panose="02010600030101010101" pitchFamily="2" charset="-122"/>
                <a:ea typeface="宋体" panose="02010600030101010101" pitchFamily="2" charset="-122"/>
              </a:rPr>
              <a:t>特殊功能键按下的判断</a:t>
            </a:r>
          </a:p>
          <a:p>
            <a:pPr eaLnBrk="1" hangingPunct="1">
              <a:lnSpc>
                <a:spcPct val="130000"/>
              </a:lnSpc>
              <a:spcBef>
                <a:spcPct val="50000"/>
              </a:spcBef>
              <a:buFontTx/>
              <a:buBlip>
                <a:blip r:embed="rId3"/>
              </a:buBlip>
              <a:defRPr/>
            </a:pPr>
            <a:r>
              <a:rPr kumimoji="0" lang="zh-CN" altLang="en-US" sz="2400">
                <a:solidFill>
                  <a:srgbClr val="000000"/>
                </a:solidFill>
                <a:latin typeface="宋体" panose="02010600030101010101" pitchFamily="2" charset="-122"/>
                <a:ea typeface="宋体" panose="02010600030101010101" pitchFamily="2" charset="-122"/>
              </a:rPr>
              <a:t>特殊功能键指不具备</a:t>
            </a:r>
            <a:r>
              <a:rPr kumimoji="0" lang="en-US" altLang="zh-CN" sz="2400">
                <a:solidFill>
                  <a:srgbClr val="000000"/>
                </a:solidFill>
                <a:latin typeface="宋体" panose="02010600030101010101" pitchFamily="2" charset="-122"/>
                <a:ea typeface="宋体" panose="02010600030101010101" pitchFamily="2" charset="-122"/>
              </a:rPr>
              <a:t>ASCII</a:t>
            </a:r>
            <a:r>
              <a:rPr kumimoji="0" lang="zh-CN" altLang="en-US" sz="2400">
                <a:solidFill>
                  <a:srgbClr val="000000"/>
                </a:solidFill>
                <a:latin typeface="宋体" panose="02010600030101010101" pitchFamily="2" charset="-122"/>
                <a:ea typeface="宋体" panose="02010600030101010101" pitchFamily="2" charset="-122"/>
              </a:rPr>
              <a:t>码的键盘按键</a:t>
            </a:r>
          </a:p>
          <a:p>
            <a:pPr eaLnBrk="1" hangingPunct="1">
              <a:lnSpc>
                <a:spcPct val="130000"/>
              </a:lnSpc>
              <a:spcBef>
                <a:spcPct val="50000"/>
              </a:spcBef>
              <a:buFontTx/>
              <a:buBlip>
                <a:blip r:embed="rId3"/>
              </a:buBlip>
              <a:defRPr/>
            </a:pPr>
            <a:r>
              <a:rPr kumimoji="0" lang="zh-CN" altLang="en-US" sz="2400">
                <a:solidFill>
                  <a:srgbClr val="000000"/>
                </a:solidFill>
                <a:latin typeface="宋体" panose="02010600030101010101" pitchFamily="2" charset="-122"/>
                <a:ea typeface="宋体" panose="02010600030101010101" pitchFamily="2" charset="-122"/>
              </a:rPr>
              <a:t>特殊功能键包括：</a:t>
            </a:r>
          </a:p>
          <a:p>
            <a:pPr lvl="1" eaLnBrk="1" hangingPunct="1">
              <a:lnSpc>
                <a:spcPct val="130000"/>
              </a:lnSpc>
              <a:spcBef>
                <a:spcPct val="50000"/>
              </a:spcBef>
              <a:buClr>
                <a:srgbClr val="FF3300"/>
              </a:buClr>
              <a:buFont typeface="Wingdings" pitchFamily="2" charset="2"/>
              <a:buChar char="Ø"/>
              <a:defRPr/>
            </a:pPr>
            <a:r>
              <a:rPr kumimoji="0" lang="en-US" altLang="zh-CN" sz="2400">
                <a:solidFill>
                  <a:srgbClr val="3333CC"/>
                </a:solidFill>
                <a:latin typeface="宋体" panose="02010600030101010101" pitchFamily="2" charset="-122"/>
                <a:ea typeface="宋体" panose="02010600030101010101" pitchFamily="2" charset="-122"/>
              </a:rPr>
              <a:t>Shift</a:t>
            </a:r>
            <a:r>
              <a:rPr kumimoji="0" lang="zh-CN" altLang="en-US" sz="2400">
                <a:solidFill>
                  <a:srgbClr val="3333CC"/>
                </a:solidFill>
                <a:latin typeface="宋体" panose="02010600030101010101" pitchFamily="2" charset="-122"/>
                <a:ea typeface="宋体" panose="02010600030101010101" pitchFamily="2" charset="-122"/>
              </a:rPr>
              <a:t>，</a:t>
            </a:r>
            <a:r>
              <a:rPr kumimoji="0" lang="en-US" altLang="zh-CN" sz="2400">
                <a:solidFill>
                  <a:srgbClr val="3333CC"/>
                </a:solidFill>
                <a:latin typeface="宋体" panose="02010600030101010101" pitchFamily="2" charset="-122"/>
                <a:ea typeface="宋体" panose="02010600030101010101" pitchFamily="2" charset="-122"/>
              </a:rPr>
              <a:t>Ctrl</a:t>
            </a:r>
            <a:r>
              <a:rPr kumimoji="0" lang="zh-CN" altLang="en-US" sz="2400">
                <a:solidFill>
                  <a:srgbClr val="3333CC"/>
                </a:solidFill>
                <a:latin typeface="宋体" panose="02010600030101010101" pitchFamily="2" charset="-122"/>
                <a:ea typeface="宋体" panose="02010600030101010101" pitchFamily="2" charset="-122"/>
              </a:rPr>
              <a:t>，</a:t>
            </a:r>
            <a:r>
              <a:rPr kumimoji="0" lang="en-US" altLang="zh-CN" sz="2400">
                <a:solidFill>
                  <a:srgbClr val="3333CC"/>
                </a:solidFill>
                <a:latin typeface="宋体" panose="02010600030101010101" pitchFamily="2" charset="-122"/>
                <a:ea typeface="宋体" panose="02010600030101010101" pitchFamily="2" charset="-122"/>
              </a:rPr>
              <a:t>Alt</a:t>
            </a:r>
            <a:r>
              <a:rPr kumimoji="0" lang="zh-CN" altLang="en-US" sz="2400">
                <a:solidFill>
                  <a:srgbClr val="3333CC"/>
                </a:solidFill>
                <a:latin typeface="宋体" panose="02010600030101010101" pitchFamily="2" charset="-122"/>
                <a:ea typeface="宋体" panose="02010600030101010101" pitchFamily="2" charset="-122"/>
              </a:rPr>
              <a:t>，</a:t>
            </a:r>
            <a:r>
              <a:rPr kumimoji="0" lang="en-US" altLang="zh-CN" sz="2400">
                <a:solidFill>
                  <a:srgbClr val="3333CC"/>
                </a:solidFill>
                <a:latin typeface="宋体" panose="02010600030101010101" pitchFamily="2" charset="-122"/>
                <a:ea typeface="宋体" panose="02010600030101010101" pitchFamily="2" charset="-122"/>
              </a:rPr>
              <a:t>Num</a:t>
            </a:r>
            <a:r>
              <a:rPr kumimoji="0" lang="zh-CN" altLang="en-US" sz="2400">
                <a:solidFill>
                  <a:srgbClr val="3333CC"/>
                </a:solidFill>
                <a:latin typeface="宋体" panose="02010600030101010101" pitchFamily="2" charset="-122"/>
                <a:ea typeface="宋体" panose="02010600030101010101" pitchFamily="2" charset="-122"/>
              </a:rPr>
              <a:t>，</a:t>
            </a:r>
            <a:r>
              <a:rPr kumimoji="0" lang="en-US" altLang="zh-CN" sz="2400">
                <a:solidFill>
                  <a:srgbClr val="3333CC"/>
                </a:solidFill>
                <a:latin typeface="宋体" panose="02010600030101010101" pitchFamily="2" charset="-122"/>
                <a:ea typeface="宋体" panose="02010600030101010101" pitchFamily="2" charset="-122"/>
              </a:rPr>
              <a:t>Lock</a:t>
            </a:r>
            <a:r>
              <a:rPr kumimoji="0" lang="zh-CN" altLang="en-US" sz="2400">
                <a:solidFill>
                  <a:srgbClr val="3333CC"/>
                </a:solidFill>
                <a:latin typeface="宋体" panose="02010600030101010101" pitchFamily="2" charset="-122"/>
                <a:ea typeface="宋体" panose="02010600030101010101" pitchFamily="2" charset="-122"/>
              </a:rPr>
              <a:t>，</a:t>
            </a:r>
            <a:r>
              <a:rPr kumimoji="0" lang="en-US" altLang="zh-CN" sz="2400">
                <a:solidFill>
                  <a:srgbClr val="3333CC"/>
                </a:solidFill>
                <a:latin typeface="宋体" panose="02010600030101010101" pitchFamily="2" charset="-122"/>
                <a:ea typeface="宋体" panose="02010600030101010101" pitchFamily="2" charset="-122"/>
              </a:rPr>
              <a:t>Scroll</a:t>
            </a:r>
            <a:r>
              <a:rPr kumimoji="0" lang="zh-CN" altLang="en-US" sz="2400">
                <a:solidFill>
                  <a:srgbClr val="3333CC"/>
                </a:solidFill>
                <a:latin typeface="宋体" panose="02010600030101010101" pitchFamily="2" charset="-122"/>
                <a:ea typeface="宋体" panose="02010600030101010101" pitchFamily="2" charset="-122"/>
              </a:rPr>
              <a:t>，</a:t>
            </a:r>
            <a:r>
              <a:rPr kumimoji="0" lang="en-US" altLang="zh-CN" sz="2400">
                <a:solidFill>
                  <a:srgbClr val="3333CC"/>
                </a:solidFill>
                <a:latin typeface="宋体" panose="02010600030101010101" pitchFamily="2" charset="-122"/>
                <a:ea typeface="宋体" panose="02010600030101010101" pitchFamily="2" charset="-122"/>
              </a:rPr>
              <a:t>Ins</a:t>
            </a:r>
            <a:r>
              <a:rPr kumimoji="0" lang="zh-CN" altLang="en-US" sz="2400">
                <a:solidFill>
                  <a:srgbClr val="3333CC"/>
                </a:solidFill>
                <a:latin typeface="宋体" panose="02010600030101010101" pitchFamily="2" charset="-122"/>
                <a:ea typeface="宋体" panose="02010600030101010101" pitchFamily="2" charset="-122"/>
              </a:rPr>
              <a:t>，</a:t>
            </a:r>
            <a:r>
              <a:rPr kumimoji="0" lang="en-US" altLang="zh-CN" sz="2400">
                <a:solidFill>
                  <a:srgbClr val="3333CC"/>
                </a:solidFill>
                <a:latin typeface="宋体" panose="02010600030101010101" pitchFamily="2" charset="-122"/>
                <a:ea typeface="宋体" panose="02010600030101010101" pitchFamily="2" charset="-122"/>
              </a:rPr>
              <a:t>Caps Lock</a:t>
            </a:r>
          </a:p>
          <a:p>
            <a:pPr eaLnBrk="1" hangingPunct="1">
              <a:lnSpc>
                <a:spcPct val="130000"/>
              </a:lnSpc>
              <a:spcBef>
                <a:spcPct val="50000"/>
              </a:spcBef>
              <a:buFontTx/>
              <a:buBlip>
                <a:blip r:embed="rId3"/>
              </a:buBlip>
              <a:defRPr/>
            </a:pPr>
            <a:r>
              <a:rPr kumimoji="0" lang="zh-CN" altLang="en-US" sz="2400">
                <a:solidFill>
                  <a:srgbClr val="000000"/>
                </a:solidFill>
                <a:latin typeface="宋体" panose="02010600030101010101" pitchFamily="2" charset="-122"/>
                <a:ea typeface="宋体" panose="02010600030101010101" pitchFamily="2" charset="-122"/>
              </a:rPr>
              <a:t>在</a:t>
            </a:r>
            <a:r>
              <a:rPr kumimoji="0" lang="en-US" altLang="zh-CN" sz="2400">
                <a:solidFill>
                  <a:srgbClr val="000000"/>
                </a:solidFill>
                <a:latin typeface="宋体" panose="02010600030101010101" pitchFamily="2" charset="-122"/>
                <a:ea typeface="宋体" panose="02010600030101010101" pitchFamily="2" charset="-122"/>
              </a:rPr>
              <a:t>INT 16H</a:t>
            </a:r>
            <a:r>
              <a:rPr kumimoji="0" lang="zh-CN" altLang="en-US" sz="2400">
                <a:solidFill>
                  <a:srgbClr val="000000"/>
                </a:solidFill>
                <a:latin typeface="宋体" panose="02010600030101010101" pitchFamily="2" charset="-122"/>
                <a:ea typeface="宋体" panose="02010600030101010101" pitchFamily="2" charset="-122"/>
              </a:rPr>
              <a:t>功能调用中，如果功能号</a:t>
            </a:r>
            <a:r>
              <a:rPr kumimoji="0" lang="en-US" altLang="zh-CN" sz="2400">
                <a:solidFill>
                  <a:srgbClr val="000000"/>
                </a:solidFill>
                <a:latin typeface="宋体" panose="02010600030101010101" pitchFamily="2" charset="-122"/>
                <a:ea typeface="宋体" panose="02010600030101010101" pitchFamily="2" charset="-122"/>
              </a:rPr>
              <a:t>AH</a:t>
            </a:r>
            <a:r>
              <a:rPr kumimoji="0" lang="zh-CN" altLang="en-US" sz="2400">
                <a:solidFill>
                  <a:srgbClr val="000000"/>
                </a:solidFill>
                <a:latin typeface="宋体" panose="02010600030101010101" pitchFamily="2" charset="-122"/>
                <a:ea typeface="宋体" panose="02010600030101010101" pitchFamily="2" charset="-122"/>
              </a:rPr>
              <a:t>＝</a:t>
            </a:r>
            <a:r>
              <a:rPr kumimoji="0" lang="en-US" altLang="zh-CN" sz="2400">
                <a:solidFill>
                  <a:srgbClr val="000000"/>
                </a:solidFill>
                <a:latin typeface="宋体" panose="02010600030101010101" pitchFamily="2" charset="-122"/>
                <a:ea typeface="宋体" panose="02010600030101010101" pitchFamily="2" charset="-122"/>
              </a:rPr>
              <a:t>2</a:t>
            </a:r>
            <a:r>
              <a:rPr kumimoji="0" lang="zh-CN" altLang="en-US" sz="2400">
                <a:solidFill>
                  <a:srgbClr val="000000"/>
                </a:solidFill>
                <a:latin typeface="宋体" panose="02010600030101010101" pitchFamily="2" charset="-122"/>
                <a:ea typeface="宋体" panose="02010600030101010101" pitchFamily="2" charset="-122"/>
              </a:rPr>
              <a:t>时，</a:t>
            </a:r>
            <a:r>
              <a:rPr kumimoji="0" lang="en-US" altLang="zh-CN" sz="2400">
                <a:solidFill>
                  <a:srgbClr val="000000"/>
                </a:solidFill>
                <a:latin typeface="宋体" panose="02010600030101010101" pitchFamily="2" charset="-122"/>
                <a:ea typeface="宋体" panose="02010600030101010101" pitchFamily="2" charset="-122"/>
              </a:rPr>
              <a:t>AL</a:t>
            </a:r>
            <a:r>
              <a:rPr kumimoji="0" lang="zh-CN" altLang="en-US" sz="2400">
                <a:solidFill>
                  <a:srgbClr val="000000"/>
                </a:solidFill>
                <a:latin typeface="宋体" panose="02010600030101010101" pitchFamily="2" charset="-122"/>
                <a:ea typeface="宋体" panose="02010600030101010101" pitchFamily="2" charset="-122"/>
              </a:rPr>
              <a:t>中返回键盘状态字节。</a:t>
            </a:r>
          </a:p>
          <a:p>
            <a:pPr eaLnBrk="1" hangingPunct="1">
              <a:lnSpc>
                <a:spcPct val="130000"/>
              </a:lnSpc>
              <a:spcBef>
                <a:spcPct val="50000"/>
              </a:spcBef>
              <a:buFontTx/>
              <a:buBlip>
                <a:blip r:embed="rId3"/>
              </a:buBlip>
              <a:defRPr/>
            </a:pPr>
            <a:r>
              <a:rPr kumimoji="0" lang="zh-CN" altLang="en-US" sz="2400">
                <a:solidFill>
                  <a:srgbClr val="000000"/>
                </a:solidFill>
                <a:latin typeface="宋体" panose="02010600030101010101" pitchFamily="2" charset="-122"/>
                <a:ea typeface="宋体" panose="02010600030101010101" pitchFamily="2" charset="-122"/>
              </a:rPr>
              <a:t>键盘状态字节表示特殊功能键的状态变换情况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04165"/>
                                        </p:tgtEl>
                                        <p:attrNameLst>
                                          <p:attrName>style.visibility</p:attrName>
                                        </p:attrNameLst>
                                      </p:cBhvr>
                                      <p:to>
                                        <p:strVal val="visible"/>
                                      </p:to>
                                    </p:set>
                                    <p:animEffect transition="in" filter="fade">
                                      <p:cBhvr>
                                        <p:cTn id="7" dur="1000"/>
                                        <p:tgtEl>
                                          <p:spTgt spid="604165"/>
                                        </p:tgtEl>
                                      </p:cBhvr>
                                    </p:animEffect>
                                    <p:anim calcmode="lin" valueType="num">
                                      <p:cBhvr>
                                        <p:cTn id="8" dur="1000" fill="hold"/>
                                        <p:tgtEl>
                                          <p:spTgt spid="604165"/>
                                        </p:tgtEl>
                                        <p:attrNameLst>
                                          <p:attrName>ppt_x</p:attrName>
                                        </p:attrNameLst>
                                      </p:cBhvr>
                                      <p:tavLst>
                                        <p:tav tm="0">
                                          <p:val>
                                            <p:strVal val="#ppt_x"/>
                                          </p:val>
                                        </p:tav>
                                        <p:tav tm="100000">
                                          <p:val>
                                            <p:strVal val="#ppt_x"/>
                                          </p:val>
                                        </p:tav>
                                      </p:tavLst>
                                    </p:anim>
                                    <p:anim calcmode="lin" valueType="num">
                                      <p:cBhvr>
                                        <p:cTn id="9" dur="1000" fill="hold"/>
                                        <p:tgtEl>
                                          <p:spTgt spid="6041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4">
            <a:extLst>
              <a:ext uri="{FF2B5EF4-FFF2-40B4-BE49-F238E27FC236}">
                <a16:creationId xmlns:a16="http://schemas.microsoft.com/office/drawing/2014/main" id="{A76180F9-101C-C64D-AAAE-7591A2B5930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496D6D9-21C2-B241-94BF-7336B664D6FD}" type="datetime12">
              <a:rPr kumimoji="0" lang="zh-CN" altLang="en-US" sz="1400" smtClean="0"/>
              <a:pPr>
                <a:spcBef>
                  <a:spcPct val="0"/>
                </a:spcBef>
                <a:buClrTx/>
                <a:buSzTx/>
                <a:buFontTx/>
                <a:buNone/>
              </a:pPr>
              <a:t>下午10时44分</a:t>
            </a:fld>
            <a:endParaRPr kumimoji="0" lang="en-US" altLang="zh-CN" sz="1400"/>
          </a:p>
        </p:txBody>
      </p:sp>
      <p:sp>
        <p:nvSpPr>
          <p:cNvPr id="156674" name="Rectangle 6">
            <a:extLst>
              <a:ext uri="{FF2B5EF4-FFF2-40B4-BE49-F238E27FC236}">
                <a16:creationId xmlns:a16="http://schemas.microsoft.com/office/drawing/2014/main" id="{9DF184AE-278C-8947-BE2B-231FFBE4827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06738ED-32E7-E74C-8C68-FA3083E85505}" type="slidenum">
              <a:rPr kumimoji="0" lang="en-US" altLang="zh-CN" sz="1400" smtClean="0"/>
              <a:pPr>
                <a:spcBef>
                  <a:spcPct val="0"/>
                </a:spcBef>
                <a:buClrTx/>
                <a:buSzTx/>
                <a:buFontTx/>
                <a:buNone/>
              </a:pPr>
              <a:t>69</a:t>
            </a:fld>
            <a:r>
              <a:rPr kumimoji="0" lang="en-US" altLang="zh-CN" sz="1400"/>
              <a:t>/96</a:t>
            </a:r>
            <a:endParaRPr kumimoji="0" lang="zh-CN" altLang="en-US" sz="1400"/>
          </a:p>
        </p:txBody>
      </p:sp>
      <p:sp>
        <p:nvSpPr>
          <p:cNvPr id="156675" name="Text Box 5">
            <a:extLst>
              <a:ext uri="{FF2B5EF4-FFF2-40B4-BE49-F238E27FC236}">
                <a16:creationId xmlns:a16="http://schemas.microsoft.com/office/drawing/2014/main" id="{FC087D44-BA1B-3440-81CE-11AB42451A5C}"/>
              </a:ext>
            </a:extLst>
          </p:cNvPr>
          <p:cNvSpPr txBox="1">
            <a:spLocks noChangeArrowheads="1"/>
          </p:cNvSpPr>
          <p:nvPr/>
        </p:nvSpPr>
        <p:spPr bwMode="auto">
          <a:xfrm>
            <a:off x="1763713" y="146050"/>
            <a:ext cx="57610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6.5	 DOS</a:t>
            </a:r>
            <a:r>
              <a:rPr lang="zh-CN" altLang="en-US" sz="3600">
                <a:latin typeface="隶书" pitchFamily="49" charset="-122"/>
                <a:ea typeface="隶书" pitchFamily="49" charset="-122"/>
              </a:rPr>
              <a:t>和</a:t>
            </a:r>
            <a:r>
              <a:rPr lang="en-US" altLang="zh-CN" sz="3600">
                <a:latin typeface="隶书" pitchFamily="49" charset="-122"/>
                <a:ea typeface="隶书" pitchFamily="49" charset="-122"/>
              </a:rPr>
              <a:t>BIOS</a:t>
            </a:r>
            <a:r>
              <a:rPr lang="zh-CN" altLang="en-US" sz="3600">
                <a:latin typeface="隶书" pitchFamily="49" charset="-122"/>
                <a:ea typeface="隶书" pitchFamily="49" charset="-122"/>
              </a:rPr>
              <a:t>中断调用</a:t>
            </a:r>
          </a:p>
        </p:txBody>
      </p:sp>
      <p:pic>
        <p:nvPicPr>
          <p:cNvPr id="606213" name="Picture 5">
            <a:extLst>
              <a:ext uri="{FF2B5EF4-FFF2-40B4-BE49-F238E27FC236}">
                <a16:creationId xmlns:a16="http://schemas.microsoft.com/office/drawing/2014/main" id="{A6468020-877D-7C4B-8893-41DD10901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5" y="1304925"/>
            <a:ext cx="7772400" cy="514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6214" name="Text Box 6">
            <a:extLst>
              <a:ext uri="{FF2B5EF4-FFF2-40B4-BE49-F238E27FC236}">
                <a16:creationId xmlns:a16="http://schemas.microsoft.com/office/drawing/2014/main" id="{0475F659-4DBF-C848-AD5B-5F60A860295D}"/>
              </a:ext>
            </a:extLst>
          </p:cNvPr>
          <p:cNvSpPr txBox="1">
            <a:spLocks noChangeArrowheads="1"/>
          </p:cNvSpPr>
          <p:nvPr/>
        </p:nvSpPr>
        <p:spPr bwMode="auto">
          <a:xfrm>
            <a:off x="2987675" y="908050"/>
            <a:ext cx="3484563" cy="519113"/>
          </a:xfrm>
          <a:prstGeom prst="rect">
            <a:avLst/>
          </a:prstGeom>
          <a:noFill/>
          <a:ln>
            <a:noFill/>
          </a:ln>
          <a:effectLst/>
          <a:extLst/>
        </p:spPr>
        <p:txBody>
          <a:bodyPr anchor="ctr">
            <a:spAutoFit/>
          </a:bodyPr>
          <a:lstStyle>
            <a:lvl1pPr marL="457200" indent="-457200" eaLnBrk="0" hangingPunct="0">
              <a:defRPr kumimoji="1" sz="2800" b="1">
                <a:solidFill>
                  <a:schemeClr val="tx1"/>
                </a:solidFill>
                <a:latin typeface="Times New Roman" charset="0"/>
                <a:ea typeface="华文中宋" charset="0"/>
                <a:cs typeface="华文中宋" charset="0"/>
              </a:defRPr>
            </a:lvl1pPr>
            <a:lvl2pPr eaLnBrk="0" hangingPunct="0">
              <a:defRPr kumimoji="1" sz="2800" b="1">
                <a:solidFill>
                  <a:schemeClr val="tx1"/>
                </a:solidFill>
                <a:latin typeface="Times New Roman" charset="0"/>
                <a:ea typeface="华文中宋" charset="0"/>
                <a:cs typeface="华文中宋" charset="0"/>
              </a:defRPr>
            </a:lvl2pPr>
            <a:lvl3pPr eaLnBrk="0" hangingPunct="0">
              <a:defRPr kumimoji="1" sz="2800" b="1">
                <a:solidFill>
                  <a:schemeClr val="tx1"/>
                </a:solidFill>
                <a:latin typeface="Times New Roman" charset="0"/>
                <a:ea typeface="华文中宋" charset="0"/>
                <a:cs typeface="华文中宋" charset="0"/>
              </a:defRPr>
            </a:lvl3pPr>
            <a:lvl4pPr eaLnBrk="0" hangingPunct="0">
              <a:defRPr kumimoji="1" sz="2800" b="1">
                <a:solidFill>
                  <a:schemeClr val="tx1"/>
                </a:solidFill>
                <a:latin typeface="Times New Roman" charset="0"/>
                <a:ea typeface="华文中宋" charset="0"/>
                <a:cs typeface="华文中宋" charset="0"/>
              </a:defRPr>
            </a:lvl4pPr>
            <a:lvl5pPr eaLnBrk="0" hangingPunct="0">
              <a:defRPr kumimoji="1" sz="2800" b="1">
                <a:solidFill>
                  <a:schemeClr val="tx1"/>
                </a:solidFill>
                <a:latin typeface="Times New Roman" charset="0"/>
                <a:ea typeface="华文中宋" charset="0"/>
                <a:cs typeface="华文中宋" charset="0"/>
              </a:defRPr>
            </a:lvl5pPr>
            <a:lvl6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6pPr>
            <a:lvl7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7pPr>
            <a:lvl8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8pPr>
            <a:lvl9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9pPr>
          </a:lstStyle>
          <a:p>
            <a:pPr algn="ctr" eaLnBrk="1" hangingPunct="1">
              <a:spcBef>
                <a:spcPct val="25000"/>
              </a:spcBef>
              <a:spcAft>
                <a:spcPct val="25000"/>
              </a:spcAft>
              <a:defRPr/>
            </a:pPr>
            <a:r>
              <a:rPr kumimoji="0" lang="zh-CN" altLang="en-US">
                <a:solidFill>
                  <a:srgbClr val="3333CC"/>
                </a:solidFill>
                <a:effectLst>
                  <a:outerShdw blurRad="38100" dist="38100" dir="2700000" algn="tl">
                    <a:srgbClr val="DDDDDD"/>
                  </a:outerShdw>
                </a:effectLst>
                <a:latin typeface="宋体" charset="0"/>
                <a:ea typeface="宋体" charset="0"/>
                <a:cs typeface="宋体" charset="0"/>
              </a:rPr>
              <a:t>键盘状态字节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606213"/>
                                        </p:tgtEl>
                                        <p:attrNameLst>
                                          <p:attrName>style.visibility</p:attrName>
                                        </p:attrNameLst>
                                      </p:cBhvr>
                                      <p:to>
                                        <p:strVal val="visible"/>
                                      </p:to>
                                    </p:set>
                                    <p:animEffect transition="in" filter="slide(fromBottom)">
                                      <p:cBhvr>
                                        <p:cTn id="7" dur="1000"/>
                                        <p:tgtEl>
                                          <p:spTgt spid="606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4">
            <a:extLst>
              <a:ext uri="{FF2B5EF4-FFF2-40B4-BE49-F238E27FC236}">
                <a16:creationId xmlns:a16="http://schemas.microsoft.com/office/drawing/2014/main" id="{DD0EB42C-A9C0-B34E-A46F-5E36DF69D60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E8E8E2C-063C-594C-B4D5-223A1E7F76AB}" type="datetime12">
              <a:rPr kumimoji="0" lang="zh-CN" altLang="en-US" sz="1400" smtClean="0"/>
              <a:pPr>
                <a:spcBef>
                  <a:spcPct val="0"/>
                </a:spcBef>
                <a:buClrTx/>
                <a:buSzTx/>
                <a:buFontTx/>
                <a:buNone/>
              </a:pPr>
              <a:t>下午10时44分</a:t>
            </a:fld>
            <a:endParaRPr kumimoji="0" lang="en-US" altLang="zh-CN" sz="1400"/>
          </a:p>
        </p:txBody>
      </p:sp>
      <p:sp>
        <p:nvSpPr>
          <p:cNvPr id="29698" name="Rectangle 6">
            <a:extLst>
              <a:ext uri="{FF2B5EF4-FFF2-40B4-BE49-F238E27FC236}">
                <a16:creationId xmlns:a16="http://schemas.microsoft.com/office/drawing/2014/main" id="{C2E20333-5254-E043-A7E9-FEFA60C6978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EF71FF7-C512-884D-8EF8-E04657786845}" type="slidenum">
              <a:rPr kumimoji="0" lang="en-US" altLang="zh-CN" sz="1400" smtClean="0"/>
              <a:pPr>
                <a:spcBef>
                  <a:spcPct val="0"/>
                </a:spcBef>
                <a:buClrTx/>
                <a:buSzTx/>
                <a:buFontTx/>
                <a:buNone/>
              </a:pPr>
              <a:t>7</a:t>
            </a:fld>
            <a:r>
              <a:rPr kumimoji="0" lang="en-US" altLang="zh-CN" sz="1400"/>
              <a:t>/96</a:t>
            </a:r>
            <a:endParaRPr kumimoji="0" lang="zh-CN" altLang="en-US" sz="1400"/>
          </a:p>
        </p:txBody>
      </p:sp>
      <p:sp>
        <p:nvSpPr>
          <p:cNvPr id="29699" name="Text Box 5">
            <a:extLst>
              <a:ext uri="{FF2B5EF4-FFF2-40B4-BE49-F238E27FC236}">
                <a16:creationId xmlns:a16="http://schemas.microsoft.com/office/drawing/2014/main" id="{0DB7E743-67E3-4A41-84FE-853912F4E421}"/>
              </a:ext>
            </a:extLst>
          </p:cNvPr>
          <p:cNvSpPr txBox="1">
            <a:spLocks noChangeArrowheads="1"/>
          </p:cNvSpPr>
          <p:nvPr/>
        </p:nvSpPr>
        <p:spPr bwMode="auto">
          <a:xfrm>
            <a:off x="2339975" y="142875"/>
            <a:ext cx="44640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6.1	 </a:t>
            </a:r>
            <a:r>
              <a:rPr lang="zh-CN" altLang="en-US" sz="3600">
                <a:latin typeface="隶书" pitchFamily="49" charset="-122"/>
                <a:ea typeface="隶书" pitchFamily="49" charset="-122"/>
              </a:rPr>
              <a:t>汇编语言介绍</a:t>
            </a:r>
          </a:p>
        </p:txBody>
      </p:sp>
      <p:sp>
        <p:nvSpPr>
          <p:cNvPr id="29700" name="Text Box 5">
            <a:extLst>
              <a:ext uri="{FF2B5EF4-FFF2-40B4-BE49-F238E27FC236}">
                <a16:creationId xmlns:a16="http://schemas.microsoft.com/office/drawing/2014/main" id="{53547762-62DA-A348-A650-BE1AEA60CDAF}"/>
              </a:ext>
            </a:extLst>
          </p:cNvPr>
          <p:cNvSpPr txBox="1">
            <a:spLocks noChangeArrowheads="1"/>
          </p:cNvSpPr>
          <p:nvPr/>
        </p:nvSpPr>
        <p:spPr bwMode="auto">
          <a:xfrm>
            <a:off x="817563" y="1116013"/>
            <a:ext cx="7858125"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Tx/>
              <a:buNone/>
            </a:pPr>
            <a:r>
              <a:rPr kumimoji="0" lang="en-US" altLang="zh-CN" sz="2000">
                <a:solidFill>
                  <a:srgbClr val="0000FF"/>
                </a:solidFill>
                <a:latin typeface="Verdana" panose="020B0604030504040204" pitchFamily="34" charset="0"/>
              </a:rPr>
              <a:t>             PUSH DS                              </a:t>
            </a:r>
            <a:r>
              <a:rPr kumimoji="0" lang="zh-CN" altLang="en-US" sz="2000">
                <a:solidFill>
                  <a:srgbClr val="0000FF"/>
                </a:solidFill>
                <a:latin typeface="Verdana" panose="020B0604030504040204" pitchFamily="34" charset="0"/>
              </a:rPr>
              <a:t>；返回</a:t>
            </a:r>
            <a:r>
              <a:rPr kumimoji="0" lang="en-US" altLang="zh-CN" sz="2000">
                <a:solidFill>
                  <a:srgbClr val="0000FF"/>
                </a:solidFill>
                <a:latin typeface="Verdana" panose="020B0604030504040204" pitchFamily="34" charset="0"/>
              </a:rPr>
              <a:t>DOS</a:t>
            </a:r>
            <a:r>
              <a:rPr kumimoji="0" lang="zh-CN" altLang="en-US" sz="2000">
                <a:solidFill>
                  <a:srgbClr val="0000FF"/>
                </a:solidFill>
                <a:latin typeface="Verdana" panose="020B0604030504040204" pitchFamily="34" charset="0"/>
              </a:rPr>
              <a:t>用</a:t>
            </a:r>
          </a:p>
          <a:p>
            <a:pPr eaLnBrk="1" hangingPunct="1">
              <a:lnSpc>
                <a:spcPct val="120000"/>
              </a:lnSpc>
              <a:spcBef>
                <a:spcPct val="0"/>
              </a:spcBef>
              <a:buClrTx/>
              <a:buSzTx/>
              <a:buFontTx/>
              <a:buNone/>
            </a:pPr>
            <a:r>
              <a:rPr kumimoji="0" lang="en-US" altLang="zh-CN" sz="2000">
                <a:solidFill>
                  <a:srgbClr val="0000FF"/>
                </a:solidFill>
                <a:latin typeface="Verdana" panose="020B0604030504040204" pitchFamily="34" charset="0"/>
              </a:rPr>
              <a:t>             MOV AX,0</a:t>
            </a:r>
          </a:p>
          <a:p>
            <a:pPr eaLnBrk="1" hangingPunct="1">
              <a:lnSpc>
                <a:spcPct val="120000"/>
              </a:lnSpc>
              <a:spcBef>
                <a:spcPct val="0"/>
              </a:spcBef>
              <a:buClrTx/>
              <a:buSzTx/>
              <a:buFontTx/>
              <a:buNone/>
            </a:pPr>
            <a:r>
              <a:rPr kumimoji="0" lang="en-US" altLang="zh-CN" sz="2000">
                <a:solidFill>
                  <a:srgbClr val="0000FF"/>
                </a:solidFill>
                <a:latin typeface="Verdana" panose="020B0604030504040204" pitchFamily="34" charset="0"/>
              </a:rPr>
              <a:t>             PUSH AX</a:t>
            </a:r>
          </a:p>
          <a:p>
            <a:pPr eaLnBrk="1" hangingPunct="1">
              <a:lnSpc>
                <a:spcPct val="120000"/>
              </a:lnSpc>
              <a:spcBef>
                <a:spcPct val="0"/>
              </a:spcBef>
              <a:buClrTx/>
              <a:buSzTx/>
              <a:buFontTx/>
              <a:buNone/>
            </a:pPr>
            <a:r>
              <a:rPr kumimoji="0" lang="en-US" altLang="zh-CN" sz="2000">
                <a:solidFill>
                  <a:srgbClr val="000000"/>
                </a:solidFill>
                <a:latin typeface="Verdana" panose="020B0604030504040204" pitchFamily="34" charset="0"/>
              </a:rPr>
              <a:t>             MOV AX,</a:t>
            </a:r>
            <a:r>
              <a:rPr kumimoji="0" lang="zh-CN" altLang="en-US" sz="2000">
                <a:solidFill>
                  <a:srgbClr val="000000"/>
                </a:solidFill>
                <a:latin typeface="Verdana" panose="020B0604030504040204" pitchFamily="34" charset="0"/>
              </a:rPr>
              <a:t> </a:t>
            </a:r>
            <a:r>
              <a:rPr kumimoji="0" lang="en-US" altLang="zh-CN" sz="2000">
                <a:solidFill>
                  <a:srgbClr val="FF0000"/>
                </a:solidFill>
                <a:latin typeface="Verdana" panose="020B0604030504040204" pitchFamily="34" charset="0"/>
              </a:rPr>
              <a:t>DATA</a:t>
            </a:r>
            <a:r>
              <a:rPr kumimoji="0" lang="en-US" altLang="zh-CN" sz="2000">
                <a:solidFill>
                  <a:srgbClr val="000000"/>
                </a:solidFill>
                <a:latin typeface="Verdana" panose="020B0604030504040204" pitchFamily="34" charset="0"/>
              </a:rPr>
              <a:t>                     ;</a:t>
            </a:r>
            <a:r>
              <a:rPr kumimoji="0" lang="zh-CN" altLang="en-US" sz="2000">
                <a:solidFill>
                  <a:srgbClr val="000000"/>
                </a:solidFill>
                <a:latin typeface="Verdana" panose="020B0604030504040204" pitchFamily="34" charset="0"/>
              </a:rPr>
              <a:t>送数据段段地址</a:t>
            </a:r>
          </a:p>
          <a:p>
            <a:pPr eaLnBrk="1" hangingPunct="1">
              <a:lnSpc>
                <a:spcPct val="120000"/>
              </a:lnSpc>
              <a:spcBef>
                <a:spcPct val="0"/>
              </a:spcBef>
              <a:buClrTx/>
              <a:buSzTx/>
              <a:buFontTx/>
              <a:buNone/>
            </a:pPr>
            <a:r>
              <a:rPr kumimoji="0" lang="en-US" altLang="zh-CN" sz="2000">
                <a:solidFill>
                  <a:srgbClr val="000000"/>
                </a:solidFill>
                <a:latin typeface="Verdana" panose="020B0604030504040204" pitchFamily="34" charset="0"/>
              </a:rPr>
              <a:t>             MOV DS,</a:t>
            </a:r>
            <a:r>
              <a:rPr kumimoji="0" lang="zh-CN" altLang="en-US" sz="2000">
                <a:solidFill>
                  <a:srgbClr val="000000"/>
                </a:solidFill>
                <a:latin typeface="Verdana" panose="020B0604030504040204" pitchFamily="34" charset="0"/>
              </a:rPr>
              <a:t> </a:t>
            </a:r>
            <a:r>
              <a:rPr kumimoji="0" lang="en-US" altLang="zh-CN" sz="2000">
                <a:solidFill>
                  <a:srgbClr val="000000"/>
                </a:solidFill>
                <a:latin typeface="Verdana" panose="020B0604030504040204" pitchFamily="34" charset="0"/>
              </a:rPr>
              <a:t>AX</a:t>
            </a:r>
          </a:p>
          <a:p>
            <a:pPr eaLnBrk="1" hangingPunct="1">
              <a:lnSpc>
                <a:spcPct val="120000"/>
              </a:lnSpc>
              <a:spcBef>
                <a:spcPct val="0"/>
              </a:spcBef>
              <a:buClrTx/>
              <a:buSzTx/>
              <a:buFontTx/>
              <a:buNone/>
            </a:pPr>
            <a:r>
              <a:rPr kumimoji="0" lang="en-US" altLang="zh-CN" sz="2000">
                <a:solidFill>
                  <a:srgbClr val="000000"/>
                </a:solidFill>
                <a:latin typeface="Verdana" panose="020B0604030504040204" pitchFamily="34" charset="0"/>
              </a:rPr>
              <a:t>             </a:t>
            </a:r>
            <a:r>
              <a:rPr kumimoji="0" lang="en-US" altLang="zh-CN" sz="2000">
                <a:solidFill>
                  <a:srgbClr val="CC3300"/>
                </a:solidFill>
                <a:latin typeface="Verdana" panose="020B0604030504040204" pitchFamily="34" charset="0"/>
              </a:rPr>
              <a:t>MOV AH,</a:t>
            </a:r>
            <a:r>
              <a:rPr kumimoji="0" lang="zh-CN" altLang="en-US" sz="2000">
                <a:solidFill>
                  <a:srgbClr val="CC3300"/>
                </a:solidFill>
                <a:latin typeface="Verdana" panose="020B0604030504040204" pitchFamily="34" charset="0"/>
              </a:rPr>
              <a:t> </a:t>
            </a:r>
            <a:r>
              <a:rPr kumimoji="0" lang="en-US" altLang="zh-CN" sz="2000">
                <a:solidFill>
                  <a:srgbClr val="CC3300"/>
                </a:solidFill>
                <a:latin typeface="Verdana" panose="020B0604030504040204" pitchFamily="34" charset="0"/>
              </a:rPr>
              <a:t>9            </a:t>
            </a:r>
            <a:r>
              <a:rPr kumimoji="0" lang="zh-CN" altLang="en-US" sz="2000">
                <a:solidFill>
                  <a:srgbClr val="CC3300"/>
                </a:solidFill>
                <a:latin typeface="Verdana" panose="020B0604030504040204" pitchFamily="34" charset="0"/>
              </a:rPr>
              <a:t>；</a:t>
            </a:r>
            <a:r>
              <a:rPr kumimoji="0" lang="en-US" altLang="zh-CN" sz="2000">
                <a:solidFill>
                  <a:srgbClr val="CC3300"/>
                </a:solidFill>
                <a:latin typeface="Verdana" panose="020B0604030504040204" pitchFamily="34" charset="0"/>
              </a:rPr>
              <a:t>DOS 9</a:t>
            </a:r>
            <a:r>
              <a:rPr kumimoji="0" lang="zh-CN" altLang="en-US" sz="2000">
                <a:solidFill>
                  <a:srgbClr val="CC3300"/>
                </a:solidFill>
                <a:latin typeface="Verdana" panose="020B0604030504040204" pitchFamily="34" charset="0"/>
              </a:rPr>
              <a:t>号功能调用，显示字符串</a:t>
            </a:r>
          </a:p>
          <a:p>
            <a:pPr eaLnBrk="1" hangingPunct="1">
              <a:lnSpc>
                <a:spcPct val="120000"/>
              </a:lnSpc>
              <a:spcBef>
                <a:spcPct val="0"/>
              </a:spcBef>
              <a:buClrTx/>
              <a:buSzTx/>
              <a:buFontTx/>
              <a:buNone/>
            </a:pPr>
            <a:r>
              <a:rPr kumimoji="0" lang="en-US" altLang="zh-CN" sz="2000">
                <a:solidFill>
                  <a:srgbClr val="CC3300"/>
                </a:solidFill>
                <a:latin typeface="Verdana" panose="020B0604030504040204" pitchFamily="34" charset="0"/>
              </a:rPr>
              <a:t>             MOV DX,OFFSET DA1</a:t>
            </a:r>
          </a:p>
          <a:p>
            <a:pPr eaLnBrk="1" hangingPunct="1">
              <a:lnSpc>
                <a:spcPct val="120000"/>
              </a:lnSpc>
              <a:spcBef>
                <a:spcPct val="0"/>
              </a:spcBef>
              <a:buClrTx/>
              <a:buSzTx/>
              <a:buFontTx/>
              <a:buNone/>
            </a:pPr>
            <a:r>
              <a:rPr kumimoji="0" lang="en-US" altLang="zh-CN" sz="2000">
                <a:solidFill>
                  <a:srgbClr val="CC3300"/>
                </a:solidFill>
                <a:latin typeface="Verdana" panose="020B0604030504040204" pitchFamily="34" charset="0"/>
              </a:rPr>
              <a:t>             INT 21H</a:t>
            </a:r>
          </a:p>
          <a:p>
            <a:pPr eaLnBrk="1" hangingPunct="1">
              <a:lnSpc>
                <a:spcPct val="120000"/>
              </a:lnSpc>
              <a:spcBef>
                <a:spcPct val="0"/>
              </a:spcBef>
              <a:buClrTx/>
              <a:buSzTx/>
              <a:buFontTx/>
              <a:buNone/>
            </a:pPr>
            <a:r>
              <a:rPr kumimoji="0" lang="zh-CN" altLang="en-US" sz="2000">
                <a:solidFill>
                  <a:srgbClr val="000000"/>
                </a:solidFill>
                <a:latin typeface="Verdana" panose="020B0604030504040204" pitchFamily="34" charset="0"/>
              </a:rPr>
              <a:t>             </a:t>
            </a:r>
            <a:r>
              <a:rPr kumimoji="0" lang="en-US" altLang="zh-CN" sz="2000">
                <a:solidFill>
                  <a:srgbClr val="000000"/>
                </a:solidFill>
                <a:latin typeface="Verdana" panose="020B0604030504040204" pitchFamily="34" charset="0"/>
              </a:rPr>
              <a:t>RET</a:t>
            </a:r>
          </a:p>
          <a:p>
            <a:pPr eaLnBrk="1" hangingPunct="1">
              <a:lnSpc>
                <a:spcPct val="120000"/>
              </a:lnSpc>
              <a:spcBef>
                <a:spcPct val="0"/>
              </a:spcBef>
              <a:buClrTx/>
              <a:buSzTx/>
              <a:buFontTx/>
              <a:buNone/>
            </a:pPr>
            <a:r>
              <a:rPr kumimoji="0" lang="en-US" altLang="zh-CN" sz="2000">
                <a:solidFill>
                  <a:srgbClr val="000000"/>
                </a:solidFill>
                <a:latin typeface="Verdana" panose="020B0604030504040204" pitchFamily="34" charset="0"/>
              </a:rPr>
              <a:t>MAIN    ENDP</a:t>
            </a:r>
          </a:p>
          <a:p>
            <a:pPr eaLnBrk="1" hangingPunct="1">
              <a:lnSpc>
                <a:spcPct val="120000"/>
              </a:lnSpc>
              <a:spcBef>
                <a:spcPct val="0"/>
              </a:spcBef>
              <a:buClrTx/>
              <a:buSzTx/>
              <a:buFontTx/>
              <a:buNone/>
            </a:pPr>
            <a:r>
              <a:rPr kumimoji="0" lang="en-US" altLang="zh-CN" sz="2000">
                <a:solidFill>
                  <a:srgbClr val="993300"/>
                </a:solidFill>
                <a:latin typeface="Verdana" panose="020B0604030504040204" pitchFamily="34" charset="0"/>
              </a:rPr>
              <a:t>CODE    ENDS</a:t>
            </a:r>
          </a:p>
          <a:p>
            <a:pPr eaLnBrk="1" hangingPunct="1">
              <a:lnSpc>
                <a:spcPct val="120000"/>
              </a:lnSpc>
              <a:spcBef>
                <a:spcPct val="0"/>
              </a:spcBef>
              <a:buClrTx/>
              <a:buSzTx/>
              <a:buFontTx/>
              <a:buNone/>
            </a:pPr>
            <a:r>
              <a:rPr kumimoji="0" lang="en-US" altLang="zh-CN" sz="2000">
                <a:latin typeface="Verdana" panose="020B0604030504040204" pitchFamily="34" charset="0"/>
              </a:rPr>
              <a:t>             </a:t>
            </a:r>
            <a:r>
              <a:rPr kumimoji="0" lang="en-US" altLang="zh-CN" sz="2000">
                <a:solidFill>
                  <a:srgbClr val="000000"/>
                </a:solidFill>
                <a:latin typeface="Verdana" panose="020B0604030504040204" pitchFamily="34" charset="0"/>
              </a:rPr>
              <a:t>END START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4">
            <a:extLst>
              <a:ext uri="{FF2B5EF4-FFF2-40B4-BE49-F238E27FC236}">
                <a16:creationId xmlns:a16="http://schemas.microsoft.com/office/drawing/2014/main" id="{36C276B9-CD20-DC41-A9FE-EE0D4BC6BCD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C835305-DD6B-F244-946C-CA2E356255F8}" type="datetime12">
              <a:rPr kumimoji="0" lang="zh-CN" altLang="en-US" sz="1400" smtClean="0"/>
              <a:pPr>
                <a:spcBef>
                  <a:spcPct val="0"/>
                </a:spcBef>
                <a:buClrTx/>
                <a:buSzTx/>
                <a:buFontTx/>
                <a:buNone/>
              </a:pPr>
              <a:t>下午10时44分</a:t>
            </a:fld>
            <a:endParaRPr kumimoji="0" lang="en-US" altLang="zh-CN" sz="1400"/>
          </a:p>
        </p:txBody>
      </p:sp>
      <p:sp>
        <p:nvSpPr>
          <p:cNvPr id="158722" name="Rectangle 6">
            <a:extLst>
              <a:ext uri="{FF2B5EF4-FFF2-40B4-BE49-F238E27FC236}">
                <a16:creationId xmlns:a16="http://schemas.microsoft.com/office/drawing/2014/main" id="{D7C056B0-C69C-A744-8BF9-9EBA2122B4B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5909D64-17D0-504F-8CE1-1E83D220BE8F}" type="slidenum">
              <a:rPr kumimoji="0" lang="en-US" altLang="zh-CN" sz="1400" smtClean="0"/>
              <a:pPr>
                <a:spcBef>
                  <a:spcPct val="0"/>
                </a:spcBef>
                <a:buClrTx/>
                <a:buSzTx/>
                <a:buFontTx/>
                <a:buNone/>
              </a:pPr>
              <a:t>70</a:t>
            </a:fld>
            <a:r>
              <a:rPr kumimoji="0" lang="en-US" altLang="zh-CN" sz="1400"/>
              <a:t>/96</a:t>
            </a:r>
            <a:endParaRPr kumimoji="0" lang="zh-CN" altLang="en-US" sz="1400"/>
          </a:p>
        </p:txBody>
      </p:sp>
      <p:sp>
        <p:nvSpPr>
          <p:cNvPr id="925701" name="Text Box 5">
            <a:extLst>
              <a:ext uri="{FF2B5EF4-FFF2-40B4-BE49-F238E27FC236}">
                <a16:creationId xmlns:a16="http://schemas.microsoft.com/office/drawing/2014/main" id="{00106B08-196B-5040-89DF-70D51D7A7B5D}"/>
              </a:ext>
            </a:extLst>
          </p:cNvPr>
          <p:cNvSpPr txBox="1">
            <a:spLocks noChangeArrowheads="1"/>
          </p:cNvSpPr>
          <p:nvPr/>
        </p:nvSpPr>
        <p:spPr bwMode="auto">
          <a:xfrm>
            <a:off x="2339975" y="146050"/>
            <a:ext cx="4537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solidFill>
                  <a:srgbClr val="FF33CC"/>
                </a:solidFill>
                <a:latin typeface="隶书" pitchFamily="49" charset="-122"/>
                <a:ea typeface="隶书" pitchFamily="49" charset="-122"/>
              </a:rPr>
              <a:t>6.6	 </a:t>
            </a:r>
            <a:r>
              <a:rPr lang="zh-CN" altLang="en-US" sz="3600">
                <a:solidFill>
                  <a:srgbClr val="FF33CC"/>
                </a:solidFill>
                <a:latin typeface="隶书" pitchFamily="49" charset="-122"/>
                <a:ea typeface="隶书" pitchFamily="49" charset="-122"/>
              </a:rPr>
              <a:t>程序设计方法</a:t>
            </a:r>
          </a:p>
        </p:txBody>
      </p:sp>
      <p:sp>
        <p:nvSpPr>
          <p:cNvPr id="608262" name="Text Box 6">
            <a:extLst>
              <a:ext uri="{FF2B5EF4-FFF2-40B4-BE49-F238E27FC236}">
                <a16:creationId xmlns:a16="http://schemas.microsoft.com/office/drawing/2014/main" id="{D5B7DBB1-1DC2-2444-84CA-B932030404B3}"/>
              </a:ext>
            </a:extLst>
          </p:cNvPr>
          <p:cNvSpPr txBox="1">
            <a:spLocks noChangeArrowheads="1"/>
          </p:cNvSpPr>
          <p:nvPr/>
        </p:nvSpPr>
        <p:spPr bwMode="auto">
          <a:xfrm>
            <a:off x="615950" y="908050"/>
            <a:ext cx="8059738" cy="23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25000"/>
              </a:spcBef>
              <a:spcAft>
                <a:spcPct val="25000"/>
              </a:spcAft>
              <a:buClrTx/>
              <a:buSzTx/>
              <a:buFontTx/>
              <a:buNone/>
            </a:pPr>
            <a:r>
              <a:rPr kumimoji="0" lang="zh-CN" altLang="en-US" sz="2400">
                <a:solidFill>
                  <a:srgbClr val="0033CC"/>
                </a:solidFill>
                <a:latin typeface="Verdana" panose="020B0604030504040204" pitchFamily="34" charset="0"/>
              </a:rPr>
              <a:t>程序设计基本要求：</a:t>
            </a:r>
          </a:p>
          <a:p>
            <a:pPr eaLnBrk="1" hangingPunct="1">
              <a:spcBef>
                <a:spcPct val="25000"/>
              </a:spcBef>
              <a:spcAft>
                <a:spcPct val="25000"/>
              </a:spcAft>
              <a:buClrTx/>
              <a:buSzTx/>
              <a:buFontTx/>
              <a:buNone/>
            </a:pPr>
            <a:r>
              <a:rPr kumimoji="0" lang="en-US" altLang="zh-CN" sz="2400">
                <a:solidFill>
                  <a:srgbClr val="000000"/>
                </a:solidFill>
                <a:latin typeface="Arial" panose="020B0604020202020204" pitchFamily="34" charset="0"/>
              </a:rPr>
              <a:t>—</a:t>
            </a:r>
            <a:r>
              <a:rPr kumimoji="0" lang="zh-CN" altLang="en-US" sz="2000">
                <a:solidFill>
                  <a:srgbClr val="000000"/>
                </a:solidFill>
                <a:latin typeface="Verdana" panose="020B0604030504040204" pitchFamily="34" charset="0"/>
              </a:rPr>
              <a:t>能正常运行，实现要求的功能，且具有以下特点：</a:t>
            </a:r>
          </a:p>
          <a:p>
            <a:pPr lvl="1" eaLnBrk="1" hangingPunct="1">
              <a:spcBef>
                <a:spcPct val="25000"/>
              </a:spcBef>
              <a:spcAft>
                <a:spcPct val="25000"/>
              </a:spcAft>
              <a:buClrTx/>
              <a:buSzTx/>
              <a:buFontTx/>
              <a:buNone/>
            </a:pPr>
            <a:r>
              <a:rPr kumimoji="0" lang="zh-CN" altLang="en-US" sz="2000">
                <a:solidFill>
                  <a:srgbClr val="000000"/>
                </a:solidFill>
                <a:latin typeface="宋体" panose="02010600030101010101" pitchFamily="2" charset="-122"/>
              </a:rPr>
              <a:t>① 程序结构模块化,简明,易读,易调试,易维护；</a:t>
            </a:r>
          </a:p>
          <a:p>
            <a:pPr lvl="1" eaLnBrk="1" hangingPunct="1">
              <a:spcBef>
                <a:spcPct val="25000"/>
              </a:spcBef>
              <a:spcAft>
                <a:spcPct val="25000"/>
              </a:spcAft>
              <a:buClrTx/>
              <a:buSzTx/>
              <a:buFontTx/>
              <a:buNone/>
            </a:pPr>
            <a:r>
              <a:rPr kumimoji="0" lang="zh-CN" altLang="en-US" sz="2000">
                <a:solidFill>
                  <a:srgbClr val="000000"/>
                </a:solidFill>
                <a:latin typeface="宋体" panose="02010600030101010101" pitchFamily="2" charset="-122"/>
              </a:rPr>
              <a:t>② 执行速度快；</a:t>
            </a:r>
          </a:p>
          <a:p>
            <a:pPr lvl="1" eaLnBrk="1" hangingPunct="1">
              <a:spcBef>
                <a:spcPct val="25000"/>
              </a:spcBef>
              <a:spcAft>
                <a:spcPct val="25000"/>
              </a:spcAft>
              <a:buClrTx/>
              <a:buSzTx/>
              <a:buFontTx/>
              <a:buNone/>
            </a:pPr>
            <a:r>
              <a:rPr kumimoji="0" lang="zh-CN" altLang="en-US" sz="2000">
                <a:solidFill>
                  <a:srgbClr val="000000"/>
                </a:solidFill>
                <a:latin typeface="宋体" panose="02010600030101010101" pitchFamily="2" charset="-122"/>
              </a:rPr>
              <a:t>③ 占用存储器空间少。</a:t>
            </a:r>
          </a:p>
        </p:txBody>
      </p:sp>
      <p:sp>
        <p:nvSpPr>
          <p:cNvPr id="608263" name="Text Box 7">
            <a:extLst>
              <a:ext uri="{FF2B5EF4-FFF2-40B4-BE49-F238E27FC236}">
                <a16:creationId xmlns:a16="http://schemas.microsoft.com/office/drawing/2014/main" id="{AF3D5CB2-E661-9344-8A81-5E10C82F40F7}"/>
              </a:ext>
            </a:extLst>
          </p:cNvPr>
          <p:cNvSpPr txBox="1">
            <a:spLocks noChangeArrowheads="1"/>
          </p:cNvSpPr>
          <p:nvPr/>
        </p:nvSpPr>
        <p:spPr bwMode="auto">
          <a:xfrm>
            <a:off x="647700" y="3400425"/>
            <a:ext cx="8027988"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25000"/>
              </a:spcBef>
              <a:spcAft>
                <a:spcPct val="25000"/>
              </a:spcAft>
              <a:buClrTx/>
              <a:buSzTx/>
              <a:buFontTx/>
              <a:buNone/>
            </a:pPr>
            <a:r>
              <a:rPr kumimoji="0" lang="zh-CN" altLang="en-US" sz="2400">
                <a:solidFill>
                  <a:srgbClr val="0033CC"/>
                </a:solidFill>
                <a:latin typeface="宋体" panose="02010600030101010101" pitchFamily="2" charset="-122"/>
              </a:rPr>
              <a:t>汇编语言程序设计步骤：</a:t>
            </a:r>
          </a:p>
          <a:p>
            <a:pPr lvl="1" eaLnBrk="1" hangingPunct="1">
              <a:spcBef>
                <a:spcPct val="25000"/>
              </a:spcBef>
              <a:spcAft>
                <a:spcPct val="25000"/>
              </a:spcAft>
              <a:buClrTx/>
              <a:buSzTx/>
              <a:buFontTx/>
              <a:buNone/>
            </a:pPr>
            <a:r>
              <a:rPr kumimoji="0" lang="zh-CN" altLang="en-US" sz="2000">
                <a:solidFill>
                  <a:srgbClr val="000000"/>
                </a:solidFill>
                <a:latin typeface="宋体" panose="02010600030101010101" pitchFamily="2" charset="-122"/>
              </a:rPr>
              <a:t>① 分析问题，抽象出描述问题的数学模型，确定合理算法；</a:t>
            </a:r>
          </a:p>
          <a:p>
            <a:pPr lvl="1" eaLnBrk="1" hangingPunct="1">
              <a:spcBef>
                <a:spcPct val="25000"/>
              </a:spcBef>
              <a:spcAft>
                <a:spcPct val="25000"/>
              </a:spcAft>
              <a:buClrTx/>
              <a:buSzTx/>
              <a:buFontTx/>
              <a:buNone/>
            </a:pPr>
            <a:r>
              <a:rPr kumimoji="0" lang="zh-CN" altLang="en-US" sz="2000">
                <a:solidFill>
                  <a:srgbClr val="000000"/>
                </a:solidFill>
                <a:latin typeface="宋体" panose="02010600030101010101" pitchFamily="2" charset="-122"/>
              </a:rPr>
              <a:t>② 绘制程序流程图；</a:t>
            </a:r>
          </a:p>
          <a:p>
            <a:pPr lvl="1" eaLnBrk="1" hangingPunct="1">
              <a:spcBef>
                <a:spcPct val="25000"/>
              </a:spcBef>
              <a:spcAft>
                <a:spcPct val="25000"/>
              </a:spcAft>
              <a:buClrTx/>
              <a:buSzTx/>
              <a:buFontTx/>
              <a:buNone/>
            </a:pPr>
            <a:r>
              <a:rPr kumimoji="0" lang="zh-CN" altLang="en-US" sz="2000">
                <a:solidFill>
                  <a:srgbClr val="000000"/>
                </a:solidFill>
                <a:latin typeface="宋体" panose="02010600030101010101" pitchFamily="2" charset="-122"/>
              </a:rPr>
              <a:t>③ 分配存储空间及工作单元（各段位置及段寄存器）；</a:t>
            </a:r>
          </a:p>
          <a:p>
            <a:pPr lvl="1" eaLnBrk="1" hangingPunct="1">
              <a:spcBef>
                <a:spcPct val="25000"/>
              </a:spcBef>
              <a:spcAft>
                <a:spcPct val="25000"/>
              </a:spcAft>
              <a:buClrTx/>
              <a:buSzTx/>
              <a:buFontTx/>
              <a:buNone/>
            </a:pPr>
            <a:r>
              <a:rPr kumimoji="0" lang="zh-CN" altLang="en-US" sz="2000">
                <a:solidFill>
                  <a:srgbClr val="000000"/>
                </a:solidFill>
                <a:latin typeface="宋体" panose="02010600030101010101" pitchFamily="2" charset="-122"/>
              </a:rPr>
              <a:t>④ 根据流程图编写程序；</a:t>
            </a:r>
          </a:p>
          <a:p>
            <a:pPr lvl="1" eaLnBrk="1" hangingPunct="1">
              <a:spcBef>
                <a:spcPct val="25000"/>
              </a:spcBef>
              <a:spcAft>
                <a:spcPct val="25000"/>
              </a:spcAft>
              <a:buClrTx/>
              <a:buSzTx/>
              <a:buFontTx/>
              <a:buNone/>
            </a:pPr>
            <a:r>
              <a:rPr kumimoji="0" lang="zh-CN" altLang="en-US" sz="2000">
                <a:solidFill>
                  <a:srgbClr val="000000"/>
                </a:solidFill>
                <a:latin typeface="宋体" panose="02010600030101010101" pitchFamily="2" charset="-122"/>
              </a:rPr>
              <a:t>⑤ 静态检查，上机调试；</a:t>
            </a:r>
          </a:p>
          <a:p>
            <a:pPr lvl="1" eaLnBrk="1" hangingPunct="1">
              <a:spcBef>
                <a:spcPct val="25000"/>
              </a:spcBef>
              <a:spcAft>
                <a:spcPct val="25000"/>
              </a:spcAft>
              <a:buClrTx/>
              <a:buSzTx/>
              <a:buFontTx/>
              <a:buNone/>
            </a:pPr>
            <a:r>
              <a:rPr kumimoji="0" lang="zh-CN" altLang="en-US" sz="2000">
                <a:solidFill>
                  <a:srgbClr val="000000"/>
                </a:solidFill>
                <a:latin typeface="宋体" panose="02010600030101010101" pitchFamily="2" charset="-122"/>
              </a:rPr>
              <a:t>⑥ 程序运行，结果分析。</a:t>
            </a:r>
            <a:endParaRPr kumimoji="0" lang="zh-CN" altLang="en-US" sz="2000">
              <a:solidFill>
                <a:srgbClr val="000000"/>
              </a:solidFill>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925701"/>
                                        </p:tgtEl>
                                        <p:attrNameLst>
                                          <p:attrName>style.visibility</p:attrName>
                                        </p:attrNameLst>
                                      </p:cBhvr>
                                      <p:to>
                                        <p:strVal val="visible"/>
                                      </p:to>
                                    </p:set>
                                    <p:anim calcmode="lin" valueType="num">
                                      <p:cBhvr>
                                        <p:cTn id="7" dur="500" fill="hold"/>
                                        <p:tgtEl>
                                          <p:spTgt spid="925701"/>
                                        </p:tgtEl>
                                        <p:attrNameLst>
                                          <p:attrName>ppt_w</p:attrName>
                                        </p:attrNameLst>
                                      </p:cBhvr>
                                      <p:tavLst>
                                        <p:tav tm="0">
                                          <p:val>
                                            <p:fltVal val="0"/>
                                          </p:val>
                                        </p:tav>
                                        <p:tav tm="100000">
                                          <p:val>
                                            <p:strVal val="#ppt_w"/>
                                          </p:val>
                                        </p:tav>
                                      </p:tavLst>
                                    </p:anim>
                                    <p:anim calcmode="lin" valueType="num">
                                      <p:cBhvr>
                                        <p:cTn id="8" dur="500" fill="hold"/>
                                        <p:tgtEl>
                                          <p:spTgt spid="925701"/>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608262"/>
                                        </p:tgtEl>
                                        <p:attrNameLst>
                                          <p:attrName>style.visibility</p:attrName>
                                        </p:attrNameLst>
                                      </p:cBhvr>
                                      <p:to>
                                        <p:strVal val="visible"/>
                                      </p:to>
                                    </p:set>
                                    <p:animEffect transition="in" filter="strips(downRight)">
                                      <p:cBhvr>
                                        <p:cTn id="13" dur="1000"/>
                                        <p:tgtEl>
                                          <p:spTgt spid="60826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608263"/>
                                        </p:tgtEl>
                                        <p:attrNameLst>
                                          <p:attrName>style.visibility</p:attrName>
                                        </p:attrNameLst>
                                      </p:cBhvr>
                                      <p:to>
                                        <p:strVal val="visible"/>
                                      </p:to>
                                    </p:set>
                                    <p:animEffect transition="in" filter="strips(downRight)">
                                      <p:cBhvr>
                                        <p:cTn id="18" dur="1000"/>
                                        <p:tgtEl>
                                          <p:spTgt spid="608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701" grpId="0"/>
      <p:bldP spid="608262" grpId="0"/>
      <p:bldP spid="60826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4">
            <a:extLst>
              <a:ext uri="{FF2B5EF4-FFF2-40B4-BE49-F238E27FC236}">
                <a16:creationId xmlns:a16="http://schemas.microsoft.com/office/drawing/2014/main" id="{84D7896E-7FCC-3640-82E1-5D47BA3EDA4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75518C8-4A07-3744-BA4A-C4CCC3643BAC}" type="datetime12">
              <a:rPr kumimoji="0" lang="zh-CN" altLang="en-US" sz="1400" smtClean="0"/>
              <a:pPr>
                <a:spcBef>
                  <a:spcPct val="0"/>
                </a:spcBef>
                <a:buClrTx/>
                <a:buSzTx/>
                <a:buFontTx/>
                <a:buNone/>
              </a:pPr>
              <a:t>下午10时44分</a:t>
            </a:fld>
            <a:endParaRPr kumimoji="0" lang="en-US" altLang="zh-CN" sz="1400"/>
          </a:p>
        </p:txBody>
      </p:sp>
      <p:sp>
        <p:nvSpPr>
          <p:cNvPr id="160770" name="Rectangle 6">
            <a:extLst>
              <a:ext uri="{FF2B5EF4-FFF2-40B4-BE49-F238E27FC236}">
                <a16:creationId xmlns:a16="http://schemas.microsoft.com/office/drawing/2014/main" id="{2F43DA54-6AB0-284D-B934-F68683AE098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37468C0-0C7F-034A-9602-F81D4E91BDE9}" type="slidenum">
              <a:rPr kumimoji="0" lang="en-US" altLang="zh-CN" sz="1400" smtClean="0"/>
              <a:pPr>
                <a:spcBef>
                  <a:spcPct val="0"/>
                </a:spcBef>
                <a:buClrTx/>
                <a:buSzTx/>
                <a:buFontTx/>
                <a:buNone/>
              </a:pPr>
              <a:t>71</a:t>
            </a:fld>
            <a:r>
              <a:rPr kumimoji="0" lang="en-US" altLang="zh-CN" sz="1400"/>
              <a:t>/96</a:t>
            </a:r>
            <a:endParaRPr kumimoji="0" lang="zh-CN" altLang="en-US" sz="1400"/>
          </a:p>
        </p:txBody>
      </p:sp>
      <p:sp>
        <p:nvSpPr>
          <p:cNvPr id="160771" name="Text Box 5">
            <a:extLst>
              <a:ext uri="{FF2B5EF4-FFF2-40B4-BE49-F238E27FC236}">
                <a16:creationId xmlns:a16="http://schemas.microsoft.com/office/drawing/2014/main" id="{C8BB4E19-45F1-6F42-87C5-48962011B441}"/>
              </a:ext>
            </a:extLst>
          </p:cNvPr>
          <p:cNvSpPr txBox="1">
            <a:spLocks noChangeArrowheads="1"/>
          </p:cNvSpPr>
          <p:nvPr/>
        </p:nvSpPr>
        <p:spPr bwMode="auto">
          <a:xfrm>
            <a:off x="2339975" y="146050"/>
            <a:ext cx="4537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6.6	 </a:t>
            </a:r>
            <a:r>
              <a:rPr lang="zh-CN" altLang="en-US" sz="3600">
                <a:latin typeface="隶书" pitchFamily="49" charset="-122"/>
                <a:ea typeface="隶书" pitchFamily="49" charset="-122"/>
              </a:rPr>
              <a:t>程序设计方法</a:t>
            </a:r>
          </a:p>
        </p:txBody>
      </p:sp>
      <p:sp>
        <p:nvSpPr>
          <p:cNvPr id="612359" name="Text Box 7">
            <a:extLst>
              <a:ext uri="{FF2B5EF4-FFF2-40B4-BE49-F238E27FC236}">
                <a16:creationId xmlns:a16="http://schemas.microsoft.com/office/drawing/2014/main" id="{D9D22E79-5151-3541-9D01-D713F0D7F013}"/>
              </a:ext>
            </a:extLst>
          </p:cNvPr>
          <p:cNvSpPr txBox="1">
            <a:spLocks noChangeArrowheads="1"/>
          </p:cNvSpPr>
          <p:nvPr/>
        </p:nvSpPr>
        <p:spPr bwMode="auto">
          <a:xfrm>
            <a:off x="539750" y="908050"/>
            <a:ext cx="8208963"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25000"/>
              </a:spcBef>
              <a:spcAft>
                <a:spcPct val="25000"/>
              </a:spcAft>
              <a:buClrTx/>
              <a:buSzTx/>
              <a:buFontTx/>
              <a:buNone/>
            </a:pPr>
            <a:r>
              <a:rPr kumimoji="0" lang="zh-CN" altLang="en-US" sz="2400">
                <a:solidFill>
                  <a:srgbClr val="0033CC"/>
                </a:solidFill>
                <a:latin typeface="Verdana" panose="020B0604030504040204" pitchFamily="34" charset="0"/>
              </a:rPr>
              <a:t>程序结构</a:t>
            </a:r>
          </a:p>
          <a:p>
            <a:pPr eaLnBrk="1" hangingPunct="1">
              <a:spcBef>
                <a:spcPct val="25000"/>
              </a:spcBef>
              <a:spcAft>
                <a:spcPct val="25000"/>
              </a:spcAft>
              <a:buClrTx/>
              <a:buSzTx/>
              <a:buFontTx/>
              <a:buNone/>
            </a:pPr>
            <a:r>
              <a:rPr kumimoji="0" lang="zh-CN" altLang="en-US" sz="2000">
                <a:solidFill>
                  <a:srgbClr val="CC0000"/>
                </a:solidFill>
                <a:latin typeface="Verdana" panose="020B0604030504040204" pitchFamily="34" charset="0"/>
              </a:rPr>
              <a:t>1 顺序结构</a:t>
            </a:r>
          </a:p>
          <a:p>
            <a:pPr eaLnBrk="1" hangingPunct="1">
              <a:spcBef>
                <a:spcPct val="25000"/>
              </a:spcBef>
              <a:spcAft>
                <a:spcPct val="25000"/>
              </a:spcAft>
              <a:buClrTx/>
              <a:buSzTx/>
              <a:buFontTx/>
              <a:buNone/>
            </a:pPr>
            <a:r>
              <a:rPr kumimoji="0" lang="zh-CN" altLang="en-US" sz="2000">
                <a:solidFill>
                  <a:srgbClr val="000000"/>
                </a:solidFill>
                <a:latin typeface="Arial" panose="020B0604020202020204" pitchFamily="34" charset="0"/>
              </a:rPr>
              <a:t>—</a:t>
            </a:r>
            <a:r>
              <a:rPr kumimoji="0" lang="zh-CN" altLang="en-US" sz="2000">
                <a:solidFill>
                  <a:srgbClr val="000000"/>
                </a:solidFill>
                <a:latin typeface="Verdana" panose="020B0604030504040204" pitchFamily="34" charset="0"/>
              </a:rPr>
              <a:t>程序顺序执行，无分支，无循环，无转移。</a:t>
            </a:r>
          </a:p>
          <a:p>
            <a:pPr eaLnBrk="1" hangingPunct="1">
              <a:spcBef>
                <a:spcPct val="25000"/>
              </a:spcBef>
              <a:spcAft>
                <a:spcPct val="25000"/>
              </a:spcAft>
              <a:buClrTx/>
              <a:buSzTx/>
              <a:buFontTx/>
              <a:buNone/>
            </a:pPr>
            <a:r>
              <a:rPr kumimoji="0" lang="zh-CN" altLang="en-US" sz="2000">
                <a:solidFill>
                  <a:srgbClr val="CC0000"/>
                </a:solidFill>
                <a:latin typeface="Verdana" panose="020B0604030504040204" pitchFamily="34" charset="0"/>
              </a:rPr>
              <a:t>2 分支结构</a:t>
            </a:r>
          </a:p>
          <a:p>
            <a:pPr eaLnBrk="1" hangingPunct="1">
              <a:spcBef>
                <a:spcPct val="25000"/>
              </a:spcBef>
              <a:spcAft>
                <a:spcPct val="25000"/>
              </a:spcAft>
              <a:buClrTx/>
              <a:buSzTx/>
              <a:buFontTx/>
              <a:buNone/>
            </a:pPr>
            <a:r>
              <a:rPr kumimoji="0" lang="zh-CN" altLang="en-US" sz="2000">
                <a:solidFill>
                  <a:srgbClr val="000000"/>
                </a:solidFill>
                <a:latin typeface="Arial" panose="020B0604020202020204" pitchFamily="34" charset="0"/>
              </a:rPr>
              <a:t>—</a:t>
            </a:r>
            <a:r>
              <a:rPr kumimoji="0" lang="zh-CN" altLang="en-US" sz="2000">
                <a:solidFill>
                  <a:srgbClr val="000000"/>
                </a:solidFill>
                <a:latin typeface="Verdana" panose="020B0604030504040204" pitchFamily="34" charset="0"/>
              </a:rPr>
              <a:t>程序在顺序执行中，根据不同的计算结果由计算机自动判断，然后按不同条件选择下一步执行的程序段。</a:t>
            </a:r>
          </a:p>
          <a:p>
            <a:pPr eaLnBrk="1" hangingPunct="1">
              <a:spcBef>
                <a:spcPct val="25000"/>
              </a:spcBef>
              <a:spcAft>
                <a:spcPct val="25000"/>
              </a:spcAft>
              <a:buClrTx/>
              <a:buSzTx/>
              <a:buFontTx/>
              <a:buNone/>
            </a:pPr>
            <a:r>
              <a:rPr kumimoji="0" lang="en-US" altLang="zh-CN" sz="2000">
                <a:solidFill>
                  <a:srgbClr val="CC0000"/>
                </a:solidFill>
                <a:latin typeface="Verdana" panose="020B0604030504040204" pitchFamily="34" charset="0"/>
              </a:rPr>
              <a:t>3 </a:t>
            </a:r>
            <a:r>
              <a:rPr kumimoji="0" lang="zh-CN" altLang="en-US" sz="2000">
                <a:solidFill>
                  <a:srgbClr val="CC0000"/>
                </a:solidFill>
                <a:latin typeface="Verdana" panose="020B0604030504040204" pitchFamily="34" charset="0"/>
              </a:rPr>
              <a:t>循环结构</a:t>
            </a:r>
          </a:p>
          <a:p>
            <a:pPr eaLnBrk="1" hangingPunct="1">
              <a:spcBef>
                <a:spcPct val="25000"/>
              </a:spcBef>
              <a:spcAft>
                <a:spcPct val="25000"/>
              </a:spcAft>
              <a:buClrTx/>
              <a:buSzTx/>
              <a:buFontTx/>
              <a:buNone/>
            </a:pPr>
            <a:r>
              <a:rPr kumimoji="0" lang="zh-CN" altLang="en-US" sz="2400">
                <a:solidFill>
                  <a:srgbClr val="000000"/>
                </a:solidFill>
                <a:latin typeface="Arial" panose="020B0604020202020204" pitchFamily="34" charset="0"/>
              </a:rPr>
              <a:t>—</a:t>
            </a:r>
            <a:r>
              <a:rPr kumimoji="0" lang="zh-CN" altLang="en-US" sz="2000">
                <a:solidFill>
                  <a:srgbClr val="000000"/>
                </a:solidFill>
                <a:latin typeface="宋体" panose="02010600030101010101" pitchFamily="2" charset="-122"/>
              </a:rPr>
              <a:t>在给定条件成立时，反复执行某程序段，直到条件不成立为止。 给定的条件称为循环条件，反复执行的程序段称为循环体。</a:t>
            </a:r>
            <a:r>
              <a:rPr kumimoji="0" lang="zh-CN" altLang="en-US" sz="2400">
                <a:solidFill>
                  <a:srgbClr val="005452"/>
                </a:solidFill>
                <a:latin typeface="宋体" panose="02010600030101010101" pitchFamily="2" charset="-122"/>
              </a:rPr>
              <a:t> </a:t>
            </a:r>
            <a:endParaRPr kumimoji="0" lang="zh-CN" altLang="en-US" sz="2000">
              <a:solidFill>
                <a:srgbClr val="000000"/>
              </a:solidFill>
              <a:latin typeface="Verdana" panose="020B0604030504040204" pitchFamily="34" charset="0"/>
            </a:endParaRPr>
          </a:p>
          <a:p>
            <a:pPr eaLnBrk="1" hangingPunct="1">
              <a:spcBef>
                <a:spcPct val="25000"/>
              </a:spcBef>
              <a:spcAft>
                <a:spcPct val="25000"/>
              </a:spcAft>
              <a:buClrTx/>
              <a:buSzTx/>
              <a:buFontTx/>
              <a:buNone/>
            </a:pPr>
            <a:r>
              <a:rPr kumimoji="0" lang="en-US" altLang="zh-CN" sz="2000">
                <a:solidFill>
                  <a:srgbClr val="CC0000"/>
                </a:solidFill>
                <a:latin typeface="Verdana" panose="020B0604030504040204" pitchFamily="34" charset="0"/>
              </a:rPr>
              <a:t>4 </a:t>
            </a:r>
            <a:r>
              <a:rPr kumimoji="0" lang="zh-CN" altLang="en-US" sz="2000">
                <a:solidFill>
                  <a:srgbClr val="CC0000"/>
                </a:solidFill>
                <a:latin typeface="Verdana" panose="020B0604030504040204" pitchFamily="34" charset="0"/>
              </a:rPr>
              <a:t>子程序结构</a:t>
            </a:r>
          </a:p>
          <a:p>
            <a:pPr eaLnBrk="1" hangingPunct="1">
              <a:spcBef>
                <a:spcPct val="25000"/>
              </a:spcBef>
              <a:spcAft>
                <a:spcPct val="25000"/>
              </a:spcAft>
              <a:buClrTx/>
              <a:buSzTx/>
              <a:buFontTx/>
              <a:buNone/>
            </a:pPr>
            <a:r>
              <a:rPr kumimoji="0" lang="zh-CN" altLang="en-US" sz="2400">
                <a:solidFill>
                  <a:srgbClr val="000000"/>
                </a:solidFill>
                <a:latin typeface="Arial" panose="020B0604020202020204" pitchFamily="34" charset="0"/>
              </a:rPr>
              <a:t>—</a:t>
            </a:r>
            <a:r>
              <a:rPr kumimoji="0" lang="zh-CN" altLang="en-US" sz="2000">
                <a:solidFill>
                  <a:srgbClr val="000000"/>
                </a:solidFill>
                <a:latin typeface="Verdana" panose="020B0604030504040204" pitchFamily="34" charset="0"/>
              </a:rPr>
              <a:t>汇编语言中多次使用的程序段可写成一个相对独立的程序段，将它定义为</a:t>
            </a:r>
            <a:r>
              <a:rPr kumimoji="0" lang="zh-CN" altLang="en-US" sz="2000">
                <a:solidFill>
                  <a:srgbClr val="000000"/>
                </a:solidFill>
                <a:latin typeface="Arial" panose="020B0604020202020204" pitchFamily="34" charset="0"/>
              </a:rPr>
              <a:t>“</a:t>
            </a:r>
            <a:r>
              <a:rPr kumimoji="0" lang="zh-CN" altLang="en-US" sz="2000">
                <a:solidFill>
                  <a:srgbClr val="000000"/>
                </a:solidFill>
                <a:latin typeface="Verdana" panose="020B0604030504040204" pitchFamily="34" charset="0"/>
              </a:rPr>
              <a:t>过程</a:t>
            </a:r>
            <a:r>
              <a:rPr kumimoji="0" lang="zh-CN" altLang="en-US" sz="2000">
                <a:solidFill>
                  <a:srgbClr val="000000"/>
                </a:solidFill>
                <a:latin typeface="Arial" panose="020B0604020202020204" pitchFamily="34" charset="0"/>
              </a:rPr>
              <a:t>”</a:t>
            </a:r>
            <a:r>
              <a:rPr kumimoji="0" lang="zh-CN" altLang="en-US" sz="2000">
                <a:solidFill>
                  <a:srgbClr val="000000"/>
                </a:solidFill>
                <a:latin typeface="Verdana" panose="020B0604030504040204" pitchFamily="34" charset="0"/>
              </a:rPr>
              <a:t>或称子程序，需要执行这段程序时，就进行</a:t>
            </a:r>
            <a:r>
              <a:rPr kumimoji="0" lang="zh-CN" altLang="en-US" sz="2000">
                <a:solidFill>
                  <a:srgbClr val="000000"/>
                </a:solidFill>
                <a:latin typeface="Arial" panose="020B0604020202020204" pitchFamily="34" charset="0"/>
              </a:rPr>
              <a:t>“</a:t>
            </a:r>
            <a:r>
              <a:rPr kumimoji="0" lang="zh-CN" altLang="en-US" sz="2000">
                <a:solidFill>
                  <a:srgbClr val="000000"/>
                </a:solidFill>
                <a:latin typeface="Verdana" panose="020B0604030504040204" pitchFamily="34" charset="0"/>
              </a:rPr>
              <a:t>过程</a:t>
            </a:r>
            <a:r>
              <a:rPr kumimoji="0" lang="zh-CN" altLang="en-US" sz="2000">
                <a:solidFill>
                  <a:srgbClr val="000000"/>
                </a:solidFill>
                <a:latin typeface="Arial" panose="020B0604020202020204" pitchFamily="34" charset="0"/>
              </a:rPr>
              <a:t>”</a:t>
            </a:r>
            <a:r>
              <a:rPr kumimoji="0" lang="zh-CN" altLang="en-US" sz="2000">
                <a:solidFill>
                  <a:srgbClr val="000000"/>
                </a:solidFill>
                <a:latin typeface="Verdana" panose="020B0604030504040204" pitchFamily="34" charset="0"/>
              </a:rPr>
              <a:t>调用。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612359"/>
                                        </p:tgtEl>
                                        <p:attrNameLst>
                                          <p:attrName>style.visibility</p:attrName>
                                        </p:attrNameLst>
                                      </p:cBhvr>
                                      <p:to>
                                        <p:strVal val="visible"/>
                                      </p:to>
                                    </p:set>
                                    <p:anim calcmode="lin" valueType="num">
                                      <p:cBhvr>
                                        <p:cTn id="7" dur="500" fill="hold"/>
                                        <p:tgtEl>
                                          <p:spTgt spid="612359"/>
                                        </p:tgtEl>
                                        <p:attrNameLst>
                                          <p:attrName>ppt_w</p:attrName>
                                        </p:attrNameLst>
                                      </p:cBhvr>
                                      <p:tavLst>
                                        <p:tav tm="0">
                                          <p:val>
                                            <p:fltVal val="0"/>
                                          </p:val>
                                        </p:tav>
                                        <p:tav tm="100000">
                                          <p:val>
                                            <p:strVal val="#ppt_w"/>
                                          </p:val>
                                        </p:tav>
                                      </p:tavLst>
                                    </p:anim>
                                    <p:anim calcmode="lin" valueType="num">
                                      <p:cBhvr>
                                        <p:cTn id="8" dur="500" fill="hold"/>
                                        <p:tgtEl>
                                          <p:spTgt spid="61235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5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4">
            <a:extLst>
              <a:ext uri="{FF2B5EF4-FFF2-40B4-BE49-F238E27FC236}">
                <a16:creationId xmlns:a16="http://schemas.microsoft.com/office/drawing/2014/main" id="{7A104B7E-6B29-AE43-9B8B-77FEACEC0EB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AEA3434-DDD1-A847-84D1-B1D814D7285F}" type="datetime12">
              <a:rPr kumimoji="0" lang="zh-CN" altLang="en-US" sz="1400" smtClean="0"/>
              <a:pPr>
                <a:spcBef>
                  <a:spcPct val="0"/>
                </a:spcBef>
                <a:buClrTx/>
                <a:buSzTx/>
                <a:buFontTx/>
                <a:buNone/>
              </a:pPr>
              <a:t>下午10时44分</a:t>
            </a:fld>
            <a:endParaRPr kumimoji="0" lang="en-US" altLang="zh-CN" sz="1400"/>
          </a:p>
        </p:txBody>
      </p:sp>
      <p:sp>
        <p:nvSpPr>
          <p:cNvPr id="162818" name="Rectangle 6">
            <a:extLst>
              <a:ext uri="{FF2B5EF4-FFF2-40B4-BE49-F238E27FC236}">
                <a16:creationId xmlns:a16="http://schemas.microsoft.com/office/drawing/2014/main" id="{E91D891F-9F6E-C042-8EE6-005F19742BE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D68F8DB-C5D8-EF45-8C74-72EB6B39E0DD}" type="slidenum">
              <a:rPr kumimoji="0" lang="en-US" altLang="zh-CN" sz="1400" smtClean="0"/>
              <a:pPr>
                <a:spcBef>
                  <a:spcPct val="0"/>
                </a:spcBef>
                <a:buClrTx/>
                <a:buSzTx/>
                <a:buFontTx/>
                <a:buNone/>
              </a:pPr>
              <a:t>72</a:t>
            </a:fld>
            <a:r>
              <a:rPr kumimoji="0" lang="en-US" altLang="zh-CN" sz="1400"/>
              <a:t>/96</a:t>
            </a:r>
            <a:endParaRPr kumimoji="0" lang="zh-CN" altLang="en-US" sz="1400"/>
          </a:p>
        </p:txBody>
      </p:sp>
      <p:sp>
        <p:nvSpPr>
          <p:cNvPr id="162819" name="Text Box 5">
            <a:extLst>
              <a:ext uri="{FF2B5EF4-FFF2-40B4-BE49-F238E27FC236}">
                <a16:creationId xmlns:a16="http://schemas.microsoft.com/office/drawing/2014/main" id="{B2DC7B94-98D7-0B44-B2D4-E0E7F9CABA6C}"/>
              </a:ext>
            </a:extLst>
          </p:cNvPr>
          <p:cNvSpPr txBox="1">
            <a:spLocks noChangeArrowheads="1"/>
          </p:cNvSpPr>
          <p:nvPr/>
        </p:nvSpPr>
        <p:spPr bwMode="auto">
          <a:xfrm>
            <a:off x="2339975" y="146050"/>
            <a:ext cx="4537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6.6	 </a:t>
            </a:r>
            <a:r>
              <a:rPr lang="zh-CN" altLang="en-US" sz="3600">
                <a:latin typeface="隶书" pitchFamily="49" charset="-122"/>
                <a:ea typeface="隶书" pitchFamily="49" charset="-122"/>
              </a:rPr>
              <a:t>程序设计方法</a:t>
            </a:r>
          </a:p>
        </p:txBody>
      </p:sp>
      <p:sp>
        <p:nvSpPr>
          <p:cNvPr id="614405" name="Text Box 5">
            <a:extLst>
              <a:ext uri="{FF2B5EF4-FFF2-40B4-BE49-F238E27FC236}">
                <a16:creationId xmlns:a16="http://schemas.microsoft.com/office/drawing/2014/main" id="{7EEE25EE-69FC-5649-9448-192C846EBB13}"/>
              </a:ext>
            </a:extLst>
          </p:cNvPr>
          <p:cNvSpPr txBox="1">
            <a:spLocks noChangeArrowheads="1"/>
          </p:cNvSpPr>
          <p:nvPr/>
        </p:nvSpPr>
        <p:spPr bwMode="auto">
          <a:xfrm>
            <a:off x="387350" y="908050"/>
            <a:ext cx="2097088" cy="457200"/>
          </a:xfrm>
          <a:prstGeom prst="rect">
            <a:avLst/>
          </a:prstGeom>
          <a:noFill/>
          <a:ln>
            <a:noFill/>
          </a:ln>
          <a:effectLst/>
          <a:extLst/>
        </p:spPr>
        <p:txBody>
          <a:bodyPr anchor="ctr">
            <a:spAutoFit/>
          </a:bodyPr>
          <a:lstStyle>
            <a:lvl1pPr marL="457200" indent="-457200" eaLnBrk="0" hangingPunct="0">
              <a:defRPr kumimoji="1" sz="2800" b="1">
                <a:solidFill>
                  <a:schemeClr val="tx1"/>
                </a:solidFill>
                <a:latin typeface="Times New Roman" charset="0"/>
                <a:ea typeface="华文中宋" charset="0"/>
                <a:cs typeface="华文中宋" charset="0"/>
              </a:defRPr>
            </a:lvl1pPr>
            <a:lvl2pPr eaLnBrk="0" hangingPunct="0">
              <a:defRPr kumimoji="1" sz="2800" b="1">
                <a:solidFill>
                  <a:schemeClr val="tx1"/>
                </a:solidFill>
                <a:latin typeface="Times New Roman" charset="0"/>
                <a:ea typeface="华文中宋" charset="0"/>
                <a:cs typeface="华文中宋" charset="0"/>
              </a:defRPr>
            </a:lvl2pPr>
            <a:lvl3pPr eaLnBrk="0" hangingPunct="0">
              <a:defRPr kumimoji="1" sz="2800" b="1">
                <a:solidFill>
                  <a:schemeClr val="tx1"/>
                </a:solidFill>
                <a:latin typeface="Times New Roman" charset="0"/>
                <a:ea typeface="华文中宋" charset="0"/>
                <a:cs typeface="华文中宋" charset="0"/>
              </a:defRPr>
            </a:lvl3pPr>
            <a:lvl4pPr eaLnBrk="0" hangingPunct="0">
              <a:defRPr kumimoji="1" sz="2800" b="1">
                <a:solidFill>
                  <a:schemeClr val="tx1"/>
                </a:solidFill>
                <a:latin typeface="Times New Roman" charset="0"/>
                <a:ea typeface="华文中宋" charset="0"/>
                <a:cs typeface="华文中宋" charset="0"/>
              </a:defRPr>
            </a:lvl4pPr>
            <a:lvl5pPr eaLnBrk="0" hangingPunct="0">
              <a:defRPr kumimoji="1" sz="2800" b="1">
                <a:solidFill>
                  <a:schemeClr val="tx1"/>
                </a:solidFill>
                <a:latin typeface="Times New Roman" charset="0"/>
                <a:ea typeface="华文中宋" charset="0"/>
                <a:cs typeface="华文中宋" charset="0"/>
              </a:defRPr>
            </a:lvl5pPr>
            <a:lvl6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6pPr>
            <a:lvl7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7pPr>
            <a:lvl8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8pPr>
            <a:lvl9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9pPr>
          </a:lstStyle>
          <a:p>
            <a:pPr eaLnBrk="1" hangingPunct="1">
              <a:spcBef>
                <a:spcPct val="25000"/>
              </a:spcBef>
              <a:spcAft>
                <a:spcPct val="25000"/>
              </a:spcAft>
              <a:defRPr/>
            </a:pPr>
            <a:r>
              <a:rPr kumimoji="0" lang="zh-CN" altLang="en-US" sz="2400">
                <a:solidFill>
                  <a:srgbClr val="FF0000"/>
                </a:solidFill>
                <a:effectLst>
                  <a:outerShdw blurRad="38100" dist="38100" dir="2700000" algn="tl">
                    <a:srgbClr val="DDDDDD"/>
                  </a:outerShdw>
                </a:effectLst>
                <a:latin typeface="宋体" charset="0"/>
                <a:ea typeface="宋体" charset="0"/>
                <a:cs typeface="宋体" charset="0"/>
              </a:rPr>
              <a:t>一、顺序结构</a:t>
            </a:r>
          </a:p>
        </p:txBody>
      </p:sp>
      <p:sp>
        <p:nvSpPr>
          <p:cNvPr id="614406" name="Text Box 6">
            <a:extLst>
              <a:ext uri="{FF2B5EF4-FFF2-40B4-BE49-F238E27FC236}">
                <a16:creationId xmlns:a16="http://schemas.microsoft.com/office/drawing/2014/main" id="{3F27C971-1585-1C4B-B711-CFD23945FC84}"/>
              </a:ext>
            </a:extLst>
          </p:cNvPr>
          <p:cNvSpPr txBox="1">
            <a:spLocks noChangeArrowheads="1"/>
          </p:cNvSpPr>
          <p:nvPr/>
        </p:nvSpPr>
        <p:spPr bwMode="auto">
          <a:xfrm>
            <a:off x="622300" y="1449388"/>
            <a:ext cx="5029200" cy="566737"/>
          </a:xfrm>
          <a:prstGeom prst="rect">
            <a:avLst/>
          </a:prstGeom>
          <a:noFill/>
          <a:ln>
            <a:noFill/>
          </a:ln>
          <a:effectLst/>
          <a:extLst/>
        </p:spPr>
        <p:txBody>
          <a:bodyPr>
            <a:spAutoFit/>
          </a:bodyPr>
          <a:lstStyle>
            <a:lvl1pPr marL="457200" indent="-457200">
              <a:defRPr kumimoji="1" sz="3200">
                <a:solidFill>
                  <a:schemeClr val="tx1"/>
                </a:solidFill>
                <a:latin typeface="Tahoma" charset="0"/>
                <a:ea typeface="宋体" charset="0"/>
                <a:cs typeface="宋体" charset="0"/>
              </a:defRPr>
            </a:lvl1pPr>
            <a:lvl2pPr>
              <a:defRPr kumimoji="1" sz="2800">
                <a:solidFill>
                  <a:schemeClr val="tx1"/>
                </a:solidFill>
                <a:latin typeface="Tahoma" charset="0"/>
                <a:ea typeface="宋体" charset="0"/>
              </a:defRPr>
            </a:lvl2pPr>
            <a:lvl3pPr>
              <a:defRPr kumimoji="1" sz="2400">
                <a:solidFill>
                  <a:schemeClr val="tx1"/>
                </a:solidFill>
                <a:latin typeface="Tahoma" charset="0"/>
                <a:ea typeface="宋体" charset="0"/>
              </a:defRPr>
            </a:lvl3pPr>
            <a:lvl4pPr>
              <a:defRPr kumimoji="1" sz="2000">
                <a:solidFill>
                  <a:schemeClr val="tx1"/>
                </a:solidFill>
                <a:latin typeface="Tahoma" charset="0"/>
                <a:ea typeface="宋体" charset="0"/>
              </a:defRPr>
            </a:lvl4pPr>
            <a:lvl5pPr>
              <a:defRPr kumimoji="1" sz="2000">
                <a:solidFill>
                  <a:schemeClr val="tx1"/>
                </a:solidFill>
                <a:latin typeface="Tahoma" charset="0"/>
                <a:ea typeface="宋体" charset="0"/>
              </a:defRPr>
            </a:lvl5pPr>
            <a:lvl6pPr eaLnBrk="0" hangingPunct="0">
              <a:buFont typeface="Wingdings" charset="0"/>
              <a:defRPr kumimoji="1" sz="2000">
                <a:solidFill>
                  <a:schemeClr val="tx1"/>
                </a:solidFill>
                <a:latin typeface="Tahoma" charset="0"/>
                <a:ea typeface="宋体" charset="0"/>
              </a:defRPr>
            </a:lvl6pPr>
            <a:lvl7pPr eaLnBrk="0" hangingPunct="0">
              <a:buFont typeface="Wingdings" charset="0"/>
              <a:defRPr kumimoji="1" sz="2000">
                <a:solidFill>
                  <a:schemeClr val="tx1"/>
                </a:solidFill>
                <a:latin typeface="Tahoma" charset="0"/>
                <a:ea typeface="宋体" charset="0"/>
              </a:defRPr>
            </a:lvl7pPr>
            <a:lvl8pPr eaLnBrk="0" hangingPunct="0">
              <a:buFont typeface="Wingdings" charset="0"/>
              <a:defRPr kumimoji="1" sz="2000">
                <a:solidFill>
                  <a:schemeClr val="tx1"/>
                </a:solidFill>
                <a:latin typeface="Tahoma" charset="0"/>
                <a:ea typeface="宋体" charset="0"/>
              </a:defRPr>
            </a:lvl8pPr>
            <a:lvl9pPr eaLnBrk="0" hangingPunct="0">
              <a:buFont typeface="Wingdings" charset="0"/>
              <a:defRPr kumimoji="1" sz="2000">
                <a:solidFill>
                  <a:schemeClr val="tx1"/>
                </a:solidFill>
                <a:latin typeface="Tahoma" charset="0"/>
                <a:ea typeface="宋体" charset="0"/>
              </a:defRPr>
            </a:lvl9pPr>
          </a:lstStyle>
          <a:p>
            <a:pPr eaLnBrk="1" hangingPunct="1">
              <a:lnSpc>
                <a:spcPct val="130000"/>
              </a:lnSpc>
              <a:spcBef>
                <a:spcPct val="50000"/>
              </a:spcBef>
              <a:defRPr/>
            </a:pPr>
            <a:r>
              <a:rPr kumimoji="0" lang="zh-CN" altLang="en-US" sz="2400">
                <a:solidFill>
                  <a:srgbClr val="FF0000"/>
                </a:solidFill>
                <a:effectLst>
                  <a:outerShdw blurRad="38100" dist="38100" dir="2700000" algn="tl">
                    <a:srgbClr val="DDDDDD"/>
                  </a:outerShdw>
                </a:effectLst>
                <a:latin typeface="宋体" charset="0"/>
              </a:rPr>
              <a:t>例</a:t>
            </a:r>
            <a:r>
              <a:rPr kumimoji="0" lang="zh-CN" altLang="en-US" sz="2400">
                <a:solidFill>
                  <a:srgbClr val="000099"/>
                </a:solidFill>
                <a:latin typeface="宋体" charset="0"/>
              </a:rPr>
              <a:t>：</a:t>
            </a:r>
            <a:r>
              <a:rPr kumimoji="0" lang="zh-CN" altLang="en-US" sz="2400">
                <a:solidFill>
                  <a:srgbClr val="005452"/>
                </a:solidFill>
                <a:latin typeface="宋体" charset="0"/>
              </a:rPr>
              <a:t>实现两个</a:t>
            </a:r>
            <a:r>
              <a:rPr kumimoji="0" lang="en-US" altLang="zh-CN" sz="2400">
                <a:solidFill>
                  <a:srgbClr val="005452"/>
                </a:solidFill>
                <a:latin typeface="宋体" charset="0"/>
              </a:rPr>
              <a:t>32</a:t>
            </a:r>
            <a:r>
              <a:rPr kumimoji="0" lang="zh-CN" altLang="en-US" sz="2400">
                <a:solidFill>
                  <a:srgbClr val="005452"/>
                </a:solidFill>
                <a:latin typeface="宋体" charset="0"/>
              </a:rPr>
              <a:t>位无符号数乘法。 </a:t>
            </a:r>
          </a:p>
        </p:txBody>
      </p:sp>
      <p:pic>
        <p:nvPicPr>
          <p:cNvPr id="162822" name="Picture 7" descr="图4-5 32位无符号数乘法">
            <a:extLst>
              <a:ext uri="{FF2B5EF4-FFF2-40B4-BE49-F238E27FC236}">
                <a16:creationId xmlns:a16="http://schemas.microsoft.com/office/drawing/2014/main" id="{6149E002-2B26-C84B-8133-6A907FEC6E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2276475"/>
            <a:ext cx="6915150" cy="434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4">
            <a:extLst>
              <a:ext uri="{FF2B5EF4-FFF2-40B4-BE49-F238E27FC236}">
                <a16:creationId xmlns:a16="http://schemas.microsoft.com/office/drawing/2014/main" id="{A0E9B461-8819-1849-A17A-4A11BDC8D51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803B17D-140A-824E-B9AD-82D75BED8399}" type="datetime12">
              <a:rPr kumimoji="0" lang="zh-CN" altLang="en-US" sz="1400" smtClean="0"/>
              <a:pPr>
                <a:spcBef>
                  <a:spcPct val="0"/>
                </a:spcBef>
                <a:buClrTx/>
                <a:buSzTx/>
                <a:buFontTx/>
                <a:buNone/>
              </a:pPr>
              <a:t>下午10时44分</a:t>
            </a:fld>
            <a:endParaRPr kumimoji="0" lang="en-US" altLang="zh-CN" sz="1400"/>
          </a:p>
        </p:txBody>
      </p:sp>
      <p:sp>
        <p:nvSpPr>
          <p:cNvPr id="164866" name="Rectangle 6">
            <a:extLst>
              <a:ext uri="{FF2B5EF4-FFF2-40B4-BE49-F238E27FC236}">
                <a16:creationId xmlns:a16="http://schemas.microsoft.com/office/drawing/2014/main" id="{66703B31-7F9F-5A4B-8036-D09B05DE038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3697ADC-F29F-5A43-9291-9F3A6E6AF41A}" type="slidenum">
              <a:rPr kumimoji="0" lang="en-US" altLang="zh-CN" sz="1400" smtClean="0"/>
              <a:pPr>
                <a:spcBef>
                  <a:spcPct val="0"/>
                </a:spcBef>
                <a:buClrTx/>
                <a:buSzTx/>
                <a:buFontTx/>
                <a:buNone/>
              </a:pPr>
              <a:t>73</a:t>
            </a:fld>
            <a:r>
              <a:rPr kumimoji="0" lang="en-US" altLang="zh-CN" sz="1400"/>
              <a:t>/96</a:t>
            </a:r>
            <a:endParaRPr kumimoji="0" lang="zh-CN" altLang="en-US" sz="1400"/>
          </a:p>
        </p:txBody>
      </p:sp>
      <p:sp>
        <p:nvSpPr>
          <p:cNvPr id="164867" name="Text Box 5">
            <a:extLst>
              <a:ext uri="{FF2B5EF4-FFF2-40B4-BE49-F238E27FC236}">
                <a16:creationId xmlns:a16="http://schemas.microsoft.com/office/drawing/2014/main" id="{2D6ED24B-1255-B046-8C98-B12ECCA7925A}"/>
              </a:ext>
            </a:extLst>
          </p:cNvPr>
          <p:cNvSpPr txBox="1">
            <a:spLocks noChangeArrowheads="1"/>
          </p:cNvSpPr>
          <p:nvPr/>
        </p:nvSpPr>
        <p:spPr bwMode="auto">
          <a:xfrm>
            <a:off x="2339975" y="146050"/>
            <a:ext cx="4537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6.6	 </a:t>
            </a:r>
            <a:r>
              <a:rPr lang="zh-CN" altLang="en-US" sz="3600">
                <a:latin typeface="隶书" pitchFamily="49" charset="-122"/>
                <a:ea typeface="隶书" pitchFamily="49" charset="-122"/>
              </a:rPr>
              <a:t>程序设计方法</a:t>
            </a:r>
          </a:p>
        </p:txBody>
      </p:sp>
      <p:sp>
        <p:nvSpPr>
          <p:cNvPr id="164868" name="Text Box 5">
            <a:extLst>
              <a:ext uri="{FF2B5EF4-FFF2-40B4-BE49-F238E27FC236}">
                <a16:creationId xmlns:a16="http://schemas.microsoft.com/office/drawing/2014/main" id="{9831D82F-6833-5F42-B66C-D9D62699E8E5}"/>
              </a:ext>
            </a:extLst>
          </p:cNvPr>
          <p:cNvSpPr txBox="1">
            <a:spLocks noChangeArrowheads="1"/>
          </p:cNvSpPr>
          <p:nvPr/>
        </p:nvSpPr>
        <p:spPr bwMode="auto">
          <a:xfrm>
            <a:off x="766763" y="958850"/>
            <a:ext cx="7981950"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60000"/>
              </a:lnSpc>
              <a:spcAft>
                <a:spcPct val="20000"/>
              </a:spcAft>
              <a:buClrTx/>
              <a:buSzTx/>
              <a:buFontTx/>
              <a:buNone/>
            </a:pPr>
            <a:r>
              <a:rPr kumimoji="0" lang="zh-CN" altLang="en-US" sz="2400">
                <a:solidFill>
                  <a:srgbClr val="005452"/>
                </a:solidFill>
                <a:latin typeface="宋体" panose="02010600030101010101" pitchFamily="2" charset="-122"/>
              </a:rPr>
              <a:t>	</a:t>
            </a:r>
            <a:r>
              <a:rPr kumimoji="0" lang="en-US" altLang="zh-CN" sz="2400">
                <a:latin typeface="宋体" panose="02010600030101010101" pitchFamily="2" charset="-122"/>
              </a:rPr>
              <a:t>DATA	SEGMENT</a:t>
            </a:r>
          </a:p>
          <a:p>
            <a:pPr eaLnBrk="1" hangingPunct="1">
              <a:lnSpc>
                <a:spcPct val="60000"/>
              </a:lnSpc>
              <a:spcAft>
                <a:spcPct val="20000"/>
              </a:spcAft>
              <a:buClrTx/>
              <a:buSzTx/>
              <a:buFontTx/>
              <a:buNone/>
            </a:pPr>
            <a:r>
              <a:rPr kumimoji="0" lang="en-US" altLang="zh-CN" sz="2400">
                <a:latin typeface="宋体" panose="02010600030101010101" pitchFamily="2" charset="-122"/>
              </a:rPr>
              <a:t>			NUM1	DW	1200H</a:t>
            </a:r>
            <a:r>
              <a:rPr kumimoji="0" lang="zh-CN" altLang="en-US" sz="2400">
                <a:latin typeface="宋体" panose="02010600030101010101" pitchFamily="2" charset="-122"/>
              </a:rPr>
              <a:t>，</a:t>
            </a:r>
            <a:r>
              <a:rPr kumimoji="0" lang="en-US" altLang="zh-CN" sz="2400">
                <a:latin typeface="宋体" panose="02010600030101010101" pitchFamily="2" charset="-122"/>
              </a:rPr>
              <a:t>3400H</a:t>
            </a:r>
          </a:p>
          <a:p>
            <a:pPr eaLnBrk="1" hangingPunct="1">
              <a:lnSpc>
                <a:spcPct val="60000"/>
              </a:lnSpc>
              <a:spcAft>
                <a:spcPct val="20000"/>
              </a:spcAft>
              <a:buClrTx/>
              <a:buSzTx/>
              <a:buFontTx/>
              <a:buNone/>
            </a:pPr>
            <a:r>
              <a:rPr kumimoji="0" lang="en-US" altLang="zh-CN" sz="2400">
                <a:latin typeface="宋体" panose="02010600030101010101" pitchFamily="2" charset="-122"/>
              </a:rPr>
              <a:t>			NUM2	DW	5600H</a:t>
            </a:r>
            <a:r>
              <a:rPr kumimoji="0" lang="zh-CN" altLang="en-US" sz="2400">
                <a:latin typeface="宋体" panose="02010600030101010101" pitchFamily="2" charset="-122"/>
              </a:rPr>
              <a:t>，</a:t>
            </a:r>
            <a:r>
              <a:rPr kumimoji="0" lang="en-US" altLang="zh-CN" sz="2400">
                <a:latin typeface="宋体" panose="02010600030101010101" pitchFamily="2" charset="-122"/>
              </a:rPr>
              <a:t>7800H</a:t>
            </a:r>
          </a:p>
          <a:p>
            <a:pPr eaLnBrk="1" hangingPunct="1">
              <a:lnSpc>
                <a:spcPct val="60000"/>
              </a:lnSpc>
              <a:spcAft>
                <a:spcPct val="20000"/>
              </a:spcAft>
              <a:buClrTx/>
              <a:buSzTx/>
              <a:buFontTx/>
              <a:buNone/>
            </a:pPr>
            <a:r>
              <a:rPr kumimoji="0" lang="en-US" altLang="zh-CN" sz="2400">
                <a:latin typeface="宋体" panose="02010600030101010101" pitchFamily="2" charset="-122"/>
              </a:rPr>
              <a:t>			MUT	DW	4 DUP</a:t>
            </a:r>
            <a:r>
              <a:rPr kumimoji="0" lang="zh-CN" altLang="en-US" sz="2400">
                <a:latin typeface="宋体" panose="02010600030101010101" pitchFamily="2" charset="-122"/>
              </a:rPr>
              <a:t>（？）</a:t>
            </a:r>
          </a:p>
          <a:p>
            <a:pPr eaLnBrk="1" hangingPunct="1">
              <a:lnSpc>
                <a:spcPct val="60000"/>
              </a:lnSpc>
              <a:spcAft>
                <a:spcPct val="20000"/>
              </a:spcAft>
              <a:buClrTx/>
              <a:buSzTx/>
              <a:buFontTx/>
              <a:buNone/>
            </a:pPr>
            <a:r>
              <a:rPr kumimoji="0" lang="zh-CN" altLang="en-US" sz="2400">
                <a:latin typeface="宋体" panose="02010600030101010101" pitchFamily="2" charset="-122"/>
              </a:rPr>
              <a:t>	</a:t>
            </a:r>
            <a:r>
              <a:rPr kumimoji="0" lang="en-US" altLang="zh-CN" sz="2400">
                <a:latin typeface="宋体" panose="02010600030101010101" pitchFamily="2" charset="-122"/>
              </a:rPr>
              <a:t>DATA	ENDS</a:t>
            </a:r>
          </a:p>
          <a:p>
            <a:pPr eaLnBrk="1" hangingPunct="1">
              <a:lnSpc>
                <a:spcPct val="60000"/>
              </a:lnSpc>
              <a:spcAft>
                <a:spcPct val="20000"/>
              </a:spcAft>
              <a:buClrTx/>
              <a:buSzTx/>
              <a:buFontTx/>
              <a:buNone/>
            </a:pPr>
            <a:r>
              <a:rPr kumimoji="0" lang="en-US" altLang="zh-CN" sz="2400">
                <a:latin typeface="宋体" panose="02010600030101010101" pitchFamily="2" charset="-122"/>
              </a:rPr>
              <a:t>	STACK	SEGMENT	PARA	STACK	'STACK'</a:t>
            </a:r>
          </a:p>
          <a:p>
            <a:pPr eaLnBrk="1" hangingPunct="1">
              <a:lnSpc>
                <a:spcPct val="60000"/>
              </a:lnSpc>
              <a:spcAft>
                <a:spcPct val="20000"/>
              </a:spcAft>
              <a:buClrTx/>
              <a:buSzTx/>
              <a:buFontTx/>
              <a:buNone/>
            </a:pPr>
            <a:r>
              <a:rPr kumimoji="0" lang="en-US" altLang="zh-CN" sz="2400">
                <a:latin typeface="宋体" panose="02010600030101010101" pitchFamily="2" charset="-122"/>
              </a:rPr>
              <a:t>			DB	100 DUP</a:t>
            </a:r>
            <a:r>
              <a:rPr kumimoji="0" lang="zh-CN" altLang="en-US" sz="2400">
                <a:latin typeface="宋体" panose="02010600030101010101" pitchFamily="2" charset="-122"/>
              </a:rPr>
              <a:t>（？）</a:t>
            </a:r>
          </a:p>
          <a:p>
            <a:pPr eaLnBrk="1" hangingPunct="1">
              <a:lnSpc>
                <a:spcPct val="60000"/>
              </a:lnSpc>
              <a:spcAft>
                <a:spcPct val="20000"/>
              </a:spcAft>
              <a:buClrTx/>
              <a:buSzTx/>
              <a:buFontTx/>
              <a:buNone/>
            </a:pPr>
            <a:r>
              <a:rPr kumimoji="0" lang="zh-CN" altLang="en-US" sz="2400">
                <a:latin typeface="宋体" panose="02010600030101010101" pitchFamily="2" charset="-122"/>
              </a:rPr>
              <a:t>	</a:t>
            </a:r>
            <a:r>
              <a:rPr kumimoji="0" lang="en-US" altLang="zh-CN" sz="2400">
                <a:latin typeface="宋体" panose="02010600030101010101" pitchFamily="2" charset="-122"/>
              </a:rPr>
              <a:t>STACK	ENDS</a:t>
            </a:r>
          </a:p>
          <a:p>
            <a:pPr eaLnBrk="1" hangingPunct="1">
              <a:lnSpc>
                <a:spcPct val="60000"/>
              </a:lnSpc>
              <a:spcAft>
                <a:spcPct val="20000"/>
              </a:spcAft>
              <a:buClrTx/>
              <a:buSzTx/>
              <a:buFontTx/>
              <a:buNone/>
            </a:pPr>
            <a:r>
              <a:rPr kumimoji="0" lang="en-US" altLang="zh-CN" sz="2400">
                <a:latin typeface="宋体" panose="02010600030101010101" pitchFamily="2" charset="-122"/>
              </a:rPr>
              <a:t>	CODE	SEGMENT</a:t>
            </a:r>
          </a:p>
          <a:p>
            <a:pPr eaLnBrk="1" hangingPunct="1">
              <a:lnSpc>
                <a:spcPct val="60000"/>
              </a:lnSpc>
              <a:spcAft>
                <a:spcPct val="20000"/>
              </a:spcAft>
              <a:buClrTx/>
              <a:buSzTx/>
              <a:buFontTx/>
              <a:buNone/>
            </a:pPr>
            <a:r>
              <a:rPr kumimoji="0" lang="en-US" altLang="zh-CN" sz="2400">
                <a:latin typeface="宋体" panose="02010600030101010101" pitchFamily="2" charset="-122"/>
              </a:rPr>
              <a:t>			ASSUME  CS:CODE</a:t>
            </a:r>
            <a:r>
              <a:rPr kumimoji="0" lang="zh-CN" altLang="en-US" sz="2400">
                <a:latin typeface="宋体" panose="02010600030101010101" pitchFamily="2" charset="-122"/>
              </a:rPr>
              <a:t>，</a:t>
            </a:r>
            <a:r>
              <a:rPr kumimoji="0" lang="en-US" altLang="zh-CN" sz="2400">
                <a:latin typeface="宋体" panose="02010600030101010101" pitchFamily="2" charset="-122"/>
              </a:rPr>
              <a:t>DS:DATA</a:t>
            </a:r>
            <a:r>
              <a:rPr kumimoji="0" lang="zh-CN" altLang="en-US" sz="2400">
                <a:latin typeface="宋体" panose="02010600030101010101" pitchFamily="2" charset="-122"/>
              </a:rPr>
              <a:t>，</a:t>
            </a:r>
            <a:r>
              <a:rPr kumimoji="0" lang="en-US" altLang="zh-CN" sz="2400">
                <a:latin typeface="宋体" panose="02010600030101010101" pitchFamily="2" charset="-122"/>
              </a:rPr>
              <a:t>SS:STACK</a:t>
            </a:r>
          </a:p>
          <a:p>
            <a:pPr eaLnBrk="1" hangingPunct="1">
              <a:lnSpc>
                <a:spcPct val="60000"/>
              </a:lnSpc>
              <a:spcAft>
                <a:spcPct val="20000"/>
              </a:spcAft>
              <a:buClrTx/>
              <a:buSzTx/>
              <a:buFontTx/>
              <a:buNone/>
            </a:pPr>
            <a:r>
              <a:rPr kumimoji="0" lang="en-US" altLang="zh-CN" sz="2400">
                <a:latin typeface="宋体" panose="02010600030101010101" pitchFamily="2" charset="-122"/>
              </a:rPr>
              <a:t>	BEGIN:	PUSH		DS</a:t>
            </a:r>
          </a:p>
          <a:p>
            <a:pPr eaLnBrk="1" hangingPunct="1">
              <a:lnSpc>
                <a:spcPct val="60000"/>
              </a:lnSpc>
              <a:spcAft>
                <a:spcPct val="20000"/>
              </a:spcAft>
              <a:buClrTx/>
              <a:buSzTx/>
              <a:buFontTx/>
              <a:buNone/>
            </a:pPr>
            <a:r>
              <a:rPr kumimoji="0" lang="en-US" altLang="zh-CN" sz="2400">
                <a:latin typeface="宋体" panose="02010600030101010101" pitchFamily="2" charset="-122"/>
              </a:rPr>
              <a:t>			MOV		AX</a:t>
            </a:r>
            <a:r>
              <a:rPr kumimoji="0" lang="zh-CN" altLang="en-US" sz="2400">
                <a:latin typeface="宋体" panose="02010600030101010101" pitchFamily="2" charset="-122"/>
              </a:rPr>
              <a:t>，</a:t>
            </a:r>
            <a:r>
              <a:rPr kumimoji="0" lang="en-US" altLang="zh-CN" sz="2400">
                <a:latin typeface="宋体" panose="02010600030101010101" pitchFamily="2" charset="-122"/>
              </a:rPr>
              <a:t>0</a:t>
            </a:r>
          </a:p>
          <a:p>
            <a:pPr eaLnBrk="1" hangingPunct="1">
              <a:lnSpc>
                <a:spcPct val="60000"/>
              </a:lnSpc>
              <a:spcAft>
                <a:spcPct val="20000"/>
              </a:spcAft>
              <a:buClrTx/>
              <a:buSzTx/>
              <a:buFontTx/>
              <a:buNone/>
            </a:pPr>
            <a:r>
              <a:rPr kumimoji="0" lang="en-US" altLang="zh-CN" sz="2400">
                <a:latin typeface="宋体" panose="02010600030101010101" pitchFamily="2" charset="-122"/>
              </a:rPr>
              <a:t>			PUSH		AX</a:t>
            </a:r>
          </a:p>
          <a:p>
            <a:pPr eaLnBrk="1" hangingPunct="1">
              <a:lnSpc>
                <a:spcPct val="60000"/>
              </a:lnSpc>
              <a:spcAft>
                <a:spcPct val="20000"/>
              </a:spcAft>
              <a:buClrTx/>
              <a:buSzTx/>
              <a:buFontTx/>
              <a:buNone/>
            </a:pPr>
            <a:r>
              <a:rPr kumimoji="0" lang="en-US" altLang="zh-CN" sz="2400">
                <a:latin typeface="宋体" panose="02010600030101010101" pitchFamily="2" charset="-122"/>
              </a:rPr>
              <a:t>			MOV		AX</a:t>
            </a:r>
            <a:r>
              <a:rPr kumimoji="0" lang="zh-CN" altLang="en-US" sz="2400">
                <a:latin typeface="宋体" panose="02010600030101010101" pitchFamily="2" charset="-122"/>
              </a:rPr>
              <a:t>，</a:t>
            </a:r>
            <a:r>
              <a:rPr kumimoji="0" lang="en-US" altLang="zh-CN" sz="2400">
                <a:latin typeface="宋体" panose="02010600030101010101" pitchFamily="2" charset="-122"/>
              </a:rPr>
              <a:t>DATA</a:t>
            </a:r>
          </a:p>
          <a:p>
            <a:pPr eaLnBrk="1" hangingPunct="1">
              <a:lnSpc>
                <a:spcPct val="60000"/>
              </a:lnSpc>
              <a:spcAft>
                <a:spcPct val="20000"/>
              </a:spcAft>
              <a:buClrTx/>
              <a:buSzTx/>
              <a:buFontTx/>
              <a:buNone/>
            </a:pPr>
            <a:r>
              <a:rPr kumimoji="0" lang="en-US" altLang="zh-CN" sz="2400">
                <a:latin typeface="宋体" panose="02010600030101010101" pitchFamily="2" charset="-122"/>
              </a:rPr>
              <a:t>			MOV		DS</a:t>
            </a:r>
            <a:r>
              <a:rPr kumimoji="0" lang="zh-CN" altLang="en-US" sz="2400">
                <a:latin typeface="宋体" panose="02010600030101010101" pitchFamily="2" charset="-122"/>
              </a:rPr>
              <a:t>，</a:t>
            </a:r>
            <a:r>
              <a:rPr kumimoji="0" lang="en-US" altLang="zh-CN" sz="2400">
                <a:latin typeface="宋体" panose="02010600030101010101" pitchFamily="2" charset="-122"/>
              </a:rPr>
              <a:t>AX</a:t>
            </a:r>
            <a:endParaRPr kumimoji="0" lang="zh-CN" altLang="en-US" sz="2400">
              <a:latin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4">
            <a:extLst>
              <a:ext uri="{FF2B5EF4-FFF2-40B4-BE49-F238E27FC236}">
                <a16:creationId xmlns:a16="http://schemas.microsoft.com/office/drawing/2014/main" id="{B6B1E6BB-93E8-5845-9D45-862A5A219A2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9C3C5F7-18CF-EC4C-AF97-F5A2C9B5A130}" type="datetime12">
              <a:rPr kumimoji="0" lang="zh-CN" altLang="en-US" sz="1400" smtClean="0"/>
              <a:pPr>
                <a:spcBef>
                  <a:spcPct val="0"/>
                </a:spcBef>
                <a:buClrTx/>
                <a:buSzTx/>
                <a:buFontTx/>
                <a:buNone/>
              </a:pPr>
              <a:t>下午10时44分</a:t>
            </a:fld>
            <a:endParaRPr kumimoji="0" lang="en-US" altLang="zh-CN" sz="1400"/>
          </a:p>
        </p:txBody>
      </p:sp>
      <p:sp>
        <p:nvSpPr>
          <p:cNvPr id="166914" name="Rectangle 6">
            <a:extLst>
              <a:ext uri="{FF2B5EF4-FFF2-40B4-BE49-F238E27FC236}">
                <a16:creationId xmlns:a16="http://schemas.microsoft.com/office/drawing/2014/main" id="{648CB3E1-A147-0948-A829-CD8483D67FF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0F151BB-5070-7243-BFA4-5F7D358F3969}" type="slidenum">
              <a:rPr kumimoji="0" lang="en-US" altLang="zh-CN" sz="1400" smtClean="0"/>
              <a:pPr>
                <a:spcBef>
                  <a:spcPct val="0"/>
                </a:spcBef>
                <a:buClrTx/>
                <a:buSzTx/>
                <a:buFontTx/>
                <a:buNone/>
              </a:pPr>
              <a:t>74</a:t>
            </a:fld>
            <a:r>
              <a:rPr kumimoji="0" lang="en-US" altLang="zh-CN" sz="1400"/>
              <a:t>/96</a:t>
            </a:r>
            <a:endParaRPr kumimoji="0" lang="zh-CN" altLang="en-US" sz="1400"/>
          </a:p>
        </p:txBody>
      </p:sp>
      <p:sp>
        <p:nvSpPr>
          <p:cNvPr id="166915" name="Text Box 5">
            <a:extLst>
              <a:ext uri="{FF2B5EF4-FFF2-40B4-BE49-F238E27FC236}">
                <a16:creationId xmlns:a16="http://schemas.microsoft.com/office/drawing/2014/main" id="{E1388B1E-17A6-1948-A790-FD8A55B00644}"/>
              </a:ext>
            </a:extLst>
          </p:cNvPr>
          <p:cNvSpPr txBox="1">
            <a:spLocks noChangeArrowheads="1"/>
          </p:cNvSpPr>
          <p:nvPr/>
        </p:nvSpPr>
        <p:spPr bwMode="auto">
          <a:xfrm>
            <a:off x="2339975" y="146050"/>
            <a:ext cx="4537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6.6	 </a:t>
            </a:r>
            <a:r>
              <a:rPr lang="zh-CN" altLang="en-US" sz="3600">
                <a:latin typeface="隶书" pitchFamily="49" charset="-122"/>
                <a:ea typeface="隶书" pitchFamily="49" charset="-122"/>
              </a:rPr>
              <a:t>程序设计方法</a:t>
            </a:r>
          </a:p>
        </p:txBody>
      </p:sp>
      <p:sp>
        <p:nvSpPr>
          <p:cNvPr id="166916" name="Text Box 5">
            <a:extLst>
              <a:ext uri="{FF2B5EF4-FFF2-40B4-BE49-F238E27FC236}">
                <a16:creationId xmlns:a16="http://schemas.microsoft.com/office/drawing/2014/main" id="{0C131969-BB6B-1941-A878-56C73AAB8A43}"/>
              </a:ext>
            </a:extLst>
          </p:cNvPr>
          <p:cNvSpPr txBox="1">
            <a:spLocks noChangeArrowheads="1"/>
          </p:cNvSpPr>
          <p:nvPr/>
        </p:nvSpPr>
        <p:spPr bwMode="auto">
          <a:xfrm>
            <a:off x="611188" y="981075"/>
            <a:ext cx="8024812" cy="516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Aft>
                <a:spcPct val="20000"/>
              </a:spcAft>
              <a:buClrTx/>
              <a:buSzTx/>
              <a:buFontTx/>
              <a:buNone/>
            </a:pPr>
            <a:r>
              <a:rPr kumimoji="0" lang="en-US" altLang="zh-CN" sz="2400">
                <a:solidFill>
                  <a:srgbClr val="005452"/>
                </a:solidFill>
                <a:latin typeface="宋体" panose="02010600030101010101" pitchFamily="2" charset="-122"/>
              </a:rPr>
              <a:t>		</a:t>
            </a:r>
            <a:r>
              <a:rPr kumimoji="0" lang="en-US" altLang="zh-CN" sz="2400">
                <a:latin typeface="宋体" panose="02010600030101010101" pitchFamily="2" charset="-122"/>
              </a:rPr>
              <a:t>LEA	BX</a:t>
            </a:r>
            <a:r>
              <a:rPr kumimoji="0" lang="zh-CN" altLang="en-US" sz="2400">
                <a:latin typeface="宋体" panose="02010600030101010101" pitchFamily="2" charset="-122"/>
              </a:rPr>
              <a:t>，</a:t>
            </a:r>
            <a:r>
              <a:rPr kumimoji="0" lang="en-US" altLang="zh-CN" sz="2400">
                <a:latin typeface="宋体" panose="02010600030101010101" pitchFamily="2" charset="-122"/>
              </a:rPr>
              <a:t>NUM1</a:t>
            </a:r>
          </a:p>
          <a:p>
            <a:pPr eaLnBrk="1" hangingPunct="1">
              <a:lnSpc>
                <a:spcPct val="90000"/>
              </a:lnSpc>
              <a:spcAft>
                <a:spcPct val="20000"/>
              </a:spcAft>
              <a:buClrTx/>
              <a:buSzTx/>
              <a:buFontTx/>
              <a:buNone/>
            </a:pPr>
            <a:r>
              <a:rPr kumimoji="0" lang="en-US" altLang="zh-CN" sz="2400">
                <a:latin typeface="宋体" panose="02010600030101010101" pitchFamily="2" charset="-122"/>
              </a:rPr>
              <a:t>		MOV	AX</a:t>
            </a:r>
            <a:r>
              <a:rPr kumimoji="0" lang="zh-CN" altLang="en-US" sz="2400">
                <a:latin typeface="宋体" panose="02010600030101010101" pitchFamily="2" charset="-122"/>
              </a:rPr>
              <a:t>，</a:t>
            </a:r>
            <a:r>
              <a:rPr kumimoji="0" lang="en-US" altLang="zh-CN" sz="2400">
                <a:latin typeface="宋体" panose="02010600030101010101" pitchFamily="2" charset="-122"/>
              </a:rPr>
              <a:t>[BX]	</a:t>
            </a:r>
            <a:r>
              <a:rPr kumimoji="0" lang="zh-CN" altLang="en-US" sz="2400">
                <a:latin typeface="宋体" panose="02010600030101010101" pitchFamily="2" charset="-122"/>
              </a:rPr>
              <a:t>；</a:t>
            </a:r>
            <a:r>
              <a:rPr kumimoji="0" lang="en-US" altLang="zh-CN" sz="2400">
                <a:latin typeface="宋体" panose="02010600030101010101" pitchFamily="2" charset="-122"/>
              </a:rPr>
              <a:t>B→AX</a:t>
            </a:r>
          </a:p>
          <a:p>
            <a:pPr eaLnBrk="1" hangingPunct="1">
              <a:lnSpc>
                <a:spcPct val="90000"/>
              </a:lnSpc>
              <a:spcAft>
                <a:spcPct val="20000"/>
              </a:spcAft>
              <a:buClrTx/>
              <a:buSzTx/>
              <a:buFontTx/>
              <a:buNone/>
            </a:pPr>
            <a:r>
              <a:rPr kumimoji="0" lang="en-US" altLang="zh-CN" sz="2400">
                <a:latin typeface="宋体" panose="02010600030101010101" pitchFamily="2" charset="-122"/>
              </a:rPr>
              <a:t>		MOV	SI</a:t>
            </a:r>
            <a:r>
              <a:rPr kumimoji="0" lang="zh-CN" altLang="en-US" sz="2400">
                <a:latin typeface="宋体" panose="02010600030101010101" pitchFamily="2" charset="-122"/>
              </a:rPr>
              <a:t>，</a:t>
            </a:r>
            <a:r>
              <a:rPr kumimoji="0" lang="en-US" altLang="zh-CN" sz="2400">
                <a:latin typeface="宋体" panose="02010600030101010101" pitchFamily="2" charset="-122"/>
              </a:rPr>
              <a:t>[BX+4]	</a:t>
            </a:r>
            <a:r>
              <a:rPr kumimoji="0" lang="zh-CN" altLang="en-US" sz="2400">
                <a:latin typeface="宋体" panose="02010600030101010101" pitchFamily="2" charset="-122"/>
              </a:rPr>
              <a:t>；</a:t>
            </a:r>
            <a:r>
              <a:rPr kumimoji="0" lang="en-US" altLang="zh-CN" sz="2400">
                <a:latin typeface="宋体" panose="02010600030101010101" pitchFamily="2" charset="-122"/>
              </a:rPr>
              <a:t>D→SI</a:t>
            </a:r>
          </a:p>
          <a:p>
            <a:pPr eaLnBrk="1" hangingPunct="1">
              <a:lnSpc>
                <a:spcPct val="90000"/>
              </a:lnSpc>
              <a:spcAft>
                <a:spcPct val="20000"/>
              </a:spcAft>
              <a:buClrTx/>
              <a:buSzTx/>
              <a:buFontTx/>
              <a:buNone/>
            </a:pPr>
            <a:r>
              <a:rPr kumimoji="0" lang="en-US" altLang="zh-CN" sz="2400">
                <a:latin typeface="宋体" panose="02010600030101010101" pitchFamily="2" charset="-122"/>
              </a:rPr>
              <a:t>		MOV	DI</a:t>
            </a:r>
            <a:r>
              <a:rPr kumimoji="0" lang="zh-CN" altLang="en-US" sz="2400">
                <a:latin typeface="宋体" panose="02010600030101010101" pitchFamily="2" charset="-122"/>
              </a:rPr>
              <a:t>，</a:t>
            </a:r>
            <a:r>
              <a:rPr kumimoji="0" lang="en-US" altLang="zh-CN" sz="2400">
                <a:latin typeface="宋体" panose="02010600030101010101" pitchFamily="2" charset="-122"/>
              </a:rPr>
              <a:t>[BX+6]	</a:t>
            </a:r>
            <a:r>
              <a:rPr kumimoji="0" lang="zh-CN" altLang="en-US" sz="2400">
                <a:latin typeface="宋体" panose="02010600030101010101" pitchFamily="2" charset="-122"/>
              </a:rPr>
              <a:t>；</a:t>
            </a:r>
            <a:r>
              <a:rPr kumimoji="0" lang="en-US" altLang="zh-CN" sz="2400">
                <a:latin typeface="宋体" panose="02010600030101010101" pitchFamily="2" charset="-122"/>
              </a:rPr>
              <a:t>C→DI</a:t>
            </a:r>
          </a:p>
          <a:p>
            <a:pPr eaLnBrk="1" hangingPunct="1">
              <a:lnSpc>
                <a:spcPct val="90000"/>
              </a:lnSpc>
              <a:spcAft>
                <a:spcPct val="20000"/>
              </a:spcAft>
              <a:buClrTx/>
              <a:buSzTx/>
              <a:buFontTx/>
              <a:buNone/>
            </a:pPr>
            <a:r>
              <a:rPr kumimoji="0" lang="en-US" altLang="zh-CN" sz="2400">
                <a:latin typeface="宋体" panose="02010600030101010101" pitchFamily="2" charset="-122"/>
              </a:rPr>
              <a:t>		MUL	SI		</a:t>
            </a:r>
            <a:r>
              <a:rPr kumimoji="0" lang="zh-CN" altLang="en-US" sz="2400">
                <a:latin typeface="宋体" panose="02010600030101010101" pitchFamily="2" charset="-122"/>
              </a:rPr>
              <a:t>；</a:t>
            </a:r>
            <a:r>
              <a:rPr kumimoji="0" lang="en-US" altLang="zh-CN" sz="2400">
                <a:solidFill>
                  <a:srgbClr val="FF3300"/>
                </a:solidFill>
                <a:latin typeface="宋体" panose="02010600030101010101" pitchFamily="2" charset="-122"/>
              </a:rPr>
              <a:t>B*D</a:t>
            </a:r>
          </a:p>
          <a:p>
            <a:pPr eaLnBrk="1" hangingPunct="1">
              <a:lnSpc>
                <a:spcPct val="90000"/>
              </a:lnSpc>
              <a:spcAft>
                <a:spcPct val="20000"/>
              </a:spcAft>
              <a:buClrTx/>
              <a:buSzTx/>
              <a:buFontTx/>
              <a:buNone/>
            </a:pPr>
            <a:r>
              <a:rPr kumimoji="0" lang="en-US" altLang="zh-CN" sz="2400">
                <a:latin typeface="宋体" panose="02010600030101010101" pitchFamily="2" charset="-122"/>
              </a:rPr>
              <a:t>		</a:t>
            </a:r>
            <a:r>
              <a:rPr kumimoji="0" lang="en-US" altLang="zh-CN" sz="2400">
                <a:solidFill>
                  <a:srgbClr val="0000CC"/>
                </a:solidFill>
                <a:latin typeface="宋体" panose="02010600030101010101" pitchFamily="2" charset="-122"/>
              </a:rPr>
              <a:t>MOV	[BX+8]</a:t>
            </a:r>
            <a:r>
              <a:rPr kumimoji="0" lang="zh-CN" altLang="en-US" sz="2400">
                <a:solidFill>
                  <a:srgbClr val="0000CC"/>
                </a:solidFill>
                <a:latin typeface="宋体" panose="02010600030101010101" pitchFamily="2" charset="-122"/>
              </a:rPr>
              <a:t>，</a:t>
            </a:r>
            <a:r>
              <a:rPr kumimoji="0" lang="en-US" altLang="zh-CN" sz="2400">
                <a:solidFill>
                  <a:srgbClr val="0000CC"/>
                </a:solidFill>
                <a:latin typeface="宋体" panose="02010600030101010101" pitchFamily="2" charset="-122"/>
              </a:rPr>
              <a:t>AX</a:t>
            </a:r>
            <a:r>
              <a:rPr kumimoji="0" lang="en-US" altLang="zh-CN" sz="2400">
                <a:latin typeface="宋体" panose="02010600030101010101" pitchFamily="2" charset="-122"/>
              </a:rPr>
              <a:t>	</a:t>
            </a:r>
            <a:r>
              <a:rPr kumimoji="0" lang="zh-CN" altLang="en-US" sz="2400">
                <a:latin typeface="宋体" panose="02010600030101010101" pitchFamily="2" charset="-122"/>
              </a:rPr>
              <a:t>；保存部分积</a:t>
            </a:r>
            <a:r>
              <a:rPr kumimoji="0" lang="en-US" altLang="zh-CN" sz="2400">
                <a:latin typeface="宋体" panose="02010600030101010101" pitchFamily="2" charset="-122"/>
              </a:rPr>
              <a:t>1</a:t>
            </a:r>
          </a:p>
          <a:p>
            <a:pPr eaLnBrk="1" hangingPunct="1">
              <a:lnSpc>
                <a:spcPct val="90000"/>
              </a:lnSpc>
              <a:spcAft>
                <a:spcPct val="20000"/>
              </a:spcAft>
              <a:buClrTx/>
              <a:buSzTx/>
              <a:buFontTx/>
              <a:buNone/>
            </a:pPr>
            <a:r>
              <a:rPr kumimoji="0" lang="en-US" altLang="zh-CN" sz="2400">
                <a:latin typeface="宋体" panose="02010600030101010101" pitchFamily="2" charset="-122"/>
              </a:rPr>
              <a:t>		</a:t>
            </a:r>
            <a:r>
              <a:rPr kumimoji="0" lang="en-US" altLang="zh-CN" sz="2400">
                <a:solidFill>
                  <a:srgbClr val="0000CC"/>
                </a:solidFill>
                <a:latin typeface="宋体" panose="02010600030101010101" pitchFamily="2" charset="-122"/>
              </a:rPr>
              <a:t>MOV	[BX+0AH]</a:t>
            </a:r>
            <a:r>
              <a:rPr kumimoji="0" lang="zh-CN" altLang="en-US" sz="2400">
                <a:solidFill>
                  <a:srgbClr val="0000CC"/>
                </a:solidFill>
                <a:latin typeface="宋体" panose="02010600030101010101" pitchFamily="2" charset="-122"/>
              </a:rPr>
              <a:t>，</a:t>
            </a:r>
            <a:r>
              <a:rPr kumimoji="0" lang="en-US" altLang="zh-CN" sz="2400">
                <a:solidFill>
                  <a:srgbClr val="0000CC"/>
                </a:solidFill>
                <a:latin typeface="宋体" panose="02010600030101010101" pitchFamily="2" charset="-122"/>
              </a:rPr>
              <a:t>DX</a:t>
            </a:r>
          </a:p>
          <a:p>
            <a:pPr eaLnBrk="1" hangingPunct="1">
              <a:lnSpc>
                <a:spcPct val="90000"/>
              </a:lnSpc>
              <a:spcAft>
                <a:spcPct val="20000"/>
              </a:spcAft>
              <a:buClrTx/>
              <a:buSzTx/>
              <a:buFontTx/>
              <a:buNone/>
            </a:pPr>
            <a:r>
              <a:rPr kumimoji="0" lang="en-US" altLang="zh-CN" sz="2400">
                <a:latin typeface="宋体" panose="02010600030101010101" pitchFamily="2" charset="-122"/>
              </a:rPr>
              <a:t>		MOV	AX</a:t>
            </a:r>
            <a:r>
              <a:rPr kumimoji="0" lang="zh-CN" altLang="en-US" sz="2400">
                <a:latin typeface="宋体" panose="02010600030101010101" pitchFamily="2" charset="-122"/>
              </a:rPr>
              <a:t>，</a:t>
            </a:r>
            <a:r>
              <a:rPr kumimoji="0" lang="en-US" altLang="zh-CN" sz="2400">
                <a:latin typeface="宋体" panose="02010600030101010101" pitchFamily="2" charset="-122"/>
              </a:rPr>
              <a:t>[BX+2]	</a:t>
            </a:r>
            <a:r>
              <a:rPr kumimoji="0" lang="zh-CN" altLang="en-US" sz="2400">
                <a:latin typeface="宋体" panose="02010600030101010101" pitchFamily="2" charset="-122"/>
              </a:rPr>
              <a:t>；</a:t>
            </a:r>
            <a:r>
              <a:rPr kumimoji="0" lang="en-US" altLang="zh-CN" sz="2400">
                <a:latin typeface="宋体" panose="02010600030101010101" pitchFamily="2" charset="-122"/>
              </a:rPr>
              <a:t>A→AX</a:t>
            </a:r>
          </a:p>
          <a:p>
            <a:pPr eaLnBrk="1" hangingPunct="1">
              <a:lnSpc>
                <a:spcPct val="90000"/>
              </a:lnSpc>
              <a:spcAft>
                <a:spcPct val="20000"/>
              </a:spcAft>
              <a:buClrTx/>
              <a:buSzTx/>
              <a:buFontTx/>
              <a:buNone/>
            </a:pPr>
            <a:r>
              <a:rPr kumimoji="0" lang="en-US" altLang="zh-CN" sz="2400">
                <a:latin typeface="宋体" panose="02010600030101010101" pitchFamily="2" charset="-122"/>
              </a:rPr>
              <a:t>		</a:t>
            </a:r>
            <a:r>
              <a:rPr kumimoji="0" lang="pt-BR" altLang="zh-CN" sz="2400">
                <a:latin typeface="宋体" panose="02010600030101010101" pitchFamily="2" charset="-122"/>
              </a:rPr>
              <a:t>MUL	SI		</a:t>
            </a:r>
            <a:r>
              <a:rPr kumimoji="0" lang="zh-CN" altLang="pt-BR" sz="2400">
                <a:latin typeface="宋体" panose="02010600030101010101" pitchFamily="2" charset="-122"/>
              </a:rPr>
              <a:t>；</a:t>
            </a:r>
            <a:r>
              <a:rPr kumimoji="0" lang="pt-BR" altLang="zh-CN" sz="2400">
                <a:solidFill>
                  <a:srgbClr val="FF3300"/>
                </a:solidFill>
                <a:latin typeface="宋体" panose="02010600030101010101" pitchFamily="2" charset="-122"/>
              </a:rPr>
              <a:t>A*D</a:t>
            </a:r>
          </a:p>
          <a:p>
            <a:pPr eaLnBrk="1" hangingPunct="1">
              <a:lnSpc>
                <a:spcPct val="90000"/>
              </a:lnSpc>
              <a:spcAft>
                <a:spcPct val="20000"/>
              </a:spcAft>
              <a:buClrTx/>
              <a:buSzTx/>
              <a:buFontTx/>
              <a:buNone/>
            </a:pPr>
            <a:r>
              <a:rPr kumimoji="0" lang="pt-BR" altLang="zh-CN" sz="2400">
                <a:latin typeface="宋体" panose="02010600030101010101" pitchFamily="2" charset="-122"/>
              </a:rPr>
              <a:t>		</a:t>
            </a:r>
            <a:r>
              <a:rPr kumimoji="0" lang="pt-BR" altLang="zh-CN" sz="2400">
                <a:solidFill>
                  <a:srgbClr val="009900"/>
                </a:solidFill>
                <a:latin typeface="宋体" panose="02010600030101010101" pitchFamily="2" charset="-122"/>
              </a:rPr>
              <a:t>ADD	[BX+0AH]</a:t>
            </a:r>
            <a:r>
              <a:rPr kumimoji="0" lang="zh-CN" altLang="pt-BR" sz="2400">
                <a:solidFill>
                  <a:srgbClr val="009900"/>
                </a:solidFill>
                <a:latin typeface="宋体" panose="02010600030101010101" pitchFamily="2" charset="-122"/>
              </a:rPr>
              <a:t>，</a:t>
            </a:r>
            <a:r>
              <a:rPr kumimoji="0" lang="pt-BR" altLang="zh-CN" sz="2400">
                <a:solidFill>
                  <a:srgbClr val="009900"/>
                </a:solidFill>
                <a:latin typeface="宋体" panose="02010600030101010101" pitchFamily="2" charset="-122"/>
              </a:rPr>
              <a:t>AX</a:t>
            </a:r>
          </a:p>
          <a:p>
            <a:pPr eaLnBrk="1" hangingPunct="1">
              <a:lnSpc>
                <a:spcPct val="90000"/>
              </a:lnSpc>
              <a:spcAft>
                <a:spcPct val="20000"/>
              </a:spcAft>
              <a:buClrTx/>
              <a:buSzTx/>
              <a:buFontTx/>
              <a:buNone/>
            </a:pPr>
            <a:r>
              <a:rPr kumimoji="0" lang="pt-BR" altLang="zh-CN" sz="2400">
                <a:latin typeface="宋体" panose="02010600030101010101" pitchFamily="2" charset="-122"/>
              </a:rPr>
              <a:t>		</a:t>
            </a:r>
            <a:r>
              <a:rPr kumimoji="0" lang="en-US" altLang="zh-CN" sz="2400">
                <a:solidFill>
                  <a:srgbClr val="009900"/>
                </a:solidFill>
                <a:latin typeface="宋体" panose="02010600030101010101" pitchFamily="2" charset="-122"/>
              </a:rPr>
              <a:t>ADC	[BX+0CH]</a:t>
            </a:r>
            <a:r>
              <a:rPr kumimoji="0" lang="zh-CN" altLang="en-US" sz="2400">
                <a:solidFill>
                  <a:srgbClr val="009900"/>
                </a:solidFill>
                <a:latin typeface="宋体" panose="02010600030101010101" pitchFamily="2" charset="-122"/>
              </a:rPr>
              <a:t>，</a:t>
            </a:r>
            <a:r>
              <a:rPr kumimoji="0" lang="en-US" altLang="zh-CN" sz="2400">
                <a:solidFill>
                  <a:srgbClr val="009900"/>
                </a:solidFill>
                <a:latin typeface="宋体" panose="02010600030101010101" pitchFamily="2" charset="-122"/>
              </a:rPr>
              <a:t>DX</a:t>
            </a:r>
            <a:r>
              <a:rPr kumimoji="0" lang="zh-CN" altLang="en-US" sz="2400">
                <a:latin typeface="宋体" panose="02010600030101010101" pitchFamily="2" charset="-122"/>
              </a:rPr>
              <a:t>；带进位加入积</a:t>
            </a:r>
            <a:r>
              <a:rPr kumimoji="0" lang="en-US" altLang="zh-CN" sz="2400">
                <a:latin typeface="宋体" panose="02010600030101010101" pitchFamily="2" charset="-122"/>
              </a:rPr>
              <a:t>2</a:t>
            </a:r>
            <a:r>
              <a:rPr kumimoji="0" lang="zh-CN" altLang="en-US" sz="2400">
                <a:latin typeface="宋体" panose="02010600030101010101" pitchFamily="2" charset="-122"/>
              </a:rPr>
              <a:t>单元中</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4">
            <a:extLst>
              <a:ext uri="{FF2B5EF4-FFF2-40B4-BE49-F238E27FC236}">
                <a16:creationId xmlns:a16="http://schemas.microsoft.com/office/drawing/2014/main" id="{B64631F8-9B1E-B243-B2B3-1B1F56448FE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EE6C600-D8E9-5141-ABC4-ADA3050868EC}" type="datetime12">
              <a:rPr kumimoji="0" lang="zh-CN" altLang="en-US" sz="1400" smtClean="0"/>
              <a:pPr>
                <a:spcBef>
                  <a:spcPct val="0"/>
                </a:spcBef>
                <a:buClrTx/>
                <a:buSzTx/>
                <a:buFontTx/>
                <a:buNone/>
              </a:pPr>
              <a:t>下午10时44分</a:t>
            </a:fld>
            <a:endParaRPr kumimoji="0" lang="en-US" altLang="zh-CN" sz="1400"/>
          </a:p>
        </p:txBody>
      </p:sp>
      <p:sp>
        <p:nvSpPr>
          <p:cNvPr id="168962" name="Rectangle 6">
            <a:extLst>
              <a:ext uri="{FF2B5EF4-FFF2-40B4-BE49-F238E27FC236}">
                <a16:creationId xmlns:a16="http://schemas.microsoft.com/office/drawing/2014/main" id="{8DD9531C-306B-0E43-9D5A-37CF100E8C9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B5E4B22-862D-CE44-B070-8DD6899C743E}" type="slidenum">
              <a:rPr kumimoji="0" lang="en-US" altLang="zh-CN" sz="1400" smtClean="0"/>
              <a:pPr>
                <a:spcBef>
                  <a:spcPct val="0"/>
                </a:spcBef>
                <a:buClrTx/>
                <a:buSzTx/>
                <a:buFontTx/>
                <a:buNone/>
              </a:pPr>
              <a:t>75</a:t>
            </a:fld>
            <a:r>
              <a:rPr kumimoji="0" lang="en-US" altLang="zh-CN" sz="1400"/>
              <a:t>/96</a:t>
            </a:r>
            <a:endParaRPr kumimoji="0" lang="zh-CN" altLang="en-US" sz="1400"/>
          </a:p>
        </p:txBody>
      </p:sp>
      <p:sp>
        <p:nvSpPr>
          <p:cNvPr id="168963" name="Text Box 5">
            <a:extLst>
              <a:ext uri="{FF2B5EF4-FFF2-40B4-BE49-F238E27FC236}">
                <a16:creationId xmlns:a16="http://schemas.microsoft.com/office/drawing/2014/main" id="{59EB7B05-1173-F74D-B09D-79D9EF7801A0}"/>
              </a:ext>
            </a:extLst>
          </p:cNvPr>
          <p:cNvSpPr txBox="1">
            <a:spLocks noChangeArrowheads="1"/>
          </p:cNvSpPr>
          <p:nvPr/>
        </p:nvSpPr>
        <p:spPr bwMode="auto">
          <a:xfrm>
            <a:off x="2339975" y="146050"/>
            <a:ext cx="4537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6.6	 </a:t>
            </a:r>
            <a:r>
              <a:rPr lang="zh-CN" altLang="en-US" sz="3600">
                <a:latin typeface="隶书" pitchFamily="49" charset="-122"/>
                <a:ea typeface="隶书" pitchFamily="49" charset="-122"/>
              </a:rPr>
              <a:t>程序设计方法</a:t>
            </a:r>
          </a:p>
        </p:txBody>
      </p:sp>
      <p:sp>
        <p:nvSpPr>
          <p:cNvPr id="168964" name="Text Box 5">
            <a:extLst>
              <a:ext uri="{FF2B5EF4-FFF2-40B4-BE49-F238E27FC236}">
                <a16:creationId xmlns:a16="http://schemas.microsoft.com/office/drawing/2014/main" id="{19D2A6B0-03A3-0248-B7E6-ED7D16DC993E}"/>
              </a:ext>
            </a:extLst>
          </p:cNvPr>
          <p:cNvSpPr txBox="1">
            <a:spLocks noChangeArrowheads="1"/>
          </p:cNvSpPr>
          <p:nvPr/>
        </p:nvSpPr>
        <p:spPr bwMode="auto">
          <a:xfrm>
            <a:off x="542925" y="811213"/>
            <a:ext cx="8350250" cy="564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8163" indent="-446088">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spcAft>
                <a:spcPct val="20000"/>
              </a:spcAft>
              <a:buClrTx/>
              <a:buSzTx/>
              <a:buFontTx/>
              <a:buNone/>
            </a:pPr>
            <a:r>
              <a:rPr kumimoji="0" lang="en-US" altLang="zh-CN" sz="2400">
                <a:solidFill>
                  <a:srgbClr val="005452"/>
                </a:solidFill>
                <a:latin typeface="宋体" panose="02010600030101010101" pitchFamily="2" charset="-122"/>
              </a:rPr>
              <a:t>	</a:t>
            </a:r>
            <a:r>
              <a:rPr kumimoji="0" lang="en-US" altLang="zh-CN" sz="2400">
                <a:latin typeface="宋体" panose="02010600030101010101" pitchFamily="2" charset="-122"/>
              </a:rPr>
              <a:t>	MOV	AX</a:t>
            </a:r>
            <a:r>
              <a:rPr kumimoji="0" lang="zh-CN" altLang="en-US" sz="2400">
                <a:latin typeface="宋体" panose="02010600030101010101" pitchFamily="2" charset="-122"/>
              </a:rPr>
              <a:t>，</a:t>
            </a:r>
            <a:r>
              <a:rPr kumimoji="0" lang="en-US" altLang="zh-CN" sz="2400">
                <a:latin typeface="宋体" panose="02010600030101010101" pitchFamily="2" charset="-122"/>
              </a:rPr>
              <a:t>[BX]	</a:t>
            </a:r>
            <a:r>
              <a:rPr kumimoji="0" lang="zh-CN" altLang="en-US" sz="2400">
                <a:latin typeface="宋体" panose="02010600030101010101" pitchFamily="2" charset="-122"/>
              </a:rPr>
              <a:t>；</a:t>
            </a:r>
            <a:r>
              <a:rPr kumimoji="0" lang="en-US" altLang="zh-CN" sz="2400">
                <a:latin typeface="宋体" panose="02010600030101010101" pitchFamily="2" charset="-122"/>
              </a:rPr>
              <a:t>B→AX</a:t>
            </a:r>
          </a:p>
          <a:p>
            <a:pPr eaLnBrk="1" hangingPunct="1">
              <a:lnSpc>
                <a:spcPct val="80000"/>
              </a:lnSpc>
              <a:spcAft>
                <a:spcPct val="20000"/>
              </a:spcAft>
              <a:buClrTx/>
              <a:buSzTx/>
              <a:buFontTx/>
              <a:buNone/>
            </a:pPr>
            <a:r>
              <a:rPr kumimoji="0" lang="en-US" altLang="zh-CN" sz="2400">
                <a:latin typeface="宋体" panose="02010600030101010101" pitchFamily="2" charset="-122"/>
              </a:rPr>
              <a:t>		MUL	DI		</a:t>
            </a:r>
            <a:r>
              <a:rPr kumimoji="0" lang="zh-CN" altLang="en-US" sz="2400">
                <a:latin typeface="宋体" panose="02010600030101010101" pitchFamily="2" charset="-122"/>
              </a:rPr>
              <a:t>；</a:t>
            </a:r>
            <a:r>
              <a:rPr kumimoji="0" lang="en-US" altLang="zh-CN" sz="2400">
                <a:solidFill>
                  <a:srgbClr val="FF3300"/>
                </a:solidFill>
                <a:latin typeface="宋体" panose="02010600030101010101" pitchFamily="2" charset="-122"/>
              </a:rPr>
              <a:t>B*C</a:t>
            </a:r>
          </a:p>
          <a:p>
            <a:pPr eaLnBrk="1" hangingPunct="1">
              <a:lnSpc>
                <a:spcPct val="80000"/>
              </a:lnSpc>
              <a:spcAft>
                <a:spcPct val="20000"/>
              </a:spcAft>
              <a:buClrTx/>
              <a:buSzTx/>
              <a:buFontTx/>
              <a:buNone/>
            </a:pPr>
            <a:r>
              <a:rPr kumimoji="0" lang="en-US" altLang="zh-CN" sz="2400">
                <a:latin typeface="宋体" panose="02010600030101010101" pitchFamily="2" charset="-122"/>
              </a:rPr>
              <a:t>		</a:t>
            </a:r>
            <a:r>
              <a:rPr kumimoji="0" lang="en-US" altLang="zh-CN" sz="2400">
                <a:solidFill>
                  <a:srgbClr val="0000CC"/>
                </a:solidFill>
                <a:latin typeface="宋体" panose="02010600030101010101" pitchFamily="2" charset="-122"/>
              </a:rPr>
              <a:t>ADD	[BX+0AH],AX</a:t>
            </a:r>
            <a:r>
              <a:rPr kumimoji="0" lang="en-US" altLang="zh-CN" sz="2400">
                <a:latin typeface="宋体" panose="02010600030101010101" pitchFamily="2" charset="-122"/>
              </a:rPr>
              <a:t>	</a:t>
            </a:r>
            <a:r>
              <a:rPr kumimoji="0" lang="zh-CN" altLang="en-US" sz="2400">
                <a:latin typeface="宋体" panose="02010600030101010101" pitchFamily="2" charset="-122"/>
              </a:rPr>
              <a:t>；</a:t>
            </a:r>
            <a:r>
              <a:rPr kumimoji="0" lang="en-US" altLang="zh-CN" sz="2400">
                <a:latin typeface="宋体" panose="02010600030101010101" pitchFamily="2" charset="-122"/>
              </a:rPr>
              <a:t>B*C</a:t>
            </a:r>
            <a:r>
              <a:rPr kumimoji="0" lang="zh-CN" altLang="en-US" sz="2400">
                <a:latin typeface="宋体" panose="02010600030101010101" pitchFamily="2" charset="-122"/>
              </a:rPr>
              <a:t>加入积单元</a:t>
            </a:r>
          </a:p>
          <a:p>
            <a:pPr eaLnBrk="1" hangingPunct="1">
              <a:lnSpc>
                <a:spcPct val="80000"/>
              </a:lnSpc>
              <a:spcAft>
                <a:spcPct val="20000"/>
              </a:spcAft>
              <a:buClrTx/>
              <a:buSzTx/>
              <a:buFontTx/>
              <a:buNone/>
            </a:pPr>
            <a:r>
              <a:rPr kumimoji="0" lang="zh-CN" altLang="en-US" sz="2400">
                <a:latin typeface="宋体" panose="02010600030101010101" pitchFamily="2" charset="-122"/>
              </a:rPr>
              <a:t>		</a:t>
            </a:r>
            <a:r>
              <a:rPr kumimoji="0" lang="en-US" altLang="zh-CN" sz="2400">
                <a:solidFill>
                  <a:srgbClr val="0000CC"/>
                </a:solidFill>
                <a:latin typeface="宋体" panose="02010600030101010101" pitchFamily="2" charset="-122"/>
              </a:rPr>
              <a:t>ADC	[BX+0CH],DX</a:t>
            </a:r>
            <a:r>
              <a:rPr kumimoji="0" lang="en-US" altLang="zh-CN" sz="2400">
                <a:latin typeface="宋体" panose="02010600030101010101" pitchFamily="2" charset="-122"/>
              </a:rPr>
              <a:t>		   </a:t>
            </a:r>
            <a:r>
              <a:rPr kumimoji="0" lang="zh-CN" altLang="en-US" sz="2000">
                <a:latin typeface="宋体" panose="02010600030101010101" pitchFamily="2" charset="-122"/>
              </a:rPr>
              <a:t>；带进位加入积</a:t>
            </a:r>
            <a:r>
              <a:rPr kumimoji="0" lang="en-US" altLang="zh-CN" sz="2000">
                <a:latin typeface="宋体" panose="02010600030101010101" pitchFamily="2" charset="-122"/>
              </a:rPr>
              <a:t>3</a:t>
            </a:r>
            <a:r>
              <a:rPr kumimoji="0" lang="zh-CN" altLang="en-US" sz="2000">
                <a:latin typeface="宋体" panose="02010600030101010101" pitchFamily="2" charset="-122"/>
              </a:rPr>
              <a:t>单元中</a:t>
            </a:r>
          </a:p>
          <a:p>
            <a:pPr eaLnBrk="1" hangingPunct="1">
              <a:lnSpc>
                <a:spcPct val="80000"/>
              </a:lnSpc>
              <a:spcAft>
                <a:spcPct val="20000"/>
              </a:spcAft>
              <a:buClrTx/>
              <a:buSzTx/>
              <a:buFontTx/>
              <a:buNone/>
            </a:pPr>
            <a:r>
              <a:rPr kumimoji="0" lang="zh-CN" altLang="en-US" sz="2400">
                <a:latin typeface="宋体" panose="02010600030101010101" pitchFamily="2" charset="-122"/>
              </a:rPr>
              <a:t>		</a:t>
            </a:r>
            <a:r>
              <a:rPr kumimoji="0" lang="en-US" altLang="zh-CN" sz="2400">
                <a:solidFill>
                  <a:srgbClr val="0000CC"/>
                </a:solidFill>
                <a:latin typeface="宋体" panose="02010600030101010101" pitchFamily="2" charset="-122"/>
              </a:rPr>
              <a:t>ADC	WORD	PTR[BX+0EH]</a:t>
            </a:r>
            <a:r>
              <a:rPr kumimoji="0" lang="zh-CN" altLang="en-US" sz="2400">
                <a:solidFill>
                  <a:srgbClr val="0000CC"/>
                </a:solidFill>
                <a:latin typeface="宋体" panose="02010600030101010101" pitchFamily="2" charset="-122"/>
              </a:rPr>
              <a:t>，</a:t>
            </a:r>
            <a:r>
              <a:rPr kumimoji="0" lang="en-US" altLang="zh-CN" sz="2400">
                <a:solidFill>
                  <a:srgbClr val="0000CC"/>
                </a:solidFill>
                <a:latin typeface="宋体" panose="02010600030101010101" pitchFamily="2" charset="-122"/>
              </a:rPr>
              <a:t>0</a:t>
            </a:r>
            <a:r>
              <a:rPr kumimoji="0" lang="en-US" altLang="zh-CN" sz="2400">
                <a:latin typeface="宋体" panose="02010600030101010101" pitchFamily="2" charset="-122"/>
              </a:rPr>
              <a:t> </a:t>
            </a:r>
            <a:r>
              <a:rPr kumimoji="0" lang="zh-CN" altLang="en-US" sz="2000">
                <a:latin typeface="宋体" panose="02010600030101010101" pitchFamily="2" charset="-122"/>
              </a:rPr>
              <a:t>；带进位加入积</a:t>
            </a:r>
            <a:r>
              <a:rPr kumimoji="0" lang="en-US" altLang="zh-CN" sz="2000">
                <a:latin typeface="宋体" panose="02010600030101010101" pitchFamily="2" charset="-122"/>
              </a:rPr>
              <a:t>4</a:t>
            </a:r>
            <a:r>
              <a:rPr kumimoji="0" lang="zh-CN" altLang="en-US" sz="2000">
                <a:latin typeface="宋体" panose="02010600030101010101" pitchFamily="2" charset="-122"/>
              </a:rPr>
              <a:t>单元中</a:t>
            </a:r>
          </a:p>
          <a:p>
            <a:pPr eaLnBrk="1" hangingPunct="1">
              <a:lnSpc>
                <a:spcPct val="80000"/>
              </a:lnSpc>
              <a:spcAft>
                <a:spcPct val="20000"/>
              </a:spcAft>
              <a:buClrTx/>
              <a:buSzTx/>
              <a:buFontTx/>
              <a:buNone/>
            </a:pPr>
            <a:r>
              <a:rPr kumimoji="0" lang="zh-CN" altLang="en-US" sz="2400">
                <a:latin typeface="宋体" panose="02010600030101010101" pitchFamily="2" charset="-122"/>
              </a:rPr>
              <a:t>		</a:t>
            </a:r>
            <a:r>
              <a:rPr kumimoji="0" lang="en-US" altLang="zh-CN" sz="2400">
                <a:latin typeface="宋体" panose="02010600030101010101" pitchFamily="2" charset="-122"/>
              </a:rPr>
              <a:t>MOV	AX</a:t>
            </a:r>
            <a:r>
              <a:rPr kumimoji="0" lang="zh-CN" altLang="en-US" sz="2400">
                <a:latin typeface="宋体" panose="02010600030101010101" pitchFamily="2" charset="-122"/>
              </a:rPr>
              <a:t>，</a:t>
            </a:r>
            <a:r>
              <a:rPr kumimoji="0" lang="en-US" altLang="zh-CN" sz="2400">
                <a:latin typeface="宋体" panose="02010600030101010101" pitchFamily="2" charset="-122"/>
              </a:rPr>
              <a:t>[BX+2]	</a:t>
            </a:r>
            <a:r>
              <a:rPr kumimoji="0" lang="zh-CN" altLang="en-US" sz="2400">
                <a:latin typeface="宋体" panose="02010600030101010101" pitchFamily="2" charset="-122"/>
              </a:rPr>
              <a:t>；</a:t>
            </a:r>
            <a:r>
              <a:rPr kumimoji="0" lang="en-US" altLang="zh-CN" sz="2400">
                <a:latin typeface="宋体" panose="02010600030101010101" pitchFamily="2" charset="-122"/>
              </a:rPr>
              <a:t>A→AX</a:t>
            </a:r>
          </a:p>
          <a:p>
            <a:pPr eaLnBrk="1" hangingPunct="1">
              <a:lnSpc>
                <a:spcPct val="80000"/>
              </a:lnSpc>
              <a:spcAft>
                <a:spcPct val="20000"/>
              </a:spcAft>
              <a:buClrTx/>
              <a:buSzTx/>
              <a:buFontTx/>
              <a:buNone/>
            </a:pPr>
            <a:r>
              <a:rPr kumimoji="0" lang="en-US" altLang="zh-CN" sz="2400">
                <a:latin typeface="宋体" panose="02010600030101010101" pitchFamily="2" charset="-122"/>
              </a:rPr>
              <a:t>		MUL	DI		</a:t>
            </a:r>
            <a:r>
              <a:rPr kumimoji="0" lang="zh-CN" altLang="en-US" sz="2400">
                <a:latin typeface="宋体" panose="02010600030101010101" pitchFamily="2" charset="-122"/>
              </a:rPr>
              <a:t>；</a:t>
            </a:r>
            <a:r>
              <a:rPr kumimoji="0" lang="en-US" altLang="zh-CN" sz="2400">
                <a:solidFill>
                  <a:srgbClr val="FF3300"/>
                </a:solidFill>
                <a:latin typeface="宋体" panose="02010600030101010101" pitchFamily="2" charset="-122"/>
              </a:rPr>
              <a:t>A*C</a:t>
            </a:r>
          </a:p>
          <a:p>
            <a:pPr eaLnBrk="1" hangingPunct="1">
              <a:lnSpc>
                <a:spcPct val="80000"/>
              </a:lnSpc>
              <a:spcAft>
                <a:spcPct val="20000"/>
              </a:spcAft>
              <a:buClrTx/>
              <a:buSzTx/>
              <a:buFontTx/>
              <a:buNone/>
            </a:pPr>
            <a:r>
              <a:rPr kumimoji="0" lang="en-US" altLang="zh-CN" sz="2400">
                <a:latin typeface="宋体" panose="02010600030101010101" pitchFamily="2" charset="-122"/>
              </a:rPr>
              <a:t>		</a:t>
            </a:r>
            <a:r>
              <a:rPr kumimoji="0" lang="en-US" altLang="zh-CN" sz="2400">
                <a:solidFill>
                  <a:srgbClr val="FF00FF"/>
                </a:solidFill>
                <a:latin typeface="宋体" panose="02010600030101010101" pitchFamily="2" charset="-122"/>
              </a:rPr>
              <a:t>ADD	[BX+0CH]</a:t>
            </a:r>
            <a:r>
              <a:rPr kumimoji="0" lang="zh-CN" altLang="en-US" sz="2400">
                <a:solidFill>
                  <a:srgbClr val="FF00FF"/>
                </a:solidFill>
                <a:latin typeface="宋体" panose="02010600030101010101" pitchFamily="2" charset="-122"/>
              </a:rPr>
              <a:t>，</a:t>
            </a:r>
            <a:r>
              <a:rPr kumimoji="0" lang="en-US" altLang="zh-CN" sz="2400">
                <a:solidFill>
                  <a:srgbClr val="FF00FF"/>
                </a:solidFill>
                <a:latin typeface="宋体" panose="02010600030101010101" pitchFamily="2" charset="-122"/>
              </a:rPr>
              <a:t>AX</a:t>
            </a:r>
          </a:p>
          <a:p>
            <a:pPr eaLnBrk="1" hangingPunct="1">
              <a:lnSpc>
                <a:spcPct val="80000"/>
              </a:lnSpc>
              <a:spcAft>
                <a:spcPct val="20000"/>
              </a:spcAft>
              <a:buClrTx/>
              <a:buSzTx/>
              <a:buFontTx/>
              <a:buNone/>
            </a:pPr>
            <a:r>
              <a:rPr kumimoji="0" lang="en-US" altLang="zh-CN" sz="2400">
                <a:latin typeface="宋体" panose="02010600030101010101" pitchFamily="2" charset="-122"/>
              </a:rPr>
              <a:t>		</a:t>
            </a:r>
            <a:r>
              <a:rPr kumimoji="0" lang="en-US" altLang="zh-CN" sz="2400">
                <a:solidFill>
                  <a:srgbClr val="FF00FF"/>
                </a:solidFill>
                <a:latin typeface="宋体" panose="02010600030101010101" pitchFamily="2" charset="-122"/>
              </a:rPr>
              <a:t>ADC	[BX+0EH]</a:t>
            </a:r>
            <a:r>
              <a:rPr kumimoji="0" lang="zh-CN" altLang="en-US" sz="2400">
                <a:solidFill>
                  <a:srgbClr val="FF00FF"/>
                </a:solidFill>
                <a:latin typeface="宋体" panose="02010600030101010101" pitchFamily="2" charset="-122"/>
              </a:rPr>
              <a:t>，</a:t>
            </a:r>
            <a:r>
              <a:rPr kumimoji="0" lang="en-US" altLang="zh-CN" sz="2400">
                <a:solidFill>
                  <a:srgbClr val="FF00FF"/>
                </a:solidFill>
                <a:latin typeface="宋体" panose="02010600030101010101" pitchFamily="2" charset="-122"/>
              </a:rPr>
              <a:t>DX</a:t>
            </a:r>
          </a:p>
          <a:p>
            <a:pPr eaLnBrk="1" hangingPunct="1">
              <a:lnSpc>
                <a:spcPct val="80000"/>
              </a:lnSpc>
              <a:spcAft>
                <a:spcPct val="20000"/>
              </a:spcAft>
              <a:buClrTx/>
              <a:buSzTx/>
              <a:buFontTx/>
              <a:buNone/>
            </a:pPr>
            <a:r>
              <a:rPr kumimoji="0" lang="en-US" altLang="zh-CN" sz="2400">
                <a:latin typeface="宋体" panose="02010600030101010101" pitchFamily="2" charset="-122"/>
              </a:rPr>
              <a:t>		MOV	AH</a:t>
            </a:r>
            <a:r>
              <a:rPr kumimoji="0" lang="zh-CN" altLang="en-US" sz="2400">
                <a:latin typeface="宋体" panose="02010600030101010101" pitchFamily="2" charset="-122"/>
              </a:rPr>
              <a:t>，</a:t>
            </a:r>
            <a:r>
              <a:rPr kumimoji="0" lang="en-US" altLang="zh-CN" sz="2400">
                <a:latin typeface="宋体" panose="02010600030101010101" pitchFamily="2" charset="-122"/>
              </a:rPr>
              <a:t>4CH	</a:t>
            </a:r>
            <a:r>
              <a:rPr kumimoji="0" lang="zh-CN" altLang="en-US" sz="2400">
                <a:latin typeface="宋体" panose="02010600030101010101" pitchFamily="2" charset="-122"/>
              </a:rPr>
              <a:t>；返回</a:t>
            </a:r>
            <a:r>
              <a:rPr kumimoji="0" lang="en-US" altLang="zh-CN" sz="2400">
                <a:latin typeface="宋体" panose="02010600030101010101" pitchFamily="2" charset="-122"/>
              </a:rPr>
              <a:t>DOS</a:t>
            </a:r>
          </a:p>
          <a:p>
            <a:pPr eaLnBrk="1" hangingPunct="1">
              <a:lnSpc>
                <a:spcPct val="80000"/>
              </a:lnSpc>
              <a:spcAft>
                <a:spcPct val="20000"/>
              </a:spcAft>
              <a:buClrTx/>
              <a:buSzTx/>
              <a:buFontTx/>
              <a:buNone/>
            </a:pPr>
            <a:r>
              <a:rPr kumimoji="0" lang="en-US" altLang="zh-CN" sz="2400">
                <a:latin typeface="宋体" panose="02010600030101010101" pitchFamily="2" charset="-122"/>
              </a:rPr>
              <a:t>		INT	21H</a:t>
            </a:r>
          </a:p>
          <a:p>
            <a:pPr eaLnBrk="1" hangingPunct="1">
              <a:lnSpc>
                <a:spcPct val="80000"/>
              </a:lnSpc>
              <a:spcAft>
                <a:spcPct val="20000"/>
              </a:spcAft>
              <a:buClrTx/>
              <a:buSzTx/>
              <a:buFontTx/>
              <a:buNone/>
            </a:pPr>
            <a:r>
              <a:rPr kumimoji="0" lang="en-US" altLang="zh-CN" sz="2400">
                <a:latin typeface="宋体" panose="02010600030101010101" pitchFamily="2" charset="-122"/>
              </a:rPr>
              <a:t>CODE	ENDS</a:t>
            </a:r>
          </a:p>
          <a:p>
            <a:pPr eaLnBrk="1" hangingPunct="1">
              <a:lnSpc>
                <a:spcPct val="80000"/>
              </a:lnSpc>
              <a:spcAft>
                <a:spcPct val="20000"/>
              </a:spcAft>
              <a:buClrTx/>
              <a:buSzTx/>
              <a:buFontTx/>
              <a:buNone/>
            </a:pPr>
            <a:r>
              <a:rPr kumimoji="0" lang="en-US" altLang="zh-CN" sz="2400">
                <a:latin typeface="宋体" panose="02010600030101010101" pitchFamily="2" charset="-122"/>
              </a:rPr>
              <a:t>		END	BEGIN </a:t>
            </a:r>
            <a:endParaRPr kumimoji="0" lang="zh-CN" altLang="en-US" sz="2400">
              <a:latin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4">
            <a:extLst>
              <a:ext uri="{FF2B5EF4-FFF2-40B4-BE49-F238E27FC236}">
                <a16:creationId xmlns:a16="http://schemas.microsoft.com/office/drawing/2014/main" id="{014A798F-EAC2-9540-BA3E-2687D04608E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3447967-542F-9145-A941-220AFAB35B1D}" type="datetime12">
              <a:rPr kumimoji="0" lang="zh-CN" altLang="en-US" sz="1400" smtClean="0"/>
              <a:pPr>
                <a:spcBef>
                  <a:spcPct val="0"/>
                </a:spcBef>
                <a:buClrTx/>
                <a:buSzTx/>
                <a:buFontTx/>
                <a:buNone/>
              </a:pPr>
              <a:t>下午10时44分</a:t>
            </a:fld>
            <a:endParaRPr kumimoji="0" lang="en-US" altLang="zh-CN" sz="1400"/>
          </a:p>
        </p:txBody>
      </p:sp>
      <p:sp>
        <p:nvSpPr>
          <p:cNvPr id="171010" name="Rectangle 6">
            <a:extLst>
              <a:ext uri="{FF2B5EF4-FFF2-40B4-BE49-F238E27FC236}">
                <a16:creationId xmlns:a16="http://schemas.microsoft.com/office/drawing/2014/main" id="{127C58D7-16C2-EB4F-A525-3F4E9D1521C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9DD21E2-2746-BA49-968D-EE61081FA599}" type="slidenum">
              <a:rPr kumimoji="0" lang="en-US" altLang="zh-CN" sz="1400" smtClean="0"/>
              <a:pPr>
                <a:spcBef>
                  <a:spcPct val="0"/>
                </a:spcBef>
                <a:buClrTx/>
                <a:buSzTx/>
                <a:buFontTx/>
                <a:buNone/>
              </a:pPr>
              <a:t>76</a:t>
            </a:fld>
            <a:r>
              <a:rPr kumimoji="0" lang="en-US" altLang="zh-CN" sz="1400"/>
              <a:t>/96</a:t>
            </a:r>
            <a:endParaRPr kumimoji="0" lang="zh-CN" altLang="en-US" sz="1400"/>
          </a:p>
        </p:txBody>
      </p:sp>
      <p:sp>
        <p:nvSpPr>
          <p:cNvPr id="171011" name="Text Box 5">
            <a:extLst>
              <a:ext uri="{FF2B5EF4-FFF2-40B4-BE49-F238E27FC236}">
                <a16:creationId xmlns:a16="http://schemas.microsoft.com/office/drawing/2014/main" id="{2E32BE2F-3FC3-ED40-A114-80EC1535959A}"/>
              </a:ext>
            </a:extLst>
          </p:cNvPr>
          <p:cNvSpPr txBox="1">
            <a:spLocks noChangeArrowheads="1"/>
          </p:cNvSpPr>
          <p:nvPr/>
        </p:nvSpPr>
        <p:spPr bwMode="auto">
          <a:xfrm>
            <a:off x="2339975" y="146050"/>
            <a:ext cx="4537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6.6	 </a:t>
            </a:r>
            <a:r>
              <a:rPr lang="zh-CN" altLang="en-US" sz="3600">
                <a:latin typeface="隶书" pitchFamily="49" charset="-122"/>
                <a:ea typeface="隶书" pitchFamily="49" charset="-122"/>
              </a:rPr>
              <a:t>程序设计方法</a:t>
            </a:r>
          </a:p>
        </p:txBody>
      </p:sp>
      <p:sp>
        <p:nvSpPr>
          <p:cNvPr id="622597" name="Text Box 5">
            <a:extLst>
              <a:ext uri="{FF2B5EF4-FFF2-40B4-BE49-F238E27FC236}">
                <a16:creationId xmlns:a16="http://schemas.microsoft.com/office/drawing/2014/main" id="{2AAA572D-09EB-EB45-9A14-94516019ED3A}"/>
              </a:ext>
            </a:extLst>
          </p:cNvPr>
          <p:cNvSpPr txBox="1">
            <a:spLocks noChangeArrowheads="1"/>
          </p:cNvSpPr>
          <p:nvPr/>
        </p:nvSpPr>
        <p:spPr bwMode="auto">
          <a:xfrm>
            <a:off x="458788" y="917575"/>
            <a:ext cx="2097087" cy="457200"/>
          </a:xfrm>
          <a:prstGeom prst="rect">
            <a:avLst/>
          </a:prstGeom>
          <a:noFill/>
          <a:ln>
            <a:noFill/>
          </a:ln>
          <a:effectLst/>
          <a:extLst/>
        </p:spPr>
        <p:txBody>
          <a:bodyPr>
            <a:spAutoFit/>
          </a:bodyPr>
          <a:lstStyle>
            <a:lvl1pPr marL="457200" indent="-457200" eaLnBrk="0" hangingPunct="0">
              <a:defRPr kumimoji="1" sz="2800" b="1">
                <a:solidFill>
                  <a:schemeClr val="tx1"/>
                </a:solidFill>
                <a:latin typeface="Times New Roman" charset="0"/>
                <a:ea typeface="华文中宋" charset="0"/>
                <a:cs typeface="华文中宋" charset="0"/>
              </a:defRPr>
            </a:lvl1pPr>
            <a:lvl2pPr eaLnBrk="0" hangingPunct="0">
              <a:defRPr kumimoji="1" sz="2800" b="1">
                <a:solidFill>
                  <a:schemeClr val="tx1"/>
                </a:solidFill>
                <a:latin typeface="Times New Roman" charset="0"/>
                <a:ea typeface="华文中宋" charset="0"/>
                <a:cs typeface="华文中宋" charset="0"/>
              </a:defRPr>
            </a:lvl2pPr>
            <a:lvl3pPr eaLnBrk="0" hangingPunct="0">
              <a:defRPr kumimoji="1" sz="2800" b="1">
                <a:solidFill>
                  <a:schemeClr val="tx1"/>
                </a:solidFill>
                <a:latin typeface="Times New Roman" charset="0"/>
                <a:ea typeface="华文中宋" charset="0"/>
                <a:cs typeface="华文中宋" charset="0"/>
              </a:defRPr>
            </a:lvl3pPr>
            <a:lvl4pPr eaLnBrk="0" hangingPunct="0">
              <a:defRPr kumimoji="1" sz="2800" b="1">
                <a:solidFill>
                  <a:schemeClr val="tx1"/>
                </a:solidFill>
                <a:latin typeface="Times New Roman" charset="0"/>
                <a:ea typeface="华文中宋" charset="0"/>
                <a:cs typeface="华文中宋" charset="0"/>
              </a:defRPr>
            </a:lvl4pPr>
            <a:lvl5pPr eaLnBrk="0" hangingPunct="0">
              <a:defRPr kumimoji="1" sz="2800" b="1">
                <a:solidFill>
                  <a:schemeClr val="tx1"/>
                </a:solidFill>
                <a:latin typeface="Times New Roman" charset="0"/>
                <a:ea typeface="华文中宋" charset="0"/>
                <a:cs typeface="华文中宋" charset="0"/>
              </a:defRPr>
            </a:lvl5pPr>
            <a:lvl6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6pPr>
            <a:lvl7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7pPr>
            <a:lvl8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8pPr>
            <a:lvl9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9pPr>
          </a:lstStyle>
          <a:p>
            <a:pPr eaLnBrk="1" hangingPunct="1">
              <a:spcBef>
                <a:spcPct val="20000"/>
              </a:spcBef>
              <a:defRPr/>
            </a:pPr>
            <a:r>
              <a:rPr kumimoji="0" lang="zh-CN" altLang="en-US" sz="2400">
                <a:solidFill>
                  <a:srgbClr val="FF0000"/>
                </a:solidFill>
                <a:effectLst>
                  <a:outerShdw blurRad="38100" dist="38100" dir="2700000" algn="tl">
                    <a:srgbClr val="DDDDDD"/>
                  </a:outerShdw>
                </a:effectLst>
                <a:latin typeface="宋体" charset="0"/>
                <a:ea typeface="宋体" charset="0"/>
                <a:cs typeface="宋体" charset="0"/>
              </a:rPr>
              <a:t>二、分支结构</a:t>
            </a:r>
          </a:p>
        </p:txBody>
      </p:sp>
      <p:pic>
        <p:nvPicPr>
          <p:cNvPr id="622598" name="Picture 6" descr="图4">
            <a:extLst>
              <a:ext uri="{FF2B5EF4-FFF2-40B4-BE49-F238E27FC236}">
                <a16:creationId xmlns:a16="http://schemas.microsoft.com/office/drawing/2014/main" id="{C8D377E5-24A0-AF44-8F98-6F9DD49A5B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304" b="14525"/>
          <a:stretch>
            <a:fillRect/>
          </a:stretch>
        </p:blipFill>
        <p:spPr bwMode="auto">
          <a:xfrm>
            <a:off x="569913" y="2262188"/>
            <a:ext cx="3687762"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2599" name="Picture 7" descr="图4">
            <a:extLst>
              <a:ext uri="{FF2B5EF4-FFF2-40B4-BE49-F238E27FC236}">
                <a16:creationId xmlns:a16="http://schemas.microsoft.com/office/drawing/2014/main" id="{A642F79F-39B2-2A40-89A9-B0F5E40D0C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9189" t="8028" r="14474" b="16530"/>
          <a:stretch>
            <a:fillRect/>
          </a:stretch>
        </p:blipFill>
        <p:spPr bwMode="auto">
          <a:xfrm>
            <a:off x="4940300" y="2205038"/>
            <a:ext cx="3635375"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withEffect">
                                  <p:stCondLst>
                                    <p:cond delay="0"/>
                                  </p:stCondLst>
                                  <p:childTnLst>
                                    <p:set>
                                      <p:cBhvr>
                                        <p:cTn id="6" dur="1" fill="hold">
                                          <p:stCondLst>
                                            <p:cond delay="0"/>
                                          </p:stCondLst>
                                        </p:cTn>
                                        <p:tgtEl>
                                          <p:spTgt spid="622598"/>
                                        </p:tgtEl>
                                        <p:attrNameLst>
                                          <p:attrName>style.visibility</p:attrName>
                                        </p:attrNameLst>
                                      </p:cBhvr>
                                      <p:to>
                                        <p:strVal val="visible"/>
                                      </p:to>
                                    </p:set>
                                    <p:anim calcmode="lin" valueType="num">
                                      <p:cBhvr>
                                        <p:cTn id="7" dur="500" fill="hold"/>
                                        <p:tgtEl>
                                          <p:spTgt spid="622598"/>
                                        </p:tgtEl>
                                        <p:attrNameLst>
                                          <p:attrName>ppt_w</p:attrName>
                                        </p:attrNameLst>
                                      </p:cBhvr>
                                      <p:tavLst>
                                        <p:tav tm="0">
                                          <p:val>
                                            <p:fltVal val="0"/>
                                          </p:val>
                                        </p:tav>
                                        <p:tav tm="100000">
                                          <p:val>
                                            <p:strVal val="#ppt_w"/>
                                          </p:val>
                                        </p:tav>
                                      </p:tavLst>
                                    </p:anim>
                                    <p:anim calcmode="lin" valueType="num">
                                      <p:cBhvr>
                                        <p:cTn id="8" dur="500" fill="hold"/>
                                        <p:tgtEl>
                                          <p:spTgt spid="622598"/>
                                        </p:tgtEl>
                                        <p:attrNameLst>
                                          <p:attrName>ppt_h</p:attrName>
                                        </p:attrNameLst>
                                      </p:cBhvr>
                                      <p:tavLst>
                                        <p:tav tm="0">
                                          <p:val>
                                            <p:strVal val="#ppt_h"/>
                                          </p:val>
                                        </p:tav>
                                        <p:tav tm="100000">
                                          <p:val>
                                            <p:strVal val="#ppt_h"/>
                                          </p:val>
                                        </p:tav>
                                      </p:tavLst>
                                    </p:anim>
                                  </p:childTnLst>
                                </p:cTn>
                              </p:par>
                              <p:par>
                                <p:cTn id="9" presetID="1" presetClass="entr" presetSubtype="0" fill="hold" nodeType="withEffect">
                                  <p:stCondLst>
                                    <p:cond delay="0"/>
                                  </p:stCondLst>
                                  <p:childTnLst>
                                    <p:set>
                                      <p:cBhvr>
                                        <p:cTn id="10" dur="1" fill="hold">
                                          <p:stCondLst>
                                            <p:cond delay="0"/>
                                          </p:stCondLst>
                                        </p:cTn>
                                        <p:tgtEl>
                                          <p:spTgt spid="6225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4">
            <a:extLst>
              <a:ext uri="{FF2B5EF4-FFF2-40B4-BE49-F238E27FC236}">
                <a16:creationId xmlns:a16="http://schemas.microsoft.com/office/drawing/2014/main" id="{B59881C1-348D-9742-AD14-41FD62E1CCE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3B4DA81-7106-2149-AFA7-0FA086D89917}" type="datetime12">
              <a:rPr kumimoji="0" lang="zh-CN" altLang="en-US" sz="1400" smtClean="0"/>
              <a:pPr>
                <a:spcBef>
                  <a:spcPct val="0"/>
                </a:spcBef>
                <a:buClrTx/>
                <a:buSzTx/>
                <a:buFontTx/>
                <a:buNone/>
              </a:pPr>
              <a:t>下午10时44分</a:t>
            </a:fld>
            <a:endParaRPr kumimoji="0" lang="en-US" altLang="zh-CN" sz="1400"/>
          </a:p>
        </p:txBody>
      </p:sp>
      <p:sp>
        <p:nvSpPr>
          <p:cNvPr id="173058" name="Rectangle 6">
            <a:extLst>
              <a:ext uri="{FF2B5EF4-FFF2-40B4-BE49-F238E27FC236}">
                <a16:creationId xmlns:a16="http://schemas.microsoft.com/office/drawing/2014/main" id="{92E8656A-5C52-1245-AAA8-9F89C6AA879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42C50BF-42D0-4342-A33D-3F39AC613AC2}" type="slidenum">
              <a:rPr kumimoji="0" lang="en-US" altLang="zh-CN" sz="1400" smtClean="0"/>
              <a:pPr>
                <a:spcBef>
                  <a:spcPct val="0"/>
                </a:spcBef>
                <a:buClrTx/>
                <a:buSzTx/>
                <a:buFontTx/>
                <a:buNone/>
              </a:pPr>
              <a:t>77</a:t>
            </a:fld>
            <a:r>
              <a:rPr kumimoji="0" lang="en-US" altLang="zh-CN" sz="1400"/>
              <a:t>/96</a:t>
            </a:r>
            <a:endParaRPr kumimoji="0" lang="zh-CN" altLang="en-US" sz="1400"/>
          </a:p>
        </p:txBody>
      </p:sp>
      <p:sp>
        <p:nvSpPr>
          <p:cNvPr id="173059" name="Text Box 5">
            <a:extLst>
              <a:ext uri="{FF2B5EF4-FFF2-40B4-BE49-F238E27FC236}">
                <a16:creationId xmlns:a16="http://schemas.microsoft.com/office/drawing/2014/main" id="{483A00D3-2352-DA4F-9C97-5B2AE4CA6C8A}"/>
              </a:ext>
            </a:extLst>
          </p:cNvPr>
          <p:cNvSpPr txBox="1">
            <a:spLocks noChangeArrowheads="1"/>
          </p:cNvSpPr>
          <p:nvPr/>
        </p:nvSpPr>
        <p:spPr bwMode="auto">
          <a:xfrm>
            <a:off x="2339975" y="146050"/>
            <a:ext cx="4537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6.6	 </a:t>
            </a:r>
            <a:r>
              <a:rPr lang="zh-CN" altLang="en-US" sz="3600">
                <a:latin typeface="隶书" pitchFamily="49" charset="-122"/>
                <a:ea typeface="隶书" pitchFamily="49" charset="-122"/>
              </a:rPr>
              <a:t>程序设计方法</a:t>
            </a:r>
          </a:p>
        </p:txBody>
      </p:sp>
      <p:pic>
        <p:nvPicPr>
          <p:cNvPr id="624645" name="Picture 5" descr="5">
            <a:extLst>
              <a:ext uri="{FF2B5EF4-FFF2-40B4-BE49-F238E27FC236}">
                <a16:creationId xmlns:a16="http://schemas.microsoft.com/office/drawing/2014/main" id="{5F42EB74-F9FC-974B-A579-5EC6E47DC0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0721" b="5307"/>
          <a:stretch>
            <a:fillRect/>
          </a:stretch>
        </p:blipFill>
        <p:spPr bwMode="auto">
          <a:xfrm>
            <a:off x="782638" y="1350963"/>
            <a:ext cx="7466012"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624645"/>
                                        </p:tgtEl>
                                        <p:attrNameLst>
                                          <p:attrName>style.visibility</p:attrName>
                                        </p:attrNameLst>
                                      </p:cBhvr>
                                      <p:to>
                                        <p:strVal val="visible"/>
                                      </p:to>
                                    </p:set>
                                    <p:animEffect transition="in" filter="strips(downRight)">
                                      <p:cBhvr>
                                        <p:cTn id="7" dur="1000"/>
                                        <p:tgtEl>
                                          <p:spTgt spid="624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4">
            <a:extLst>
              <a:ext uri="{FF2B5EF4-FFF2-40B4-BE49-F238E27FC236}">
                <a16:creationId xmlns:a16="http://schemas.microsoft.com/office/drawing/2014/main" id="{86334D8B-A58F-A647-A42D-DCF697A7CC3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F6768C4-DCD4-DF41-A7C4-7542AD196C2F}" type="datetime12">
              <a:rPr kumimoji="0" lang="zh-CN" altLang="en-US" sz="1400" smtClean="0"/>
              <a:pPr>
                <a:spcBef>
                  <a:spcPct val="0"/>
                </a:spcBef>
                <a:buClrTx/>
                <a:buSzTx/>
                <a:buFontTx/>
                <a:buNone/>
              </a:pPr>
              <a:t>下午10时44分</a:t>
            </a:fld>
            <a:endParaRPr kumimoji="0" lang="en-US" altLang="zh-CN" sz="1400"/>
          </a:p>
        </p:txBody>
      </p:sp>
      <p:sp>
        <p:nvSpPr>
          <p:cNvPr id="175106" name="Rectangle 6">
            <a:extLst>
              <a:ext uri="{FF2B5EF4-FFF2-40B4-BE49-F238E27FC236}">
                <a16:creationId xmlns:a16="http://schemas.microsoft.com/office/drawing/2014/main" id="{3D312CAE-8959-CD42-A902-50439256D80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72E839F-E61C-BB4C-AF0F-693702B085DF}" type="slidenum">
              <a:rPr kumimoji="0" lang="en-US" altLang="zh-CN" sz="1400" smtClean="0"/>
              <a:pPr>
                <a:spcBef>
                  <a:spcPct val="0"/>
                </a:spcBef>
                <a:buClrTx/>
                <a:buSzTx/>
                <a:buFontTx/>
                <a:buNone/>
              </a:pPr>
              <a:t>78</a:t>
            </a:fld>
            <a:r>
              <a:rPr kumimoji="0" lang="en-US" altLang="zh-CN" sz="1400"/>
              <a:t>/96</a:t>
            </a:r>
            <a:endParaRPr kumimoji="0" lang="zh-CN" altLang="en-US" sz="1400"/>
          </a:p>
        </p:txBody>
      </p:sp>
      <p:sp>
        <p:nvSpPr>
          <p:cNvPr id="175107" name="Text Box 15">
            <a:extLst>
              <a:ext uri="{FF2B5EF4-FFF2-40B4-BE49-F238E27FC236}">
                <a16:creationId xmlns:a16="http://schemas.microsoft.com/office/drawing/2014/main" id="{946B387D-8D77-3D48-A20B-21B11C125B1E}"/>
              </a:ext>
            </a:extLst>
          </p:cNvPr>
          <p:cNvSpPr txBox="1">
            <a:spLocks noChangeArrowheads="1"/>
          </p:cNvSpPr>
          <p:nvPr/>
        </p:nvSpPr>
        <p:spPr bwMode="auto">
          <a:xfrm>
            <a:off x="338138" y="1525588"/>
            <a:ext cx="8266112" cy="351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50000"/>
              </a:spcBef>
              <a:buClrTx/>
              <a:buSzTx/>
              <a:buFontTx/>
              <a:buNone/>
            </a:pPr>
            <a:r>
              <a:rPr kumimoji="0" lang="zh-CN" altLang="en-US" sz="2800">
                <a:solidFill>
                  <a:srgbClr val="333333"/>
                </a:solidFill>
                <a:latin typeface="Verdana" panose="020B0604030504040204" pitchFamily="34" charset="0"/>
              </a:rPr>
              <a:t>				             两数比较 </a:t>
            </a:r>
            <a:r>
              <a:rPr kumimoji="0" lang="en-US" altLang="zh-CN" sz="2800">
                <a:solidFill>
                  <a:srgbClr val="333333"/>
                </a:solidFill>
                <a:latin typeface="Verdana" panose="020B0604030504040204" pitchFamily="34" charset="0"/>
              </a:rPr>
              <a:t>CMP</a:t>
            </a:r>
          </a:p>
          <a:p>
            <a:pPr eaLnBrk="1" hangingPunct="1">
              <a:lnSpc>
                <a:spcPct val="120000"/>
              </a:lnSpc>
              <a:spcBef>
                <a:spcPct val="50000"/>
              </a:spcBef>
              <a:buClrTx/>
              <a:buSzTx/>
              <a:buFontTx/>
              <a:buNone/>
            </a:pPr>
            <a:r>
              <a:rPr kumimoji="0" lang="en-US" altLang="zh-CN" sz="2800">
                <a:solidFill>
                  <a:srgbClr val="333333"/>
                </a:solidFill>
                <a:latin typeface="Verdana" panose="020B0604030504040204" pitchFamily="34" charset="0"/>
              </a:rPr>
              <a:t>	      	           </a:t>
            </a:r>
            <a:r>
              <a:rPr kumimoji="0" lang="zh-CN" altLang="en-US" sz="2800">
                <a:solidFill>
                  <a:srgbClr val="0033CC"/>
                </a:solidFill>
                <a:latin typeface="Verdana" panose="020B0604030504040204" pitchFamily="34" charset="0"/>
              </a:rPr>
              <a:t>比较判断</a:t>
            </a:r>
            <a:r>
              <a:rPr kumimoji="0" lang="zh-CN" altLang="en-US" sz="2800">
                <a:solidFill>
                  <a:srgbClr val="333333"/>
                </a:solidFill>
                <a:latin typeface="Verdana" panose="020B0604030504040204" pitchFamily="34" charset="0"/>
              </a:rPr>
              <a:t>     串比较 </a:t>
            </a:r>
            <a:r>
              <a:rPr kumimoji="0" lang="en-US" altLang="zh-CN" sz="2800">
                <a:solidFill>
                  <a:srgbClr val="333333"/>
                </a:solidFill>
                <a:latin typeface="Verdana" panose="020B0604030504040204" pitchFamily="34" charset="0"/>
              </a:rPr>
              <a:t>CMPS</a:t>
            </a:r>
          </a:p>
          <a:p>
            <a:pPr eaLnBrk="1" hangingPunct="1">
              <a:lnSpc>
                <a:spcPct val="120000"/>
              </a:lnSpc>
              <a:spcBef>
                <a:spcPct val="50000"/>
              </a:spcBef>
              <a:buClrTx/>
              <a:buSzTx/>
              <a:buFontTx/>
              <a:buNone/>
            </a:pPr>
            <a:r>
              <a:rPr kumimoji="0" lang="zh-CN" altLang="en-US" sz="2800">
                <a:solidFill>
                  <a:srgbClr val="FF0000"/>
                </a:solidFill>
                <a:latin typeface="Verdana" panose="020B0604030504040204" pitchFamily="34" charset="0"/>
              </a:rPr>
              <a:t>分支的实现步骤</a:t>
            </a:r>
            <a:r>
              <a:rPr kumimoji="0" lang="zh-CN" altLang="en-US" sz="2800">
                <a:solidFill>
                  <a:srgbClr val="333333"/>
                </a:solidFill>
                <a:latin typeface="Verdana" panose="020B0604030504040204" pitchFamily="34" charset="0"/>
              </a:rPr>
              <a:t>			      串搜索 </a:t>
            </a:r>
            <a:r>
              <a:rPr kumimoji="0" lang="en-US" altLang="zh-CN" sz="2800">
                <a:solidFill>
                  <a:srgbClr val="333333"/>
                </a:solidFill>
                <a:latin typeface="Verdana" panose="020B0604030504040204" pitchFamily="34" charset="0"/>
              </a:rPr>
              <a:t>SCAS</a:t>
            </a:r>
          </a:p>
          <a:p>
            <a:pPr eaLnBrk="1" hangingPunct="1">
              <a:lnSpc>
                <a:spcPct val="120000"/>
              </a:lnSpc>
              <a:spcBef>
                <a:spcPct val="50000"/>
              </a:spcBef>
              <a:buClrTx/>
              <a:buSzTx/>
              <a:buFontTx/>
              <a:buNone/>
            </a:pPr>
            <a:r>
              <a:rPr kumimoji="0" lang="en-US" altLang="zh-CN" sz="2800">
                <a:solidFill>
                  <a:srgbClr val="333333"/>
                </a:solidFill>
                <a:latin typeface="Verdana" panose="020B0604030504040204" pitchFamily="34" charset="0"/>
              </a:rPr>
              <a:t>		                </a:t>
            </a:r>
            <a:r>
              <a:rPr kumimoji="0" lang="zh-CN" altLang="en-US" sz="2800">
                <a:solidFill>
                  <a:srgbClr val="0033CC"/>
                </a:solidFill>
                <a:latin typeface="Verdana" panose="020B0604030504040204" pitchFamily="34" charset="0"/>
              </a:rPr>
              <a:t>转移</a:t>
            </a:r>
            <a:r>
              <a:rPr kumimoji="0" lang="zh-CN" altLang="en-US" sz="2800">
                <a:solidFill>
                  <a:srgbClr val="333333"/>
                </a:solidFill>
                <a:latin typeface="Verdana" panose="020B0604030504040204" pitchFamily="34" charset="0"/>
              </a:rPr>
              <a:t>	      无条件转移</a:t>
            </a:r>
          </a:p>
          <a:p>
            <a:pPr eaLnBrk="1" hangingPunct="1">
              <a:lnSpc>
                <a:spcPct val="120000"/>
              </a:lnSpc>
              <a:spcBef>
                <a:spcPct val="50000"/>
              </a:spcBef>
              <a:buClrTx/>
              <a:buSzTx/>
              <a:buFontTx/>
              <a:buNone/>
            </a:pPr>
            <a:r>
              <a:rPr kumimoji="0" lang="zh-CN" altLang="en-US" sz="2800">
                <a:solidFill>
                  <a:srgbClr val="333333"/>
                </a:solidFill>
                <a:latin typeface="Verdana" panose="020B0604030504040204" pitchFamily="34" charset="0"/>
              </a:rPr>
              <a:t>				             条件转移</a:t>
            </a:r>
          </a:p>
        </p:txBody>
      </p:sp>
      <p:sp>
        <p:nvSpPr>
          <p:cNvPr id="175108" name="Line 16">
            <a:extLst>
              <a:ext uri="{FF2B5EF4-FFF2-40B4-BE49-F238E27FC236}">
                <a16:creationId xmlns:a16="http://schemas.microsoft.com/office/drawing/2014/main" id="{5D419607-C674-6C46-9EFD-7BC04D8E7FE6}"/>
              </a:ext>
            </a:extLst>
          </p:cNvPr>
          <p:cNvSpPr>
            <a:spLocks noChangeShapeType="1"/>
          </p:cNvSpPr>
          <p:nvPr/>
        </p:nvSpPr>
        <p:spPr bwMode="auto">
          <a:xfrm flipH="1">
            <a:off x="5378450" y="1812925"/>
            <a:ext cx="215900" cy="0"/>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09" name="Line 17">
            <a:extLst>
              <a:ext uri="{FF2B5EF4-FFF2-40B4-BE49-F238E27FC236}">
                <a16:creationId xmlns:a16="http://schemas.microsoft.com/office/drawing/2014/main" id="{775EAEE2-668C-2D45-B4BC-F28C623DB789}"/>
              </a:ext>
            </a:extLst>
          </p:cNvPr>
          <p:cNvSpPr>
            <a:spLocks noChangeShapeType="1"/>
          </p:cNvSpPr>
          <p:nvPr/>
        </p:nvSpPr>
        <p:spPr bwMode="auto">
          <a:xfrm>
            <a:off x="5378450" y="1812925"/>
            <a:ext cx="0" cy="1441450"/>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10" name="Line 18">
            <a:extLst>
              <a:ext uri="{FF2B5EF4-FFF2-40B4-BE49-F238E27FC236}">
                <a16:creationId xmlns:a16="http://schemas.microsoft.com/office/drawing/2014/main" id="{CBD714A8-561A-6A4B-9E7E-0AF0323E2B5E}"/>
              </a:ext>
            </a:extLst>
          </p:cNvPr>
          <p:cNvSpPr>
            <a:spLocks noChangeShapeType="1"/>
          </p:cNvSpPr>
          <p:nvPr/>
        </p:nvSpPr>
        <p:spPr bwMode="auto">
          <a:xfrm>
            <a:off x="5378450" y="3252788"/>
            <a:ext cx="287338" cy="0"/>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11" name="Line 19">
            <a:extLst>
              <a:ext uri="{FF2B5EF4-FFF2-40B4-BE49-F238E27FC236}">
                <a16:creationId xmlns:a16="http://schemas.microsoft.com/office/drawing/2014/main" id="{45AEB9BA-B6BB-FB45-93DB-64FAC6BE16E8}"/>
              </a:ext>
            </a:extLst>
          </p:cNvPr>
          <p:cNvSpPr>
            <a:spLocks noChangeShapeType="1"/>
          </p:cNvSpPr>
          <p:nvPr/>
        </p:nvSpPr>
        <p:spPr bwMode="auto">
          <a:xfrm>
            <a:off x="5408613" y="4779963"/>
            <a:ext cx="287337" cy="0"/>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12" name="Line 20">
            <a:extLst>
              <a:ext uri="{FF2B5EF4-FFF2-40B4-BE49-F238E27FC236}">
                <a16:creationId xmlns:a16="http://schemas.microsoft.com/office/drawing/2014/main" id="{7EB6AB6D-02D4-F541-8021-A60876C88796}"/>
              </a:ext>
            </a:extLst>
          </p:cNvPr>
          <p:cNvSpPr>
            <a:spLocks noChangeShapeType="1"/>
          </p:cNvSpPr>
          <p:nvPr/>
        </p:nvSpPr>
        <p:spPr bwMode="auto">
          <a:xfrm flipV="1">
            <a:off x="5408613" y="3987800"/>
            <a:ext cx="0" cy="792163"/>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13" name="Line 21">
            <a:extLst>
              <a:ext uri="{FF2B5EF4-FFF2-40B4-BE49-F238E27FC236}">
                <a16:creationId xmlns:a16="http://schemas.microsoft.com/office/drawing/2014/main" id="{28D2B566-F43D-A345-BB98-89B3783BB0E4}"/>
              </a:ext>
            </a:extLst>
          </p:cNvPr>
          <p:cNvSpPr>
            <a:spLocks noChangeShapeType="1"/>
          </p:cNvSpPr>
          <p:nvPr/>
        </p:nvSpPr>
        <p:spPr bwMode="auto">
          <a:xfrm>
            <a:off x="5408613" y="3987800"/>
            <a:ext cx="287337" cy="0"/>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14" name="Line 22">
            <a:extLst>
              <a:ext uri="{FF2B5EF4-FFF2-40B4-BE49-F238E27FC236}">
                <a16:creationId xmlns:a16="http://schemas.microsoft.com/office/drawing/2014/main" id="{F86792F9-A67D-2641-9D2E-B09D8E1EBB7A}"/>
              </a:ext>
            </a:extLst>
          </p:cNvPr>
          <p:cNvSpPr>
            <a:spLocks noChangeShapeType="1"/>
          </p:cNvSpPr>
          <p:nvPr/>
        </p:nvSpPr>
        <p:spPr bwMode="auto">
          <a:xfrm>
            <a:off x="3146425" y="2678113"/>
            <a:ext cx="287338" cy="0"/>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15" name="Line 23">
            <a:extLst>
              <a:ext uri="{FF2B5EF4-FFF2-40B4-BE49-F238E27FC236}">
                <a16:creationId xmlns:a16="http://schemas.microsoft.com/office/drawing/2014/main" id="{4B2DD842-B93C-3943-AECC-F9FE2DB30283}"/>
              </a:ext>
            </a:extLst>
          </p:cNvPr>
          <p:cNvSpPr>
            <a:spLocks noChangeShapeType="1"/>
          </p:cNvSpPr>
          <p:nvPr/>
        </p:nvSpPr>
        <p:spPr bwMode="auto">
          <a:xfrm>
            <a:off x="3146425" y="4117975"/>
            <a:ext cx="287338" cy="0"/>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16" name="Line 24">
            <a:extLst>
              <a:ext uri="{FF2B5EF4-FFF2-40B4-BE49-F238E27FC236}">
                <a16:creationId xmlns:a16="http://schemas.microsoft.com/office/drawing/2014/main" id="{D2C77CD6-5248-4445-9128-34605F194297}"/>
              </a:ext>
            </a:extLst>
          </p:cNvPr>
          <p:cNvSpPr>
            <a:spLocks noChangeShapeType="1"/>
          </p:cNvSpPr>
          <p:nvPr/>
        </p:nvSpPr>
        <p:spPr bwMode="auto">
          <a:xfrm flipV="1">
            <a:off x="3146425" y="2678113"/>
            <a:ext cx="0" cy="1439862"/>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17" name="Text Box 5">
            <a:extLst>
              <a:ext uri="{FF2B5EF4-FFF2-40B4-BE49-F238E27FC236}">
                <a16:creationId xmlns:a16="http://schemas.microsoft.com/office/drawing/2014/main" id="{64281BF7-7398-B443-B945-3631648C7DD1}"/>
              </a:ext>
            </a:extLst>
          </p:cNvPr>
          <p:cNvSpPr txBox="1">
            <a:spLocks noChangeArrowheads="1"/>
          </p:cNvSpPr>
          <p:nvPr/>
        </p:nvSpPr>
        <p:spPr bwMode="auto">
          <a:xfrm>
            <a:off x="2339975" y="146050"/>
            <a:ext cx="4537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6.6	 </a:t>
            </a:r>
            <a:r>
              <a:rPr lang="zh-CN" altLang="en-US" sz="3600">
                <a:latin typeface="隶书" pitchFamily="49" charset="-122"/>
                <a:ea typeface="隶书" pitchFamily="49" charset="-122"/>
              </a:rPr>
              <a:t>程序设计方法</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4">
            <a:extLst>
              <a:ext uri="{FF2B5EF4-FFF2-40B4-BE49-F238E27FC236}">
                <a16:creationId xmlns:a16="http://schemas.microsoft.com/office/drawing/2014/main" id="{B8C232E8-5306-DF48-BF6B-0A8FBDCF381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4BF2E2C-0BEF-B946-A5B9-693F7A84CAC2}" type="datetime12">
              <a:rPr kumimoji="0" lang="zh-CN" altLang="en-US" sz="1400" smtClean="0"/>
              <a:pPr>
                <a:spcBef>
                  <a:spcPct val="0"/>
                </a:spcBef>
                <a:buClrTx/>
                <a:buSzTx/>
                <a:buFontTx/>
                <a:buNone/>
              </a:pPr>
              <a:t>下午10时44分</a:t>
            </a:fld>
            <a:endParaRPr kumimoji="0" lang="en-US" altLang="zh-CN" sz="1400"/>
          </a:p>
        </p:txBody>
      </p:sp>
      <p:sp>
        <p:nvSpPr>
          <p:cNvPr id="177154" name="Rectangle 6">
            <a:extLst>
              <a:ext uri="{FF2B5EF4-FFF2-40B4-BE49-F238E27FC236}">
                <a16:creationId xmlns:a16="http://schemas.microsoft.com/office/drawing/2014/main" id="{B10B18A2-0E53-6042-BDE5-63F3ACEAA56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A0C1319-8689-7C47-9CBD-4D7D5D7FCB70}" type="slidenum">
              <a:rPr kumimoji="0" lang="en-US" altLang="zh-CN" sz="1400" smtClean="0"/>
              <a:pPr>
                <a:spcBef>
                  <a:spcPct val="0"/>
                </a:spcBef>
                <a:buClrTx/>
                <a:buSzTx/>
                <a:buFontTx/>
                <a:buNone/>
              </a:pPr>
              <a:t>79</a:t>
            </a:fld>
            <a:r>
              <a:rPr kumimoji="0" lang="en-US" altLang="zh-CN" sz="1400"/>
              <a:t>/96</a:t>
            </a:r>
            <a:endParaRPr kumimoji="0" lang="zh-CN" altLang="en-US" sz="1400"/>
          </a:p>
        </p:txBody>
      </p:sp>
      <p:sp>
        <p:nvSpPr>
          <p:cNvPr id="626693" name="Text Box 5">
            <a:extLst>
              <a:ext uri="{FF2B5EF4-FFF2-40B4-BE49-F238E27FC236}">
                <a16:creationId xmlns:a16="http://schemas.microsoft.com/office/drawing/2014/main" id="{8EC84A6C-33CC-DF47-9A2C-45DDBD452049}"/>
              </a:ext>
            </a:extLst>
          </p:cNvPr>
          <p:cNvSpPr txBox="1">
            <a:spLocks noChangeArrowheads="1"/>
          </p:cNvSpPr>
          <p:nvPr/>
        </p:nvSpPr>
        <p:spPr bwMode="auto">
          <a:xfrm>
            <a:off x="684213" y="974725"/>
            <a:ext cx="3024187" cy="566738"/>
          </a:xfrm>
          <a:prstGeom prst="rect">
            <a:avLst/>
          </a:prstGeom>
          <a:noFill/>
          <a:ln>
            <a:noFill/>
          </a:ln>
          <a:effectLst/>
          <a:extLst/>
        </p:spPr>
        <p:txBody>
          <a:bodyPr>
            <a:spAutoFit/>
          </a:bodyPr>
          <a:lstStyle>
            <a:lvl1pPr marL="457200" indent="-457200">
              <a:defRPr kumimoji="1" sz="3200">
                <a:solidFill>
                  <a:schemeClr val="tx1"/>
                </a:solidFill>
                <a:latin typeface="Tahoma" charset="0"/>
                <a:ea typeface="宋体" charset="0"/>
                <a:cs typeface="宋体" charset="0"/>
              </a:defRPr>
            </a:lvl1pPr>
            <a:lvl2pPr>
              <a:defRPr kumimoji="1" sz="2800">
                <a:solidFill>
                  <a:schemeClr val="tx1"/>
                </a:solidFill>
                <a:latin typeface="Tahoma" charset="0"/>
                <a:ea typeface="宋体" charset="0"/>
              </a:defRPr>
            </a:lvl2pPr>
            <a:lvl3pPr>
              <a:defRPr kumimoji="1" sz="2400">
                <a:solidFill>
                  <a:schemeClr val="tx1"/>
                </a:solidFill>
                <a:latin typeface="Tahoma" charset="0"/>
                <a:ea typeface="宋体" charset="0"/>
              </a:defRPr>
            </a:lvl3pPr>
            <a:lvl4pPr>
              <a:defRPr kumimoji="1" sz="2000">
                <a:solidFill>
                  <a:schemeClr val="tx1"/>
                </a:solidFill>
                <a:latin typeface="Tahoma" charset="0"/>
                <a:ea typeface="宋体" charset="0"/>
              </a:defRPr>
            </a:lvl4pPr>
            <a:lvl5pPr>
              <a:defRPr kumimoji="1" sz="2000">
                <a:solidFill>
                  <a:schemeClr val="tx1"/>
                </a:solidFill>
                <a:latin typeface="Tahoma" charset="0"/>
                <a:ea typeface="宋体" charset="0"/>
              </a:defRPr>
            </a:lvl5pPr>
            <a:lvl6pPr eaLnBrk="0" hangingPunct="0">
              <a:buFont typeface="Wingdings" charset="0"/>
              <a:defRPr kumimoji="1" sz="2000">
                <a:solidFill>
                  <a:schemeClr val="tx1"/>
                </a:solidFill>
                <a:latin typeface="Tahoma" charset="0"/>
                <a:ea typeface="宋体" charset="0"/>
              </a:defRPr>
            </a:lvl6pPr>
            <a:lvl7pPr eaLnBrk="0" hangingPunct="0">
              <a:buFont typeface="Wingdings" charset="0"/>
              <a:defRPr kumimoji="1" sz="2000">
                <a:solidFill>
                  <a:schemeClr val="tx1"/>
                </a:solidFill>
                <a:latin typeface="Tahoma" charset="0"/>
                <a:ea typeface="宋体" charset="0"/>
              </a:defRPr>
            </a:lvl7pPr>
            <a:lvl8pPr eaLnBrk="0" hangingPunct="0">
              <a:buFont typeface="Wingdings" charset="0"/>
              <a:defRPr kumimoji="1" sz="2000">
                <a:solidFill>
                  <a:schemeClr val="tx1"/>
                </a:solidFill>
                <a:latin typeface="Tahoma" charset="0"/>
                <a:ea typeface="宋体" charset="0"/>
              </a:defRPr>
            </a:lvl8pPr>
            <a:lvl9pPr eaLnBrk="0" hangingPunct="0">
              <a:buFont typeface="Wingdings" charset="0"/>
              <a:defRPr kumimoji="1" sz="2000">
                <a:solidFill>
                  <a:schemeClr val="tx1"/>
                </a:solidFill>
                <a:latin typeface="Tahoma" charset="0"/>
                <a:ea typeface="宋体" charset="0"/>
              </a:defRPr>
            </a:lvl9pPr>
          </a:lstStyle>
          <a:p>
            <a:pPr eaLnBrk="1" hangingPunct="1">
              <a:lnSpc>
                <a:spcPct val="130000"/>
              </a:lnSpc>
              <a:spcBef>
                <a:spcPct val="50000"/>
              </a:spcBef>
              <a:defRPr/>
            </a:pPr>
            <a:r>
              <a:rPr kumimoji="0" lang="zh-CN" altLang="en-US" sz="2400">
                <a:solidFill>
                  <a:srgbClr val="FF0000"/>
                </a:solidFill>
                <a:effectLst>
                  <a:outerShdw blurRad="38100" dist="38100" dir="2700000" algn="tl">
                    <a:srgbClr val="DDDDDD"/>
                  </a:outerShdw>
                </a:effectLst>
                <a:latin typeface="宋体" charset="0"/>
              </a:rPr>
              <a:t>例</a:t>
            </a:r>
            <a:r>
              <a:rPr kumimoji="0" lang="en-US" altLang="zh-CN" sz="2400">
                <a:solidFill>
                  <a:srgbClr val="FF0000"/>
                </a:solidFill>
                <a:effectLst>
                  <a:outerShdw blurRad="38100" dist="38100" dir="2700000" algn="tl">
                    <a:srgbClr val="DDDDDD"/>
                  </a:outerShdw>
                </a:effectLst>
                <a:latin typeface="宋体" charset="0"/>
              </a:rPr>
              <a:t>:</a:t>
            </a:r>
            <a:r>
              <a:rPr kumimoji="0" lang="en-US" altLang="zh-CN" sz="2400">
                <a:solidFill>
                  <a:srgbClr val="0000CC"/>
                </a:solidFill>
                <a:latin typeface="宋体" charset="0"/>
              </a:rPr>
              <a:t> </a:t>
            </a:r>
            <a:r>
              <a:rPr kumimoji="0" lang="zh-CN" altLang="en-US" sz="2400">
                <a:solidFill>
                  <a:srgbClr val="0000CC"/>
                </a:solidFill>
                <a:latin typeface="宋体" charset="0"/>
              </a:rPr>
              <a:t>实现符号函数</a:t>
            </a:r>
            <a:r>
              <a:rPr kumimoji="0" lang="zh-CN" altLang="en-US" sz="2400">
                <a:solidFill>
                  <a:srgbClr val="005452"/>
                </a:solidFill>
                <a:latin typeface="宋体" charset="0"/>
              </a:rPr>
              <a:t> </a:t>
            </a:r>
          </a:p>
        </p:txBody>
      </p:sp>
      <p:graphicFrame>
        <p:nvGraphicFramePr>
          <p:cNvPr id="177156" name="Object 6">
            <a:extLst>
              <a:ext uri="{FF2B5EF4-FFF2-40B4-BE49-F238E27FC236}">
                <a16:creationId xmlns:a16="http://schemas.microsoft.com/office/drawing/2014/main" id="{1B847B51-BDC1-7F4B-9427-E0AF2F0DEE9F}"/>
              </a:ext>
            </a:extLst>
          </p:cNvPr>
          <p:cNvGraphicFramePr>
            <a:graphicFrameLocks noChangeAspect="1"/>
          </p:cNvGraphicFramePr>
          <p:nvPr/>
        </p:nvGraphicFramePr>
        <p:xfrm>
          <a:off x="1247775" y="1808163"/>
          <a:ext cx="2117725" cy="1689100"/>
        </p:xfrm>
        <a:graphic>
          <a:graphicData uri="http://schemas.openxmlformats.org/presentationml/2006/ole">
            <mc:AlternateContent xmlns:mc="http://schemas.openxmlformats.org/markup-compatibility/2006">
              <mc:Choice xmlns:v="urn:schemas-microsoft-com:vml" Requires="v">
                <p:oleObj spid="_x0000_s177172" name="Equation" r:id="rId4" imgW="8629650" imgH="6877050" progId="Equation.DSMT4">
                  <p:embed/>
                </p:oleObj>
              </mc:Choice>
              <mc:Fallback>
                <p:oleObj name="Equation" r:id="rId4" imgW="8629650" imgH="687705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7775" y="1808163"/>
                        <a:ext cx="211772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26695" name="Picture 7" descr="图4-9 例4-2符号函数流程图">
            <a:extLst>
              <a:ext uri="{FF2B5EF4-FFF2-40B4-BE49-F238E27FC236}">
                <a16:creationId xmlns:a16="http://schemas.microsoft.com/office/drawing/2014/main" id="{8FE33B8D-594F-234B-9A6E-83E4A58802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3063" y="957263"/>
            <a:ext cx="4629150"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6696" name="Text Box 8">
            <a:extLst>
              <a:ext uri="{FF2B5EF4-FFF2-40B4-BE49-F238E27FC236}">
                <a16:creationId xmlns:a16="http://schemas.microsoft.com/office/drawing/2014/main" id="{9281754C-4A08-0D47-813A-7A10E35AA665}"/>
              </a:ext>
            </a:extLst>
          </p:cNvPr>
          <p:cNvSpPr txBox="1">
            <a:spLocks noChangeArrowheads="1"/>
          </p:cNvSpPr>
          <p:nvPr/>
        </p:nvSpPr>
        <p:spPr bwMode="auto">
          <a:xfrm>
            <a:off x="536575" y="3576638"/>
            <a:ext cx="3062288"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30000"/>
              </a:lnSpc>
              <a:spcBef>
                <a:spcPct val="50000"/>
              </a:spcBef>
              <a:buClrTx/>
              <a:buSzTx/>
              <a:buFontTx/>
              <a:buChar char="•"/>
            </a:pPr>
            <a:r>
              <a:rPr kumimoji="0" lang="zh-CN" altLang="en-US" sz="2000">
                <a:solidFill>
                  <a:srgbClr val="005452"/>
                </a:solidFill>
                <a:latin typeface="宋体" panose="02010600030101010101" pitchFamily="2" charset="-122"/>
              </a:rPr>
              <a:t>要实现符号函数，只要把</a:t>
            </a:r>
            <a:r>
              <a:rPr kumimoji="0" lang="en-US" altLang="zh-CN" sz="2000" b="0" i="1">
                <a:solidFill>
                  <a:srgbClr val="005452"/>
                </a:solidFill>
                <a:latin typeface="Times New Roman" panose="02020603050405020304" pitchFamily="18" charset="0"/>
              </a:rPr>
              <a:t>x</a:t>
            </a:r>
            <a:r>
              <a:rPr kumimoji="0" lang="zh-CN" altLang="en-US" sz="2000">
                <a:solidFill>
                  <a:srgbClr val="005452"/>
                </a:solidFill>
                <a:latin typeface="宋体" panose="02010600030101010101" pitchFamily="2" charset="-122"/>
              </a:rPr>
              <a:t>从内存中取出来，执行一次</a:t>
            </a:r>
            <a:r>
              <a:rPr kumimoji="0" lang="zh-CN" altLang="en-US" sz="2000">
                <a:solidFill>
                  <a:srgbClr val="005452"/>
                </a:solidFill>
                <a:latin typeface="Arial" panose="020B0604020202020204" pitchFamily="34" charset="0"/>
              </a:rPr>
              <a:t>“</a:t>
            </a:r>
            <a:r>
              <a:rPr kumimoji="0" lang="zh-CN" altLang="en-US" sz="2000">
                <a:solidFill>
                  <a:srgbClr val="005452"/>
                </a:solidFill>
                <a:latin typeface="宋体" panose="02010600030101010101" pitchFamily="2" charset="-122"/>
              </a:rPr>
              <a:t>与</a:t>
            </a:r>
            <a:r>
              <a:rPr kumimoji="0" lang="zh-CN" altLang="en-US" sz="2000">
                <a:solidFill>
                  <a:srgbClr val="005452"/>
                </a:solidFill>
                <a:latin typeface="Arial" panose="020B0604020202020204" pitchFamily="34" charset="0"/>
              </a:rPr>
              <a:t>”</a:t>
            </a:r>
            <a:r>
              <a:rPr kumimoji="0" lang="zh-CN" altLang="en-US" sz="2000">
                <a:solidFill>
                  <a:srgbClr val="005452"/>
                </a:solidFill>
                <a:latin typeface="宋体" panose="02010600030101010101" pitchFamily="2" charset="-122"/>
              </a:rPr>
              <a:t>或</a:t>
            </a:r>
            <a:r>
              <a:rPr kumimoji="0" lang="zh-CN" altLang="en-US" sz="2000">
                <a:solidFill>
                  <a:srgbClr val="005452"/>
                </a:solidFill>
                <a:latin typeface="Arial" panose="020B0604020202020204" pitchFamily="34" charset="0"/>
              </a:rPr>
              <a:t>“</a:t>
            </a:r>
            <a:r>
              <a:rPr kumimoji="0" lang="zh-CN" altLang="en-US" sz="2000">
                <a:solidFill>
                  <a:srgbClr val="005452"/>
                </a:solidFill>
                <a:latin typeface="宋体" panose="02010600030101010101" pitchFamily="2" charset="-122"/>
              </a:rPr>
              <a:t>或</a:t>
            </a:r>
            <a:r>
              <a:rPr kumimoji="0" lang="zh-CN" altLang="en-US" sz="2000">
                <a:solidFill>
                  <a:srgbClr val="005452"/>
                </a:solidFill>
                <a:latin typeface="Arial" panose="020B0604020202020204" pitchFamily="34" charset="0"/>
              </a:rPr>
              <a:t>”</a:t>
            </a:r>
            <a:r>
              <a:rPr kumimoji="0" lang="zh-CN" altLang="en-US" sz="2000">
                <a:solidFill>
                  <a:srgbClr val="005452"/>
                </a:solidFill>
                <a:latin typeface="宋体" panose="02010600030101010101" pitchFamily="2" charset="-122"/>
              </a:rPr>
              <a:t>操作，就可以把</a:t>
            </a:r>
            <a:r>
              <a:rPr kumimoji="0" lang="en-US" altLang="zh-CN" sz="2000" i="1">
                <a:solidFill>
                  <a:srgbClr val="005452"/>
                </a:solidFill>
                <a:latin typeface="宋体" panose="02010600030101010101" pitchFamily="2" charset="-122"/>
              </a:rPr>
              <a:t>x</a:t>
            </a:r>
            <a:r>
              <a:rPr kumimoji="0" lang="zh-CN" altLang="en-US" sz="2000">
                <a:solidFill>
                  <a:srgbClr val="005452"/>
                </a:solidFill>
                <a:latin typeface="宋体" panose="02010600030101010101" pitchFamily="2" charset="-122"/>
              </a:rPr>
              <a:t>的数值特征反映在标志上，再根据标志来转移。 </a:t>
            </a:r>
          </a:p>
        </p:txBody>
      </p:sp>
      <p:sp>
        <p:nvSpPr>
          <p:cNvPr id="177159" name="Text Box 5">
            <a:extLst>
              <a:ext uri="{FF2B5EF4-FFF2-40B4-BE49-F238E27FC236}">
                <a16:creationId xmlns:a16="http://schemas.microsoft.com/office/drawing/2014/main" id="{B6562D2C-699E-3B49-977E-487486C1C25C}"/>
              </a:ext>
            </a:extLst>
          </p:cNvPr>
          <p:cNvSpPr txBox="1">
            <a:spLocks noChangeArrowheads="1"/>
          </p:cNvSpPr>
          <p:nvPr/>
        </p:nvSpPr>
        <p:spPr bwMode="auto">
          <a:xfrm>
            <a:off x="2339975" y="146050"/>
            <a:ext cx="4537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6.6	 </a:t>
            </a:r>
            <a:r>
              <a:rPr lang="zh-CN" altLang="en-US" sz="3600">
                <a:latin typeface="隶书" pitchFamily="49" charset="-122"/>
                <a:ea typeface="隶书" pitchFamily="49" charset="-122"/>
              </a:rPr>
              <a:t>程序设计方法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26696"/>
                                        </p:tgtEl>
                                        <p:attrNameLst>
                                          <p:attrName>style.visibility</p:attrName>
                                        </p:attrNameLst>
                                      </p:cBhvr>
                                      <p:to>
                                        <p:strVal val="visible"/>
                                      </p:to>
                                    </p:set>
                                    <p:animEffect transition="in" filter="wipe(up)">
                                      <p:cBhvr>
                                        <p:cTn id="7" dur="1000"/>
                                        <p:tgtEl>
                                          <p:spTgt spid="6266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626695"/>
                                        </p:tgtEl>
                                        <p:attrNameLst>
                                          <p:attrName>style.visibility</p:attrName>
                                        </p:attrNameLst>
                                      </p:cBhvr>
                                      <p:to>
                                        <p:strVal val="visible"/>
                                      </p:to>
                                    </p:set>
                                    <p:animEffect transition="in" filter="strips(downRight)">
                                      <p:cBhvr>
                                        <p:cTn id="12" dur="1000"/>
                                        <p:tgtEl>
                                          <p:spTgt spid="626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4">
            <a:extLst>
              <a:ext uri="{FF2B5EF4-FFF2-40B4-BE49-F238E27FC236}">
                <a16:creationId xmlns:a16="http://schemas.microsoft.com/office/drawing/2014/main" id="{3E164A62-19DF-F642-91ED-EB833B86373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830EBBF-87A2-5041-9E98-ADAB05BF78FF}" type="datetime12">
              <a:rPr kumimoji="0" lang="zh-CN" altLang="en-US" sz="1400" smtClean="0"/>
              <a:pPr>
                <a:spcBef>
                  <a:spcPct val="0"/>
                </a:spcBef>
                <a:buClrTx/>
                <a:buSzTx/>
                <a:buFontTx/>
                <a:buNone/>
              </a:pPr>
              <a:t>下午10时44分</a:t>
            </a:fld>
            <a:endParaRPr kumimoji="0" lang="en-US" altLang="zh-CN" sz="1400"/>
          </a:p>
        </p:txBody>
      </p:sp>
      <p:sp>
        <p:nvSpPr>
          <p:cNvPr id="31746" name="Rectangle 6">
            <a:extLst>
              <a:ext uri="{FF2B5EF4-FFF2-40B4-BE49-F238E27FC236}">
                <a16:creationId xmlns:a16="http://schemas.microsoft.com/office/drawing/2014/main" id="{54F656B1-745B-1A45-BDAC-488CD00F383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EC1156F-C705-6F44-9E3B-62E64C7EF5BF}" type="slidenum">
              <a:rPr kumimoji="0" lang="en-US" altLang="zh-CN" sz="1400" smtClean="0"/>
              <a:pPr>
                <a:spcBef>
                  <a:spcPct val="0"/>
                </a:spcBef>
                <a:buClrTx/>
                <a:buSzTx/>
                <a:buFontTx/>
                <a:buNone/>
              </a:pPr>
              <a:t>8</a:t>
            </a:fld>
            <a:r>
              <a:rPr kumimoji="0" lang="en-US" altLang="zh-CN" sz="1400"/>
              <a:t>/96</a:t>
            </a:r>
            <a:endParaRPr kumimoji="0" lang="zh-CN" altLang="en-US" sz="1400"/>
          </a:p>
        </p:txBody>
      </p:sp>
      <p:sp>
        <p:nvSpPr>
          <p:cNvPr id="925701" name="Text Box 5">
            <a:extLst>
              <a:ext uri="{FF2B5EF4-FFF2-40B4-BE49-F238E27FC236}">
                <a16:creationId xmlns:a16="http://schemas.microsoft.com/office/drawing/2014/main" id="{FDD8C538-43C8-8C4C-9EDE-787EEC8F0DB3}"/>
              </a:ext>
            </a:extLst>
          </p:cNvPr>
          <p:cNvSpPr txBox="1">
            <a:spLocks noChangeArrowheads="1"/>
          </p:cNvSpPr>
          <p:nvPr/>
        </p:nvSpPr>
        <p:spPr bwMode="auto">
          <a:xfrm>
            <a:off x="1763713" y="142875"/>
            <a:ext cx="5616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solidFill>
                  <a:srgbClr val="FF33CC"/>
                </a:solidFill>
                <a:latin typeface="隶书" pitchFamily="49" charset="-122"/>
                <a:ea typeface="隶书" pitchFamily="49" charset="-122"/>
              </a:rPr>
              <a:t>6.2	 </a:t>
            </a:r>
            <a:r>
              <a:rPr lang="zh-CN" altLang="en-US" sz="3600">
                <a:solidFill>
                  <a:srgbClr val="FF33CC"/>
                </a:solidFill>
                <a:latin typeface="隶书" pitchFamily="49" charset="-122"/>
                <a:ea typeface="隶书" pitchFamily="49" charset="-122"/>
              </a:rPr>
              <a:t>汇编语言程序格式</a:t>
            </a:r>
          </a:p>
        </p:txBody>
      </p:sp>
      <p:sp>
        <p:nvSpPr>
          <p:cNvPr id="440325" name="Rectangle 5">
            <a:extLst>
              <a:ext uri="{FF2B5EF4-FFF2-40B4-BE49-F238E27FC236}">
                <a16:creationId xmlns:a16="http://schemas.microsoft.com/office/drawing/2014/main" id="{F059BE00-8741-A94C-9BEA-CA3800AB12D1}"/>
              </a:ext>
            </a:extLst>
          </p:cNvPr>
          <p:cNvSpPr>
            <a:spLocks noChangeArrowheads="1"/>
          </p:cNvSpPr>
          <p:nvPr/>
        </p:nvSpPr>
        <p:spPr bwMode="auto">
          <a:xfrm>
            <a:off x="415925" y="1233488"/>
            <a:ext cx="8404225"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990600" indent="-53340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lvl="1">
              <a:spcAft>
                <a:spcPct val="20000"/>
              </a:spcAft>
              <a:buClr>
                <a:srgbClr val="050705"/>
              </a:buClr>
              <a:buSzTx/>
              <a:buFont typeface="Wingdings" pitchFamily="2" charset="2"/>
              <a:buChar char="Ø"/>
            </a:pPr>
            <a:r>
              <a:rPr kumimoji="0" lang="zh-CN" altLang="en-US" dirty="0">
                <a:solidFill>
                  <a:srgbClr val="080808"/>
                </a:solidFill>
                <a:latin typeface="宋体" panose="02010600030101010101" pitchFamily="2" charset="-122"/>
              </a:rPr>
              <a:t>一个汇编语言程序可由若干个</a:t>
            </a:r>
            <a:r>
              <a:rPr kumimoji="0" lang="en-US" altLang="zh-CN" dirty="0">
                <a:solidFill>
                  <a:srgbClr val="080808"/>
                </a:solidFill>
                <a:latin typeface="宋体" panose="02010600030101010101" pitchFamily="2" charset="-122"/>
              </a:rPr>
              <a:t>(</a:t>
            </a:r>
            <a:r>
              <a:rPr kumimoji="0" lang="zh-CN" altLang="en-US" dirty="0">
                <a:solidFill>
                  <a:srgbClr val="080808"/>
                </a:solidFill>
                <a:latin typeface="宋体" panose="02010600030101010101" pitchFamily="2" charset="-122"/>
              </a:rPr>
              <a:t>此例有</a:t>
            </a:r>
            <a:r>
              <a:rPr kumimoji="0" lang="en-US" altLang="zh-CN" dirty="0">
                <a:solidFill>
                  <a:srgbClr val="080808"/>
                </a:solidFill>
                <a:latin typeface="宋体" panose="02010600030101010101" pitchFamily="2" charset="-122"/>
              </a:rPr>
              <a:t>3</a:t>
            </a:r>
            <a:r>
              <a:rPr kumimoji="0" lang="zh-CN" altLang="en-US" dirty="0">
                <a:solidFill>
                  <a:srgbClr val="080808"/>
                </a:solidFill>
                <a:latin typeface="宋体" panose="02010600030101010101" pitchFamily="2" charset="-122"/>
              </a:rPr>
              <a:t>个</a:t>
            </a:r>
            <a:r>
              <a:rPr kumimoji="0" lang="en-US" altLang="zh-CN" dirty="0">
                <a:solidFill>
                  <a:srgbClr val="080808"/>
                </a:solidFill>
                <a:latin typeface="宋体" panose="02010600030101010101" pitchFamily="2" charset="-122"/>
              </a:rPr>
              <a:t>)</a:t>
            </a:r>
            <a:r>
              <a:rPr kumimoji="0" lang="zh-CN" altLang="en-US" dirty="0">
                <a:solidFill>
                  <a:srgbClr val="080808"/>
                </a:solidFill>
                <a:latin typeface="宋体" panose="02010600030101010101" pitchFamily="2" charset="-122"/>
              </a:rPr>
              <a:t>段组成。每个段均以</a:t>
            </a:r>
            <a:r>
              <a:rPr kumimoji="0" lang="en-US" altLang="zh-CN" dirty="0">
                <a:solidFill>
                  <a:srgbClr val="C00000"/>
                </a:solidFill>
                <a:latin typeface="宋体" panose="02010600030101010101" pitchFamily="2" charset="-122"/>
              </a:rPr>
              <a:t>SEGMENT</a:t>
            </a:r>
            <a:r>
              <a:rPr kumimoji="0" lang="zh-CN" altLang="en-US" dirty="0">
                <a:solidFill>
                  <a:srgbClr val="080808"/>
                </a:solidFill>
                <a:latin typeface="宋体" panose="02010600030101010101" pitchFamily="2" charset="-122"/>
              </a:rPr>
              <a:t>开始以</a:t>
            </a:r>
            <a:r>
              <a:rPr kumimoji="0" lang="en-US" altLang="zh-CN" dirty="0">
                <a:solidFill>
                  <a:srgbClr val="C00000"/>
                </a:solidFill>
                <a:latin typeface="宋体" panose="02010600030101010101" pitchFamily="2" charset="-122"/>
              </a:rPr>
              <a:t>ENDS</a:t>
            </a:r>
            <a:r>
              <a:rPr kumimoji="0" lang="zh-CN" altLang="en-US" dirty="0">
                <a:solidFill>
                  <a:srgbClr val="080808"/>
                </a:solidFill>
                <a:latin typeface="宋体" panose="02010600030101010101" pitchFamily="2" charset="-122"/>
              </a:rPr>
              <a:t>结束。</a:t>
            </a:r>
          </a:p>
          <a:p>
            <a:pPr lvl="1">
              <a:spcAft>
                <a:spcPct val="20000"/>
              </a:spcAft>
              <a:buClr>
                <a:srgbClr val="050705"/>
              </a:buClr>
              <a:buSzTx/>
              <a:buFont typeface="Wingdings" pitchFamily="2" charset="2"/>
              <a:buChar char="Ø"/>
            </a:pPr>
            <a:r>
              <a:rPr kumimoji="0" lang="zh-CN" altLang="en-US" dirty="0">
                <a:solidFill>
                  <a:srgbClr val="080808"/>
                </a:solidFill>
                <a:latin typeface="宋体" panose="02010600030101010101" pitchFamily="2" charset="-122"/>
              </a:rPr>
              <a:t>每个段可以包含若干语句，而语句又可以是指</a:t>
            </a:r>
            <a:r>
              <a:rPr kumimoji="0" lang="zh-CN" altLang="en-US" dirty="0">
                <a:solidFill>
                  <a:schemeClr val="tx2"/>
                </a:solidFill>
                <a:latin typeface="宋体" panose="02010600030101010101" pitchFamily="2" charset="-122"/>
              </a:rPr>
              <a:t>令语句</a:t>
            </a:r>
            <a:r>
              <a:rPr kumimoji="0" lang="zh-CN" altLang="en-US" dirty="0">
                <a:solidFill>
                  <a:srgbClr val="080808"/>
                </a:solidFill>
                <a:latin typeface="宋体" panose="02010600030101010101" pitchFamily="2" charset="-122"/>
              </a:rPr>
              <a:t>或</a:t>
            </a:r>
            <a:r>
              <a:rPr kumimoji="0" lang="zh-CN" altLang="en-US" dirty="0">
                <a:solidFill>
                  <a:schemeClr val="tx2"/>
                </a:solidFill>
                <a:latin typeface="宋体" panose="02010600030101010101" pitchFamily="2" charset="-122"/>
              </a:rPr>
              <a:t>伪指令语句</a:t>
            </a:r>
            <a:r>
              <a:rPr kumimoji="0" lang="zh-CN" altLang="en-US" dirty="0">
                <a:solidFill>
                  <a:srgbClr val="080808"/>
                </a:solidFill>
                <a:latin typeface="宋体" panose="02010600030101010101" pitchFamily="2" charset="-122"/>
              </a:rPr>
              <a:t>两种。如程序中用到的</a:t>
            </a:r>
            <a:r>
              <a:rPr kumimoji="0" lang="en-US" altLang="zh-CN" dirty="0">
                <a:solidFill>
                  <a:srgbClr val="080808"/>
                </a:solidFill>
                <a:latin typeface="宋体" panose="02010600030101010101" pitchFamily="2" charset="-122"/>
              </a:rPr>
              <a:t>ASSUME</a:t>
            </a:r>
            <a:r>
              <a:rPr kumimoji="0" lang="zh-CN" altLang="en-US" dirty="0">
                <a:solidFill>
                  <a:srgbClr val="080808"/>
                </a:solidFill>
                <a:latin typeface="宋体" panose="02010600030101010101" pitchFamily="2" charset="-122"/>
              </a:rPr>
              <a:t>，</a:t>
            </a:r>
            <a:r>
              <a:rPr kumimoji="0" lang="en-US" altLang="zh-CN" dirty="0">
                <a:solidFill>
                  <a:srgbClr val="080808"/>
                </a:solidFill>
                <a:latin typeface="宋体" panose="02010600030101010101" pitchFamily="2" charset="-122"/>
              </a:rPr>
              <a:t>DB</a:t>
            </a:r>
            <a:r>
              <a:rPr kumimoji="0" lang="zh-CN" altLang="en-US" dirty="0">
                <a:solidFill>
                  <a:srgbClr val="080808"/>
                </a:solidFill>
                <a:latin typeface="宋体" panose="02010600030101010101" pitchFamily="2" charset="-122"/>
              </a:rPr>
              <a:t>，</a:t>
            </a:r>
            <a:r>
              <a:rPr kumimoji="0" lang="en-US" altLang="zh-CN" dirty="0">
                <a:solidFill>
                  <a:srgbClr val="080808"/>
                </a:solidFill>
                <a:latin typeface="宋体" panose="02010600030101010101" pitchFamily="2" charset="-122"/>
              </a:rPr>
              <a:t>SEGMENT…ENDS</a:t>
            </a:r>
            <a:r>
              <a:rPr kumimoji="0" lang="zh-CN" altLang="en-US" dirty="0">
                <a:solidFill>
                  <a:srgbClr val="080808"/>
                </a:solidFill>
                <a:latin typeface="宋体" panose="02010600030101010101" pitchFamily="2" charset="-122"/>
              </a:rPr>
              <a:t>等为</a:t>
            </a:r>
            <a:r>
              <a:rPr kumimoji="0" lang="zh-CN" altLang="en-US" dirty="0">
                <a:solidFill>
                  <a:srgbClr val="C00000"/>
                </a:solidFill>
                <a:latin typeface="宋体" panose="02010600030101010101" pitchFamily="2" charset="-122"/>
              </a:rPr>
              <a:t>伪指令语句</a:t>
            </a:r>
            <a:r>
              <a:rPr kumimoji="0" lang="zh-CN" altLang="en-US" dirty="0">
                <a:solidFill>
                  <a:srgbClr val="080808"/>
                </a:solidFill>
                <a:latin typeface="宋体" panose="02010600030101010101" pitchFamily="2" charset="-122"/>
              </a:rPr>
              <a:t>。</a:t>
            </a:r>
          </a:p>
          <a:p>
            <a:pPr lvl="1">
              <a:spcAft>
                <a:spcPct val="20000"/>
              </a:spcAft>
              <a:buClr>
                <a:srgbClr val="050705"/>
              </a:buClr>
              <a:buSzTx/>
              <a:buFont typeface="Wingdings" pitchFamily="2" charset="2"/>
              <a:buChar char="Ø"/>
            </a:pPr>
            <a:r>
              <a:rPr kumimoji="0" lang="zh-CN" altLang="en-US" dirty="0">
                <a:solidFill>
                  <a:srgbClr val="080808"/>
                </a:solidFill>
                <a:latin typeface="宋体" panose="02010600030101010101" pitchFamily="2" charset="-122"/>
              </a:rPr>
              <a:t>每条语句可由标识符、保留字、表达式等元素组成。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925701"/>
                                        </p:tgtEl>
                                        <p:attrNameLst>
                                          <p:attrName>style.visibility</p:attrName>
                                        </p:attrNameLst>
                                      </p:cBhvr>
                                      <p:to>
                                        <p:strVal val="visible"/>
                                      </p:to>
                                    </p:set>
                                    <p:anim calcmode="lin" valueType="num">
                                      <p:cBhvr>
                                        <p:cTn id="7" dur="500" fill="hold"/>
                                        <p:tgtEl>
                                          <p:spTgt spid="925701"/>
                                        </p:tgtEl>
                                        <p:attrNameLst>
                                          <p:attrName>ppt_w</p:attrName>
                                        </p:attrNameLst>
                                      </p:cBhvr>
                                      <p:tavLst>
                                        <p:tav tm="0">
                                          <p:val>
                                            <p:fltVal val="0"/>
                                          </p:val>
                                        </p:tav>
                                        <p:tav tm="100000">
                                          <p:val>
                                            <p:strVal val="#ppt_w"/>
                                          </p:val>
                                        </p:tav>
                                      </p:tavLst>
                                    </p:anim>
                                    <p:anim calcmode="lin" valueType="num">
                                      <p:cBhvr>
                                        <p:cTn id="8" dur="500" fill="hold"/>
                                        <p:tgtEl>
                                          <p:spTgt spid="925701"/>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440325">
                                            <p:txEl>
                                              <p:pRg st="0" end="0"/>
                                            </p:txEl>
                                          </p:spTgt>
                                        </p:tgtEl>
                                        <p:attrNameLst>
                                          <p:attrName>style.visibility</p:attrName>
                                        </p:attrNameLst>
                                      </p:cBhvr>
                                      <p:to>
                                        <p:strVal val="visible"/>
                                      </p:to>
                                    </p:set>
                                    <p:animEffect transition="in" filter="wipe(left)">
                                      <p:cBhvr>
                                        <p:cTn id="13" dur="500"/>
                                        <p:tgtEl>
                                          <p:spTgt spid="44032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440325">
                                            <p:txEl>
                                              <p:pRg st="1" end="1"/>
                                            </p:txEl>
                                          </p:spTgt>
                                        </p:tgtEl>
                                        <p:attrNameLst>
                                          <p:attrName>style.visibility</p:attrName>
                                        </p:attrNameLst>
                                      </p:cBhvr>
                                      <p:to>
                                        <p:strVal val="visible"/>
                                      </p:to>
                                    </p:set>
                                    <p:animEffect transition="in" filter="wipe(left)">
                                      <p:cBhvr>
                                        <p:cTn id="18" dur="500"/>
                                        <p:tgtEl>
                                          <p:spTgt spid="440325">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40325">
                                            <p:txEl>
                                              <p:pRg st="2" end="2"/>
                                            </p:txEl>
                                          </p:spTgt>
                                        </p:tgtEl>
                                        <p:attrNameLst>
                                          <p:attrName>style.visibility</p:attrName>
                                        </p:attrNameLst>
                                      </p:cBhvr>
                                      <p:to>
                                        <p:strVal val="visible"/>
                                      </p:to>
                                    </p:set>
                                    <p:animEffect transition="in" filter="wipe(left)">
                                      <p:cBhvr>
                                        <p:cTn id="23" dur="500"/>
                                        <p:tgtEl>
                                          <p:spTgt spid="4403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70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4">
            <a:extLst>
              <a:ext uri="{FF2B5EF4-FFF2-40B4-BE49-F238E27FC236}">
                <a16:creationId xmlns:a16="http://schemas.microsoft.com/office/drawing/2014/main" id="{9CC98F0F-3A40-6243-A62D-1E23BA0542C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B917638-FF46-8743-B8F9-38B0D89FDD99}" type="datetime12">
              <a:rPr kumimoji="0" lang="zh-CN" altLang="en-US" sz="1400" smtClean="0"/>
              <a:pPr>
                <a:spcBef>
                  <a:spcPct val="0"/>
                </a:spcBef>
                <a:buClrTx/>
                <a:buSzTx/>
                <a:buFontTx/>
                <a:buNone/>
              </a:pPr>
              <a:t>下午10时44分</a:t>
            </a:fld>
            <a:endParaRPr kumimoji="0" lang="en-US" altLang="zh-CN" sz="1400"/>
          </a:p>
        </p:txBody>
      </p:sp>
      <p:sp>
        <p:nvSpPr>
          <p:cNvPr id="179202" name="Rectangle 6">
            <a:extLst>
              <a:ext uri="{FF2B5EF4-FFF2-40B4-BE49-F238E27FC236}">
                <a16:creationId xmlns:a16="http://schemas.microsoft.com/office/drawing/2014/main" id="{E3EC17E2-8F56-2B4B-8079-B65971797F2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F2248F2-AED8-864B-BFF5-1BDCD1E78C85}" type="slidenum">
              <a:rPr kumimoji="0" lang="en-US" altLang="zh-CN" sz="1400" smtClean="0"/>
              <a:pPr>
                <a:spcBef>
                  <a:spcPct val="0"/>
                </a:spcBef>
                <a:buClrTx/>
                <a:buSzTx/>
                <a:buFontTx/>
                <a:buNone/>
              </a:pPr>
              <a:t>80</a:t>
            </a:fld>
            <a:r>
              <a:rPr kumimoji="0" lang="en-US" altLang="zh-CN" sz="1400"/>
              <a:t>/96</a:t>
            </a:r>
            <a:endParaRPr kumimoji="0" lang="zh-CN" altLang="en-US" sz="1400"/>
          </a:p>
        </p:txBody>
      </p:sp>
      <p:sp>
        <p:nvSpPr>
          <p:cNvPr id="179203" name="Text Box 5">
            <a:extLst>
              <a:ext uri="{FF2B5EF4-FFF2-40B4-BE49-F238E27FC236}">
                <a16:creationId xmlns:a16="http://schemas.microsoft.com/office/drawing/2014/main" id="{5EE45704-846E-284D-A23C-A555FB46F0CB}"/>
              </a:ext>
            </a:extLst>
          </p:cNvPr>
          <p:cNvSpPr txBox="1">
            <a:spLocks noChangeArrowheads="1"/>
          </p:cNvSpPr>
          <p:nvPr/>
        </p:nvSpPr>
        <p:spPr bwMode="auto">
          <a:xfrm>
            <a:off x="2339975" y="146050"/>
            <a:ext cx="4537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6.6	 </a:t>
            </a:r>
            <a:r>
              <a:rPr lang="zh-CN" altLang="en-US" sz="3600">
                <a:latin typeface="隶书" pitchFamily="49" charset="-122"/>
                <a:ea typeface="隶书" pitchFamily="49" charset="-122"/>
              </a:rPr>
              <a:t>程序设计方法</a:t>
            </a:r>
          </a:p>
        </p:txBody>
      </p:sp>
      <p:sp>
        <p:nvSpPr>
          <p:cNvPr id="628742" name="Text Box 6">
            <a:extLst>
              <a:ext uri="{FF2B5EF4-FFF2-40B4-BE49-F238E27FC236}">
                <a16:creationId xmlns:a16="http://schemas.microsoft.com/office/drawing/2014/main" id="{5D3EED95-B0FB-2F40-9F96-3C635A4CB8A3}"/>
              </a:ext>
            </a:extLst>
          </p:cNvPr>
          <p:cNvSpPr txBox="1">
            <a:spLocks noChangeArrowheads="1"/>
          </p:cNvSpPr>
          <p:nvPr/>
        </p:nvSpPr>
        <p:spPr bwMode="auto">
          <a:xfrm>
            <a:off x="606425" y="884238"/>
            <a:ext cx="8142288"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spcAft>
                <a:spcPct val="20000"/>
              </a:spcAft>
              <a:buClrTx/>
              <a:buSzTx/>
              <a:buFontTx/>
              <a:buNone/>
            </a:pPr>
            <a:r>
              <a:rPr kumimoji="0" lang="en-US" altLang="zh-CN" sz="2400">
                <a:latin typeface="宋体" panose="02010600030101010101" pitchFamily="2" charset="-122"/>
              </a:rPr>
              <a:t>DATA		SEGMENT</a:t>
            </a:r>
          </a:p>
          <a:p>
            <a:pPr eaLnBrk="1" hangingPunct="1">
              <a:lnSpc>
                <a:spcPct val="70000"/>
              </a:lnSpc>
              <a:spcAft>
                <a:spcPct val="20000"/>
              </a:spcAft>
              <a:buClrTx/>
              <a:buSzTx/>
              <a:buFontTx/>
              <a:buNone/>
            </a:pPr>
            <a:r>
              <a:rPr kumimoji="0" lang="en-US" altLang="zh-CN" sz="2400">
                <a:latin typeface="宋体" panose="02010600030101010101" pitchFamily="2" charset="-122"/>
              </a:rPr>
              <a:t>			X	DW	-5</a:t>
            </a:r>
          </a:p>
          <a:p>
            <a:pPr eaLnBrk="1" hangingPunct="1">
              <a:lnSpc>
                <a:spcPct val="70000"/>
              </a:lnSpc>
              <a:spcAft>
                <a:spcPct val="20000"/>
              </a:spcAft>
              <a:buClrTx/>
              <a:buSzTx/>
              <a:buFontTx/>
              <a:buNone/>
            </a:pPr>
            <a:r>
              <a:rPr kumimoji="0" lang="en-US" altLang="zh-CN" sz="2400">
                <a:latin typeface="宋体" panose="02010600030101010101" pitchFamily="2" charset="-122"/>
              </a:rPr>
              <a:t>			Y	DW	</a:t>
            </a:r>
            <a:r>
              <a:rPr kumimoji="0" lang="zh-CN" altLang="en-US" sz="2400">
                <a:latin typeface="宋体" panose="02010600030101010101" pitchFamily="2" charset="-122"/>
              </a:rPr>
              <a:t>？</a:t>
            </a:r>
          </a:p>
          <a:p>
            <a:pPr eaLnBrk="1" hangingPunct="1">
              <a:lnSpc>
                <a:spcPct val="70000"/>
              </a:lnSpc>
              <a:spcAft>
                <a:spcPct val="20000"/>
              </a:spcAft>
              <a:buClrTx/>
              <a:buSzTx/>
              <a:buFontTx/>
              <a:buNone/>
            </a:pPr>
            <a:r>
              <a:rPr kumimoji="0" lang="en-US" altLang="zh-CN" sz="2400">
                <a:latin typeface="宋体" panose="02010600030101010101" pitchFamily="2" charset="-122"/>
              </a:rPr>
              <a:t>DATA		ENDS</a:t>
            </a:r>
          </a:p>
          <a:p>
            <a:pPr eaLnBrk="1" hangingPunct="1">
              <a:lnSpc>
                <a:spcPct val="70000"/>
              </a:lnSpc>
              <a:spcAft>
                <a:spcPct val="20000"/>
              </a:spcAft>
              <a:buClrTx/>
              <a:buSzTx/>
              <a:buFontTx/>
              <a:buNone/>
            </a:pPr>
            <a:r>
              <a:rPr kumimoji="0" lang="en-US" altLang="zh-CN" sz="2400">
                <a:latin typeface="宋体" panose="02010600030101010101" pitchFamily="2" charset="-122"/>
              </a:rPr>
              <a:t>STACK		SEGMENT	PARA 	STACK	'STACK'</a:t>
            </a:r>
          </a:p>
          <a:p>
            <a:pPr eaLnBrk="1" hangingPunct="1">
              <a:lnSpc>
                <a:spcPct val="70000"/>
              </a:lnSpc>
              <a:spcAft>
                <a:spcPct val="20000"/>
              </a:spcAft>
              <a:buClrTx/>
              <a:buSzTx/>
              <a:buFontTx/>
              <a:buNone/>
            </a:pPr>
            <a:r>
              <a:rPr kumimoji="0" lang="en-US" altLang="zh-CN" sz="2400">
                <a:latin typeface="宋体" panose="02010600030101010101" pitchFamily="2" charset="-122"/>
              </a:rPr>
              <a:t>			DB	100 DUP</a:t>
            </a:r>
            <a:r>
              <a:rPr kumimoji="0" lang="zh-CN" altLang="en-US" sz="2400">
                <a:latin typeface="宋体" panose="02010600030101010101" pitchFamily="2" charset="-122"/>
              </a:rPr>
              <a:t>（？）</a:t>
            </a:r>
          </a:p>
          <a:p>
            <a:pPr eaLnBrk="1" hangingPunct="1">
              <a:lnSpc>
                <a:spcPct val="70000"/>
              </a:lnSpc>
              <a:spcAft>
                <a:spcPct val="20000"/>
              </a:spcAft>
              <a:buClrTx/>
              <a:buSzTx/>
              <a:buFontTx/>
              <a:buNone/>
            </a:pPr>
            <a:r>
              <a:rPr kumimoji="0" lang="en-US" altLang="zh-CN" sz="2400">
                <a:latin typeface="宋体" panose="02010600030101010101" pitchFamily="2" charset="-122"/>
              </a:rPr>
              <a:t>STACK		ENDS</a:t>
            </a:r>
          </a:p>
          <a:p>
            <a:pPr eaLnBrk="1" hangingPunct="1">
              <a:lnSpc>
                <a:spcPct val="70000"/>
              </a:lnSpc>
              <a:spcAft>
                <a:spcPct val="20000"/>
              </a:spcAft>
              <a:buClrTx/>
              <a:buSzTx/>
              <a:buFontTx/>
              <a:buNone/>
            </a:pPr>
            <a:r>
              <a:rPr kumimoji="0" lang="en-US" altLang="zh-CN" sz="2400">
                <a:latin typeface="宋体" panose="02010600030101010101" pitchFamily="2" charset="-122"/>
              </a:rPr>
              <a:t>CODE		SEGMENT</a:t>
            </a:r>
          </a:p>
          <a:p>
            <a:pPr eaLnBrk="1" hangingPunct="1">
              <a:lnSpc>
                <a:spcPct val="70000"/>
              </a:lnSpc>
              <a:spcAft>
                <a:spcPct val="20000"/>
              </a:spcAft>
              <a:buClrTx/>
              <a:buSzTx/>
              <a:buFontTx/>
              <a:buNone/>
            </a:pPr>
            <a:r>
              <a:rPr kumimoji="0" lang="en-US" altLang="zh-CN" sz="2400">
                <a:latin typeface="宋体" panose="02010600030101010101" pitchFamily="2" charset="-122"/>
              </a:rPr>
              <a:t>			ASSUME	CS:CODE</a:t>
            </a:r>
            <a:r>
              <a:rPr kumimoji="0" lang="zh-CN" altLang="en-US" sz="2400">
                <a:latin typeface="宋体" panose="02010600030101010101" pitchFamily="2" charset="-122"/>
              </a:rPr>
              <a:t>，</a:t>
            </a:r>
            <a:r>
              <a:rPr kumimoji="0" lang="en-US" altLang="zh-CN" sz="2400">
                <a:latin typeface="宋体" panose="02010600030101010101" pitchFamily="2" charset="-122"/>
              </a:rPr>
              <a:t>DS:DATA</a:t>
            </a:r>
            <a:r>
              <a:rPr kumimoji="0" lang="zh-CN" altLang="en-US" sz="2400">
                <a:latin typeface="宋体" panose="02010600030101010101" pitchFamily="2" charset="-122"/>
              </a:rPr>
              <a:t>，</a:t>
            </a:r>
            <a:r>
              <a:rPr kumimoji="0" lang="en-US" altLang="zh-CN" sz="2400">
                <a:latin typeface="宋体" panose="02010600030101010101" pitchFamily="2" charset="-122"/>
              </a:rPr>
              <a:t>SS:STACK</a:t>
            </a:r>
          </a:p>
          <a:p>
            <a:pPr eaLnBrk="1" hangingPunct="1">
              <a:lnSpc>
                <a:spcPct val="70000"/>
              </a:lnSpc>
              <a:spcAft>
                <a:spcPct val="20000"/>
              </a:spcAft>
              <a:buClrTx/>
              <a:buSzTx/>
              <a:buFontTx/>
              <a:buNone/>
            </a:pPr>
            <a:r>
              <a:rPr kumimoji="0" lang="en-US" altLang="zh-CN" sz="2400">
                <a:latin typeface="宋体" panose="02010600030101010101" pitchFamily="2" charset="-122"/>
              </a:rPr>
              <a:t>BEGIN:	PUSH	DS</a:t>
            </a:r>
          </a:p>
          <a:p>
            <a:pPr eaLnBrk="1" hangingPunct="1">
              <a:lnSpc>
                <a:spcPct val="70000"/>
              </a:lnSpc>
              <a:spcAft>
                <a:spcPct val="20000"/>
              </a:spcAft>
              <a:buClrTx/>
              <a:buSzTx/>
              <a:buFontTx/>
              <a:buNone/>
            </a:pPr>
            <a:r>
              <a:rPr kumimoji="0" lang="en-US" altLang="zh-CN" sz="2400">
                <a:latin typeface="宋体" panose="02010600030101010101" pitchFamily="2" charset="-122"/>
              </a:rPr>
              <a:t>			MOV	AX</a:t>
            </a:r>
            <a:r>
              <a:rPr kumimoji="0" lang="zh-CN" altLang="en-US" sz="2400">
                <a:latin typeface="宋体" panose="02010600030101010101" pitchFamily="2" charset="-122"/>
              </a:rPr>
              <a:t>，</a:t>
            </a:r>
            <a:r>
              <a:rPr kumimoji="0" lang="en-US" altLang="zh-CN" sz="2400">
                <a:latin typeface="宋体" panose="02010600030101010101" pitchFamily="2" charset="-122"/>
              </a:rPr>
              <a:t>0</a:t>
            </a:r>
          </a:p>
          <a:p>
            <a:pPr eaLnBrk="1" hangingPunct="1">
              <a:lnSpc>
                <a:spcPct val="70000"/>
              </a:lnSpc>
              <a:spcAft>
                <a:spcPct val="20000"/>
              </a:spcAft>
              <a:buClrTx/>
              <a:buSzTx/>
              <a:buFontTx/>
              <a:buNone/>
            </a:pPr>
            <a:r>
              <a:rPr kumimoji="0" lang="en-US" altLang="zh-CN" sz="2400">
                <a:latin typeface="宋体" panose="02010600030101010101" pitchFamily="2" charset="-122"/>
              </a:rPr>
              <a:t>			PUSH	AX</a:t>
            </a:r>
          </a:p>
          <a:p>
            <a:pPr eaLnBrk="1" hangingPunct="1">
              <a:lnSpc>
                <a:spcPct val="70000"/>
              </a:lnSpc>
              <a:spcAft>
                <a:spcPct val="20000"/>
              </a:spcAft>
              <a:buClrTx/>
              <a:buSzTx/>
              <a:buFontTx/>
              <a:buNone/>
            </a:pPr>
            <a:r>
              <a:rPr kumimoji="0" lang="en-US" altLang="zh-CN" sz="2400">
                <a:latin typeface="宋体" panose="02010600030101010101" pitchFamily="2" charset="-122"/>
              </a:rPr>
              <a:t>			MOV	AX</a:t>
            </a:r>
            <a:r>
              <a:rPr kumimoji="0" lang="zh-CN" altLang="en-US" sz="2400">
                <a:latin typeface="宋体" panose="02010600030101010101" pitchFamily="2" charset="-122"/>
              </a:rPr>
              <a:t>，</a:t>
            </a:r>
            <a:r>
              <a:rPr kumimoji="0" lang="en-US" altLang="zh-CN" sz="2400">
                <a:latin typeface="宋体" panose="02010600030101010101" pitchFamily="2" charset="-122"/>
              </a:rPr>
              <a:t>DATA</a:t>
            </a:r>
          </a:p>
          <a:p>
            <a:pPr eaLnBrk="1" hangingPunct="1">
              <a:lnSpc>
                <a:spcPct val="70000"/>
              </a:lnSpc>
              <a:spcAft>
                <a:spcPct val="20000"/>
              </a:spcAft>
              <a:buClrTx/>
              <a:buSzTx/>
              <a:buFontTx/>
              <a:buNone/>
            </a:pPr>
            <a:r>
              <a:rPr kumimoji="0" lang="en-US" altLang="zh-CN" sz="2400">
                <a:latin typeface="宋体" panose="02010600030101010101" pitchFamily="2" charset="-122"/>
              </a:rPr>
              <a:t>			MOV	DS</a:t>
            </a:r>
            <a:r>
              <a:rPr kumimoji="0" lang="zh-CN" altLang="en-US" sz="2400">
                <a:latin typeface="宋体" panose="02010600030101010101" pitchFamily="2" charset="-122"/>
              </a:rPr>
              <a:t>，</a:t>
            </a:r>
            <a:r>
              <a:rPr kumimoji="0" lang="en-US" altLang="zh-CN" sz="2400">
                <a:latin typeface="宋体" panose="02010600030101010101" pitchFamily="2" charset="-122"/>
              </a:rPr>
              <a:t>AX</a:t>
            </a:r>
            <a:endParaRPr kumimoji="0" lang="zh-CN" altLang="en-US" sz="240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withEffect">
                                  <p:stCondLst>
                                    <p:cond delay="0"/>
                                  </p:stCondLst>
                                  <p:childTnLst>
                                    <p:set>
                                      <p:cBhvr>
                                        <p:cTn id="6" dur="1" fill="hold">
                                          <p:stCondLst>
                                            <p:cond delay="0"/>
                                          </p:stCondLst>
                                        </p:cTn>
                                        <p:tgtEl>
                                          <p:spTgt spid="628742"/>
                                        </p:tgtEl>
                                        <p:attrNameLst>
                                          <p:attrName>style.visibility</p:attrName>
                                        </p:attrNameLst>
                                      </p:cBhvr>
                                      <p:to>
                                        <p:strVal val="visible"/>
                                      </p:to>
                                    </p:set>
                                    <p:animEffect transition="in" filter="diamond(in)">
                                      <p:cBhvr>
                                        <p:cTn id="7" dur="2000"/>
                                        <p:tgtEl>
                                          <p:spTgt spid="628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4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4">
            <a:extLst>
              <a:ext uri="{FF2B5EF4-FFF2-40B4-BE49-F238E27FC236}">
                <a16:creationId xmlns:a16="http://schemas.microsoft.com/office/drawing/2014/main" id="{E01099B7-6F7F-7D45-AF94-F9CD1D16FB4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978B3D8-513A-B741-B4F2-E1B59E5C1093}" type="datetime12">
              <a:rPr kumimoji="0" lang="zh-CN" altLang="en-US" sz="1400" smtClean="0"/>
              <a:pPr>
                <a:spcBef>
                  <a:spcPct val="0"/>
                </a:spcBef>
                <a:buClrTx/>
                <a:buSzTx/>
                <a:buFontTx/>
                <a:buNone/>
              </a:pPr>
              <a:t>下午10时44分</a:t>
            </a:fld>
            <a:endParaRPr kumimoji="0" lang="en-US" altLang="zh-CN" sz="1400"/>
          </a:p>
        </p:txBody>
      </p:sp>
      <p:sp>
        <p:nvSpPr>
          <p:cNvPr id="181250" name="Rectangle 6">
            <a:extLst>
              <a:ext uri="{FF2B5EF4-FFF2-40B4-BE49-F238E27FC236}">
                <a16:creationId xmlns:a16="http://schemas.microsoft.com/office/drawing/2014/main" id="{D94A8DDA-1F72-E644-9B45-85C937B8B59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3899542-D637-6541-8FD9-75B74623BAF3}" type="slidenum">
              <a:rPr kumimoji="0" lang="en-US" altLang="zh-CN" sz="1400" smtClean="0"/>
              <a:pPr>
                <a:spcBef>
                  <a:spcPct val="0"/>
                </a:spcBef>
                <a:buClrTx/>
                <a:buSzTx/>
                <a:buFontTx/>
                <a:buNone/>
              </a:pPr>
              <a:t>81</a:t>
            </a:fld>
            <a:r>
              <a:rPr kumimoji="0" lang="en-US" altLang="zh-CN" sz="1400"/>
              <a:t>/96</a:t>
            </a:r>
            <a:endParaRPr kumimoji="0" lang="zh-CN" altLang="en-US" sz="1400"/>
          </a:p>
        </p:txBody>
      </p:sp>
      <p:sp>
        <p:nvSpPr>
          <p:cNvPr id="181251" name="Text Box 5">
            <a:extLst>
              <a:ext uri="{FF2B5EF4-FFF2-40B4-BE49-F238E27FC236}">
                <a16:creationId xmlns:a16="http://schemas.microsoft.com/office/drawing/2014/main" id="{AC75CC12-5C1E-B04E-B93B-E3D85C6CB3DB}"/>
              </a:ext>
            </a:extLst>
          </p:cNvPr>
          <p:cNvSpPr txBox="1">
            <a:spLocks noChangeArrowheads="1"/>
          </p:cNvSpPr>
          <p:nvPr/>
        </p:nvSpPr>
        <p:spPr bwMode="auto">
          <a:xfrm>
            <a:off x="2339975" y="146050"/>
            <a:ext cx="4537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6.6	 </a:t>
            </a:r>
            <a:r>
              <a:rPr lang="zh-CN" altLang="en-US" sz="3600">
                <a:latin typeface="隶书" pitchFamily="49" charset="-122"/>
                <a:ea typeface="隶书" pitchFamily="49" charset="-122"/>
              </a:rPr>
              <a:t>程序设计方法</a:t>
            </a:r>
          </a:p>
        </p:txBody>
      </p:sp>
      <p:sp>
        <p:nvSpPr>
          <p:cNvPr id="641030" name="Text Box 6">
            <a:extLst>
              <a:ext uri="{FF2B5EF4-FFF2-40B4-BE49-F238E27FC236}">
                <a16:creationId xmlns:a16="http://schemas.microsoft.com/office/drawing/2014/main" id="{AF9F2E62-9DBD-6F4F-8E95-56F8C1DC19D4}"/>
              </a:ext>
            </a:extLst>
          </p:cNvPr>
          <p:cNvSpPr txBox="1">
            <a:spLocks noChangeArrowheads="1"/>
          </p:cNvSpPr>
          <p:nvPr/>
        </p:nvSpPr>
        <p:spPr bwMode="auto">
          <a:xfrm>
            <a:off x="622300" y="955675"/>
            <a:ext cx="798195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spcAft>
                <a:spcPct val="20000"/>
              </a:spcAft>
              <a:buClrTx/>
              <a:buSzTx/>
              <a:buFontTx/>
              <a:buNone/>
            </a:pPr>
            <a:r>
              <a:rPr kumimoji="0" lang="en-US" altLang="zh-CN" sz="2400">
                <a:solidFill>
                  <a:srgbClr val="005452"/>
                </a:solidFill>
                <a:latin typeface="宋体" panose="02010600030101010101" pitchFamily="2" charset="-122"/>
              </a:rPr>
              <a:t>			</a:t>
            </a:r>
            <a:r>
              <a:rPr kumimoji="0" lang="en-US" altLang="zh-CN" sz="2400">
                <a:solidFill>
                  <a:srgbClr val="FF0000"/>
                </a:solidFill>
                <a:latin typeface="宋体" panose="02010600030101010101" pitchFamily="2" charset="-122"/>
              </a:rPr>
              <a:t>MOV	AX</a:t>
            </a:r>
            <a:r>
              <a:rPr kumimoji="0" lang="zh-CN" altLang="en-US" sz="2400">
                <a:solidFill>
                  <a:srgbClr val="FF0000"/>
                </a:solidFill>
                <a:latin typeface="宋体" panose="02010600030101010101" pitchFamily="2" charset="-122"/>
              </a:rPr>
              <a:t>，</a:t>
            </a:r>
            <a:r>
              <a:rPr kumimoji="0" lang="en-US" altLang="zh-CN" sz="2400">
                <a:solidFill>
                  <a:srgbClr val="FF0000"/>
                </a:solidFill>
                <a:latin typeface="宋体" panose="02010600030101010101" pitchFamily="2" charset="-122"/>
              </a:rPr>
              <a:t>X</a:t>
            </a:r>
          </a:p>
          <a:p>
            <a:pPr eaLnBrk="1" hangingPunct="1">
              <a:lnSpc>
                <a:spcPct val="70000"/>
              </a:lnSpc>
              <a:spcAft>
                <a:spcPct val="20000"/>
              </a:spcAft>
              <a:buClrTx/>
              <a:buSzTx/>
              <a:buFontTx/>
              <a:buNone/>
            </a:pPr>
            <a:r>
              <a:rPr kumimoji="0" lang="en-US" altLang="zh-CN" sz="2400">
                <a:solidFill>
                  <a:srgbClr val="FF0000"/>
                </a:solidFill>
                <a:latin typeface="宋体" panose="02010600030101010101" pitchFamily="2" charset="-122"/>
              </a:rPr>
              <a:t>			AND	AX</a:t>
            </a:r>
            <a:r>
              <a:rPr kumimoji="0" lang="zh-CN" altLang="en-US" sz="2400">
                <a:solidFill>
                  <a:srgbClr val="FF0000"/>
                </a:solidFill>
                <a:latin typeface="宋体" panose="02010600030101010101" pitchFamily="2" charset="-122"/>
              </a:rPr>
              <a:t>，</a:t>
            </a:r>
            <a:r>
              <a:rPr kumimoji="0" lang="en-US" altLang="zh-CN" sz="2400">
                <a:solidFill>
                  <a:srgbClr val="FF0000"/>
                </a:solidFill>
                <a:latin typeface="宋体" panose="02010600030101010101" pitchFamily="2" charset="-122"/>
              </a:rPr>
              <a:t>AX</a:t>
            </a:r>
            <a:r>
              <a:rPr kumimoji="0" lang="en-US" altLang="zh-CN" sz="2400">
                <a:solidFill>
                  <a:srgbClr val="333333"/>
                </a:solidFill>
                <a:latin typeface="宋体" panose="02010600030101010101" pitchFamily="2" charset="-122"/>
              </a:rPr>
              <a:t>	</a:t>
            </a:r>
            <a:r>
              <a:rPr kumimoji="0" lang="zh-CN" altLang="en-US" sz="2400">
                <a:solidFill>
                  <a:srgbClr val="333333"/>
                </a:solidFill>
                <a:latin typeface="宋体" panose="02010600030101010101" pitchFamily="2" charset="-122"/>
              </a:rPr>
              <a:t>；建立标志</a:t>
            </a:r>
          </a:p>
          <a:p>
            <a:pPr eaLnBrk="1" hangingPunct="1">
              <a:lnSpc>
                <a:spcPct val="70000"/>
              </a:lnSpc>
              <a:spcAft>
                <a:spcPct val="20000"/>
              </a:spcAft>
              <a:buClrTx/>
              <a:buSzTx/>
              <a:buFontTx/>
              <a:buNone/>
            </a:pPr>
            <a:r>
              <a:rPr kumimoji="0" lang="zh-CN" altLang="en-US" sz="2400">
                <a:solidFill>
                  <a:srgbClr val="333333"/>
                </a:solidFill>
                <a:latin typeface="宋体" panose="02010600030101010101" pitchFamily="2" charset="-122"/>
              </a:rPr>
              <a:t>			</a:t>
            </a:r>
            <a:r>
              <a:rPr kumimoji="0" lang="en-US" altLang="zh-CN" sz="2400">
                <a:solidFill>
                  <a:srgbClr val="009900"/>
                </a:solidFill>
                <a:latin typeface="宋体" panose="02010600030101010101" pitchFamily="2" charset="-122"/>
              </a:rPr>
              <a:t>JZ	ZERO</a:t>
            </a:r>
            <a:r>
              <a:rPr kumimoji="0" lang="en-US" altLang="zh-CN" sz="2400">
                <a:solidFill>
                  <a:srgbClr val="333333"/>
                </a:solidFill>
                <a:latin typeface="宋体" panose="02010600030101010101" pitchFamily="2" charset="-122"/>
              </a:rPr>
              <a:t>		</a:t>
            </a:r>
            <a:r>
              <a:rPr kumimoji="0" lang="zh-CN" altLang="en-US" sz="2400">
                <a:solidFill>
                  <a:srgbClr val="333333"/>
                </a:solidFill>
                <a:latin typeface="宋体" panose="02010600030101010101" pitchFamily="2" charset="-122"/>
              </a:rPr>
              <a:t>；</a:t>
            </a:r>
            <a:r>
              <a:rPr kumimoji="0" lang="en-US" altLang="zh-CN" sz="2400">
                <a:solidFill>
                  <a:srgbClr val="333333"/>
                </a:solidFill>
                <a:latin typeface="宋体" panose="02010600030101010101" pitchFamily="2" charset="-122"/>
              </a:rPr>
              <a:t>X=0</a:t>
            </a:r>
            <a:r>
              <a:rPr kumimoji="0" lang="zh-CN" altLang="en-US" sz="2400">
                <a:solidFill>
                  <a:srgbClr val="333333"/>
                </a:solidFill>
                <a:latin typeface="宋体" panose="02010600030101010101" pitchFamily="2" charset="-122"/>
              </a:rPr>
              <a:t>转</a:t>
            </a:r>
            <a:r>
              <a:rPr kumimoji="0" lang="en-US" altLang="zh-CN" sz="2400">
                <a:solidFill>
                  <a:srgbClr val="333333"/>
                </a:solidFill>
                <a:latin typeface="宋体" panose="02010600030101010101" pitchFamily="2" charset="-122"/>
              </a:rPr>
              <a:t>ZERO</a:t>
            </a:r>
            <a:r>
              <a:rPr kumimoji="0" lang="zh-CN" altLang="en-US" sz="2400">
                <a:solidFill>
                  <a:srgbClr val="333333"/>
                </a:solidFill>
                <a:latin typeface="宋体" panose="02010600030101010101" pitchFamily="2" charset="-122"/>
              </a:rPr>
              <a:t>执行</a:t>
            </a:r>
          </a:p>
          <a:p>
            <a:pPr eaLnBrk="1" hangingPunct="1">
              <a:lnSpc>
                <a:spcPct val="70000"/>
              </a:lnSpc>
              <a:spcAft>
                <a:spcPct val="20000"/>
              </a:spcAft>
              <a:buClrTx/>
              <a:buSzTx/>
              <a:buFontTx/>
              <a:buNone/>
            </a:pPr>
            <a:r>
              <a:rPr kumimoji="0" lang="zh-CN" altLang="en-US" sz="2400">
                <a:solidFill>
                  <a:srgbClr val="333333"/>
                </a:solidFill>
                <a:latin typeface="宋体" panose="02010600030101010101" pitchFamily="2" charset="-122"/>
              </a:rPr>
              <a:t>			</a:t>
            </a:r>
            <a:r>
              <a:rPr kumimoji="0" lang="en-US" altLang="zh-CN" sz="2400">
                <a:solidFill>
                  <a:srgbClr val="009900"/>
                </a:solidFill>
                <a:latin typeface="宋体" panose="02010600030101010101" pitchFamily="2" charset="-122"/>
              </a:rPr>
              <a:t>JNS	PLUS</a:t>
            </a:r>
            <a:r>
              <a:rPr kumimoji="0" lang="en-US" altLang="zh-CN" sz="2400">
                <a:solidFill>
                  <a:srgbClr val="333333"/>
                </a:solidFill>
                <a:latin typeface="宋体" panose="02010600030101010101" pitchFamily="2" charset="-122"/>
              </a:rPr>
              <a:t>		</a:t>
            </a:r>
            <a:r>
              <a:rPr kumimoji="0" lang="zh-CN" altLang="en-US" sz="2400">
                <a:solidFill>
                  <a:srgbClr val="333333"/>
                </a:solidFill>
                <a:latin typeface="宋体" panose="02010600030101010101" pitchFamily="2" charset="-122"/>
              </a:rPr>
              <a:t>；</a:t>
            </a:r>
            <a:r>
              <a:rPr kumimoji="0" lang="en-US" altLang="zh-CN" sz="2400">
                <a:solidFill>
                  <a:srgbClr val="333333"/>
                </a:solidFill>
                <a:latin typeface="宋体" panose="02010600030101010101" pitchFamily="2" charset="-122"/>
              </a:rPr>
              <a:t>X&gt;0</a:t>
            </a:r>
            <a:r>
              <a:rPr kumimoji="0" lang="zh-CN" altLang="en-US" sz="2400">
                <a:solidFill>
                  <a:srgbClr val="333333"/>
                </a:solidFill>
                <a:latin typeface="宋体" panose="02010600030101010101" pitchFamily="2" charset="-122"/>
              </a:rPr>
              <a:t>转</a:t>
            </a:r>
            <a:r>
              <a:rPr kumimoji="0" lang="en-US" altLang="zh-CN" sz="2400">
                <a:solidFill>
                  <a:srgbClr val="333333"/>
                </a:solidFill>
                <a:latin typeface="宋体" panose="02010600030101010101" pitchFamily="2" charset="-122"/>
              </a:rPr>
              <a:t>PLUS</a:t>
            </a:r>
            <a:r>
              <a:rPr kumimoji="0" lang="zh-CN" altLang="en-US" sz="2400">
                <a:solidFill>
                  <a:srgbClr val="333333"/>
                </a:solidFill>
                <a:latin typeface="宋体" panose="02010600030101010101" pitchFamily="2" charset="-122"/>
              </a:rPr>
              <a:t>执行</a:t>
            </a:r>
          </a:p>
          <a:p>
            <a:pPr eaLnBrk="1" hangingPunct="1">
              <a:lnSpc>
                <a:spcPct val="70000"/>
              </a:lnSpc>
              <a:spcAft>
                <a:spcPct val="20000"/>
              </a:spcAft>
              <a:buClrTx/>
              <a:buSzTx/>
              <a:buFontTx/>
              <a:buNone/>
            </a:pPr>
            <a:r>
              <a:rPr kumimoji="0" lang="zh-CN" altLang="en-US" sz="2400">
                <a:solidFill>
                  <a:srgbClr val="333333"/>
                </a:solidFill>
                <a:latin typeface="宋体" panose="02010600030101010101" pitchFamily="2" charset="-122"/>
              </a:rPr>
              <a:t>			</a:t>
            </a:r>
            <a:r>
              <a:rPr kumimoji="0" lang="en-US" altLang="zh-CN" sz="2400">
                <a:solidFill>
                  <a:srgbClr val="333333"/>
                </a:solidFill>
                <a:latin typeface="宋体" panose="02010600030101010101" pitchFamily="2" charset="-122"/>
              </a:rPr>
              <a:t>MOV	BX</a:t>
            </a:r>
            <a:r>
              <a:rPr kumimoji="0" lang="zh-CN" altLang="en-US" sz="2400">
                <a:solidFill>
                  <a:srgbClr val="333333"/>
                </a:solidFill>
                <a:latin typeface="宋体" panose="02010600030101010101" pitchFamily="2" charset="-122"/>
              </a:rPr>
              <a:t>，</a:t>
            </a:r>
            <a:r>
              <a:rPr kumimoji="0" lang="en-US" altLang="zh-CN" sz="2400">
                <a:solidFill>
                  <a:srgbClr val="333333"/>
                </a:solidFill>
                <a:latin typeface="宋体" panose="02010600030101010101" pitchFamily="2" charset="-122"/>
              </a:rPr>
              <a:t>0FFFFH	</a:t>
            </a:r>
            <a:r>
              <a:rPr kumimoji="0" lang="zh-CN" altLang="en-US" sz="2400">
                <a:solidFill>
                  <a:srgbClr val="333333"/>
                </a:solidFill>
                <a:latin typeface="宋体" panose="02010600030101010101" pitchFamily="2" charset="-122"/>
              </a:rPr>
              <a:t>；</a:t>
            </a:r>
            <a:r>
              <a:rPr kumimoji="0" lang="en-US" altLang="zh-CN" sz="2400">
                <a:solidFill>
                  <a:srgbClr val="333333"/>
                </a:solidFill>
                <a:latin typeface="宋体" panose="02010600030101010101" pitchFamily="2" charset="-122"/>
              </a:rPr>
              <a:t>X&lt;0</a:t>
            </a:r>
            <a:r>
              <a:rPr kumimoji="0" lang="zh-CN" altLang="en-US" sz="2400">
                <a:solidFill>
                  <a:srgbClr val="333333"/>
                </a:solidFill>
                <a:latin typeface="宋体" panose="02010600030101010101" pitchFamily="2" charset="-122"/>
              </a:rPr>
              <a:t>，使</a:t>
            </a:r>
            <a:r>
              <a:rPr kumimoji="0" lang="en-US" altLang="zh-CN" sz="2400">
                <a:solidFill>
                  <a:srgbClr val="333333"/>
                </a:solidFill>
                <a:latin typeface="宋体" panose="02010600030101010101" pitchFamily="2" charset="-122"/>
              </a:rPr>
              <a:t>BX =-1</a:t>
            </a:r>
          </a:p>
          <a:p>
            <a:pPr eaLnBrk="1" hangingPunct="1">
              <a:lnSpc>
                <a:spcPct val="70000"/>
              </a:lnSpc>
              <a:spcAft>
                <a:spcPct val="20000"/>
              </a:spcAft>
              <a:buClrTx/>
              <a:buSzTx/>
              <a:buFontTx/>
              <a:buNone/>
            </a:pPr>
            <a:r>
              <a:rPr kumimoji="0" lang="en-US" altLang="zh-CN" sz="2400">
                <a:solidFill>
                  <a:srgbClr val="333333"/>
                </a:solidFill>
                <a:latin typeface="宋体" panose="02010600030101010101" pitchFamily="2" charset="-122"/>
              </a:rPr>
              <a:t>			JMP	DONE</a:t>
            </a:r>
          </a:p>
          <a:p>
            <a:pPr eaLnBrk="1" hangingPunct="1">
              <a:lnSpc>
                <a:spcPct val="70000"/>
              </a:lnSpc>
              <a:spcAft>
                <a:spcPct val="20000"/>
              </a:spcAft>
              <a:buClrTx/>
              <a:buSzTx/>
              <a:buFontTx/>
              <a:buNone/>
            </a:pPr>
            <a:r>
              <a:rPr kumimoji="0" lang="en-US" altLang="zh-CN" sz="2400">
                <a:solidFill>
                  <a:srgbClr val="333333"/>
                </a:solidFill>
                <a:latin typeface="宋体" panose="02010600030101010101" pitchFamily="2" charset="-122"/>
              </a:rPr>
              <a:t>	ZERO:	MOV	BX</a:t>
            </a:r>
            <a:r>
              <a:rPr kumimoji="0" lang="zh-CN" altLang="en-US" sz="2400">
                <a:solidFill>
                  <a:srgbClr val="333333"/>
                </a:solidFill>
                <a:latin typeface="宋体" panose="02010600030101010101" pitchFamily="2" charset="-122"/>
              </a:rPr>
              <a:t>，</a:t>
            </a:r>
            <a:r>
              <a:rPr kumimoji="0" lang="en-US" altLang="zh-CN" sz="2400">
                <a:solidFill>
                  <a:srgbClr val="333333"/>
                </a:solidFill>
                <a:latin typeface="宋体" panose="02010600030101010101" pitchFamily="2" charset="-122"/>
              </a:rPr>
              <a:t>0</a:t>
            </a:r>
          </a:p>
          <a:p>
            <a:pPr eaLnBrk="1" hangingPunct="1">
              <a:lnSpc>
                <a:spcPct val="70000"/>
              </a:lnSpc>
              <a:spcAft>
                <a:spcPct val="20000"/>
              </a:spcAft>
              <a:buClrTx/>
              <a:buSzTx/>
              <a:buFontTx/>
              <a:buNone/>
            </a:pPr>
            <a:r>
              <a:rPr kumimoji="0" lang="en-US" altLang="zh-CN" sz="2400">
                <a:solidFill>
                  <a:srgbClr val="333333"/>
                </a:solidFill>
                <a:latin typeface="宋体" panose="02010600030101010101" pitchFamily="2" charset="-122"/>
              </a:rPr>
              <a:t>			JMP	DONE</a:t>
            </a:r>
          </a:p>
          <a:p>
            <a:pPr eaLnBrk="1" hangingPunct="1">
              <a:lnSpc>
                <a:spcPct val="70000"/>
              </a:lnSpc>
              <a:spcAft>
                <a:spcPct val="20000"/>
              </a:spcAft>
              <a:buClrTx/>
              <a:buSzTx/>
              <a:buFontTx/>
              <a:buNone/>
            </a:pPr>
            <a:r>
              <a:rPr kumimoji="0" lang="en-US" altLang="zh-CN" sz="2400">
                <a:solidFill>
                  <a:srgbClr val="333333"/>
                </a:solidFill>
                <a:latin typeface="宋体" panose="02010600030101010101" pitchFamily="2" charset="-122"/>
              </a:rPr>
              <a:t>	PLUS:	MOV	BX</a:t>
            </a:r>
            <a:r>
              <a:rPr kumimoji="0" lang="zh-CN" altLang="en-US" sz="2400">
                <a:solidFill>
                  <a:srgbClr val="333333"/>
                </a:solidFill>
                <a:latin typeface="宋体" panose="02010600030101010101" pitchFamily="2" charset="-122"/>
              </a:rPr>
              <a:t>，</a:t>
            </a:r>
            <a:r>
              <a:rPr kumimoji="0" lang="en-US" altLang="zh-CN" sz="2400">
                <a:solidFill>
                  <a:srgbClr val="333333"/>
                </a:solidFill>
                <a:latin typeface="宋体" panose="02010600030101010101" pitchFamily="2" charset="-122"/>
              </a:rPr>
              <a:t>1</a:t>
            </a:r>
          </a:p>
          <a:p>
            <a:pPr eaLnBrk="1" hangingPunct="1">
              <a:lnSpc>
                <a:spcPct val="70000"/>
              </a:lnSpc>
              <a:spcAft>
                <a:spcPct val="20000"/>
              </a:spcAft>
              <a:buClrTx/>
              <a:buSzTx/>
              <a:buFontTx/>
              <a:buNone/>
            </a:pPr>
            <a:r>
              <a:rPr kumimoji="0" lang="en-US" altLang="zh-CN" sz="2400">
                <a:solidFill>
                  <a:srgbClr val="333333"/>
                </a:solidFill>
                <a:latin typeface="宋体" panose="02010600030101010101" pitchFamily="2" charset="-122"/>
              </a:rPr>
              <a:t>	DONE:	MOV	Y</a:t>
            </a:r>
            <a:r>
              <a:rPr kumimoji="0" lang="zh-CN" altLang="en-US" sz="2400">
                <a:solidFill>
                  <a:srgbClr val="333333"/>
                </a:solidFill>
                <a:latin typeface="宋体" panose="02010600030101010101" pitchFamily="2" charset="-122"/>
              </a:rPr>
              <a:t>，</a:t>
            </a:r>
            <a:r>
              <a:rPr kumimoji="0" lang="en-US" altLang="zh-CN" sz="2400">
                <a:solidFill>
                  <a:srgbClr val="333333"/>
                </a:solidFill>
                <a:latin typeface="宋体" panose="02010600030101010101" pitchFamily="2" charset="-122"/>
              </a:rPr>
              <a:t>BX		</a:t>
            </a:r>
            <a:r>
              <a:rPr kumimoji="0" lang="zh-CN" altLang="en-US" sz="2400">
                <a:solidFill>
                  <a:srgbClr val="333333"/>
                </a:solidFill>
                <a:latin typeface="宋体" panose="02010600030101010101" pitchFamily="2" charset="-122"/>
              </a:rPr>
              <a:t>；存放结果</a:t>
            </a:r>
          </a:p>
          <a:p>
            <a:pPr eaLnBrk="1" hangingPunct="1">
              <a:lnSpc>
                <a:spcPct val="70000"/>
              </a:lnSpc>
              <a:spcAft>
                <a:spcPct val="20000"/>
              </a:spcAft>
              <a:buClrTx/>
              <a:buSzTx/>
              <a:buFontTx/>
              <a:buNone/>
            </a:pPr>
            <a:r>
              <a:rPr kumimoji="0" lang="zh-CN" altLang="en-US" sz="2400">
                <a:solidFill>
                  <a:srgbClr val="333333"/>
                </a:solidFill>
                <a:latin typeface="宋体" panose="02010600030101010101" pitchFamily="2" charset="-122"/>
              </a:rPr>
              <a:t>			</a:t>
            </a:r>
            <a:r>
              <a:rPr kumimoji="0" lang="en-US" altLang="zh-CN" sz="2400">
                <a:solidFill>
                  <a:srgbClr val="0000CC"/>
                </a:solidFill>
                <a:latin typeface="宋体" panose="02010600030101010101" pitchFamily="2" charset="-122"/>
              </a:rPr>
              <a:t>MOV	AH</a:t>
            </a:r>
            <a:r>
              <a:rPr kumimoji="0" lang="zh-CN" altLang="en-US" sz="2400">
                <a:solidFill>
                  <a:srgbClr val="0000CC"/>
                </a:solidFill>
                <a:latin typeface="宋体" panose="02010600030101010101" pitchFamily="2" charset="-122"/>
              </a:rPr>
              <a:t>，</a:t>
            </a:r>
            <a:r>
              <a:rPr kumimoji="0" lang="en-US" altLang="zh-CN" sz="2400">
                <a:solidFill>
                  <a:srgbClr val="0000CC"/>
                </a:solidFill>
                <a:latin typeface="宋体" panose="02010600030101010101" pitchFamily="2" charset="-122"/>
              </a:rPr>
              <a:t>4CH</a:t>
            </a:r>
            <a:r>
              <a:rPr kumimoji="0" lang="en-US" altLang="zh-CN" sz="2400">
                <a:solidFill>
                  <a:srgbClr val="333333"/>
                </a:solidFill>
                <a:latin typeface="宋体" panose="02010600030101010101" pitchFamily="2" charset="-122"/>
              </a:rPr>
              <a:t>	</a:t>
            </a:r>
            <a:r>
              <a:rPr kumimoji="0" lang="zh-CN" altLang="en-US" sz="2400">
                <a:solidFill>
                  <a:srgbClr val="333333"/>
                </a:solidFill>
                <a:latin typeface="宋体" panose="02010600030101010101" pitchFamily="2" charset="-122"/>
              </a:rPr>
              <a:t>；返回</a:t>
            </a:r>
            <a:r>
              <a:rPr kumimoji="0" lang="en-US" altLang="zh-CN" sz="2400">
                <a:solidFill>
                  <a:srgbClr val="333333"/>
                </a:solidFill>
                <a:latin typeface="宋体" panose="02010600030101010101" pitchFamily="2" charset="-122"/>
              </a:rPr>
              <a:t>DOS</a:t>
            </a:r>
          </a:p>
          <a:p>
            <a:pPr eaLnBrk="1" hangingPunct="1">
              <a:lnSpc>
                <a:spcPct val="70000"/>
              </a:lnSpc>
              <a:spcAft>
                <a:spcPct val="20000"/>
              </a:spcAft>
              <a:buClrTx/>
              <a:buSzTx/>
              <a:buFontTx/>
              <a:buNone/>
            </a:pPr>
            <a:r>
              <a:rPr kumimoji="0" lang="en-US" altLang="zh-CN" sz="2400">
                <a:solidFill>
                  <a:srgbClr val="333333"/>
                </a:solidFill>
                <a:latin typeface="宋体" panose="02010600030101010101" pitchFamily="2" charset="-122"/>
              </a:rPr>
              <a:t>			</a:t>
            </a:r>
            <a:r>
              <a:rPr kumimoji="0" lang="en-US" altLang="zh-CN" sz="2400">
                <a:solidFill>
                  <a:srgbClr val="0000CC"/>
                </a:solidFill>
                <a:latin typeface="宋体" panose="02010600030101010101" pitchFamily="2" charset="-122"/>
              </a:rPr>
              <a:t>INT	21H</a:t>
            </a:r>
          </a:p>
          <a:p>
            <a:pPr eaLnBrk="1" hangingPunct="1">
              <a:lnSpc>
                <a:spcPct val="70000"/>
              </a:lnSpc>
              <a:spcAft>
                <a:spcPct val="20000"/>
              </a:spcAft>
              <a:buClrTx/>
              <a:buSzTx/>
              <a:buFontTx/>
              <a:buNone/>
            </a:pPr>
            <a:r>
              <a:rPr kumimoji="0" lang="en-US" altLang="zh-CN" sz="2400">
                <a:solidFill>
                  <a:srgbClr val="333333"/>
                </a:solidFill>
                <a:latin typeface="宋体" panose="02010600030101010101" pitchFamily="2" charset="-122"/>
              </a:rPr>
              <a:t>	CODE	ENDS</a:t>
            </a:r>
          </a:p>
          <a:p>
            <a:pPr eaLnBrk="1" hangingPunct="1">
              <a:lnSpc>
                <a:spcPct val="70000"/>
              </a:lnSpc>
              <a:spcAft>
                <a:spcPct val="20000"/>
              </a:spcAft>
              <a:buClrTx/>
              <a:buSzTx/>
              <a:buFontTx/>
              <a:buNone/>
            </a:pPr>
            <a:r>
              <a:rPr kumimoji="0" lang="en-US" altLang="zh-CN" sz="2400">
                <a:solidFill>
                  <a:srgbClr val="333333"/>
                </a:solidFill>
                <a:latin typeface="宋体" panose="02010600030101010101" pitchFamily="2" charset="-122"/>
              </a:rPr>
              <a:t>			END	BEGIN</a:t>
            </a:r>
            <a:endParaRPr kumimoji="0" lang="zh-CN" altLang="en-US" sz="2400">
              <a:solidFill>
                <a:srgbClr val="333333"/>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32" fill="hold" grpId="0" nodeType="afterEffect">
                                  <p:stCondLst>
                                    <p:cond delay="0"/>
                                  </p:stCondLst>
                                  <p:childTnLst>
                                    <p:set>
                                      <p:cBhvr>
                                        <p:cTn id="6" dur="1" fill="hold">
                                          <p:stCondLst>
                                            <p:cond delay="0"/>
                                          </p:stCondLst>
                                        </p:cTn>
                                        <p:tgtEl>
                                          <p:spTgt spid="641030"/>
                                        </p:tgtEl>
                                        <p:attrNameLst>
                                          <p:attrName>style.visibility</p:attrName>
                                        </p:attrNameLst>
                                      </p:cBhvr>
                                      <p:to>
                                        <p:strVal val="visible"/>
                                      </p:to>
                                    </p:set>
                                    <p:animEffect transition="in" filter="diamond(out)">
                                      <p:cBhvr>
                                        <p:cTn id="7" dur="500"/>
                                        <p:tgtEl>
                                          <p:spTgt spid="64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30"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4">
            <a:extLst>
              <a:ext uri="{FF2B5EF4-FFF2-40B4-BE49-F238E27FC236}">
                <a16:creationId xmlns:a16="http://schemas.microsoft.com/office/drawing/2014/main" id="{9C4E8EC8-D18C-2E48-9CD7-C3F3334266E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578F631-4962-0F48-B28C-AA9FE7756004}" type="datetime12">
              <a:rPr kumimoji="0" lang="zh-CN" altLang="en-US" sz="1400" smtClean="0"/>
              <a:pPr>
                <a:spcBef>
                  <a:spcPct val="0"/>
                </a:spcBef>
                <a:buClrTx/>
                <a:buSzTx/>
                <a:buFontTx/>
                <a:buNone/>
              </a:pPr>
              <a:t>下午10时44分</a:t>
            </a:fld>
            <a:endParaRPr kumimoji="0" lang="en-US" altLang="zh-CN" sz="1400"/>
          </a:p>
        </p:txBody>
      </p:sp>
      <p:sp>
        <p:nvSpPr>
          <p:cNvPr id="183298" name="Rectangle 6">
            <a:extLst>
              <a:ext uri="{FF2B5EF4-FFF2-40B4-BE49-F238E27FC236}">
                <a16:creationId xmlns:a16="http://schemas.microsoft.com/office/drawing/2014/main" id="{3E751D89-F84E-F446-A501-113E6E68B16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9F64EEB-6B2E-BF44-90B2-D90C448AB15E}" type="slidenum">
              <a:rPr kumimoji="0" lang="en-US" altLang="zh-CN" sz="1400" smtClean="0"/>
              <a:pPr>
                <a:spcBef>
                  <a:spcPct val="0"/>
                </a:spcBef>
                <a:buClrTx/>
                <a:buSzTx/>
                <a:buFontTx/>
                <a:buNone/>
              </a:pPr>
              <a:t>82</a:t>
            </a:fld>
            <a:r>
              <a:rPr kumimoji="0" lang="en-US" altLang="zh-CN" sz="1400"/>
              <a:t>/96</a:t>
            </a:r>
            <a:endParaRPr kumimoji="0" lang="zh-CN" altLang="en-US" sz="1400"/>
          </a:p>
        </p:txBody>
      </p:sp>
      <p:sp>
        <p:nvSpPr>
          <p:cNvPr id="183299" name="Text Box 5">
            <a:extLst>
              <a:ext uri="{FF2B5EF4-FFF2-40B4-BE49-F238E27FC236}">
                <a16:creationId xmlns:a16="http://schemas.microsoft.com/office/drawing/2014/main" id="{34C434D7-FA67-234A-A337-2913C8B6282B}"/>
              </a:ext>
            </a:extLst>
          </p:cNvPr>
          <p:cNvSpPr txBox="1">
            <a:spLocks noChangeArrowheads="1"/>
          </p:cNvSpPr>
          <p:nvPr/>
        </p:nvSpPr>
        <p:spPr bwMode="auto">
          <a:xfrm>
            <a:off x="2339975" y="146050"/>
            <a:ext cx="4537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6.6	 </a:t>
            </a:r>
            <a:r>
              <a:rPr lang="zh-CN" altLang="en-US" sz="3600">
                <a:latin typeface="隶书" pitchFamily="49" charset="-122"/>
                <a:ea typeface="隶书" pitchFamily="49" charset="-122"/>
              </a:rPr>
              <a:t>程序设计方法</a:t>
            </a:r>
          </a:p>
        </p:txBody>
      </p:sp>
      <p:sp>
        <p:nvSpPr>
          <p:cNvPr id="643077" name="Text Box 5">
            <a:extLst>
              <a:ext uri="{FF2B5EF4-FFF2-40B4-BE49-F238E27FC236}">
                <a16:creationId xmlns:a16="http://schemas.microsoft.com/office/drawing/2014/main" id="{A3369AEF-1ECC-CE42-913A-29F4E4B47A0E}"/>
              </a:ext>
            </a:extLst>
          </p:cNvPr>
          <p:cNvSpPr txBox="1">
            <a:spLocks noChangeArrowheads="1"/>
          </p:cNvSpPr>
          <p:nvPr/>
        </p:nvSpPr>
        <p:spPr bwMode="auto">
          <a:xfrm>
            <a:off x="311150" y="917575"/>
            <a:ext cx="3517900" cy="530225"/>
          </a:xfrm>
          <a:prstGeom prst="rect">
            <a:avLst/>
          </a:prstGeom>
          <a:noFill/>
          <a:ln>
            <a:noFill/>
          </a:ln>
          <a:effectLst/>
          <a:extLst/>
        </p:spPr>
        <p:txBody>
          <a:bodyPr>
            <a:spAutoFit/>
          </a:bodyPr>
          <a:lstStyle>
            <a:lvl1pPr marL="457200" indent="-457200" eaLnBrk="0" hangingPunct="0">
              <a:defRPr kumimoji="1" sz="2800" b="1">
                <a:solidFill>
                  <a:schemeClr val="tx1"/>
                </a:solidFill>
                <a:latin typeface="Times New Roman" charset="0"/>
                <a:ea typeface="华文中宋" charset="0"/>
                <a:cs typeface="华文中宋" charset="0"/>
              </a:defRPr>
            </a:lvl1pPr>
            <a:lvl2pPr eaLnBrk="0" hangingPunct="0">
              <a:defRPr kumimoji="1" sz="2800" b="1">
                <a:solidFill>
                  <a:schemeClr val="tx1"/>
                </a:solidFill>
                <a:latin typeface="Times New Roman" charset="0"/>
                <a:ea typeface="华文中宋" charset="0"/>
                <a:cs typeface="华文中宋" charset="0"/>
              </a:defRPr>
            </a:lvl2pPr>
            <a:lvl3pPr eaLnBrk="0" hangingPunct="0">
              <a:defRPr kumimoji="1" sz="2800" b="1">
                <a:solidFill>
                  <a:schemeClr val="tx1"/>
                </a:solidFill>
                <a:latin typeface="Times New Roman" charset="0"/>
                <a:ea typeface="华文中宋" charset="0"/>
                <a:cs typeface="华文中宋" charset="0"/>
              </a:defRPr>
            </a:lvl3pPr>
            <a:lvl4pPr eaLnBrk="0" hangingPunct="0">
              <a:defRPr kumimoji="1" sz="2800" b="1">
                <a:solidFill>
                  <a:schemeClr val="tx1"/>
                </a:solidFill>
                <a:latin typeface="Times New Roman" charset="0"/>
                <a:ea typeface="华文中宋" charset="0"/>
                <a:cs typeface="华文中宋" charset="0"/>
              </a:defRPr>
            </a:lvl4pPr>
            <a:lvl5pPr eaLnBrk="0" hangingPunct="0">
              <a:defRPr kumimoji="1" sz="2800" b="1">
                <a:solidFill>
                  <a:schemeClr val="tx1"/>
                </a:solidFill>
                <a:latin typeface="Times New Roman" charset="0"/>
                <a:ea typeface="华文中宋" charset="0"/>
                <a:cs typeface="华文中宋" charset="0"/>
              </a:defRPr>
            </a:lvl5pPr>
            <a:lvl6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6pPr>
            <a:lvl7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7pPr>
            <a:lvl8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8pPr>
            <a:lvl9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9pPr>
          </a:lstStyle>
          <a:p>
            <a:pPr eaLnBrk="1" hangingPunct="1">
              <a:lnSpc>
                <a:spcPct val="120000"/>
              </a:lnSpc>
              <a:spcBef>
                <a:spcPct val="25000"/>
              </a:spcBef>
              <a:spcAft>
                <a:spcPct val="25000"/>
              </a:spcAft>
              <a:defRPr/>
            </a:pPr>
            <a:r>
              <a:rPr kumimoji="0" lang="zh-CN" altLang="en-US" sz="2400">
                <a:solidFill>
                  <a:srgbClr val="FF0000"/>
                </a:solidFill>
                <a:effectLst>
                  <a:outerShdw blurRad="38100" dist="38100" dir="2700000" algn="tl">
                    <a:srgbClr val="DDDDDD"/>
                  </a:outerShdw>
                </a:effectLst>
                <a:latin typeface="宋体" charset="0"/>
                <a:ea typeface="宋体" charset="0"/>
                <a:cs typeface="宋体" charset="0"/>
              </a:rPr>
              <a:t>三、循环程序结构</a:t>
            </a:r>
          </a:p>
        </p:txBody>
      </p:sp>
      <p:sp>
        <p:nvSpPr>
          <p:cNvPr id="643078" name="Rectangle 6">
            <a:extLst>
              <a:ext uri="{FF2B5EF4-FFF2-40B4-BE49-F238E27FC236}">
                <a16:creationId xmlns:a16="http://schemas.microsoft.com/office/drawing/2014/main" id="{BED3FE61-86A9-334D-B6B0-E4FB966F6286}"/>
              </a:ext>
            </a:extLst>
          </p:cNvPr>
          <p:cNvSpPr>
            <a:spLocks noChangeArrowheads="1"/>
          </p:cNvSpPr>
          <p:nvPr/>
        </p:nvSpPr>
        <p:spPr bwMode="auto">
          <a:xfrm>
            <a:off x="563563" y="1509713"/>
            <a:ext cx="8185150" cy="2424112"/>
          </a:xfrm>
          <a:prstGeom prst="rect">
            <a:avLst/>
          </a:prstGeom>
          <a:noFill/>
          <a:ln>
            <a:noFill/>
          </a:ln>
          <a:effectLst/>
          <a:extLst/>
        </p:spPr>
        <p:txBody>
          <a:bodyPr>
            <a:spAutoFit/>
          </a:bodyPr>
          <a:lstStyle>
            <a:lvl1pPr marL="342900" indent="-342900">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eaLnBrk="1" hangingPunct="1">
              <a:lnSpc>
                <a:spcPct val="150000"/>
              </a:lnSpc>
              <a:defRPr/>
            </a:pPr>
            <a:r>
              <a:rPr kumimoji="0" lang="zh-CN" altLang="en-US" sz="2200">
                <a:solidFill>
                  <a:srgbClr val="000099"/>
                </a:solidFill>
                <a:effectLst>
                  <a:outerShdw blurRad="38100" dist="38100" dir="2700000" algn="tl">
                    <a:srgbClr val="C0C0C0"/>
                  </a:outerShdw>
                </a:effectLst>
                <a:latin typeface="Verdana" panose="020B0604030504040204" pitchFamily="34" charset="0"/>
                <a:ea typeface="宋体" panose="02010600030101010101" pitchFamily="2" charset="-122"/>
              </a:rPr>
              <a:t>循环结构包含四个部分:</a:t>
            </a:r>
            <a:endParaRPr kumimoji="0" lang="zh-CN" altLang="en-US" sz="2200">
              <a:solidFill>
                <a:srgbClr val="000099"/>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eaLnBrk="1" hangingPunct="1">
              <a:lnSpc>
                <a:spcPct val="150000"/>
              </a:lnSpc>
              <a:defRPr/>
            </a:pPr>
            <a:r>
              <a:rPr kumimoji="0" lang="zh-CN" altLang="en-US" sz="2000">
                <a:solidFill>
                  <a:srgbClr val="000000"/>
                </a:solidFill>
                <a:latin typeface="宋体" panose="02010600030101010101" pitchFamily="2" charset="-122"/>
                <a:ea typeface="宋体" panose="02010600030101010101" pitchFamily="2" charset="-122"/>
              </a:rPr>
              <a:t>⑴初始化:设置循环记数值(次数)和变量初值；</a:t>
            </a:r>
          </a:p>
          <a:p>
            <a:pPr eaLnBrk="1" hangingPunct="1">
              <a:lnSpc>
                <a:spcPct val="150000"/>
              </a:lnSpc>
              <a:defRPr/>
            </a:pPr>
            <a:r>
              <a:rPr kumimoji="0" lang="zh-CN" altLang="en-US" sz="2000">
                <a:solidFill>
                  <a:srgbClr val="000000"/>
                </a:solidFill>
                <a:latin typeface="宋体" panose="02010600030101010101" pitchFamily="2" charset="-122"/>
                <a:ea typeface="宋体" panose="02010600030101010101" pitchFamily="2" charset="-122"/>
              </a:rPr>
              <a:t>⑵循环体：循环核心，包括循环的全部执行指令；</a:t>
            </a:r>
          </a:p>
          <a:p>
            <a:pPr eaLnBrk="1" hangingPunct="1">
              <a:lnSpc>
                <a:spcPct val="150000"/>
              </a:lnSpc>
              <a:defRPr/>
            </a:pPr>
            <a:r>
              <a:rPr kumimoji="0" lang="zh-CN" altLang="en-US" sz="2000">
                <a:solidFill>
                  <a:srgbClr val="000000"/>
                </a:solidFill>
                <a:latin typeface="宋体" panose="02010600030101010101" pitchFamily="2" charset="-122"/>
                <a:ea typeface="宋体" panose="02010600030101010101" pitchFamily="2" charset="-122"/>
              </a:rPr>
              <a:t>⑶修改参数：修改源和目的操作数地址；</a:t>
            </a:r>
          </a:p>
          <a:p>
            <a:pPr eaLnBrk="1" hangingPunct="1">
              <a:lnSpc>
                <a:spcPct val="150000"/>
              </a:lnSpc>
              <a:defRPr/>
            </a:pPr>
            <a:r>
              <a:rPr kumimoji="0" lang="zh-CN" altLang="en-US" sz="2000">
                <a:solidFill>
                  <a:srgbClr val="000000"/>
                </a:solidFill>
                <a:latin typeface="宋体" panose="02010600030101010101" pitchFamily="2" charset="-122"/>
                <a:ea typeface="宋体" panose="02010600030101010101" pitchFamily="2" charset="-122"/>
              </a:rPr>
              <a:t>⑷循环控制：修改记数器值，判断控制条件，决定是否跳转循环。</a:t>
            </a:r>
          </a:p>
        </p:txBody>
      </p:sp>
      <p:sp>
        <p:nvSpPr>
          <p:cNvPr id="643079" name="Rectangle 7">
            <a:extLst>
              <a:ext uri="{FF2B5EF4-FFF2-40B4-BE49-F238E27FC236}">
                <a16:creationId xmlns:a16="http://schemas.microsoft.com/office/drawing/2014/main" id="{E060142C-C654-3D42-BE38-98F1945A7173}"/>
              </a:ext>
            </a:extLst>
          </p:cNvPr>
          <p:cNvSpPr>
            <a:spLocks noChangeArrowheads="1"/>
          </p:cNvSpPr>
          <p:nvPr/>
        </p:nvSpPr>
        <p:spPr bwMode="auto">
          <a:xfrm>
            <a:off x="568325" y="4114800"/>
            <a:ext cx="8201025" cy="2266950"/>
          </a:xfrm>
          <a:prstGeom prst="rect">
            <a:avLst/>
          </a:prstGeom>
          <a:noFill/>
          <a:ln>
            <a:noFill/>
          </a:ln>
          <a:effectLst/>
          <a:extLst/>
        </p:spPr>
        <p:txBody>
          <a:bodyPr>
            <a:spAutoFit/>
          </a:bodyPr>
          <a:lstStyle/>
          <a:p>
            <a:pPr marL="342900" indent="-342900" eaLnBrk="1" hangingPunct="1">
              <a:lnSpc>
                <a:spcPct val="120000"/>
              </a:lnSpc>
              <a:spcBef>
                <a:spcPct val="25000"/>
              </a:spcBef>
              <a:spcAft>
                <a:spcPct val="25000"/>
              </a:spcAft>
              <a:defRPr/>
            </a:pPr>
            <a:r>
              <a:rPr kumimoji="0" lang="zh-CN" altLang="en-US" sz="2200">
                <a:solidFill>
                  <a:srgbClr val="000099"/>
                </a:solidFill>
                <a:effectLst>
                  <a:outerShdw blurRad="38100" dist="38100" dir="2700000" algn="tl">
                    <a:srgbClr val="DDDDDD"/>
                  </a:outerShdw>
                </a:effectLst>
                <a:latin typeface="宋体" charset="0"/>
                <a:ea typeface="宋体" charset="0"/>
                <a:cs typeface="宋体" charset="0"/>
              </a:rPr>
              <a:t>两种结构形式：</a:t>
            </a:r>
          </a:p>
          <a:p>
            <a:pPr marL="342900" indent="-342900" eaLnBrk="1" hangingPunct="1">
              <a:lnSpc>
                <a:spcPct val="120000"/>
              </a:lnSpc>
              <a:spcBef>
                <a:spcPct val="25000"/>
              </a:spcBef>
              <a:spcAft>
                <a:spcPct val="25000"/>
              </a:spcAft>
              <a:defRPr/>
            </a:pPr>
            <a:r>
              <a:rPr kumimoji="0" lang="zh-CN" altLang="en-US" sz="2000">
                <a:solidFill>
                  <a:srgbClr val="000000"/>
                </a:solidFill>
                <a:latin typeface="宋体" charset="0"/>
                <a:ea typeface="宋体" charset="0"/>
                <a:cs typeface="宋体" charset="0"/>
              </a:rPr>
              <a:t>⑴先执行后判断：先执行循环体（至少一次），再判断是否结束，一般适用于次数固定的循环。</a:t>
            </a:r>
          </a:p>
          <a:p>
            <a:pPr marL="342900" indent="-342900" eaLnBrk="1" hangingPunct="1">
              <a:lnSpc>
                <a:spcPct val="120000"/>
              </a:lnSpc>
              <a:spcBef>
                <a:spcPct val="25000"/>
              </a:spcBef>
              <a:spcAft>
                <a:spcPct val="25000"/>
              </a:spcAft>
              <a:defRPr/>
            </a:pPr>
            <a:r>
              <a:rPr kumimoji="0" lang="zh-CN" altLang="en-US" sz="2000">
                <a:solidFill>
                  <a:srgbClr val="000000"/>
                </a:solidFill>
                <a:latin typeface="宋体" charset="0"/>
                <a:ea typeface="宋体" charset="0"/>
                <a:cs typeface="宋体" charset="0"/>
              </a:rPr>
              <a:t>⑵</a:t>
            </a:r>
            <a:r>
              <a:rPr kumimoji="0" lang="zh-CN" altLang="en-US" sz="2000">
                <a:solidFill>
                  <a:srgbClr val="000000"/>
                </a:solidFill>
                <a:latin typeface="Verdana" charset="0"/>
                <a:ea typeface="宋体" charset="0"/>
                <a:cs typeface="宋体" charset="0"/>
              </a:rPr>
              <a:t>先判断后执行：</a:t>
            </a:r>
            <a:r>
              <a:rPr kumimoji="0" lang="zh-CN" altLang="en-US" sz="2000">
                <a:solidFill>
                  <a:srgbClr val="000000"/>
                </a:solidFill>
                <a:latin typeface="宋体" charset="0"/>
                <a:ea typeface="宋体" charset="0"/>
                <a:cs typeface="宋体" charset="0"/>
              </a:rPr>
              <a:t>先判断结束条件，再决定是否执行循环体。适用于次数不固定的循环。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withEffect">
                                  <p:stCondLst>
                                    <p:cond delay="0"/>
                                  </p:stCondLst>
                                  <p:childTnLst>
                                    <p:set>
                                      <p:cBhvr>
                                        <p:cTn id="6" dur="1" fill="hold">
                                          <p:stCondLst>
                                            <p:cond delay="0"/>
                                          </p:stCondLst>
                                        </p:cTn>
                                        <p:tgtEl>
                                          <p:spTgt spid="643078"/>
                                        </p:tgtEl>
                                        <p:attrNameLst>
                                          <p:attrName>style.visibility</p:attrName>
                                        </p:attrNameLst>
                                      </p:cBhvr>
                                      <p:to>
                                        <p:strVal val="visible"/>
                                      </p:to>
                                    </p:set>
                                    <p:animEffect transition="in" filter="strips(downRight)">
                                      <p:cBhvr>
                                        <p:cTn id="7" dur="1000"/>
                                        <p:tgtEl>
                                          <p:spTgt spid="6430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643079"/>
                                        </p:tgtEl>
                                        <p:attrNameLst>
                                          <p:attrName>style.visibility</p:attrName>
                                        </p:attrNameLst>
                                      </p:cBhvr>
                                      <p:to>
                                        <p:strVal val="visible"/>
                                      </p:to>
                                    </p:set>
                                    <p:anim calcmode="lin" valueType="num">
                                      <p:cBhvr>
                                        <p:cTn id="12" dur="500" fill="hold"/>
                                        <p:tgtEl>
                                          <p:spTgt spid="643079"/>
                                        </p:tgtEl>
                                        <p:attrNameLst>
                                          <p:attrName>ppt_w</p:attrName>
                                        </p:attrNameLst>
                                      </p:cBhvr>
                                      <p:tavLst>
                                        <p:tav tm="0">
                                          <p:val>
                                            <p:fltVal val="0"/>
                                          </p:val>
                                        </p:tav>
                                        <p:tav tm="100000">
                                          <p:val>
                                            <p:strVal val="#ppt_w"/>
                                          </p:val>
                                        </p:tav>
                                      </p:tavLst>
                                    </p:anim>
                                    <p:anim calcmode="lin" valueType="num">
                                      <p:cBhvr>
                                        <p:cTn id="13" dur="500" fill="hold"/>
                                        <p:tgtEl>
                                          <p:spTgt spid="64307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8" grpId="0"/>
      <p:bldP spid="64307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4">
            <a:extLst>
              <a:ext uri="{FF2B5EF4-FFF2-40B4-BE49-F238E27FC236}">
                <a16:creationId xmlns:a16="http://schemas.microsoft.com/office/drawing/2014/main" id="{3D1DE559-F3F1-F34F-B688-AA273FAE9BA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5D86EEB-6A33-4248-B872-059F22D2F690}" type="datetime12">
              <a:rPr kumimoji="0" lang="zh-CN" altLang="en-US" sz="1400" smtClean="0"/>
              <a:pPr>
                <a:spcBef>
                  <a:spcPct val="0"/>
                </a:spcBef>
                <a:buClrTx/>
                <a:buSzTx/>
                <a:buFontTx/>
                <a:buNone/>
              </a:pPr>
              <a:t>下午10时44分</a:t>
            </a:fld>
            <a:endParaRPr kumimoji="0" lang="en-US" altLang="zh-CN" sz="1400"/>
          </a:p>
        </p:txBody>
      </p:sp>
      <p:sp>
        <p:nvSpPr>
          <p:cNvPr id="185346" name="Rectangle 6">
            <a:extLst>
              <a:ext uri="{FF2B5EF4-FFF2-40B4-BE49-F238E27FC236}">
                <a16:creationId xmlns:a16="http://schemas.microsoft.com/office/drawing/2014/main" id="{8D840E9D-2098-0E40-A152-9CFC8D10091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20AF8CE-D0BB-CF48-9156-35E522155574}" type="slidenum">
              <a:rPr kumimoji="0" lang="en-US" altLang="zh-CN" sz="1400" smtClean="0"/>
              <a:pPr>
                <a:spcBef>
                  <a:spcPct val="0"/>
                </a:spcBef>
                <a:buClrTx/>
                <a:buSzTx/>
                <a:buFontTx/>
                <a:buNone/>
              </a:pPr>
              <a:t>83</a:t>
            </a:fld>
            <a:r>
              <a:rPr kumimoji="0" lang="en-US" altLang="zh-CN" sz="1400"/>
              <a:t>/96</a:t>
            </a:r>
            <a:endParaRPr kumimoji="0" lang="zh-CN" altLang="en-US" sz="1400"/>
          </a:p>
        </p:txBody>
      </p:sp>
      <p:sp>
        <p:nvSpPr>
          <p:cNvPr id="185347" name="Text Box 5">
            <a:extLst>
              <a:ext uri="{FF2B5EF4-FFF2-40B4-BE49-F238E27FC236}">
                <a16:creationId xmlns:a16="http://schemas.microsoft.com/office/drawing/2014/main" id="{67E2139C-EB63-1A42-B2E1-F890316B09CD}"/>
              </a:ext>
            </a:extLst>
          </p:cNvPr>
          <p:cNvSpPr txBox="1">
            <a:spLocks noChangeArrowheads="1"/>
          </p:cNvSpPr>
          <p:nvPr/>
        </p:nvSpPr>
        <p:spPr bwMode="auto">
          <a:xfrm>
            <a:off x="2339975" y="146050"/>
            <a:ext cx="4537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6.6	 </a:t>
            </a:r>
            <a:r>
              <a:rPr lang="zh-CN" altLang="en-US" sz="3600">
                <a:latin typeface="隶书" pitchFamily="49" charset="-122"/>
                <a:ea typeface="隶书" pitchFamily="49" charset="-122"/>
              </a:rPr>
              <a:t>程序设计方法</a:t>
            </a:r>
          </a:p>
        </p:txBody>
      </p:sp>
      <p:graphicFrame>
        <p:nvGraphicFramePr>
          <p:cNvPr id="645125" name="Object 5">
            <a:extLst>
              <a:ext uri="{FF2B5EF4-FFF2-40B4-BE49-F238E27FC236}">
                <a16:creationId xmlns:a16="http://schemas.microsoft.com/office/drawing/2014/main" id="{10112A5F-23D5-8849-BF39-35A8DE69BE1E}"/>
              </a:ext>
            </a:extLst>
          </p:cNvPr>
          <p:cNvGraphicFramePr>
            <a:graphicFrameLocks noChangeAspect="1"/>
          </p:cNvGraphicFramePr>
          <p:nvPr/>
        </p:nvGraphicFramePr>
        <p:xfrm>
          <a:off x="996950" y="804863"/>
          <a:ext cx="2830513" cy="5816600"/>
        </p:xfrm>
        <a:graphic>
          <a:graphicData uri="http://schemas.openxmlformats.org/presentationml/2006/ole">
            <mc:AlternateContent xmlns:mc="http://schemas.openxmlformats.org/markup-compatibility/2006">
              <mc:Choice xmlns:v="urn:schemas-microsoft-com:vml" Requires="v">
                <p:oleObj spid="_x0000_s185374" name="Visio" r:id="rId4" imgW="863600" imgH="1968500" progId="Visio.Drawing.6">
                  <p:embed/>
                </p:oleObj>
              </mc:Choice>
              <mc:Fallback>
                <p:oleObj name="Visio" r:id="rId4" imgW="863600" imgH="1968500" progId="Visio.Drawing.6">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6950" y="804863"/>
                        <a:ext cx="2830513" cy="581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45126" name="Object 6">
            <a:extLst>
              <a:ext uri="{FF2B5EF4-FFF2-40B4-BE49-F238E27FC236}">
                <a16:creationId xmlns:a16="http://schemas.microsoft.com/office/drawing/2014/main" id="{3B5693AD-BB4C-C241-88A5-4600A516D704}"/>
              </a:ext>
            </a:extLst>
          </p:cNvPr>
          <p:cNvGraphicFramePr>
            <a:graphicFrameLocks noChangeAspect="1"/>
          </p:cNvGraphicFramePr>
          <p:nvPr/>
        </p:nvGraphicFramePr>
        <p:xfrm>
          <a:off x="5068888" y="765175"/>
          <a:ext cx="3278187" cy="5813425"/>
        </p:xfrm>
        <a:graphic>
          <a:graphicData uri="http://schemas.openxmlformats.org/presentationml/2006/ole">
            <mc:AlternateContent xmlns:mc="http://schemas.openxmlformats.org/markup-compatibility/2006">
              <mc:Choice xmlns:v="urn:schemas-microsoft-com:vml" Requires="v">
                <p:oleObj spid="_x0000_s185375" name="Visio" r:id="rId6" imgW="1060450" imgH="1968500" progId="Visio.Drawing.6">
                  <p:embed/>
                </p:oleObj>
              </mc:Choice>
              <mc:Fallback>
                <p:oleObj name="Visio" r:id="rId6" imgW="1060450" imgH="1968500" progId="Visio.Drawing.6">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8888" y="765175"/>
                        <a:ext cx="3278187" cy="581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645125"/>
                                        </p:tgtEl>
                                        <p:attrNameLst>
                                          <p:attrName>style.visibility</p:attrName>
                                        </p:attrNameLst>
                                      </p:cBhvr>
                                      <p:to>
                                        <p:strVal val="visible"/>
                                      </p:to>
                                    </p:set>
                                    <p:animEffect transition="in" filter="wipe(up)">
                                      <p:cBhvr>
                                        <p:cTn id="7" dur="1000"/>
                                        <p:tgtEl>
                                          <p:spTgt spid="645125"/>
                                        </p:tgtEl>
                                      </p:cBhvr>
                                    </p:animEffect>
                                  </p:childTnLst>
                                </p:cTn>
                              </p:par>
                              <p:par>
                                <p:cTn id="8" presetID="22" presetClass="entr" presetSubtype="1" fill="hold" nodeType="withEffect">
                                  <p:stCondLst>
                                    <p:cond delay="1000"/>
                                  </p:stCondLst>
                                  <p:childTnLst>
                                    <p:set>
                                      <p:cBhvr>
                                        <p:cTn id="9" dur="1" fill="hold">
                                          <p:stCondLst>
                                            <p:cond delay="0"/>
                                          </p:stCondLst>
                                        </p:cTn>
                                        <p:tgtEl>
                                          <p:spTgt spid="645126"/>
                                        </p:tgtEl>
                                        <p:attrNameLst>
                                          <p:attrName>style.visibility</p:attrName>
                                        </p:attrNameLst>
                                      </p:cBhvr>
                                      <p:to>
                                        <p:strVal val="visible"/>
                                      </p:to>
                                    </p:set>
                                    <p:animEffect transition="in" filter="wipe(up)">
                                      <p:cBhvr>
                                        <p:cTn id="10" dur="1000"/>
                                        <p:tgtEl>
                                          <p:spTgt spid="64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4">
            <a:extLst>
              <a:ext uri="{FF2B5EF4-FFF2-40B4-BE49-F238E27FC236}">
                <a16:creationId xmlns:a16="http://schemas.microsoft.com/office/drawing/2014/main" id="{290D8DB3-BDC7-CB41-94C8-730D271E2D8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A555945-E5E4-2340-9805-C962E46E5BD0}" type="datetime12">
              <a:rPr kumimoji="0" lang="zh-CN" altLang="en-US" sz="1400" smtClean="0"/>
              <a:pPr>
                <a:spcBef>
                  <a:spcPct val="0"/>
                </a:spcBef>
                <a:buClrTx/>
                <a:buSzTx/>
                <a:buFontTx/>
                <a:buNone/>
              </a:pPr>
              <a:t>下午10时44分</a:t>
            </a:fld>
            <a:endParaRPr kumimoji="0" lang="en-US" altLang="zh-CN" sz="1400"/>
          </a:p>
        </p:txBody>
      </p:sp>
      <p:sp>
        <p:nvSpPr>
          <p:cNvPr id="187394" name="Rectangle 6">
            <a:extLst>
              <a:ext uri="{FF2B5EF4-FFF2-40B4-BE49-F238E27FC236}">
                <a16:creationId xmlns:a16="http://schemas.microsoft.com/office/drawing/2014/main" id="{BF50122C-8B88-D243-A3B3-5ED1F96238D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3FB1D4D-F4F9-8242-B823-B5A77141F53E}" type="slidenum">
              <a:rPr kumimoji="0" lang="en-US" altLang="zh-CN" sz="1400" smtClean="0"/>
              <a:pPr>
                <a:spcBef>
                  <a:spcPct val="0"/>
                </a:spcBef>
                <a:buClrTx/>
                <a:buSzTx/>
                <a:buFontTx/>
                <a:buNone/>
              </a:pPr>
              <a:t>84</a:t>
            </a:fld>
            <a:r>
              <a:rPr kumimoji="0" lang="en-US" altLang="zh-CN" sz="1400"/>
              <a:t>/96</a:t>
            </a:r>
            <a:endParaRPr kumimoji="0" lang="zh-CN" altLang="en-US" sz="1400"/>
          </a:p>
        </p:txBody>
      </p:sp>
      <p:sp>
        <p:nvSpPr>
          <p:cNvPr id="187395" name="Text Box 5">
            <a:extLst>
              <a:ext uri="{FF2B5EF4-FFF2-40B4-BE49-F238E27FC236}">
                <a16:creationId xmlns:a16="http://schemas.microsoft.com/office/drawing/2014/main" id="{8E38B40B-7935-EB42-867A-8CEE20A64362}"/>
              </a:ext>
            </a:extLst>
          </p:cNvPr>
          <p:cNvSpPr txBox="1">
            <a:spLocks noChangeArrowheads="1"/>
          </p:cNvSpPr>
          <p:nvPr/>
        </p:nvSpPr>
        <p:spPr bwMode="auto">
          <a:xfrm>
            <a:off x="2339975" y="146050"/>
            <a:ext cx="4537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6.6	 </a:t>
            </a:r>
            <a:r>
              <a:rPr lang="zh-CN" altLang="en-US" sz="3600">
                <a:latin typeface="隶书" pitchFamily="49" charset="-122"/>
                <a:ea typeface="隶书" pitchFamily="49" charset="-122"/>
              </a:rPr>
              <a:t>程序设计方法</a:t>
            </a:r>
          </a:p>
        </p:txBody>
      </p:sp>
      <p:sp>
        <p:nvSpPr>
          <p:cNvPr id="634886" name="Text Box 6">
            <a:extLst>
              <a:ext uri="{FF2B5EF4-FFF2-40B4-BE49-F238E27FC236}">
                <a16:creationId xmlns:a16="http://schemas.microsoft.com/office/drawing/2014/main" id="{D51207D9-4C69-0948-AB28-E8B91C3D2BE6}"/>
              </a:ext>
            </a:extLst>
          </p:cNvPr>
          <p:cNvSpPr txBox="1">
            <a:spLocks noChangeArrowheads="1"/>
          </p:cNvSpPr>
          <p:nvPr/>
        </p:nvSpPr>
        <p:spPr bwMode="auto">
          <a:xfrm>
            <a:off x="338138" y="876300"/>
            <a:ext cx="8383587" cy="979488"/>
          </a:xfrm>
          <a:prstGeom prst="rect">
            <a:avLst/>
          </a:prstGeom>
          <a:noFill/>
          <a:ln>
            <a:noFill/>
          </a:ln>
          <a:effectLst/>
          <a:extLst/>
        </p:spPr>
        <p:txBody>
          <a:bodyPr>
            <a:spAutoFit/>
          </a:bodyPr>
          <a:lstStyle>
            <a:lvl1pPr marL="457200" indent="-457200">
              <a:defRPr kumimoji="1" sz="3200">
                <a:solidFill>
                  <a:schemeClr val="tx1"/>
                </a:solidFill>
                <a:latin typeface="Tahoma" charset="0"/>
                <a:ea typeface="宋体" charset="0"/>
                <a:cs typeface="宋体" charset="0"/>
              </a:defRPr>
            </a:lvl1pPr>
            <a:lvl2pPr>
              <a:defRPr kumimoji="1" sz="2800">
                <a:solidFill>
                  <a:schemeClr val="tx1"/>
                </a:solidFill>
                <a:latin typeface="Tahoma" charset="0"/>
                <a:ea typeface="宋体" charset="0"/>
              </a:defRPr>
            </a:lvl2pPr>
            <a:lvl3pPr>
              <a:defRPr kumimoji="1" sz="2400">
                <a:solidFill>
                  <a:schemeClr val="tx1"/>
                </a:solidFill>
                <a:latin typeface="Tahoma" charset="0"/>
                <a:ea typeface="宋体" charset="0"/>
              </a:defRPr>
            </a:lvl3pPr>
            <a:lvl4pPr>
              <a:defRPr kumimoji="1" sz="2000">
                <a:solidFill>
                  <a:schemeClr val="tx1"/>
                </a:solidFill>
                <a:latin typeface="Tahoma" charset="0"/>
                <a:ea typeface="宋体" charset="0"/>
              </a:defRPr>
            </a:lvl4pPr>
            <a:lvl5pPr>
              <a:defRPr kumimoji="1" sz="2000">
                <a:solidFill>
                  <a:schemeClr val="tx1"/>
                </a:solidFill>
                <a:latin typeface="Tahoma" charset="0"/>
                <a:ea typeface="宋体" charset="0"/>
              </a:defRPr>
            </a:lvl5pPr>
            <a:lvl6pPr eaLnBrk="0" hangingPunct="0">
              <a:buFont typeface="Wingdings" charset="0"/>
              <a:defRPr kumimoji="1" sz="2000">
                <a:solidFill>
                  <a:schemeClr val="tx1"/>
                </a:solidFill>
                <a:latin typeface="Tahoma" charset="0"/>
                <a:ea typeface="宋体" charset="0"/>
              </a:defRPr>
            </a:lvl6pPr>
            <a:lvl7pPr eaLnBrk="0" hangingPunct="0">
              <a:buFont typeface="Wingdings" charset="0"/>
              <a:defRPr kumimoji="1" sz="2000">
                <a:solidFill>
                  <a:schemeClr val="tx1"/>
                </a:solidFill>
                <a:latin typeface="Tahoma" charset="0"/>
                <a:ea typeface="宋体" charset="0"/>
              </a:defRPr>
            </a:lvl7pPr>
            <a:lvl8pPr eaLnBrk="0" hangingPunct="0">
              <a:buFont typeface="Wingdings" charset="0"/>
              <a:defRPr kumimoji="1" sz="2000">
                <a:solidFill>
                  <a:schemeClr val="tx1"/>
                </a:solidFill>
                <a:latin typeface="Tahoma" charset="0"/>
                <a:ea typeface="宋体" charset="0"/>
              </a:defRPr>
            </a:lvl8pPr>
            <a:lvl9pPr eaLnBrk="0" hangingPunct="0">
              <a:buFont typeface="Wingdings" charset="0"/>
              <a:defRPr kumimoji="1" sz="2000">
                <a:solidFill>
                  <a:schemeClr val="tx1"/>
                </a:solidFill>
                <a:latin typeface="Tahoma" charset="0"/>
                <a:ea typeface="宋体" charset="0"/>
              </a:defRPr>
            </a:lvl9pPr>
          </a:lstStyle>
          <a:p>
            <a:pPr eaLnBrk="1" hangingPunct="1">
              <a:lnSpc>
                <a:spcPct val="120000"/>
              </a:lnSpc>
              <a:spcBef>
                <a:spcPct val="25000"/>
              </a:spcBef>
              <a:spcAft>
                <a:spcPct val="25000"/>
              </a:spcAft>
              <a:defRPr/>
            </a:pPr>
            <a:r>
              <a:rPr kumimoji="0" lang="zh-CN" altLang="en-US" sz="2400">
                <a:solidFill>
                  <a:srgbClr val="FF0000"/>
                </a:solidFill>
                <a:effectLst>
                  <a:outerShdw blurRad="38100" dist="38100" dir="2700000" algn="tl">
                    <a:srgbClr val="DDDDDD"/>
                  </a:outerShdw>
                </a:effectLst>
                <a:latin typeface="宋体" charset="0"/>
              </a:rPr>
              <a:t>*例</a:t>
            </a:r>
            <a:r>
              <a:rPr kumimoji="0" lang="en-US" altLang="zh-CN" sz="2400">
                <a:solidFill>
                  <a:srgbClr val="FF0000"/>
                </a:solidFill>
                <a:effectLst>
                  <a:outerShdw blurRad="38100" dist="38100" dir="2700000" algn="tl">
                    <a:srgbClr val="DDDDDD"/>
                  </a:outerShdw>
                </a:effectLst>
                <a:latin typeface="宋体" charset="0"/>
              </a:rPr>
              <a:t>7:</a:t>
            </a:r>
            <a:r>
              <a:rPr kumimoji="0" lang="en-US" altLang="zh-CN" sz="2400">
                <a:solidFill>
                  <a:srgbClr val="000000"/>
                </a:solidFill>
                <a:latin typeface="宋体" charset="0"/>
              </a:rPr>
              <a:t> </a:t>
            </a:r>
            <a:r>
              <a:rPr kumimoji="0" lang="zh-CN" altLang="en-US" sz="2400">
                <a:solidFill>
                  <a:srgbClr val="000000"/>
                </a:solidFill>
                <a:latin typeface="宋体" charset="0"/>
              </a:rPr>
              <a:t>将</a:t>
            </a:r>
            <a:r>
              <a:rPr kumimoji="0" lang="en-US" altLang="zh-CN" sz="2400">
                <a:solidFill>
                  <a:srgbClr val="000000"/>
                </a:solidFill>
                <a:latin typeface="宋体" charset="0"/>
              </a:rPr>
              <a:t>BX</a:t>
            </a:r>
            <a:r>
              <a:rPr kumimoji="0" lang="zh-CN" altLang="en-US" sz="2400">
                <a:solidFill>
                  <a:srgbClr val="000000"/>
                </a:solidFill>
                <a:latin typeface="宋体" charset="0"/>
              </a:rPr>
              <a:t>中的</a:t>
            </a:r>
            <a:r>
              <a:rPr kumimoji="0" lang="en-US" altLang="zh-CN" sz="2400">
                <a:solidFill>
                  <a:srgbClr val="000000"/>
                </a:solidFill>
                <a:latin typeface="宋体" charset="0"/>
              </a:rPr>
              <a:t>16</a:t>
            </a:r>
            <a:r>
              <a:rPr kumimoji="0" lang="zh-CN" altLang="en-US" sz="2400">
                <a:solidFill>
                  <a:srgbClr val="000000"/>
                </a:solidFill>
                <a:latin typeface="宋体" charset="0"/>
              </a:rPr>
              <a:t>进制数转换为</a:t>
            </a:r>
            <a:r>
              <a:rPr kumimoji="0" lang="en-US" altLang="zh-CN" sz="2400">
                <a:solidFill>
                  <a:srgbClr val="000000"/>
                </a:solidFill>
                <a:latin typeface="宋体" charset="0"/>
              </a:rPr>
              <a:t>ASCII</a:t>
            </a:r>
            <a:r>
              <a:rPr kumimoji="0" lang="zh-CN" altLang="en-US" sz="2400">
                <a:solidFill>
                  <a:srgbClr val="000000"/>
                </a:solidFill>
                <a:latin typeface="宋体" charset="0"/>
              </a:rPr>
              <a:t>码，存放到</a:t>
            </a:r>
            <a:r>
              <a:rPr kumimoji="0" lang="en-US" altLang="zh-CN" sz="2400">
                <a:solidFill>
                  <a:srgbClr val="000000"/>
                </a:solidFill>
                <a:latin typeface="宋体" charset="0"/>
              </a:rPr>
              <a:t>BUF</a:t>
            </a:r>
            <a:r>
              <a:rPr kumimoji="0" lang="zh-CN" altLang="en-US" sz="2400">
                <a:solidFill>
                  <a:srgbClr val="000000"/>
                </a:solidFill>
                <a:latin typeface="宋体" charset="0"/>
              </a:rPr>
              <a:t>开始的内存单元中去，并在屏幕显示出数值。</a:t>
            </a:r>
            <a:r>
              <a:rPr kumimoji="0" lang="zh-CN" altLang="en-US" sz="2400">
                <a:solidFill>
                  <a:srgbClr val="005452"/>
                </a:solidFill>
                <a:latin typeface="宋体" charset="0"/>
              </a:rPr>
              <a:t> </a:t>
            </a:r>
          </a:p>
        </p:txBody>
      </p:sp>
      <p:graphicFrame>
        <p:nvGraphicFramePr>
          <p:cNvPr id="634887" name="Object 7">
            <a:extLst>
              <a:ext uri="{FF2B5EF4-FFF2-40B4-BE49-F238E27FC236}">
                <a16:creationId xmlns:a16="http://schemas.microsoft.com/office/drawing/2014/main" id="{D29815FC-B386-854E-9524-D1C61D542F29}"/>
              </a:ext>
            </a:extLst>
          </p:cNvPr>
          <p:cNvGraphicFramePr>
            <a:graphicFrameLocks noChangeAspect="1"/>
          </p:cNvGraphicFramePr>
          <p:nvPr/>
        </p:nvGraphicFramePr>
        <p:xfrm>
          <a:off x="492125" y="1809750"/>
          <a:ext cx="2593975" cy="4714875"/>
        </p:xfrm>
        <a:graphic>
          <a:graphicData uri="http://schemas.openxmlformats.org/presentationml/2006/ole">
            <mc:AlternateContent xmlns:mc="http://schemas.openxmlformats.org/markup-compatibility/2006">
              <mc:Choice xmlns:v="urn:schemas-microsoft-com:vml" Requires="v">
                <p:oleObj spid="_x0000_s187411" name="Visio" r:id="rId4" imgW="1212850" imgH="2470150" progId="Visio.Drawing.6">
                  <p:embed/>
                </p:oleObj>
              </mc:Choice>
              <mc:Fallback>
                <p:oleObj name="Visio" r:id="rId4" imgW="1212850" imgH="2470150" progId="Visio.Drawing.6">
                  <p:embed/>
                  <p:pic>
                    <p:nvPicPr>
                      <p:cNvPr id="0" name="Object 7"/>
                      <p:cNvPicPr>
                        <a:picLocks noChangeAspect="1" noChangeArrowheads="1"/>
                      </p:cNvPicPr>
                      <p:nvPr/>
                    </p:nvPicPr>
                    <p:blipFill>
                      <a:blip r:embed="rId5">
                        <a:lum contrast="18000"/>
                        <a:extLst>
                          <a:ext uri="{28A0092B-C50C-407E-A947-70E740481C1C}">
                            <a14:useLocalDpi xmlns:a14="http://schemas.microsoft.com/office/drawing/2010/main" val="0"/>
                          </a:ext>
                        </a:extLst>
                      </a:blip>
                      <a:srcRect/>
                      <a:stretch>
                        <a:fillRect/>
                      </a:stretch>
                    </p:blipFill>
                    <p:spPr bwMode="auto">
                      <a:xfrm>
                        <a:off x="492125" y="1809750"/>
                        <a:ext cx="2593975"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34888" name="Text Box 8">
            <a:extLst>
              <a:ext uri="{FF2B5EF4-FFF2-40B4-BE49-F238E27FC236}">
                <a16:creationId xmlns:a16="http://schemas.microsoft.com/office/drawing/2014/main" id="{9F8B3567-4DE8-9C45-AB8C-231D8F8EA974}"/>
              </a:ext>
            </a:extLst>
          </p:cNvPr>
          <p:cNvSpPr txBox="1">
            <a:spLocks noChangeArrowheads="1"/>
          </p:cNvSpPr>
          <p:nvPr/>
        </p:nvSpPr>
        <p:spPr bwMode="auto">
          <a:xfrm>
            <a:off x="3333750" y="2101850"/>
            <a:ext cx="5402263"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30000"/>
              </a:lnSpc>
              <a:spcBef>
                <a:spcPct val="50000"/>
              </a:spcBef>
              <a:buClrTx/>
              <a:buSzTx/>
              <a:buFontTx/>
              <a:buNone/>
            </a:pPr>
            <a:r>
              <a:rPr kumimoji="0" lang="zh-CN" altLang="en-US" sz="2400">
                <a:solidFill>
                  <a:srgbClr val="0033CC"/>
                </a:solidFill>
                <a:latin typeface="宋体" panose="02010600030101010101" pitchFamily="2" charset="-122"/>
              </a:rPr>
              <a:t>先执行,后判断</a:t>
            </a:r>
          </a:p>
          <a:p>
            <a:pPr eaLnBrk="1" hangingPunct="1">
              <a:lnSpc>
                <a:spcPct val="130000"/>
              </a:lnSpc>
              <a:spcBef>
                <a:spcPct val="50000"/>
              </a:spcBef>
              <a:buClrTx/>
              <a:buSzTx/>
              <a:buFontTx/>
              <a:buNone/>
            </a:pPr>
            <a:r>
              <a:rPr kumimoji="0" lang="zh-CN" altLang="en-US" sz="2400">
                <a:solidFill>
                  <a:srgbClr val="FF3300"/>
                </a:solidFill>
                <a:latin typeface="宋体" panose="02010600030101010101" pitchFamily="2" charset="-122"/>
              </a:rPr>
              <a:t>注意:</a:t>
            </a:r>
          </a:p>
          <a:p>
            <a:pPr eaLnBrk="1" hangingPunct="1">
              <a:lnSpc>
                <a:spcPct val="130000"/>
              </a:lnSpc>
              <a:spcBef>
                <a:spcPct val="50000"/>
              </a:spcBef>
              <a:buClrTx/>
              <a:buSzTx/>
              <a:buFontTx/>
              <a:buNone/>
            </a:pPr>
            <a:r>
              <a:rPr kumimoji="0" lang="zh-CN" altLang="en-US" sz="2400">
                <a:solidFill>
                  <a:srgbClr val="000000"/>
                </a:solidFill>
                <a:latin typeface="宋体" panose="02010600030101010101" pitchFamily="2" charset="-122"/>
              </a:rPr>
              <a:t>① </a:t>
            </a:r>
            <a:r>
              <a:rPr kumimoji="0" lang="en-US" altLang="zh-CN" sz="2400">
                <a:solidFill>
                  <a:srgbClr val="000000"/>
                </a:solidFill>
                <a:latin typeface="宋体" panose="02010600030101010101" pitchFamily="2" charset="-122"/>
              </a:rPr>
              <a:t>BX</a:t>
            </a:r>
            <a:r>
              <a:rPr kumimoji="0" lang="zh-CN" altLang="en-US" sz="2400">
                <a:solidFill>
                  <a:srgbClr val="000000"/>
                </a:solidFill>
                <a:latin typeface="宋体" panose="02010600030101010101" pitchFamily="2" charset="-122"/>
              </a:rPr>
              <a:t>中有4位十六进制数；</a:t>
            </a:r>
          </a:p>
          <a:p>
            <a:pPr eaLnBrk="1" hangingPunct="1">
              <a:lnSpc>
                <a:spcPct val="130000"/>
              </a:lnSpc>
              <a:spcBef>
                <a:spcPct val="50000"/>
              </a:spcBef>
              <a:buClrTx/>
              <a:buSzTx/>
              <a:buFontTx/>
              <a:buNone/>
            </a:pPr>
            <a:r>
              <a:rPr kumimoji="0" lang="zh-CN" altLang="en-US" sz="2400">
                <a:solidFill>
                  <a:srgbClr val="000000"/>
                </a:solidFill>
                <a:latin typeface="宋体" panose="02010600030101010101" pitchFamily="2" charset="-122"/>
              </a:rPr>
              <a:t>② </a:t>
            </a:r>
            <a:r>
              <a:rPr kumimoji="0" lang="en-US" altLang="zh-CN" sz="2400">
                <a:solidFill>
                  <a:srgbClr val="000000"/>
                </a:solidFill>
                <a:latin typeface="宋体" panose="02010600030101010101" pitchFamily="2" charset="-122"/>
              </a:rPr>
              <a:t>HEX</a:t>
            </a:r>
            <a:r>
              <a:rPr kumimoji="0" lang="zh-CN" altLang="en-US" sz="2400">
                <a:solidFill>
                  <a:srgbClr val="000000"/>
                </a:solidFill>
                <a:latin typeface="宋体" panose="02010600030101010101" pitchFamily="2" charset="-122"/>
              </a:rPr>
              <a:t>数</a:t>
            </a:r>
            <a:r>
              <a:rPr kumimoji="0" lang="zh-CN" altLang="en-US" sz="2400">
                <a:solidFill>
                  <a:srgbClr val="000000"/>
                </a:solidFill>
                <a:latin typeface="Arial" panose="020B0604020202020204" pitchFamily="34" charset="0"/>
              </a:rPr>
              <a:t>‘</a:t>
            </a:r>
            <a:r>
              <a:rPr kumimoji="0" lang="zh-CN" altLang="en-US" sz="2400">
                <a:solidFill>
                  <a:srgbClr val="000000"/>
                </a:solidFill>
                <a:latin typeface="宋体" panose="02010600030101010101" pitchFamily="2" charset="-122"/>
              </a:rPr>
              <a:t>0</a:t>
            </a:r>
            <a:r>
              <a:rPr kumimoji="0" lang="zh-CN" altLang="en-US" sz="2400">
                <a:solidFill>
                  <a:srgbClr val="000000"/>
                </a:solidFill>
                <a:latin typeface="Arial" panose="020B0604020202020204" pitchFamily="34" charset="0"/>
              </a:rPr>
              <a:t>’~’</a:t>
            </a:r>
            <a:r>
              <a:rPr kumimoji="0" lang="zh-CN" altLang="en-US" sz="2400">
                <a:solidFill>
                  <a:srgbClr val="000000"/>
                </a:solidFill>
                <a:latin typeface="宋体" panose="02010600030101010101" pitchFamily="2" charset="-122"/>
              </a:rPr>
              <a:t>9</a:t>
            </a:r>
            <a:r>
              <a:rPr kumimoji="0" lang="zh-CN" altLang="en-US" sz="2400">
                <a:solidFill>
                  <a:srgbClr val="000000"/>
                </a:solidFill>
                <a:latin typeface="Arial" panose="020B0604020202020204" pitchFamily="34" charset="0"/>
              </a:rPr>
              <a:t>’</a:t>
            </a:r>
            <a:r>
              <a:rPr kumimoji="0" lang="zh-CN" altLang="en-US" sz="2400">
                <a:solidFill>
                  <a:srgbClr val="000000"/>
                </a:solidFill>
                <a:latin typeface="宋体" panose="02010600030101010101" pitchFamily="2" charset="-122"/>
              </a:rPr>
              <a:t>和 </a:t>
            </a:r>
            <a:r>
              <a:rPr kumimoji="0" lang="zh-CN" altLang="en-US" sz="2400">
                <a:solidFill>
                  <a:srgbClr val="000000"/>
                </a:solidFill>
                <a:latin typeface="Arial" panose="020B0604020202020204" pitchFamily="34" charset="0"/>
              </a:rPr>
              <a:t>‘</a:t>
            </a:r>
            <a:r>
              <a:rPr kumimoji="0" lang="en-US" altLang="zh-CN" sz="2400">
                <a:solidFill>
                  <a:srgbClr val="000000"/>
                </a:solidFill>
                <a:latin typeface="宋体" panose="02010600030101010101" pitchFamily="2" charset="-122"/>
              </a:rPr>
              <a:t>A</a:t>
            </a:r>
            <a:r>
              <a:rPr kumimoji="0" lang="en-US" altLang="zh-CN" sz="2400">
                <a:solidFill>
                  <a:srgbClr val="000000"/>
                </a:solidFill>
                <a:latin typeface="Arial" panose="020B0604020202020204" pitchFamily="34" charset="0"/>
              </a:rPr>
              <a:t>’~’</a:t>
            </a:r>
            <a:r>
              <a:rPr kumimoji="0" lang="en-US" altLang="zh-CN" sz="2400">
                <a:solidFill>
                  <a:srgbClr val="000000"/>
                </a:solidFill>
                <a:latin typeface="宋体" panose="02010600030101010101" pitchFamily="2" charset="-122"/>
              </a:rPr>
              <a:t>F</a:t>
            </a:r>
            <a:r>
              <a:rPr kumimoji="0" lang="en-US" altLang="zh-CN" sz="2400">
                <a:solidFill>
                  <a:srgbClr val="000000"/>
                </a:solidFill>
                <a:latin typeface="Arial" panose="020B0604020202020204" pitchFamily="34" charset="0"/>
              </a:rPr>
              <a:t>’</a:t>
            </a:r>
            <a:r>
              <a:rPr kumimoji="0" lang="en-US" altLang="zh-CN" sz="2400">
                <a:solidFill>
                  <a:srgbClr val="000000"/>
                </a:solidFill>
                <a:latin typeface="宋体" panose="02010600030101010101" pitchFamily="2" charset="-122"/>
              </a:rPr>
              <a:t> </a:t>
            </a:r>
            <a:r>
              <a:rPr kumimoji="0" lang="zh-CN" altLang="en-US" sz="2400">
                <a:solidFill>
                  <a:srgbClr val="000000"/>
                </a:solidFill>
                <a:latin typeface="宋体" panose="02010600030101010101" pitchFamily="2" charset="-122"/>
              </a:rPr>
              <a:t>的</a:t>
            </a:r>
            <a:r>
              <a:rPr kumimoji="0" lang="en-US" altLang="zh-CN" sz="2400">
                <a:solidFill>
                  <a:srgbClr val="000000"/>
                </a:solidFill>
                <a:latin typeface="宋体" panose="02010600030101010101" pitchFamily="2" charset="-122"/>
              </a:rPr>
              <a:t>ASCII</a:t>
            </a:r>
            <a:r>
              <a:rPr kumimoji="0" lang="zh-CN" altLang="en-US" sz="2400">
                <a:solidFill>
                  <a:srgbClr val="000000"/>
                </a:solidFill>
                <a:latin typeface="宋体" panose="02010600030101010101" pitchFamily="2" charset="-122"/>
              </a:rPr>
              <a:t>码不连续；</a:t>
            </a:r>
          </a:p>
          <a:p>
            <a:pPr eaLnBrk="1" hangingPunct="1">
              <a:lnSpc>
                <a:spcPct val="130000"/>
              </a:lnSpc>
              <a:spcBef>
                <a:spcPct val="50000"/>
              </a:spcBef>
              <a:buClrTx/>
              <a:buSzTx/>
              <a:buFontTx/>
              <a:buNone/>
            </a:pPr>
            <a:r>
              <a:rPr kumimoji="0" lang="zh-CN" altLang="en-US" sz="2400">
                <a:solidFill>
                  <a:srgbClr val="000000"/>
                </a:solidFill>
                <a:latin typeface="宋体" panose="02010600030101010101" pitchFamily="2" charset="-122"/>
              </a:rPr>
              <a:t>③ 显示1位字符用</a:t>
            </a:r>
            <a:r>
              <a:rPr kumimoji="0" lang="en-US" altLang="zh-CN" sz="2400">
                <a:solidFill>
                  <a:srgbClr val="000000"/>
                </a:solidFill>
                <a:latin typeface="宋体" panose="02010600030101010101" pitchFamily="2" charset="-122"/>
              </a:rPr>
              <a:t>DOS</a:t>
            </a:r>
            <a:r>
              <a:rPr kumimoji="0" lang="zh-CN" altLang="en-US" sz="2400">
                <a:solidFill>
                  <a:srgbClr val="000000"/>
                </a:solidFill>
                <a:latin typeface="宋体" panose="02010600030101010101" pitchFamily="2" charset="-122"/>
              </a:rPr>
              <a:t>功能2．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withEffect">
                                  <p:stCondLst>
                                    <p:cond delay="0"/>
                                  </p:stCondLst>
                                  <p:childTnLst>
                                    <p:set>
                                      <p:cBhvr>
                                        <p:cTn id="6" dur="1" fill="hold">
                                          <p:stCondLst>
                                            <p:cond delay="0"/>
                                          </p:stCondLst>
                                        </p:cTn>
                                        <p:tgtEl>
                                          <p:spTgt spid="634888"/>
                                        </p:tgtEl>
                                        <p:attrNameLst>
                                          <p:attrName>style.visibility</p:attrName>
                                        </p:attrNameLst>
                                      </p:cBhvr>
                                      <p:to>
                                        <p:strVal val="visible"/>
                                      </p:to>
                                    </p:set>
                                    <p:animEffect transition="in" filter="diamond(in)">
                                      <p:cBhvr>
                                        <p:cTn id="7" dur="2000"/>
                                        <p:tgtEl>
                                          <p:spTgt spid="6348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34887"/>
                                        </p:tgtEl>
                                        <p:attrNameLst>
                                          <p:attrName>style.visibility</p:attrName>
                                        </p:attrNameLst>
                                      </p:cBhvr>
                                      <p:to>
                                        <p:strVal val="visible"/>
                                      </p:to>
                                    </p:set>
                                    <p:animEffect transition="in" filter="wipe(up)">
                                      <p:cBhvr>
                                        <p:cTn id="12" dur="1000"/>
                                        <p:tgtEl>
                                          <p:spTgt spid="634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4">
            <a:extLst>
              <a:ext uri="{FF2B5EF4-FFF2-40B4-BE49-F238E27FC236}">
                <a16:creationId xmlns:a16="http://schemas.microsoft.com/office/drawing/2014/main" id="{99A3814E-1D7B-AD43-B365-BA69861CB79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509276A-1829-394F-A2D1-562C45500E06}" type="datetime12">
              <a:rPr kumimoji="0" lang="zh-CN" altLang="en-US" sz="1400" smtClean="0"/>
              <a:pPr>
                <a:spcBef>
                  <a:spcPct val="0"/>
                </a:spcBef>
                <a:buClrTx/>
                <a:buSzTx/>
                <a:buFontTx/>
                <a:buNone/>
              </a:pPr>
              <a:t>下午10时44分</a:t>
            </a:fld>
            <a:endParaRPr kumimoji="0" lang="en-US" altLang="zh-CN" sz="1400"/>
          </a:p>
        </p:txBody>
      </p:sp>
      <p:sp>
        <p:nvSpPr>
          <p:cNvPr id="189442" name="Rectangle 6">
            <a:extLst>
              <a:ext uri="{FF2B5EF4-FFF2-40B4-BE49-F238E27FC236}">
                <a16:creationId xmlns:a16="http://schemas.microsoft.com/office/drawing/2014/main" id="{8A3CC6E5-277A-804E-A12D-99C42DE527A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0B1622B-CDFD-7A40-8DDC-C84C5883C338}" type="slidenum">
              <a:rPr kumimoji="0" lang="en-US" altLang="zh-CN" sz="1400" smtClean="0"/>
              <a:pPr>
                <a:spcBef>
                  <a:spcPct val="0"/>
                </a:spcBef>
                <a:buClrTx/>
                <a:buSzTx/>
                <a:buFontTx/>
                <a:buNone/>
              </a:pPr>
              <a:t>85</a:t>
            </a:fld>
            <a:r>
              <a:rPr kumimoji="0" lang="en-US" altLang="zh-CN" sz="1400"/>
              <a:t>/96</a:t>
            </a:r>
            <a:endParaRPr kumimoji="0" lang="zh-CN" altLang="en-US" sz="1400"/>
          </a:p>
        </p:txBody>
      </p:sp>
      <p:sp>
        <p:nvSpPr>
          <p:cNvPr id="189443" name="Text Box 5">
            <a:extLst>
              <a:ext uri="{FF2B5EF4-FFF2-40B4-BE49-F238E27FC236}">
                <a16:creationId xmlns:a16="http://schemas.microsoft.com/office/drawing/2014/main" id="{2E9129FF-E33F-3F47-8C93-8AC78C1A7070}"/>
              </a:ext>
            </a:extLst>
          </p:cNvPr>
          <p:cNvSpPr txBox="1">
            <a:spLocks noChangeArrowheads="1"/>
          </p:cNvSpPr>
          <p:nvPr/>
        </p:nvSpPr>
        <p:spPr bwMode="auto">
          <a:xfrm>
            <a:off x="2339975" y="146050"/>
            <a:ext cx="4537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6.6	 </a:t>
            </a:r>
            <a:r>
              <a:rPr lang="zh-CN" altLang="en-US" sz="3600">
                <a:latin typeface="隶书" pitchFamily="49" charset="-122"/>
                <a:ea typeface="隶书" pitchFamily="49" charset="-122"/>
              </a:rPr>
              <a:t>程序设计方法</a:t>
            </a:r>
          </a:p>
        </p:txBody>
      </p:sp>
      <p:sp>
        <p:nvSpPr>
          <p:cNvPr id="636934" name="Text Box 6">
            <a:extLst>
              <a:ext uri="{FF2B5EF4-FFF2-40B4-BE49-F238E27FC236}">
                <a16:creationId xmlns:a16="http://schemas.microsoft.com/office/drawing/2014/main" id="{F5377E80-8D31-8B4C-AE3E-214DD77FB8B9}"/>
              </a:ext>
            </a:extLst>
          </p:cNvPr>
          <p:cNvSpPr txBox="1">
            <a:spLocks noChangeArrowheads="1"/>
          </p:cNvSpPr>
          <p:nvPr/>
        </p:nvSpPr>
        <p:spPr bwMode="auto">
          <a:xfrm>
            <a:off x="692150" y="981075"/>
            <a:ext cx="8128000"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60000"/>
              </a:lnSpc>
              <a:spcAft>
                <a:spcPct val="20000"/>
              </a:spcAft>
              <a:buClrTx/>
              <a:buSzTx/>
              <a:buFontTx/>
              <a:buNone/>
            </a:pPr>
            <a:r>
              <a:rPr kumimoji="0" lang="en-US" altLang="zh-CN" sz="2000">
                <a:solidFill>
                  <a:srgbClr val="000000"/>
                </a:solidFill>
                <a:latin typeface="宋体" panose="02010600030101010101" pitchFamily="2" charset="-122"/>
              </a:rPr>
              <a:t>        MOV SI,OFSET BUF    </a:t>
            </a:r>
            <a:r>
              <a:rPr kumimoji="0" lang="zh-CN" altLang="en-US" sz="2000">
                <a:solidFill>
                  <a:srgbClr val="000000"/>
                </a:solidFill>
                <a:latin typeface="宋体" panose="02010600030101010101" pitchFamily="2" charset="-122"/>
              </a:rPr>
              <a:t>；设置内存地址</a:t>
            </a:r>
          </a:p>
          <a:p>
            <a:pPr eaLnBrk="1" hangingPunct="1">
              <a:lnSpc>
                <a:spcPct val="60000"/>
              </a:lnSpc>
              <a:spcAft>
                <a:spcPct val="20000"/>
              </a:spcAft>
              <a:buClrTx/>
              <a:buSzTx/>
              <a:buFontTx/>
              <a:buNone/>
            </a:pPr>
            <a:r>
              <a:rPr kumimoji="0" lang="en-US" altLang="zh-CN" sz="2000">
                <a:solidFill>
                  <a:srgbClr val="000000"/>
                </a:solidFill>
                <a:latin typeface="宋体" panose="02010600030101010101" pitchFamily="2" charset="-122"/>
              </a:rPr>
              <a:t>        MOV CH,4            </a:t>
            </a:r>
            <a:r>
              <a:rPr kumimoji="0" lang="zh-CN" altLang="en-US" sz="2000">
                <a:solidFill>
                  <a:srgbClr val="000000"/>
                </a:solidFill>
                <a:latin typeface="宋体" panose="02010600030101010101" pitchFamily="2" charset="-122"/>
              </a:rPr>
              <a:t>；计数初值＝</a:t>
            </a:r>
            <a:r>
              <a:rPr kumimoji="0" lang="en-US" altLang="zh-CN" sz="2000">
                <a:solidFill>
                  <a:srgbClr val="000000"/>
                </a:solidFill>
                <a:latin typeface="宋体" panose="02010600030101010101" pitchFamily="2" charset="-122"/>
              </a:rPr>
              <a:t>4</a:t>
            </a:r>
          </a:p>
          <a:p>
            <a:pPr eaLnBrk="1" hangingPunct="1">
              <a:lnSpc>
                <a:spcPct val="60000"/>
              </a:lnSpc>
              <a:spcAft>
                <a:spcPct val="20000"/>
              </a:spcAft>
              <a:buClrTx/>
              <a:buSzTx/>
              <a:buFontTx/>
              <a:buNone/>
            </a:pPr>
            <a:r>
              <a:rPr kumimoji="0" lang="en-US" altLang="zh-CN" sz="2000">
                <a:solidFill>
                  <a:srgbClr val="000000"/>
                </a:solidFill>
                <a:latin typeface="宋体" panose="02010600030101010101" pitchFamily="2" charset="-122"/>
              </a:rPr>
              <a:t>NEXT:   MOV CL,4</a:t>
            </a:r>
          </a:p>
          <a:p>
            <a:pPr eaLnBrk="1" hangingPunct="1">
              <a:lnSpc>
                <a:spcPct val="60000"/>
              </a:lnSpc>
              <a:spcAft>
                <a:spcPct val="20000"/>
              </a:spcAft>
              <a:buClrTx/>
              <a:buSzTx/>
              <a:buFontTx/>
              <a:buNone/>
            </a:pPr>
            <a:r>
              <a:rPr kumimoji="0" lang="en-US" altLang="zh-CN" sz="2000">
                <a:solidFill>
                  <a:srgbClr val="000000"/>
                </a:solidFill>
                <a:latin typeface="宋体" panose="02010600030101010101" pitchFamily="2" charset="-122"/>
              </a:rPr>
              <a:t>        ROL BX,CL           </a:t>
            </a:r>
            <a:r>
              <a:rPr kumimoji="0" lang="zh-CN" altLang="en-US" sz="2000">
                <a:solidFill>
                  <a:srgbClr val="000000"/>
                </a:solidFill>
                <a:latin typeface="宋体" panose="02010600030101010101" pitchFamily="2" charset="-122"/>
              </a:rPr>
              <a:t>；最高位移到右边</a:t>
            </a:r>
          </a:p>
          <a:p>
            <a:pPr eaLnBrk="1" hangingPunct="1">
              <a:lnSpc>
                <a:spcPct val="60000"/>
              </a:lnSpc>
              <a:spcAft>
                <a:spcPct val="20000"/>
              </a:spcAft>
              <a:buClrTx/>
              <a:buSzTx/>
              <a:buFontTx/>
              <a:buNone/>
            </a:pPr>
            <a:r>
              <a:rPr kumimoji="0" lang="en-US" altLang="zh-CN" sz="2000">
                <a:solidFill>
                  <a:srgbClr val="000000"/>
                </a:solidFill>
                <a:latin typeface="宋体" panose="02010600030101010101" pitchFamily="2" charset="-122"/>
              </a:rPr>
              <a:t>        </a:t>
            </a:r>
            <a:r>
              <a:rPr kumimoji="0" lang="en-US" altLang="zh-CN" sz="2000">
                <a:solidFill>
                  <a:srgbClr val="FF3300"/>
                </a:solidFill>
                <a:latin typeface="宋体" panose="02010600030101010101" pitchFamily="2" charset="-122"/>
              </a:rPr>
              <a:t>MOV AL,BL           </a:t>
            </a:r>
            <a:r>
              <a:rPr kumimoji="0" lang="zh-CN" altLang="en-US" sz="2000">
                <a:solidFill>
                  <a:srgbClr val="FF3300"/>
                </a:solidFill>
                <a:latin typeface="宋体" panose="02010600030101010101" pitchFamily="2" charset="-122"/>
              </a:rPr>
              <a:t>；一位数转换成</a:t>
            </a:r>
            <a:r>
              <a:rPr kumimoji="0" lang="en-US" altLang="zh-CN" sz="2000">
                <a:solidFill>
                  <a:srgbClr val="FF3300"/>
                </a:solidFill>
                <a:latin typeface="宋体" panose="02010600030101010101" pitchFamily="2" charset="-122"/>
              </a:rPr>
              <a:t>ASCII</a:t>
            </a:r>
            <a:r>
              <a:rPr kumimoji="0" lang="zh-CN" altLang="en-US" sz="2000">
                <a:solidFill>
                  <a:srgbClr val="FF3300"/>
                </a:solidFill>
                <a:latin typeface="宋体" panose="02010600030101010101" pitchFamily="2" charset="-122"/>
              </a:rPr>
              <a:t>码</a:t>
            </a:r>
          </a:p>
          <a:p>
            <a:pPr eaLnBrk="1" hangingPunct="1">
              <a:lnSpc>
                <a:spcPct val="60000"/>
              </a:lnSpc>
              <a:spcAft>
                <a:spcPct val="20000"/>
              </a:spcAft>
              <a:buClrTx/>
              <a:buSzTx/>
              <a:buFontTx/>
              <a:buNone/>
            </a:pPr>
            <a:r>
              <a:rPr kumimoji="0" lang="en-US" altLang="zh-CN" sz="2000">
                <a:solidFill>
                  <a:srgbClr val="FF3300"/>
                </a:solidFill>
                <a:latin typeface="宋体" panose="02010600030101010101" pitchFamily="2" charset="-122"/>
              </a:rPr>
              <a:t>        AND AL,0FH</a:t>
            </a:r>
          </a:p>
          <a:p>
            <a:pPr eaLnBrk="1" hangingPunct="1">
              <a:lnSpc>
                <a:spcPct val="60000"/>
              </a:lnSpc>
              <a:spcAft>
                <a:spcPct val="20000"/>
              </a:spcAft>
              <a:buClrTx/>
              <a:buSzTx/>
              <a:buFontTx/>
              <a:buNone/>
            </a:pPr>
            <a:r>
              <a:rPr kumimoji="0" lang="en-US" altLang="zh-CN" sz="2000">
                <a:solidFill>
                  <a:srgbClr val="FF3300"/>
                </a:solidFill>
                <a:latin typeface="宋体" panose="02010600030101010101" pitchFamily="2" charset="-122"/>
              </a:rPr>
              <a:t>        ADD AL,30H</a:t>
            </a:r>
          </a:p>
          <a:p>
            <a:pPr eaLnBrk="1" hangingPunct="1">
              <a:lnSpc>
                <a:spcPct val="60000"/>
              </a:lnSpc>
              <a:spcAft>
                <a:spcPct val="20000"/>
              </a:spcAft>
              <a:buClrTx/>
              <a:buSzTx/>
              <a:buFontTx/>
              <a:buNone/>
            </a:pPr>
            <a:r>
              <a:rPr kumimoji="0" lang="en-US" altLang="zh-CN" sz="2000">
                <a:solidFill>
                  <a:srgbClr val="000000"/>
                </a:solidFill>
                <a:latin typeface="宋体" panose="02010600030101010101" pitchFamily="2" charset="-122"/>
              </a:rPr>
              <a:t>        </a:t>
            </a:r>
            <a:r>
              <a:rPr kumimoji="0" lang="en-US" altLang="zh-CN" sz="2000">
                <a:solidFill>
                  <a:srgbClr val="0033CC"/>
                </a:solidFill>
                <a:latin typeface="宋体" panose="02010600030101010101" pitchFamily="2" charset="-122"/>
              </a:rPr>
              <a:t>CMP AL,3AH           </a:t>
            </a:r>
            <a:r>
              <a:rPr kumimoji="0" lang="zh-CN" altLang="en-US" sz="2000">
                <a:solidFill>
                  <a:srgbClr val="0033CC"/>
                </a:solidFill>
                <a:latin typeface="宋体" panose="02010600030101010101" pitchFamily="2" charset="-122"/>
              </a:rPr>
              <a:t>；字符为</a:t>
            </a:r>
            <a:r>
              <a:rPr kumimoji="0" lang="en-US" altLang="zh-CN" sz="2000">
                <a:solidFill>
                  <a:srgbClr val="0033CC"/>
                </a:solidFill>
                <a:latin typeface="宋体" panose="02010600030101010101" pitchFamily="2" charset="-122"/>
              </a:rPr>
              <a:t>A</a:t>
            </a:r>
            <a:r>
              <a:rPr kumimoji="0" lang="zh-CN" altLang="en-US" sz="2000">
                <a:solidFill>
                  <a:srgbClr val="0033CC"/>
                </a:solidFill>
                <a:latin typeface="宋体" panose="02010600030101010101" pitchFamily="2" charset="-122"/>
              </a:rPr>
              <a:t>～</a:t>
            </a:r>
            <a:r>
              <a:rPr kumimoji="0" lang="en-US" altLang="zh-CN" sz="2000">
                <a:solidFill>
                  <a:srgbClr val="0033CC"/>
                </a:solidFill>
                <a:latin typeface="宋体" panose="02010600030101010101" pitchFamily="2" charset="-122"/>
              </a:rPr>
              <a:t>F</a:t>
            </a:r>
            <a:r>
              <a:rPr kumimoji="0" lang="zh-CN" altLang="en-US" sz="2000">
                <a:solidFill>
                  <a:srgbClr val="0033CC"/>
                </a:solidFill>
                <a:latin typeface="宋体" panose="02010600030101010101" pitchFamily="2" charset="-122"/>
              </a:rPr>
              <a:t>吗？</a:t>
            </a:r>
          </a:p>
          <a:p>
            <a:pPr eaLnBrk="1" hangingPunct="1">
              <a:lnSpc>
                <a:spcPct val="60000"/>
              </a:lnSpc>
              <a:spcAft>
                <a:spcPct val="20000"/>
              </a:spcAft>
              <a:buClrTx/>
              <a:buSzTx/>
              <a:buFontTx/>
              <a:buNone/>
            </a:pPr>
            <a:r>
              <a:rPr kumimoji="0" lang="en-US" altLang="zh-CN" sz="2000">
                <a:solidFill>
                  <a:srgbClr val="0033CC"/>
                </a:solidFill>
                <a:latin typeface="宋体" panose="02010600030101010101" pitchFamily="2" charset="-122"/>
              </a:rPr>
              <a:t>        JL STORE             </a:t>
            </a:r>
            <a:r>
              <a:rPr kumimoji="0" lang="zh-CN" altLang="en-US" sz="2000">
                <a:solidFill>
                  <a:srgbClr val="0033CC"/>
                </a:solidFill>
                <a:latin typeface="宋体" panose="02010600030101010101" pitchFamily="2" charset="-122"/>
              </a:rPr>
              <a:t>；字符为</a:t>
            </a:r>
            <a:r>
              <a:rPr kumimoji="0" lang="en-US" altLang="zh-CN" sz="2000">
                <a:solidFill>
                  <a:srgbClr val="0033CC"/>
                </a:solidFill>
                <a:latin typeface="宋体" panose="02010600030101010101" pitchFamily="2" charset="-122"/>
              </a:rPr>
              <a:t>0</a:t>
            </a:r>
            <a:r>
              <a:rPr kumimoji="0" lang="zh-CN" altLang="en-US" sz="2000">
                <a:solidFill>
                  <a:srgbClr val="0033CC"/>
                </a:solidFill>
                <a:latin typeface="宋体" panose="02010600030101010101" pitchFamily="2" charset="-122"/>
              </a:rPr>
              <a:t>～</a:t>
            </a:r>
            <a:r>
              <a:rPr kumimoji="0" lang="en-US" altLang="zh-CN" sz="2000">
                <a:solidFill>
                  <a:srgbClr val="0033CC"/>
                </a:solidFill>
                <a:latin typeface="宋体" panose="02010600030101010101" pitchFamily="2" charset="-122"/>
              </a:rPr>
              <a:t>9</a:t>
            </a:r>
          </a:p>
          <a:p>
            <a:pPr eaLnBrk="1" hangingPunct="1">
              <a:lnSpc>
                <a:spcPct val="60000"/>
              </a:lnSpc>
              <a:spcAft>
                <a:spcPct val="20000"/>
              </a:spcAft>
              <a:buClrTx/>
              <a:buSzTx/>
              <a:buFontTx/>
              <a:buNone/>
            </a:pPr>
            <a:r>
              <a:rPr kumimoji="0" lang="en-US" altLang="zh-CN" sz="2000">
                <a:solidFill>
                  <a:srgbClr val="0033CC"/>
                </a:solidFill>
                <a:latin typeface="宋体" panose="02010600030101010101" pitchFamily="2" charset="-122"/>
              </a:rPr>
              <a:t>        ADD AL,7             </a:t>
            </a:r>
            <a:r>
              <a:rPr kumimoji="0" lang="zh-CN" altLang="en-US" sz="2000">
                <a:solidFill>
                  <a:srgbClr val="0033CC"/>
                </a:solidFill>
                <a:latin typeface="宋体" panose="02010600030101010101" pitchFamily="2" charset="-122"/>
              </a:rPr>
              <a:t>；字符为</a:t>
            </a:r>
            <a:r>
              <a:rPr kumimoji="0" lang="en-US" altLang="zh-CN" sz="2000">
                <a:solidFill>
                  <a:srgbClr val="0033CC"/>
                </a:solidFill>
                <a:latin typeface="宋体" panose="02010600030101010101" pitchFamily="2" charset="-122"/>
              </a:rPr>
              <a:t>A</a:t>
            </a:r>
            <a:r>
              <a:rPr kumimoji="0" lang="zh-CN" altLang="en-US" sz="2000">
                <a:solidFill>
                  <a:srgbClr val="0033CC"/>
                </a:solidFill>
                <a:latin typeface="宋体" panose="02010600030101010101" pitchFamily="2" charset="-122"/>
              </a:rPr>
              <a:t>～</a:t>
            </a:r>
            <a:r>
              <a:rPr kumimoji="0" lang="en-US" altLang="zh-CN" sz="2000">
                <a:solidFill>
                  <a:srgbClr val="0033CC"/>
                </a:solidFill>
                <a:latin typeface="宋体" panose="02010600030101010101" pitchFamily="2" charset="-122"/>
              </a:rPr>
              <a:t>F</a:t>
            </a:r>
          </a:p>
          <a:p>
            <a:pPr eaLnBrk="1" hangingPunct="1">
              <a:lnSpc>
                <a:spcPct val="60000"/>
              </a:lnSpc>
              <a:spcAft>
                <a:spcPct val="20000"/>
              </a:spcAft>
              <a:buClrTx/>
              <a:buSzTx/>
              <a:buFontTx/>
              <a:buNone/>
            </a:pPr>
            <a:r>
              <a:rPr kumimoji="0" lang="en-US" altLang="zh-CN" sz="2000">
                <a:solidFill>
                  <a:srgbClr val="000000"/>
                </a:solidFill>
                <a:latin typeface="宋体" panose="02010600030101010101" pitchFamily="2" charset="-122"/>
              </a:rPr>
              <a:t>STORE:  MOV [SI],AL          </a:t>
            </a:r>
            <a:r>
              <a:rPr kumimoji="0" lang="zh-CN" altLang="en-US" sz="2000">
                <a:solidFill>
                  <a:srgbClr val="000000"/>
                </a:solidFill>
                <a:latin typeface="宋体" panose="02010600030101010101" pitchFamily="2" charset="-122"/>
              </a:rPr>
              <a:t>；字符存入内存</a:t>
            </a:r>
          </a:p>
          <a:p>
            <a:pPr eaLnBrk="1" hangingPunct="1">
              <a:lnSpc>
                <a:spcPct val="60000"/>
              </a:lnSpc>
              <a:spcAft>
                <a:spcPct val="20000"/>
              </a:spcAft>
              <a:buClrTx/>
              <a:buSzTx/>
              <a:buFontTx/>
              <a:buNone/>
            </a:pPr>
            <a:r>
              <a:rPr kumimoji="0" lang="en-US" altLang="zh-CN" sz="2000">
                <a:solidFill>
                  <a:srgbClr val="000000"/>
                </a:solidFill>
                <a:latin typeface="宋体" panose="02010600030101010101" pitchFamily="2" charset="-122"/>
              </a:rPr>
              <a:t>        </a:t>
            </a:r>
            <a:r>
              <a:rPr kumimoji="0" lang="en-US" altLang="zh-CN" sz="2000">
                <a:solidFill>
                  <a:srgbClr val="009900"/>
                </a:solidFill>
                <a:latin typeface="宋体" panose="02010600030101010101" pitchFamily="2" charset="-122"/>
              </a:rPr>
              <a:t>MOV AH,2             </a:t>
            </a:r>
            <a:r>
              <a:rPr kumimoji="0" lang="zh-CN" altLang="en-US" sz="2000">
                <a:solidFill>
                  <a:srgbClr val="009900"/>
                </a:solidFill>
                <a:latin typeface="宋体" panose="02010600030101010101" pitchFamily="2" charset="-122"/>
              </a:rPr>
              <a:t>；调用屏幕显示</a:t>
            </a:r>
          </a:p>
          <a:p>
            <a:pPr eaLnBrk="1" hangingPunct="1">
              <a:lnSpc>
                <a:spcPct val="60000"/>
              </a:lnSpc>
              <a:spcAft>
                <a:spcPct val="20000"/>
              </a:spcAft>
              <a:buClrTx/>
              <a:buSzTx/>
              <a:buFontTx/>
              <a:buNone/>
            </a:pPr>
            <a:r>
              <a:rPr kumimoji="0" lang="en-US" altLang="zh-CN" sz="2000">
                <a:solidFill>
                  <a:srgbClr val="009900"/>
                </a:solidFill>
                <a:latin typeface="宋体" panose="02010600030101010101" pitchFamily="2" charset="-122"/>
              </a:rPr>
              <a:t>        MOV DL,AL</a:t>
            </a:r>
          </a:p>
          <a:p>
            <a:pPr eaLnBrk="1" hangingPunct="1">
              <a:lnSpc>
                <a:spcPct val="60000"/>
              </a:lnSpc>
              <a:spcAft>
                <a:spcPct val="20000"/>
              </a:spcAft>
              <a:buClrTx/>
              <a:buSzTx/>
              <a:buFontTx/>
              <a:buNone/>
            </a:pPr>
            <a:r>
              <a:rPr kumimoji="0" lang="en-US" altLang="zh-CN" sz="2000">
                <a:solidFill>
                  <a:srgbClr val="009900"/>
                </a:solidFill>
                <a:latin typeface="宋体" panose="02010600030101010101" pitchFamily="2" charset="-122"/>
              </a:rPr>
              <a:t>        INT 21H</a:t>
            </a:r>
          </a:p>
          <a:p>
            <a:pPr eaLnBrk="1" hangingPunct="1">
              <a:lnSpc>
                <a:spcPct val="60000"/>
              </a:lnSpc>
              <a:spcAft>
                <a:spcPct val="20000"/>
              </a:spcAft>
              <a:buClrTx/>
              <a:buSzTx/>
              <a:buFontTx/>
              <a:buNone/>
            </a:pPr>
            <a:r>
              <a:rPr kumimoji="0" lang="en-US" altLang="zh-CN" sz="2000">
                <a:solidFill>
                  <a:srgbClr val="000000"/>
                </a:solidFill>
                <a:latin typeface="宋体" panose="02010600030101010101" pitchFamily="2" charset="-122"/>
              </a:rPr>
              <a:t>        INC SI               </a:t>
            </a:r>
            <a:r>
              <a:rPr kumimoji="0" lang="zh-CN" altLang="en-US" sz="2000">
                <a:solidFill>
                  <a:srgbClr val="000000"/>
                </a:solidFill>
                <a:latin typeface="宋体" panose="02010600030101010101" pitchFamily="2" charset="-122"/>
              </a:rPr>
              <a:t>；修改计数并判断</a:t>
            </a:r>
          </a:p>
          <a:p>
            <a:pPr eaLnBrk="1" hangingPunct="1">
              <a:lnSpc>
                <a:spcPct val="60000"/>
              </a:lnSpc>
              <a:spcAft>
                <a:spcPct val="20000"/>
              </a:spcAft>
              <a:buClrTx/>
              <a:buSzTx/>
              <a:buFontTx/>
              <a:buNone/>
            </a:pPr>
            <a:r>
              <a:rPr kumimoji="0" lang="en-US" altLang="zh-CN" sz="2000">
                <a:solidFill>
                  <a:srgbClr val="000000"/>
                </a:solidFill>
                <a:latin typeface="宋体" panose="02010600030101010101" pitchFamily="2" charset="-122"/>
              </a:rPr>
              <a:t>        DEC CH</a:t>
            </a:r>
          </a:p>
          <a:p>
            <a:pPr eaLnBrk="1" hangingPunct="1">
              <a:lnSpc>
                <a:spcPct val="60000"/>
              </a:lnSpc>
              <a:spcAft>
                <a:spcPct val="20000"/>
              </a:spcAft>
              <a:buClrTx/>
              <a:buSzTx/>
              <a:buFontTx/>
              <a:buNone/>
            </a:pPr>
            <a:r>
              <a:rPr kumimoji="0" lang="en-US" altLang="zh-CN" sz="2000">
                <a:solidFill>
                  <a:srgbClr val="000000"/>
                </a:solidFill>
                <a:latin typeface="宋体" panose="02010600030101010101" pitchFamily="2" charset="-122"/>
              </a:rPr>
              <a:t>        JNZ NEXT</a:t>
            </a:r>
          </a:p>
          <a:p>
            <a:pPr eaLnBrk="1" hangingPunct="1">
              <a:lnSpc>
                <a:spcPct val="60000"/>
              </a:lnSpc>
              <a:spcAft>
                <a:spcPct val="20000"/>
              </a:spcAft>
              <a:buClrTx/>
              <a:buSzTx/>
              <a:buFontTx/>
              <a:buNone/>
            </a:pPr>
            <a:r>
              <a:rPr kumimoji="0" lang="en-US" altLang="zh-CN" sz="2000">
                <a:solidFill>
                  <a:srgbClr val="000000"/>
                </a:solidFill>
                <a:latin typeface="宋体" panose="02010600030101010101" pitchFamily="2" charset="-122"/>
              </a:rPr>
              <a:t>        HLT                  </a:t>
            </a:r>
            <a:r>
              <a:rPr kumimoji="0" lang="zh-CN" altLang="en-US" sz="2000">
                <a:solidFill>
                  <a:srgbClr val="000000"/>
                </a:solidFill>
                <a:latin typeface="宋体" panose="02010600030101010101" pitchFamily="2" charset="-122"/>
              </a:rPr>
              <a:t>；循环结束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636934"/>
                                        </p:tgtEl>
                                        <p:attrNameLst>
                                          <p:attrName>style.visibility</p:attrName>
                                        </p:attrNameLst>
                                      </p:cBhvr>
                                      <p:to>
                                        <p:strVal val="visible"/>
                                      </p:to>
                                    </p:set>
                                    <p:anim calcmode="lin" valueType="num">
                                      <p:cBhvr>
                                        <p:cTn id="7" dur="1000" fill="hold"/>
                                        <p:tgtEl>
                                          <p:spTgt spid="636934"/>
                                        </p:tgtEl>
                                        <p:attrNameLst>
                                          <p:attrName>ppt_w</p:attrName>
                                        </p:attrNameLst>
                                      </p:cBhvr>
                                      <p:tavLst>
                                        <p:tav tm="0">
                                          <p:val>
                                            <p:fltVal val="0"/>
                                          </p:val>
                                        </p:tav>
                                        <p:tav tm="100000">
                                          <p:val>
                                            <p:strVal val="#ppt_w"/>
                                          </p:val>
                                        </p:tav>
                                      </p:tavLst>
                                    </p:anim>
                                    <p:anim calcmode="lin" valueType="num">
                                      <p:cBhvr>
                                        <p:cTn id="8" dur="1000" fill="hold"/>
                                        <p:tgtEl>
                                          <p:spTgt spid="636934"/>
                                        </p:tgtEl>
                                        <p:attrNameLst>
                                          <p:attrName>ppt_h</p:attrName>
                                        </p:attrNameLst>
                                      </p:cBhvr>
                                      <p:tavLst>
                                        <p:tav tm="0">
                                          <p:val>
                                            <p:fltVal val="0"/>
                                          </p:val>
                                        </p:tav>
                                        <p:tav tm="100000">
                                          <p:val>
                                            <p:strVal val="#ppt_h"/>
                                          </p:val>
                                        </p:tav>
                                      </p:tavLst>
                                    </p:anim>
                                    <p:animEffect transition="in" filter="fade">
                                      <p:cBhvr>
                                        <p:cTn id="9" dur="1000"/>
                                        <p:tgtEl>
                                          <p:spTgt spid="636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4">
            <a:extLst>
              <a:ext uri="{FF2B5EF4-FFF2-40B4-BE49-F238E27FC236}">
                <a16:creationId xmlns:a16="http://schemas.microsoft.com/office/drawing/2014/main" id="{3E5B7A7E-6FCE-4242-856A-303A474AACC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EDFAB60-C52B-DB47-A07A-B2186929DC1C}" type="datetime12">
              <a:rPr kumimoji="0" lang="zh-CN" altLang="en-US" sz="1400" smtClean="0"/>
              <a:pPr>
                <a:spcBef>
                  <a:spcPct val="0"/>
                </a:spcBef>
                <a:buClrTx/>
                <a:buSzTx/>
                <a:buFontTx/>
                <a:buNone/>
              </a:pPr>
              <a:t>下午10时44分</a:t>
            </a:fld>
            <a:endParaRPr kumimoji="0" lang="en-US" altLang="zh-CN" sz="1400"/>
          </a:p>
        </p:txBody>
      </p:sp>
      <p:sp>
        <p:nvSpPr>
          <p:cNvPr id="191490" name="Rectangle 6">
            <a:extLst>
              <a:ext uri="{FF2B5EF4-FFF2-40B4-BE49-F238E27FC236}">
                <a16:creationId xmlns:a16="http://schemas.microsoft.com/office/drawing/2014/main" id="{A1ECADE0-434A-B64B-8827-CBC48BFEC19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AF208CF-ED95-4E41-8AE4-AABD20C0E1A7}" type="slidenum">
              <a:rPr kumimoji="0" lang="en-US" altLang="zh-CN" sz="1400" smtClean="0"/>
              <a:pPr>
                <a:spcBef>
                  <a:spcPct val="0"/>
                </a:spcBef>
                <a:buClrTx/>
                <a:buSzTx/>
                <a:buFontTx/>
                <a:buNone/>
              </a:pPr>
              <a:t>86</a:t>
            </a:fld>
            <a:r>
              <a:rPr kumimoji="0" lang="en-US" altLang="zh-CN" sz="1400"/>
              <a:t>/96</a:t>
            </a:r>
            <a:endParaRPr kumimoji="0" lang="zh-CN" altLang="en-US" sz="1400"/>
          </a:p>
        </p:txBody>
      </p:sp>
      <p:sp>
        <p:nvSpPr>
          <p:cNvPr id="638981" name="Text Box 5">
            <a:extLst>
              <a:ext uri="{FF2B5EF4-FFF2-40B4-BE49-F238E27FC236}">
                <a16:creationId xmlns:a16="http://schemas.microsoft.com/office/drawing/2014/main" id="{AEFD1E08-82E2-0A48-99EF-BCFF960A7F1B}"/>
              </a:ext>
            </a:extLst>
          </p:cNvPr>
          <p:cNvSpPr txBox="1">
            <a:spLocks noChangeArrowheads="1"/>
          </p:cNvSpPr>
          <p:nvPr/>
        </p:nvSpPr>
        <p:spPr bwMode="auto">
          <a:xfrm>
            <a:off x="250825" y="908050"/>
            <a:ext cx="8489950" cy="968375"/>
          </a:xfrm>
          <a:prstGeom prst="rect">
            <a:avLst/>
          </a:prstGeom>
          <a:noFill/>
          <a:ln>
            <a:noFill/>
          </a:ln>
          <a:effectLst/>
          <a:extLst/>
        </p:spPr>
        <p:txBody>
          <a:bodyPr>
            <a:spAutoFit/>
          </a:bodyPr>
          <a:lstStyle>
            <a:lvl1pPr marL="457200" indent="-457200">
              <a:defRPr kumimoji="1" sz="3200">
                <a:solidFill>
                  <a:schemeClr val="tx1"/>
                </a:solidFill>
                <a:latin typeface="Tahoma" charset="0"/>
                <a:ea typeface="宋体" charset="0"/>
                <a:cs typeface="宋体" charset="0"/>
              </a:defRPr>
            </a:lvl1pPr>
            <a:lvl2pPr>
              <a:defRPr kumimoji="1" sz="2800">
                <a:solidFill>
                  <a:schemeClr val="tx1"/>
                </a:solidFill>
                <a:latin typeface="Tahoma" charset="0"/>
                <a:ea typeface="宋体" charset="0"/>
              </a:defRPr>
            </a:lvl2pPr>
            <a:lvl3pPr>
              <a:defRPr kumimoji="1" sz="2400">
                <a:solidFill>
                  <a:schemeClr val="tx1"/>
                </a:solidFill>
                <a:latin typeface="Tahoma" charset="0"/>
                <a:ea typeface="宋体" charset="0"/>
              </a:defRPr>
            </a:lvl3pPr>
            <a:lvl4pPr>
              <a:defRPr kumimoji="1" sz="2000">
                <a:solidFill>
                  <a:schemeClr val="tx1"/>
                </a:solidFill>
                <a:latin typeface="Tahoma" charset="0"/>
                <a:ea typeface="宋体" charset="0"/>
              </a:defRPr>
            </a:lvl4pPr>
            <a:lvl5pPr>
              <a:defRPr kumimoji="1" sz="2000">
                <a:solidFill>
                  <a:schemeClr val="tx1"/>
                </a:solidFill>
                <a:latin typeface="Tahoma" charset="0"/>
                <a:ea typeface="宋体" charset="0"/>
              </a:defRPr>
            </a:lvl5pPr>
            <a:lvl6pPr eaLnBrk="0" hangingPunct="0">
              <a:buFont typeface="Wingdings" charset="0"/>
              <a:defRPr kumimoji="1" sz="2000">
                <a:solidFill>
                  <a:schemeClr val="tx1"/>
                </a:solidFill>
                <a:latin typeface="Tahoma" charset="0"/>
                <a:ea typeface="宋体" charset="0"/>
              </a:defRPr>
            </a:lvl6pPr>
            <a:lvl7pPr eaLnBrk="0" hangingPunct="0">
              <a:buFont typeface="Wingdings" charset="0"/>
              <a:defRPr kumimoji="1" sz="2000">
                <a:solidFill>
                  <a:schemeClr val="tx1"/>
                </a:solidFill>
                <a:latin typeface="Tahoma" charset="0"/>
                <a:ea typeface="宋体" charset="0"/>
              </a:defRPr>
            </a:lvl7pPr>
            <a:lvl8pPr eaLnBrk="0" hangingPunct="0">
              <a:buFont typeface="Wingdings" charset="0"/>
              <a:defRPr kumimoji="1" sz="2000">
                <a:solidFill>
                  <a:schemeClr val="tx1"/>
                </a:solidFill>
                <a:latin typeface="Tahoma" charset="0"/>
                <a:ea typeface="宋体" charset="0"/>
              </a:defRPr>
            </a:lvl8pPr>
            <a:lvl9pPr eaLnBrk="0" hangingPunct="0">
              <a:buFont typeface="Wingdings" charset="0"/>
              <a:defRPr kumimoji="1" sz="2000">
                <a:solidFill>
                  <a:schemeClr val="tx1"/>
                </a:solidFill>
                <a:latin typeface="Tahoma" charset="0"/>
                <a:ea typeface="宋体" charset="0"/>
              </a:defRPr>
            </a:lvl9pPr>
          </a:lstStyle>
          <a:p>
            <a:pPr eaLnBrk="1" hangingPunct="1">
              <a:lnSpc>
                <a:spcPct val="120000"/>
              </a:lnSpc>
              <a:spcBef>
                <a:spcPct val="25000"/>
              </a:spcBef>
              <a:spcAft>
                <a:spcPct val="25000"/>
              </a:spcAft>
              <a:defRPr/>
            </a:pPr>
            <a:r>
              <a:rPr kumimoji="0" lang="zh-CN" altLang="en-US" sz="2400">
                <a:solidFill>
                  <a:srgbClr val="FF0000"/>
                </a:solidFill>
                <a:effectLst>
                  <a:outerShdw blurRad="38100" dist="38100" dir="2700000" algn="tl">
                    <a:srgbClr val="DDDDDD"/>
                  </a:outerShdw>
                </a:effectLst>
                <a:latin typeface="宋体" charset="0"/>
              </a:rPr>
              <a:t>例</a:t>
            </a:r>
            <a:r>
              <a:rPr kumimoji="0" lang="en-US" altLang="zh-CN" sz="2400">
                <a:solidFill>
                  <a:srgbClr val="FF0000"/>
                </a:solidFill>
                <a:effectLst>
                  <a:outerShdw blurRad="38100" dist="38100" dir="2700000" algn="tl">
                    <a:srgbClr val="DDDDDD"/>
                  </a:outerShdw>
                </a:effectLst>
                <a:latin typeface="宋体" charset="0"/>
              </a:rPr>
              <a:t>:</a:t>
            </a:r>
            <a:r>
              <a:rPr kumimoji="0" lang="en-US" altLang="zh-CN" sz="2400">
                <a:solidFill>
                  <a:srgbClr val="000000"/>
                </a:solidFill>
                <a:latin typeface="宋体" charset="0"/>
              </a:rPr>
              <a:t> AX</a:t>
            </a:r>
            <a:r>
              <a:rPr kumimoji="0" lang="zh-CN" altLang="en-US" sz="2400">
                <a:solidFill>
                  <a:srgbClr val="000000"/>
                </a:solidFill>
                <a:latin typeface="宋体" charset="0"/>
              </a:rPr>
              <a:t>寄存器中有一个</a:t>
            </a:r>
            <a:r>
              <a:rPr kumimoji="0" lang="en-US" altLang="zh-CN" sz="2400">
                <a:solidFill>
                  <a:srgbClr val="000000"/>
                </a:solidFill>
                <a:latin typeface="宋体" charset="0"/>
              </a:rPr>
              <a:t>16</a:t>
            </a:r>
            <a:r>
              <a:rPr kumimoji="0" lang="zh-CN" altLang="en-US" sz="2400">
                <a:solidFill>
                  <a:srgbClr val="000000"/>
                </a:solidFill>
                <a:latin typeface="宋体" charset="0"/>
              </a:rPr>
              <a:t>位二进制数，编程统计其中</a:t>
            </a:r>
            <a:r>
              <a:rPr kumimoji="0" lang="en-US" altLang="zh-CN" sz="2400">
                <a:solidFill>
                  <a:srgbClr val="000000"/>
                </a:solidFill>
                <a:latin typeface="宋体" charset="0"/>
              </a:rPr>
              <a:t>1</a:t>
            </a:r>
            <a:r>
              <a:rPr kumimoji="0" lang="zh-CN" altLang="en-US" sz="2400">
                <a:solidFill>
                  <a:srgbClr val="000000"/>
                </a:solidFill>
                <a:latin typeface="宋体" charset="0"/>
              </a:rPr>
              <a:t>的个数，结果放到</a:t>
            </a:r>
            <a:r>
              <a:rPr kumimoji="0" lang="en-US" altLang="zh-CN" sz="2400">
                <a:solidFill>
                  <a:srgbClr val="000000"/>
                </a:solidFill>
                <a:latin typeface="宋体" charset="0"/>
              </a:rPr>
              <a:t>CL</a:t>
            </a:r>
            <a:r>
              <a:rPr kumimoji="0" lang="zh-CN" altLang="en-US" sz="2400">
                <a:solidFill>
                  <a:srgbClr val="000000"/>
                </a:solidFill>
                <a:latin typeface="宋体" charset="0"/>
              </a:rPr>
              <a:t>寄存器。</a:t>
            </a:r>
            <a:r>
              <a:rPr kumimoji="0" lang="zh-CN" altLang="en-US" sz="2400">
                <a:solidFill>
                  <a:srgbClr val="005452"/>
                </a:solidFill>
                <a:latin typeface="宋体" charset="0"/>
              </a:rPr>
              <a:t> （</a:t>
            </a:r>
            <a:r>
              <a:rPr kumimoji="0" lang="zh-CN" altLang="en-US" sz="2400">
                <a:solidFill>
                  <a:srgbClr val="0033CC"/>
                </a:solidFill>
                <a:latin typeface="宋体" charset="0"/>
              </a:rPr>
              <a:t>先判断,后执行</a:t>
            </a:r>
            <a:r>
              <a:rPr kumimoji="0" lang="zh-CN" altLang="en-US" sz="2400">
                <a:solidFill>
                  <a:srgbClr val="005452"/>
                </a:solidFill>
                <a:latin typeface="宋体" charset="0"/>
              </a:rPr>
              <a:t> ）</a:t>
            </a:r>
          </a:p>
        </p:txBody>
      </p:sp>
      <p:sp>
        <p:nvSpPr>
          <p:cNvPr id="638982" name="Text Box 6">
            <a:extLst>
              <a:ext uri="{FF2B5EF4-FFF2-40B4-BE49-F238E27FC236}">
                <a16:creationId xmlns:a16="http://schemas.microsoft.com/office/drawing/2014/main" id="{5B38853C-3C1B-4D49-AE48-6BFD74727C37}"/>
              </a:ext>
            </a:extLst>
          </p:cNvPr>
          <p:cNvSpPr txBox="1">
            <a:spLocks noChangeArrowheads="1"/>
          </p:cNvSpPr>
          <p:nvPr/>
        </p:nvSpPr>
        <p:spPr bwMode="auto">
          <a:xfrm>
            <a:off x="1827213" y="2201863"/>
            <a:ext cx="5768975"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Aft>
                <a:spcPct val="20000"/>
              </a:spcAft>
              <a:buClrTx/>
              <a:buSzTx/>
              <a:buFontTx/>
              <a:buNone/>
            </a:pPr>
            <a:r>
              <a:rPr kumimoji="0" lang="en-US" altLang="zh-CN" sz="2400">
                <a:solidFill>
                  <a:srgbClr val="000000"/>
                </a:solidFill>
                <a:latin typeface="宋体" panose="02010600030101010101" pitchFamily="2" charset="-122"/>
              </a:rPr>
              <a:t>      </a:t>
            </a:r>
            <a:r>
              <a:rPr kumimoji="0" lang="en-US" altLang="zh-CN" sz="2400">
                <a:solidFill>
                  <a:srgbClr val="000000"/>
                </a:solidFill>
                <a:latin typeface="Verdana" panose="020B0604030504040204" pitchFamily="34" charset="0"/>
              </a:rPr>
              <a:t>MOV CL,0            </a:t>
            </a:r>
            <a:r>
              <a:rPr kumimoji="0" lang="zh-CN" altLang="en-US" sz="2400">
                <a:solidFill>
                  <a:srgbClr val="000000"/>
                </a:solidFill>
                <a:latin typeface="Verdana" panose="020B0604030504040204" pitchFamily="34" charset="0"/>
              </a:rPr>
              <a:t>；初始化</a:t>
            </a:r>
          </a:p>
          <a:p>
            <a:pPr eaLnBrk="1" hangingPunct="1">
              <a:spcAft>
                <a:spcPct val="20000"/>
              </a:spcAft>
              <a:buClrTx/>
              <a:buSzTx/>
              <a:buFontTx/>
              <a:buNone/>
            </a:pPr>
            <a:r>
              <a:rPr kumimoji="0" lang="en-US" altLang="zh-CN" sz="2400">
                <a:solidFill>
                  <a:srgbClr val="000000"/>
                </a:solidFill>
                <a:latin typeface="Verdana" panose="020B0604030504040204" pitchFamily="34" charset="0"/>
              </a:rPr>
              <a:t>L1:    AND AX,AX         </a:t>
            </a:r>
            <a:r>
              <a:rPr kumimoji="0" lang="zh-CN" altLang="en-US" sz="2400">
                <a:solidFill>
                  <a:srgbClr val="000000"/>
                </a:solidFill>
                <a:latin typeface="Verdana" panose="020B0604030504040204" pitchFamily="34" charset="0"/>
              </a:rPr>
              <a:t>；控制循环</a:t>
            </a:r>
          </a:p>
          <a:p>
            <a:pPr eaLnBrk="1" hangingPunct="1">
              <a:spcAft>
                <a:spcPct val="20000"/>
              </a:spcAft>
              <a:buClrTx/>
              <a:buSzTx/>
              <a:buFontTx/>
              <a:buNone/>
            </a:pPr>
            <a:r>
              <a:rPr kumimoji="0" lang="en-US" altLang="zh-CN" sz="2400">
                <a:solidFill>
                  <a:srgbClr val="000000"/>
                </a:solidFill>
                <a:latin typeface="Verdana" panose="020B0604030504040204" pitchFamily="34" charset="0"/>
              </a:rPr>
              <a:t>         JZ STOP</a:t>
            </a:r>
          </a:p>
          <a:p>
            <a:pPr eaLnBrk="1" hangingPunct="1">
              <a:spcAft>
                <a:spcPct val="20000"/>
              </a:spcAft>
              <a:buClrTx/>
              <a:buSzTx/>
              <a:buFontTx/>
              <a:buNone/>
            </a:pPr>
            <a:r>
              <a:rPr kumimoji="0" lang="en-US" altLang="zh-CN" sz="2400">
                <a:solidFill>
                  <a:srgbClr val="000000"/>
                </a:solidFill>
                <a:latin typeface="Verdana" panose="020B0604030504040204" pitchFamily="34" charset="0"/>
              </a:rPr>
              <a:t>         </a:t>
            </a:r>
            <a:r>
              <a:rPr kumimoji="0" lang="en-US" altLang="zh-CN" sz="2400">
                <a:solidFill>
                  <a:srgbClr val="FF3300"/>
                </a:solidFill>
                <a:latin typeface="Verdana" panose="020B0604030504040204" pitchFamily="34" charset="0"/>
              </a:rPr>
              <a:t>SAL AX,1             </a:t>
            </a:r>
            <a:r>
              <a:rPr kumimoji="0" lang="zh-CN" altLang="en-US" sz="2400">
                <a:solidFill>
                  <a:srgbClr val="FF3300"/>
                </a:solidFill>
                <a:latin typeface="Verdana" panose="020B0604030504040204" pitchFamily="34" charset="0"/>
              </a:rPr>
              <a:t>；循环体</a:t>
            </a:r>
          </a:p>
          <a:p>
            <a:pPr eaLnBrk="1" hangingPunct="1">
              <a:spcAft>
                <a:spcPct val="20000"/>
              </a:spcAft>
              <a:buClrTx/>
              <a:buSzTx/>
              <a:buFontTx/>
              <a:buNone/>
            </a:pPr>
            <a:r>
              <a:rPr kumimoji="0" lang="en-US" altLang="zh-CN" sz="2400">
                <a:solidFill>
                  <a:srgbClr val="FF3300"/>
                </a:solidFill>
                <a:latin typeface="Verdana" panose="020B0604030504040204" pitchFamily="34" charset="0"/>
              </a:rPr>
              <a:t>         JNC L2</a:t>
            </a:r>
          </a:p>
          <a:p>
            <a:pPr eaLnBrk="1" hangingPunct="1">
              <a:spcAft>
                <a:spcPct val="20000"/>
              </a:spcAft>
              <a:buClrTx/>
              <a:buSzTx/>
              <a:buFontTx/>
              <a:buNone/>
            </a:pPr>
            <a:r>
              <a:rPr kumimoji="0" lang="en-US" altLang="zh-CN" sz="2400">
                <a:solidFill>
                  <a:srgbClr val="FF3300"/>
                </a:solidFill>
                <a:latin typeface="Verdana" panose="020B0604030504040204" pitchFamily="34" charset="0"/>
              </a:rPr>
              <a:t>         INC CL</a:t>
            </a:r>
          </a:p>
          <a:p>
            <a:pPr eaLnBrk="1" hangingPunct="1">
              <a:spcAft>
                <a:spcPct val="20000"/>
              </a:spcAft>
              <a:buClrTx/>
              <a:buSzTx/>
              <a:buFontTx/>
              <a:buNone/>
            </a:pPr>
            <a:r>
              <a:rPr kumimoji="0" lang="en-US" altLang="zh-CN" sz="2400">
                <a:solidFill>
                  <a:srgbClr val="000000"/>
                </a:solidFill>
                <a:latin typeface="Verdana" panose="020B0604030504040204" pitchFamily="34" charset="0"/>
              </a:rPr>
              <a:t>L2:    JMP L1</a:t>
            </a:r>
          </a:p>
          <a:p>
            <a:pPr eaLnBrk="1" hangingPunct="1">
              <a:spcAft>
                <a:spcPct val="20000"/>
              </a:spcAft>
              <a:buClrTx/>
              <a:buSzTx/>
              <a:buFontTx/>
              <a:buNone/>
            </a:pPr>
            <a:r>
              <a:rPr kumimoji="0" lang="en-US" altLang="zh-CN" sz="2400">
                <a:solidFill>
                  <a:srgbClr val="000000"/>
                </a:solidFill>
                <a:latin typeface="Verdana" panose="020B0604030504040204" pitchFamily="34" charset="0"/>
              </a:rPr>
              <a:t>STOP: HLT</a:t>
            </a:r>
          </a:p>
        </p:txBody>
      </p:sp>
      <p:sp>
        <p:nvSpPr>
          <p:cNvPr id="191493" name="Text Box 5">
            <a:extLst>
              <a:ext uri="{FF2B5EF4-FFF2-40B4-BE49-F238E27FC236}">
                <a16:creationId xmlns:a16="http://schemas.microsoft.com/office/drawing/2014/main" id="{58F5FA8E-2EE7-5143-9366-D5ED199AB967}"/>
              </a:ext>
            </a:extLst>
          </p:cNvPr>
          <p:cNvSpPr txBox="1">
            <a:spLocks noChangeArrowheads="1"/>
          </p:cNvSpPr>
          <p:nvPr/>
        </p:nvSpPr>
        <p:spPr bwMode="auto">
          <a:xfrm>
            <a:off x="2339975" y="146050"/>
            <a:ext cx="4537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6.6	 </a:t>
            </a:r>
            <a:r>
              <a:rPr lang="zh-CN" altLang="en-US" sz="3600">
                <a:latin typeface="隶书" pitchFamily="49" charset="-122"/>
                <a:ea typeface="隶书" pitchFamily="49" charset="-122"/>
              </a:rPr>
              <a:t>程序设计方法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38981"/>
                                        </p:tgtEl>
                                        <p:attrNameLst>
                                          <p:attrName>style.visibility</p:attrName>
                                        </p:attrNameLst>
                                      </p:cBhvr>
                                      <p:to>
                                        <p:strVal val="visible"/>
                                      </p:to>
                                    </p:set>
                                    <p:animEffect transition="in" filter="wipe(up)">
                                      <p:cBhvr>
                                        <p:cTn id="7" dur="500"/>
                                        <p:tgtEl>
                                          <p:spTgt spid="63898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38982"/>
                                        </p:tgtEl>
                                        <p:attrNameLst>
                                          <p:attrName>style.visibility</p:attrName>
                                        </p:attrNameLst>
                                      </p:cBhvr>
                                      <p:to>
                                        <p:strVal val="visible"/>
                                      </p:to>
                                    </p:set>
                                    <p:animEffect transition="in" filter="wipe(up)">
                                      <p:cBhvr>
                                        <p:cTn id="10" dur="500"/>
                                        <p:tgtEl>
                                          <p:spTgt spid="638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81" grpId="0"/>
      <p:bldP spid="63898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4">
            <a:extLst>
              <a:ext uri="{FF2B5EF4-FFF2-40B4-BE49-F238E27FC236}">
                <a16:creationId xmlns:a16="http://schemas.microsoft.com/office/drawing/2014/main" id="{DD1E9379-6FE1-394D-8D09-24076F9941D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B217A24-06A8-294A-9606-C38250839AC4}" type="datetime12">
              <a:rPr kumimoji="0" lang="zh-CN" altLang="en-US" sz="1400" smtClean="0"/>
              <a:pPr>
                <a:spcBef>
                  <a:spcPct val="0"/>
                </a:spcBef>
                <a:buClrTx/>
                <a:buSzTx/>
                <a:buFontTx/>
                <a:buNone/>
              </a:pPr>
              <a:t>下午10时44分</a:t>
            </a:fld>
            <a:endParaRPr kumimoji="0" lang="en-US" altLang="zh-CN" sz="1400"/>
          </a:p>
        </p:txBody>
      </p:sp>
      <p:sp>
        <p:nvSpPr>
          <p:cNvPr id="193538" name="Rectangle 6">
            <a:extLst>
              <a:ext uri="{FF2B5EF4-FFF2-40B4-BE49-F238E27FC236}">
                <a16:creationId xmlns:a16="http://schemas.microsoft.com/office/drawing/2014/main" id="{12B32233-DF94-9D48-B605-8EA91DAFF2F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1A89174-5B55-5D41-929B-62CE800FF2F9}" type="slidenum">
              <a:rPr kumimoji="0" lang="en-US" altLang="zh-CN" sz="1400" smtClean="0"/>
              <a:pPr>
                <a:spcBef>
                  <a:spcPct val="0"/>
                </a:spcBef>
                <a:buClrTx/>
                <a:buSzTx/>
                <a:buFontTx/>
                <a:buNone/>
              </a:pPr>
              <a:t>87</a:t>
            </a:fld>
            <a:r>
              <a:rPr kumimoji="0" lang="en-US" altLang="zh-CN" sz="1400"/>
              <a:t>/96</a:t>
            </a:r>
            <a:endParaRPr kumimoji="0" lang="zh-CN" altLang="en-US" sz="1400"/>
          </a:p>
        </p:txBody>
      </p:sp>
      <p:sp>
        <p:nvSpPr>
          <p:cNvPr id="630789" name="Text Box 5">
            <a:extLst>
              <a:ext uri="{FF2B5EF4-FFF2-40B4-BE49-F238E27FC236}">
                <a16:creationId xmlns:a16="http://schemas.microsoft.com/office/drawing/2014/main" id="{13EA78FE-9DCC-1A4C-9FBB-B67FB582AD1B}"/>
              </a:ext>
            </a:extLst>
          </p:cNvPr>
          <p:cNvSpPr txBox="1">
            <a:spLocks noChangeArrowheads="1"/>
          </p:cNvSpPr>
          <p:nvPr/>
        </p:nvSpPr>
        <p:spPr bwMode="auto">
          <a:xfrm>
            <a:off x="252413" y="836613"/>
            <a:ext cx="3517900" cy="530225"/>
          </a:xfrm>
          <a:prstGeom prst="rect">
            <a:avLst/>
          </a:prstGeom>
          <a:noFill/>
          <a:ln>
            <a:noFill/>
          </a:ln>
          <a:effectLst/>
          <a:extLst/>
        </p:spPr>
        <p:txBody>
          <a:bodyPr anchor="ctr">
            <a:spAutoFit/>
          </a:bodyPr>
          <a:lstStyle>
            <a:lvl1pPr marL="457200" indent="-457200" eaLnBrk="0" hangingPunct="0">
              <a:defRPr kumimoji="1" sz="2800" b="1">
                <a:solidFill>
                  <a:schemeClr val="tx1"/>
                </a:solidFill>
                <a:latin typeface="Times New Roman" charset="0"/>
                <a:ea typeface="华文中宋" charset="0"/>
                <a:cs typeface="华文中宋" charset="0"/>
              </a:defRPr>
            </a:lvl1pPr>
            <a:lvl2pPr eaLnBrk="0" hangingPunct="0">
              <a:defRPr kumimoji="1" sz="2800" b="1">
                <a:solidFill>
                  <a:schemeClr val="tx1"/>
                </a:solidFill>
                <a:latin typeface="Times New Roman" charset="0"/>
                <a:ea typeface="华文中宋" charset="0"/>
                <a:cs typeface="华文中宋" charset="0"/>
              </a:defRPr>
            </a:lvl2pPr>
            <a:lvl3pPr eaLnBrk="0" hangingPunct="0">
              <a:defRPr kumimoji="1" sz="2800" b="1">
                <a:solidFill>
                  <a:schemeClr val="tx1"/>
                </a:solidFill>
                <a:latin typeface="Times New Roman" charset="0"/>
                <a:ea typeface="华文中宋" charset="0"/>
                <a:cs typeface="华文中宋" charset="0"/>
              </a:defRPr>
            </a:lvl3pPr>
            <a:lvl4pPr eaLnBrk="0" hangingPunct="0">
              <a:defRPr kumimoji="1" sz="2800" b="1">
                <a:solidFill>
                  <a:schemeClr val="tx1"/>
                </a:solidFill>
                <a:latin typeface="Times New Roman" charset="0"/>
                <a:ea typeface="华文中宋" charset="0"/>
                <a:cs typeface="华文中宋" charset="0"/>
              </a:defRPr>
            </a:lvl4pPr>
            <a:lvl5pPr eaLnBrk="0" hangingPunct="0">
              <a:defRPr kumimoji="1" sz="2800" b="1">
                <a:solidFill>
                  <a:schemeClr val="tx1"/>
                </a:solidFill>
                <a:latin typeface="Times New Roman" charset="0"/>
                <a:ea typeface="华文中宋" charset="0"/>
                <a:cs typeface="华文中宋" charset="0"/>
              </a:defRPr>
            </a:lvl5pPr>
            <a:lvl6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6pPr>
            <a:lvl7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7pPr>
            <a:lvl8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8pPr>
            <a:lvl9pPr eaLnBrk="0" fontAlgn="base" hangingPunct="0">
              <a:spcBef>
                <a:spcPct val="0"/>
              </a:spcBef>
              <a:spcAft>
                <a:spcPct val="0"/>
              </a:spcAft>
              <a:defRPr kumimoji="1" sz="2800" b="1">
                <a:solidFill>
                  <a:schemeClr val="tx1"/>
                </a:solidFill>
                <a:latin typeface="Times New Roman" charset="0"/>
                <a:ea typeface="华文中宋" charset="0"/>
                <a:cs typeface="华文中宋" charset="0"/>
              </a:defRPr>
            </a:lvl9pPr>
          </a:lstStyle>
          <a:p>
            <a:pPr eaLnBrk="1" hangingPunct="1">
              <a:lnSpc>
                <a:spcPct val="120000"/>
              </a:lnSpc>
              <a:spcBef>
                <a:spcPct val="20000"/>
              </a:spcBef>
              <a:spcAft>
                <a:spcPct val="20000"/>
              </a:spcAft>
              <a:defRPr/>
            </a:pPr>
            <a:r>
              <a:rPr kumimoji="0" lang="zh-CN" altLang="en-US" sz="2400">
                <a:solidFill>
                  <a:srgbClr val="FF0000"/>
                </a:solidFill>
                <a:effectLst>
                  <a:outerShdw blurRad="38100" dist="38100" dir="2700000" algn="tl">
                    <a:srgbClr val="DDDDDD"/>
                  </a:outerShdw>
                </a:effectLst>
                <a:latin typeface="宋体" charset="0"/>
                <a:ea typeface="宋体" charset="0"/>
                <a:cs typeface="宋体" charset="0"/>
              </a:rPr>
              <a:t>四、子程序结构</a:t>
            </a:r>
          </a:p>
        </p:txBody>
      </p:sp>
      <p:sp>
        <p:nvSpPr>
          <p:cNvPr id="630790" name="Rectangle 6">
            <a:extLst>
              <a:ext uri="{FF2B5EF4-FFF2-40B4-BE49-F238E27FC236}">
                <a16:creationId xmlns:a16="http://schemas.microsoft.com/office/drawing/2014/main" id="{F35B671D-864B-8D49-AEA9-0D1207AA489F}"/>
              </a:ext>
            </a:extLst>
          </p:cNvPr>
          <p:cNvSpPr>
            <a:spLocks noChangeArrowheads="1"/>
          </p:cNvSpPr>
          <p:nvPr/>
        </p:nvSpPr>
        <p:spPr bwMode="auto">
          <a:xfrm>
            <a:off x="479425" y="1363663"/>
            <a:ext cx="8339138"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Aft>
                <a:spcPct val="20000"/>
              </a:spcAft>
              <a:buClrTx/>
              <a:buSzTx/>
              <a:buFontTx/>
              <a:buNone/>
            </a:pPr>
            <a:r>
              <a:rPr kumimoji="0" lang="zh-CN" altLang="en-US" sz="2400">
                <a:solidFill>
                  <a:srgbClr val="000099"/>
                </a:solidFill>
                <a:latin typeface="宋体" panose="02010600030101010101" pitchFamily="2" charset="-122"/>
              </a:rPr>
              <a:t>⑴子程序必须</a:t>
            </a:r>
            <a:r>
              <a:rPr kumimoji="0" lang="zh-CN" altLang="en-US" sz="2400">
                <a:solidFill>
                  <a:schemeClr val="hlink"/>
                </a:solidFill>
                <a:latin typeface="宋体" panose="02010600030101010101" pitchFamily="2" charset="-122"/>
              </a:rPr>
              <a:t>用过程定义语句定义</a:t>
            </a:r>
          </a:p>
          <a:p>
            <a:pPr lvl="1" eaLnBrk="1" hangingPunct="1">
              <a:spcAft>
                <a:spcPct val="20000"/>
              </a:spcAft>
              <a:buClrTx/>
              <a:buSzTx/>
              <a:buFontTx/>
              <a:buNone/>
            </a:pPr>
            <a:r>
              <a:rPr kumimoji="0" lang="zh-CN" altLang="en-US" sz="2400">
                <a:latin typeface="宋体" panose="02010600030101010101" pitchFamily="2" charset="-122"/>
              </a:rPr>
              <a:t>一般采用</a:t>
            </a:r>
            <a:r>
              <a:rPr kumimoji="0" lang="en-US" altLang="zh-CN" sz="2400">
                <a:latin typeface="宋体" panose="02010600030101010101" pitchFamily="2" charset="-122"/>
              </a:rPr>
              <a:t>FAR</a:t>
            </a:r>
            <a:r>
              <a:rPr kumimoji="0" lang="zh-CN" altLang="en-US" sz="2400">
                <a:latin typeface="宋体" panose="02010600030101010101" pitchFamily="2" charset="-122"/>
              </a:rPr>
              <a:t>属性,同一代码段可用</a:t>
            </a:r>
            <a:r>
              <a:rPr kumimoji="0" lang="en-US" altLang="zh-CN" sz="2400">
                <a:latin typeface="宋体" panose="02010600030101010101" pitchFamily="2" charset="-122"/>
              </a:rPr>
              <a:t>NEAR</a:t>
            </a:r>
          </a:p>
          <a:p>
            <a:pPr lvl="1" eaLnBrk="1" hangingPunct="1">
              <a:spcAft>
                <a:spcPct val="20000"/>
              </a:spcAft>
              <a:buClrTx/>
              <a:buSzTx/>
              <a:buFontTx/>
              <a:buNone/>
            </a:pPr>
            <a:r>
              <a:rPr kumimoji="0" lang="zh-CN" altLang="en-US" sz="2400">
                <a:latin typeface="宋体" panose="02010600030101010101" pitchFamily="2" charset="-122"/>
              </a:rPr>
              <a:t>调用时属性应与过程属性对应。</a:t>
            </a:r>
          </a:p>
          <a:p>
            <a:pPr eaLnBrk="1" hangingPunct="1">
              <a:spcAft>
                <a:spcPct val="20000"/>
              </a:spcAft>
              <a:buClrTx/>
              <a:buSzTx/>
              <a:buFontTx/>
              <a:buNone/>
            </a:pPr>
            <a:r>
              <a:rPr kumimoji="0" lang="en-US" altLang="zh-CN" sz="2400">
                <a:solidFill>
                  <a:srgbClr val="000099"/>
                </a:solidFill>
                <a:latin typeface="宋体" panose="02010600030101010101" pitchFamily="2" charset="-122"/>
              </a:rPr>
              <a:t>⑵</a:t>
            </a:r>
            <a:r>
              <a:rPr kumimoji="0" lang="zh-CN" altLang="en-US" sz="2400">
                <a:solidFill>
                  <a:srgbClr val="000099"/>
                </a:solidFill>
                <a:latin typeface="宋体" panose="02010600030101010101" pitchFamily="2" charset="-122"/>
              </a:rPr>
              <a:t>使用</a:t>
            </a:r>
            <a:r>
              <a:rPr kumimoji="0" lang="en-US" altLang="zh-CN" sz="2400">
                <a:solidFill>
                  <a:srgbClr val="000099"/>
                </a:solidFill>
                <a:latin typeface="宋体" panose="02010600030101010101" pitchFamily="2" charset="-122"/>
              </a:rPr>
              <a:t>CALL</a:t>
            </a:r>
            <a:r>
              <a:rPr kumimoji="0" lang="zh-CN" altLang="en-US" sz="2400">
                <a:solidFill>
                  <a:srgbClr val="000099"/>
                </a:solidFill>
                <a:latin typeface="宋体" panose="02010600030101010101" pitchFamily="2" charset="-122"/>
              </a:rPr>
              <a:t>须注意</a:t>
            </a:r>
          </a:p>
          <a:p>
            <a:pPr eaLnBrk="1" hangingPunct="1">
              <a:spcAft>
                <a:spcPct val="20000"/>
              </a:spcAft>
              <a:buClrTx/>
              <a:buSzTx/>
              <a:buFontTx/>
              <a:buNone/>
            </a:pPr>
            <a:r>
              <a:rPr kumimoji="0" lang="zh-CN" altLang="en-US" sz="2400">
                <a:latin typeface="宋体" panose="02010600030101010101" pitchFamily="2" charset="-122"/>
              </a:rPr>
              <a:t>  ①保护断点</a:t>
            </a:r>
          </a:p>
          <a:p>
            <a:pPr eaLnBrk="1" hangingPunct="1">
              <a:spcAft>
                <a:spcPct val="20000"/>
              </a:spcAft>
              <a:buClrTx/>
              <a:buSzTx/>
              <a:buFontTx/>
              <a:buNone/>
            </a:pPr>
            <a:r>
              <a:rPr kumimoji="0" lang="zh-CN" altLang="en-US" sz="2400">
                <a:latin typeface="宋体" panose="02010600030101010101" pitchFamily="2" charset="-122"/>
              </a:rPr>
              <a:t>  ②保护寄存器内容</a:t>
            </a:r>
          </a:p>
          <a:p>
            <a:pPr eaLnBrk="1" hangingPunct="1">
              <a:spcAft>
                <a:spcPct val="20000"/>
              </a:spcAft>
              <a:buClrTx/>
              <a:buSzTx/>
              <a:buFontTx/>
              <a:buNone/>
            </a:pPr>
            <a:r>
              <a:rPr kumimoji="0" lang="zh-CN" altLang="en-US" sz="2400">
                <a:latin typeface="宋体" panose="02010600030101010101" pitchFamily="2" charset="-122"/>
              </a:rPr>
              <a:t>  ③主子程序之间参数传递    </a:t>
            </a:r>
          </a:p>
        </p:txBody>
      </p:sp>
      <p:sp>
        <p:nvSpPr>
          <p:cNvPr id="630791" name="Text Box 7">
            <a:extLst>
              <a:ext uri="{FF2B5EF4-FFF2-40B4-BE49-F238E27FC236}">
                <a16:creationId xmlns:a16="http://schemas.microsoft.com/office/drawing/2014/main" id="{BBB02437-E95C-ED48-9030-70CC7C371E0E}"/>
              </a:ext>
            </a:extLst>
          </p:cNvPr>
          <p:cNvSpPr txBox="1">
            <a:spLocks noChangeArrowheads="1"/>
          </p:cNvSpPr>
          <p:nvPr/>
        </p:nvSpPr>
        <p:spPr bwMode="auto">
          <a:xfrm>
            <a:off x="2971800" y="4894263"/>
            <a:ext cx="5867400"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15000"/>
              </a:lnSpc>
              <a:spcBef>
                <a:spcPct val="0"/>
              </a:spcBef>
              <a:buClrTx/>
              <a:buSzTx/>
              <a:buFontTx/>
              <a:buNone/>
            </a:pPr>
            <a:r>
              <a:rPr kumimoji="0" lang="en-US" altLang="zh-CN" sz="2400">
                <a:latin typeface="Verdana" panose="020B0604030504040204" pitchFamily="34" charset="0"/>
              </a:rPr>
              <a:t>a.</a:t>
            </a:r>
            <a:r>
              <a:rPr kumimoji="0" lang="zh-CN" altLang="en-US" sz="2400">
                <a:latin typeface="Verdana" panose="020B0604030504040204" pitchFamily="34" charset="0"/>
              </a:rPr>
              <a:t>寄存器传递:适用参数少,传递速度快</a:t>
            </a:r>
          </a:p>
          <a:p>
            <a:pPr eaLnBrk="1" hangingPunct="1">
              <a:lnSpc>
                <a:spcPct val="115000"/>
              </a:lnSpc>
              <a:spcBef>
                <a:spcPct val="0"/>
              </a:spcBef>
              <a:buClrTx/>
              <a:buSzTx/>
              <a:buFontTx/>
              <a:buNone/>
            </a:pPr>
            <a:r>
              <a:rPr kumimoji="0" lang="en-US" altLang="zh-CN" sz="2400">
                <a:latin typeface="Verdana" panose="020B0604030504040204" pitchFamily="34" charset="0"/>
              </a:rPr>
              <a:t>b.</a:t>
            </a:r>
            <a:r>
              <a:rPr kumimoji="0" lang="zh-CN" altLang="en-US" sz="2400">
                <a:latin typeface="Verdana" panose="020B0604030504040204" pitchFamily="34" charset="0"/>
              </a:rPr>
              <a:t>存储器传递:适用参数多,须建参数表</a:t>
            </a:r>
          </a:p>
          <a:p>
            <a:pPr eaLnBrk="1" hangingPunct="1">
              <a:lnSpc>
                <a:spcPct val="115000"/>
              </a:lnSpc>
              <a:spcBef>
                <a:spcPct val="0"/>
              </a:spcBef>
              <a:buClrTx/>
              <a:buSzTx/>
              <a:buFontTx/>
              <a:buNone/>
            </a:pPr>
            <a:r>
              <a:rPr kumimoji="0" lang="en-US" altLang="zh-CN" sz="2400">
                <a:latin typeface="Verdana" panose="020B0604030504040204" pitchFamily="34" charset="0"/>
              </a:rPr>
              <a:t>c.</a:t>
            </a:r>
            <a:r>
              <a:rPr kumimoji="0" lang="zh-CN" altLang="en-US" sz="2400">
                <a:latin typeface="Verdana" panose="020B0604030504040204" pitchFamily="34" charset="0"/>
              </a:rPr>
              <a:t>堆栈传递:参数较多时可用,适于子程</a:t>
            </a:r>
          </a:p>
          <a:p>
            <a:pPr eaLnBrk="1" hangingPunct="1">
              <a:lnSpc>
                <a:spcPct val="115000"/>
              </a:lnSpc>
              <a:spcBef>
                <a:spcPct val="0"/>
              </a:spcBef>
              <a:buClrTx/>
              <a:buSzTx/>
              <a:buFontTx/>
              <a:buNone/>
            </a:pPr>
            <a:r>
              <a:rPr kumimoji="0" lang="zh-CN" altLang="en-US" sz="2400">
                <a:latin typeface="Verdana" panose="020B0604030504040204" pitchFamily="34" charset="0"/>
              </a:rPr>
              <a:t>  序嵌套和子程序递归调用</a:t>
            </a:r>
          </a:p>
        </p:txBody>
      </p:sp>
      <p:sp>
        <p:nvSpPr>
          <p:cNvPr id="630792" name="Line 8">
            <a:extLst>
              <a:ext uri="{FF2B5EF4-FFF2-40B4-BE49-F238E27FC236}">
                <a16:creationId xmlns:a16="http://schemas.microsoft.com/office/drawing/2014/main" id="{A19C5A03-05CA-6347-8556-A93FB7F68CB2}"/>
              </a:ext>
            </a:extLst>
          </p:cNvPr>
          <p:cNvSpPr>
            <a:spLocks noChangeShapeType="1"/>
          </p:cNvSpPr>
          <p:nvPr/>
        </p:nvSpPr>
        <p:spPr bwMode="auto">
          <a:xfrm flipH="1">
            <a:off x="2590800" y="5184775"/>
            <a:ext cx="2174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0793" name="Line 9">
            <a:extLst>
              <a:ext uri="{FF2B5EF4-FFF2-40B4-BE49-F238E27FC236}">
                <a16:creationId xmlns:a16="http://schemas.microsoft.com/office/drawing/2014/main" id="{6B9C6013-B3A6-D84C-AB09-9257EBA9E5ED}"/>
              </a:ext>
            </a:extLst>
          </p:cNvPr>
          <p:cNvSpPr>
            <a:spLocks noChangeShapeType="1"/>
          </p:cNvSpPr>
          <p:nvPr/>
        </p:nvSpPr>
        <p:spPr bwMode="auto">
          <a:xfrm flipH="1">
            <a:off x="2590800" y="6099175"/>
            <a:ext cx="2905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0794" name="Line 10">
            <a:extLst>
              <a:ext uri="{FF2B5EF4-FFF2-40B4-BE49-F238E27FC236}">
                <a16:creationId xmlns:a16="http://schemas.microsoft.com/office/drawing/2014/main" id="{CB13B10B-2410-F64D-89CD-28B3303C972B}"/>
              </a:ext>
            </a:extLst>
          </p:cNvPr>
          <p:cNvSpPr>
            <a:spLocks noChangeShapeType="1"/>
          </p:cNvSpPr>
          <p:nvPr/>
        </p:nvSpPr>
        <p:spPr bwMode="auto">
          <a:xfrm flipV="1">
            <a:off x="2590800" y="5184775"/>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0795" name="Line 11">
            <a:extLst>
              <a:ext uri="{FF2B5EF4-FFF2-40B4-BE49-F238E27FC236}">
                <a16:creationId xmlns:a16="http://schemas.microsoft.com/office/drawing/2014/main" id="{FC5BD670-D898-AE44-BB09-D5D2DBAF7FBC}"/>
              </a:ext>
            </a:extLst>
          </p:cNvPr>
          <p:cNvSpPr>
            <a:spLocks noChangeShapeType="1"/>
          </p:cNvSpPr>
          <p:nvPr/>
        </p:nvSpPr>
        <p:spPr bwMode="auto">
          <a:xfrm flipH="1">
            <a:off x="2362200" y="5641975"/>
            <a:ext cx="2174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46" name="Text Box 5">
            <a:extLst>
              <a:ext uri="{FF2B5EF4-FFF2-40B4-BE49-F238E27FC236}">
                <a16:creationId xmlns:a16="http://schemas.microsoft.com/office/drawing/2014/main" id="{8D671511-2E41-4F49-840E-C09171910A89}"/>
              </a:ext>
            </a:extLst>
          </p:cNvPr>
          <p:cNvSpPr txBox="1">
            <a:spLocks noChangeArrowheads="1"/>
          </p:cNvSpPr>
          <p:nvPr/>
        </p:nvSpPr>
        <p:spPr bwMode="auto">
          <a:xfrm>
            <a:off x="2339975" y="146050"/>
            <a:ext cx="4537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6.6	 </a:t>
            </a:r>
            <a:r>
              <a:rPr lang="zh-CN" altLang="en-US" sz="3600">
                <a:latin typeface="隶书" pitchFamily="49" charset="-122"/>
                <a:ea typeface="隶书" pitchFamily="49" charset="-122"/>
              </a:rPr>
              <a:t>程序设计方法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30790">
                                            <p:txEl>
                                              <p:pRg st="0" end="0"/>
                                            </p:txEl>
                                          </p:spTgt>
                                        </p:tgtEl>
                                        <p:attrNameLst>
                                          <p:attrName>style.visibility</p:attrName>
                                        </p:attrNameLst>
                                      </p:cBhvr>
                                      <p:to>
                                        <p:strVal val="visible"/>
                                      </p:to>
                                    </p:set>
                                    <p:animEffect transition="in" filter="wipe(left)">
                                      <p:cBhvr>
                                        <p:cTn id="7" dur="1000"/>
                                        <p:tgtEl>
                                          <p:spTgt spid="630790">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30790">
                                            <p:txEl>
                                              <p:pRg st="1" end="1"/>
                                            </p:txEl>
                                          </p:spTgt>
                                        </p:tgtEl>
                                        <p:attrNameLst>
                                          <p:attrName>style.visibility</p:attrName>
                                        </p:attrNameLst>
                                      </p:cBhvr>
                                      <p:to>
                                        <p:strVal val="visible"/>
                                      </p:to>
                                    </p:set>
                                    <p:animEffect transition="in" filter="wipe(left)">
                                      <p:cBhvr>
                                        <p:cTn id="10" dur="1000"/>
                                        <p:tgtEl>
                                          <p:spTgt spid="630790">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630790">
                                            <p:txEl>
                                              <p:pRg st="2" end="2"/>
                                            </p:txEl>
                                          </p:spTgt>
                                        </p:tgtEl>
                                        <p:attrNameLst>
                                          <p:attrName>style.visibility</p:attrName>
                                        </p:attrNameLst>
                                      </p:cBhvr>
                                      <p:to>
                                        <p:strVal val="visible"/>
                                      </p:to>
                                    </p:set>
                                    <p:animEffect transition="in" filter="wipe(left)">
                                      <p:cBhvr>
                                        <p:cTn id="13" dur="1000"/>
                                        <p:tgtEl>
                                          <p:spTgt spid="630790">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630790">
                                            <p:txEl>
                                              <p:pRg st="3" end="3"/>
                                            </p:txEl>
                                          </p:spTgt>
                                        </p:tgtEl>
                                        <p:attrNameLst>
                                          <p:attrName>style.visibility</p:attrName>
                                        </p:attrNameLst>
                                      </p:cBhvr>
                                      <p:to>
                                        <p:strVal val="visible"/>
                                      </p:to>
                                    </p:set>
                                    <p:animEffect transition="in" filter="wipe(left)">
                                      <p:cBhvr>
                                        <p:cTn id="18" dur="1000"/>
                                        <p:tgtEl>
                                          <p:spTgt spid="630790">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630790">
                                            <p:txEl>
                                              <p:pRg st="4" end="4"/>
                                            </p:txEl>
                                          </p:spTgt>
                                        </p:tgtEl>
                                        <p:attrNameLst>
                                          <p:attrName>style.visibility</p:attrName>
                                        </p:attrNameLst>
                                      </p:cBhvr>
                                      <p:to>
                                        <p:strVal val="visible"/>
                                      </p:to>
                                    </p:set>
                                    <p:animEffect transition="in" filter="wipe(left)">
                                      <p:cBhvr>
                                        <p:cTn id="21" dur="1000"/>
                                        <p:tgtEl>
                                          <p:spTgt spid="630790">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630790">
                                            <p:txEl>
                                              <p:pRg st="5" end="5"/>
                                            </p:txEl>
                                          </p:spTgt>
                                        </p:tgtEl>
                                        <p:attrNameLst>
                                          <p:attrName>style.visibility</p:attrName>
                                        </p:attrNameLst>
                                      </p:cBhvr>
                                      <p:to>
                                        <p:strVal val="visible"/>
                                      </p:to>
                                    </p:set>
                                    <p:animEffect transition="in" filter="wipe(left)">
                                      <p:cBhvr>
                                        <p:cTn id="24" dur="1000"/>
                                        <p:tgtEl>
                                          <p:spTgt spid="630790">
                                            <p:txEl>
                                              <p:pRg st="5" end="5"/>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630790">
                                            <p:txEl>
                                              <p:pRg st="6" end="6"/>
                                            </p:txEl>
                                          </p:spTgt>
                                        </p:tgtEl>
                                        <p:attrNameLst>
                                          <p:attrName>style.visibility</p:attrName>
                                        </p:attrNameLst>
                                      </p:cBhvr>
                                      <p:to>
                                        <p:strVal val="visible"/>
                                      </p:to>
                                    </p:set>
                                    <p:animEffect transition="in" filter="wipe(left)">
                                      <p:cBhvr>
                                        <p:cTn id="27" dur="1000"/>
                                        <p:tgtEl>
                                          <p:spTgt spid="630790">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30792"/>
                                        </p:tgtEl>
                                        <p:attrNameLst>
                                          <p:attrName>style.visibility</p:attrName>
                                        </p:attrNameLst>
                                      </p:cBhvr>
                                      <p:to>
                                        <p:strVal val="visible"/>
                                      </p:to>
                                    </p:set>
                                    <p:animEffect transition="in" filter="wipe(left)">
                                      <p:cBhvr>
                                        <p:cTn id="32" dur="1000"/>
                                        <p:tgtEl>
                                          <p:spTgt spid="630792"/>
                                        </p:tgtEl>
                                      </p:cBhvr>
                                    </p:animEffect>
                                  </p:childTnLst>
                                </p:cTn>
                              </p:par>
                              <p:par>
                                <p:cTn id="33" presetID="22" presetClass="entr" presetSubtype="8" fill="hold" nodeType="withEffect">
                                  <p:stCondLst>
                                    <p:cond delay="0"/>
                                  </p:stCondLst>
                                  <p:childTnLst>
                                    <p:set>
                                      <p:cBhvr>
                                        <p:cTn id="34" dur="1" fill="hold">
                                          <p:stCondLst>
                                            <p:cond delay="0"/>
                                          </p:stCondLst>
                                        </p:cTn>
                                        <p:tgtEl>
                                          <p:spTgt spid="630793"/>
                                        </p:tgtEl>
                                        <p:attrNameLst>
                                          <p:attrName>style.visibility</p:attrName>
                                        </p:attrNameLst>
                                      </p:cBhvr>
                                      <p:to>
                                        <p:strVal val="visible"/>
                                      </p:to>
                                    </p:set>
                                    <p:animEffect transition="in" filter="wipe(left)">
                                      <p:cBhvr>
                                        <p:cTn id="35" dur="1000"/>
                                        <p:tgtEl>
                                          <p:spTgt spid="630793"/>
                                        </p:tgtEl>
                                      </p:cBhvr>
                                    </p:animEffect>
                                  </p:childTnLst>
                                </p:cTn>
                              </p:par>
                              <p:par>
                                <p:cTn id="36" presetID="22" presetClass="entr" presetSubtype="8" fill="hold" nodeType="withEffect">
                                  <p:stCondLst>
                                    <p:cond delay="0"/>
                                  </p:stCondLst>
                                  <p:childTnLst>
                                    <p:set>
                                      <p:cBhvr>
                                        <p:cTn id="37" dur="1" fill="hold">
                                          <p:stCondLst>
                                            <p:cond delay="0"/>
                                          </p:stCondLst>
                                        </p:cTn>
                                        <p:tgtEl>
                                          <p:spTgt spid="630794"/>
                                        </p:tgtEl>
                                        <p:attrNameLst>
                                          <p:attrName>style.visibility</p:attrName>
                                        </p:attrNameLst>
                                      </p:cBhvr>
                                      <p:to>
                                        <p:strVal val="visible"/>
                                      </p:to>
                                    </p:set>
                                    <p:animEffect transition="in" filter="wipe(left)">
                                      <p:cBhvr>
                                        <p:cTn id="38" dur="1000"/>
                                        <p:tgtEl>
                                          <p:spTgt spid="630794"/>
                                        </p:tgtEl>
                                      </p:cBhvr>
                                    </p:animEffect>
                                  </p:childTnLst>
                                </p:cTn>
                              </p:par>
                              <p:par>
                                <p:cTn id="39" presetID="22" presetClass="entr" presetSubtype="8" fill="hold" nodeType="withEffect">
                                  <p:stCondLst>
                                    <p:cond delay="0"/>
                                  </p:stCondLst>
                                  <p:childTnLst>
                                    <p:set>
                                      <p:cBhvr>
                                        <p:cTn id="40" dur="1" fill="hold">
                                          <p:stCondLst>
                                            <p:cond delay="0"/>
                                          </p:stCondLst>
                                        </p:cTn>
                                        <p:tgtEl>
                                          <p:spTgt spid="630795"/>
                                        </p:tgtEl>
                                        <p:attrNameLst>
                                          <p:attrName>style.visibility</p:attrName>
                                        </p:attrNameLst>
                                      </p:cBhvr>
                                      <p:to>
                                        <p:strVal val="visible"/>
                                      </p:to>
                                    </p:set>
                                    <p:animEffect transition="in" filter="wipe(left)">
                                      <p:cBhvr>
                                        <p:cTn id="41" dur="1000"/>
                                        <p:tgtEl>
                                          <p:spTgt spid="630795"/>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630791"/>
                                        </p:tgtEl>
                                        <p:attrNameLst>
                                          <p:attrName>style.visibility</p:attrName>
                                        </p:attrNameLst>
                                      </p:cBhvr>
                                      <p:to>
                                        <p:strVal val="visible"/>
                                      </p:to>
                                    </p:set>
                                    <p:animEffect transition="in" filter="wipe(left)">
                                      <p:cBhvr>
                                        <p:cTn id="44" dur="1000"/>
                                        <p:tgtEl>
                                          <p:spTgt spid="630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9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4">
            <a:extLst>
              <a:ext uri="{FF2B5EF4-FFF2-40B4-BE49-F238E27FC236}">
                <a16:creationId xmlns:a16="http://schemas.microsoft.com/office/drawing/2014/main" id="{28B5B3C4-1023-C846-B62F-407135C3180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174C4A3-A304-3542-9D56-D46758CF015A}" type="datetime12">
              <a:rPr kumimoji="0" lang="zh-CN" altLang="en-US" sz="1400" smtClean="0"/>
              <a:pPr>
                <a:spcBef>
                  <a:spcPct val="0"/>
                </a:spcBef>
                <a:buClrTx/>
                <a:buSzTx/>
                <a:buFontTx/>
                <a:buNone/>
              </a:pPr>
              <a:t>下午10时44分</a:t>
            </a:fld>
            <a:endParaRPr kumimoji="0" lang="en-US" altLang="zh-CN" sz="1400"/>
          </a:p>
        </p:txBody>
      </p:sp>
      <p:sp>
        <p:nvSpPr>
          <p:cNvPr id="195586" name="Rectangle 6">
            <a:extLst>
              <a:ext uri="{FF2B5EF4-FFF2-40B4-BE49-F238E27FC236}">
                <a16:creationId xmlns:a16="http://schemas.microsoft.com/office/drawing/2014/main" id="{43608832-5CD6-4E42-ABEE-535572144DF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5505CAF-B007-0441-8598-A91797268F8C}" type="slidenum">
              <a:rPr kumimoji="0" lang="en-US" altLang="zh-CN" sz="1400" smtClean="0"/>
              <a:pPr>
                <a:spcBef>
                  <a:spcPct val="0"/>
                </a:spcBef>
                <a:buClrTx/>
                <a:buSzTx/>
                <a:buFontTx/>
                <a:buNone/>
              </a:pPr>
              <a:t>88</a:t>
            </a:fld>
            <a:r>
              <a:rPr kumimoji="0" lang="en-US" altLang="zh-CN" sz="1400"/>
              <a:t>/96</a:t>
            </a:r>
            <a:endParaRPr kumimoji="0" lang="zh-CN" altLang="en-US" sz="1400"/>
          </a:p>
        </p:txBody>
      </p:sp>
      <p:sp>
        <p:nvSpPr>
          <p:cNvPr id="195587" name="Text Box 5">
            <a:extLst>
              <a:ext uri="{FF2B5EF4-FFF2-40B4-BE49-F238E27FC236}">
                <a16:creationId xmlns:a16="http://schemas.microsoft.com/office/drawing/2014/main" id="{4723D5F6-8997-F649-94BE-BACB3D80954B}"/>
              </a:ext>
            </a:extLst>
          </p:cNvPr>
          <p:cNvSpPr txBox="1">
            <a:spLocks noChangeArrowheads="1"/>
          </p:cNvSpPr>
          <p:nvPr/>
        </p:nvSpPr>
        <p:spPr bwMode="auto">
          <a:xfrm>
            <a:off x="539750" y="844550"/>
            <a:ext cx="8064500" cy="268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spcAft>
                <a:spcPct val="20000"/>
              </a:spcAft>
              <a:buClrTx/>
              <a:buSzTx/>
              <a:buFontTx/>
              <a:buNone/>
            </a:pPr>
            <a:r>
              <a:rPr kumimoji="0" lang="zh-CN" altLang="en-US" sz="2400">
                <a:solidFill>
                  <a:srgbClr val="000099"/>
                </a:solidFill>
                <a:latin typeface="Verdana" panose="020B0604030504040204" pitchFamily="34" charset="0"/>
              </a:rPr>
              <a:t>⑶子程序说明</a:t>
            </a:r>
          </a:p>
          <a:p>
            <a:pPr eaLnBrk="1" hangingPunct="1">
              <a:lnSpc>
                <a:spcPct val="110000"/>
              </a:lnSpc>
              <a:spcAft>
                <a:spcPct val="20000"/>
              </a:spcAft>
              <a:buClrTx/>
              <a:buSzTx/>
              <a:buFontTx/>
              <a:buNone/>
            </a:pPr>
            <a:r>
              <a:rPr kumimoji="0" lang="zh-CN" altLang="en-US" sz="2400">
                <a:latin typeface="Verdana" panose="020B0604030504040204" pitchFamily="34" charset="0"/>
              </a:rPr>
              <a:t>   ①功能描述：名称、功能及性能；</a:t>
            </a:r>
          </a:p>
          <a:p>
            <a:pPr eaLnBrk="1" hangingPunct="1">
              <a:lnSpc>
                <a:spcPct val="110000"/>
              </a:lnSpc>
              <a:spcAft>
                <a:spcPct val="20000"/>
              </a:spcAft>
              <a:buClrTx/>
              <a:buSzTx/>
              <a:buFontTx/>
              <a:buNone/>
            </a:pPr>
            <a:r>
              <a:rPr kumimoji="0" lang="zh-CN" altLang="en-US" sz="2400">
                <a:latin typeface="Verdana" panose="020B0604030504040204" pitchFamily="34" charset="0"/>
              </a:rPr>
              <a:t>   ②子程序用到的寄存器及存储器单元</a:t>
            </a:r>
            <a:r>
              <a:rPr kumimoji="0" lang="en-US" altLang="zh-CN" sz="2400">
                <a:latin typeface="宋体" panose="02010600030101010101" pitchFamily="2" charset="-122"/>
              </a:rPr>
              <a:t>;</a:t>
            </a:r>
          </a:p>
          <a:p>
            <a:pPr eaLnBrk="1" hangingPunct="1">
              <a:lnSpc>
                <a:spcPct val="110000"/>
              </a:lnSpc>
              <a:spcAft>
                <a:spcPct val="20000"/>
              </a:spcAft>
              <a:buClrTx/>
              <a:buSzTx/>
              <a:buFontTx/>
              <a:buNone/>
            </a:pPr>
            <a:r>
              <a:rPr kumimoji="0" lang="zh-CN" altLang="en-US" sz="2400">
                <a:latin typeface="Verdana" panose="020B0604030504040204" pitchFamily="34" charset="0"/>
              </a:rPr>
              <a:t>   ③入口参数和出口参数；</a:t>
            </a:r>
          </a:p>
          <a:p>
            <a:pPr eaLnBrk="1" hangingPunct="1">
              <a:lnSpc>
                <a:spcPct val="110000"/>
              </a:lnSpc>
              <a:spcAft>
                <a:spcPct val="20000"/>
              </a:spcAft>
              <a:buClrTx/>
              <a:buSzTx/>
              <a:buFontTx/>
              <a:buNone/>
            </a:pPr>
            <a:r>
              <a:rPr kumimoji="0" lang="zh-CN" altLang="en-US" sz="2400">
                <a:latin typeface="Verdana" panose="020B0604030504040204" pitchFamily="34" charset="0"/>
              </a:rPr>
              <a:t>   ④子程序调用其它子程序的名称。</a:t>
            </a:r>
          </a:p>
        </p:txBody>
      </p:sp>
      <p:sp>
        <p:nvSpPr>
          <p:cNvPr id="195588" name="Text Box 5">
            <a:extLst>
              <a:ext uri="{FF2B5EF4-FFF2-40B4-BE49-F238E27FC236}">
                <a16:creationId xmlns:a16="http://schemas.microsoft.com/office/drawing/2014/main" id="{272C1206-A8F5-AE47-811D-DBEC44074F63}"/>
              </a:ext>
            </a:extLst>
          </p:cNvPr>
          <p:cNvSpPr txBox="1">
            <a:spLocks noChangeArrowheads="1"/>
          </p:cNvSpPr>
          <p:nvPr/>
        </p:nvSpPr>
        <p:spPr bwMode="auto">
          <a:xfrm>
            <a:off x="2339975" y="146050"/>
            <a:ext cx="4537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6.6	 </a:t>
            </a:r>
            <a:r>
              <a:rPr lang="zh-CN" altLang="en-US" sz="3600">
                <a:latin typeface="隶书" pitchFamily="49" charset="-122"/>
                <a:ea typeface="隶书" pitchFamily="49" charset="-122"/>
              </a:rPr>
              <a:t>程序设计方法</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4">
            <a:extLst>
              <a:ext uri="{FF2B5EF4-FFF2-40B4-BE49-F238E27FC236}">
                <a16:creationId xmlns:a16="http://schemas.microsoft.com/office/drawing/2014/main" id="{42FD4844-A21D-E546-8F89-99D79702B3E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787161D-E2D5-CF43-ADA2-700509989125}" type="datetime12">
              <a:rPr kumimoji="0" lang="zh-CN" altLang="en-US" sz="1400" smtClean="0"/>
              <a:pPr>
                <a:spcBef>
                  <a:spcPct val="0"/>
                </a:spcBef>
                <a:buClrTx/>
                <a:buSzTx/>
                <a:buFontTx/>
                <a:buNone/>
              </a:pPr>
              <a:t>下午10时44分</a:t>
            </a:fld>
            <a:endParaRPr kumimoji="0" lang="en-US" altLang="zh-CN" sz="1400"/>
          </a:p>
        </p:txBody>
      </p:sp>
      <p:sp>
        <p:nvSpPr>
          <p:cNvPr id="197634" name="Rectangle 6">
            <a:extLst>
              <a:ext uri="{FF2B5EF4-FFF2-40B4-BE49-F238E27FC236}">
                <a16:creationId xmlns:a16="http://schemas.microsoft.com/office/drawing/2014/main" id="{9FAB1D87-BFB3-E146-99F9-4AC1355EB07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11D359E-0DA9-364D-9DEC-EAC4988260F9}" type="slidenum">
              <a:rPr kumimoji="0" lang="en-US" altLang="zh-CN" sz="1400" smtClean="0"/>
              <a:pPr>
                <a:spcBef>
                  <a:spcPct val="0"/>
                </a:spcBef>
                <a:buClrTx/>
                <a:buSzTx/>
                <a:buFontTx/>
                <a:buNone/>
              </a:pPr>
              <a:t>89</a:t>
            </a:fld>
            <a:r>
              <a:rPr kumimoji="0" lang="en-US" altLang="zh-CN" sz="1400"/>
              <a:t>/96</a:t>
            </a:r>
            <a:endParaRPr kumimoji="0" lang="zh-CN" altLang="en-US" sz="1400"/>
          </a:p>
        </p:txBody>
      </p:sp>
      <p:sp>
        <p:nvSpPr>
          <p:cNvPr id="647173" name="Text Box 5">
            <a:extLst>
              <a:ext uri="{FF2B5EF4-FFF2-40B4-BE49-F238E27FC236}">
                <a16:creationId xmlns:a16="http://schemas.microsoft.com/office/drawing/2014/main" id="{99A92DCE-8599-2543-A65C-1AFC8C2B4A0F}"/>
              </a:ext>
            </a:extLst>
          </p:cNvPr>
          <p:cNvSpPr txBox="1">
            <a:spLocks noChangeArrowheads="1"/>
          </p:cNvSpPr>
          <p:nvPr/>
        </p:nvSpPr>
        <p:spPr bwMode="auto">
          <a:xfrm>
            <a:off x="460375" y="947738"/>
            <a:ext cx="8345488" cy="830262"/>
          </a:xfrm>
          <a:prstGeom prst="rect">
            <a:avLst/>
          </a:prstGeom>
          <a:noFill/>
          <a:ln>
            <a:noFill/>
          </a:ln>
          <a:effectLst/>
          <a:extLst/>
        </p:spPr>
        <p:txBody>
          <a:bodyPr>
            <a:spAutoFit/>
          </a:bodyPr>
          <a:lstStyle>
            <a:lvl1pPr>
              <a:defRPr kumimoji="1" sz="3200">
                <a:solidFill>
                  <a:schemeClr val="tx1"/>
                </a:solidFill>
                <a:latin typeface="Tahoma" charset="0"/>
                <a:ea typeface="宋体" charset="0"/>
                <a:cs typeface="宋体" charset="0"/>
              </a:defRPr>
            </a:lvl1pPr>
            <a:lvl2pPr>
              <a:defRPr kumimoji="1" sz="2800">
                <a:solidFill>
                  <a:schemeClr val="tx1"/>
                </a:solidFill>
                <a:latin typeface="Tahoma" charset="0"/>
                <a:ea typeface="宋体" charset="0"/>
              </a:defRPr>
            </a:lvl2pPr>
            <a:lvl3pPr>
              <a:defRPr kumimoji="1" sz="2400">
                <a:solidFill>
                  <a:schemeClr val="tx1"/>
                </a:solidFill>
                <a:latin typeface="Tahoma" charset="0"/>
                <a:ea typeface="宋体" charset="0"/>
              </a:defRPr>
            </a:lvl3pPr>
            <a:lvl4pPr>
              <a:defRPr kumimoji="1" sz="2000">
                <a:solidFill>
                  <a:schemeClr val="tx1"/>
                </a:solidFill>
                <a:latin typeface="Tahoma" charset="0"/>
                <a:ea typeface="宋体" charset="0"/>
              </a:defRPr>
            </a:lvl4pPr>
            <a:lvl5pPr>
              <a:defRPr kumimoji="1" sz="2000">
                <a:solidFill>
                  <a:schemeClr val="tx1"/>
                </a:solidFill>
                <a:latin typeface="Tahoma" charset="0"/>
                <a:ea typeface="宋体" charset="0"/>
              </a:defRPr>
            </a:lvl5pPr>
            <a:lvl6pPr eaLnBrk="0" hangingPunct="0">
              <a:buFont typeface="Wingdings" charset="0"/>
              <a:defRPr kumimoji="1" sz="2000">
                <a:solidFill>
                  <a:schemeClr val="tx1"/>
                </a:solidFill>
                <a:latin typeface="Tahoma" charset="0"/>
                <a:ea typeface="宋体" charset="0"/>
              </a:defRPr>
            </a:lvl6pPr>
            <a:lvl7pPr eaLnBrk="0" hangingPunct="0">
              <a:buFont typeface="Wingdings" charset="0"/>
              <a:defRPr kumimoji="1" sz="2000">
                <a:solidFill>
                  <a:schemeClr val="tx1"/>
                </a:solidFill>
                <a:latin typeface="Tahoma" charset="0"/>
                <a:ea typeface="宋体" charset="0"/>
              </a:defRPr>
            </a:lvl7pPr>
            <a:lvl8pPr eaLnBrk="0" hangingPunct="0">
              <a:buFont typeface="Wingdings" charset="0"/>
              <a:defRPr kumimoji="1" sz="2000">
                <a:solidFill>
                  <a:schemeClr val="tx1"/>
                </a:solidFill>
                <a:latin typeface="Tahoma" charset="0"/>
                <a:ea typeface="宋体" charset="0"/>
              </a:defRPr>
            </a:lvl8pPr>
            <a:lvl9pPr eaLnBrk="0" hangingPunct="0">
              <a:buFont typeface="Wingdings" charset="0"/>
              <a:defRPr kumimoji="1" sz="2000">
                <a:solidFill>
                  <a:schemeClr val="tx1"/>
                </a:solidFill>
                <a:latin typeface="Tahoma" charset="0"/>
                <a:ea typeface="宋体" charset="0"/>
              </a:defRPr>
            </a:lvl9pPr>
          </a:lstStyle>
          <a:p>
            <a:pPr eaLnBrk="1" hangingPunct="1">
              <a:spcBef>
                <a:spcPct val="25000"/>
              </a:spcBef>
              <a:spcAft>
                <a:spcPct val="25000"/>
              </a:spcAft>
              <a:defRPr/>
            </a:pPr>
            <a:r>
              <a:rPr kumimoji="0" lang="zh-CN" altLang="en-US" sz="2400">
                <a:solidFill>
                  <a:srgbClr val="FF0000"/>
                </a:solidFill>
                <a:effectLst>
                  <a:outerShdw blurRad="38100" dist="38100" dir="2700000" algn="tl">
                    <a:srgbClr val="DDDDDD"/>
                  </a:outerShdw>
                </a:effectLst>
                <a:latin typeface="Verdana" charset="0"/>
              </a:rPr>
              <a:t>*例</a:t>
            </a:r>
            <a:r>
              <a:rPr kumimoji="0" lang="en-US" altLang="zh-CN" sz="2400">
                <a:solidFill>
                  <a:srgbClr val="FF0000"/>
                </a:solidFill>
                <a:effectLst>
                  <a:outerShdw blurRad="38100" dist="38100" dir="2700000" algn="tl">
                    <a:srgbClr val="DDDDDD"/>
                  </a:outerShdw>
                </a:effectLst>
                <a:latin typeface="Verdana" charset="0"/>
              </a:rPr>
              <a:t>8: </a:t>
            </a:r>
            <a:r>
              <a:rPr kumimoji="0" lang="en-US" altLang="zh-CN" sz="2400">
                <a:solidFill>
                  <a:srgbClr val="000000"/>
                </a:solidFill>
                <a:latin typeface="Verdana" charset="0"/>
              </a:rPr>
              <a:t> </a:t>
            </a:r>
            <a:r>
              <a:rPr kumimoji="0" lang="zh-CN" altLang="en-US" sz="2400">
                <a:solidFill>
                  <a:srgbClr val="000000"/>
                </a:solidFill>
                <a:latin typeface="Verdana" charset="0"/>
              </a:rPr>
              <a:t>数据段定义两个数组，编程实现数据段分别求和</a:t>
            </a:r>
            <a:r>
              <a:rPr kumimoji="0" lang="en-US" altLang="zh-CN" sz="2400">
                <a:solidFill>
                  <a:srgbClr val="000000"/>
                </a:solidFill>
                <a:latin typeface="Verdana" charset="0"/>
              </a:rPr>
              <a:t>(</a:t>
            </a:r>
            <a:r>
              <a:rPr kumimoji="0" lang="zh-CN" altLang="en-US" sz="2400">
                <a:solidFill>
                  <a:srgbClr val="000000"/>
                </a:solidFill>
                <a:latin typeface="Verdana" charset="0"/>
              </a:rPr>
              <a:t>不计溢出</a:t>
            </a:r>
            <a:r>
              <a:rPr kumimoji="0" lang="en-US" altLang="zh-CN" sz="2400">
                <a:solidFill>
                  <a:srgbClr val="000000"/>
                </a:solidFill>
                <a:latin typeface="Verdana" charset="0"/>
              </a:rPr>
              <a:t>)  </a:t>
            </a:r>
            <a:r>
              <a:rPr kumimoji="0" lang="zh-CN" altLang="en-US" sz="2400">
                <a:solidFill>
                  <a:srgbClr val="FF3300"/>
                </a:solidFill>
                <a:latin typeface="宋体" charset="0"/>
              </a:rPr>
              <a:t>存储器传递参数</a:t>
            </a:r>
            <a:r>
              <a:rPr kumimoji="0" lang="en-US" altLang="zh-CN" sz="2400">
                <a:solidFill>
                  <a:srgbClr val="FF3300"/>
                </a:solidFill>
                <a:latin typeface="宋体" charset="0"/>
              </a:rPr>
              <a:t>.</a:t>
            </a:r>
          </a:p>
        </p:txBody>
      </p:sp>
      <p:sp>
        <p:nvSpPr>
          <p:cNvPr id="647174" name="Text Box 6">
            <a:extLst>
              <a:ext uri="{FF2B5EF4-FFF2-40B4-BE49-F238E27FC236}">
                <a16:creationId xmlns:a16="http://schemas.microsoft.com/office/drawing/2014/main" id="{03D0F649-FDF2-B14B-B719-962C84480A1E}"/>
              </a:ext>
            </a:extLst>
          </p:cNvPr>
          <p:cNvSpPr txBox="1">
            <a:spLocks noChangeArrowheads="1"/>
          </p:cNvSpPr>
          <p:nvPr/>
        </p:nvSpPr>
        <p:spPr bwMode="auto">
          <a:xfrm>
            <a:off x="595313" y="1916113"/>
            <a:ext cx="808037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spcBef>
                <a:spcPct val="50000"/>
              </a:spcBef>
              <a:buClrTx/>
              <a:buSzTx/>
              <a:buFontTx/>
              <a:buNone/>
            </a:pPr>
            <a:r>
              <a:rPr kumimoji="0" lang="en-US" altLang="zh-CN" sz="2000">
                <a:solidFill>
                  <a:srgbClr val="FF3300"/>
                </a:solidFill>
                <a:latin typeface="Verdana" panose="020B0604030504040204" pitchFamily="34" charset="0"/>
              </a:rPr>
              <a:t>DATA    SEGMENT</a:t>
            </a:r>
          </a:p>
          <a:p>
            <a:pPr eaLnBrk="1" hangingPunct="1">
              <a:lnSpc>
                <a:spcPct val="70000"/>
              </a:lnSpc>
              <a:spcBef>
                <a:spcPct val="50000"/>
              </a:spcBef>
              <a:buClrTx/>
              <a:buSzTx/>
              <a:buFontTx/>
              <a:buNone/>
            </a:pPr>
            <a:r>
              <a:rPr kumimoji="0" lang="en-US" altLang="zh-CN" sz="2000">
                <a:solidFill>
                  <a:srgbClr val="000000"/>
                </a:solidFill>
                <a:latin typeface="Verdana" panose="020B0604030504040204" pitchFamily="34" charset="0"/>
              </a:rPr>
              <a:t>             ARY1       DW 100 DUP(?)     ;</a:t>
            </a:r>
            <a:r>
              <a:rPr kumimoji="0" lang="zh-CN" altLang="en-US" sz="2000">
                <a:solidFill>
                  <a:srgbClr val="000000"/>
                </a:solidFill>
                <a:latin typeface="Verdana" panose="020B0604030504040204" pitchFamily="34" charset="0"/>
              </a:rPr>
              <a:t>定义数组</a:t>
            </a:r>
            <a:r>
              <a:rPr kumimoji="0" lang="en-US" altLang="zh-CN" sz="2000">
                <a:solidFill>
                  <a:srgbClr val="000000"/>
                </a:solidFill>
                <a:latin typeface="Verdana" panose="020B0604030504040204" pitchFamily="34" charset="0"/>
              </a:rPr>
              <a:t>1</a:t>
            </a:r>
          </a:p>
          <a:p>
            <a:pPr eaLnBrk="1" hangingPunct="1">
              <a:lnSpc>
                <a:spcPct val="70000"/>
              </a:lnSpc>
              <a:spcBef>
                <a:spcPct val="50000"/>
              </a:spcBef>
              <a:buClrTx/>
              <a:buSzTx/>
              <a:buFontTx/>
              <a:buNone/>
            </a:pPr>
            <a:r>
              <a:rPr kumimoji="0" lang="en-US" altLang="zh-CN" sz="2000">
                <a:solidFill>
                  <a:srgbClr val="000000"/>
                </a:solidFill>
                <a:latin typeface="Verdana" panose="020B0604030504040204" pitchFamily="34" charset="0"/>
              </a:rPr>
              <a:t>             SUM1      DW ?</a:t>
            </a:r>
          </a:p>
          <a:p>
            <a:pPr eaLnBrk="1" hangingPunct="1">
              <a:lnSpc>
                <a:spcPct val="70000"/>
              </a:lnSpc>
              <a:spcBef>
                <a:spcPct val="50000"/>
              </a:spcBef>
              <a:buClrTx/>
              <a:buSzTx/>
              <a:buFontTx/>
              <a:buNone/>
            </a:pPr>
            <a:r>
              <a:rPr kumimoji="0" lang="en-US" altLang="zh-CN" sz="2000">
                <a:solidFill>
                  <a:srgbClr val="000000"/>
                </a:solidFill>
                <a:latin typeface="Verdana" panose="020B0604030504040204" pitchFamily="34" charset="0"/>
              </a:rPr>
              <a:t>             ARY2       DW 100 DUP(?)     ;</a:t>
            </a:r>
            <a:r>
              <a:rPr kumimoji="0" lang="zh-CN" altLang="en-US" sz="2000">
                <a:solidFill>
                  <a:srgbClr val="000000"/>
                </a:solidFill>
                <a:latin typeface="Verdana" panose="020B0604030504040204" pitchFamily="34" charset="0"/>
              </a:rPr>
              <a:t>定义数组</a:t>
            </a:r>
            <a:r>
              <a:rPr kumimoji="0" lang="en-US" altLang="zh-CN" sz="2000">
                <a:solidFill>
                  <a:srgbClr val="000000"/>
                </a:solidFill>
                <a:latin typeface="Verdana" panose="020B0604030504040204" pitchFamily="34" charset="0"/>
              </a:rPr>
              <a:t>2</a:t>
            </a:r>
          </a:p>
          <a:p>
            <a:pPr eaLnBrk="1" hangingPunct="1">
              <a:lnSpc>
                <a:spcPct val="70000"/>
              </a:lnSpc>
              <a:spcBef>
                <a:spcPct val="50000"/>
              </a:spcBef>
              <a:buClrTx/>
              <a:buSzTx/>
              <a:buFontTx/>
              <a:buNone/>
            </a:pPr>
            <a:r>
              <a:rPr kumimoji="0" lang="en-US" altLang="zh-CN" sz="2000">
                <a:solidFill>
                  <a:srgbClr val="000000"/>
                </a:solidFill>
                <a:latin typeface="Verdana" panose="020B0604030504040204" pitchFamily="34" charset="0"/>
              </a:rPr>
              <a:t>             SUM2      DW ?</a:t>
            </a:r>
          </a:p>
          <a:p>
            <a:pPr eaLnBrk="1" hangingPunct="1">
              <a:lnSpc>
                <a:spcPct val="70000"/>
              </a:lnSpc>
              <a:spcBef>
                <a:spcPct val="50000"/>
              </a:spcBef>
              <a:buClrTx/>
              <a:buSzTx/>
              <a:buFontTx/>
              <a:buNone/>
            </a:pPr>
            <a:r>
              <a:rPr kumimoji="0" lang="en-US" altLang="zh-CN" sz="2000">
                <a:solidFill>
                  <a:srgbClr val="FF3300"/>
                </a:solidFill>
                <a:latin typeface="Verdana" panose="020B0604030504040204" pitchFamily="34" charset="0"/>
              </a:rPr>
              <a:t>DATA    ENDS</a:t>
            </a:r>
          </a:p>
          <a:p>
            <a:pPr eaLnBrk="1" hangingPunct="1">
              <a:lnSpc>
                <a:spcPct val="70000"/>
              </a:lnSpc>
              <a:spcBef>
                <a:spcPct val="50000"/>
              </a:spcBef>
              <a:buClrTx/>
              <a:buSzTx/>
              <a:buFontTx/>
              <a:buNone/>
            </a:pPr>
            <a:r>
              <a:rPr kumimoji="0" lang="en-US" altLang="zh-CN" sz="2000">
                <a:solidFill>
                  <a:srgbClr val="000099"/>
                </a:solidFill>
                <a:latin typeface="Verdana" panose="020B0604030504040204" pitchFamily="34" charset="0"/>
              </a:rPr>
              <a:t>STACK  SEGMENT STACK</a:t>
            </a:r>
          </a:p>
          <a:p>
            <a:pPr eaLnBrk="1" hangingPunct="1">
              <a:lnSpc>
                <a:spcPct val="70000"/>
              </a:lnSpc>
              <a:spcBef>
                <a:spcPct val="50000"/>
              </a:spcBef>
              <a:buClrTx/>
              <a:buSzTx/>
              <a:buFontTx/>
              <a:buNone/>
            </a:pPr>
            <a:r>
              <a:rPr kumimoji="0" lang="en-US" altLang="zh-CN" sz="2000">
                <a:solidFill>
                  <a:srgbClr val="000000"/>
                </a:solidFill>
                <a:latin typeface="Verdana" panose="020B0604030504040204" pitchFamily="34" charset="0"/>
              </a:rPr>
              <a:t>             SA           DW 50 DUP(?)</a:t>
            </a:r>
          </a:p>
          <a:p>
            <a:pPr eaLnBrk="1" hangingPunct="1">
              <a:lnSpc>
                <a:spcPct val="70000"/>
              </a:lnSpc>
              <a:spcBef>
                <a:spcPct val="50000"/>
              </a:spcBef>
              <a:buClrTx/>
              <a:buSzTx/>
              <a:buFontTx/>
              <a:buNone/>
            </a:pPr>
            <a:r>
              <a:rPr kumimoji="0" lang="en-US" altLang="zh-CN" sz="2000">
                <a:solidFill>
                  <a:srgbClr val="000000"/>
                </a:solidFill>
                <a:latin typeface="Verdana" panose="020B0604030504040204" pitchFamily="34" charset="0"/>
              </a:rPr>
              <a:t>             TOP         EQU LENGTH SA</a:t>
            </a:r>
          </a:p>
          <a:p>
            <a:pPr eaLnBrk="1" hangingPunct="1">
              <a:lnSpc>
                <a:spcPct val="70000"/>
              </a:lnSpc>
              <a:spcBef>
                <a:spcPct val="50000"/>
              </a:spcBef>
              <a:buClrTx/>
              <a:buSzTx/>
              <a:buFontTx/>
              <a:buNone/>
            </a:pPr>
            <a:r>
              <a:rPr kumimoji="0" lang="en-US" altLang="zh-CN" sz="2000">
                <a:solidFill>
                  <a:srgbClr val="000099"/>
                </a:solidFill>
                <a:latin typeface="Verdana" panose="020B0604030504040204" pitchFamily="34" charset="0"/>
              </a:rPr>
              <a:t>STACK  ENDS</a:t>
            </a:r>
          </a:p>
          <a:p>
            <a:pPr eaLnBrk="1" hangingPunct="1">
              <a:lnSpc>
                <a:spcPct val="70000"/>
              </a:lnSpc>
              <a:spcBef>
                <a:spcPct val="50000"/>
              </a:spcBef>
              <a:buClrTx/>
              <a:buSzTx/>
              <a:buFontTx/>
              <a:buNone/>
            </a:pPr>
            <a:r>
              <a:rPr kumimoji="0" lang="en-US" altLang="zh-CN" sz="2000">
                <a:solidFill>
                  <a:srgbClr val="000000"/>
                </a:solidFill>
                <a:latin typeface="Verdana" panose="020B0604030504040204" pitchFamily="34" charset="0"/>
              </a:rPr>
              <a:t>CODE    SEGMENT</a:t>
            </a:r>
          </a:p>
          <a:p>
            <a:pPr eaLnBrk="1" hangingPunct="1">
              <a:lnSpc>
                <a:spcPct val="70000"/>
              </a:lnSpc>
              <a:spcBef>
                <a:spcPct val="50000"/>
              </a:spcBef>
              <a:buClrTx/>
              <a:buSzTx/>
              <a:buFontTx/>
              <a:buNone/>
            </a:pPr>
            <a:r>
              <a:rPr kumimoji="0" lang="en-US" altLang="zh-CN" sz="2000">
                <a:solidFill>
                  <a:srgbClr val="000000"/>
                </a:solidFill>
                <a:latin typeface="Verdana" panose="020B0604030504040204" pitchFamily="34" charset="0"/>
              </a:rPr>
              <a:t>             ASSUME CS:CODE,DS:DATA,SS:STACK</a:t>
            </a:r>
          </a:p>
        </p:txBody>
      </p:sp>
      <p:sp>
        <p:nvSpPr>
          <p:cNvPr id="197637" name="Text Box 5">
            <a:extLst>
              <a:ext uri="{FF2B5EF4-FFF2-40B4-BE49-F238E27FC236}">
                <a16:creationId xmlns:a16="http://schemas.microsoft.com/office/drawing/2014/main" id="{FDB1A15F-FD42-C243-94CA-6DA37FFCAF8C}"/>
              </a:ext>
            </a:extLst>
          </p:cNvPr>
          <p:cNvSpPr txBox="1">
            <a:spLocks noChangeArrowheads="1"/>
          </p:cNvSpPr>
          <p:nvPr/>
        </p:nvSpPr>
        <p:spPr bwMode="auto">
          <a:xfrm>
            <a:off x="2339975" y="146050"/>
            <a:ext cx="4537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6.6	 </a:t>
            </a:r>
            <a:r>
              <a:rPr lang="zh-CN" altLang="en-US" sz="3600">
                <a:latin typeface="隶书" pitchFamily="49" charset="-122"/>
                <a:ea typeface="隶书" pitchFamily="49" charset="-122"/>
              </a:rPr>
              <a:t>程序设计方法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47174"/>
                                        </p:tgtEl>
                                        <p:attrNameLst>
                                          <p:attrName>style.visibility</p:attrName>
                                        </p:attrNameLst>
                                      </p:cBhvr>
                                      <p:to>
                                        <p:strVal val="visible"/>
                                      </p:to>
                                    </p:set>
                                    <p:animEffect transition="in" filter="diamond(in)">
                                      <p:cBhvr>
                                        <p:cTn id="7" dur="2000"/>
                                        <p:tgtEl>
                                          <p:spTgt spid="64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4">
            <a:extLst>
              <a:ext uri="{FF2B5EF4-FFF2-40B4-BE49-F238E27FC236}">
                <a16:creationId xmlns:a16="http://schemas.microsoft.com/office/drawing/2014/main" id="{2B4AB257-470F-544A-8FB7-BED3FC4FA18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E5DE16A-BB11-9E4E-9C71-BB98355B7569}" type="datetime12">
              <a:rPr kumimoji="0" lang="zh-CN" altLang="en-US" sz="1400" smtClean="0"/>
              <a:pPr>
                <a:spcBef>
                  <a:spcPct val="0"/>
                </a:spcBef>
                <a:buClrTx/>
                <a:buSzTx/>
                <a:buFontTx/>
                <a:buNone/>
              </a:pPr>
              <a:t>下午10时44分</a:t>
            </a:fld>
            <a:endParaRPr kumimoji="0" lang="en-US" altLang="zh-CN" sz="1400"/>
          </a:p>
        </p:txBody>
      </p:sp>
      <p:sp>
        <p:nvSpPr>
          <p:cNvPr id="33794" name="Rectangle 6">
            <a:extLst>
              <a:ext uri="{FF2B5EF4-FFF2-40B4-BE49-F238E27FC236}">
                <a16:creationId xmlns:a16="http://schemas.microsoft.com/office/drawing/2014/main" id="{D8D7E008-97A4-6644-9773-BE0DED263AA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0E0B081-C1C5-6041-B0ED-9A35F354ACA1}" type="slidenum">
              <a:rPr kumimoji="0" lang="en-US" altLang="zh-CN" sz="1400" smtClean="0"/>
              <a:pPr>
                <a:spcBef>
                  <a:spcPct val="0"/>
                </a:spcBef>
                <a:buClrTx/>
                <a:buSzTx/>
                <a:buFontTx/>
                <a:buNone/>
              </a:pPr>
              <a:t>9</a:t>
            </a:fld>
            <a:r>
              <a:rPr kumimoji="0" lang="en-US" altLang="zh-CN" sz="1400"/>
              <a:t>/96</a:t>
            </a:r>
            <a:endParaRPr kumimoji="0" lang="zh-CN" altLang="en-US" sz="1400"/>
          </a:p>
        </p:txBody>
      </p:sp>
      <p:sp>
        <p:nvSpPr>
          <p:cNvPr id="33795" name="Text Box 5">
            <a:extLst>
              <a:ext uri="{FF2B5EF4-FFF2-40B4-BE49-F238E27FC236}">
                <a16:creationId xmlns:a16="http://schemas.microsoft.com/office/drawing/2014/main" id="{02654AE7-5DF1-CA44-A044-B5F3BB4D9264}"/>
              </a:ext>
            </a:extLst>
          </p:cNvPr>
          <p:cNvSpPr txBox="1">
            <a:spLocks noChangeArrowheads="1"/>
          </p:cNvSpPr>
          <p:nvPr/>
        </p:nvSpPr>
        <p:spPr bwMode="auto">
          <a:xfrm>
            <a:off x="1763713" y="142875"/>
            <a:ext cx="5616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6.2	 </a:t>
            </a:r>
            <a:r>
              <a:rPr lang="zh-CN" altLang="en-US" sz="3600">
                <a:latin typeface="隶书" pitchFamily="49" charset="-122"/>
                <a:ea typeface="隶书" pitchFamily="49" charset="-122"/>
              </a:rPr>
              <a:t>汇编语言程序格式</a:t>
            </a:r>
          </a:p>
        </p:txBody>
      </p:sp>
      <p:sp>
        <p:nvSpPr>
          <p:cNvPr id="450566" name="Text Box 6">
            <a:extLst>
              <a:ext uri="{FF2B5EF4-FFF2-40B4-BE49-F238E27FC236}">
                <a16:creationId xmlns:a16="http://schemas.microsoft.com/office/drawing/2014/main" id="{67C99EC3-553D-6342-8FE5-843844B47E48}"/>
              </a:ext>
            </a:extLst>
          </p:cNvPr>
          <p:cNvSpPr txBox="1">
            <a:spLocks noChangeArrowheads="1"/>
          </p:cNvSpPr>
          <p:nvPr/>
        </p:nvSpPr>
        <p:spPr bwMode="auto">
          <a:xfrm>
            <a:off x="398463" y="1022350"/>
            <a:ext cx="8445500" cy="4813300"/>
          </a:xfrm>
          <a:prstGeom prst="rect">
            <a:avLst/>
          </a:prstGeom>
          <a:noFill/>
          <a:ln>
            <a:noFill/>
          </a:ln>
          <a:effectLst/>
          <a:extLst/>
        </p:spPr>
        <p:txBody>
          <a:bodyPr>
            <a:spAutoFit/>
          </a:bodyPr>
          <a:lstStyle>
            <a:lvl1pPr>
              <a:defRPr kumimoji="1" sz="2800" b="1">
                <a:solidFill>
                  <a:schemeClr val="tx1"/>
                </a:solidFill>
                <a:latin typeface="Times New Roman" panose="02020603050405020304" pitchFamily="18" charset="0"/>
                <a:ea typeface="华文中宋" panose="02010600040101010101" pitchFamily="2" charset="-122"/>
              </a:defRPr>
            </a:lvl1pPr>
            <a:lvl2pPr marL="742950" indent="-285750">
              <a:defRPr kumimoji="1" sz="2800" b="1">
                <a:solidFill>
                  <a:schemeClr val="tx1"/>
                </a:solidFill>
                <a:latin typeface="Times New Roman" panose="02020603050405020304" pitchFamily="18" charset="0"/>
                <a:ea typeface="华文中宋" panose="02010600040101010101" pitchFamily="2" charset="-122"/>
              </a:defRPr>
            </a:lvl2pPr>
            <a:lvl3pPr marL="1143000" indent="-228600">
              <a:defRPr kumimoji="1" sz="2800" b="1">
                <a:solidFill>
                  <a:schemeClr val="tx1"/>
                </a:solidFill>
                <a:latin typeface="Times New Roman" panose="02020603050405020304" pitchFamily="18" charset="0"/>
                <a:ea typeface="华文中宋" panose="02010600040101010101" pitchFamily="2" charset="-122"/>
              </a:defRPr>
            </a:lvl3pPr>
            <a:lvl4pPr marL="1600200" indent="-228600">
              <a:defRPr kumimoji="1" sz="2800" b="1">
                <a:solidFill>
                  <a:schemeClr val="tx1"/>
                </a:solidFill>
                <a:latin typeface="Times New Roman" panose="02020603050405020304" pitchFamily="18" charset="0"/>
                <a:ea typeface="华文中宋" panose="02010600040101010101" pitchFamily="2" charset="-122"/>
              </a:defRPr>
            </a:lvl4pPr>
            <a:lvl5pPr marL="2057400" indent="-228600">
              <a:defRPr kumimoji="1" sz="28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华文中宋" panose="02010600040101010101" pitchFamily="2" charset="-122"/>
              </a:defRPr>
            </a:lvl9pPr>
          </a:lstStyle>
          <a:p>
            <a:pPr eaLnBrk="1" hangingPunct="1">
              <a:spcBef>
                <a:spcPct val="10000"/>
              </a:spcBef>
              <a:spcAft>
                <a:spcPct val="10000"/>
              </a:spcAft>
              <a:defRPr/>
            </a:pPr>
            <a:r>
              <a:rPr kumimoji="0" lang="zh-CN" altLang="en-US">
                <a:solidFill>
                  <a:srgbClr val="FF0000"/>
                </a:solidFill>
                <a:effectLst>
                  <a:outerShdw blurRad="38100" dist="38100" dir="2700000" algn="tl">
                    <a:srgbClr val="C0C0C0"/>
                  </a:outerShdw>
                </a:effectLst>
                <a:latin typeface="Verdana" panose="020B0604030504040204" pitchFamily="34" charset="0"/>
                <a:ea typeface="宋体" panose="02010600030101010101" pitchFamily="2" charset="-122"/>
              </a:rPr>
              <a:t>一、 指令性语句</a:t>
            </a:r>
            <a:r>
              <a:rPr kumimoji="0" lang="zh-CN" altLang="en-US">
                <a:solidFill>
                  <a:srgbClr val="FF0000"/>
                </a:solidFill>
                <a:latin typeface="Verdana" panose="020B0604030504040204" pitchFamily="34" charset="0"/>
                <a:ea typeface="宋体" panose="02010600030101010101" pitchFamily="2" charset="-122"/>
              </a:rPr>
              <a:t>	</a:t>
            </a:r>
          </a:p>
          <a:p>
            <a:pPr eaLnBrk="1" hangingPunct="1">
              <a:spcBef>
                <a:spcPct val="10000"/>
              </a:spcBef>
              <a:spcAft>
                <a:spcPct val="10000"/>
              </a:spcAft>
              <a:defRPr/>
            </a:pPr>
            <a:r>
              <a:rPr kumimoji="0" lang="zh-CN" altLang="en-US" sz="2400">
                <a:latin typeface="Verdana" panose="020B0604030504040204" pitchFamily="34" charset="0"/>
                <a:ea typeface="宋体" panose="02010600030101010101" pitchFamily="2" charset="-122"/>
              </a:rPr>
              <a:t>指令性语句与机器指令相对应，汇编程序可将它翻译成目标代码。语句格式为：</a:t>
            </a:r>
          </a:p>
          <a:p>
            <a:pPr algn="ctr" eaLnBrk="1" hangingPunct="1">
              <a:spcBef>
                <a:spcPct val="10000"/>
              </a:spcBef>
              <a:spcAft>
                <a:spcPct val="10000"/>
              </a:spcAft>
              <a:defRPr/>
            </a:pPr>
            <a:r>
              <a:rPr kumimoji="0" lang="zh-CN" altLang="en-US">
                <a:solidFill>
                  <a:srgbClr val="0000CC"/>
                </a:solidFill>
                <a:latin typeface="宋体" panose="02010600030101010101" pitchFamily="2" charset="-122"/>
                <a:ea typeface="宋体" panose="02010600030101010101" pitchFamily="2" charset="-122"/>
              </a:rPr>
              <a:t>标号：指令助记符  操作数，操作数；注释</a:t>
            </a:r>
          </a:p>
          <a:p>
            <a:pPr>
              <a:spcBef>
                <a:spcPct val="10000"/>
              </a:spcBef>
              <a:spcAft>
                <a:spcPct val="10000"/>
              </a:spcAft>
              <a:buClr>
                <a:schemeClr val="accent2"/>
              </a:buClr>
              <a:defRPr/>
            </a:pPr>
            <a:endParaRPr kumimoji="0" lang="zh-CN" altLang="en-US" sz="2400">
              <a:latin typeface="宋体" panose="02010600030101010101" pitchFamily="2" charset="-122"/>
              <a:ea typeface="宋体" panose="02010600030101010101" pitchFamily="2" charset="-122"/>
            </a:endParaRPr>
          </a:p>
          <a:p>
            <a:pPr>
              <a:spcBef>
                <a:spcPct val="10000"/>
              </a:spcBef>
              <a:spcAft>
                <a:spcPct val="10000"/>
              </a:spcAft>
              <a:buClr>
                <a:schemeClr val="accent2"/>
              </a:buClr>
              <a:defRPr/>
            </a:pPr>
            <a:r>
              <a:rPr kumimoji="0" lang="zh-CN" altLang="en-US" sz="2400">
                <a:solidFill>
                  <a:srgbClr val="CC3300"/>
                </a:solidFill>
                <a:effectLst>
                  <a:outerShdw blurRad="38100" dist="38100" dir="2700000" algn="tl">
                    <a:srgbClr val="C0C0C0"/>
                  </a:outerShdw>
                </a:effectLst>
                <a:latin typeface="宋体" panose="02010600030101010101" pitchFamily="2" charset="-122"/>
                <a:ea typeface="宋体" panose="02010600030101010101" pitchFamily="2" charset="-122"/>
              </a:rPr>
              <a:t>标  号</a:t>
            </a:r>
            <a:r>
              <a:rPr kumimoji="0" lang="zh-CN" altLang="en-US" sz="2400">
                <a:latin typeface="宋体" panose="02010600030101010101" pitchFamily="2" charset="-122"/>
                <a:ea typeface="宋体" panose="02010600030101010101" pitchFamily="2" charset="-122"/>
              </a:rPr>
              <a:t>：符号地址，后跟</a:t>
            </a:r>
            <a:r>
              <a:rPr kumimoji="0" lang="zh-CN" altLang="en-US" sz="2400">
                <a:ea typeface="宋体" panose="02010600030101010101" pitchFamily="2" charset="-122"/>
              </a:rPr>
              <a:t>“</a:t>
            </a:r>
            <a:r>
              <a:rPr kumimoji="0" lang="zh-CN" altLang="en-US" sz="2400">
                <a:latin typeface="宋体" panose="02010600030101010101" pitchFamily="2" charset="-122"/>
                <a:ea typeface="宋体" panose="02010600030101010101" pitchFamily="2" charset="-122"/>
              </a:rPr>
              <a:t>：</a:t>
            </a:r>
            <a:r>
              <a:rPr kumimoji="0" lang="zh-CN" altLang="en-US" sz="2400">
                <a:ea typeface="宋体" panose="02010600030101010101" pitchFamily="2" charset="-122"/>
              </a:rPr>
              <a:t>”</a:t>
            </a:r>
            <a:r>
              <a:rPr kumimoji="0" lang="zh-CN" altLang="en-US" sz="2400">
                <a:latin typeface="宋体" panose="02010600030101010101" pitchFamily="2" charset="-122"/>
                <a:ea typeface="宋体" panose="02010600030101010101" pitchFamily="2" charset="-122"/>
              </a:rPr>
              <a:t>，使用英文大小写字母、阿 </a:t>
            </a:r>
            <a:r>
              <a:rPr kumimoji="0" lang="en-US" altLang="zh-CN" sz="2400">
                <a:latin typeface="宋体" panose="02010600030101010101" pitchFamily="2" charset="-122"/>
                <a:ea typeface="宋体" panose="02010600030101010101" pitchFamily="2" charset="-122"/>
              </a:rPr>
              <a:t>	</a:t>
            </a:r>
            <a:r>
              <a:rPr kumimoji="0" lang="zh-CN" altLang="en-US" sz="2400">
                <a:latin typeface="宋体" panose="02010600030101010101" pitchFamily="2" charset="-122"/>
                <a:ea typeface="宋体" panose="02010600030101010101" pitchFamily="2" charset="-122"/>
              </a:rPr>
              <a:t> </a:t>
            </a:r>
            <a:r>
              <a:rPr kumimoji="0" lang="en-US" altLang="zh-CN" sz="2400">
                <a:latin typeface="宋体" panose="02010600030101010101" pitchFamily="2" charset="-122"/>
                <a:ea typeface="宋体" panose="02010600030101010101" pitchFamily="2" charset="-122"/>
              </a:rPr>
              <a:t>	</a:t>
            </a:r>
            <a:r>
              <a:rPr kumimoji="0" lang="zh-CN" altLang="en-US" sz="2400">
                <a:latin typeface="宋体" panose="02010600030101010101" pitchFamily="2" charset="-122"/>
                <a:ea typeface="宋体" panose="02010600030101010101" pitchFamily="2" charset="-122"/>
              </a:rPr>
              <a:t>  拉伯字母和特殊字符，第一个非数字，≤31个。</a:t>
            </a:r>
          </a:p>
          <a:p>
            <a:pPr>
              <a:spcBef>
                <a:spcPct val="10000"/>
              </a:spcBef>
              <a:spcAft>
                <a:spcPct val="10000"/>
              </a:spcAft>
              <a:buClr>
                <a:schemeClr val="accent2"/>
              </a:buClr>
              <a:defRPr/>
            </a:pPr>
            <a:r>
              <a:rPr kumimoji="0" lang="zh-CN" altLang="en-US" sz="2400">
                <a:solidFill>
                  <a:srgbClr val="CC3300"/>
                </a:solidFill>
                <a:effectLst>
                  <a:outerShdw blurRad="38100" dist="38100" dir="2700000" algn="tl">
                    <a:srgbClr val="C0C0C0"/>
                  </a:outerShdw>
                </a:effectLst>
                <a:latin typeface="宋体" panose="02010600030101010101" pitchFamily="2" charset="-122"/>
                <a:ea typeface="宋体" panose="02010600030101010101" pitchFamily="2" charset="-122"/>
              </a:rPr>
              <a:t>助记符</a:t>
            </a:r>
            <a:r>
              <a:rPr kumimoji="0" lang="zh-CN" altLang="en-US" sz="2400">
                <a:latin typeface="宋体" panose="02010600030101010101" pitchFamily="2" charset="-122"/>
                <a:ea typeface="宋体" panose="02010600030101010101" pitchFamily="2" charset="-122"/>
              </a:rPr>
              <a:t>：与指令对应，不可省。</a:t>
            </a:r>
          </a:p>
          <a:p>
            <a:pPr>
              <a:spcBef>
                <a:spcPct val="10000"/>
              </a:spcBef>
              <a:spcAft>
                <a:spcPct val="10000"/>
              </a:spcAft>
              <a:buClr>
                <a:schemeClr val="accent2"/>
              </a:buClr>
              <a:defRPr/>
            </a:pPr>
            <a:r>
              <a:rPr kumimoji="0" lang="zh-CN" altLang="en-US" sz="2400">
                <a:solidFill>
                  <a:srgbClr val="CC3300"/>
                </a:solidFill>
                <a:effectLst>
                  <a:outerShdw blurRad="38100" dist="38100" dir="2700000" algn="tl">
                    <a:srgbClr val="C0C0C0"/>
                  </a:outerShdw>
                </a:effectLst>
                <a:latin typeface="宋体" panose="02010600030101010101" pitchFamily="2" charset="-122"/>
                <a:ea typeface="宋体" panose="02010600030101010101" pitchFamily="2" charset="-122"/>
              </a:rPr>
              <a:t>操作数</a:t>
            </a:r>
            <a:r>
              <a:rPr kumimoji="0" lang="zh-CN" altLang="en-US" sz="2400">
                <a:latin typeface="宋体" panose="02010600030101010101" pitchFamily="2" charset="-122"/>
                <a:ea typeface="宋体" panose="02010600030101010101" pitchFamily="2" charset="-122"/>
              </a:rPr>
              <a:t>：参加运算的数据，用常数、变量、标号、寄存器名	　	　或表达式。</a:t>
            </a:r>
          </a:p>
          <a:p>
            <a:pPr>
              <a:spcBef>
                <a:spcPct val="10000"/>
              </a:spcBef>
              <a:spcAft>
                <a:spcPct val="10000"/>
              </a:spcAft>
              <a:buClr>
                <a:schemeClr val="accent2"/>
              </a:buClr>
              <a:defRPr/>
            </a:pPr>
            <a:r>
              <a:rPr kumimoji="0" lang="zh-CN" altLang="en-US" sz="2400">
                <a:solidFill>
                  <a:srgbClr val="CC3300"/>
                </a:solidFill>
                <a:effectLst>
                  <a:outerShdw blurRad="38100" dist="38100" dir="2700000" algn="tl">
                    <a:srgbClr val="C0C0C0"/>
                  </a:outerShdw>
                </a:effectLst>
                <a:latin typeface="宋体" panose="02010600030101010101" pitchFamily="2" charset="-122"/>
                <a:ea typeface="宋体" panose="02010600030101010101" pitchFamily="2" charset="-122"/>
              </a:rPr>
              <a:t>注  释</a:t>
            </a:r>
            <a:r>
              <a:rPr kumimoji="0" lang="zh-CN" altLang="en-US" sz="2400">
                <a:latin typeface="宋体" panose="02010600030101010101" pitchFamily="2" charset="-122"/>
                <a:ea typeface="宋体" panose="02010600030101010101" pitchFamily="2" charset="-122"/>
              </a:rPr>
              <a:t>：说明一指令或程序功能。可省略。用</a:t>
            </a:r>
            <a:r>
              <a:rPr kumimoji="0" lang="zh-CN" altLang="en-US" sz="2400">
                <a:ea typeface="宋体" panose="02010600030101010101" pitchFamily="2" charset="-122"/>
              </a:rPr>
              <a:t>“</a:t>
            </a:r>
            <a:r>
              <a:rPr kumimoji="0" lang="zh-CN" altLang="en-US" sz="2400">
                <a:latin typeface="宋体" panose="02010600030101010101" pitchFamily="2" charset="-122"/>
                <a:ea typeface="宋体" panose="02010600030101010101" pitchFamily="2" charset="-122"/>
              </a:rPr>
              <a:t> ；</a:t>
            </a:r>
            <a:r>
              <a:rPr kumimoji="0" lang="zh-CN" altLang="en-US" sz="2400">
                <a:ea typeface="宋体" panose="02010600030101010101" pitchFamily="2" charset="-122"/>
              </a:rPr>
              <a:t>”</a:t>
            </a:r>
            <a:r>
              <a:rPr kumimoji="0" lang="zh-CN" altLang="en-US" sz="2400">
                <a:latin typeface="宋体" panose="02010600030101010101" pitchFamily="2" charset="-122"/>
                <a:ea typeface="宋体" panose="02010600030101010101" pitchFamily="2" charset="-122"/>
              </a:rPr>
              <a:t>隔离。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50566">
                                            <p:txEl>
                                              <p:pRg st="1" end="1"/>
                                            </p:txEl>
                                          </p:spTgt>
                                        </p:tgtEl>
                                        <p:attrNameLst>
                                          <p:attrName>style.visibility</p:attrName>
                                        </p:attrNameLst>
                                      </p:cBhvr>
                                      <p:to>
                                        <p:strVal val="visible"/>
                                      </p:to>
                                    </p:set>
                                    <p:animEffect transition="in" filter="box(out)">
                                      <p:cBhvr>
                                        <p:cTn id="7" dur="500"/>
                                        <p:tgtEl>
                                          <p:spTgt spid="450566">
                                            <p:txEl>
                                              <p:pRg st="1" end="1"/>
                                            </p:txEl>
                                          </p:spTgt>
                                        </p:tgtEl>
                                      </p:cBhvr>
                                    </p:animEffect>
                                  </p:childTnLst>
                                </p:cTn>
                              </p:par>
                              <p:par>
                                <p:cTn id="8" presetID="4" presetClass="entr" presetSubtype="32" fill="hold" nodeType="withEffect">
                                  <p:stCondLst>
                                    <p:cond delay="0"/>
                                  </p:stCondLst>
                                  <p:childTnLst>
                                    <p:set>
                                      <p:cBhvr>
                                        <p:cTn id="9" dur="1" fill="hold">
                                          <p:stCondLst>
                                            <p:cond delay="0"/>
                                          </p:stCondLst>
                                        </p:cTn>
                                        <p:tgtEl>
                                          <p:spTgt spid="450566">
                                            <p:txEl>
                                              <p:pRg st="2" end="2"/>
                                            </p:txEl>
                                          </p:spTgt>
                                        </p:tgtEl>
                                        <p:attrNameLst>
                                          <p:attrName>style.visibility</p:attrName>
                                        </p:attrNameLst>
                                      </p:cBhvr>
                                      <p:to>
                                        <p:strVal val="visible"/>
                                      </p:to>
                                    </p:set>
                                    <p:animEffect transition="in" filter="box(out)">
                                      <p:cBhvr>
                                        <p:cTn id="10" dur="500"/>
                                        <p:tgtEl>
                                          <p:spTgt spid="450566">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32" fill="hold" nodeType="clickEffect">
                                  <p:stCondLst>
                                    <p:cond delay="0"/>
                                  </p:stCondLst>
                                  <p:childTnLst>
                                    <p:set>
                                      <p:cBhvr>
                                        <p:cTn id="14" dur="1" fill="hold">
                                          <p:stCondLst>
                                            <p:cond delay="0"/>
                                          </p:stCondLst>
                                        </p:cTn>
                                        <p:tgtEl>
                                          <p:spTgt spid="450566">
                                            <p:txEl>
                                              <p:pRg st="4" end="4"/>
                                            </p:txEl>
                                          </p:spTgt>
                                        </p:tgtEl>
                                        <p:attrNameLst>
                                          <p:attrName>style.visibility</p:attrName>
                                        </p:attrNameLst>
                                      </p:cBhvr>
                                      <p:to>
                                        <p:strVal val="visible"/>
                                      </p:to>
                                    </p:set>
                                    <p:animEffect transition="in" filter="box(out)">
                                      <p:cBhvr>
                                        <p:cTn id="15" dur="500"/>
                                        <p:tgtEl>
                                          <p:spTgt spid="450566">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32" fill="hold" nodeType="clickEffect">
                                  <p:stCondLst>
                                    <p:cond delay="0"/>
                                  </p:stCondLst>
                                  <p:childTnLst>
                                    <p:set>
                                      <p:cBhvr>
                                        <p:cTn id="19" dur="1" fill="hold">
                                          <p:stCondLst>
                                            <p:cond delay="0"/>
                                          </p:stCondLst>
                                        </p:cTn>
                                        <p:tgtEl>
                                          <p:spTgt spid="450566">
                                            <p:txEl>
                                              <p:pRg st="5" end="5"/>
                                            </p:txEl>
                                          </p:spTgt>
                                        </p:tgtEl>
                                        <p:attrNameLst>
                                          <p:attrName>style.visibility</p:attrName>
                                        </p:attrNameLst>
                                      </p:cBhvr>
                                      <p:to>
                                        <p:strVal val="visible"/>
                                      </p:to>
                                    </p:set>
                                    <p:animEffect transition="in" filter="box(out)">
                                      <p:cBhvr>
                                        <p:cTn id="20" dur="500"/>
                                        <p:tgtEl>
                                          <p:spTgt spid="450566">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nodeType="clickEffect">
                                  <p:stCondLst>
                                    <p:cond delay="0"/>
                                  </p:stCondLst>
                                  <p:childTnLst>
                                    <p:set>
                                      <p:cBhvr>
                                        <p:cTn id="24" dur="1" fill="hold">
                                          <p:stCondLst>
                                            <p:cond delay="0"/>
                                          </p:stCondLst>
                                        </p:cTn>
                                        <p:tgtEl>
                                          <p:spTgt spid="450566">
                                            <p:txEl>
                                              <p:pRg st="6" end="6"/>
                                            </p:txEl>
                                          </p:spTgt>
                                        </p:tgtEl>
                                        <p:attrNameLst>
                                          <p:attrName>style.visibility</p:attrName>
                                        </p:attrNameLst>
                                      </p:cBhvr>
                                      <p:to>
                                        <p:strVal val="visible"/>
                                      </p:to>
                                    </p:set>
                                    <p:animEffect transition="in" filter="box(out)">
                                      <p:cBhvr>
                                        <p:cTn id="25" dur="500"/>
                                        <p:tgtEl>
                                          <p:spTgt spid="450566">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32" fill="hold" nodeType="clickEffect">
                                  <p:stCondLst>
                                    <p:cond delay="0"/>
                                  </p:stCondLst>
                                  <p:childTnLst>
                                    <p:set>
                                      <p:cBhvr>
                                        <p:cTn id="29" dur="1" fill="hold">
                                          <p:stCondLst>
                                            <p:cond delay="0"/>
                                          </p:stCondLst>
                                        </p:cTn>
                                        <p:tgtEl>
                                          <p:spTgt spid="450566">
                                            <p:txEl>
                                              <p:pRg st="7" end="7"/>
                                            </p:txEl>
                                          </p:spTgt>
                                        </p:tgtEl>
                                        <p:attrNameLst>
                                          <p:attrName>style.visibility</p:attrName>
                                        </p:attrNameLst>
                                      </p:cBhvr>
                                      <p:to>
                                        <p:strVal val="visible"/>
                                      </p:to>
                                    </p:set>
                                    <p:animEffect transition="in" filter="box(out)">
                                      <p:cBhvr>
                                        <p:cTn id="30" dur="500"/>
                                        <p:tgtEl>
                                          <p:spTgt spid="45056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4">
            <a:extLst>
              <a:ext uri="{FF2B5EF4-FFF2-40B4-BE49-F238E27FC236}">
                <a16:creationId xmlns:a16="http://schemas.microsoft.com/office/drawing/2014/main" id="{D2247ED0-3FD8-F642-8D4A-D7A6BB503D6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D25F473-A8CE-094E-B072-216381C51D2D}" type="datetime12">
              <a:rPr kumimoji="0" lang="zh-CN" altLang="en-US" sz="1400" smtClean="0"/>
              <a:pPr>
                <a:spcBef>
                  <a:spcPct val="0"/>
                </a:spcBef>
                <a:buClrTx/>
                <a:buSzTx/>
                <a:buFontTx/>
                <a:buNone/>
              </a:pPr>
              <a:t>下午10时44分</a:t>
            </a:fld>
            <a:endParaRPr kumimoji="0" lang="en-US" altLang="zh-CN" sz="1400"/>
          </a:p>
        </p:txBody>
      </p:sp>
      <p:sp>
        <p:nvSpPr>
          <p:cNvPr id="199682" name="Rectangle 6">
            <a:extLst>
              <a:ext uri="{FF2B5EF4-FFF2-40B4-BE49-F238E27FC236}">
                <a16:creationId xmlns:a16="http://schemas.microsoft.com/office/drawing/2014/main" id="{44CFEB7D-1D55-644C-BCF1-92EFF557E3B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830FDEE-E5E3-4C43-ABA0-02A303256910}" type="slidenum">
              <a:rPr kumimoji="0" lang="en-US" altLang="zh-CN" sz="1400" smtClean="0"/>
              <a:pPr>
                <a:spcBef>
                  <a:spcPct val="0"/>
                </a:spcBef>
                <a:buClrTx/>
                <a:buSzTx/>
                <a:buFontTx/>
                <a:buNone/>
              </a:pPr>
              <a:t>90</a:t>
            </a:fld>
            <a:r>
              <a:rPr kumimoji="0" lang="en-US" altLang="zh-CN" sz="1400"/>
              <a:t>/96</a:t>
            </a:r>
            <a:endParaRPr kumimoji="0" lang="zh-CN" altLang="en-US" sz="1400"/>
          </a:p>
        </p:txBody>
      </p:sp>
      <p:sp>
        <p:nvSpPr>
          <p:cNvPr id="199683" name="Text Box 5">
            <a:extLst>
              <a:ext uri="{FF2B5EF4-FFF2-40B4-BE49-F238E27FC236}">
                <a16:creationId xmlns:a16="http://schemas.microsoft.com/office/drawing/2014/main" id="{2525B63B-037A-8646-B204-47029A5B337C}"/>
              </a:ext>
            </a:extLst>
          </p:cNvPr>
          <p:cNvSpPr txBox="1">
            <a:spLocks noChangeArrowheads="1"/>
          </p:cNvSpPr>
          <p:nvPr/>
        </p:nvSpPr>
        <p:spPr bwMode="auto">
          <a:xfrm>
            <a:off x="679450" y="981075"/>
            <a:ext cx="79756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spcAft>
                <a:spcPct val="20000"/>
              </a:spcAft>
              <a:buClrTx/>
              <a:buSzTx/>
              <a:buFontTx/>
              <a:buNone/>
            </a:pPr>
            <a:r>
              <a:rPr kumimoji="0" lang="en-US" altLang="zh-CN" sz="2000">
                <a:solidFill>
                  <a:srgbClr val="000000"/>
                </a:solidFill>
                <a:latin typeface="Verdana" panose="020B0604030504040204" pitchFamily="34" charset="0"/>
              </a:rPr>
              <a:t>MAIN       PROC FAR</a:t>
            </a:r>
          </a:p>
          <a:p>
            <a:pPr eaLnBrk="1" hangingPunct="1">
              <a:lnSpc>
                <a:spcPct val="70000"/>
              </a:lnSpc>
              <a:spcAft>
                <a:spcPct val="20000"/>
              </a:spcAft>
              <a:buClrTx/>
              <a:buSzTx/>
              <a:buFontTx/>
              <a:buNone/>
            </a:pPr>
            <a:r>
              <a:rPr kumimoji="0" lang="en-US" altLang="zh-CN" sz="2000">
                <a:solidFill>
                  <a:srgbClr val="000000"/>
                </a:solidFill>
                <a:latin typeface="Verdana" panose="020B0604030504040204" pitchFamily="34" charset="0"/>
              </a:rPr>
              <a:t>START:    MOV AX,DATA</a:t>
            </a:r>
          </a:p>
          <a:p>
            <a:pPr eaLnBrk="1" hangingPunct="1">
              <a:lnSpc>
                <a:spcPct val="70000"/>
              </a:lnSpc>
              <a:spcAft>
                <a:spcPct val="20000"/>
              </a:spcAft>
              <a:buClrTx/>
              <a:buSzTx/>
              <a:buFontTx/>
              <a:buNone/>
            </a:pPr>
            <a:r>
              <a:rPr kumimoji="0" lang="en-US" altLang="zh-CN" sz="2000">
                <a:solidFill>
                  <a:srgbClr val="000000"/>
                </a:solidFill>
                <a:latin typeface="Verdana" panose="020B0604030504040204" pitchFamily="34" charset="0"/>
              </a:rPr>
              <a:t>                MOV DS,AX</a:t>
            </a:r>
          </a:p>
          <a:p>
            <a:pPr eaLnBrk="1" hangingPunct="1">
              <a:lnSpc>
                <a:spcPct val="70000"/>
              </a:lnSpc>
              <a:spcAft>
                <a:spcPct val="20000"/>
              </a:spcAft>
              <a:buClrTx/>
              <a:buSzTx/>
              <a:buFontTx/>
              <a:buNone/>
            </a:pPr>
            <a:r>
              <a:rPr kumimoji="0" lang="en-US" altLang="zh-CN" sz="2000">
                <a:solidFill>
                  <a:srgbClr val="000000"/>
                </a:solidFill>
                <a:latin typeface="Verdana" panose="020B0604030504040204" pitchFamily="34" charset="0"/>
              </a:rPr>
              <a:t>                MOV AX,STACK</a:t>
            </a:r>
          </a:p>
          <a:p>
            <a:pPr eaLnBrk="1" hangingPunct="1">
              <a:lnSpc>
                <a:spcPct val="70000"/>
              </a:lnSpc>
              <a:spcAft>
                <a:spcPct val="20000"/>
              </a:spcAft>
              <a:buClrTx/>
              <a:buSzTx/>
              <a:buFontTx/>
              <a:buNone/>
            </a:pPr>
            <a:r>
              <a:rPr kumimoji="0" lang="en-US" altLang="zh-CN" sz="2000">
                <a:solidFill>
                  <a:srgbClr val="000000"/>
                </a:solidFill>
                <a:latin typeface="Verdana" panose="020B0604030504040204" pitchFamily="34" charset="0"/>
              </a:rPr>
              <a:t>                MOV SS,AX</a:t>
            </a:r>
          </a:p>
          <a:p>
            <a:pPr eaLnBrk="1" hangingPunct="1">
              <a:lnSpc>
                <a:spcPct val="70000"/>
              </a:lnSpc>
              <a:spcAft>
                <a:spcPct val="20000"/>
              </a:spcAft>
              <a:buClrTx/>
              <a:buSzTx/>
              <a:buFontTx/>
              <a:buNone/>
            </a:pPr>
            <a:r>
              <a:rPr kumimoji="0" lang="en-US" altLang="zh-CN" sz="2000">
                <a:solidFill>
                  <a:srgbClr val="000000"/>
                </a:solidFill>
                <a:latin typeface="Verdana" panose="020B0604030504040204" pitchFamily="34" charset="0"/>
              </a:rPr>
              <a:t>                MOV SP,TOP</a:t>
            </a:r>
          </a:p>
          <a:p>
            <a:pPr eaLnBrk="1" hangingPunct="1">
              <a:lnSpc>
                <a:spcPct val="70000"/>
              </a:lnSpc>
              <a:spcAft>
                <a:spcPct val="20000"/>
              </a:spcAft>
              <a:buClrTx/>
              <a:buSzTx/>
              <a:buFontTx/>
              <a:buNone/>
            </a:pPr>
            <a:r>
              <a:rPr kumimoji="0" lang="en-US" altLang="zh-CN" sz="2000">
                <a:solidFill>
                  <a:srgbClr val="000000"/>
                </a:solidFill>
                <a:latin typeface="Verdana" panose="020B0604030504040204" pitchFamily="34" charset="0"/>
              </a:rPr>
              <a:t>                </a:t>
            </a:r>
            <a:r>
              <a:rPr kumimoji="0" lang="en-US" altLang="zh-CN" sz="2000">
                <a:solidFill>
                  <a:srgbClr val="000099"/>
                </a:solidFill>
                <a:latin typeface="Verdana" panose="020B0604030504040204" pitchFamily="34" charset="0"/>
              </a:rPr>
              <a:t>LEA SI,ARY1                   ;</a:t>
            </a:r>
            <a:r>
              <a:rPr kumimoji="0" lang="zh-CN" altLang="en-US" sz="2000">
                <a:solidFill>
                  <a:srgbClr val="000099"/>
                </a:solidFill>
                <a:latin typeface="Verdana" panose="020B0604030504040204" pitchFamily="34" charset="0"/>
              </a:rPr>
              <a:t>数组</a:t>
            </a:r>
            <a:r>
              <a:rPr kumimoji="0" lang="en-US" altLang="zh-CN" sz="2000">
                <a:solidFill>
                  <a:srgbClr val="000099"/>
                </a:solidFill>
                <a:latin typeface="Verdana" panose="020B0604030504040204" pitchFamily="34" charset="0"/>
              </a:rPr>
              <a:t>1</a:t>
            </a:r>
            <a:r>
              <a:rPr kumimoji="0" lang="zh-CN" altLang="en-US" sz="2000">
                <a:solidFill>
                  <a:srgbClr val="000099"/>
                </a:solidFill>
                <a:latin typeface="Verdana" panose="020B0604030504040204" pitchFamily="34" charset="0"/>
              </a:rPr>
              <a:t>首地址，入口参数</a:t>
            </a:r>
          </a:p>
          <a:p>
            <a:pPr eaLnBrk="1" hangingPunct="1">
              <a:lnSpc>
                <a:spcPct val="70000"/>
              </a:lnSpc>
              <a:spcAft>
                <a:spcPct val="20000"/>
              </a:spcAft>
              <a:buClrTx/>
              <a:buSzTx/>
              <a:buFontTx/>
              <a:buNone/>
            </a:pPr>
            <a:r>
              <a:rPr kumimoji="0" lang="en-US" altLang="zh-CN" sz="2000">
                <a:solidFill>
                  <a:srgbClr val="000099"/>
                </a:solidFill>
                <a:latin typeface="Verdana" panose="020B0604030504040204" pitchFamily="34" charset="0"/>
              </a:rPr>
              <a:t>                MOV CX,LENGTH ARY1   ;</a:t>
            </a:r>
            <a:r>
              <a:rPr kumimoji="0" lang="zh-CN" altLang="en-US" sz="2000">
                <a:solidFill>
                  <a:srgbClr val="000099"/>
                </a:solidFill>
                <a:latin typeface="Verdana" panose="020B0604030504040204" pitchFamily="34" charset="0"/>
              </a:rPr>
              <a:t>数组</a:t>
            </a:r>
            <a:r>
              <a:rPr kumimoji="0" lang="en-US" altLang="zh-CN" sz="2000">
                <a:solidFill>
                  <a:srgbClr val="000099"/>
                </a:solidFill>
                <a:latin typeface="Verdana" panose="020B0604030504040204" pitchFamily="34" charset="0"/>
              </a:rPr>
              <a:t>1</a:t>
            </a:r>
            <a:r>
              <a:rPr kumimoji="0" lang="zh-CN" altLang="en-US" sz="2000">
                <a:solidFill>
                  <a:srgbClr val="000099"/>
                </a:solidFill>
                <a:latin typeface="Verdana" panose="020B0604030504040204" pitchFamily="34" charset="0"/>
              </a:rPr>
              <a:t>长度，入口参数</a:t>
            </a:r>
          </a:p>
          <a:p>
            <a:pPr eaLnBrk="1" hangingPunct="1">
              <a:lnSpc>
                <a:spcPct val="70000"/>
              </a:lnSpc>
              <a:spcAft>
                <a:spcPct val="20000"/>
              </a:spcAft>
              <a:buClrTx/>
              <a:buSzTx/>
              <a:buFontTx/>
              <a:buNone/>
            </a:pPr>
            <a:r>
              <a:rPr kumimoji="0" lang="en-US" altLang="zh-CN" sz="2000">
                <a:solidFill>
                  <a:srgbClr val="000000"/>
                </a:solidFill>
                <a:latin typeface="Verdana" panose="020B0604030504040204" pitchFamily="34" charset="0"/>
              </a:rPr>
              <a:t>           </a:t>
            </a:r>
            <a:r>
              <a:rPr kumimoji="0" lang="en-US" altLang="zh-CN" sz="2000">
                <a:solidFill>
                  <a:srgbClr val="FF0000"/>
                </a:solidFill>
                <a:latin typeface="Verdana" panose="020B0604030504040204" pitchFamily="34" charset="0"/>
              </a:rPr>
              <a:t>CALL SUM                </a:t>
            </a:r>
            <a:r>
              <a:rPr kumimoji="0" lang="zh-CN" altLang="en-US" sz="2000">
                <a:solidFill>
                  <a:srgbClr val="FF0000"/>
                </a:solidFill>
                <a:latin typeface="Verdana" panose="020B0604030504040204" pitchFamily="34" charset="0"/>
              </a:rPr>
              <a:t>       </a:t>
            </a:r>
            <a:r>
              <a:rPr kumimoji="0" lang="en-US" altLang="zh-CN" sz="2000">
                <a:solidFill>
                  <a:srgbClr val="FF0000"/>
                </a:solidFill>
                <a:latin typeface="Verdana" panose="020B0604030504040204" pitchFamily="34" charset="0"/>
              </a:rPr>
              <a:t>;</a:t>
            </a:r>
            <a:r>
              <a:rPr kumimoji="0" lang="zh-CN" altLang="en-US" sz="2000">
                <a:solidFill>
                  <a:srgbClr val="FF0000"/>
                </a:solidFill>
                <a:latin typeface="Verdana" panose="020B0604030504040204" pitchFamily="34" charset="0"/>
              </a:rPr>
              <a:t>调用求和子程序</a:t>
            </a:r>
          </a:p>
          <a:p>
            <a:pPr eaLnBrk="1" hangingPunct="1">
              <a:lnSpc>
                <a:spcPct val="70000"/>
              </a:lnSpc>
              <a:spcAft>
                <a:spcPct val="20000"/>
              </a:spcAft>
              <a:buClrTx/>
              <a:buSzTx/>
              <a:buFontTx/>
              <a:buNone/>
            </a:pPr>
            <a:r>
              <a:rPr kumimoji="0" lang="en-US" altLang="zh-CN" sz="2000">
                <a:solidFill>
                  <a:srgbClr val="000000"/>
                </a:solidFill>
                <a:latin typeface="Verdana" panose="020B0604030504040204" pitchFamily="34" charset="0"/>
              </a:rPr>
              <a:t>           </a:t>
            </a:r>
            <a:r>
              <a:rPr kumimoji="0" lang="en-US" altLang="zh-CN" sz="2000">
                <a:solidFill>
                  <a:srgbClr val="0033CC"/>
                </a:solidFill>
                <a:latin typeface="Verdana" panose="020B0604030504040204" pitchFamily="34" charset="0"/>
              </a:rPr>
              <a:t>LEA SI,ARY2           </a:t>
            </a:r>
            <a:r>
              <a:rPr kumimoji="0" lang="zh-CN" altLang="en-US" sz="2000">
                <a:solidFill>
                  <a:srgbClr val="0033CC"/>
                </a:solidFill>
                <a:latin typeface="Verdana" panose="020B0604030504040204" pitchFamily="34" charset="0"/>
              </a:rPr>
              <a:t>      </a:t>
            </a:r>
            <a:r>
              <a:rPr kumimoji="0" lang="en-US" altLang="zh-CN" sz="2000">
                <a:solidFill>
                  <a:srgbClr val="0033CC"/>
                </a:solidFill>
                <a:latin typeface="Verdana" panose="020B0604030504040204" pitchFamily="34" charset="0"/>
              </a:rPr>
              <a:t> ;</a:t>
            </a:r>
            <a:r>
              <a:rPr kumimoji="0" lang="zh-CN" altLang="en-US" sz="2000">
                <a:solidFill>
                  <a:srgbClr val="0033CC"/>
                </a:solidFill>
                <a:latin typeface="Verdana" panose="020B0604030504040204" pitchFamily="34" charset="0"/>
              </a:rPr>
              <a:t>数组</a:t>
            </a:r>
            <a:r>
              <a:rPr kumimoji="0" lang="en-US" altLang="zh-CN" sz="2000">
                <a:solidFill>
                  <a:srgbClr val="0033CC"/>
                </a:solidFill>
                <a:latin typeface="Verdana" panose="020B0604030504040204" pitchFamily="34" charset="0"/>
              </a:rPr>
              <a:t>2</a:t>
            </a:r>
            <a:r>
              <a:rPr kumimoji="0" lang="zh-CN" altLang="en-US" sz="2000">
                <a:solidFill>
                  <a:srgbClr val="0033CC"/>
                </a:solidFill>
                <a:latin typeface="Verdana" panose="020B0604030504040204" pitchFamily="34" charset="0"/>
              </a:rPr>
              <a:t>首地址，入口参数</a:t>
            </a:r>
          </a:p>
          <a:p>
            <a:pPr eaLnBrk="1" hangingPunct="1">
              <a:lnSpc>
                <a:spcPct val="70000"/>
              </a:lnSpc>
              <a:spcAft>
                <a:spcPct val="20000"/>
              </a:spcAft>
              <a:buClrTx/>
              <a:buSzTx/>
              <a:buFontTx/>
              <a:buNone/>
            </a:pPr>
            <a:r>
              <a:rPr kumimoji="0" lang="en-US" altLang="zh-CN" sz="2000">
                <a:solidFill>
                  <a:srgbClr val="0033CC"/>
                </a:solidFill>
                <a:latin typeface="Verdana" panose="020B0604030504040204" pitchFamily="34" charset="0"/>
              </a:rPr>
              <a:t>                MOV CX,LENGTH ARY2   ;</a:t>
            </a:r>
            <a:r>
              <a:rPr kumimoji="0" lang="zh-CN" altLang="en-US" sz="2000">
                <a:solidFill>
                  <a:srgbClr val="0033CC"/>
                </a:solidFill>
                <a:latin typeface="Verdana" panose="020B0604030504040204" pitchFamily="34" charset="0"/>
              </a:rPr>
              <a:t>数组</a:t>
            </a:r>
            <a:r>
              <a:rPr kumimoji="0" lang="en-US" altLang="zh-CN" sz="2000">
                <a:solidFill>
                  <a:srgbClr val="0033CC"/>
                </a:solidFill>
                <a:latin typeface="Verdana" panose="020B0604030504040204" pitchFamily="34" charset="0"/>
              </a:rPr>
              <a:t>2</a:t>
            </a:r>
            <a:r>
              <a:rPr kumimoji="0" lang="zh-CN" altLang="en-US" sz="2000">
                <a:solidFill>
                  <a:srgbClr val="0033CC"/>
                </a:solidFill>
                <a:latin typeface="Verdana" panose="020B0604030504040204" pitchFamily="34" charset="0"/>
              </a:rPr>
              <a:t>长度，入口参数</a:t>
            </a:r>
          </a:p>
          <a:p>
            <a:pPr eaLnBrk="1" hangingPunct="1">
              <a:lnSpc>
                <a:spcPct val="70000"/>
              </a:lnSpc>
              <a:spcAft>
                <a:spcPct val="20000"/>
              </a:spcAft>
              <a:buClrTx/>
              <a:buSzTx/>
              <a:buFontTx/>
              <a:buNone/>
            </a:pPr>
            <a:r>
              <a:rPr kumimoji="0" lang="en-US" altLang="zh-CN" sz="2000">
                <a:solidFill>
                  <a:srgbClr val="000000"/>
                </a:solidFill>
                <a:latin typeface="Verdana" panose="020B0604030504040204" pitchFamily="34" charset="0"/>
              </a:rPr>
              <a:t>           </a:t>
            </a:r>
            <a:r>
              <a:rPr kumimoji="0" lang="en-US" altLang="zh-CN" sz="2000">
                <a:solidFill>
                  <a:srgbClr val="FF0000"/>
                </a:solidFill>
                <a:latin typeface="Verdana" panose="020B0604030504040204" pitchFamily="34" charset="0"/>
              </a:rPr>
              <a:t>CALL SUM                       ;</a:t>
            </a:r>
            <a:r>
              <a:rPr kumimoji="0" lang="zh-CN" altLang="en-US" sz="2000">
                <a:solidFill>
                  <a:srgbClr val="FF0000"/>
                </a:solidFill>
                <a:latin typeface="Verdana" panose="020B0604030504040204" pitchFamily="34" charset="0"/>
              </a:rPr>
              <a:t>调用求和子程序</a:t>
            </a:r>
          </a:p>
          <a:p>
            <a:pPr eaLnBrk="1" hangingPunct="1">
              <a:lnSpc>
                <a:spcPct val="70000"/>
              </a:lnSpc>
              <a:spcAft>
                <a:spcPct val="20000"/>
              </a:spcAft>
              <a:buClrTx/>
              <a:buSzTx/>
              <a:buFontTx/>
              <a:buNone/>
            </a:pPr>
            <a:r>
              <a:rPr kumimoji="0" lang="en-US" altLang="zh-CN" sz="2000">
                <a:solidFill>
                  <a:srgbClr val="000000"/>
                </a:solidFill>
                <a:latin typeface="Verdana" panose="020B0604030504040204" pitchFamily="34" charset="0"/>
              </a:rPr>
              <a:t>           </a:t>
            </a:r>
            <a:r>
              <a:rPr kumimoji="0" lang="en-US" altLang="zh-CN" sz="2000">
                <a:solidFill>
                  <a:srgbClr val="009900"/>
                </a:solidFill>
                <a:latin typeface="Verdana" panose="020B0604030504040204" pitchFamily="34" charset="0"/>
              </a:rPr>
              <a:t>MOV AH,4CH                  ;</a:t>
            </a:r>
            <a:r>
              <a:rPr kumimoji="0" lang="zh-CN" altLang="en-US" sz="2000">
                <a:solidFill>
                  <a:srgbClr val="009900"/>
                </a:solidFill>
                <a:latin typeface="Verdana" panose="020B0604030504040204" pitchFamily="34" charset="0"/>
              </a:rPr>
              <a:t>返回</a:t>
            </a:r>
            <a:r>
              <a:rPr kumimoji="0" lang="en-US" altLang="zh-CN" sz="2000">
                <a:solidFill>
                  <a:srgbClr val="009900"/>
                </a:solidFill>
                <a:latin typeface="Verdana" panose="020B0604030504040204" pitchFamily="34" charset="0"/>
              </a:rPr>
              <a:t>DOS</a:t>
            </a:r>
          </a:p>
          <a:p>
            <a:pPr eaLnBrk="1" hangingPunct="1">
              <a:lnSpc>
                <a:spcPct val="70000"/>
              </a:lnSpc>
              <a:spcAft>
                <a:spcPct val="20000"/>
              </a:spcAft>
              <a:buClrTx/>
              <a:buSzTx/>
              <a:buFontTx/>
              <a:buNone/>
            </a:pPr>
            <a:r>
              <a:rPr kumimoji="0" lang="en-US" altLang="zh-CN" sz="2000">
                <a:solidFill>
                  <a:srgbClr val="009900"/>
                </a:solidFill>
                <a:latin typeface="Verdana" panose="020B0604030504040204" pitchFamily="34" charset="0"/>
              </a:rPr>
              <a:t>                INT 21H</a:t>
            </a:r>
          </a:p>
          <a:p>
            <a:pPr eaLnBrk="1" hangingPunct="1">
              <a:lnSpc>
                <a:spcPct val="70000"/>
              </a:lnSpc>
              <a:spcAft>
                <a:spcPct val="20000"/>
              </a:spcAft>
              <a:buClrTx/>
              <a:buSzTx/>
              <a:buFontTx/>
              <a:buNone/>
            </a:pPr>
            <a:r>
              <a:rPr kumimoji="0" lang="en-US" altLang="zh-CN" sz="2000">
                <a:solidFill>
                  <a:srgbClr val="000000"/>
                </a:solidFill>
                <a:latin typeface="Verdana" panose="020B0604030504040204" pitchFamily="34" charset="0"/>
              </a:rPr>
              <a:t>                RET</a:t>
            </a:r>
          </a:p>
          <a:p>
            <a:pPr eaLnBrk="1" hangingPunct="1">
              <a:lnSpc>
                <a:spcPct val="70000"/>
              </a:lnSpc>
              <a:spcAft>
                <a:spcPct val="20000"/>
              </a:spcAft>
              <a:buClrTx/>
              <a:buSzTx/>
              <a:buFontTx/>
              <a:buNone/>
            </a:pPr>
            <a:r>
              <a:rPr kumimoji="0" lang="en-US" altLang="zh-CN" sz="2000">
                <a:solidFill>
                  <a:srgbClr val="000000"/>
                </a:solidFill>
                <a:latin typeface="Verdana" panose="020B0604030504040204" pitchFamily="34" charset="0"/>
              </a:rPr>
              <a:t>MAIN       ENDP</a:t>
            </a:r>
          </a:p>
        </p:txBody>
      </p:sp>
      <p:sp>
        <p:nvSpPr>
          <p:cNvPr id="199684" name="Text Box 5">
            <a:extLst>
              <a:ext uri="{FF2B5EF4-FFF2-40B4-BE49-F238E27FC236}">
                <a16:creationId xmlns:a16="http://schemas.microsoft.com/office/drawing/2014/main" id="{27704546-F3AA-6D40-BA1C-1369BA6016F1}"/>
              </a:ext>
            </a:extLst>
          </p:cNvPr>
          <p:cNvSpPr txBox="1">
            <a:spLocks noChangeArrowheads="1"/>
          </p:cNvSpPr>
          <p:nvPr/>
        </p:nvSpPr>
        <p:spPr bwMode="auto">
          <a:xfrm>
            <a:off x="2339975" y="146050"/>
            <a:ext cx="4537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6.6	 </a:t>
            </a:r>
            <a:r>
              <a:rPr lang="zh-CN" altLang="en-US" sz="3600">
                <a:latin typeface="隶书" pitchFamily="49" charset="-122"/>
                <a:ea typeface="隶书" pitchFamily="49" charset="-122"/>
              </a:rPr>
              <a:t>程序设计方法</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4">
            <a:extLst>
              <a:ext uri="{FF2B5EF4-FFF2-40B4-BE49-F238E27FC236}">
                <a16:creationId xmlns:a16="http://schemas.microsoft.com/office/drawing/2014/main" id="{8F8156D8-54AB-4346-838C-4BEECD88271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CA97CFA-30D3-4649-BF50-4207E9A84A5A}" type="datetime12">
              <a:rPr kumimoji="0" lang="zh-CN" altLang="en-US" sz="1400" smtClean="0"/>
              <a:pPr>
                <a:spcBef>
                  <a:spcPct val="0"/>
                </a:spcBef>
                <a:buClrTx/>
                <a:buSzTx/>
                <a:buFontTx/>
                <a:buNone/>
              </a:pPr>
              <a:t>下午10时44分</a:t>
            </a:fld>
            <a:endParaRPr kumimoji="0" lang="en-US" altLang="zh-CN" sz="1400"/>
          </a:p>
        </p:txBody>
      </p:sp>
      <p:sp>
        <p:nvSpPr>
          <p:cNvPr id="201730" name="Rectangle 6">
            <a:extLst>
              <a:ext uri="{FF2B5EF4-FFF2-40B4-BE49-F238E27FC236}">
                <a16:creationId xmlns:a16="http://schemas.microsoft.com/office/drawing/2014/main" id="{B717E4AE-3E1A-CA4D-91E2-CF46497DF4B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1491BEA-9CFE-3047-A525-4E089F4BE90C}" type="slidenum">
              <a:rPr kumimoji="0" lang="en-US" altLang="zh-CN" sz="1400" smtClean="0"/>
              <a:pPr>
                <a:spcBef>
                  <a:spcPct val="0"/>
                </a:spcBef>
                <a:buClrTx/>
                <a:buSzTx/>
                <a:buFontTx/>
                <a:buNone/>
              </a:pPr>
              <a:t>91</a:t>
            </a:fld>
            <a:r>
              <a:rPr kumimoji="0" lang="en-US" altLang="zh-CN" sz="1400"/>
              <a:t>/96</a:t>
            </a:r>
            <a:endParaRPr kumimoji="0" lang="zh-CN" altLang="en-US" sz="1400"/>
          </a:p>
        </p:txBody>
      </p:sp>
      <p:sp>
        <p:nvSpPr>
          <p:cNvPr id="201731" name="Text Box 5">
            <a:extLst>
              <a:ext uri="{FF2B5EF4-FFF2-40B4-BE49-F238E27FC236}">
                <a16:creationId xmlns:a16="http://schemas.microsoft.com/office/drawing/2014/main" id="{D1DE3CD0-8BD7-A046-9CBF-FE550ABB9EC3}"/>
              </a:ext>
            </a:extLst>
          </p:cNvPr>
          <p:cNvSpPr txBox="1">
            <a:spLocks noChangeArrowheads="1"/>
          </p:cNvSpPr>
          <p:nvPr/>
        </p:nvSpPr>
        <p:spPr bwMode="auto">
          <a:xfrm>
            <a:off x="619125" y="923925"/>
            <a:ext cx="8018463"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ct val="50000"/>
              </a:spcBef>
              <a:buClrTx/>
              <a:buSzTx/>
              <a:buFontTx/>
              <a:buNone/>
            </a:pPr>
            <a:r>
              <a:rPr kumimoji="0" lang="en-US" altLang="zh-CN" sz="2000">
                <a:solidFill>
                  <a:srgbClr val="000099"/>
                </a:solidFill>
                <a:latin typeface="Verdana" panose="020B0604030504040204" pitchFamily="34" charset="0"/>
              </a:rPr>
              <a:t>SUM         PROC NEAR                        ;</a:t>
            </a:r>
            <a:r>
              <a:rPr kumimoji="0" lang="zh-CN" altLang="en-US" sz="2000">
                <a:solidFill>
                  <a:srgbClr val="000099"/>
                </a:solidFill>
                <a:latin typeface="Verdana" panose="020B0604030504040204" pitchFamily="34" charset="0"/>
              </a:rPr>
              <a:t>子程序</a:t>
            </a:r>
          </a:p>
          <a:p>
            <a:pPr eaLnBrk="1" hangingPunct="1">
              <a:lnSpc>
                <a:spcPct val="80000"/>
              </a:lnSpc>
              <a:spcBef>
                <a:spcPct val="50000"/>
              </a:spcBef>
              <a:buClrTx/>
              <a:buSzTx/>
              <a:buFontTx/>
              <a:buNone/>
            </a:pPr>
            <a:r>
              <a:rPr kumimoji="0" lang="en-US" altLang="zh-CN" sz="2000">
                <a:solidFill>
                  <a:srgbClr val="000000"/>
                </a:solidFill>
                <a:latin typeface="Verdana" panose="020B0604030504040204" pitchFamily="34" charset="0"/>
              </a:rPr>
              <a:t>                XOR AX,AX                         ;AX</a:t>
            </a:r>
            <a:r>
              <a:rPr kumimoji="0" lang="zh-CN" altLang="en-US" sz="2000">
                <a:solidFill>
                  <a:srgbClr val="000000"/>
                </a:solidFill>
                <a:latin typeface="Verdana" panose="020B0604030504040204" pitchFamily="34" charset="0"/>
              </a:rPr>
              <a:t>清</a:t>
            </a:r>
            <a:r>
              <a:rPr kumimoji="0" lang="en-US" altLang="zh-CN" sz="2000">
                <a:solidFill>
                  <a:srgbClr val="000000"/>
                </a:solidFill>
                <a:latin typeface="Verdana" panose="020B0604030504040204" pitchFamily="34" charset="0"/>
              </a:rPr>
              <a:t>0</a:t>
            </a:r>
          </a:p>
          <a:p>
            <a:pPr eaLnBrk="1" hangingPunct="1">
              <a:lnSpc>
                <a:spcPct val="80000"/>
              </a:lnSpc>
              <a:spcBef>
                <a:spcPct val="50000"/>
              </a:spcBef>
              <a:buClrTx/>
              <a:buSzTx/>
              <a:buFontTx/>
              <a:buNone/>
            </a:pPr>
            <a:r>
              <a:rPr kumimoji="0" lang="en-US" altLang="zh-CN" sz="2000">
                <a:solidFill>
                  <a:srgbClr val="006600"/>
                </a:solidFill>
                <a:latin typeface="Verdana" panose="020B0604030504040204" pitchFamily="34" charset="0"/>
              </a:rPr>
              <a:t>L1:           ADD AX,WORD PTR[</a:t>
            </a:r>
            <a:r>
              <a:rPr kumimoji="0" lang="en-US" altLang="zh-CN" sz="2000">
                <a:solidFill>
                  <a:srgbClr val="FF0000"/>
                </a:solidFill>
                <a:latin typeface="Verdana" panose="020B0604030504040204" pitchFamily="34" charset="0"/>
              </a:rPr>
              <a:t>SI</a:t>
            </a:r>
            <a:r>
              <a:rPr kumimoji="0" lang="en-US" altLang="zh-CN" sz="2000">
                <a:solidFill>
                  <a:srgbClr val="006600"/>
                </a:solidFill>
                <a:latin typeface="Verdana" panose="020B0604030504040204" pitchFamily="34" charset="0"/>
              </a:rPr>
              <a:t>]     ;</a:t>
            </a:r>
            <a:r>
              <a:rPr kumimoji="0" lang="zh-CN" altLang="en-US" sz="2000">
                <a:solidFill>
                  <a:srgbClr val="006600"/>
                </a:solidFill>
                <a:latin typeface="Verdana" panose="020B0604030504040204" pitchFamily="34" charset="0"/>
              </a:rPr>
              <a:t>加数组元素</a:t>
            </a:r>
          </a:p>
          <a:p>
            <a:pPr eaLnBrk="1" hangingPunct="1">
              <a:lnSpc>
                <a:spcPct val="80000"/>
              </a:lnSpc>
              <a:spcBef>
                <a:spcPct val="50000"/>
              </a:spcBef>
              <a:buClrTx/>
              <a:buSzTx/>
              <a:buFontTx/>
              <a:buNone/>
            </a:pPr>
            <a:r>
              <a:rPr kumimoji="0" lang="en-US" altLang="zh-CN" sz="2000">
                <a:solidFill>
                  <a:srgbClr val="006600"/>
                </a:solidFill>
                <a:latin typeface="Verdana" panose="020B0604030504040204" pitchFamily="34" charset="0"/>
              </a:rPr>
              <a:t>                INC SI</a:t>
            </a:r>
          </a:p>
          <a:p>
            <a:pPr eaLnBrk="1" hangingPunct="1">
              <a:lnSpc>
                <a:spcPct val="80000"/>
              </a:lnSpc>
              <a:spcBef>
                <a:spcPct val="50000"/>
              </a:spcBef>
              <a:buClrTx/>
              <a:buSzTx/>
              <a:buFontTx/>
              <a:buNone/>
            </a:pPr>
            <a:r>
              <a:rPr kumimoji="0" lang="en-US" altLang="zh-CN" sz="2000">
                <a:solidFill>
                  <a:srgbClr val="006600"/>
                </a:solidFill>
                <a:latin typeface="Verdana" panose="020B0604030504040204" pitchFamily="34" charset="0"/>
              </a:rPr>
              <a:t>                INC SI</a:t>
            </a:r>
          </a:p>
          <a:p>
            <a:pPr eaLnBrk="1" hangingPunct="1">
              <a:lnSpc>
                <a:spcPct val="80000"/>
              </a:lnSpc>
              <a:spcBef>
                <a:spcPct val="50000"/>
              </a:spcBef>
              <a:buClrTx/>
              <a:buSzTx/>
              <a:buFontTx/>
              <a:buNone/>
            </a:pPr>
            <a:r>
              <a:rPr kumimoji="0" lang="en-US" altLang="zh-CN" sz="2000">
                <a:solidFill>
                  <a:srgbClr val="006600"/>
                </a:solidFill>
                <a:latin typeface="Verdana" panose="020B0604030504040204" pitchFamily="34" charset="0"/>
              </a:rPr>
              <a:t>                </a:t>
            </a:r>
            <a:r>
              <a:rPr kumimoji="0" lang="en-US" altLang="zh-CN" sz="2000">
                <a:solidFill>
                  <a:srgbClr val="FF0000"/>
                </a:solidFill>
                <a:latin typeface="Verdana" panose="020B0604030504040204" pitchFamily="34" charset="0"/>
              </a:rPr>
              <a:t>LOOP</a:t>
            </a:r>
            <a:r>
              <a:rPr kumimoji="0" lang="en-US" altLang="zh-CN" sz="2000">
                <a:solidFill>
                  <a:srgbClr val="006600"/>
                </a:solidFill>
                <a:latin typeface="Verdana" panose="020B0604030504040204" pitchFamily="34" charset="0"/>
              </a:rPr>
              <a:t> L1</a:t>
            </a:r>
          </a:p>
          <a:p>
            <a:pPr eaLnBrk="1" hangingPunct="1">
              <a:lnSpc>
                <a:spcPct val="80000"/>
              </a:lnSpc>
              <a:spcBef>
                <a:spcPct val="50000"/>
              </a:spcBef>
              <a:buClrTx/>
              <a:buSzTx/>
              <a:buFontTx/>
              <a:buNone/>
            </a:pPr>
            <a:r>
              <a:rPr kumimoji="0" lang="en-US" altLang="zh-CN" sz="2000">
                <a:solidFill>
                  <a:srgbClr val="000000"/>
                </a:solidFill>
                <a:latin typeface="Verdana" panose="020B0604030504040204" pitchFamily="34" charset="0"/>
              </a:rPr>
              <a:t>                MOV WORD PTR[</a:t>
            </a:r>
            <a:r>
              <a:rPr kumimoji="0" lang="en-US" altLang="zh-CN" sz="2000">
                <a:solidFill>
                  <a:srgbClr val="FF0000"/>
                </a:solidFill>
                <a:latin typeface="Verdana" panose="020B0604030504040204" pitchFamily="34" charset="0"/>
              </a:rPr>
              <a:t>SI</a:t>
            </a:r>
            <a:r>
              <a:rPr kumimoji="0" lang="en-US" altLang="zh-CN" sz="2000">
                <a:solidFill>
                  <a:srgbClr val="000000"/>
                </a:solidFill>
                <a:latin typeface="Verdana" panose="020B0604030504040204" pitchFamily="34" charset="0"/>
              </a:rPr>
              <a:t>],AX    ;</a:t>
            </a:r>
            <a:r>
              <a:rPr kumimoji="0" lang="zh-CN" altLang="en-US" sz="2000">
                <a:solidFill>
                  <a:srgbClr val="000000"/>
                </a:solidFill>
                <a:latin typeface="Verdana" panose="020B0604030504040204" pitchFamily="34" charset="0"/>
              </a:rPr>
              <a:t>数组和送</a:t>
            </a:r>
            <a:r>
              <a:rPr kumimoji="0" lang="en-US" altLang="zh-CN" sz="2000">
                <a:solidFill>
                  <a:srgbClr val="000000"/>
                </a:solidFill>
                <a:latin typeface="Verdana" panose="020B0604030504040204" pitchFamily="34" charset="0"/>
              </a:rPr>
              <a:t>SUM</a:t>
            </a:r>
          </a:p>
          <a:p>
            <a:pPr eaLnBrk="1" hangingPunct="1">
              <a:lnSpc>
                <a:spcPct val="80000"/>
              </a:lnSpc>
              <a:spcBef>
                <a:spcPct val="50000"/>
              </a:spcBef>
              <a:buClrTx/>
              <a:buSzTx/>
              <a:buFontTx/>
              <a:buNone/>
            </a:pPr>
            <a:r>
              <a:rPr kumimoji="0" lang="en-US" altLang="zh-CN" sz="2000">
                <a:solidFill>
                  <a:srgbClr val="000000"/>
                </a:solidFill>
                <a:latin typeface="Verdana" panose="020B0604030504040204" pitchFamily="34" charset="0"/>
              </a:rPr>
              <a:t>                RET</a:t>
            </a:r>
          </a:p>
          <a:p>
            <a:pPr eaLnBrk="1" hangingPunct="1">
              <a:lnSpc>
                <a:spcPct val="80000"/>
              </a:lnSpc>
              <a:spcBef>
                <a:spcPct val="50000"/>
              </a:spcBef>
              <a:buClrTx/>
              <a:buSzTx/>
              <a:buFontTx/>
              <a:buNone/>
            </a:pPr>
            <a:r>
              <a:rPr kumimoji="0" lang="en-US" altLang="zh-CN" sz="2000">
                <a:solidFill>
                  <a:srgbClr val="000099"/>
                </a:solidFill>
                <a:latin typeface="Verdana" panose="020B0604030504040204" pitchFamily="34" charset="0"/>
              </a:rPr>
              <a:t>SUM        ENDP</a:t>
            </a:r>
          </a:p>
          <a:p>
            <a:pPr eaLnBrk="1" hangingPunct="1">
              <a:lnSpc>
                <a:spcPct val="80000"/>
              </a:lnSpc>
              <a:spcBef>
                <a:spcPct val="50000"/>
              </a:spcBef>
              <a:buClrTx/>
              <a:buSzTx/>
              <a:buFontTx/>
              <a:buNone/>
            </a:pPr>
            <a:r>
              <a:rPr kumimoji="0" lang="en-US" altLang="zh-CN" sz="2000">
                <a:solidFill>
                  <a:srgbClr val="000000"/>
                </a:solidFill>
                <a:latin typeface="Verdana" panose="020B0604030504040204" pitchFamily="34" charset="0"/>
              </a:rPr>
              <a:t>CODE      ENDS</a:t>
            </a:r>
          </a:p>
          <a:p>
            <a:pPr eaLnBrk="1" hangingPunct="1">
              <a:lnSpc>
                <a:spcPct val="80000"/>
              </a:lnSpc>
              <a:spcBef>
                <a:spcPct val="50000"/>
              </a:spcBef>
              <a:buClrTx/>
              <a:buSzTx/>
              <a:buFontTx/>
              <a:buNone/>
            </a:pPr>
            <a:r>
              <a:rPr kumimoji="0" lang="en-US" altLang="zh-CN" sz="2000">
                <a:solidFill>
                  <a:srgbClr val="000000"/>
                </a:solidFill>
                <a:latin typeface="Verdana" panose="020B0604030504040204" pitchFamily="34" charset="0"/>
              </a:rPr>
              <a:t>               END START</a:t>
            </a:r>
          </a:p>
        </p:txBody>
      </p:sp>
      <p:sp>
        <p:nvSpPr>
          <p:cNvPr id="201732" name="Text Box 5">
            <a:extLst>
              <a:ext uri="{FF2B5EF4-FFF2-40B4-BE49-F238E27FC236}">
                <a16:creationId xmlns:a16="http://schemas.microsoft.com/office/drawing/2014/main" id="{EDE22E19-2E52-3640-B049-25DE4D54F030}"/>
              </a:ext>
            </a:extLst>
          </p:cNvPr>
          <p:cNvSpPr txBox="1">
            <a:spLocks noChangeArrowheads="1"/>
          </p:cNvSpPr>
          <p:nvPr/>
        </p:nvSpPr>
        <p:spPr bwMode="auto">
          <a:xfrm>
            <a:off x="2339975" y="146050"/>
            <a:ext cx="4537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6.6	 </a:t>
            </a:r>
            <a:r>
              <a:rPr lang="zh-CN" altLang="en-US" sz="3600">
                <a:latin typeface="隶书" pitchFamily="49" charset="-122"/>
                <a:ea typeface="隶书" pitchFamily="49" charset="-122"/>
              </a:rPr>
              <a:t>程序设计方法</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4">
            <a:extLst>
              <a:ext uri="{FF2B5EF4-FFF2-40B4-BE49-F238E27FC236}">
                <a16:creationId xmlns:a16="http://schemas.microsoft.com/office/drawing/2014/main" id="{F224A180-D0C1-ED4A-B475-B634FCD6A7F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DB43ACC-CF32-B74C-8C94-3DB914DF820F}" type="datetime12">
              <a:rPr kumimoji="0" lang="zh-CN" altLang="en-US" sz="1400" smtClean="0"/>
              <a:pPr>
                <a:spcBef>
                  <a:spcPct val="0"/>
                </a:spcBef>
                <a:buClrTx/>
                <a:buSzTx/>
                <a:buFontTx/>
                <a:buNone/>
              </a:pPr>
              <a:t>下午10时44分</a:t>
            </a:fld>
            <a:endParaRPr kumimoji="0" lang="en-US" altLang="zh-CN" sz="1400"/>
          </a:p>
        </p:txBody>
      </p:sp>
      <p:sp>
        <p:nvSpPr>
          <p:cNvPr id="203778" name="Rectangle 6">
            <a:extLst>
              <a:ext uri="{FF2B5EF4-FFF2-40B4-BE49-F238E27FC236}">
                <a16:creationId xmlns:a16="http://schemas.microsoft.com/office/drawing/2014/main" id="{A6681481-3774-1D43-BE83-A0D19C23C61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E06ADB7-960F-F44A-944C-2671FB8D05B0}" type="slidenum">
              <a:rPr kumimoji="0" lang="en-US" altLang="zh-CN" sz="1400" smtClean="0"/>
              <a:pPr>
                <a:spcBef>
                  <a:spcPct val="0"/>
                </a:spcBef>
                <a:buClrTx/>
                <a:buSzTx/>
                <a:buFontTx/>
                <a:buNone/>
              </a:pPr>
              <a:t>92</a:t>
            </a:fld>
            <a:r>
              <a:rPr kumimoji="0" lang="en-US" altLang="zh-CN" sz="1400"/>
              <a:t>/96</a:t>
            </a:r>
            <a:endParaRPr kumimoji="0" lang="zh-CN" altLang="en-US" sz="1400"/>
          </a:p>
        </p:txBody>
      </p:sp>
      <p:sp>
        <p:nvSpPr>
          <p:cNvPr id="653317" name="Text Box 5">
            <a:extLst>
              <a:ext uri="{FF2B5EF4-FFF2-40B4-BE49-F238E27FC236}">
                <a16:creationId xmlns:a16="http://schemas.microsoft.com/office/drawing/2014/main" id="{29F10E44-5BD7-BD42-83AE-97DF7A595EE1}"/>
              </a:ext>
            </a:extLst>
          </p:cNvPr>
          <p:cNvSpPr txBox="1">
            <a:spLocks noChangeArrowheads="1"/>
          </p:cNvSpPr>
          <p:nvPr/>
        </p:nvSpPr>
        <p:spPr bwMode="auto">
          <a:xfrm>
            <a:off x="611188" y="957263"/>
            <a:ext cx="7921625" cy="5514975"/>
          </a:xfrm>
          <a:prstGeom prst="rect">
            <a:avLst/>
          </a:prstGeom>
          <a:noFill/>
          <a:ln>
            <a:noFill/>
          </a:ln>
          <a:effectLst/>
          <a:extLst/>
        </p:spPr>
        <p:txBody>
          <a:bodyPr>
            <a:spAutoFit/>
          </a:bodyPr>
          <a:lstStyle>
            <a:lvl1pPr marL="457200" indent="-457200">
              <a:defRPr kumimoji="1" sz="3200">
                <a:solidFill>
                  <a:schemeClr val="tx1"/>
                </a:solidFill>
                <a:latin typeface="Tahoma" charset="0"/>
                <a:ea typeface="宋体" charset="0"/>
                <a:cs typeface="宋体" charset="0"/>
              </a:defRPr>
            </a:lvl1pPr>
            <a:lvl2pPr>
              <a:defRPr kumimoji="1" sz="2800">
                <a:solidFill>
                  <a:schemeClr val="tx1"/>
                </a:solidFill>
                <a:latin typeface="Tahoma" charset="0"/>
                <a:ea typeface="宋体" charset="0"/>
              </a:defRPr>
            </a:lvl2pPr>
            <a:lvl3pPr>
              <a:defRPr kumimoji="1" sz="2400">
                <a:solidFill>
                  <a:schemeClr val="tx1"/>
                </a:solidFill>
                <a:latin typeface="Tahoma" charset="0"/>
                <a:ea typeface="宋体" charset="0"/>
              </a:defRPr>
            </a:lvl3pPr>
            <a:lvl4pPr>
              <a:defRPr kumimoji="1" sz="2000">
                <a:solidFill>
                  <a:schemeClr val="tx1"/>
                </a:solidFill>
                <a:latin typeface="Tahoma" charset="0"/>
                <a:ea typeface="宋体" charset="0"/>
              </a:defRPr>
            </a:lvl4pPr>
            <a:lvl5pPr>
              <a:defRPr kumimoji="1" sz="2000">
                <a:solidFill>
                  <a:schemeClr val="tx1"/>
                </a:solidFill>
                <a:latin typeface="Tahoma" charset="0"/>
                <a:ea typeface="宋体" charset="0"/>
              </a:defRPr>
            </a:lvl5pPr>
            <a:lvl6pPr eaLnBrk="0" hangingPunct="0">
              <a:buFont typeface="Wingdings" charset="0"/>
              <a:defRPr kumimoji="1" sz="2000">
                <a:solidFill>
                  <a:schemeClr val="tx1"/>
                </a:solidFill>
                <a:latin typeface="Tahoma" charset="0"/>
                <a:ea typeface="宋体" charset="0"/>
              </a:defRPr>
            </a:lvl6pPr>
            <a:lvl7pPr eaLnBrk="0" hangingPunct="0">
              <a:buFont typeface="Wingdings" charset="0"/>
              <a:defRPr kumimoji="1" sz="2000">
                <a:solidFill>
                  <a:schemeClr val="tx1"/>
                </a:solidFill>
                <a:latin typeface="Tahoma" charset="0"/>
                <a:ea typeface="宋体" charset="0"/>
              </a:defRPr>
            </a:lvl7pPr>
            <a:lvl8pPr eaLnBrk="0" hangingPunct="0">
              <a:buFont typeface="Wingdings" charset="0"/>
              <a:defRPr kumimoji="1" sz="2000">
                <a:solidFill>
                  <a:schemeClr val="tx1"/>
                </a:solidFill>
                <a:latin typeface="Tahoma" charset="0"/>
                <a:ea typeface="宋体" charset="0"/>
              </a:defRPr>
            </a:lvl8pPr>
            <a:lvl9pPr eaLnBrk="0" hangingPunct="0">
              <a:buFont typeface="Wingdings" charset="0"/>
              <a:defRPr kumimoji="1" sz="2000">
                <a:solidFill>
                  <a:schemeClr val="tx1"/>
                </a:solidFill>
                <a:latin typeface="Tahoma" charset="0"/>
                <a:ea typeface="宋体" charset="0"/>
              </a:defRPr>
            </a:lvl9pPr>
          </a:lstStyle>
          <a:p>
            <a:pPr eaLnBrk="1" hangingPunct="1">
              <a:lnSpc>
                <a:spcPct val="120000"/>
              </a:lnSpc>
              <a:spcBef>
                <a:spcPct val="20000"/>
              </a:spcBef>
              <a:spcAft>
                <a:spcPct val="20000"/>
              </a:spcAft>
              <a:defRPr/>
            </a:pPr>
            <a:r>
              <a:rPr kumimoji="0" lang="zh-CN" altLang="en-US" sz="2400">
                <a:solidFill>
                  <a:srgbClr val="FF0000"/>
                </a:solidFill>
                <a:effectLst>
                  <a:outerShdw blurRad="38100" dist="38100" dir="2700000" algn="tl">
                    <a:srgbClr val="DDDDDD"/>
                  </a:outerShdw>
                </a:effectLst>
                <a:latin typeface="Verdana" charset="0"/>
              </a:rPr>
              <a:t>*例</a:t>
            </a:r>
            <a:r>
              <a:rPr kumimoji="0" lang="en-US" altLang="zh-CN" sz="2400">
                <a:solidFill>
                  <a:srgbClr val="FF0000"/>
                </a:solidFill>
                <a:effectLst>
                  <a:outerShdw blurRad="38100" dist="38100" dir="2700000" algn="tl">
                    <a:srgbClr val="DDDDDD"/>
                  </a:outerShdw>
                </a:effectLst>
                <a:latin typeface="Verdana" charset="0"/>
              </a:rPr>
              <a:t>9: </a:t>
            </a:r>
            <a:r>
              <a:rPr kumimoji="0" lang="en-US" altLang="zh-CN" sz="2400">
                <a:latin typeface="Verdana" charset="0"/>
              </a:rPr>
              <a:t> </a:t>
            </a:r>
            <a:r>
              <a:rPr kumimoji="0" lang="zh-CN" altLang="en-US" sz="2400">
                <a:latin typeface="Verdana" charset="0"/>
              </a:rPr>
              <a:t>通过</a:t>
            </a:r>
            <a:r>
              <a:rPr kumimoji="0" lang="zh-CN" altLang="en-US" sz="2400">
                <a:solidFill>
                  <a:srgbClr val="0033CC"/>
                </a:solidFill>
                <a:latin typeface="Verdana" charset="0"/>
              </a:rPr>
              <a:t>堆栈传递参数</a:t>
            </a:r>
            <a:r>
              <a:rPr kumimoji="0" lang="zh-CN" altLang="en-US" sz="2400">
                <a:latin typeface="Verdana" charset="0"/>
              </a:rPr>
              <a:t>，实现十进制数数组求和，要求主程序和过程不在同一个代码段中，要进行段间调用</a:t>
            </a:r>
          </a:p>
          <a:p>
            <a:pPr eaLnBrk="1" hangingPunct="1">
              <a:lnSpc>
                <a:spcPct val="120000"/>
              </a:lnSpc>
              <a:spcBef>
                <a:spcPct val="20000"/>
              </a:spcBef>
              <a:spcAft>
                <a:spcPct val="20000"/>
              </a:spcAft>
              <a:defRPr/>
            </a:pPr>
            <a:endParaRPr kumimoji="0" lang="zh-CN" altLang="en-US" sz="1000">
              <a:latin typeface="Verdana" charset="0"/>
            </a:endParaRPr>
          </a:p>
          <a:p>
            <a:pPr eaLnBrk="1" hangingPunct="1">
              <a:lnSpc>
                <a:spcPct val="120000"/>
              </a:lnSpc>
              <a:spcBef>
                <a:spcPct val="20000"/>
              </a:spcBef>
              <a:spcAft>
                <a:spcPct val="20000"/>
              </a:spcAft>
              <a:defRPr/>
            </a:pPr>
            <a:r>
              <a:rPr kumimoji="0" lang="zh-CN" altLang="en-US" sz="2400">
                <a:solidFill>
                  <a:srgbClr val="FF0000"/>
                </a:solidFill>
                <a:latin typeface="Verdana" charset="0"/>
              </a:rPr>
              <a:t>说明：</a:t>
            </a:r>
          </a:p>
          <a:p>
            <a:pPr eaLnBrk="1" hangingPunct="1">
              <a:lnSpc>
                <a:spcPct val="120000"/>
              </a:lnSpc>
              <a:spcBef>
                <a:spcPct val="20000"/>
              </a:spcBef>
              <a:spcAft>
                <a:spcPct val="20000"/>
              </a:spcAft>
              <a:buFontTx/>
              <a:buAutoNum type="arabicPeriod"/>
              <a:defRPr/>
            </a:pPr>
            <a:r>
              <a:rPr kumimoji="0" lang="zh-CN" altLang="en-US" sz="2200">
                <a:latin typeface="Verdana" charset="0"/>
              </a:rPr>
              <a:t>使用堆栈传递参数，调用前要给过程传递两个参数，主程序中将</a:t>
            </a:r>
            <a:r>
              <a:rPr kumimoji="0" lang="zh-CN" altLang="en-US" sz="2200">
                <a:solidFill>
                  <a:srgbClr val="FF0000"/>
                </a:solidFill>
                <a:latin typeface="Verdana" charset="0"/>
              </a:rPr>
              <a:t>数组的偏移地址值及数组长度</a:t>
            </a:r>
            <a:r>
              <a:rPr kumimoji="0" lang="zh-CN" altLang="en-US" sz="2200">
                <a:latin typeface="Verdana" charset="0"/>
              </a:rPr>
              <a:t>压入堆栈，然后调用过程。</a:t>
            </a:r>
          </a:p>
          <a:p>
            <a:pPr eaLnBrk="1" hangingPunct="1">
              <a:lnSpc>
                <a:spcPct val="120000"/>
              </a:lnSpc>
              <a:spcBef>
                <a:spcPct val="20000"/>
              </a:spcBef>
              <a:spcAft>
                <a:spcPct val="20000"/>
              </a:spcAft>
              <a:buFontTx/>
              <a:buAutoNum type="arabicPeriod"/>
              <a:defRPr/>
            </a:pPr>
            <a:r>
              <a:rPr kumimoji="0" lang="zh-CN" altLang="en-US" sz="2200">
                <a:latin typeface="Verdana" charset="0"/>
              </a:rPr>
              <a:t>段间过程调用，进入过程时要</a:t>
            </a:r>
            <a:r>
              <a:rPr kumimoji="0" lang="zh-CN" altLang="en-US" sz="2200">
                <a:solidFill>
                  <a:srgbClr val="FF0000"/>
                </a:solidFill>
                <a:latin typeface="Verdana" charset="0"/>
              </a:rPr>
              <a:t>重新分配</a:t>
            </a:r>
            <a:r>
              <a:rPr kumimoji="0" lang="en-US" altLang="zh-CN" sz="2200">
                <a:solidFill>
                  <a:srgbClr val="FF0000"/>
                </a:solidFill>
                <a:latin typeface="Verdana" charset="0"/>
              </a:rPr>
              <a:t>CS</a:t>
            </a:r>
            <a:r>
              <a:rPr kumimoji="0" lang="zh-CN" altLang="en-US" sz="2200">
                <a:solidFill>
                  <a:srgbClr val="FF0000"/>
                </a:solidFill>
                <a:latin typeface="Verdana" charset="0"/>
              </a:rPr>
              <a:t>段</a:t>
            </a:r>
            <a:r>
              <a:rPr kumimoji="0" lang="zh-CN" altLang="en-US" sz="2200">
                <a:latin typeface="Verdana" charset="0"/>
              </a:rPr>
              <a:t>，使之指向当前有效代码段</a:t>
            </a:r>
            <a:r>
              <a:rPr kumimoji="0" lang="en-US" altLang="zh-CN" sz="2200">
                <a:latin typeface="Verdana" charset="0"/>
              </a:rPr>
              <a:t>PCODE；</a:t>
            </a:r>
            <a:r>
              <a:rPr kumimoji="0" lang="zh-CN" altLang="en-US" sz="2200">
                <a:latin typeface="Verdana" charset="0"/>
              </a:rPr>
              <a:t>在过程运行中可直接调用堆栈中参数，完成累加运算，并将结果送回指定的存储单元。</a:t>
            </a:r>
          </a:p>
          <a:p>
            <a:pPr eaLnBrk="1" hangingPunct="1">
              <a:lnSpc>
                <a:spcPct val="120000"/>
              </a:lnSpc>
              <a:spcBef>
                <a:spcPct val="20000"/>
              </a:spcBef>
              <a:spcAft>
                <a:spcPct val="20000"/>
              </a:spcAft>
              <a:buFontTx/>
              <a:buAutoNum type="arabicPeriod"/>
              <a:defRPr/>
            </a:pPr>
            <a:r>
              <a:rPr kumimoji="0" lang="zh-CN" altLang="en-US" sz="2200">
                <a:latin typeface="Verdana" charset="0"/>
              </a:rPr>
              <a:t>过程返回时用返回指令</a:t>
            </a:r>
            <a:r>
              <a:rPr kumimoji="0" lang="en-US" altLang="zh-CN" sz="2200">
                <a:latin typeface="Verdana" charset="0"/>
              </a:rPr>
              <a:t>RET 4，</a:t>
            </a:r>
            <a:r>
              <a:rPr kumimoji="0" lang="zh-CN" altLang="en-US" sz="2200">
                <a:latin typeface="Verdana" charset="0"/>
              </a:rPr>
              <a:t>要将堆栈中由 </a:t>
            </a:r>
            <a:r>
              <a:rPr kumimoji="0" lang="en-US" altLang="zh-CN" sz="2200">
                <a:latin typeface="Verdana" charset="0"/>
              </a:rPr>
              <a:t>CALL</a:t>
            </a:r>
            <a:r>
              <a:rPr kumimoji="0" lang="zh-CN" altLang="en-US" sz="2200">
                <a:latin typeface="Verdana" charset="0"/>
              </a:rPr>
              <a:t>指令之前传递来的 4个字节作废。</a:t>
            </a:r>
          </a:p>
        </p:txBody>
      </p:sp>
      <p:sp>
        <p:nvSpPr>
          <p:cNvPr id="203780" name="Text Box 5">
            <a:extLst>
              <a:ext uri="{FF2B5EF4-FFF2-40B4-BE49-F238E27FC236}">
                <a16:creationId xmlns:a16="http://schemas.microsoft.com/office/drawing/2014/main" id="{23C9837C-D22A-B749-9451-15A2902B54A7}"/>
              </a:ext>
            </a:extLst>
          </p:cNvPr>
          <p:cNvSpPr txBox="1">
            <a:spLocks noChangeArrowheads="1"/>
          </p:cNvSpPr>
          <p:nvPr/>
        </p:nvSpPr>
        <p:spPr bwMode="auto">
          <a:xfrm>
            <a:off x="2339975" y="146050"/>
            <a:ext cx="4537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6.6	 </a:t>
            </a:r>
            <a:r>
              <a:rPr lang="zh-CN" altLang="en-US" sz="3600">
                <a:latin typeface="隶书" pitchFamily="49" charset="-122"/>
                <a:ea typeface="隶书" pitchFamily="49" charset="-122"/>
              </a:rPr>
              <a:t>程序设计方法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53317">
                                            <p:txEl>
                                              <p:pRg st="2" end="2"/>
                                            </p:txEl>
                                          </p:spTgt>
                                        </p:tgtEl>
                                        <p:attrNameLst>
                                          <p:attrName>style.visibility</p:attrName>
                                        </p:attrNameLst>
                                      </p:cBhvr>
                                      <p:to>
                                        <p:strVal val="visible"/>
                                      </p:to>
                                    </p:set>
                                    <p:animEffect transition="in" filter="wipe(left)">
                                      <p:cBhvr>
                                        <p:cTn id="7" dur="1000"/>
                                        <p:tgtEl>
                                          <p:spTgt spid="653317">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53317">
                                            <p:txEl>
                                              <p:pRg st="3" end="3"/>
                                            </p:txEl>
                                          </p:spTgt>
                                        </p:tgtEl>
                                        <p:attrNameLst>
                                          <p:attrName>style.visibility</p:attrName>
                                        </p:attrNameLst>
                                      </p:cBhvr>
                                      <p:to>
                                        <p:strVal val="visible"/>
                                      </p:to>
                                    </p:set>
                                    <p:animEffect transition="in" filter="wipe(left)">
                                      <p:cBhvr>
                                        <p:cTn id="10" dur="1000"/>
                                        <p:tgtEl>
                                          <p:spTgt spid="653317">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653317">
                                            <p:txEl>
                                              <p:pRg st="4" end="4"/>
                                            </p:txEl>
                                          </p:spTgt>
                                        </p:tgtEl>
                                        <p:attrNameLst>
                                          <p:attrName>style.visibility</p:attrName>
                                        </p:attrNameLst>
                                      </p:cBhvr>
                                      <p:to>
                                        <p:strVal val="visible"/>
                                      </p:to>
                                    </p:set>
                                    <p:animEffect transition="in" filter="wipe(left)">
                                      <p:cBhvr>
                                        <p:cTn id="13" dur="1000"/>
                                        <p:tgtEl>
                                          <p:spTgt spid="653317">
                                            <p:txEl>
                                              <p:pRg st="4" end="4"/>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653317">
                                            <p:txEl>
                                              <p:pRg st="5" end="5"/>
                                            </p:txEl>
                                          </p:spTgt>
                                        </p:tgtEl>
                                        <p:attrNameLst>
                                          <p:attrName>style.visibility</p:attrName>
                                        </p:attrNameLst>
                                      </p:cBhvr>
                                      <p:to>
                                        <p:strVal val="visible"/>
                                      </p:to>
                                    </p:set>
                                    <p:animEffect transition="in" filter="wipe(left)">
                                      <p:cBhvr>
                                        <p:cTn id="16" dur="1000"/>
                                        <p:tgtEl>
                                          <p:spTgt spid="6533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4">
            <a:extLst>
              <a:ext uri="{FF2B5EF4-FFF2-40B4-BE49-F238E27FC236}">
                <a16:creationId xmlns:a16="http://schemas.microsoft.com/office/drawing/2014/main" id="{111B77F7-0EB1-7043-B687-3BA68C2F358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42F53EB-E6CE-0049-8688-4747938CF335}" type="datetime12">
              <a:rPr kumimoji="0" lang="zh-CN" altLang="en-US" sz="1400" smtClean="0"/>
              <a:pPr>
                <a:spcBef>
                  <a:spcPct val="0"/>
                </a:spcBef>
                <a:buClrTx/>
                <a:buSzTx/>
                <a:buFontTx/>
                <a:buNone/>
              </a:pPr>
              <a:t>下午10时44分</a:t>
            </a:fld>
            <a:endParaRPr kumimoji="0" lang="en-US" altLang="zh-CN" sz="1400"/>
          </a:p>
        </p:txBody>
      </p:sp>
      <p:sp>
        <p:nvSpPr>
          <p:cNvPr id="205826" name="Rectangle 6">
            <a:extLst>
              <a:ext uri="{FF2B5EF4-FFF2-40B4-BE49-F238E27FC236}">
                <a16:creationId xmlns:a16="http://schemas.microsoft.com/office/drawing/2014/main" id="{9252991E-A6B4-CD46-ADC4-66B671E4FA4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D952E78-83FE-504B-8FAE-49433C27B4C3}" type="slidenum">
              <a:rPr kumimoji="0" lang="en-US" altLang="zh-CN" sz="1400" smtClean="0"/>
              <a:pPr>
                <a:spcBef>
                  <a:spcPct val="0"/>
                </a:spcBef>
                <a:buClrTx/>
                <a:buSzTx/>
                <a:buFontTx/>
                <a:buNone/>
              </a:pPr>
              <a:t>93</a:t>
            </a:fld>
            <a:r>
              <a:rPr kumimoji="0" lang="en-US" altLang="zh-CN" sz="1400"/>
              <a:t>/96</a:t>
            </a:r>
            <a:endParaRPr kumimoji="0" lang="zh-CN" altLang="en-US" sz="1400"/>
          </a:p>
        </p:txBody>
      </p:sp>
      <p:pic>
        <p:nvPicPr>
          <p:cNvPr id="205827" name="Picture 5" descr="stock01">
            <a:extLst>
              <a:ext uri="{FF2B5EF4-FFF2-40B4-BE49-F238E27FC236}">
                <a16:creationId xmlns:a16="http://schemas.microsoft.com/office/drawing/2014/main" id="{BB711617-EB26-8844-B16F-016968C521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816" r="3816" b="60284"/>
          <a:stretch>
            <a:fillRect/>
          </a:stretch>
        </p:blipFill>
        <p:spPr bwMode="auto">
          <a:xfrm>
            <a:off x="4932363" y="3911600"/>
            <a:ext cx="4071937"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28" name="Text Box 6">
            <a:extLst>
              <a:ext uri="{FF2B5EF4-FFF2-40B4-BE49-F238E27FC236}">
                <a16:creationId xmlns:a16="http://schemas.microsoft.com/office/drawing/2014/main" id="{B663CB30-80C8-6D43-B5A5-4269A8F71615}"/>
              </a:ext>
            </a:extLst>
          </p:cNvPr>
          <p:cNvSpPr txBox="1">
            <a:spLocks noChangeArrowheads="1"/>
          </p:cNvSpPr>
          <p:nvPr/>
        </p:nvSpPr>
        <p:spPr bwMode="auto">
          <a:xfrm>
            <a:off x="600075" y="855663"/>
            <a:ext cx="8183563" cy="581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spcAft>
                <a:spcPct val="20000"/>
              </a:spcAft>
              <a:buClrTx/>
              <a:buSzTx/>
              <a:buFontTx/>
              <a:buNone/>
            </a:pPr>
            <a:r>
              <a:rPr kumimoji="0" lang="en-US" altLang="zh-CN" sz="2000">
                <a:solidFill>
                  <a:srgbClr val="000000"/>
                </a:solidFill>
                <a:latin typeface="Verdana" panose="020B0604030504040204" pitchFamily="34" charset="0"/>
              </a:rPr>
              <a:t>MDATA   SEGMENT</a:t>
            </a:r>
          </a:p>
          <a:p>
            <a:pPr eaLnBrk="1" hangingPunct="1">
              <a:lnSpc>
                <a:spcPct val="80000"/>
              </a:lnSpc>
              <a:spcAft>
                <a:spcPct val="20000"/>
              </a:spcAft>
              <a:buClrTx/>
              <a:buSzTx/>
              <a:buFontTx/>
              <a:buNone/>
            </a:pPr>
            <a:r>
              <a:rPr kumimoji="0" lang="en-US" altLang="zh-CN" sz="2000">
                <a:solidFill>
                  <a:srgbClr val="000000"/>
                </a:solidFill>
                <a:latin typeface="Verdana" panose="020B0604030504040204" pitchFamily="34" charset="0"/>
              </a:rPr>
              <a:t>              ARY1  DB 20 DUP(?)        ;</a:t>
            </a:r>
            <a:r>
              <a:rPr kumimoji="0" lang="zh-CN" altLang="en-US" sz="2000">
                <a:solidFill>
                  <a:srgbClr val="000000"/>
                </a:solidFill>
                <a:latin typeface="Verdana" panose="020B0604030504040204" pitchFamily="34" charset="0"/>
              </a:rPr>
              <a:t>定义数组</a:t>
            </a:r>
            <a:r>
              <a:rPr kumimoji="0" lang="en-US" altLang="zh-CN" sz="2000">
                <a:solidFill>
                  <a:srgbClr val="000000"/>
                </a:solidFill>
                <a:latin typeface="Verdana" panose="020B0604030504040204" pitchFamily="34" charset="0"/>
              </a:rPr>
              <a:t>1</a:t>
            </a:r>
          </a:p>
          <a:p>
            <a:pPr eaLnBrk="1" hangingPunct="1">
              <a:lnSpc>
                <a:spcPct val="80000"/>
              </a:lnSpc>
              <a:spcAft>
                <a:spcPct val="20000"/>
              </a:spcAft>
              <a:buClrTx/>
              <a:buSzTx/>
              <a:buFontTx/>
              <a:buNone/>
            </a:pPr>
            <a:r>
              <a:rPr kumimoji="0" lang="en-US" altLang="zh-CN" sz="2000">
                <a:solidFill>
                  <a:srgbClr val="000000"/>
                </a:solidFill>
                <a:latin typeface="Verdana" panose="020B0604030504040204" pitchFamily="34" charset="0"/>
              </a:rPr>
              <a:t>              SUM1  DW ?</a:t>
            </a:r>
          </a:p>
          <a:p>
            <a:pPr eaLnBrk="1" hangingPunct="1">
              <a:lnSpc>
                <a:spcPct val="80000"/>
              </a:lnSpc>
              <a:spcAft>
                <a:spcPct val="20000"/>
              </a:spcAft>
              <a:buClrTx/>
              <a:buSzTx/>
              <a:buFontTx/>
              <a:buNone/>
            </a:pPr>
            <a:r>
              <a:rPr kumimoji="0" lang="en-US" altLang="zh-CN" sz="2000">
                <a:solidFill>
                  <a:srgbClr val="000000"/>
                </a:solidFill>
                <a:latin typeface="Verdana" panose="020B0604030504040204" pitchFamily="34" charset="0"/>
              </a:rPr>
              <a:t>              ARY2  DB 100 DUP(?)      ;</a:t>
            </a:r>
            <a:r>
              <a:rPr kumimoji="0" lang="zh-CN" altLang="en-US" sz="2000">
                <a:solidFill>
                  <a:srgbClr val="000000"/>
                </a:solidFill>
                <a:latin typeface="Verdana" panose="020B0604030504040204" pitchFamily="34" charset="0"/>
              </a:rPr>
              <a:t>定义数组</a:t>
            </a:r>
            <a:r>
              <a:rPr kumimoji="0" lang="en-US" altLang="zh-CN" sz="2000">
                <a:solidFill>
                  <a:srgbClr val="000000"/>
                </a:solidFill>
                <a:latin typeface="Verdana" panose="020B0604030504040204" pitchFamily="34" charset="0"/>
              </a:rPr>
              <a:t>2</a:t>
            </a:r>
          </a:p>
          <a:p>
            <a:pPr eaLnBrk="1" hangingPunct="1">
              <a:lnSpc>
                <a:spcPct val="80000"/>
              </a:lnSpc>
              <a:spcAft>
                <a:spcPct val="20000"/>
              </a:spcAft>
              <a:buClrTx/>
              <a:buSzTx/>
              <a:buFontTx/>
              <a:buNone/>
            </a:pPr>
            <a:r>
              <a:rPr kumimoji="0" lang="en-US" altLang="zh-CN" sz="2000">
                <a:solidFill>
                  <a:srgbClr val="000000"/>
                </a:solidFill>
                <a:latin typeface="Verdana" panose="020B0604030504040204" pitchFamily="34" charset="0"/>
              </a:rPr>
              <a:t>              SUM2  DW ?</a:t>
            </a:r>
          </a:p>
          <a:p>
            <a:pPr eaLnBrk="1" hangingPunct="1">
              <a:lnSpc>
                <a:spcPct val="80000"/>
              </a:lnSpc>
              <a:spcAft>
                <a:spcPct val="20000"/>
              </a:spcAft>
              <a:buClrTx/>
              <a:buSzTx/>
              <a:buFontTx/>
              <a:buNone/>
            </a:pPr>
            <a:r>
              <a:rPr kumimoji="0" lang="en-US" altLang="zh-CN" sz="2000">
                <a:solidFill>
                  <a:srgbClr val="000000"/>
                </a:solidFill>
                <a:latin typeface="Verdana" panose="020B0604030504040204" pitchFamily="34" charset="0"/>
              </a:rPr>
              <a:t>MDATA  ENDS</a:t>
            </a:r>
          </a:p>
          <a:p>
            <a:pPr eaLnBrk="1" hangingPunct="1">
              <a:lnSpc>
                <a:spcPct val="80000"/>
              </a:lnSpc>
              <a:spcAft>
                <a:spcPct val="20000"/>
              </a:spcAft>
              <a:buClrTx/>
              <a:buSzTx/>
              <a:buFontTx/>
              <a:buNone/>
            </a:pPr>
            <a:r>
              <a:rPr kumimoji="0" lang="en-US" altLang="zh-CN" sz="2000">
                <a:solidFill>
                  <a:srgbClr val="000000"/>
                </a:solidFill>
                <a:latin typeface="Verdana" panose="020B0604030504040204" pitchFamily="34" charset="0"/>
              </a:rPr>
              <a:t>                   ……   ……</a:t>
            </a:r>
          </a:p>
          <a:p>
            <a:pPr eaLnBrk="1" hangingPunct="1">
              <a:lnSpc>
                <a:spcPct val="80000"/>
              </a:lnSpc>
              <a:spcAft>
                <a:spcPct val="20000"/>
              </a:spcAft>
              <a:buClrTx/>
              <a:buSzTx/>
              <a:buFontTx/>
              <a:buNone/>
            </a:pPr>
            <a:r>
              <a:rPr kumimoji="0" lang="en-US" altLang="zh-CN" sz="2000">
                <a:solidFill>
                  <a:srgbClr val="000000"/>
                </a:solidFill>
                <a:latin typeface="Verdana" panose="020B0604030504040204" pitchFamily="34" charset="0"/>
              </a:rPr>
              <a:t>MCODE  SEGMENT</a:t>
            </a:r>
          </a:p>
          <a:p>
            <a:pPr eaLnBrk="1" hangingPunct="1">
              <a:lnSpc>
                <a:spcPct val="80000"/>
              </a:lnSpc>
              <a:spcAft>
                <a:spcPct val="20000"/>
              </a:spcAft>
              <a:buClrTx/>
              <a:buSzTx/>
              <a:buFontTx/>
              <a:buNone/>
            </a:pPr>
            <a:r>
              <a:rPr kumimoji="0" lang="en-US" altLang="zh-CN" sz="2000">
                <a:solidFill>
                  <a:srgbClr val="000000"/>
                </a:solidFill>
                <a:latin typeface="Verdana" panose="020B0604030504040204" pitchFamily="34" charset="0"/>
              </a:rPr>
              <a:t>                   ……   ……</a:t>
            </a:r>
          </a:p>
          <a:p>
            <a:pPr eaLnBrk="1" hangingPunct="1">
              <a:lnSpc>
                <a:spcPct val="80000"/>
              </a:lnSpc>
              <a:spcAft>
                <a:spcPct val="20000"/>
              </a:spcAft>
              <a:buClrTx/>
              <a:buSzTx/>
              <a:buFontTx/>
              <a:buNone/>
            </a:pPr>
            <a:r>
              <a:rPr kumimoji="0" lang="en-US" altLang="zh-CN" sz="2000">
                <a:solidFill>
                  <a:srgbClr val="000000"/>
                </a:solidFill>
                <a:latin typeface="Verdana" panose="020B0604030504040204" pitchFamily="34" charset="0"/>
              </a:rPr>
              <a:t>             </a:t>
            </a:r>
            <a:r>
              <a:rPr kumimoji="0" lang="en-US" altLang="zh-CN" sz="2000">
                <a:solidFill>
                  <a:srgbClr val="0033CC"/>
                </a:solidFill>
                <a:latin typeface="Verdana" panose="020B0604030504040204" pitchFamily="34" charset="0"/>
              </a:rPr>
              <a:t>MOV AX,OFFSET ARY1</a:t>
            </a:r>
          </a:p>
          <a:p>
            <a:pPr eaLnBrk="1" hangingPunct="1">
              <a:lnSpc>
                <a:spcPct val="80000"/>
              </a:lnSpc>
              <a:spcAft>
                <a:spcPct val="20000"/>
              </a:spcAft>
              <a:buClrTx/>
              <a:buSzTx/>
              <a:buFontTx/>
              <a:buNone/>
            </a:pPr>
            <a:r>
              <a:rPr kumimoji="0" lang="en-US" altLang="zh-CN" sz="2000">
                <a:solidFill>
                  <a:srgbClr val="0033CC"/>
                </a:solidFill>
                <a:latin typeface="Verdana" panose="020B0604030504040204" pitchFamily="34" charset="0"/>
              </a:rPr>
              <a:t>             PUSH AX</a:t>
            </a:r>
          </a:p>
          <a:p>
            <a:pPr eaLnBrk="1" hangingPunct="1">
              <a:lnSpc>
                <a:spcPct val="80000"/>
              </a:lnSpc>
              <a:spcAft>
                <a:spcPct val="20000"/>
              </a:spcAft>
              <a:buClrTx/>
              <a:buSzTx/>
              <a:buFontTx/>
              <a:buNone/>
            </a:pPr>
            <a:r>
              <a:rPr kumimoji="0" lang="en-US" altLang="zh-CN" sz="2000">
                <a:solidFill>
                  <a:srgbClr val="0033CC"/>
                </a:solidFill>
                <a:latin typeface="Verdana" panose="020B0604030504040204" pitchFamily="34" charset="0"/>
              </a:rPr>
              <a:t>             MOV AX,SIZE ARY1</a:t>
            </a:r>
          </a:p>
          <a:p>
            <a:pPr eaLnBrk="1" hangingPunct="1">
              <a:lnSpc>
                <a:spcPct val="80000"/>
              </a:lnSpc>
              <a:spcAft>
                <a:spcPct val="20000"/>
              </a:spcAft>
              <a:buClrTx/>
              <a:buSzTx/>
              <a:buFontTx/>
              <a:buNone/>
            </a:pPr>
            <a:r>
              <a:rPr kumimoji="0" lang="en-US" altLang="zh-CN" sz="2000">
                <a:solidFill>
                  <a:srgbClr val="0033CC"/>
                </a:solidFill>
                <a:latin typeface="Verdana" panose="020B0604030504040204" pitchFamily="34" charset="0"/>
              </a:rPr>
              <a:t>             PUSH AX</a:t>
            </a:r>
          </a:p>
          <a:p>
            <a:pPr eaLnBrk="1" hangingPunct="1">
              <a:lnSpc>
                <a:spcPct val="80000"/>
              </a:lnSpc>
              <a:spcAft>
                <a:spcPct val="20000"/>
              </a:spcAft>
              <a:buClrTx/>
              <a:buSzTx/>
              <a:buFontTx/>
              <a:buNone/>
            </a:pPr>
            <a:r>
              <a:rPr kumimoji="0" lang="en-US" altLang="zh-CN" sz="2000">
                <a:solidFill>
                  <a:srgbClr val="000000"/>
                </a:solidFill>
                <a:latin typeface="Verdana" panose="020B0604030504040204" pitchFamily="34" charset="0"/>
              </a:rPr>
              <a:t>             </a:t>
            </a:r>
            <a:r>
              <a:rPr kumimoji="0" lang="en-US" altLang="zh-CN" sz="2000">
                <a:solidFill>
                  <a:srgbClr val="FF0000"/>
                </a:solidFill>
                <a:latin typeface="Verdana" panose="020B0604030504040204" pitchFamily="34" charset="0"/>
              </a:rPr>
              <a:t>CALL FAR PTR PADD</a:t>
            </a:r>
          </a:p>
          <a:p>
            <a:pPr eaLnBrk="1" hangingPunct="1">
              <a:lnSpc>
                <a:spcPct val="80000"/>
              </a:lnSpc>
              <a:spcAft>
                <a:spcPct val="20000"/>
              </a:spcAft>
              <a:buClrTx/>
              <a:buSzTx/>
              <a:buFontTx/>
              <a:buNone/>
            </a:pPr>
            <a:r>
              <a:rPr kumimoji="0" lang="en-US" altLang="zh-CN" sz="2000">
                <a:solidFill>
                  <a:srgbClr val="000000"/>
                </a:solidFill>
                <a:latin typeface="Verdana" panose="020B0604030504040204" pitchFamily="34" charset="0"/>
              </a:rPr>
              <a:t>                   ……   ……</a:t>
            </a:r>
          </a:p>
          <a:p>
            <a:pPr eaLnBrk="1" hangingPunct="1">
              <a:lnSpc>
                <a:spcPct val="80000"/>
              </a:lnSpc>
              <a:spcAft>
                <a:spcPct val="20000"/>
              </a:spcAft>
              <a:buClrTx/>
              <a:buSzTx/>
              <a:buFontTx/>
              <a:buNone/>
            </a:pPr>
            <a:r>
              <a:rPr kumimoji="0" lang="en-US" altLang="zh-CN" sz="2000">
                <a:solidFill>
                  <a:srgbClr val="000000"/>
                </a:solidFill>
                <a:latin typeface="Verdana" panose="020B0604030504040204" pitchFamily="34" charset="0"/>
              </a:rPr>
              <a:t>MCODE ENDS</a:t>
            </a:r>
          </a:p>
        </p:txBody>
      </p:sp>
      <p:sp>
        <p:nvSpPr>
          <p:cNvPr id="205829" name="Text Box 5">
            <a:extLst>
              <a:ext uri="{FF2B5EF4-FFF2-40B4-BE49-F238E27FC236}">
                <a16:creationId xmlns:a16="http://schemas.microsoft.com/office/drawing/2014/main" id="{B6FA6691-BDDB-2F4B-83DC-5DBC3CAE0727}"/>
              </a:ext>
            </a:extLst>
          </p:cNvPr>
          <p:cNvSpPr txBox="1">
            <a:spLocks noChangeArrowheads="1"/>
          </p:cNvSpPr>
          <p:nvPr/>
        </p:nvSpPr>
        <p:spPr bwMode="auto">
          <a:xfrm>
            <a:off x="2339975" y="146050"/>
            <a:ext cx="4537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6.6	 </a:t>
            </a:r>
            <a:r>
              <a:rPr lang="zh-CN" altLang="en-US" sz="3600">
                <a:latin typeface="隶书" pitchFamily="49" charset="-122"/>
                <a:ea typeface="隶书" pitchFamily="49" charset="-122"/>
              </a:rPr>
              <a:t>程序设计方法</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4">
            <a:extLst>
              <a:ext uri="{FF2B5EF4-FFF2-40B4-BE49-F238E27FC236}">
                <a16:creationId xmlns:a16="http://schemas.microsoft.com/office/drawing/2014/main" id="{35B4B0CC-7E41-C04A-B000-92461934C27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859F8C3-FD1A-CE47-B7F2-831E587BD278}" type="datetime12">
              <a:rPr kumimoji="0" lang="zh-CN" altLang="en-US" sz="1400" smtClean="0"/>
              <a:pPr>
                <a:spcBef>
                  <a:spcPct val="0"/>
                </a:spcBef>
                <a:buClrTx/>
                <a:buSzTx/>
                <a:buFontTx/>
                <a:buNone/>
              </a:pPr>
              <a:t>下午10时44分</a:t>
            </a:fld>
            <a:endParaRPr kumimoji="0" lang="en-US" altLang="zh-CN" sz="1400"/>
          </a:p>
        </p:txBody>
      </p:sp>
      <p:sp>
        <p:nvSpPr>
          <p:cNvPr id="207874" name="Rectangle 6">
            <a:extLst>
              <a:ext uri="{FF2B5EF4-FFF2-40B4-BE49-F238E27FC236}">
                <a16:creationId xmlns:a16="http://schemas.microsoft.com/office/drawing/2014/main" id="{4D7AC4C8-88E7-AA4E-9D89-B3F6010E076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EB34F98-4618-EF41-88CB-60C6F8B6EEDB}" type="slidenum">
              <a:rPr kumimoji="0" lang="en-US" altLang="zh-CN" sz="1400" smtClean="0"/>
              <a:pPr>
                <a:spcBef>
                  <a:spcPct val="0"/>
                </a:spcBef>
                <a:buClrTx/>
                <a:buSzTx/>
                <a:buFontTx/>
                <a:buNone/>
              </a:pPr>
              <a:t>94</a:t>
            </a:fld>
            <a:r>
              <a:rPr kumimoji="0" lang="en-US" altLang="zh-CN" sz="1400"/>
              <a:t>/96</a:t>
            </a:r>
            <a:endParaRPr kumimoji="0" lang="zh-CN" altLang="en-US" sz="1400"/>
          </a:p>
        </p:txBody>
      </p:sp>
      <p:sp>
        <p:nvSpPr>
          <p:cNvPr id="207875" name="Text Box 5">
            <a:extLst>
              <a:ext uri="{FF2B5EF4-FFF2-40B4-BE49-F238E27FC236}">
                <a16:creationId xmlns:a16="http://schemas.microsoft.com/office/drawing/2014/main" id="{48FFBE37-B679-D84D-BEDC-C537D7237B12}"/>
              </a:ext>
            </a:extLst>
          </p:cNvPr>
          <p:cNvSpPr txBox="1">
            <a:spLocks noChangeArrowheads="1"/>
          </p:cNvSpPr>
          <p:nvPr/>
        </p:nvSpPr>
        <p:spPr bwMode="auto">
          <a:xfrm>
            <a:off x="479425" y="915988"/>
            <a:ext cx="7705725" cy="552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60000"/>
              </a:lnSpc>
              <a:spcAft>
                <a:spcPct val="20000"/>
              </a:spcAft>
              <a:buClrTx/>
              <a:buSzTx/>
              <a:buFontTx/>
              <a:buNone/>
            </a:pPr>
            <a:r>
              <a:rPr kumimoji="0" lang="en-US" altLang="zh-CN" sz="2000">
                <a:solidFill>
                  <a:srgbClr val="000000"/>
                </a:solidFill>
                <a:latin typeface="Verdana" panose="020B0604030504040204" pitchFamily="34" charset="0"/>
              </a:rPr>
              <a:t>PCODE     SEGMENT          ;</a:t>
            </a:r>
            <a:r>
              <a:rPr kumimoji="0" lang="zh-CN" altLang="en-US" sz="2000">
                <a:solidFill>
                  <a:srgbClr val="000000"/>
                </a:solidFill>
                <a:latin typeface="Verdana" panose="020B0604030504040204" pitchFamily="34" charset="0"/>
              </a:rPr>
              <a:t>子过程</a:t>
            </a:r>
          </a:p>
          <a:p>
            <a:pPr eaLnBrk="1" hangingPunct="1">
              <a:lnSpc>
                <a:spcPct val="60000"/>
              </a:lnSpc>
              <a:spcAft>
                <a:spcPct val="20000"/>
              </a:spcAft>
              <a:buClrTx/>
              <a:buSzTx/>
              <a:buFontTx/>
              <a:buNone/>
            </a:pPr>
            <a:r>
              <a:rPr kumimoji="0" lang="zh-CN" altLang="en-US" sz="2000">
                <a:solidFill>
                  <a:srgbClr val="000000"/>
                </a:solidFill>
                <a:latin typeface="Verdana" panose="020B0604030504040204" pitchFamily="34" charset="0"/>
              </a:rPr>
              <a:t>                  </a:t>
            </a:r>
            <a:r>
              <a:rPr kumimoji="0" lang="en-US" altLang="zh-CN" sz="2000">
                <a:solidFill>
                  <a:srgbClr val="000000"/>
                </a:solidFill>
                <a:latin typeface="Verdana" panose="020B0604030504040204" pitchFamily="34" charset="0"/>
              </a:rPr>
              <a:t>…………..</a:t>
            </a:r>
          </a:p>
          <a:p>
            <a:pPr eaLnBrk="1" hangingPunct="1">
              <a:lnSpc>
                <a:spcPct val="60000"/>
              </a:lnSpc>
              <a:spcAft>
                <a:spcPct val="20000"/>
              </a:spcAft>
              <a:buClrTx/>
              <a:buSzTx/>
              <a:buFontTx/>
              <a:buNone/>
            </a:pPr>
            <a:r>
              <a:rPr kumimoji="0" lang="en-US" altLang="zh-CN" sz="2000">
                <a:solidFill>
                  <a:srgbClr val="000000"/>
                </a:solidFill>
                <a:latin typeface="Verdana" panose="020B0604030504040204" pitchFamily="34" charset="0"/>
              </a:rPr>
              <a:t>PADD       PROC FAR</a:t>
            </a:r>
          </a:p>
          <a:p>
            <a:pPr eaLnBrk="1" hangingPunct="1">
              <a:lnSpc>
                <a:spcPct val="60000"/>
              </a:lnSpc>
              <a:spcAft>
                <a:spcPct val="20000"/>
              </a:spcAft>
              <a:buClrTx/>
              <a:buSzTx/>
              <a:buFontTx/>
              <a:buNone/>
            </a:pPr>
            <a:r>
              <a:rPr kumimoji="0" lang="en-US" altLang="zh-CN" sz="2000">
                <a:solidFill>
                  <a:srgbClr val="000000"/>
                </a:solidFill>
                <a:latin typeface="Verdana" panose="020B0604030504040204" pitchFamily="34" charset="0"/>
              </a:rPr>
              <a:t>                </a:t>
            </a:r>
            <a:r>
              <a:rPr kumimoji="0" lang="en-US" altLang="zh-CN" sz="2000">
                <a:solidFill>
                  <a:srgbClr val="0033CC"/>
                </a:solidFill>
                <a:latin typeface="Verdana" panose="020B0604030504040204" pitchFamily="34" charset="0"/>
              </a:rPr>
              <a:t>PUSH BX</a:t>
            </a:r>
          </a:p>
          <a:p>
            <a:pPr eaLnBrk="1" hangingPunct="1">
              <a:lnSpc>
                <a:spcPct val="60000"/>
              </a:lnSpc>
              <a:spcAft>
                <a:spcPct val="20000"/>
              </a:spcAft>
              <a:buClrTx/>
              <a:buSzTx/>
              <a:buFontTx/>
              <a:buNone/>
            </a:pPr>
            <a:r>
              <a:rPr kumimoji="0" lang="en-US" altLang="zh-CN" sz="2000">
                <a:solidFill>
                  <a:srgbClr val="0033CC"/>
                </a:solidFill>
                <a:latin typeface="Verdana" panose="020B0604030504040204" pitchFamily="34" charset="0"/>
              </a:rPr>
              <a:t>                PUSH CX</a:t>
            </a:r>
          </a:p>
          <a:p>
            <a:pPr eaLnBrk="1" hangingPunct="1">
              <a:lnSpc>
                <a:spcPct val="60000"/>
              </a:lnSpc>
              <a:spcAft>
                <a:spcPct val="20000"/>
              </a:spcAft>
              <a:buClrTx/>
              <a:buSzTx/>
              <a:buFontTx/>
              <a:buNone/>
            </a:pPr>
            <a:r>
              <a:rPr kumimoji="0" lang="en-US" altLang="zh-CN" sz="2000">
                <a:solidFill>
                  <a:srgbClr val="0033CC"/>
                </a:solidFill>
                <a:latin typeface="Verdana" panose="020B0604030504040204" pitchFamily="34" charset="0"/>
              </a:rPr>
              <a:t>                PUSH BP</a:t>
            </a:r>
          </a:p>
          <a:p>
            <a:pPr eaLnBrk="1" hangingPunct="1">
              <a:lnSpc>
                <a:spcPct val="60000"/>
              </a:lnSpc>
              <a:spcAft>
                <a:spcPct val="20000"/>
              </a:spcAft>
              <a:buClrTx/>
              <a:buSzTx/>
              <a:buFontTx/>
              <a:buNone/>
            </a:pPr>
            <a:r>
              <a:rPr kumimoji="0" lang="en-US" altLang="zh-CN" sz="2000">
                <a:solidFill>
                  <a:srgbClr val="0033CC"/>
                </a:solidFill>
                <a:latin typeface="Verdana" panose="020B0604030504040204" pitchFamily="34" charset="0"/>
              </a:rPr>
              <a:t>                MOV BP,SP</a:t>
            </a:r>
          </a:p>
          <a:p>
            <a:pPr eaLnBrk="1" hangingPunct="1">
              <a:lnSpc>
                <a:spcPct val="60000"/>
              </a:lnSpc>
              <a:spcAft>
                <a:spcPct val="20000"/>
              </a:spcAft>
              <a:buClrTx/>
              <a:buSzTx/>
              <a:buFontTx/>
              <a:buNone/>
            </a:pPr>
            <a:r>
              <a:rPr kumimoji="0" lang="en-US" altLang="zh-CN" sz="2000">
                <a:solidFill>
                  <a:srgbClr val="0033CC"/>
                </a:solidFill>
                <a:latin typeface="Verdana" panose="020B0604030504040204" pitchFamily="34" charset="0"/>
              </a:rPr>
              <a:t>                PUSHF</a:t>
            </a:r>
          </a:p>
          <a:p>
            <a:pPr eaLnBrk="1" hangingPunct="1">
              <a:lnSpc>
                <a:spcPct val="60000"/>
              </a:lnSpc>
              <a:spcAft>
                <a:spcPct val="20000"/>
              </a:spcAft>
              <a:buClrTx/>
              <a:buSzTx/>
              <a:buFontTx/>
              <a:buNone/>
            </a:pPr>
            <a:r>
              <a:rPr kumimoji="0" lang="en-US" altLang="zh-CN" sz="2000">
                <a:solidFill>
                  <a:srgbClr val="000000"/>
                </a:solidFill>
                <a:latin typeface="Verdana" panose="020B0604030504040204" pitchFamily="34" charset="0"/>
              </a:rPr>
              <a:t>                </a:t>
            </a:r>
            <a:r>
              <a:rPr kumimoji="0" lang="en-US" altLang="zh-CN" sz="2000">
                <a:solidFill>
                  <a:srgbClr val="FF0000"/>
                </a:solidFill>
                <a:latin typeface="Verdana" panose="020B0604030504040204" pitchFamily="34" charset="0"/>
              </a:rPr>
              <a:t>MOV CX,[BP+10]   ;</a:t>
            </a:r>
            <a:r>
              <a:rPr kumimoji="0" lang="zh-CN" altLang="en-US" sz="2000">
                <a:solidFill>
                  <a:srgbClr val="FF0000"/>
                </a:solidFill>
                <a:latin typeface="Verdana" panose="020B0604030504040204" pitchFamily="34" charset="0"/>
              </a:rPr>
              <a:t>取数组长度</a:t>
            </a:r>
          </a:p>
          <a:p>
            <a:pPr eaLnBrk="1" hangingPunct="1">
              <a:lnSpc>
                <a:spcPct val="60000"/>
              </a:lnSpc>
              <a:spcAft>
                <a:spcPct val="20000"/>
              </a:spcAft>
              <a:buClrTx/>
              <a:buSzTx/>
              <a:buFontTx/>
              <a:buNone/>
            </a:pPr>
            <a:r>
              <a:rPr kumimoji="0" lang="en-US" altLang="zh-CN" sz="2000">
                <a:solidFill>
                  <a:srgbClr val="FF0000"/>
                </a:solidFill>
                <a:latin typeface="Verdana" panose="020B0604030504040204" pitchFamily="34" charset="0"/>
              </a:rPr>
              <a:t>                MOV BX,[BP+12]   ;</a:t>
            </a:r>
            <a:r>
              <a:rPr kumimoji="0" lang="zh-CN" altLang="en-US" sz="2000">
                <a:solidFill>
                  <a:srgbClr val="FF0000"/>
                </a:solidFill>
                <a:latin typeface="Verdana" panose="020B0604030504040204" pitchFamily="34" charset="0"/>
              </a:rPr>
              <a:t>取数组起始地址</a:t>
            </a:r>
          </a:p>
          <a:p>
            <a:pPr eaLnBrk="1" hangingPunct="1">
              <a:lnSpc>
                <a:spcPct val="60000"/>
              </a:lnSpc>
              <a:spcAft>
                <a:spcPct val="20000"/>
              </a:spcAft>
              <a:buClrTx/>
              <a:buSzTx/>
              <a:buFontTx/>
              <a:buNone/>
            </a:pPr>
            <a:r>
              <a:rPr kumimoji="0" lang="en-US" altLang="zh-CN" sz="2000">
                <a:solidFill>
                  <a:srgbClr val="000000"/>
                </a:solidFill>
                <a:latin typeface="Verdana" panose="020B0604030504040204" pitchFamily="34" charset="0"/>
              </a:rPr>
              <a:t>                      ……    ……         ;</a:t>
            </a:r>
            <a:r>
              <a:rPr kumimoji="0" lang="zh-CN" altLang="en-US" sz="2000">
                <a:solidFill>
                  <a:srgbClr val="000000"/>
                </a:solidFill>
                <a:latin typeface="Verdana" panose="020B0604030504040204" pitchFamily="34" charset="0"/>
              </a:rPr>
              <a:t>数组相加</a:t>
            </a:r>
          </a:p>
          <a:p>
            <a:pPr eaLnBrk="1" hangingPunct="1">
              <a:lnSpc>
                <a:spcPct val="60000"/>
              </a:lnSpc>
              <a:spcAft>
                <a:spcPct val="20000"/>
              </a:spcAft>
              <a:buClrTx/>
              <a:buSzTx/>
              <a:buFontTx/>
              <a:buNone/>
            </a:pPr>
            <a:r>
              <a:rPr kumimoji="0" lang="en-US" altLang="zh-CN" sz="2000">
                <a:solidFill>
                  <a:srgbClr val="000000"/>
                </a:solidFill>
                <a:latin typeface="Verdana" panose="020B0604030504040204" pitchFamily="34" charset="0"/>
              </a:rPr>
              <a:t>           </a:t>
            </a:r>
            <a:r>
              <a:rPr kumimoji="0" lang="en-US" altLang="zh-CN" sz="2000">
                <a:solidFill>
                  <a:srgbClr val="FF0000"/>
                </a:solidFill>
                <a:latin typeface="Verdana" panose="020B0604030504040204" pitchFamily="34" charset="0"/>
              </a:rPr>
              <a:t>MOV [BX],AX </a:t>
            </a:r>
            <a:r>
              <a:rPr kumimoji="0" lang="zh-CN" altLang="en-US" sz="2000">
                <a:solidFill>
                  <a:srgbClr val="FF0000"/>
                </a:solidFill>
                <a:latin typeface="Verdana" panose="020B0604030504040204" pitchFamily="34" charset="0"/>
              </a:rPr>
              <a:t>      </a:t>
            </a:r>
            <a:r>
              <a:rPr kumimoji="0" lang="en-US" altLang="zh-CN" sz="2000">
                <a:solidFill>
                  <a:srgbClr val="FF0000"/>
                </a:solidFill>
                <a:latin typeface="Verdana" panose="020B0604030504040204" pitchFamily="34" charset="0"/>
              </a:rPr>
              <a:t> ;</a:t>
            </a:r>
            <a:r>
              <a:rPr kumimoji="0" lang="zh-CN" altLang="en-US" sz="2000">
                <a:solidFill>
                  <a:srgbClr val="FF0000"/>
                </a:solidFill>
                <a:latin typeface="Verdana" panose="020B0604030504040204" pitchFamily="34" charset="0"/>
              </a:rPr>
              <a:t>数组和送</a:t>
            </a:r>
            <a:r>
              <a:rPr kumimoji="0" lang="en-US" altLang="zh-CN" sz="2000">
                <a:solidFill>
                  <a:srgbClr val="FF0000"/>
                </a:solidFill>
                <a:latin typeface="Verdana" panose="020B0604030504040204" pitchFamily="34" charset="0"/>
              </a:rPr>
              <a:t>SUM</a:t>
            </a:r>
          </a:p>
          <a:p>
            <a:pPr eaLnBrk="1" hangingPunct="1">
              <a:lnSpc>
                <a:spcPct val="60000"/>
              </a:lnSpc>
              <a:spcAft>
                <a:spcPct val="20000"/>
              </a:spcAft>
              <a:buClrTx/>
              <a:buSzTx/>
              <a:buFontTx/>
              <a:buNone/>
            </a:pPr>
            <a:r>
              <a:rPr kumimoji="0" lang="en-US" altLang="zh-CN" sz="2000">
                <a:solidFill>
                  <a:srgbClr val="000000"/>
                </a:solidFill>
                <a:latin typeface="Verdana" panose="020B0604030504040204" pitchFamily="34" charset="0"/>
              </a:rPr>
              <a:t>                </a:t>
            </a:r>
            <a:r>
              <a:rPr kumimoji="0" lang="en-US" altLang="zh-CN" sz="2000">
                <a:solidFill>
                  <a:srgbClr val="009900"/>
                </a:solidFill>
                <a:latin typeface="Verdana" panose="020B0604030504040204" pitchFamily="34" charset="0"/>
              </a:rPr>
              <a:t>POPF</a:t>
            </a:r>
          </a:p>
          <a:p>
            <a:pPr eaLnBrk="1" hangingPunct="1">
              <a:lnSpc>
                <a:spcPct val="60000"/>
              </a:lnSpc>
              <a:spcAft>
                <a:spcPct val="20000"/>
              </a:spcAft>
              <a:buClrTx/>
              <a:buSzTx/>
              <a:buFontTx/>
              <a:buNone/>
            </a:pPr>
            <a:r>
              <a:rPr kumimoji="0" lang="en-US" altLang="zh-CN" sz="2000">
                <a:solidFill>
                  <a:srgbClr val="009900"/>
                </a:solidFill>
                <a:latin typeface="Verdana" panose="020B0604030504040204" pitchFamily="34" charset="0"/>
              </a:rPr>
              <a:t>                POP BP</a:t>
            </a:r>
          </a:p>
          <a:p>
            <a:pPr eaLnBrk="1" hangingPunct="1">
              <a:lnSpc>
                <a:spcPct val="60000"/>
              </a:lnSpc>
              <a:spcAft>
                <a:spcPct val="20000"/>
              </a:spcAft>
              <a:buClrTx/>
              <a:buSzTx/>
              <a:buFontTx/>
              <a:buNone/>
            </a:pPr>
            <a:r>
              <a:rPr kumimoji="0" lang="en-US" altLang="zh-CN" sz="2000">
                <a:solidFill>
                  <a:srgbClr val="009900"/>
                </a:solidFill>
                <a:latin typeface="Verdana" panose="020B0604030504040204" pitchFamily="34" charset="0"/>
              </a:rPr>
              <a:t>                POP CX</a:t>
            </a:r>
          </a:p>
          <a:p>
            <a:pPr eaLnBrk="1" hangingPunct="1">
              <a:lnSpc>
                <a:spcPct val="60000"/>
              </a:lnSpc>
              <a:spcAft>
                <a:spcPct val="20000"/>
              </a:spcAft>
              <a:buClrTx/>
              <a:buSzTx/>
              <a:buFontTx/>
              <a:buNone/>
            </a:pPr>
            <a:r>
              <a:rPr kumimoji="0" lang="en-US" altLang="zh-CN" sz="2000">
                <a:solidFill>
                  <a:srgbClr val="009900"/>
                </a:solidFill>
                <a:latin typeface="Verdana" panose="020B0604030504040204" pitchFamily="34" charset="0"/>
              </a:rPr>
              <a:t>                POP BX</a:t>
            </a:r>
          </a:p>
          <a:p>
            <a:pPr eaLnBrk="1" hangingPunct="1">
              <a:lnSpc>
                <a:spcPct val="60000"/>
              </a:lnSpc>
              <a:spcAft>
                <a:spcPct val="20000"/>
              </a:spcAft>
              <a:buClrTx/>
              <a:buSzTx/>
              <a:buFontTx/>
              <a:buNone/>
            </a:pPr>
            <a:r>
              <a:rPr kumimoji="0" lang="en-US" altLang="zh-CN" sz="2000">
                <a:solidFill>
                  <a:srgbClr val="009900"/>
                </a:solidFill>
                <a:latin typeface="Verdana" panose="020B0604030504040204" pitchFamily="34" charset="0"/>
              </a:rPr>
              <a:t>                RET 4</a:t>
            </a:r>
          </a:p>
          <a:p>
            <a:pPr eaLnBrk="1" hangingPunct="1">
              <a:lnSpc>
                <a:spcPct val="60000"/>
              </a:lnSpc>
              <a:spcAft>
                <a:spcPct val="20000"/>
              </a:spcAft>
              <a:buClrTx/>
              <a:buSzTx/>
              <a:buFontTx/>
              <a:buNone/>
            </a:pPr>
            <a:r>
              <a:rPr kumimoji="0" lang="en-US" altLang="zh-CN" sz="2000">
                <a:solidFill>
                  <a:srgbClr val="000000"/>
                </a:solidFill>
                <a:latin typeface="Verdana" panose="020B0604030504040204" pitchFamily="34" charset="0"/>
              </a:rPr>
              <a:t>                      ……    ……</a:t>
            </a:r>
          </a:p>
        </p:txBody>
      </p:sp>
      <p:grpSp>
        <p:nvGrpSpPr>
          <p:cNvPr id="207876" name="Group 6">
            <a:extLst>
              <a:ext uri="{FF2B5EF4-FFF2-40B4-BE49-F238E27FC236}">
                <a16:creationId xmlns:a16="http://schemas.microsoft.com/office/drawing/2014/main" id="{D9D3DF28-284A-4443-9732-3D9C6D6082A1}"/>
              </a:ext>
            </a:extLst>
          </p:cNvPr>
          <p:cNvGrpSpPr>
            <a:grpSpLocks/>
          </p:cNvGrpSpPr>
          <p:nvPr/>
        </p:nvGrpSpPr>
        <p:grpSpPr bwMode="auto">
          <a:xfrm>
            <a:off x="6642100" y="911225"/>
            <a:ext cx="1600200" cy="3119438"/>
            <a:chOff x="4184" y="197"/>
            <a:chExt cx="1008" cy="1965"/>
          </a:xfrm>
        </p:grpSpPr>
        <p:pic>
          <p:nvPicPr>
            <p:cNvPr id="207879" name="Picture 7" descr="stock01">
              <a:extLst>
                <a:ext uri="{FF2B5EF4-FFF2-40B4-BE49-F238E27FC236}">
                  <a16:creationId xmlns:a16="http://schemas.microsoft.com/office/drawing/2014/main" id="{60A6F32F-57D3-5048-84C8-2E64C627B4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7424" r="65794"/>
            <a:stretch>
              <a:fillRect/>
            </a:stretch>
          </p:blipFill>
          <p:spPr bwMode="auto">
            <a:xfrm>
              <a:off x="4184" y="197"/>
              <a:ext cx="1008" cy="1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880" name="Text Box 8">
              <a:extLst>
                <a:ext uri="{FF2B5EF4-FFF2-40B4-BE49-F238E27FC236}">
                  <a16:creationId xmlns:a16="http://schemas.microsoft.com/office/drawing/2014/main" id="{D16A8074-C604-5B40-A912-93FC0735ADB4}"/>
                </a:ext>
              </a:extLst>
            </p:cNvPr>
            <p:cNvSpPr txBox="1">
              <a:spLocks noChangeArrowheads="1"/>
            </p:cNvSpPr>
            <p:nvPr/>
          </p:nvSpPr>
          <p:spPr bwMode="auto">
            <a:xfrm>
              <a:off x="4227" y="1251"/>
              <a:ext cx="441"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sz="1000">
                  <a:solidFill>
                    <a:srgbClr val="000000"/>
                  </a:solidFill>
                  <a:latin typeface="Verdana" panose="020B0604030504040204" pitchFamily="34" charset="0"/>
                </a:rPr>
                <a:t>BP+10</a:t>
              </a:r>
            </a:p>
            <a:p>
              <a:pPr eaLnBrk="1" hangingPunct="1">
                <a:spcBef>
                  <a:spcPct val="50000"/>
                </a:spcBef>
                <a:buClrTx/>
                <a:buSzTx/>
                <a:buFontTx/>
                <a:buNone/>
              </a:pPr>
              <a:r>
                <a:rPr kumimoji="0" lang="en-US" altLang="zh-CN" sz="1000">
                  <a:solidFill>
                    <a:srgbClr val="000000"/>
                  </a:solidFill>
                  <a:latin typeface="Verdana" panose="020B0604030504040204" pitchFamily="34" charset="0"/>
                </a:rPr>
                <a:t>BP+12</a:t>
              </a:r>
            </a:p>
          </p:txBody>
        </p:sp>
      </p:grpSp>
      <p:pic>
        <p:nvPicPr>
          <p:cNvPr id="207877" name="Picture 9" descr="stock01">
            <a:extLst>
              <a:ext uri="{FF2B5EF4-FFF2-40B4-BE49-F238E27FC236}">
                <a16:creationId xmlns:a16="http://schemas.microsoft.com/office/drawing/2014/main" id="{8B2A6E30-5B83-0D4B-982D-5EA31627F2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0936" t="56165" r="7329" b="3278"/>
          <a:stretch>
            <a:fillRect/>
          </a:stretch>
        </p:blipFill>
        <p:spPr bwMode="auto">
          <a:xfrm>
            <a:off x="6670675" y="4117975"/>
            <a:ext cx="2185988"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878" name="Text Box 5">
            <a:extLst>
              <a:ext uri="{FF2B5EF4-FFF2-40B4-BE49-F238E27FC236}">
                <a16:creationId xmlns:a16="http://schemas.microsoft.com/office/drawing/2014/main" id="{DBAE71FE-16D0-504C-B2C0-F31D53391AFE}"/>
              </a:ext>
            </a:extLst>
          </p:cNvPr>
          <p:cNvSpPr txBox="1">
            <a:spLocks noChangeArrowheads="1"/>
          </p:cNvSpPr>
          <p:nvPr/>
        </p:nvSpPr>
        <p:spPr bwMode="auto">
          <a:xfrm>
            <a:off x="2339975" y="146050"/>
            <a:ext cx="4537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6.6	 </a:t>
            </a:r>
            <a:r>
              <a:rPr lang="zh-CN" altLang="en-US" sz="3600">
                <a:latin typeface="隶书" pitchFamily="49" charset="-122"/>
                <a:ea typeface="隶书" pitchFamily="49" charset="-122"/>
              </a:rPr>
              <a:t>程序设计方法</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4">
            <a:extLst>
              <a:ext uri="{FF2B5EF4-FFF2-40B4-BE49-F238E27FC236}">
                <a16:creationId xmlns:a16="http://schemas.microsoft.com/office/drawing/2014/main" id="{F0D4951C-CBCC-7B43-A10D-FBF51174F62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50DC93A-DEC5-0146-BE41-FE0E6E7D7DAD}" type="datetime12">
              <a:rPr kumimoji="0" lang="zh-CN" altLang="en-US" sz="1400" smtClean="0"/>
              <a:pPr>
                <a:spcBef>
                  <a:spcPct val="0"/>
                </a:spcBef>
                <a:buClrTx/>
                <a:buSzTx/>
                <a:buFontTx/>
                <a:buNone/>
              </a:pPr>
              <a:t>下午10时44分</a:t>
            </a:fld>
            <a:endParaRPr kumimoji="0" lang="en-US" altLang="zh-CN" sz="1400"/>
          </a:p>
        </p:txBody>
      </p:sp>
      <p:sp>
        <p:nvSpPr>
          <p:cNvPr id="209922" name="Rectangle 6">
            <a:extLst>
              <a:ext uri="{FF2B5EF4-FFF2-40B4-BE49-F238E27FC236}">
                <a16:creationId xmlns:a16="http://schemas.microsoft.com/office/drawing/2014/main" id="{938B15C2-4528-A54C-8F7F-465221DFF6D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5EBB08A-A35A-7D4D-96B4-D7F20C800422}" type="slidenum">
              <a:rPr kumimoji="0" lang="en-US" altLang="zh-CN" sz="1400" smtClean="0"/>
              <a:pPr>
                <a:spcBef>
                  <a:spcPct val="0"/>
                </a:spcBef>
                <a:buClrTx/>
                <a:buSzTx/>
                <a:buFontTx/>
                <a:buNone/>
              </a:pPr>
              <a:t>95</a:t>
            </a:fld>
            <a:r>
              <a:rPr kumimoji="0" lang="en-US" altLang="zh-CN" sz="1400"/>
              <a:t>/96</a:t>
            </a:r>
            <a:endParaRPr kumimoji="0" lang="zh-CN" altLang="en-US" sz="1400"/>
          </a:p>
        </p:txBody>
      </p:sp>
      <p:sp>
        <p:nvSpPr>
          <p:cNvPr id="659461" name="Text Box 5">
            <a:extLst>
              <a:ext uri="{FF2B5EF4-FFF2-40B4-BE49-F238E27FC236}">
                <a16:creationId xmlns:a16="http://schemas.microsoft.com/office/drawing/2014/main" id="{E9620A02-00F3-374C-8A03-94CCF323BFBE}"/>
              </a:ext>
            </a:extLst>
          </p:cNvPr>
          <p:cNvSpPr txBox="1">
            <a:spLocks noChangeArrowheads="1"/>
          </p:cNvSpPr>
          <p:nvPr/>
        </p:nvSpPr>
        <p:spPr bwMode="auto">
          <a:xfrm>
            <a:off x="517525" y="955675"/>
            <a:ext cx="3983038" cy="457200"/>
          </a:xfrm>
          <a:prstGeom prst="rect">
            <a:avLst/>
          </a:prstGeom>
          <a:noFill/>
          <a:ln>
            <a:noFill/>
          </a:ln>
          <a:effectLst/>
          <a:extLst/>
        </p:spPr>
        <p:txBody>
          <a:bodyPr>
            <a:spAutoFit/>
          </a:bodyPr>
          <a:lstStyle/>
          <a:p>
            <a:pPr eaLnBrk="1" hangingPunct="1">
              <a:spcBef>
                <a:spcPct val="50000"/>
              </a:spcBef>
              <a:defRPr/>
            </a:pPr>
            <a:r>
              <a:rPr kumimoji="0" lang="zh-CN" altLang="en-US" sz="2400">
                <a:solidFill>
                  <a:srgbClr val="0033CC"/>
                </a:solidFill>
                <a:effectLst>
                  <a:outerShdw blurRad="38100" dist="38100" dir="2700000" algn="tl">
                    <a:srgbClr val="DDDDDD"/>
                  </a:outerShdw>
                </a:effectLst>
                <a:latin typeface="宋体" charset="0"/>
                <a:ea typeface="宋体" charset="0"/>
                <a:cs typeface="宋体" charset="0"/>
              </a:rPr>
              <a:t>子程序嵌套和递归调用</a:t>
            </a:r>
          </a:p>
        </p:txBody>
      </p:sp>
      <p:sp>
        <p:nvSpPr>
          <p:cNvPr id="209924" name="Line 6">
            <a:extLst>
              <a:ext uri="{FF2B5EF4-FFF2-40B4-BE49-F238E27FC236}">
                <a16:creationId xmlns:a16="http://schemas.microsoft.com/office/drawing/2014/main" id="{124589A1-3DB8-B647-B590-5F54186EC10F}"/>
              </a:ext>
            </a:extLst>
          </p:cNvPr>
          <p:cNvSpPr>
            <a:spLocks noChangeShapeType="1"/>
          </p:cNvSpPr>
          <p:nvPr/>
        </p:nvSpPr>
        <p:spPr bwMode="auto">
          <a:xfrm>
            <a:off x="1476375" y="5013325"/>
            <a:ext cx="0"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9925" name="Line 7">
            <a:extLst>
              <a:ext uri="{FF2B5EF4-FFF2-40B4-BE49-F238E27FC236}">
                <a16:creationId xmlns:a16="http://schemas.microsoft.com/office/drawing/2014/main" id="{40F55DAE-0F1A-C54D-8662-A7F03B8FB7C0}"/>
              </a:ext>
            </a:extLst>
          </p:cNvPr>
          <p:cNvSpPr>
            <a:spLocks noChangeShapeType="1"/>
          </p:cNvSpPr>
          <p:nvPr/>
        </p:nvSpPr>
        <p:spPr bwMode="auto">
          <a:xfrm flipV="1">
            <a:off x="1476375" y="5013325"/>
            <a:ext cx="863600"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9926" name="Line 8">
            <a:extLst>
              <a:ext uri="{FF2B5EF4-FFF2-40B4-BE49-F238E27FC236}">
                <a16:creationId xmlns:a16="http://schemas.microsoft.com/office/drawing/2014/main" id="{86995418-C0D7-0B4A-8181-097318D40291}"/>
              </a:ext>
            </a:extLst>
          </p:cNvPr>
          <p:cNvSpPr>
            <a:spLocks noChangeShapeType="1"/>
          </p:cNvSpPr>
          <p:nvPr/>
        </p:nvSpPr>
        <p:spPr bwMode="auto">
          <a:xfrm>
            <a:off x="2339975" y="5086350"/>
            <a:ext cx="0"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9927" name="Line 9">
            <a:extLst>
              <a:ext uri="{FF2B5EF4-FFF2-40B4-BE49-F238E27FC236}">
                <a16:creationId xmlns:a16="http://schemas.microsoft.com/office/drawing/2014/main" id="{7709178B-634E-A94C-9208-CEAF72691310}"/>
              </a:ext>
            </a:extLst>
          </p:cNvPr>
          <p:cNvSpPr>
            <a:spLocks noChangeShapeType="1"/>
          </p:cNvSpPr>
          <p:nvPr/>
        </p:nvSpPr>
        <p:spPr bwMode="auto">
          <a:xfrm flipV="1">
            <a:off x="2411413" y="5013325"/>
            <a:ext cx="865187"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9928" name="Line 10">
            <a:extLst>
              <a:ext uri="{FF2B5EF4-FFF2-40B4-BE49-F238E27FC236}">
                <a16:creationId xmlns:a16="http://schemas.microsoft.com/office/drawing/2014/main" id="{6234DD00-571E-CD48-95B3-B72D3E382F9A}"/>
              </a:ext>
            </a:extLst>
          </p:cNvPr>
          <p:cNvSpPr>
            <a:spLocks noChangeShapeType="1"/>
          </p:cNvSpPr>
          <p:nvPr/>
        </p:nvSpPr>
        <p:spPr bwMode="auto">
          <a:xfrm>
            <a:off x="3276600" y="5086350"/>
            <a:ext cx="0" cy="719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9929" name="Line 11">
            <a:extLst>
              <a:ext uri="{FF2B5EF4-FFF2-40B4-BE49-F238E27FC236}">
                <a16:creationId xmlns:a16="http://schemas.microsoft.com/office/drawing/2014/main" id="{675FB462-F926-B845-A480-24D867581628}"/>
              </a:ext>
            </a:extLst>
          </p:cNvPr>
          <p:cNvSpPr>
            <a:spLocks noChangeShapeType="1"/>
          </p:cNvSpPr>
          <p:nvPr/>
        </p:nvSpPr>
        <p:spPr bwMode="auto">
          <a:xfrm flipH="1" flipV="1">
            <a:off x="2339975" y="5518150"/>
            <a:ext cx="936625" cy="287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9930" name="Line 12">
            <a:extLst>
              <a:ext uri="{FF2B5EF4-FFF2-40B4-BE49-F238E27FC236}">
                <a16:creationId xmlns:a16="http://schemas.microsoft.com/office/drawing/2014/main" id="{99E3921A-2C53-8240-B02C-6E273AFBAC71}"/>
              </a:ext>
            </a:extLst>
          </p:cNvPr>
          <p:cNvSpPr>
            <a:spLocks noChangeShapeType="1"/>
          </p:cNvSpPr>
          <p:nvPr/>
        </p:nvSpPr>
        <p:spPr bwMode="auto">
          <a:xfrm>
            <a:off x="2339975" y="5589588"/>
            <a:ext cx="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9931" name="Line 13">
            <a:extLst>
              <a:ext uri="{FF2B5EF4-FFF2-40B4-BE49-F238E27FC236}">
                <a16:creationId xmlns:a16="http://schemas.microsoft.com/office/drawing/2014/main" id="{926E6264-0932-DC4C-9DA0-6818AE57C1FA}"/>
              </a:ext>
            </a:extLst>
          </p:cNvPr>
          <p:cNvSpPr>
            <a:spLocks noChangeShapeType="1"/>
          </p:cNvSpPr>
          <p:nvPr/>
        </p:nvSpPr>
        <p:spPr bwMode="auto">
          <a:xfrm flipH="1" flipV="1">
            <a:off x="1476375" y="5446713"/>
            <a:ext cx="863600" cy="503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9932" name="Line 14">
            <a:extLst>
              <a:ext uri="{FF2B5EF4-FFF2-40B4-BE49-F238E27FC236}">
                <a16:creationId xmlns:a16="http://schemas.microsoft.com/office/drawing/2014/main" id="{5A3E4681-F9E0-DE40-9AD1-A41B4C1215C8}"/>
              </a:ext>
            </a:extLst>
          </p:cNvPr>
          <p:cNvSpPr>
            <a:spLocks noChangeShapeType="1"/>
          </p:cNvSpPr>
          <p:nvPr/>
        </p:nvSpPr>
        <p:spPr bwMode="auto">
          <a:xfrm>
            <a:off x="1476375" y="5518150"/>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9933" name="Line 15">
            <a:extLst>
              <a:ext uri="{FF2B5EF4-FFF2-40B4-BE49-F238E27FC236}">
                <a16:creationId xmlns:a16="http://schemas.microsoft.com/office/drawing/2014/main" id="{03546033-7BA5-1042-8AD2-DDE3C2FC4FA8}"/>
              </a:ext>
            </a:extLst>
          </p:cNvPr>
          <p:cNvSpPr>
            <a:spLocks noChangeShapeType="1"/>
          </p:cNvSpPr>
          <p:nvPr/>
        </p:nvSpPr>
        <p:spPr bwMode="auto">
          <a:xfrm>
            <a:off x="4716463" y="5086350"/>
            <a:ext cx="0"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9934" name="Line 16">
            <a:extLst>
              <a:ext uri="{FF2B5EF4-FFF2-40B4-BE49-F238E27FC236}">
                <a16:creationId xmlns:a16="http://schemas.microsoft.com/office/drawing/2014/main" id="{B7F8F756-0D2C-4F4A-AC81-476F5D953CA0}"/>
              </a:ext>
            </a:extLst>
          </p:cNvPr>
          <p:cNvSpPr>
            <a:spLocks noChangeShapeType="1"/>
          </p:cNvSpPr>
          <p:nvPr/>
        </p:nvSpPr>
        <p:spPr bwMode="auto">
          <a:xfrm flipV="1">
            <a:off x="4787900" y="5086350"/>
            <a:ext cx="720725"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9935" name="Line 17">
            <a:extLst>
              <a:ext uri="{FF2B5EF4-FFF2-40B4-BE49-F238E27FC236}">
                <a16:creationId xmlns:a16="http://schemas.microsoft.com/office/drawing/2014/main" id="{D98E2105-97A8-ED44-BAAC-D9BC32838816}"/>
              </a:ext>
            </a:extLst>
          </p:cNvPr>
          <p:cNvSpPr>
            <a:spLocks noChangeShapeType="1"/>
          </p:cNvSpPr>
          <p:nvPr/>
        </p:nvSpPr>
        <p:spPr bwMode="auto">
          <a:xfrm>
            <a:off x="5508625" y="5086350"/>
            <a:ext cx="0"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9936" name="Line 18">
            <a:extLst>
              <a:ext uri="{FF2B5EF4-FFF2-40B4-BE49-F238E27FC236}">
                <a16:creationId xmlns:a16="http://schemas.microsoft.com/office/drawing/2014/main" id="{F8CC27A5-35A5-6143-B82E-AC0AE83E9FF0}"/>
              </a:ext>
            </a:extLst>
          </p:cNvPr>
          <p:cNvSpPr>
            <a:spLocks noChangeShapeType="1"/>
          </p:cNvSpPr>
          <p:nvPr/>
        </p:nvSpPr>
        <p:spPr bwMode="auto">
          <a:xfrm flipV="1">
            <a:off x="5508625" y="5086350"/>
            <a:ext cx="1150938"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9937" name="Line 19">
            <a:extLst>
              <a:ext uri="{FF2B5EF4-FFF2-40B4-BE49-F238E27FC236}">
                <a16:creationId xmlns:a16="http://schemas.microsoft.com/office/drawing/2014/main" id="{78541235-4958-4E48-B678-76606AF28FC8}"/>
              </a:ext>
            </a:extLst>
          </p:cNvPr>
          <p:cNvSpPr>
            <a:spLocks noChangeShapeType="1"/>
          </p:cNvSpPr>
          <p:nvPr/>
        </p:nvSpPr>
        <p:spPr bwMode="auto">
          <a:xfrm>
            <a:off x="6659563" y="5157788"/>
            <a:ext cx="0"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9938" name="Line 20">
            <a:extLst>
              <a:ext uri="{FF2B5EF4-FFF2-40B4-BE49-F238E27FC236}">
                <a16:creationId xmlns:a16="http://schemas.microsoft.com/office/drawing/2014/main" id="{FD00ADBA-2020-2746-892E-A5AFFB872E38}"/>
              </a:ext>
            </a:extLst>
          </p:cNvPr>
          <p:cNvSpPr>
            <a:spLocks noChangeShapeType="1"/>
          </p:cNvSpPr>
          <p:nvPr/>
        </p:nvSpPr>
        <p:spPr bwMode="auto">
          <a:xfrm flipH="1" flipV="1">
            <a:off x="5508625" y="5662613"/>
            <a:ext cx="1150938"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9939" name="Line 21">
            <a:extLst>
              <a:ext uri="{FF2B5EF4-FFF2-40B4-BE49-F238E27FC236}">
                <a16:creationId xmlns:a16="http://schemas.microsoft.com/office/drawing/2014/main" id="{17AA426A-3375-3F4B-9844-BB71E84436F1}"/>
              </a:ext>
            </a:extLst>
          </p:cNvPr>
          <p:cNvSpPr>
            <a:spLocks noChangeShapeType="1"/>
          </p:cNvSpPr>
          <p:nvPr/>
        </p:nvSpPr>
        <p:spPr bwMode="auto">
          <a:xfrm>
            <a:off x="5508625" y="5662613"/>
            <a:ext cx="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9940" name="Line 22">
            <a:extLst>
              <a:ext uri="{FF2B5EF4-FFF2-40B4-BE49-F238E27FC236}">
                <a16:creationId xmlns:a16="http://schemas.microsoft.com/office/drawing/2014/main" id="{3714C64B-202D-ED49-86C5-2F3C823EE28E}"/>
              </a:ext>
            </a:extLst>
          </p:cNvPr>
          <p:cNvSpPr>
            <a:spLocks noChangeShapeType="1"/>
          </p:cNvSpPr>
          <p:nvPr/>
        </p:nvSpPr>
        <p:spPr bwMode="auto">
          <a:xfrm flipH="1" flipV="1">
            <a:off x="4716463" y="5589588"/>
            <a:ext cx="792162" cy="4333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9941" name="Line 23">
            <a:extLst>
              <a:ext uri="{FF2B5EF4-FFF2-40B4-BE49-F238E27FC236}">
                <a16:creationId xmlns:a16="http://schemas.microsoft.com/office/drawing/2014/main" id="{D0352819-5BE8-0A42-A128-1CCADB3C3180}"/>
              </a:ext>
            </a:extLst>
          </p:cNvPr>
          <p:cNvSpPr>
            <a:spLocks noChangeShapeType="1"/>
          </p:cNvSpPr>
          <p:nvPr/>
        </p:nvSpPr>
        <p:spPr bwMode="auto">
          <a:xfrm>
            <a:off x="4716463" y="5589588"/>
            <a:ext cx="0"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9942" name="Text Box 24">
            <a:extLst>
              <a:ext uri="{FF2B5EF4-FFF2-40B4-BE49-F238E27FC236}">
                <a16:creationId xmlns:a16="http://schemas.microsoft.com/office/drawing/2014/main" id="{3FC69961-2447-AF42-8F81-65E835904D06}"/>
              </a:ext>
            </a:extLst>
          </p:cNvPr>
          <p:cNvSpPr txBox="1">
            <a:spLocks noChangeArrowheads="1"/>
          </p:cNvSpPr>
          <p:nvPr/>
        </p:nvSpPr>
        <p:spPr bwMode="auto">
          <a:xfrm>
            <a:off x="971550" y="4581525"/>
            <a:ext cx="64087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zh-CN" altLang="en-US" sz="1800">
                <a:latin typeface="Verdana" panose="020B0604030504040204" pitchFamily="34" charset="0"/>
              </a:rPr>
              <a:t>主程序  子程序</a:t>
            </a:r>
            <a:r>
              <a:rPr kumimoji="0" lang="en-US" altLang="zh-CN" sz="1800">
                <a:latin typeface="Verdana" panose="020B0604030504040204" pitchFamily="34" charset="0"/>
              </a:rPr>
              <a:t>A  </a:t>
            </a:r>
            <a:r>
              <a:rPr kumimoji="0" lang="zh-CN" altLang="en-US" sz="1800">
                <a:latin typeface="Verdana" panose="020B0604030504040204" pitchFamily="34" charset="0"/>
              </a:rPr>
              <a:t>子程序</a:t>
            </a:r>
            <a:r>
              <a:rPr kumimoji="0" lang="en-US" altLang="zh-CN" sz="1800">
                <a:latin typeface="Verdana" panose="020B0604030504040204" pitchFamily="34" charset="0"/>
              </a:rPr>
              <a:t>B       </a:t>
            </a:r>
            <a:r>
              <a:rPr kumimoji="0" lang="zh-CN" altLang="en-US" sz="1800">
                <a:latin typeface="Verdana" panose="020B0604030504040204" pitchFamily="34" charset="0"/>
              </a:rPr>
              <a:t>主程序  子程序</a:t>
            </a:r>
            <a:r>
              <a:rPr kumimoji="0" lang="en-US" altLang="zh-CN" sz="1800">
                <a:latin typeface="Verdana" panose="020B0604030504040204" pitchFamily="34" charset="0"/>
              </a:rPr>
              <a:t>A  </a:t>
            </a:r>
            <a:r>
              <a:rPr kumimoji="0" lang="zh-CN" altLang="en-US" sz="1800">
                <a:latin typeface="Verdana" panose="020B0604030504040204" pitchFamily="34" charset="0"/>
              </a:rPr>
              <a:t>子程序</a:t>
            </a:r>
            <a:r>
              <a:rPr kumimoji="0" lang="en-US" altLang="zh-CN" sz="1800">
                <a:latin typeface="Verdana" panose="020B0604030504040204" pitchFamily="34" charset="0"/>
              </a:rPr>
              <a:t>A  </a:t>
            </a:r>
          </a:p>
        </p:txBody>
      </p:sp>
      <p:sp>
        <p:nvSpPr>
          <p:cNvPr id="209943" name="Text Box 25">
            <a:extLst>
              <a:ext uri="{FF2B5EF4-FFF2-40B4-BE49-F238E27FC236}">
                <a16:creationId xmlns:a16="http://schemas.microsoft.com/office/drawing/2014/main" id="{2459508E-371A-5F45-8E4C-D2CE42445DBD}"/>
              </a:ext>
            </a:extLst>
          </p:cNvPr>
          <p:cNvSpPr txBox="1">
            <a:spLocks noChangeArrowheads="1"/>
          </p:cNvSpPr>
          <p:nvPr/>
        </p:nvSpPr>
        <p:spPr bwMode="auto">
          <a:xfrm>
            <a:off x="612775" y="1649413"/>
            <a:ext cx="8123238"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50000"/>
              </a:spcBef>
              <a:buClrTx/>
              <a:buSzTx/>
              <a:buFontTx/>
              <a:buBlip>
                <a:blip r:embed="rId3"/>
              </a:buBlip>
            </a:pPr>
            <a:r>
              <a:rPr kumimoji="0" lang="zh-CN" altLang="en-US" sz="2400">
                <a:solidFill>
                  <a:srgbClr val="000000"/>
                </a:solidFill>
                <a:latin typeface="宋体" panose="02010600030101010101" pitchFamily="2" charset="-122"/>
              </a:rPr>
              <a:t>子程序本身又可调用其它子程序，称为</a:t>
            </a:r>
            <a:r>
              <a:rPr kumimoji="0" lang="zh-CN" altLang="en-US" sz="2400">
                <a:solidFill>
                  <a:schemeClr val="tx2"/>
                </a:solidFill>
                <a:latin typeface="宋体" panose="02010600030101010101" pitchFamily="2" charset="-122"/>
              </a:rPr>
              <a:t>子程序嵌套</a:t>
            </a:r>
            <a:r>
              <a:rPr kumimoji="0" lang="zh-CN" altLang="en-US" sz="2400">
                <a:solidFill>
                  <a:srgbClr val="000000"/>
                </a:solidFill>
                <a:latin typeface="宋体" panose="02010600030101010101" pitchFamily="2" charset="-122"/>
              </a:rPr>
              <a:t>，嵌套的层数不限，只要堆栈空间足够就可以。</a:t>
            </a:r>
          </a:p>
          <a:p>
            <a:pPr eaLnBrk="1" hangingPunct="1">
              <a:lnSpc>
                <a:spcPct val="120000"/>
              </a:lnSpc>
              <a:spcBef>
                <a:spcPct val="50000"/>
              </a:spcBef>
              <a:buClrTx/>
              <a:buSzTx/>
              <a:buFontTx/>
              <a:buBlip>
                <a:blip r:embed="rId3"/>
              </a:buBlip>
            </a:pPr>
            <a:r>
              <a:rPr kumimoji="0" lang="zh-CN" altLang="en-US" sz="2400">
                <a:solidFill>
                  <a:srgbClr val="000000"/>
                </a:solidFill>
                <a:latin typeface="宋体" panose="02010600030101010101" pitchFamily="2" charset="-122"/>
              </a:rPr>
              <a:t>注意寄存器的保护及恢复，避免各层子程序之间寄存器使用冲突，造成程序出错。</a:t>
            </a:r>
          </a:p>
          <a:p>
            <a:pPr eaLnBrk="1" hangingPunct="1">
              <a:lnSpc>
                <a:spcPct val="120000"/>
              </a:lnSpc>
              <a:spcBef>
                <a:spcPct val="50000"/>
              </a:spcBef>
              <a:buClrTx/>
              <a:buSzTx/>
              <a:buFontTx/>
              <a:buBlip>
                <a:blip r:embed="rId3"/>
              </a:buBlip>
            </a:pPr>
            <a:r>
              <a:rPr kumimoji="0" lang="zh-CN" altLang="en-US" sz="2400">
                <a:solidFill>
                  <a:srgbClr val="000000"/>
                </a:solidFill>
                <a:latin typeface="宋体" panose="02010600030101010101" pitchFamily="2" charset="-122"/>
              </a:rPr>
              <a:t>子程序调用子程序本身，称为子程序</a:t>
            </a:r>
            <a:r>
              <a:rPr kumimoji="0" lang="zh-CN" altLang="en-US" sz="2400">
                <a:solidFill>
                  <a:srgbClr val="FF3300"/>
                </a:solidFill>
                <a:latin typeface="宋体" panose="02010600030101010101" pitchFamily="2" charset="-122"/>
              </a:rPr>
              <a:t>递归调用</a:t>
            </a:r>
            <a:r>
              <a:rPr kumimoji="0" lang="zh-CN" altLang="en-US" sz="2400">
                <a:solidFill>
                  <a:srgbClr val="000000"/>
                </a:solidFill>
                <a:latin typeface="宋体" panose="02010600030101010101" pitchFamily="2" charset="-122"/>
              </a:rPr>
              <a:t>。 </a:t>
            </a:r>
          </a:p>
        </p:txBody>
      </p:sp>
      <p:sp>
        <p:nvSpPr>
          <p:cNvPr id="209944" name="Text Box 5">
            <a:extLst>
              <a:ext uri="{FF2B5EF4-FFF2-40B4-BE49-F238E27FC236}">
                <a16:creationId xmlns:a16="http://schemas.microsoft.com/office/drawing/2014/main" id="{8DD08E9E-491F-2343-AA90-6F64A79441B4}"/>
              </a:ext>
            </a:extLst>
          </p:cNvPr>
          <p:cNvSpPr txBox="1">
            <a:spLocks noChangeArrowheads="1"/>
          </p:cNvSpPr>
          <p:nvPr/>
        </p:nvSpPr>
        <p:spPr bwMode="auto">
          <a:xfrm>
            <a:off x="2339975" y="146050"/>
            <a:ext cx="4537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latin typeface="隶书" pitchFamily="49" charset="-122"/>
                <a:ea typeface="隶书" pitchFamily="49" charset="-122"/>
              </a:rPr>
              <a:t>6.6	 </a:t>
            </a:r>
            <a:r>
              <a:rPr lang="zh-CN" altLang="en-US" sz="3600">
                <a:latin typeface="隶书" pitchFamily="49" charset="-122"/>
                <a:ea typeface="隶书" pitchFamily="49" charset="-122"/>
              </a:rPr>
              <a:t>程序设计方法</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4">
            <a:extLst>
              <a:ext uri="{FF2B5EF4-FFF2-40B4-BE49-F238E27FC236}">
                <a16:creationId xmlns:a16="http://schemas.microsoft.com/office/drawing/2014/main" id="{4A2C8740-D3CF-2E4A-B711-D17F8DCE155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046D063-06C8-3B47-A292-4A6ECF20B179}" type="datetime12">
              <a:rPr kumimoji="0" lang="zh-CN" altLang="en-US" sz="1400" smtClean="0"/>
              <a:pPr>
                <a:spcBef>
                  <a:spcPct val="0"/>
                </a:spcBef>
                <a:buClrTx/>
                <a:buSzTx/>
                <a:buFontTx/>
                <a:buNone/>
              </a:pPr>
              <a:t>下午10时44分</a:t>
            </a:fld>
            <a:endParaRPr kumimoji="0" lang="en-US" altLang="zh-CN" sz="1400"/>
          </a:p>
        </p:txBody>
      </p:sp>
      <p:sp>
        <p:nvSpPr>
          <p:cNvPr id="211970" name="Rectangle 6">
            <a:extLst>
              <a:ext uri="{FF2B5EF4-FFF2-40B4-BE49-F238E27FC236}">
                <a16:creationId xmlns:a16="http://schemas.microsoft.com/office/drawing/2014/main" id="{6332CF99-CC7F-294A-A70B-7EDF4E36777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83222B1-62E8-454D-811B-4595B7BA6A6A}" type="slidenum">
              <a:rPr kumimoji="0" lang="en-US" altLang="zh-CN" sz="1400" smtClean="0"/>
              <a:pPr>
                <a:spcBef>
                  <a:spcPct val="0"/>
                </a:spcBef>
                <a:buClrTx/>
                <a:buSzTx/>
                <a:buFontTx/>
                <a:buNone/>
              </a:pPr>
              <a:t>96</a:t>
            </a:fld>
            <a:r>
              <a:rPr kumimoji="0" lang="en-US" altLang="zh-CN" sz="1400"/>
              <a:t>/96</a:t>
            </a:r>
            <a:endParaRPr kumimoji="0" lang="zh-CN" altLang="en-US" sz="1400"/>
          </a:p>
        </p:txBody>
      </p:sp>
      <p:sp>
        <p:nvSpPr>
          <p:cNvPr id="211971" name="Rectangle 6">
            <a:extLst>
              <a:ext uri="{FF2B5EF4-FFF2-40B4-BE49-F238E27FC236}">
                <a16:creationId xmlns:a16="http://schemas.microsoft.com/office/drawing/2014/main" id="{1B1DADDD-5ED9-9040-84CF-49D68812B2C0}"/>
              </a:ext>
            </a:extLst>
          </p:cNvPr>
          <p:cNvSpPr>
            <a:spLocks noChangeArrowheads="1"/>
          </p:cNvSpPr>
          <p:nvPr/>
        </p:nvSpPr>
        <p:spPr bwMode="auto">
          <a:xfrm>
            <a:off x="323528" y="60074"/>
            <a:ext cx="8748712"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4000" dirty="0">
                <a:latin typeface="隶书" pitchFamily="49" charset="-122"/>
                <a:ea typeface="隶书" pitchFamily="49" charset="-122"/>
              </a:rPr>
              <a:t>第六章 </a:t>
            </a:r>
            <a:r>
              <a:rPr lang="en-US" altLang="zh-CN" sz="4000" dirty="0">
                <a:latin typeface="隶书" pitchFamily="49" charset="-122"/>
                <a:ea typeface="隶书" pitchFamily="49" charset="-122"/>
              </a:rPr>
              <a:t>8086/8088</a:t>
            </a:r>
            <a:r>
              <a:rPr lang="zh-CN" altLang="en-US" sz="4000" dirty="0">
                <a:latin typeface="隶书" pitchFamily="49" charset="-122"/>
                <a:ea typeface="隶书" pitchFamily="49" charset="-122"/>
              </a:rPr>
              <a:t>汇编语言程序设计</a:t>
            </a:r>
          </a:p>
        </p:txBody>
      </p:sp>
      <p:grpSp>
        <p:nvGrpSpPr>
          <p:cNvPr id="6" name="Group 16">
            <a:extLst>
              <a:ext uri="{FF2B5EF4-FFF2-40B4-BE49-F238E27FC236}">
                <a16:creationId xmlns:a16="http://schemas.microsoft.com/office/drawing/2014/main" id="{ED12FBF7-A9B3-4248-87BE-5CD33A5C03F9}"/>
              </a:ext>
            </a:extLst>
          </p:cNvPr>
          <p:cNvGrpSpPr>
            <a:grpSpLocks/>
          </p:cNvGrpSpPr>
          <p:nvPr/>
        </p:nvGrpSpPr>
        <p:grpSpPr bwMode="auto">
          <a:xfrm>
            <a:off x="2590800" y="2133600"/>
            <a:ext cx="3810000" cy="2335213"/>
            <a:chOff x="1632" y="1344"/>
            <a:chExt cx="2400" cy="1471"/>
          </a:xfrm>
        </p:grpSpPr>
        <p:sp>
          <p:nvSpPr>
            <p:cNvPr id="211973" name="Text Box 8">
              <a:extLst>
                <a:ext uri="{FF2B5EF4-FFF2-40B4-BE49-F238E27FC236}">
                  <a16:creationId xmlns:a16="http://schemas.microsoft.com/office/drawing/2014/main" id="{3E70D649-F188-C744-A8E3-E0A3B4433C6F}"/>
                </a:ext>
              </a:extLst>
            </p:cNvPr>
            <p:cNvSpPr txBox="1">
              <a:spLocks noChangeArrowheads="1"/>
            </p:cNvSpPr>
            <p:nvPr/>
          </p:nvSpPr>
          <p:spPr bwMode="auto">
            <a:xfrm>
              <a:off x="1791" y="2296"/>
              <a:ext cx="1769"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0" lang="en-US" altLang="zh-CN" sz="4800">
                  <a:solidFill>
                    <a:srgbClr val="FF6699"/>
                  </a:solidFill>
                  <a:latin typeface="Monotype Corsiva" panose="03010101010201010101" pitchFamily="66" charset="0"/>
                </a:rPr>
                <a:t>END</a:t>
              </a:r>
            </a:p>
          </p:txBody>
        </p:sp>
        <p:pic>
          <p:nvPicPr>
            <p:cNvPr id="211974" name="Picture 4" descr="dglxasset[1]">
              <a:extLst>
                <a:ext uri="{FF2B5EF4-FFF2-40B4-BE49-F238E27FC236}">
                  <a16:creationId xmlns:a16="http://schemas.microsoft.com/office/drawing/2014/main" id="{9A09B0B6-6C72-E240-B5A2-87B27799FF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 y="1344"/>
              <a:ext cx="2400" cy="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74736456" presetClass="entr" presetSubtype="0" fill="hold" nodeType="after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华文中宋"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华文中宋"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TotalTime>
  <Words>6966</Words>
  <Application>Microsoft Macintosh PowerPoint</Application>
  <PresentationFormat>全屏显示(4:3)</PresentationFormat>
  <Paragraphs>1335</Paragraphs>
  <Slides>96</Slides>
  <Notes>96</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96</vt:i4>
      </vt:variant>
    </vt:vector>
  </HeadingPairs>
  <TitlesOfParts>
    <vt:vector size="113" baseType="lpstr">
      <vt:lpstr>仿宋</vt:lpstr>
      <vt:lpstr>黑体</vt:lpstr>
      <vt:lpstr>华文中宋</vt:lpstr>
      <vt:lpstr>楷体_GB2312</vt:lpstr>
      <vt:lpstr>隶书</vt:lpstr>
      <vt:lpstr>宋体</vt:lpstr>
      <vt:lpstr>FangSong</vt:lpstr>
      <vt:lpstr>Arial</vt:lpstr>
      <vt:lpstr>Monotype Corsiva</vt:lpstr>
      <vt:lpstr>Tahoma</vt:lpstr>
      <vt:lpstr>Times New Roman</vt:lpstr>
      <vt:lpstr>Verdana</vt:lpstr>
      <vt:lpstr>Webdings</vt:lpstr>
      <vt:lpstr>Wingdings</vt:lpstr>
      <vt:lpstr>Blends</vt:lpstr>
      <vt:lpstr>Equation</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zhaozh</cp:lastModifiedBy>
  <cp:revision>21</cp:revision>
  <dcterms:created xsi:type="dcterms:W3CDTF">2016-04-06T00:52:02Z</dcterms:created>
  <dcterms:modified xsi:type="dcterms:W3CDTF">2019-05-04T15:21:22Z</dcterms:modified>
</cp:coreProperties>
</file>