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8"/>
  </p:notesMasterIdLst>
  <p:handoutMasterIdLst>
    <p:handoutMasterId r:id="rId129"/>
  </p:handoutMasterIdLst>
  <p:sldIdLst>
    <p:sldId id="319" r:id="rId2"/>
    <p:sldId id="563" r:id="rId3"/>
    <p:sldId id="777" r:id="rId4"/>
    <p:sldId id="899" r:id="rId5"/>
    <p:sldId id="900" r:id="rId6"/>
    <p:sldId id="901" r:id="rId7"/>
    <p:sldId id="904" r:id="rId8"/>
    <p:sldId id="905" r:id="rId9"/>
    <p:sldId id="906" r:id="rId10"/>
    <p:sldId id="907" r:id="rId11"/>
    <p:sldId id="908" r:id="rId12"/>
    <p:sldId id="911" r:id="rId13"/>
    <p:sldId id="912" r:id="rId14"/>
    <p:sldId id="913" r:id="rId15"/>
    <p:sldId id="915" r:id="rId16"/>
    <p:sldId id="916" r:id="rId17"/>
    <p:sldId id="917" r:id="rId18"/>
    <p:sldId id="918" r:id="rId19"/>
    <p:sldId id="914" r:id="rId20"/>
    <p:sldId id="909" r:id="rId21"/>
    <p:sldId id="919" r:id="rId22"/>
    <p:sldId id="920" r:id="rId23"/>
    <p:sldId id="921" r:id="rId24"/>
    <p:sldId id="922" r:id="rId25"/>
    <p:sldId id="923" r:id="rId26"/>
    <p:sldId id="924" r:id="rId27"/>
    <p:sldId id="925" r:id="rId28"/>
    <p:sldId id="1034" r:id="rId29"/>
    <p:sldId id="1035" r:id="rId30"/>
    <p:sldId id="1036" r:id="rId31"/>
    <p:sldId id="1037" r:id="rId32"/>
    <p:sldId id="1038" r:id="rId33"/>
    <p:sldId id="1039" r:id="rId34"/>
    <p:sldId id="1040" r:id="rId35"/>
    <p:sldId id="1041" r:id="rId36"/>
    <p:sldId id="1042" r:id="rId37"/>
    <p:sldId id="1043" r:id="rId38"/>
    <p:sldId id="1044" r:id="rId39"/>
    <p:sldId id="1045" r:id="rId40"/>
    <p:sldId id="1046" r:id="rId41"/>
    <p:sldId id="1047" r:id="rId42"/>
    <p:sldId id="1048" r:id="rId43"/>
    <p:sldId id="1049" r:id="rId44"/>
    <p:sldId id="1050" r:id="rId45"/>
    <p:sldId id="1051" r:id="rId46"/>
    <p:sldId id="1052" r:id="rId47"/>
    <p:sldId id="1053" r:id="rId48"/>
    <p:sldId id="1054" r:id="rId49"/>
    <p:sldId id="1055" r:id="rId50"/>
    <p:sldId id="1056" r:id="rId51"/>
    <p:sldId id="1057" r:id="rId52"/>
    <p:sldId id="910" r:id="rId53"/>
    <p:sldId id="926" r:id="rId54"/>
    <p:sldId id="928" r:id="rId55"/>
    <p:sldId id="929" r:id="rId56"/>
    <p:sldId id="931" r:id="rId57"/>
    <p:sldId id="932" r:id="rId58"/>
    <p:sldId id="933" r:id="rId59"/>
    <p:sldId id="934" r:id="rId60"/>
    <p:sldId id="930" r:id="rId61"/>
    <p:sldId id="935" r:id="rId62"/>
    <p:sldId id="936" r:id="rId63"/>
    <p:sldId id="937" r:id="rId64"/>
    <p:sldId id="938" r:id="rId65"/>
    <p:sldId id="939" r:id="rId66"/>
    <p:sldId id="940" r:id="rId67"/>
    <p:sldId id="941" r:id="rId68"/>
    <p:sldId id="942" r:id="rId69"/>
    <p:sldId id="943" r:id="rId70"/>
    <p:sldId id="944" r:id="rId71"/>
    <p:sldId id="945" r:id="rId72"/>
    <p:sldId id="949" r:id="rId73"/>
    <p:sldId id="950" r:id="rId74"/>
    <p:sldId id="951" r:id="rId75"/>
    <p:sldId id="946" r:id="rId76"/>
    <p:sldId id="952" r:id="rId77"/>
    <p:sldId id="953" r:id="rId78"/>
    <p:sldId id="954" r:id="rId79"/>
    <p:sldId id="955" r:id="rId80"/>
    <p:sldId id="947" r:id="rId81"/>
    <p:sldId id="948" r:id="rId82"/>
    <p:sldId id="956" r:id="rId83"/>
    <p:sldId id="957" r:id="rId84"/>
    <p:sldId id="958" r:id="rId85"/>
    <p:sldId id="959" r:id="rId86"/>
    <p:sldId id="960" r:id="rId87"/>
    <p:sldId id="961" r:id="rId88"/>
    <p:sldId id="990" r:id="rId89"/>
    <p:sldId id="994" r:id="rId90"/>
    <p:sldId id="995" r:id="rId91"/>
    <p:sldId id="996" r:id="rId92"/>
    <p:sldId id="997" r:id="rId93"/>
    <p:sldId id="998" r:id="rId94"/>
    <p:sldId id="999" r:id="rId95"/>
    <p:sldId id="1000" r:id="rId96"/>
    <p:sldId id="1001" r:id="rId97"/>
    <p:sldId id="1002" r:id="rId98"/>
    <p:sldId id="1005" r:id="rId99"/>
    <p:sldId id="1006" r:id="rId100"/>
    <p:sldId id="1007" r:id="rId101"/>
    <p:sldId id="1008" r:id="rId102"/>
    <p:sldId id="1009" r:id="rId103"/>
    <p:sldId id="1010" r:id="rId104"/>
    <p:sldId id="1011" r:id="rId105"/>
    <p:sldId id="1018" r:id="rId106"/>
    <p:sldId id="1019" r:id="rId107"/>
    <p:sldId id="1020" r:id="rId108"/>
    <p:sldId id="1021" r:id="rId109"/>
    <p:sldId id="1022" r:id="rId110"/>
    <p:sldId id="1023" r:id="rId111"/>
    <p:sldId id="1024" r:id="rId112"/>
    <p:sldId id="1025" r:id="rId113"/>
    <p:sldId id="1026" r:id="rId114"/>
    <p:sldId id="1027" r:id="rId115"/>
    <p:sldId id="1028" r:id="rId116"/>
    <p:sldId id="1029" r:id="rId117"/>
    <p:sldId id="1012" r:id="rId118"/>
    <p:sldId id="1013" r:id="rId119"/>
    <p:sldId id="1014" r:id="rId120"/>
    <p:sldId id="1015" r:id="rId121"/>
    <p:sldId id="1016" r:id="rId122"/>
    <p:sldId id="1017" r:id="rId123"/>
    <p:sldId id="1003" r:id="rId124"/>
    <p:sldId id="1004" r:id="rId125"/>
    <p:sldId id="1030" r:id="rId126"/>
    <p:sldId id="1031" r:id="rId1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/>
    <p:restoredTop sz="85495"/>
  </p:normalViewPr>
  <p:slideViewPr>
    <p:cSldViewPr>
      <p:cViewPr varScale="1">
        <p:scale>
          <a:sx n="59" d="100"/>
          <a:sy n="59" d="100"/>
        </p:scale>
        <p:origin x="1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notesViewPr>
    <p:cSldViewPr>
      <p:cViewPr varScale="1">
        <p:scale>
          <a:sx n="57" d="100"/>
          <a:sy n="57" d="100"/>
        </p:scale>
        <p:origin x="-175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44.emf"/><Relationship Id="rId4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1F2FF76-C7C6-2443-8B5A-A610AEDE66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56217CF-41CE-C649-B08B-46861F7B1A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792EF28-D873-E343-8DF1-CE1995F7A1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5C68D47-64B0-2144-94BC-1BE79D642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1F943C-5B21-2A47-B83F-0D6C92360D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FBCAD-BF0C-E944-B2BE-D062CE5B9E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1B91C2-0CBE-264A-B377-1FCEB11BB6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8ABB315-3022-7A4E-B040-60535690B46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9AA30D-CAED-F149-9682-3BFD617F1A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624091-50F7-0445-A1FA-F22CA108B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7FF72D1-3B0B-5E4F-9D92-8D0F2547A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B10FE2-65CF-CA4C-8BAE-193D4E389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7%A7%BB%E4%BD%8D%E5%AF%84%E5%AD%98%E5%99%A8&amp;tn=44039180_cpr&amp;fenlei=mv6quAkxTZn0IZRqIHckPjm4nH00T1YLmv7WmvPBPW6YuWR1ujPW0ZwV5Hcvrjm3rH6sPfKWUMw85HfYnjn4nH6sgvPsT6KdThsqpZwYTjCEQLGCpyw9Uz4Bmy-bIi4WUvYETgN-TLwGUv3En1czPjnLP1ns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aidu.com/s?wd=%E6%97%B6%E9%92%9F%E8%84%89%E5%86%B2&amp;tn=44039180_cpr&amp;fenlei=mv6quAkxTZn0IZRqIHckPjm4nH00T1YLmv7WmvPBPW6YuWR1ujPW0ZwV5Hcvrjm3rH6sPfKWUMw85HfYnjn4nH6sgvPsT6KdThsqpZwYTjCEQLGCpyw9Uz4Bmy-bIi4WUvYETgN-TLwGUv3En1czPjnLP1ns" TargetMode="Externa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221179D-3068-1C46-996F-9B22B61CE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A0A0263F-B6CC-B740-B415-CCED29C93A56}" type="slidenum">
              <a:rPr lang="en-US" altLang="zh-CN" sz="1200" b="0" smtClean="0"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9BD8A0DD-8379-044D-8581-7B5747437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0348238-96D9-D744-B18D-D8D0A53AB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5D55AC4D-15F0-544B-821B-511628589E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250C122C-BA6F-AC45-8420-FCD54DE8B5D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F565541-1B47-0840-8269-D23F1A195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E23F7A5-0285-D640-B1E7-E5F90D654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>
            <a:extLst>
              <a:ext uri="{FF2B5EF4-FFF2-40B4-BE49-F238E27FC236}">
                <a16:creationId xmlns:a16="http://schemas.microsoft.com/office/drawing/2014/main" id="{E3907E17-9B03-7B43-ACD9-19750A92B2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8C8B292E-9601-4E4C-8D61-963822BDC4D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D1D7AC82-9F35-424D-AC5B-A3127D95C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AB0F7B5D-2A58-C44C-8517-49318F8C3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74C8B0F4-B35E-3B4E-A2DF-EC3014E17D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54CF2C4-B187-1940-9E1A-E5B2534C8CAF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2CE099CC-F705-2F46-8F70-28F5DB18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30A9E4E9-419F-D148-B17F-BBA685F07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2062BDA9-CE73-BA48-A736-4D3CA89229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0E0A7BD-965B-AE4C-B5A9-243E912263FB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B1E9C825-F158-EB45-8DC6-E8FE1C8B1D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6C491EEB-B405-6046-8CD8-A6DFD6A87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>
            <a:extLst>
              <a:ext uri="{FF2B5EF4-FFF2-40B4-BE49-F238E27FC236}">
                <a16:creationId xmlns:a16="http://schemas.microsoft.com/office/drawing/2014/main" id="{54EBDC6C-E888-134C-896B-B880D4FAB2D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4AF149E7-E86F-004A-A486-467E31099E0F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2FF27471-6AC7-A64A-BDFD-B8C77B98B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CFDE1634-F4D2-7B44-A6C9-CD518D069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>
            <a:extLst>
              <a:ext uri="{FF2B5EF4-FFF2-40B4-BE49-F238E27FC236}">
                <a16:creationId xmlns:a16="http://schemas.microsoft.com/office/drawing/2014/main" id="{35C37E10-CB65-A145-B792-DD6EFEF124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F558DA7-3179-C048-9DCD-127786A646E9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C1BD8F8B-2106-D544-980E-D7F4B094C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7CC0042B-E780-7042-9B21-DBF1BB98F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>
            <a:extLst>
              <a:ext uri="{FF2B5EF4-FFF2-40B4-BE49-F238E27FC236}">
                <a16:creationId xmlns:a16="http://schemas.microsoft.com/office/drawing/2014/main" id="{C555C246-F7CC-F142-8596-AA84BA1F8C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8A77F5D7-E32E-C240-9987-5FFD4D4A8840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4DA6466A-24B3-CA4B-84CD-DD715CD3D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664CD563-D151-0D45-BD84-F19A49D5C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>
            <a:extLst>
              <a:ext uri="{FF2B5EF4-FFF2-40B4-BE49-F238E27FC236}">
                <a16:creationId xmlns:a16="http://schemas.microsoft.com/office/drawing/2014/main" id="{5B09D694-41BC-9145-A078-84984980BA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1786F14-CCE2-824D-8009-0B9B1941D03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8D1C1D02-291A-AD4E-976E-81D9BDA84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8DC5BFE0-87B1-B44A-9A75-126F381AB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>
            <a:extLst>
              <a:ext uri="{FF2B5EF4-FFF2-40B4-BE49-F238E27FC236}">
                <a16:creationId xmlns:a16="http://schemas.microsoft.com/office/drawing/2014/main" id="{F9D6A916-773F-7B49-A25D-8E71C9FE0F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2574573-CFC6-3348-B640-B5AFB95BC59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C1443B0F-5E86-844D-9CE7-C6D0B8EC4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43485EED-D7B2-684F-B0A6-3BCB29B7B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>
            <a:extLst>
              <a:ext uri="{FF2B5EF4-FFF2-40B4-BE49-F238E27FC236}">
                <a16:creationId xmlns:a16="http://schemas.microsoft.com/office/drawing/2014/main" id="{5C4B01E8-E82E-694B-9767-5CB6AB9E9E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FB7788D-EB31-4A4D-BF2C-DEB0C44E4E4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BB644A02-1B9A-4640-90B7-145F6AB38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AA334BBA-0E7D-CD4B-B441-7EE016CE4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>
            <a:extLst>
              <a:ext uri="{FF2B5EF4-FFF2-40B4-BE49-F238E27FC236}">
                <a16:creationId xmlns:a16="http://schemas.microsoft.com/office/drawing/2014/main" id="{AE90AA11-D1D7-8A4B-A9EF-44D8120EB9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6189113-2ED6-F147-A74B-83D8A1A95B7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109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EFE0D861-E35E-F64E-B2AC-03B8459B0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2F36243-7F03-5944-BC0C-0ACDC96F4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DF29F130-2630-4B46-9EB3-4E818059CA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C91CBF5-36B8-FC4B-9CFE-7691BA09101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65CF26A-3EF7-A443-87D8-6A77FC67B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287558C-A232-1242-A88F-586F12C61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状态寄存器各位的设置可随设备的种类的要求而定，无统一的规定。</a:t>
            </a:r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>
            <a:extLst>
              <a:ext uri="{FF2B5EF4-FFF2-40B4-BE49-F238E27FC236}">
                <a16:creationId xmlns:a16="http://schemas.microsoft.com/office/drawing/2014/main" id="{F72E2BE4-CAAA-3144-8950-5190F5AB29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70CE9E0-FB16-604B-ADA4-43F7F0B9A33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96B9E873-416F-FB4A-9423-F6FD945F8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7EC25A7D-CA18-8F4F-86F5-16DE80E4D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>
            <a:extLst>
              <a:ext uri="{FF2B5EF4-FFF2-40B4-BE49-F238E27FC236}">
                <a16:creationId xmlns:a16="http://schemas.microsoft.com/office/drawing/2014/main" id="{32BEDC22-D08D-3E46-B171-35D4D473BFB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A085EA7-F239-694E-A8E9-11A30827AD3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84303ED0-76F1-2F4D-B81E-228182DFF4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71BAD6AE-5952-C542-8FCD-7945D2A19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>
            <a:extLst>
              <a:ext uri="{FF2B5EF4-FFF2-40B4-BE49-F238E27FC236}">
                <a16:creationId xmlns:a16="http://schemas.microsoft.com/office/drawing/2014/main" id="{F07E9C81-8691-C64E-98EC-FE98CAC13D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26ACA7E5-26E5-804C-80F8-1DEAC0B5ABBC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DA5E9EA6-A4FE-4948-B203-D020286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7B65E2C-1EA8-4E49-94A4-1E9CB9D0C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7">
            <a:extLst>
              <a:ext uri="{FF2B5EF4-FFF2-40B4-BE49-F238E27FC236}">
                <a16:creationId xmlns:a16="http://schemas.microsoft.com/office/drawing/2014/main" id="{49171EE3-F045-454F-B864-4A50CC3451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4ED7DDAF-B04D-9147-9638-B7EF4EBFF8C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1D59B1CE-D673-EE4C-BBF4-D7FA1931E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90165523-DE6B-E748-BA54-8EAB5AAC0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7">
            <a:extLst>
              <a:ext uri="{FF2B5EF4-FFF2-40B4-BE49-F238E27FC236}">
                <a16:creationId xmlns:a16="http://schemas.microsoft.com/office/drawing/2014/main" id="{C0291350-2097-EF49-8D8D-F8E50864B0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2C0B78F-527F-D148-966B-42BEBE16960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D0F557BF-09A2-FB46-BFB6-5481E6DAC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9B67108E-99D2-744F-93D7-86235BE1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7">
            <a:extLst>
              <a:ext uri="{FF2B5EF4-FFF2-40B4-BE49-F238E27FC236}">
                <a16:creationId xmlns:a16="http://schemas.microsoft.com/office/drawing/2014/main" id="{A46E1C94-6A73-9041-8240-22E2B62604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BEA7EB1-1E4A-9D4E-A936-37C2C5EEE4D0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9E40A1D7-842F-FD40-B01F-53D769913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750AE986-EAD8-A54A-90BA-09D1A569C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>
            <a:extLst>
              <a:ext uri="{FF2B5EF4-FFF2-40B4-BE49-F238E27FC236}">
                <a16:creationId xmlns:a16="http://schemas.microsoft.com/office/drawing/2014/main" id="{09944E83-7629-6644-9E05-202A93BE7F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3F1FFB7-132E-554C-B7E2-A2D82297A139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E67265C0-59BA-1B42-BF9F-22F3C1BA7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29A91681-0226-4B4F-B9D4-58B065918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7">
            <a:extLst>
              <a:ext uri="{FF2B5EF4-FFF2-40B4-BE49-F238E27FC236}">
                <a16:creationId xmlns:a16="http://schemas.microsoft.com/office/drawing/2014/main" id="{FB041D47-C405-2F46-BF7F-1BA1927221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31600AE-5469-8341-B4F2-EABF518F9DF9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08FF188E-3FA4-C142-AAAB-2A77CE748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344F7F9E-1156-3046-8C92-370B7CA87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7">
            <a:extLst>
              <a:ext uri="{FF2B5EF4-FFF2-40B4-BE49-F238E27FC236}">
                <a16:creationId xmlns:a16="http://schemas.microsoft.com/office/drawing/2014/main" id="{FD4A4268-A50D-2D4C-A337-41CEE3A961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F455A86-4C41-B44E-808D-C42BDFB9739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845D215D-3B64-0B43-A6C6-7AE23487B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325BFE7A-0E2A-EB4E-85D6-F8C0F8A3E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7">
            <a:extLst>
              <a:ext uri="{FF2B5EF4-FFF2-40B4-BE49-F238E27FC236}">
                <a16:creationId xmlns:a16="http://schemas.microsoft.com/office/drawing/2014/main" id="{7997F1D7-9045-A949-BF23-9EB205B82D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424ECE54-8402-2E45-822D-9DCBD2DEAA20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119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C6F84F19-D553-4446-9C26-0D4C8E66C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06BDC9DF-2594-8243-AB92-60A1CA488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3A75037-93C0-D146-9D30-2C93E1A57F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5AF0960-C103-9A4B-B0BA-C526CDEF393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4666C3E-4F03-DE4C-A2CF-D8F9C0ECC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5DC0574-4AF1-8043-B047-847CA6EA7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>
            <a:extLst>
              <a:ext uri="{FF2B5EF4-FFF2-40B4-BE49-F238E27FC236}">
                <a16:creationId xmlns:a16="http://schemas.microsoft.com/office/drawing/2014/main" id="{23E07FF0-0F29-1E4B-91F0-AA6B1E526D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495F113-784D-994C-A427-08DD7BE6E43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EBB9D9FA-64F2-FC4B-9F6B-F7E1A4EE3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EB80E7C3-08C9-3E43-9C15-BAEE4334A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7">
            <a:extLst>
              <a:ext uri="{FF2B5EF4-FFF2-40B4-BE49-F238E27FC236}">
                <a16:creationId xmlns:a16="http://schemas.microsoft.com/office/drawing/2014/main" id="{3F12A2BE-381A-9A4D-AA79-26FF1C109D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8D41DAC-F85F-DF44-9EC0-E75698E47A35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E7EAAB76-A0FF-1D4F-8EED-5FA493FAF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61D1C8A-3C2A-864D-8109-FE7FB20D0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7">
            <a:extLst>
              <a:ext uri="{FF2B5EF4-FFF2-40B4-BE49-F238E27FC236}">
                <a16:creationId xmlns:a16="http://schemas.microsoft.com/office/drawing/2014/main" id="{FC6DBC32-2A1A-1C4E-8E93-DBDF663806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43CA0850-7312-6B40-8749-F4D4AC6B04B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AD52911A-514B-9847-9F97-04DE0BF95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0A66C7EA-E24D-6242-AE73-7D00F5E53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>
            <a:extLst>
              <a:ext uri="{FF2B5EF4-FFF2-40B4-BE49-F238E27FC236}">
                <a16:creationId xmlns:a16="http://schemas.microsoft.com/office/drawing/2014/main" id="{B2D0FB06-70F4-5B47-824B-3645C8FD16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583FAF1-FE09-B940-801E-E62BC4C2520C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C9CAD861-9F0F-7540-8A8F-2A78687CB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4AEBF236-202C-DD4A-849D-92A51CD36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7">
            <a:extLst>
              <a:ext uri="{FF2B5EF4-FFF2-40B4-BE49-F238E27FC236}">
                <a16:creationId xmlns:a16="http://schemas.microsoft.com/office/drawing/2014/main" id="{78E6132B-8DED-6745-BE14-A17AD27DD1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E4112EB-F433-1C4E-A479-E9A8A82FA09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1E9B7DCF-CBC6-E449-BE59-BA0FAA241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EEDB83D0-F21C-6D40-81F7-9499CB3EB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8251A </a:t>
            </a:r>
            <a:r>
              <a:rPr lang="zh-CN" altLang="en-US" b="1"/>
              <a:t>的</a:t>
            </a:r>
            <a:r>
              <a:rPr lang="en-US" altLang="zh-CN"/>
              <a:t>TxC </a:t>
            </a:r>
            <a:r>
              <a:rPr lang="zh-CN" altLang="en-US" b="1"/>
              <a:t>和</a:t>
            </a:r>
            <a:r>
              <a:rPr lang="en-US" altLang="zh-CN"/>
              <a:t>RxC </a:t>
            </a:r>
            <a:r>
              <a:rPr lang="zh-CN" altLang="en-US" b="1"/>
              <a:t>应为</a:t>
            </a:r>
            <a:r>
              <a:rPr lang="en-US" altLang="zh-CN"/>
              <a:t>38.4 kHz</a:t>
            </a:r>
            <a:r>
              <a:rPr lang="zh-CN" altLang="en-US" b="1"/>
              <a:t>。</a:t>
            </a:r>
            <a:r>
              <a:rPr lang="en-US" altLang="zh-CN"/>
              <a:t>8251A </a:t>
            </a:r>
            <a:r>
              <a:rPr lang="zh-CN" altLang="en-US" b="1"/>
              <a:t>的时钟</a:t>
            </a:r>
            <a:r>
              <a:rPr lang="en-US" altLang="zh-CN"/>
              <a:t>CLK </a:t>
            </a:r>
            <a:r>
              <a:rPr lang="zh-CN" altLang="en-US" b="1"/>
              <a:t>频率为</a:t>
            </a:r>
            <a:r>
              <a:rPr lang="en-US" altLang="zh-CN"/>
              <a:t>2 MHz</a:t>
            </a:r>
            <a:endParaRPr lang="zh-CN" altLang="en-US"/>
          </a:p>
          <a:p>
            <a:r>
              <a:rPr lang="en-US" altLang="zh-CN"/>
              <a:t>8253 </a:t>
            </a:r>
            <a:r>
              <a:rPr lang="zh-CN" altLang="en-US" b="1"/>
              <a:t>的</a:t>
            </a:r>
            <a:r>
              <a:rPr lang="en-US" altLang="zh-CN"/>
              <a:t>CLK </a:t>
            </a:r>
            <a:r>
              <a:rPr lang="zh-CN" altLang="en-US" b="1"/>
              <a:t>为</a:t>
            </a:r>
            <a:r>
              <a:rPr lang="en-US" altLang="zh-CN"/>
              <a:t>2 MHz</a:t>
            </a:r>
            <a:r>
              <a:rPr lang="zh-CN" altLang="en-US" b="1"/>
              <a:t>，使</a:t>
            </a:r>
            <a:r>
              <a:rPr lang="en-US" altLang="zh-CN"/>
              <a:t>8253 </a:t>
            </a:r>
            <a:r>
              <a:rPr lang="zh-CN" altLang="en-US" b="1"/>
              <a:t>的计数器</a:t>
            </a:r>
            <a:r>
              <a:rPr lang="en-US" altLang="zh-CN"/>
              <a:t>2 </a:t>
            </a:r>
            <a:r>
              <a:rPr lang="zh-CN" altLang="en-US" b="1"/>
              <a:t>工作于方波方式，分频系数为</a:t>
            </a:r>
            <a:r>
              <a:rPr lang="en-US" altLang="zh-CN"/>
              <a:t>52</a:t>
            </a:r>
            <a:r>
              <a:rPr lang="zh-CN" altLang="en-US" b="1"/>
              <a:t>，则</a:t>
            </a:r>
          </a:p>
          <a:p>
            <a:r>
              <a:rPr lang="en-US" altLang="zh-CN"/>
              <a:t>OUT2 </a:t>
            </a:r>
            <a:r>
              <a:rPr lang="zh-CN" altLang="en-US" b="1"/>
              <a:t>输出频率约为</a:t>
            </a:r>
            <a:r>
              <a:rPr lang="en-US" altLang="zh-CN"/>
              <a:t>38.461 kHz</a:t>
            </a:r>
            <a:r>
              <a:rPr lang="zh-CN" altLang="en-US" b="1"/>
              <a:t>，基本满足要求。</a:t>
            </a:r>
            <a:endParaRPr kumimoji="0" lang="zh-CN" altLang="en-US" b="1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7">
            <a:extLst>
              <a:ext uri="{FF2B5EF4-FFF2-40B4-BE49-F238E27FC236}">
                <a16:creationId xmlns:a16="http://schemas.microsoft.com/office/drawing/2014/main" id="{FAFD3052-DD52-FB41-848E-AA39A0C00A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0E674A8-ECD8-654F-81AF-F35994909C9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7E8B8980-C81A-BA4F-A143-049417357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C58C035F-5DB4-164A-998A-1B1683BF3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7">
            <a:extLst>
              <a:ext uri="{FF2B5EF4-FFF2-40B4-BE49-F238E27FC236}">
                <a16:creationId xmlns:a16="http://schemas.microsoft.com/office/drawing/2014/main" id="{EBF62E30-6CBD-7B4E-B618-9AA5997D79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9356471B-AA84-1D48-957F-E5E6BC59F24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126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B4F2BE00-63FE-C149-860B-C574FEF24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0464AF44-EE60-E24F-9CEB-EC6EB9043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C19A72B-E8E8-D843-B418-9B21FE6B48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2414F237-78FA-4A43-9E9B-D2D97A7EB0B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46AEA29-7802-EA4F-AE93-1081B3691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0A490AE-972A-7C42-8DB9-E4C52169B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898B82E-AF58-444E-995C-09D42A75D1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B515BFA-8E1D-E74B-ACF0-C08E6697500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AD56AD3-6B37-5D48-BF69-7915BF0D1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C2D64AF-569C-D041-B17A-DFBE888FA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AF0F36D6-5147-7E47-853D-9324BE9B02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81A5F840-BE98-4942-9B98-E95CE9B843D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EB21F7F-A6FB-354C-8220-7C0DA0BB7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D7095F1-C007-1F4A-8C14-9FA6C8966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650057B-6B2E-7944-8ACF-D58F3C5EBE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4F1708E9-8779-CF47-8234-70CB3CA47A6F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6AAFFF7-FA51-2D49-9D11-2C19FD1F8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203FD6C-9EA0-724B-9CC4-3EFC76550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E8DC1821-63FC-5343-AE0E-76E590D7C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313E233-1A1D-C149-9139-F3C91259616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723F632-057F-6143-8B17-03E366302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E6E6BE6-8D8E-E24E-970C-0606C0D1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39CFF66-FD62-274E-8D61-433CBE166B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158D95D-B369-8346-A9A9-4D69EE0DA92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3A8EC78-D956-4E4B-A5D1-4456C5B51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E6FFAA2-2900-B147-9C17-2643A20D9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F605B034-9002-6C45-920C-31AD603220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66FF475-C97A-9640-8A58-2632D87D8D2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19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8EB4781-FCA6-6746-B995-9A6E08522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6708A82-6071-3B4C-9D1C-162AF6A16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E81CC64-0DFC-D349-A95E-29E6C936A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700D3B58-5853-E04B-BDCB-08BF2399FDFF}" type="slidenum">
              <a:rPr lang="en-US" altLang="zh-CN" sz="1200" b="0" smtClean="0">
                <a:ea typeface="宋体" panose="02010600030101010101" pitchFamily="2" charset="-122"/>
              </a:rPr>
              <a:pPr/>
              <a:t>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8ACD14F-35A1-E84D-99D1-60BE202DC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333C3FE-025B-9544-A6B9-84686193A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30F07E2A-5B3E-F141-A928-47ABCF14B0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20F0E55-DBCA-7843-92A7-6FF37CD18C6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C0696AB-329D-3343-B381-1284F1428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39592A9-98E3-874B-8C53-82CB0A927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接口电路包含状态口和输入数据口两部分，分别由</a:t>
            </a:r>
            <a:r>
              <a:rPr kumimoji="0" lang="en-US" altLang="zh-CN"/>
              <a:t>I/O</a:t>
            </a:r>
            <a:r>
              <a:rPr kumimoji="0" lang="zh-CN" altLang="en-US"/>
              <a:t>端口译码器的两个片选信号和</a:t>
            </a:r>
            <a:r>
              <a:rPr kumimoji="0" lang="en-US" altLang="zh-CN"/>
              <a:t>RD</a:t>
            </a:r>
            <a:r>
              <a:rPr kumimoji="0" lang="zh-CN" altLang="en-US"/>
              <a:t>信号控制。</a:t>
            </a:r>
          </a:p>
          <a:p>
            <a:r>
              <a:rPr kumimoji="0" lang="zh-CN" altLang="en-US"/>
              <a:t>状态口由一个</a:t>
            </a:r>
            <a:r>
              <a:rPr kumimoji="0" lang="en-US" altLang="zh-CN"/>
              <a:t>D</a:t>
            </a:r>
            <a:r>
              <a:rPr kumimoji="0" lang="zh-CN" altLang="en-US"/>
              <a:t>触发器和一个三态门构成。</a:t>
            </a:r>
          </a:p>
          <a:p>
            <a:r>
              <a:rPr kumimoji="0" lang="zh-CN" altLang="en-US"/>
              <a:t>输入数据口由一个</a:t>
            </a:r>
            <a:r>
              <a:rPr kumimoji="0" lang="en-US" altLang="zh-CN"/>
              <a:t>8</a:t>
            </a:r>
            <a:r>
              <a:rPr kumimoji="0" lang="zh-CN" altLang="en-US"/>
              <a:t>位锁存器和一个</a:t>
            </a:r>
            <a:r>
              <a:rPr kumimoji="0" lang="en-US" altLang="zh-CN"/>
              <a:t>8</a:t>
            </a:r>
            <a:r>
              <a:rPr kumimoji="0" lang="zh-CN" altLang="en-US"/>
              <a:t>位缓冲器构成，他们可以被分别选通。</a:t>
            </a:r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7332FB96-9387-E648-8D37-098C0B9437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B341B37-6544-1749-B8B1-9129927D6D0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F20CB2-A234-4C47-B1C6-BD0B79779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5A4FB92-81A0-3A4A-A0F2-3C38EF859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1E744374-3138-4C44-9EAB-2175F21373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E49D330-6B40-FB48-B7EA-5C1B52BDB79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48AFF71-2B1A-DE4C-8E5C-8204DDE8E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34A344E-5B8A-0A41-A7B3-4C0045279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接口电路包含状态口和输出数据口两部分，分别由</a:t>
            </a:r>
            <a:r>
              <a:rPr kumimoji="0" lang="en-US" altLang="zh-CN"/>
              <a:t>I/O</a:t>
            </a:r>
            <a:r>
              <a:rPr kumimoji="0" lang="zh-CN" altLang="en-US"/>
              <a:t>端口译码器的两个片选信号和</a:t>
            </a:r>
            <a:r>
              <a:rPr kumimoji="0" lang="en-US" altLang="zh-CN"/>
              <a:t>RD</a:t>
            </a:r>
            <a:r>
              <a:rPr kumimoji="0" lang="zh-CN" altLang="en-US"/>
              <a:t>或</a:t>
            </a:r>
            <a:r>
              <a:rPr kumimoji="0" lang="en-US" altLang="zh-CN"/>
              <a:t>WR</a:t>
            </a:r>
            <a:r>
              <a:rPr kumimoji="0" lang="zh-CN" altLang="en-US"/>
              <a:t>信号控制。</a:t>
            </a:r>
          </a:p>
          <a:p>
            <a:r>
              <a:rPr kumimoji="0" lang="zh-CN" altLang="en-US"/>
              <a:t>状态口由一个</a:t>
            </a:r>
            <a:r>
              <a:rPr kumimoji="0" lang="en-US" altLang="zh-CN"/>
              <a:t>D</a:t>
            </a:r>
            <a:r>
              <a:rPr kumimoji="0" lang="zh-CN" altLang="en-US"/>
              <a:t>触发器和一个三态门构成。</a:t>
            </a:r>
          </a:p>
          <a:p>
            <a:r>
              <a:rPr kumimoji="0" lang="zh-CN" altLang="en-US"/>
              <a:t>输出数据口只包含一个</a:t>
            </a:r>
            <a:r>
              <a:rPr kumimoji="0" lang="en-US" altLang="zh-CN"/>
              <a:t>8</a:t>
            </a:r>
            <a:r>
              <a:rPr kumimoji="0" lang="zh-CN" altLang="en-US"/>
              <a:t>位锁存器。</a:t>
            </a:r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FFA45D3A-F98A-AB4E-8297-130FCA2915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9B58D4CC-0340-3A40-A58E-2EEA932B910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63C135F-1677-B44F-9992-26FDAC64C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5B318A-2E0B-D14F-B35E-EF8538886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29A629B-C603-8244-B560-24351CF239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1E1520E-3631-7143-965A-3F3DC106546F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A71C428-DA0E-094F-9945-B70093678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026B2B1-CA22-B043-8AED-BB4BC8018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2C1050DB-0876-E844-BF64-899153FD67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CA0FD34-778E-4F42-9504-73203B97FF7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F043F20-0EFF-6A4B-B4B5-31735828F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DA2A030-2BBD-E04B-AA7E-9FBC0398D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6E410D41-4D04-584D-893E-4F432EDD97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A90ECDA-C3CE-A84C-8E32-997262211415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FF3C55C-71F9-4E4A-87D2-A9FDC04E8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37694E8-EE13-3540-A2DE-C5AA149C4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ECDA4B53-4EE4-6443-A3AB-D3ED671B03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03B7C72-6E56-3C4C-8A73-E9C88BF3713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364FA06-5834-9B4D-9B97-0506A1BE0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AF5DEBD-0037-904B-80E0-0D627E03E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C7ED3493-157E-7C46-A4C9-CED2FBDD2A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0862FD0-22BB-4941-A1B1-1A94ED11B3E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F3D144C7-D4A2-8F4B-849B-A1B5DD33B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3FD38C06-AC9B-BA45-A58E-C1716BBA7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2347022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33E0D7BF-8D29-9D42-903B-AD9D2F0CD0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9973124-AC27-4549-85AE-9E933AA6340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29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A950F2C8-5D20-DC4F-819A-30578545F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9962AD3-C8E4-B346-B063-B7A468EBF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8901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65C3C2CE-BDCD-7C44-B924-13FAAE29F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2C4D4B09-2348-8043-8F44-93D523F03C66}" type="slidenum">
              <a:rPr lang="en-US" altLang="zh-CN" sz="1200" b="0" smtClean="0">
                <a:ea typeface="宋体" panose="02010600030101010101" pitchFamily="2" charset="-122"/>
              </a:rPr>
              <a:pPr/>
              <a:t>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06959EA-AE48-9A47-94B0-23FBB1E4F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D0946DA-4187-AF42-B33A-0686A20DF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buFontTx/>
              <a:buAutoNum type="arabicPeriod"/>
            </a:pPr>
            <a:r>
              <a:rPr kumimoji="0" lang="zh-CN" altLang="en-US"/>
              <a:t>速度不匹配：</a:t>
            </a:r>
            <a:r>
              <a:rPr kumimoji="0" lang="en-US" altLang="zh-CN"/>
              <a:t>CPU</a:t>
            </a:r>
            <a:r>
              <a:rPr kumimoji="0" lang="zh-CN" altLang="en-US"/>
              <a:t>的速度很高、而外设的速度要低得多。</a:t>
            </a:r>
          </a:p>
          <a:p>
            <a:pPr marL="1143000" lvl="2" indent="-228600">
              <a:buFontTx/>
              <a:buAutoNum type="arabicPeriod"/>
            </a:pPr>
            <a:r>
              <a:rPr kumimoji="0" lang="zh-CN" altLang="en-US"/>
              <a:t>信号电平不匹配：</a:t>
            </a:r>
            <a:r>
              <a:rPr kumimoji="0" lang="en-US" altLang="zh-CN"/>
              <a:t>CPU</a:t>
            </a:r>
            <a:r>
              <a:rPr kumimoji="0" lang="zh-CN" altLang="en-US"/>
              <a:t>所使用的信号都是</a:t>
            </a:r>
            <a:r>
              <a:rPr kumimoji="0" lang="en-US" altLang="zh-CN"/>
              <a:t>TTL</a:t>
            </a:r>
            <a:r>
              <a:rPr kumimoji="0" lang="zh-CN" altLang="en-US"/>
              <a:t>电平，而外设大多是复杂的机电设备，往往不能使用</a:t>
            </a:r>
            <a:r>
              <a:rPr kumimoji="0" lang="en-US" altLang="zh-CN"/>
              <a:t>TTL</a:t>
            </a:r>
            <a:r>
              <a:rPr kumimoji="0" lang="zh-CN" altLang="en-US"/>
              <a:t>电平：</a:t>
            </a:r>
            <a:r>
              <a:rPr kumimoji="0" lang="en-US" altLang="zh-CN"/>
              <a:t>CMOS</a:t>
            </a:r>
            <a:r>
              <a:rPr kumimoji="0" lang="zh-CN" altLang="en-US"/>
              <a:t>电平、</a:t>
            </a:r>
            <a:r>
              <a:rPr kumimoji="0" lang="en-US" altLang="zh-CN"/>
              <a:t>RS232</a:t>
            </a:r>
            <a:r>
              <a:rPr kumimoji="0" lang="zh-CN" altLang="en-US"/>
              <a:t>电平。</a:t>
            </a:r>
          </a:p>
          <a:p>
            <a:pPr marL="1143000" lvl="2" indent="-228600">
              <a:buFontTx/>
              <a:buAutoNum type="arabicPeriod"/>
            </a:pPr>
            <a:r>
              <a:rPr kumimoji="0" lang="zh-CN" altLang="en-US"/>
              <a:t>信号格式不匹配：</a:t>
            </a:r>
            <a:r>
              <a:rPr kumimoji="0" lang="en-US" altLang="zh-CN"/>
              <a:t>CPU</a:t>
            </a:r>
            <a:r>
              <a:rPr kumimoji="0" lang="zh-CN" altLang="en-US"/>
              <a:t>系统总线上传送的通常是</a:t>
            </a:r>
            <a:r>
              <a:rPr kumimoji="0" lang="en-US" altLang="zh-CN"/>
              <a:t>8</a:t>
            </a:r>
            <a:r>
              <a:rPr kumimoji="0" lang="zh-CN" altLang="en-US"/>
              <a:t>位、</a:t>
            </a:r>
            <a:r>
              <a:rPr kumimoji="0" lang="en-US" altLang="zh-CN"/>
              <a:t>16</a:t>
            </a:r>
            <a:r>
              <a:rPr kumimoji="0" lang="zh-CN" altLang="en-US"/>
              <a:t>位或</a:t>
            </a:r>
            <a:r>
              <a:rPr kumimoji="0" lang="en-US" altLang="zh-CN"/>
              <a:t>32</a:t>
            </a:r>
            <a:r>
              <a:rPr kumimoji="0" lang="zh-CN" altLang="en-US"/>
              <a:t>位的并行数据，而外设使用的信息格式各部相同：模拟量、开关量、串行方式</a:t>
            </a:r>
            <a:r>
              <a:rPr kumimoji="0" lang="en-US" altLang="zh-CN"/>
              <a:t>…</a:t>
            </a:r>
          </a:p>
          <a:p>
            <a:pPr marL="1143000" lvl="2" indent="-228600">
              <a:buFontTx/>
              <a:buAutoNum type="arabicPeriod"/>
            </a:pPr>
            <a:r>
              <a:rPr kumimoji="0" lang="zh-CN" altLang="en-US"/>
              <a:t>时序不匹配</a:t>
            </a:r>
            <a:r>
              <a:rPr kumimoji="0" lang="en-US" altLang="zh-CN"/>
              <a:t>:</a:t>
            </a:r>
            <a:r>
              <a:rPr kumimoji="0" lang="zh-CN" altLang="en-US"/>
              <a:t>各种外设都有自己的定时和逻辑控制，与计算机的</a:t>
            </a:r>
            <a:r>
              <a:rPr kumimoji="0" lang="en-US" altLang="zh-CN"/>
              <a:t>CPU</a:t>
            </a:r>
            <a:r>
              <a:rPr kumimoji="0" lang="zh-CN" altLang="en-US"/>
              <a:t>时序不一致。</a:t>
            </a:r>
          </a:p>
          <a:p>
            <a:pPr marL="228600" indent="-228600"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04198FA4-B7D1-5943-8F2D-5ECCF7064A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E849E37-54F4-1749-98D3-DC745BA638BF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89952465-831F-C84E-A906-BB1FBD6A0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51CB53DC-8E98-AB4C-B77E-D53F650F2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1253861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21EBDC02-EE47-6940-8CDB-B1ED40CB00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D3C5B1F-334F-7E41-BB30-91407E5FFBF6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D8E51C9B-3005-CA43-AACB-F807EC76B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459CA9C-3B24-5E43-9376-D6A1DBD10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60837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CCD3D1A1-EFEB-AF49-85AB-1BE77B2D11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36F07C9-01F5-9640-A7B6-A3BCC745918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13199D3-FC7E-B34B-A6D7-AC4C3CE87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55FCDF4-CDDC-1047-937C-6AA5F17AA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2422464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CF020761-C8BA-B34D-933F-2A87AD16BF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E603C2D-BE14-5442-80D8-06185C96582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C19A51D8-6C35-E04E-AE5A-2920776AB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9FE4BC73-2E4C-DC43-9498-F9FA4E270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296006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008F27BA-F42B-004E-997E-74D2FCB72D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500E9A5-9A51-EB45-BD8D-5846B08468F6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59E3B7CD-93BA-6B48-B4F2-7B8F0018C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71BF4DEB-9057-A442-A0DD-2581F00BD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3733089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C1DF6AA5-CAEF-C149-B46B-00D8AE77B7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FE9C0BF-9C92-7C49-8E7B-FD2FCE194D99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0533A2F9-D686-BD42-9CDA-CF6F30ED5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939ADBE-BBAB-B141-8D8E-CD8A3811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2421545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>
            <a:extLst>
              <a:ext uri="{FF2B5EF4-FFF2-40B4-BE49-F238E27FC236}">
                <a16:creationId xmlns:a16="http://schemas.microsoft.com/office/drawing/2014/main" id="{F77A5DBD-3F3B-EA47-B300-915F048A10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282BC66-6C6E-A448-A575-9776665B377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B0B4279A-AE62-804B-8EAD-93E5A33B3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5C69175-6EEC-FC4A-997C-AEB5E030E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4033834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8B4565EA-C871-5B46-9A67-0722045E72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419773D7-B8A2-0E4A-81B6-28A154CC043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C43EEAC-4626-5A46-A3F8-736898514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65AB0485-50F6-0949-B2DF-26433FF17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2322838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>
            <a:extLst>
              <a:ext uri="{FF2B5EF4-FFF2-40B4-BE49-F238E27FC236}">
                <a16:creationId xmlns:a16="http://schemas.microsoft.com/office/drawing/2014/main" id="{9EBBFC6B-7547-3A44-A82F-A363E7086C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917DD447-9050-2F47-A3B9-C8129B51DBF6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0E7648A0-471E-D344-8FFF-865D0F7F8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C3BB70D-01C9-2F48-8250-D8EC94C20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1705392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>
            <a:extLst>
              <a:ext uri="{FF2B5EF4-FFF2-40B4-BE49-F238E27FC236}">
                <a16:creationId xmlns:a16="http://schemas.microsoft.com/office/drawing/2014/main" id="{56DC7BBA-A220-134A-8F62-50BADD3FE0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7BAC455-7DE1-EE45-894F-6CA3699FC68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39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171FDE35-3121-2B49-9407-357096E8E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C7502C30-8FE1-5B4F-9098-0D76D9C87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 b="1" dirty="0"/>
              <a:t>I</a:t>
            </a:r>
            <a:r>
              <a:rPr kumimoji="0" lang="en-US" altLang="zh-Hans" b="1" dirty="0"/>
              <a:t>NTE:</a:t>
            </a:r>
            <a:r>
              <a:rPr kumimoji="0" lang="zh-Hans" altLang="en-US" b="1" dirty="0"/>
              <a:t> 中断允许信号</a:t>
            </a:r>
            <a:r>
              <a:rPr kumimoji="0" lang="en-US" altLang="zh-Hans" b="1" dirty="0"/>
              <a:t>.</a:t>
            </a:r>
            <a:endParaRPr kumimoji="0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3047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C51590C1-9B4F-7847-8CF7-B96B09A589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9E5FDF4-FCE4-1244-BF8B-265C8B97C12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32995A7-EB0E-CB46-B93B-FB950A1D1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D771D7F-9786-CB46-9B30-D880F8990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接口电路是专门为解决</a:t>
            </a:r>
            <a:r>
              <a:rPr kumimoji="0" lang="en-US" altLang="zh-CN"/>
              <a:t>CPU</a:t>
            </a:r>
            <a:r>
              <a:rPr kumimoji="0" lang="zh-CN" altLang="en-US"/>
              <a:t>与外设之间的不匹配、不能协调工作而设置的，它处在总线和外设之间。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kumimoji="0" lang="en-US" altLang="zh-CN"/>
              <a:t>1</a:t>
            </a:r>
            <a:r>
              <a:rPr kumimoji="0" lang="zh-CN" altLang="en-US"/>
              <a:t>、设置数据缓冲器以解决两者速度差异所带来的不协调问题。不协调问题可以通过数据缓冲来解决，也就是事先把要传送的数据准备在那里，在需要的时刻完成传送。经常使用锁存器和缓冲器，并配以适当的联络信号来实现这种功能。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kumimoji="0" lang="en-US" altLang="zh-CN"/>
              <a:t>2</a:t>
            </a:r>
            <a:r>
              <a:rPr kumimoji="0" lang="zh-CN" altLang="en-US"/>
              <a:t>、设置信号电平转换电路，例如，计算机和外设之间的串行通信，可以采用</a:t>
            </a:r>
            <a:r>
              <a:rPr kumimoji="0" lang="en-US" altLang="zh-CN"/>
              <a:t>MC1488</a:t>
            </a:r>
            <a:r>
              <a:rPr kumimoji="0" lang="zh-CN" altLang="en-US"/>
              <a:t>、</a:t>
            </a:r>
            <a:r>
              <a:rPr kumimoji="0" lang="en-US" altLang="zh-CN"/>
              <a:t>MC1489</a:t>
            </a:r>
            <a:r>
              <a:rPr kumimoji="0" lang="zh-CN" altLang="en-US"/>
              <a:t>、</a:t>
            </a:r>
            <a:r>
              <a:rPr kumimoji="0" lang="en-US" altLang="zh-CN"/>
              <a:t>MAX232</a:t>
            </a:r>
            <a:r>
              <a:rPr kumimoji="0" lang="zh-CN" altLang="en-US"/>
              <a:t>等芯片实现转换。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kumimoji="0" lang="en-US" altLang="zh-CN"/>
              <a:t>3</a:t>
            </a:r>
            <a:r>
              <a:rPr kumimoji="0" lang="zh-CN" altLang="en-US"/>
              <a:t>、设置信息转换逻辑以满足对各自格式的要求，</a:t>
            </a:r>
            <a:r>
              <a:rPr kumimoji="0" lang="en-US" altLang="zh-CN"/>
              <a:t>A/D</a:t>
            </a:r>
            <a:r>
              <a:rPr kumimoji="0" lang="zh-CN" altLang="en-US"/>
              <a:t>、</a:t>
            </a:r>
            <a:r>
              <a:rPr kumimoji="0" lang="en-US" altLang="zh-CN"/>
              <a:t>D/A</a:t>
            </a:r>
            <a:r>
              <a:rPr kumimoji="0" lang="zh-CN" altLang="en-US"/>
              <a:t>、串变并、并变串。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kumimoji="0" lang="en-US" altLang="zh-CN"/>
              <a:t>4</a:t>
            </a:r>
            <a:r>
              <a:rPr kumimoji="0" lang="zh-CN" altLang="en-US"/>
              <a:t>、设置时序控制电路来同步</a:t>
            </a:r>
            <a:r>
              <a:rPr kumimoji="0" lang="en-US" altLang="zh-CN"/>
              <a:t>CPU</a:t>
            </a:r>
            <a:r>
              <a:rPr kumimoji="0" lang="zh-CN" altLang="en-US"/>
              <a:t>和外设的工作，以握手联络信号来保证主机和外部</a:t>
            </a:r>
            <a:r>
              <a:rPr kumimoji="0" lang="en-US" altLang="zh-CN"/>
              <a:t>I/O</a:t>
            </a:r>
            <a:r>
              <a:rPr kumimoji="0" lang="zh-CN" altLang="en-US"/>
              <a:t>操作实现同步。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kumimoji="0" lang="en-US" altLang="zh-CN"/>
              <a:t>5</a:t>
            </a:r>
            <a:r>
              <a:rPr kumimoji="0" lang="zh-CN" altLang="en-US"/>
              <a:t>、提供地址译码电路。</a:t>
            </a:r>
            <a:r>
              <a:rPr kumimoji="0" lang="en-US" altLang="zh-CN"/>
              <a:t>CPU</a:t>
            </a:r>
            <a:r>
              <a:rPr kumimoji="0" lang="zh-CN" altLang="en-US"/>
              <a:t>要与多个外设打交道，一个外设又往往与</a:t>
            </a:r>
            <a:r>
              <a:rPr kumimoji="0" lang="en-US" altLang="zh-CN"/>
              <a:t>CPU</a:t>
            </a:r>
            <a:r>
              <a:rPr kumimoji="0" lang="zh-CN" altLang="en-US"/>
              <a:t>交换几种信息，因而一个外设接口中通常包含若干个端口，而在同一时刻，</a:t>
            </a:r>
            <a:r>
              <a:rPr kumimoji="0" lang="en-US" altLang="zh-CN"/>
              <a:t>CPU</a:t>
            </a:r>
            <a:r>
              <a:rPr kumimoji="0" lang="zh-CN" altLang="en-US"/>
              <a:t>只能与某一个端口交换信息。这就需要有外设译码电路，使</a:t>
            </a:r>
            <a:r>
              <a:rPr kumimoji="0" lang="en-US" altLang="zh-CN"/>
              <a:t>CPU</a:t>
            </a:r>
            <a:r>
              <a:rPr kumimoji="0" lang="zh-CN" altLang="en-US"/>
              <a:t>在同一时刻只能选中某一个</a:t>
            </a:r>
            <a:r>
              <a:rPr kumimoji="0" lang="en-US" altLang="zh-CN"/>
              <a:t>I/O</a:t>
            </a:r>
            <a:r>
              <a:rPr kumimoji="0" lang="zh-CN" altLang="en-US"/>
              <a:t>端口。</a:t>
            </a:r>
          </a:p>
          <a:p>
            <a:endParaRPr kumimoji="0" lang="zh-CN" altLang="en-US"/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>
            <a:extLst>
              <a:ext uri="{FF2B5EF4-FFF2-40B4-BE49-F238E27FC236}">
                <a16:creationId xmlns:a16="http://schemas.microsoft.com/office/drawing/2014/main" id="{84B8D23B-DCDE-2948-92B3-8B3403CCAE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B12655A-D287-7C4E-B0B6-208D749CF85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01D51D80-CF6A-444A-8458-606B0EB53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9C5873DD-B84C-734B-8E8C-0A07597D1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4243297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>
            <a:extLst>
              <a:ext uri="{FF2B5EF4-FFF2-40B4-BE49-F238E27FC236}">
                <a16:creationId xmlns:a16="http://schemas.microsoft.com/office/drawing/2014/main" id="{83C6D5D1-728B-CD49-A44A-D81DBCDA9E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9471ADA-7104-8B48-B859-AF50247045B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51338409-CC73-614E-AE5A-97E6D78D7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213C97DC-CFE0-B74B-AA8D-0F9FF2B1B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30152706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>
            <a:extLst>
              <a:ext uri="{FF2B5EF4-FFF2-40B4-BE49-F238E27FC236}">
                <a16:creationId xmlns:a16="http://schemas.microsoft.com/office/drawing/2014/main" id="{710180CB-21CE-1340-8DB4-853F5B9BB2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A73C17B-5D52-C749-8E52-3CC3C2876C2B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DB13B44-D2AA-5641-8931-140752E5A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E1D75DEA-B57F-4D40-9011-CEB696A55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7880267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>
            <a:extLst>
              <a:ext uri="{FF2B5EF4-FFF2-40B4-BE49-F238E27FC236}">
                <a16:creationId xmlns:a16="http://schemas.microsoft.com/office/drawing/2014/main" id="{7A1DF28C-C666-744A-91FB-7AD6B820EA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710DC9F-9864-4743-A6B1-F47CC9EE7A4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55695BF-7B92-ED4A-9E77-C9DB9C6FF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D9A2C3CE-D726-9345-A2C9-C9E73A2E9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29214031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>
            <a:extLst>
              <a:ext uri="{FF2B5EF4-FFF2-40B4-BE49-F238E27FC236}">
                <a16:creationId xmlns:a16="http://schemas.microsoft.com/office/drawing/2014/main" id="{9E705252-D527-9942-B17B-14B854D575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580355F-01A4-6B4F-B9B6-C8E80AEF6E8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9E5D02BA-6B74-BE4C-B955-C77835FB8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4BC1C85F-48ED-3646-B187-A71832AA3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4105638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>
            <a:extLst>
              <a:ext uri="{FF2B5EF4-FFF2-40B4-BE49-F238E27FC236}">
                <a16:creationId xmlns:a16="http://schemas.microsoft.com/office/drawing/2014/main" id="{1AC23871-3255-B74E-940E-1A0D9F2A0F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CBD43C3-B599-F745-B234-5CD8C2FAF9A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C9C08319-8018-7641-9E58-8FE066EAE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0769C37-9CF2-F048-9061-6489258DD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3980989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>
            <a:extLst>
              <a:ext uri="{FF2B5EF4-FFF2-40B4-BE49-F238E27FC236}">
                <a16:creationId xmlns:a16="http://schemas.microsoft.com/office/drawing/2014/main" id="{9777D75E-850E-E14C-807F-10C42FFB0B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82BC85BD-7929-BD4B-BDC4-E0ACFD8CEE7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ED35D8D-D1F1-A346-8824-1EAE9B906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D9FE7BD8-0118-9645-9C90-945519B9D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4215562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>
            <a:extLst>
              <a:ext uri="{FF2B5EF4-FFF2-40B4-BE49-F238E27FC236}">
                <a16:creationId xmlns:a16="http://schemas.microsoft.com/office/drawing/2014/main" id="{1CD0E263-E6D9-4740-BC69-A9C2DE25B1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9D44261-6881-784E-80B0-4E3B1FA1CB6F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5FBAB4F8-87A9-C74A-A801-B91F1E988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1EE0D88D-A789-7647-ACD4-1D6A5C076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4244780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>
            <a:extLst>
              <a:ext uri="{FF2B5EF4-FFF2-40B4-BE49-F238E27FC236}">
                <a16:creationId xmlns:a16="http://schemas.microsoft.com/office/drawing/2014/main" id="{1A67B2AB-546F-0647-952B-C338E3B157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B233DA2-11E6-B342-8599-3A8E2E459FCC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FCD7EE-3AA8-1F47-8945-3719EEE41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4D1C20C-9635-CD44-9A0E-F0B8BB16D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3110681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>
            <a:extLst>
              <a:ext uri="{FF2B5EF4-FFF2-40B4-BE49-F238E27FC236}">
                <a16:creationId xmlns:a16="http://schemas.microsoft.com/office/drawing/2014/main" id="{71785E0F-66C8-9E41-B5CD-5F912215DB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F6EED56-6ACE-6742-871D-6FC84E2772C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49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71615CF-1B2B-7641-BBE7-DCC213EC16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B0EF535-DC72-1348-9F8D-910AFE99B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366692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A46B846-ABB0-C04C-A128-51D29FCB96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795669E-48D1-F646-99B0-90BBCEFD672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FBA4ED65-1728-B240-B9BE-D6D31595D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D0561D9-ED88-744A-BEE2-868B639C5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>
            <a:extLst>
              <a:ext uri="{FF2B5EF4-FFF2-40B4-BE49-F238E27FC236}">
                <a16:creationId xmlns:a16="http://schemas.microsoft.com/office/drawing/2014/main" id="{ADFDED85-DDF6-9245-9A82-578CEDAE84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2C33F9B2-578D-D34B-993E-4D6B6D11A2C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C819754-CE6D-1044-8CEB-30A0BC3C0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D9A0ABD9-DF76-7D46-AA2F-B069583DA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14651869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>
            <a:extLst>
              <a:ext uri="{FF2B5EF4-FFF2-40B4-BE49-F238E27FC236}">
                <a16:creationId xmlns:a16="http://schemas.microsoft.com/office/drawing/2014/main" id="{B20F2705-F8E9-6845-9F46-2323E527F6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D1F834E-DDC8-7C49-99F7-2660CC1F8C6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6650EB14-41A6-E240-A34C-D32CDA47F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A8F12AC-7AF6-DB4F-8C3B-851FF9B34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  <p:extLst>
      <p:ext uri="{BB962C8B-B14F-4D97-AF65-F5344CB8AC3E}">
        <p14:creationId xmlns:p14="http://schemas.microsoft.com/office/powerpoint/2010/main" val="5619010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2E34791-E113-1F4D-BCE2-5EFBF98D03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2EC1C3B-A000-0A40-8FCC-FB500235AAF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81FD382-F7D3-F04D-AE24-715903132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5D116A8-C8DF-5245-A619-03A835418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2F8E1FAA-A6F7-7E48-955A-2F376CEB0E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889ED79-71D8-514C-832F-9F5221E1505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BF75DBFA-BD27-4B46-BCC8-0C8DE0777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56583CB-D913-CD4B-AD2D-A604EC728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D9B7845A-302E-0547-AAA5-67B8640258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7E9981A-CB10-4841-8CCC-2D87FCC062A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2F2A8E9-EA04-9F4A-BAFE-F590E0B9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CA72A03-81A9-584B-86C5-2DD9DEDC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2C74DD7-01A7-994C-9066-27F825CC25E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E123592-5214-0A42-9399-557568A6CAE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4C23144-B5DF-BE40-B47B-8F74915332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0301386-126A-3E4F-9BAE-344A4A3C5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20413683-3B26-F947-86A9-0AE93E9D26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D111732-55F9-A84B-B81C-AA01F1A54EC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80F9003-E832-9B40-AB0D-5BF9CE536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6E41F86-DD02-0C4C-8A8B-933D7B293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F5461324-61FD-0342-B82F-059CDDD7C7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13EF39B-1DF0-F346-9E3C-F5EC63B253E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ACAEE892-4D90-3743-8452-EE7B9363A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A8BBEDB-FF60-EC44-BE2F-980F6ADB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95FE30C9-7D52-F94E-98BF-6A980D9A3A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80F1576-9219-5C49-9D61-76FB61BC6235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966BC95C-8D30-4841-A6BB-98BEC944C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430C0C5-697F-4043-A59D-D181E1C06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39E0E2E-DE35-2D41-AE3D-1E88B40F478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E59ADF8-4AF1-FC49-9D92-6D2C369C936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59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C2A346C-78DC-3440-A43F-5F90E322E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79459E-2945-A642-B5AC-AB163C8F3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A3A2AB1-7E3C-F741-B3FE-9C8CB08730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9808C58-D55C-7B4D-912D-7BC5921AF48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AB6C50D-CA6A-2F4E-A0BD-F3251D62F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570BD4-136A-A543-AD61-2E529F930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74E139FC-E18C-4644-BF59-7129EC4B16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7DD418A-F1EA-2B44-BD6A-51CDC48B676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F1739D4-69A2-A54E-9413-25EDB90B8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D39672C-8B84-DD41-A2FD-3CCD53CF2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34A4BA7B-BA80-9A48-BB30-DD42303B00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9DCF9BE-91F0-A046-9B2E-CBE5F7273D4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A20819F-3DFC-F340-9815-EF2B9956D2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675E108-ED2A-C040-A0F2-1BCD846BF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74F1EBD8-020C-F444-AC81-3505047EFA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A9BCF34-9DBB-3243-AFFF-A561AABF1F9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64B813B4-3CDD-6544-A0D6-2D593D356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5058E20-3870-5A42-97E2-2FB626E2E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B292A818-7E68-D348-B49C-44E4348178D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5C926AA-5C38-364F-AADA-DD3EA5B30B8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71AB5C9-3700-4841-9455-46AE51C51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6F61FCB-4FA1-904D-A75A-C726C491A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72BC91C7-0837-8C46-975E-8C46A76B7C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C112109-F1E3-C745-AE73-C62A56A84C3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1489D2A-E579-D24C-A626-15FCC566F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1D05874-826A-9845-8660-D6EB4FF38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3F70842B-5AA6-794E-8631-DF11871DCD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DD485EE-A8B2-144C-8274-84411341688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9C24089-4A9A-9847-B7A5-16CAF6BBC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FDAD147-C7CE-454C-AE32-2609D4D19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E69BA0F9-AE43-0A45-B1FC-BD9BAE90E7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118B564-9E3B-8840-B6AC-3E8BFA0270C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728C66CA-5674-5A40-BDD7-9129922E2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BA171EE-07A3-0F49-B17A-5436326BC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831D8364-DC74-5E48-8362-2E547C8F93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2B9F281-5287-3E46-BC89-BD7D16179230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0662BA2-6FB9-8940-AA87-B09978C9B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9C30C59-1F60-684C-8CA2-23ECAD3F4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0ACF6FE3-3446-CD40-8100-07079BF990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398C6F4-44E5-714F-ADAE-106F3A21461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0400AC1-03E2-2546-AF02-45101B8DE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A25292E-2344-8744-8833-E57BECB74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9489BFCB-9235-7D45-8278-4830CA2392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082967E-DAE6-D643-90D8-55DA7452806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69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5F698A33-1A72-D44B-95AB-ADF692D2E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45108DE-19B8-A942-92A6-8DAEB4193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74A84F52-BA89-5746-9D4B-4F780F6D07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CB5F6C9-1EA7-324F-96BC-608755232E5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C9B9C5C-011C-EA45-B16F-7E4308F3A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1F4FC45-C51E-BF44-90E3-326865659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DE3D4CCB-98B2-EF48-9BCC-BDDE9F3280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0C7020A-9414-5A44-84FB-846913B419B0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A39B0FC-38F6-AF4E-B2F4-AF810AEFF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2DF48BC-00A4-C041-8BA9-BC5D05BDA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33CDF2AB-896F-264F-A63D-4A557FCC7C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911955A-AAB3-D74B-B833-06BA7F62980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7893CD11-C6C0-914E-BC90-98BB83255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47CE317-E147-954D-BD60-9D87AB5FF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	采用这种工作方式可输出单个负脉冲信号，脉冲的宽度可通过编程来设定。当写入控制</a:t>
            </a:r>
          </a:p>
          <a:p>
            <a:pPr>
              <a:lnSpc>
                <a:spcPct val="90000"/>
              </a:lnSpc>
            </a:pPr>
            <a:r>
              <a:rPr lang="zh-CN" altLang="en-US"/>
              <a:t>字后，输出端</a:t>
            </a:r>
            <a:r>
              <a:rPr lang="en-US" altLang="zh-CN"/>
              <a:t>OUT </a:t>
            </a:r>
            <a:r>
              <a:rPr lang="zh-CN" altLang="en-US"/>
              <a:t>变为高电子，并保持高电平状态。然后写入计数初值，只有在</a:t>
            </a:r>
            <a:r>
              <a:rPr lang="en-US" altLang="zh-CN"/>
              <a:t>GATE </a:t>
            </a:r>
            <a:r>
              <a:rPr lang="zh-CN" altLang="en-US"/>
              <a:t>信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号的上升沿之后的下一个</a:t>
            </a:r>
            <a:r>
              <a:rPr lang="en-US" altLang="zh-CN"/>
              <a:t>CLK </a:t>
            </a:r>
            <a:r>
              <a:rPr lang="zh-CN" altLang="en-US"/>
              <a:t>脉冲的下降沿，才将计数初值寄存器内容装入减</a:t>
            </a:r>
            <a:r>
              <a:rPr lang="en-US" altLang="zh-CN"/>
              <a:t>1 </a:t>
            </a:r>
            <a:r>
              <a:rPr lang="zh-CN" altLang="en-US"/>
              <a:t>计数寄存</a:t>
            </a:r>
          </a:p>
          <a:p>
            <a:pPr>
              <a:lnSpc>
                <a:spcPct val="90000"/>
              </a:lnSpc>
            </a:pPr>
            <a:r>
              <a:rPr lang="zh-CN" altLang="en-US"/>
              <a:t>器，同时</a:t>
            </a:r>
            <a:r>
              <a:rPr lang="en-US" altLang="zh-CN"/>
              <a:t>OUT </a:t>
            </a:r>
            <a:r>
              <a:rPr lang="zh-CN" altLang="en-US"/>
              <a:t>端变为低电平，然后计数器开始减</a:t>
            </a:r>
            <a:r>
              <a:rPr lang="en-US" altLang="zh-CN"/>
              <a:t>1 </a:t>
            </a:r>
            <a:r>
              <a:rPr lang="zh-CN" altLang="en-US"/>
              <a:t>计数，当计数值减到</a:t>
            </a:r>
            <a:r>
              <a:rPr lang="en-US" altLang="zh-CN"/>
              <a:t>0 </a:t>
            </a:r>
            <a:r>
              <a:rPr lang="zh-CN" altLang="en-US"/>
              <a:t>时，</a:t>
            </a:r>
            <a:r>
              <a:rPr lang="en-US" altLang="zh-CN"/>
              <a:t>OUT </a:t>
            </a:r>
            <a:r>
              <a:rPr lang="zh-CN" altLang="en-US"/>
              <a:t>端变为</a:t>
            </a:r>
          </a:p>
          <a:p>
            <a:pPr>
              <a:lnSpc>
                <a:spcPct val="90000"/>
              </a:lnSpc>
            </a:pPr>
            <a:r>
              <a:rPr lang="zh-CN" altLang="en-US"/>
              <a:t>高电平。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	如果在</a:t>
            </a:r>
            <a:r>
              <a:rPr lang="en-US" altLang="zh-CN"/>
              <a:t>OUT </a:t>
            </a:r>
            <a:r>
              <a:rPr lang="zh-CN" altLang="en-US"/>
              <a:t>端输出低电平期间，又来一个门控信号上升沿触发，则在下一个</a:t>
            </a:r>
            <a:r>
              <a:rPr lang="en-US" altLang="zh-CN"/>
              <a:t>CLK </a:t>
            </a:r>
            <a:r>
              <a:rPr lang="zh-CN" altLang="en-US"/>
              <a:t>脉</a:t>
            </a:r>
          </a:p>
          <a:p>
            <a:pPr>
              <a:lnSpc>
                <a:spcPct val="90000"/>
              </a:lnSpc>
            </a:pPr>
            <a:r>
              <a:rPr lang="zh-CN" altLang="en-US"/>
              <a:t>冲的下降沿，重新将计数初值寄存器内容装入减</a:t>
            </a:r>
            <a:r>
              <a:rPr lang="en-US" altLang="zh-CN"/>
              <a:t>1 </a:t>
            </a:r>
            <a:r>
              <a:rPr lang="zh-CN" altLang="en-US"/>
              <a:t>计数寄存器，并开始计数，</a:t>
            </a:r>
            <a:r>
              <a:rPr lang="en-US" altLang="zh-CN"/>
              <a:t>OUT </a:t>
            </a:r>
            <a:r>
              <a:rPr lang="zh-CN" altLang="en-US"/>
              <a:t>端保持</a:t>
            </a:r>
          </a:p>
          <a:p>
            <a:pPr>
              <a:lnSpc>
                <a:spcPct val="90000"/>
              </a:lnSpc>
            </a:pPr>
            <a:r>
              <a:rPr lang="zh-CN" altLang="en-US"/>
              <a:t>低电平，直至计数值减到</a:t>
            </a:r>
            <a:r>
              <a:rPr lang="en-US" altLang="zh-CN"/>
              <a:t>0 </a:t>
            </a:r>
            <a:r>
              <a:rPr lang="zh-CN" altLang="en-US"/>
              <a:t>时，</a:t>
            </a:r>
            <a:r>
              <a:rPr lang="en-US" altLang="zh-CN"/>
              <a:t>OUT </a:t>
            </a:r>
            <a:r>
              <a:rPr lang="zh-CN" altLang="en-US"/>
              <a:t>端变为高电平。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	在计数期间</a:t>
            </a:r>
            <a:r>
              <a:rPr lang="en-US" altLang="zh-CN"/>
              <a:t>CPU </a:t>
            </a:r>
            <a:r>
              <a:rPr lang="zh-CN" altLang="en-US"/>
              <a:t>又送来新的计数初值，不影响当前计数过程。计数器计数到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OUT</a:t>
            </a:r>
          </a:p>
          <a:p>
            <a:pPr>
              <a:lnSpc>
                <a:spcPct val="90000"/>
              </a:lnSpc>
            </a:pPr>
            <a:r>
              <a:rPr lang="zh-CN" altLang="en-US"/>
              <a:t>端输出高电平。一直等到下一次</a:t>
            </a:r>
            <a:r>
              <a:rPr lang="en-US" altLang="zh-CN"/>
              <a:t>GATE </a:t>
            </a:r>
            <a:r>
              <a:rPr lang="zh-CN" altLang="en-US"/>
              <a:t>信号的触发，才会将新的计数初值装入，并以新的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计数初值开始计数过程。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28222E22-DEB3-9D4F-AF66-D71AC5F824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7C0A468-C24C-7E4E-B510-DC267AA6D93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2814B6D6-173A-554A-8232-68F0ACEA2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0185B05-94BB-DF4A-8854-1BD4C8238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	采用方式</a:t>
            </a:r>
            <a:r>
              <a:rPr kumimoji="0" lang="en-US" altLang="zh-CN"/>
              <a:t>2</a:t>
            </a:r>
            <a:r>
              <a:rPr kumimoji="0" lang="zh-CN" altLang="en-US"/>
              <a:t>，可产生连续的负脉冲信号，负脉冲宽度为一个时钟周期。写入控制字后，</a:t>
            </a:r>
          </a:p>
          <a:p>
            <a:r>
              <a:rPr kumimoji="0" lang="en-US" altLang="zh-CN"/>
              <a:t>OUT </a:t>
            </a:r>
            <a:r>
              <a:rPr kumimoji="0" lang="zh-CN" altLang="en-US"/>
              <a:t>端变为高电平，若</a:t>
            </a:r>
            <a:r>
              <a:rPr kumimoji="0" lang="en-US" altLang="zh-CN"/>
              <a:t>GATE </a:t>
            </a:r>
            <a:r>
              <a:rPr kumimoji="0" lang="zh-CN" altLang="en-US"/>
              <a:t>为高电平，当写入计数初值后，在下一个</a:t>
            </a:r>
            <a:r>
              <a:rPr kumimoji="0" lang="en-US" altLang="zh-CN"/>
              <a:t>CLK </a:t>
            </a:r>
            <a:r>
              <a:rPr kumimoji="0" lang="zh-CN" altLang="en-US"/>
              <a:t>的下降沿将计</a:t>
            </a:r>
          </a:p>
          <a:p>
            <a:r>
              <a:rPr kumimoji="0" lang="zh-CN" altLang="en-US"/>
              <a:t>数初值寄存器内容装入减</a:t>
            </a:r>
            <a:r>
              <a:rPr kumimoji="0" lang="en-US" altLang="zh-CN"/>
              <a:t>1 </a:t>
            </a:r>
            <a:r>
              <a:rPr kumimoji="0" lang="zh-CN" altLang="en-US"/>
              <a:t>计数寄存器，并开始减</a:t>
            </a:r>
            <a:r>
              <a:rPr kumimoji="0" lang="en-US" altLang="zh-CN"/>
              <a:t>1 </a:t>
            </a:r>
            <a:r>
              <a:rPr kumimoji="0" lang="zh-CN" altLang="en-US"/>
              <a:t>计数，当减</a:t>
            </a:r>
            <a:r>
              <a:rPr kumimoji="0" lang="en-US" altLang="zh-CN"/>
              <a:t>1 </a:t>
            </a:r>
            <a:r>
              <a:rPr kumimoji="0" lang="zh-CN" altLang="en-US"/>
              <a:t>计数寄存器的值为</a:t>
            </a:r>
            <a:r>
              <a:rPr kumimoji="0" lang="en-US" altLang="zh-CN"/>
              <a:t>1 </a:t>
            </a:r>
            <a:r>
              <a:rPr kumimoji="0" lang="zh-CN" altLang="en-US"/>
              <a:t>时，</a:t>
            </a:r>
          </a:p>
          <a:p>
            <a:r>
              <a:rPr kumimoji="0" lang="en-US" altLang="zh-CN"/>
              <a:t>OUT </a:t>
            </a:r>
            <a:r>
              <a:rPr kumimoji="0" lang="zh-CN" altLang="en-US"/>
              <a:t>端输出低电平，经过一个</a:t>
            </a:r>
            <a:r>
              <a:rPr kumimoji="0" lang="en-US" altLang="zh-CN"/>
              <a:t>CLK </a:t>
            </a:r>
            <a:r>
              <a:rPr kumimoji="0" lang="zh-CN" altLang="en-US"/>
              <a:t>时钟周期，</a:t>
            </a:r>
            <a:r>
              <a:rPr kumimoji="0" lang="en-US" altLang="zh-CN"/>
              <a:t>OUT </a:t>
            </a:r>
            <a:r>
              <a:rPr kumimoji="0" lang="zh-CN" altLang="en-US"/>
              <a:t>端输出高电子，并开始一个新的计数</a:t>
            </a:r>
          </a:p>
          <a:p>
            <a:r>
              <a:rPr kumimoji="0" lang="zh-CN" altLang="en-US"/>
              <a:t>过程。</a:t>
            </a:r>
          </a:p>
          <a:p>
            <a:endParaRPr kumimoji="0" lang="zh-CN" altLang="en-US"/>
          </a:p>
          <a:p>
            <a:r>
              <a:rPr kumimoji="0" lang="zh-CN" altLang="en-US"/>
              <a:t>	在减</a:t>
            </a:r>
            <a:r>
              <a:rPr kumimoji="0" lang="en-US" altLang="zh-CN"/>
              <a:t>1 </a:t>
            </a:r>
            <a:r>
              <a:rPr kumimoji="0" lang="zh-CN" altLang="en-US"/>
              <a:t>计数寄存器未减到</a:t>
            </a:r>
            <a:r>
              <a:rPr kumimoji="0" lang="en-US" altLang="zh-CN"/>
              <a:t>1 </a:t>
            </a:r>
            <a:r>
              <a:rPr kumimoji="0" lang="zh-CN" altLang="en-US"/>
              <a:t>时，</a:t>
            </a:r>
            <a:r>
              <a:rPr kumimoji="0" lang="en-US" altLang="zh-CN"/>
              <a:t>GATE </a:t>
            </a:r>
            <a:r>
              <a:rPr kumimoji="0" lang="zh-CN" altLang="en-US"/>
              <a:t>信号由高变低，则停止计数。但当</a:t>
            </a:r>
            <a:r>
              <a:rPr kumimoji="0" lang="en-US" altLang="zh-CN"/>
              <a:t>GATE </a:t>
            </a:r>
            <a:r>
              <a:rPr kumimoji="0" lang="zh-CN" altLang="en-US"/>
              <a:t>由低变</a:t>
            </a:r>
          </a:p>
          <a:p>
            <a:r>
              <a:rPr kumimoji="0" lang="zh-CN" altLang="en-US"/>
              <a:t>高时，则重新将计数初值寄存器内容装入减</a:t>
            </a:r>
            <a:r>
              <a:rPr kumimoji="0" lang="en-US" altLang="zh-CN"/>
              <a:t>1 </a:t>
            </a:r>
            <a:r>
              <a:rPr kumimoji="0" lang="zh-CN" altLang="en-US"/>
              <a:t>计数寄存器，并重新开始计数。</a:t>
            </a:r>
          </a:p>
          <a:p>
            <a:endParaRPr kumimoji="0" lang="zh-CN" altLang="en-US"/>
          </a:p>
          <a:p>
            <a:r>
              <a:rPr kumimoji="0" lang="en-US" altLang="zh-CN"/>
              <a:t>	GATE </a:t>
            </a:r>
            <a:r>
              <a:rPr kumimoji="0" lang="zh-CN" altLang="en-US"/>
              <a:t>信号保持高电平，但在计数过程中重新写入计数初值，则当正在计数的一轮结束</a:t>
            </a:r>
          </a:p>
          <a:p>
            <a:r>
              <a:rPr kumimoji="0" lang="zh-CN" altLang="en-US"/>
              <a:t>并输出一个</a:t>
            </a:r>
            <a:r>
              <a:rPr kumimoji="0" lang="en-US" altLang="zh-CN"/>
              <a:t>CLK </a:t>
            </a:r>
            <a:r>
              <a:rPr kumimoji="0" lang="zh-CN" altLang="en-US"/>
              <a:t>周期的负脉冲后，将以新的初值进行计数。</a:t>
            </a:r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4102E936-E0C3-6741-82B7-B23366A612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8AE4B62E-05A5-2F4F-A922-489F0D8C0A4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2B810E64-2C7F-034B-8126-BC0DA35F6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8D1B789-169F-8040-8CBC-DB161C536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	采用方式</a:t>
            </a:r>
            <a:r>
              <a:rPr kumimoji="0" lang="en-US" altLang="zh-CN"/>
              <a:t>3</a:t>
            </a:r>
            <a:r>
              <a:rPr kumimoji="0" lang="zh-CN" altLang="en-US"/>
              <a:t>，</a:t>
            </a:r>
            <a:r>
              <a:rPr kumimoji="0" lang="en-US" altLang="zh-CN"/>
              <a:t>OUT </a:t>
            </a:r>
            <a:r>
              <a:rPr kumimoji="0" lang="zh-CN" altLang="en-US"/>
              <a:t>端输出方波信号。当控制字写入后，</a:t>
            </a:r>
            <a:r>
              <a:rPr kumimoji="0" lang="en-US" altLang="zh-CN"/>
              <a:t>OUT </a:t>
            </a:r>
            <a:r>
              <a:rPr kumimoji="0" lang="zh-CN" altLang="en-US"/>
              <a:t>输出高电平，当写入计数</a:t>
            </a:r>
          </a:p>
          <a:p>
            <a:r>
              <a:rPr kumimoji="0" lang="zh-CN" altLang="en-US"/>
              <a:t>初值后，在下一个</a:t>
            </a:r>
            <a:r>
              <a:rPr kumimoji="0" lang="en-US" altLang="zh-CN"/>
              <a:t>CLK </a:t>
            </a:r>
            <a:r>
              <a:rPr kumimoji="0" lang="zh-CN" altLang="en-US"/>
              <a:t>的下降沿将计数初值寄存器内容装入减</a:t>
            </a:r>
            <a:r>
              <a:rPr kumimoji="0" lang="en-US" altLang="zh-CN"/>
              <a:t>1 </a:t>
            </a:r>
            <a:r>
              <a:rPr kumimoji="0" lang="zh-CN" altLang="en-US"/>
              <a:t>计数寄存器，并开始减</a:t>
            </a:r>
            <a:r>
              <a:rPr kumimoji="0" lang="en-US" altLang="zh-CN"/>
              <a:t>1</a:t>
            </a:r>
          </a:p>
          <a:p>
            <a:r>
              <a:rPr kumimoji="0" lang="zh-CN" altLang="en-US"/>
              <a:t>计数，当计数到一半时，</a:t>
            </a:r>
            <a:r>
              <a:rPr kumimoji="0" lang="en-US" altLang="zh-CN"/>
              <a:t>OUT </a:t>
            </a:r>
            <a:r>
              <a:rPr kumimoji="0" lang="zh-CN" altLang="en-US"/>
              <a:t>端变为低电子。减</a:t>
            </a:r>
            <a:r>
              <a:rPr kumimoji="0" lang="en-US" altLang="zh-CN"/>
              <a:t>1 </a:t>
            </a:r>
            <a:r>
              <a:rPr kumimoji="0" lang="zh-CN" altLang="en-US"/>
              <a:t>计数寄存器继续作减</a:t>
            </a:r>
            <a:r>
              <a:rPr kumimoji="0" lang="en-US" altLang="zh-CN"/>
              <a:t>1 </a:t>
            </a:r>
            <a:r>
              <a:rPr kumimoji="0" lang="zh-CN" altLang="en-US"/>
              <a:t>计数，计数到</a:t>
            </a:r>
            <a:r>
              <a:rPr kumimoji="0" lang="en-US" altLang="zh-CN"/>
              <a:t>0</a:t>
            </a:r>
          </a:p>
          <a:p>
            <a:r>
              <a:rPr kumimoji="0" lang="zh-CN" altLang="en-US"/>
              <a:t>时，</a:t>
            </a:r>
            <a:r>
              <a:rPr kumimoji="0" lang="en-US" altLang="zh-CN"/>
              <a:t>OUT </a:t>
            </a:r>
            <a:r>
              <a:rPr kumimoji="0" lang="zh-CN" altLang="en-US"/>
              <a:t>端变为高电平。之后，周而复始地自动进行计数过程。当计数初值为偶数时，</a:t>
            </a:r>
            <a:r>
              <a:rPr kumimoji="0" lang="en-US" altLang="zh-CN"/>
              <a:t>OUT</a:t>
            </a:r>
          </a:p>
          <a:p>
            <a:r>
              <a:rPr kumimoji="0" lang="zh-CN" altLang="en-US"/>
              <a:t>输出对称方波；当计数初值为奇数时，</a:t>
            </a:r>
            <a:r>
              <a:rPr kumimoji="0" lang="en-US" altLang="zh-CN"/>
              <a:t>OUT </a:t>
            </a:r>
            <a:r>
              <a:rPr kumimoji="0" lang="zh-CN" altLang="en-US"/>
              <a:t>输出不对称方波。</a:t>
            </a:r>
          </a:p>
          <a:p>
            <a:r>
              <a:rPr kumimoji="0" lang="zh-CN" altLang="en-US"/>
              <a:t>	</a:t>
            </a:r>
          </a:p>
          <a:p>
            <a:r>
              <a:rPr kumimoji="0" lang="zh-CN" altLang="en-US"/>
              <a:t>	在计数过程中，若</a:t>
            </a:r>
            <a:r>
              <a:rPr kumimoji="0" lang="en-US" altLang="zh-CN"/>
              <a:t>GATE </a:t>
            </a:r>
            <a:r>
              <a:rPr kumimoji="0" lang="zh-CN" altLang="en-US"/>
              <a:t>变为低电平，则停止计数；当</a:t>
            </a:r>
            <a:r>
              <a:rPr kumimoji="0" lang="en-US" altLang="zh-CN"/>
              <a:t>GATE </a:t>
            </a:r>
            <a:r>
              <a:rPr kumimoji="0" lang="zh-CN" altLang="en-US"/>
              <a:t>由低变高时，则重新启</a:t>
            </a:r>
          </a:p>
          <a:p>
            <a:r>
              <a:rPr kumimoji="0" lang="zh-CN" altLang="en-US"/>
              <a:t>动计数过程。如果在输出为低电平时，门控信号</a:t>
            </a:r>
            <a:r>
              <a:rPr kumimoji="0" lang="en-US" altLang="zh-CN"/>
              <a:t>GATE </a:t>
            </a:r>
            <a:r>
              <a:rPr kumimoji="0" lang="zh-CN" altLang="en-US"/>
              <a:t>变为低电平，减</a:t>
            </a:r>
            <a:r>
              <a:rPr kumimoji="0" lang="en-US" altLang="zh-CN"/>
              <a:t>1 </a:t>
            </a:r>
            <a:r>
              <a:rPr kumimoji="0" lang="zh-CN" altLang="en-US"/>
              <a:t>计数器停止，而</a:t>
            </a:r>
          </a:p>
          <a:p>
            <a:r>
              <a:rPr kumimoji="0" lang="en-US" altLang="zh-CN"/>
              <a:t>OUT </a:t>
            </a:r>
            <a:r>
              <a:rPr kumimoji="0" lang="zh-CN" altLang="en-US"/>
              <a:t>输出立即变为高电平。在</a:t>
            </a:r>
            <a:r>
              <a:rPr kumimoji="0" lang="en-US" altLang="zh-CN"/>
              <a:t>GATE </a:t>
            </a:r>
            <a:r>
              <a:rPr kumimoji="0" lang="zh-CN" altLang="en-US"/>
              <a:t>又变成高电平后，下一个时钟脉冲的下降沿，减</a:t>
            </a:r>
            <a:r>
              <a:rPr kumimoji="0" lang="en-US" altLang="zh-CN"/>
              <a:t>1 </a:t>
            </a:r>
            <a:r>
              <a:rPr kumimoji="0" lang="zh-CN" altLang="en-US"/>
              <a:t>计</a:t>
            </a:r>
          </a:p>
          <a:p>
            <a:r>
              <a:rPr kumimoji="0" lang="zh-CN" altLang="en-US"/>
              <a:t>数器重新得到计数初值，又开始新的减</a:t>
            </a:r>
            <a:r>
              <a:rPr kumimoji="0" lang="en-US" altLang="zh-CN"/>
              <a:t>1 </a:t>
            </a:r>
            <a:r>
              <a:rPr kumimoji="0" lang="zh-CN" altLang="en-US"/>
              <a:t>计数。</a:t>
            </a:r>
          </a:p>
          <a:p>
            <a:endParaRPr kumimoji="0" lang="zh-CN" altLang="en-US"/>
          </a:p>
          <a:p>
            <a:r>
              <a:rPr kumimoji="0" lang="zh-CN" altLang="en-US"/>
              <a:t>	在计数过程中，如果写入新的计数值，那么，将不影响向当前输出周期。但是，如果在</a:t>
            </a:r>
          </a:p>
          <a:p>
            <a:r>
              <a:rPr kumimoji="0" lang="zh-CN" altLang="en-US"/>
              <a:t>写入新的计数值后，又受到门控上升沿的触发，那么，就会结束当前输出周期，而在下一个</a:t>
            </a:r>
          </a:p>
          <a:p>
            <a:r>
              <a:rPr kumimoji="0" lang="zh-CN" altLang="en-US"/>
              <a:t>时钟脉冲的下降沿，减</a:t>
            </a:r>
            <a:r>
              <a:rPr kumimoji="0" lang="en-US" altLang="zh-CN"/>
              <a:t>1 </a:t>
            </a:r>
            <a:r>
              <a:rPr kumimoji="0" lang="zh-CN" altLang="en-US"/>
              <a:t>计数器重新得到计数初值，又开始新的减</a:t>
            </a:r>
            <a:r>
              <a:rPr kumimoji="0" lang="en-US" altLang="zh-CN"/>
              <a:t>1 </a:t>
            </a:r>
            <a:r>
              <a:rPr kumimoji="0" lang="zh-CN" altLang="en-US"/>
              <a:t>计数。</a:t>
            </a:r>
          </a:p>
          <a:p>
            <a:endParaRPr kumimoji="0" lang="zh-CN" altLang="en-US"/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7817A8DA-6BA9-7841-AD85-736D4770C2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0600469-C7FB-7045-A31D-9826042953C5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EFD4EDF-E2FA-C947-A26D-B64113B96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3951EA5-81C6-7D47-8951-F537CF64B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/>
              <a:t>	采用方式</a:t>
            </a:r>
            <a:r>
              <a:rPr kumimoji="0" lang="en-US" altLang="zh-CN" dirty="0"/>
              <a:t>4</a:t>
            </a:r>
            <a:r>
              <a:rPr kumimoji="0" lang="zh-CN" altLang="en-US" dirty="0"/>
              <a:t>，可产生单个负脉冲信号，负脉冲宽度为一个时钟周期。写入控制字后，</a:t>
            </a:r>
            <a:r>
              <a:rPr kumimoji="0" lang="en-US" altLang="zh-CN" dirty="0"/>
              <a:t>OUT</a:t>
            </a:r>
          </a:p>
          <a:p>
            <a:r>
              <a:rPr kumimoji="0" lang="zh-CN" altLang="en-US" dirty="0"/>
              <a:t>端变为高电平，若</a:t>
            </a:r>
            <a:r>
              <a:rPr kumimoji="0" lang="en-US" altLang="zh-CN" dirty="0"/>
              <a:t>GATE </a:t>
            </a:r>
            <a:r>
              <a:rPr kumimoji="0" lang="zh-CN" altLang="en-US" dirty="0"/>
              <a:t>为高电平，当写入计数初值后，在下一个</a:t>
            </a:r>
            <a:r>
              <a:rPr kumimoji="0" lang="en-US" altLang="zh-CN" dirty="0"/>
              <a:t>CLK </a:t>
            </a:r>
            <a:r>
              <a:rPr kumimoji="0" lang="zh-CN" altLang="en-US" dirty="0"/>
              <a:t>的下降沿将计数初</a:t>
            </a:r>
          </a:p>
          <a:p>
            <a:r>
              <a:rPr kumimoji="0" lang="zh-CN" altLang="en-US" dirty="0"/>
              <a:t>值寄存器内容装入减</a:t>
            </a:r>
            <a:r>
              <a:rPr kumimoji="0" lang="en-US" altLang="zh-CN" dirty="0"/>
              <a:t>1 </a:t>
            </a:r>
            <a:r>
              <a:rPr kumimoji="0" lang="zh-CN" altLang="en-US" dirty="0"/>
              <a:t>计数寄存器，并开始减</a:t>
            </a:r>
            <a:r>
              <a:rPr kumimoji="0" lang="en-US" altLang="zh-CN" dirty="0"/>
              <a:t>1 </a:t>
            </a:r>
            <a:r>
              <a:rPr kumimoji="0" lang="zh-CN" altLang="en-US" dirty="0"/>
              <a:t>计数，当减</a:t>
            </a:r>
            <a:r>
              <a:rPr kumimoji="0" lang="en-US" altLang="zh-CN" dirty="0"/>
              <a:t>1 </a:t>
            </a:r>
            <a:r>
              <a:rPr kumimoji="0" lang="zh-CN" altLang="en-US" dirty="0"/>
              <a:t>计数寄存器的值为</a:t>
            </a:r>
            <a:r>
              <a:rPr kumimoji="0" lang="en-US" altLang="zh-CN" dirty="0"/>
              <a:t>0 </a:t>
            </a:r>
            <a:r>
              <a:rPr kumimoji="0" lang="zh-CN" altLang="en-US" dirty="0"/>
              <a:t>时，</a:t>
            </a:r>
            <a:r>
              <a:rPr kumimoji="0" lang="en-US" altLang="zh-CN" dirty="0"/>
              <a:t>OUT</a:t>
            </a:r>
          </a:p>
          <a:p>
            <a:r>
              <a:rPr kumimoji="0" lang="zh-CN" altLang="en-US" dirty="0"/>
              <a:t>端输出低电平，经过一个</a:t>
            </a:r>
            <a:r>
              <a:rPr kumimoji="0" lang="en-US" altLang="zh-CN" dirty="0"/>
              <a:t>CLK </a:t>
            </a:r>
            <a:r>
              <a:rPr kumimoji="0" lang="zh-CN" altLang="en-US" dirty="0"/>
              <a:t>时钟周期，</a:t>
            </a:r>
            <a:r>
              <a:rPr kumimoji="0" lang="en-US" altLang="zh-CN" dirty="0"/>
              <a:t>OUT </a:t>
            </a:r>
            <a:r>
              <a:rPr kumimoji="0" lang="zh-CN" altLang="en-US" dirty="0"/>
              <a:t>端输出高电平。</a:t>
            </a:r>
          </a:p>
          <a:p>
            <a:r>
              <a:rPr kumimoji="0" lang="zh-CN" altLang="en-US" dirty="0"/>
              <a:t>	如果在计数时，又写入新的计数值，则在下一</a:t>
            </a:r>
            <a:r>
              <a:rPr kumimoji="0" lang="zh-CN" altLang="en-US" dirty="0">
                <a:solidFill>
                  <a:srgbClr val="FF0000"/>
                </a:solidFill>
              </a:rPr>
              <a:t>个</a:t>
            </a:r>
            <a:r>
              <a:rPr kumimoji="0" lang="en-US" altLang="zh-CN" dirty="0">
                <a:solidFill>
                  <a:srgbClr val="FF0000"/>
                </a:solidFill>
              </a:rPr>
              <a:t>CLK </a:t>
            </a:r>
            <a:r>
              <a:rPr kumimoji="0" lang="zh-CN" altLang="en-US" dirty="0">
                <a:solidFill>
                  <a:srgbClr val="FF0000"/>
                </a:solidFill>
              </a:rPr>
              <a:t>的下降沿此</a:t>
            </a:r>
            <a:r>
              <a:rPr kumimoji="0" lang="zh-CN" altLang="en-US" dirty="0"/>
              <a:t>计数初值被写入减</a:t>
            </a:r>
            <a:r>
              <a:rPr kumimoji="0" lang="en-US" altLang="zh-CN" dirty="0"/>
              <a:t>1</a:t>
            </a:r>
          </a:p>
          <a:p>
            <a:r>
              <a:rPr kumimoji="0" lang="zh-CN" altLang="en-US" dirty="0"/>
              <a:t>计数寄存器，并以新的计数值作减</a:t>
            </a:r>
            <a:r>
              <a:rPr kumimoji="0" lang="en-US" altLang="zh-CN" dirty="0"/>
              <a:t>1 </a:t>
            </a:r>
            <a:r>
              <a:rPr kumimoji="0" lang="zh-CN" altLang="en-US" dirty="0"/>
              <a:t>计数。</a:t>
            </a:r>
          </a:p>
          <a:p>
            <a:pPr eaLnBrk="1" hangingPunct="1"/>
            <a:endParaRPr kumimoji="0" lang="zh-CN" altLang="en-US" b="1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4A1F9685-29E5-3D40-9A61-410C96A51B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DDE0C1AD-F7EB-4E4B-B824-87AB4D624C4C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2E03C92-B0A6-5D4B-8ADC-A7A998C43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AD5A2DB-AF0D-D54D-B6CC-D40270F0C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	方式</a:t>
            </a:r>
            <a:r>
              <a:rPr kumimoji="0" lang="en-US" altLang="zh-CN"/>
              <a:t>5 </a:t>
            </a:r>
            <a:r>
              <a:rPr kumimoji="0" lang="zh-CN" altLang="en-US"/>
              <a:t>的计数过程由</a:t>
            </a:r>
            <a:r>
              <a:rPr kumimoji="0" lang="en-US" altLang="zh-CN"/>
              <a:t>GATE </a:t>
            </a:r>
            <a:r>
              <a:rPr kumimoji="0" lang="zh-CN" altLang="en-US"/>
              <a:t>的上升沿触发。当控制字写入后，</a:t>
            </a:r>
            <a:r>
              <a:rPr kumimoji="0" lang="en-US" altLang="zh-CN"/>
              <a:t>OUT </a:t>
            </a:r>
            <a:r>
              <a:rPr kumimoji="0" lang="zh-CN" altLang="en-US"/>
              <a:t>端输出高电平，并</a:t>
            </a:r>
          </a:p>
          <a:p>
            <a:r>
              <a:rPr kumimoji="0" lang="zh-CN" altLang="en-US"/>
              <a:t>保持高电平状态。然后写入计数初值，只有在</a:t>
            </a:r>
            <a:r>
              <a:rPr kumimoji="0" lang="en-US" altLang="zh-CN"/>
              <a:t>GATE </a:t>
            </a:r>
            <a:r>
              <a:rPr kumimoji="0" lang="zh-CN" altLang="en-US"/>
              <a:t>信号的上升沿之后的下一个</a:t>
            </a:r>
            <a:r>
              <a:rPr kumimoji="0" lang="en-US" altLang="zh-CN"/>
              <a:t>CLK </a:t>
            </a:r>
            <a:r>
              <a:rPr kumimoji="0" lang="zh-CN" altLang="en-US"/>
              <a:t>脉冲</a:t>
            </a:r>
          </a:p>
          <a:p>
            <a:r>
              <a:rPr kumimoji="0" lang="zh-CN" altLang="en-US"/>
              <a:t>的下降沿，才将计数初值寄存器内容装入减</a:t>
            </a:r>
            <a:r>
              <a:rPr kumimoji="0" lang="en-US" altLang="zh-CN"/>
              <a:t>1 </a:t>
            </a:r>
            <a:r>
              <a:rPr kumimoji="0" lang="zh-CN" altLang="en-US"/>
              <a:t>计数寄存并开始减</a:t>
            </a:r>
            <a:r>
              <a:rPr kumimoji="0" lang="en-US" altLang="zh-CN"/>
              <a:t>1 </a:t>
            </a:r>
            <a:r>
              <a:rPr kumimoji="0" lang="zh-CN" altLang="en-US"/>
              <a:t>计数，当计数值减到</a:t>
            </a:r>
            <a:r>
              <a:rPr kumimoji="0" lang="en-US" altLang="zh-CN"/>
              <a:t>0</a:t>
            </a:r>
          </a:p>
          <a:p>
            <a:r>
              <a:rPr kumimoji="0" lang="zh-CN" altLang="en-US"/>
              <a:t>时，</a:t>
            </a:r>
            <a:r>
              <a:rPr kumimoji="0" lang="en-US" altLang="zh-CN"/>
              <a:t>OUT </a:t>
            </a:r>
            <a:r>
              <a:rPr kumimoji="0" lang="zh-CN" altLang="en-US"/>
              <a:t>端变为低电平，并持续一个</a:t>
            </a:r>
            <a:r>
              <a:rPr kumimoji="0" lang="en-US" altLang="zh-CN"/>
              <a:t>CLK </a:t>
            </a:r>
            <a:r>
              <a:rPr kumimoji="0" lang="zh-CN" altLang="en-US"/>
              <a:t>周期，然后自动变为高电平。</a:t>
            </a:r>
          </a:p>
          <a:p>
            <a:r>
              <a:rPr kumimoji="0" lang="zh-CN" altLang="en-US"/>
              <a:t>	若在计数过程中，</a:t>
            </a:r>
            <a:r>
              <a:rPr kumimoji="0" lang="en-US" altLang="zh-CN"/>
              <a:t>GATE </a:t>
            </a:r>
            <a:r>
              <a:rPr kumimoji="0" lang="zh-CN" altLang="en-US"/>
              <a:t>端又来一个上升沿触发，则在下一个</a:t>
            </a:r>
            <a:r>
              <a:rPr kumimoji="0" lang="en-US" altLang="zh-CN"/>
              <a:t>CLK </a:t>
            </a:r>
            <a:r>
              <a:rPr kumimoji="0" lang="zh-CN" altLang="en-US"/>
              <a:t>脉冲的下粒沿，减</a:t>
            </a:r>
          </a:p>
          <a:p>
            <a:r>
              <a:rPr kumimoji="0" lang="en-US" altLang="zh-CN"/>
              <a:t>1 </a:t>
            </a:r>
            <a:r>
              <a:rPr kumimoji="0" lang="zh-CN" altLang="en-US"/>
              <a:t>计数寄存器将重新获得计数初值，并按新的初值作减</a:t>
            </a:r>
            <a:r>
              <a:rPr kumimoji="0" lang="en-US" altLang="zh-CN"/>
              <a:t>1 </a:t>
            </a:r>
            <a:r>
              <a:rPr kumimoji="0" lang="zh-CN" altLang="en-US"/>
              <a:t>计数，直至减至 </a:t>
            </a:r>
            <a:r>
              <a:rPr kumimoji="0" lang="en-US" altLang="zh-CN"/>
              <a:t>0 </a:t>
            </a:r>
            <a:r>
              <a:rPr kumimoji="0" lang="zh-CN" altLang="en-US"/>
              <a:t>为止。若在计数</a:t>
            </a:r>
          </a:p>
          <a:p>
            <a:r>
              <a:rPr kumimoji="0" lang="zh-CN" altLang="en-US"/>
              <a:t>过程中，写入新的计数值，但没有触发脉冲，则当前输出周期不受影响。当前周期结束后，</a:t>
            </a:r>
          </a:p>
          <a:p>
            <a:r>
              <a:rPr kumimoji="0" lang="zh-CN" altLang="en-US"/>
              <a:t>在再触发的情况下，将按新的计数初值开始计数。若在计数过程中，写入新的计数值，并在</a:t>
            </a:r>
          </a:p>
          <a:p>
            <a:r>
              <a:rPr kumimoji="0" lang="zh-CN" altLang="en-US"/>
              <a:t>当前周期结束前又受到触发，则在下一个</a:t>
            </a:r>
            <a:r>
              <a:rPr kumimoji="0" lang="en-US" altLang="zh-CN"/>
              <a:t>CLK </a:t>
            </a:r>
            <a:r>
              <a:rPr kumimoji="0" lang="zh-CN" altLang="en-US"/>
              <a:t>脉冲的下降沿，减</a:t>
            </a:r>
            <a:r>
              <a:rPr kumimoji="0" lang="en-US" altLang="zh-CN"/>
              <a:t>1 </a:t>
            </a:r>
            <a:r>
              <a:rPr kumimoji="0" lang="zh-CN" altLang="en-US"/>
              <a:t>计数寄存器将获得新的</a:t>
            </a:r>
          </a:p>
          <a:p>
            <a:r>
              <a:rPr kumimoji="0" lang="zh-CN" altLang="en-US"/>
              <a:t>计数初值，并按此值作减</a:t>
            </a:r>
            <a:r>
              <a:rPr kumimoji="0" lang="en-US" altLang="zh-CN"/>
              <a:t>1 </a:t>
            </a:r>
            <a:r>
              <a:rPr kumimoji="0" lang="zh-CN" altLang="en-US"/>
              <a:t>计数操作。</a:t>
            </a:r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AC2F8C0D-D51E-8A4A-948A-8B4FF8D5A4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D6A667E-519B-184E-BAD2-6A06484D5CDC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B5BB668E-74DE-6447-916C-E938C6CF7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538EFDD-F7CA-0240-9E78-65E972308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D0C084E2-CA91-964C-A72E-1E5BA45FB4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C85ADA6B-BFD6-724E-9334-7BDEF618130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6549775-F5F3-6346-B8AA-4F5B228BF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A8B706D-387C-E840-9DF6-D77ADDA00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1689EE8A-4BFC-2140-B795-A938BB9A74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BD7BE8E-DD4A-5E4E-A662-BCB57E7EA97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D352379-6014-4545-AAA3-6D1C9248D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2D180CB-B076-2F41-8BF1-64F326442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324AED5A-7FBB-FA4F-B1AE-0771064F17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D69CD2F-5329-4246-9C8E-ADE6955203E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79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813C5100-D920-9644-9F57-FCD78BE4D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223E7B3-6252-9B49-BCAD-399BF6422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F89DB16-DEBD-8B46-9EBC-618B6E6BF0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5449773-A072-CF41-BBB8-EAC151A2A3C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9B038C4-CFA3-9D47-94C6-98CFA2D50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3526A38-E36A-3C44-B78F-170B0ACAE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B81C2CFA-02B3-DC43-83E5-B925FCD102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554FA7F5-CF51-DE48-9A78-8803EE78C1A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599BA6A5-350E-E841-AB35-8C367AA2B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64044E2-DC19-B44F-9A98-BACDB7B05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8D983AC7-781D-2B4A-B2E0-50AB28B3EA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D08BC6E-66B7-1648-88E2-B5BBAA32E56C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F7A228E1-41A2-6B4E-9CF7-332B5B0B0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74208C9-C028-194A-81E4-1B33D8D61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B3B969E9-3414-204B-87ED-021889FB9E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3AA9B8F5-277F-9142-8FE5-39782C04DB1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F676C828-3B01-7F44-B1A9-8D2020D79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6C99B17-E5F5-4942-9859-04BACC090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1D416C80-5B33-6C49-A40F-4895859D02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4867C0C-74D4-0A49-9BB2-4A99D94599A8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1FEF2169-B472-E747-A7AA-31BF42754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B590A540-0E44-6F41-BCDB-AF02F5F63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82AB335D-4B1A-2640-A3BB-27CFF1510F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50A17A6-34B7-D94C-B571-9F1EB4B6EE52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AF8FEFB-0807-604C-9A91-A370F64CB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A867972-D9B0-CA47-B957-8DA23F93E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51281E0E-7C50-FA4F-9376-A6180372AF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C55ED65-6AB4-4846-AFCC-5FDF05C7ED0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F2C6A2A6-7277-DA4A-BA67-BF1F53D6C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634D64D-C6C6-6944-8524-91DFA49D3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ECD4E9F9-EBB2-3C49-BC27-11F8873ADA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0B6C3DE-F89E-F648-B633-025918BB5CB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9549E325-B75B-214F-BDAD-405F56C64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3681FA11-FF01-094A-8273-8B083D36A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85ECA871-F384-D044-83EB-59CFE8F11A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E4B844D4-196F-7846-A131-4E7A16C9CB8B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0208F602-6B7A-C64D-9146-5F22C4CFB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CBF5196-FA5B-494C-BBFC-0B23C3701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>
            <a:extLst>
              <a:ext uri="{FF2B5EF4-FFF2-40B4-BE49-F238E27FC236}">
                <a16:creationId xmlns:a16="http://schemas.microsoft.com/office/drawing/2014/main" id="{43CDEE3C-D0D8-4F49-8F23-4CC02B900B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A203F26-6EE4-7242-9EA2-1CE54FF7C029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2D3B3CB8-B9B6-C74F-96CB-2285FAA20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EF6C307-E468-0749-81B7-7F66D39E2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>
            <a:extLst>
              <a:ext uri="{FF2B5EF4-FFF2-40B4-BE49-F238E27FC236}">
                <a16:creationId xmlns:a16="http://schemas.microsoft.com/office/drawing/2014/main" id="{A6C7CB79-9AF2-AF40-AEC0-76F6C6C1C6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96DC536-B023-B743-AC9E-4CB17B23D997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89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09A788EB-0985-064B-B1C3-782733BFA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005CE451-2F6A-B24B-991C-38349738F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8DAE788A-12EE-1C48-AD2A-49F96C779F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01ACB22-ED77-A74B-8228-4F4822950D0A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74F634A-E19F-254F-8EF9-36CF920E3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C9C86B1-0D08-104A-BADC-A68C7351B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/>
              <a:t>由图可知，</a:t>
            </a:r>
            <a:r>
              <a:rPr kumimoji="0" lang="en-US" altLang="zh-CN"/>
              <a:t>74LS373</a:t>
            </a:r>
            <a:r>
              <a:rPr kumimoji="0" lang="zh-CN" altLang="en-US"/>
              <a:t>是由一个</a:t>
            </a:r>
            <a:r>
              <a:rPr kumimoji="0" lang="en-US" altLang="zh-CN"/>
              <a:t>8</a:t>
            </a:r>
            <a:r>
              <a:rPr kumimoji="0" lang="zh-CN" altLang="en-US"/>
              <a:t>位寄存器和一个</a:t>
            </a:r>
            <a:r>
              <a:rPr kumimoji="0" lang="en-US" altLang="zh-CN"/>
              <a:t>8</a:t>
            </a:r>
            <a:r>
              <a:rPr kumimoji="0" lang="zh-CN" altLang="en-US"/>
              <a:t>位三态缓冲器构成，寄存器的每个单元则是一个具有记忆功能的</a:t>
            </a:r>
            <a:r>
              <a:rPr kumimoji="0" lang="en-US" altLang="zh-CN"/>
              <a:t>D</a:t>
            </a:r>
            <a:r>
              <a:rPr kumimoji="0" lang="zh-CN" altLang="en-US"/>
              <a:t>触发器。</a:t>
            </a:r>
          </a:p>
          <a:p>
            <a:endParaRPr kumimoji="0" lang="zh-CN" altLang="en-US"/>
          </a:p>
          <a:p>
            <a:r>
              <a:rPr kumimoji="0" lang="zh-CN" altLang="en-US"/>
              <a:t>在实际应用中，可根据需要设置</a:t>
            </a:r>
            <a:r>
              <a:rPr kumimoji="0" lang="en-US" altLang="zh-CN"/>
              <a:t>74LS373</a:t>
            </a:r>
            <a:r>
              <a:rPr kumimoji="0" lang="zh-CN" altLang="en-US"/>
              <a:t>的控制信号。如果只需要使用它的记忆功能，不需要三态缓冲，可直接把</a:t>
            </a:r>
            <a:r>
              <a:rPr kumimoji="0" lang="en-US" altLang="zh-CN"/>
              <a:t>OE</a:t>
            </a:r>
            <a:r>
              <a:rPr kumimoji="0" lang="zh-CN" altLang="en-US"/>
              <a:t>端接地，仅控制</a:t>
            </a:r>
            <a:r>
              <a:rPr kumimoji="0" lang="en-US" altLang="zh-CN"/>
              <a:t>G</a:t>
            </a:r>
            <a:r>
              <a:rPr kumimoji="0" lang="zh-CN" altLang="en-US"/>
              <a:t>。</a:t>
            </a:r>
          </a:p>
          <a:p>
            <a:endParaRPr kumimoji="0" lang="zh-CN" altLang="en-US"/>
          </a:p>
          <a:p>
            <a:r>
              <a:rPr kumimoji="0" lang="zh-CN" altLang="en-US"/>
              <a:t>像</a:t>
            </a:r>
            <a:r>
              <a:rPr kumimoji="0" lang="en-US" altLang="zh-CN"/>
              <a:t>74LS373</a:t>
            </a:r>
            <a:r>
              <a:rPr kumimoji="0" lang="zh-CN" altLang="en-US"/>
              <a:t>这样具有三态输出缓冲功能的锁存器还有</a:t>
            </a:r>
            <a:r>
              <a:rPr kumimoji="0" lang="en-US" altLang="zh-CN" b="1"/>
              <a:t>74LS374</a:t>
            </a:r>
            <a:r>
              <a:rPr kumimoji="0" lang="zh-CN" altLang="en-US"/>
              <a:t>，它们的内部结构几乎相同，唯一不同的是后者必须用</a:t>
            </a:r>
            <a:r>
              <a:rPr kumimoji="0" lang="en-US" altLang="zh-CN"/>
              <a:t>G</a:t>
            </a:r>
            <a:r>
              <a:rPr kumimoji="0" lang="zh-CN" altLang="en-US"/>
              <a:t>信号的上升沿来触发。</a:t>
            </a:r>
          </a:p>
          <a:p>
            <a:endParaRPr kumimoji="0" lang="zh-CN" altLang="en-US"/>
          </a:p>
          <a:p>
            <a:r>
              <a:rPr kumimoji="0" lang="zh-CN" altLang="en-US"/>
              <a:t>此外，</a:t>
            </a:r>
            <a:r>
              <a:rPr kumimoji="0" lang="en-US" altLang="zh-CN" b="1"/>
              <a:t>27LS273</a:t>
            </a:r>
            <a:r>
              <a:rPr kumimoji="0" lang="zh-CN" altLang="en-US"/>
              <a:t>是不含三态门的</a:t>
            </a:r>
            <a:r>
              <a:rPr kumimoji="0" lang="en-US" altLang="zh-CN"/>
              <a:t>8D</a:t>
            </a:r>
            <a:r>
              <a:rPr kumimoji="0" lang="zh-CN" altLang="en-US"/>
              <a:t>锁存器，相当于一个</a:t>
            </a:r>
            <a:r>
              <a:rPr kumimoji="0" lang="en-US" altLang="zh-CN"/>
              <a:t>8</a:t>
            </a:r>
            <a:r>
              <a:rPr kumimoji="0" lang="zh-CN" altLang="en-US"/>
              <a:t>位寄存器，可用在那些仅需要锁存数据，不需要三态缓冲的场合。</a:t>
            </a:r>
          </a:p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>
            <a:extLst>
              <a:ext uri="{FF2B5EF4-FFF2-40B4-BE49-F238E27FC236}">
                <a16:creationId xmlns:a16="http://schemas.microsoft.com/office/drawing/2014/main" id="{43E4933D-74DB-4F4F-8B90-DBE2E3D39D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BD74984-9A0B-E741-9159-205D85BB6134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95D6CF63-F5AE-1D4B-9666-70E10C045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654277A-21F5-0B4F-B91B-15E16BF38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>
            <a:extLst>
              <a:ext uri="{FF2B5EF4-FFF2-40B4-BE49-F238E27FC236}">
                <a16:creationId xmlns:a16="http://schemas.microsoft.com/office/drawing/2014/main" id="{5A3DAD02-1BE3-4949-9F67-1D7834864A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7C69A065-686B-B44C-AF18-57DBF55D53AE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E0EB7B48-0C37-D54B-903D-3824F21BB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84BC099F-EDD0-BF4D-A9D7-A4F365C61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>
            <a:extLst>
              <a:ext uri="{FF2B5EF4-FFF2-40B4-BE49-F238E27FC236}">
                <a16:creationId xmlns:a16="http://schemas.microsoft.com/office/drawing/2014/main" id="{F516AA22-0279-CB44-857A-296832A98D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0800742-19CF-864D-BE0A-8863B1BF29AB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92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301095E3-9274-BC42-9ED2-7A019FFE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28127749-41F7-A447-A19C-CB01102D1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在波特率指定后，输入</a:t>
            </a:r>
            <a:r>
              <a:rPr lang="zh-CN" altLang="en-US" dirty="0">
                <a:hlinkClick r:id="rId3"/>
              </a:rPr>
              <a:t>移位寄存器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>
                <a:hlinkClick r:id="rId3"/>
              </a:rPr>
              <a:t>移位寄存器</a:t>
            </a:r>
            <a:r>
              <a:rPr lang="zh-CN" altLang="en-US" dirty="0"/>
              <a:t>在接收时钟</a:t>
            </a:r>
            <a:r>
              <a:rPr lang="en-US" altLang="zh-CN" dirty="0"/>
              <a:t>/</a:t>
            </a:r>
            <a:r>
              <a:rPr lang="zh-CN" altLang="en-US" dirty="0"/>
              <a:t>发送时钟控制下，按指定的波特率速度进行移位。一般几个</a:t>
            </a:r>
            <a:r>
              <a:rPr lang="zh-CN" altLang="en-US" dirty="0">
                <a:hlinkClick r:id="rId4"/>
              </a:rPr>
              <a:t>时钟脉冲</a:t>
            </a:r>
            <a:r>
              <a:rPr lang="zh-CN" altLang="en-US" dirty="0"/>
              <a:t>移位一次。要求：接收时钟</a:t>
            </a:r>
            <a:r>
              <a:rPr lang="en-US" altLang="zh-CN" dirty="0"/>
              <a:t>/</a:t>
            </a:r>
            <a:r>
              <a:rPr lang="zh-CN" altLang="en-US" dirty="0"/>
              <a:t>发送时钟是波特率的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32</a:t>
            </a:r>
            <a:r>
              <a:rPr lang="zh-CN" altLang="en-US" dirty="0"/>
              <a:t>或</a:t>
            </a:r>
            <a:r>
              <a:rPr lang="en-US" altLang="zh-CN" dirty="0"/>
              <a:t>64</a:t>
            </a:r>
            <a:r>
              <a:rPr lang="zh-CN" altLang="en-US" dirty="0"/>
              <a:t>倍。波特率因子就是发送／接收</a:t>
            </a:r>
            <a:r>
              <a:rPr lang="en-US" altLang="zh-CN" dirty="0"/>
              <a:t>1</a:t>
            </a:r>
            <a:r>
              <a:rPr lang="zh-CN" altLang="en-US" dirty="0"/>
              <a:t>个数据（</a:t>
            </a:r>
            <a:r>
              <a:rPr lang="en-US" altLang="zh-CN" dirty="0"/>
              <a:t>1</a:t>
            </a:r>
            <a:r>
              <a:rPr lang="zh-CN" altLang="en-US" dirty="0"/>
              <a:t>个数据位）所需要的</a:t>
            </a:r>
            <a:r>
              <a:rPr lang="zh-CN" altLang="en-US" dirty="0">
                <a:hlinkClick r:id="rId4"/>
              </a:rPr>
              <a:t>时钟脉冲</a:t>
            </a:r>
            <a:r>
              <a:rPr lang="zh-CN" altLang="en-US" dirty="0"/>
              <a:t>个数，其单位是个／位</a:t>
            </a:r>
            <a:endParaRPr kumimoji="0" lang="zh-CN" altLang="en-US" b="1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>
            <a:extLst>
              <a:ext uri="{FF2B5EF4-FFF2-40B4-BE49-F238E27FC236}">
                <a16:creationId xmlns:a16="http://schemas.microsoft.com/office/drawing/2014/main" id="{B3B605DF-D25F-B84D-BDF6-D299E233FE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6AF8DF12-CD71-BF48-BC62-150C5373836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93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CE586E77-B3B4-AA45-859F-8BD1D5A14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E3458008-208E-414F-AF57-05135EAA4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>
            <a:extLst>
              <a:ext uri="{FF2B5EF4-FFF2-40B4-BE49-F238E27FC236}">
                <a16:creationId xmlns:a16="http://schemas.microsoft.com/office/drawing/2014/main" id="{D9604826-D7FC-4E4B-9560-036D842B60A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03BCC698-C20B-104B-A6AC-B5F443E6FAB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762C7D0B-CF07-C44A-91F7-95137E166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B5F14CDB-E731-1F42-A57A-074DA051D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>
            <a:extLst>
              <a:ext uri="{FF2B5EF4-FFF2-40B4-BE49-F238E27FC236}">
                <a16:creationId xmlns:a16="http://schemas.microsoft.com/office/drawing/2014/main" id="{BAE6B5A1-E224-464B-9CED-0BA743343E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BA352CF7-E374-DC47-BFD7-C439A02FA513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95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D86C1839-9786-B944-A6E0-A8B7FB23C0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68397651-05C1-DC48-A7AE-3FC1340E5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调制的方式有幅移键控</a:t>
            </a:r>
            <a:r>
              <a:rPr lang="en-US" altLang="zh-CN"/>
              <a:t>ASK(Amplitude Shift Keying)</a:t>
            </a:r>
            <a:r>
              <a:rPr lang="zh-CN" altLang="en-US" b="1"/>
              <a:t>、频移键控</a:t>
            </a:r>
            <a:r>
              <a:rPr lang="en-US" altLang="zh-CN"/>
              <a:t>FSK(Frequency Shift</a:t>
            </a:r>
          </a:p>
          <a:p>
            <a:r>
              <a:rPr lang="en-US" altLang="zh-CN"/>
              <a:t>Keying)</a:t>
            </a:r>
            <a:r>
              <a:rPr lang="zh-CN" altLang="en-US" b="1"/>
              <a:t>和相移键控</a:t>
            </a:r>
            <a:r>
              <a:rPr lang="en-US" altLang="zh-CN"/>
              <a:t>PSK(Phase Shift Keying)</a:t>
            </a:r>
            <a:r>
              <a:rPr lang="zh-CN" altLang="en-US" b="1"/>
              <a:t>等。</a:t>
            </a:r>
            <a:endParaRPr kumimoji="0" lang="zh-CN" altLang="en-US" b="1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>
            <a:extLst>
              <a:ext uri="{FF2B5EF4-FFF2-40B4-BE49-F238E27FC236}">
                <a16:creationId xmlns:a16="http://schemas.microsoft.com/office/drawing/2014/main" id="{8EA5FE1D-158E-1D4E-BCE6-3D1DB5281C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8C6E243A-46ED-0C48-B36A-67E0C663DCA9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96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551C1914-D410-FF4D-8523-92634EA23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60FBE94E-EEB9-A949-979D-C902D6E6E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>
            <a:extLst>
              <a:ext uri="{FF2B5EF4-FFF2-40B4-BE49-F238E27FC236}">
                <a16:creationId xmlns:a16="http://schemas.microsoft.com/office/drawing/2014/main" id="{60FB0BA4-A41D-5146-9A4E-0B73B765B1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154B9111-0589-534E-87AB-E1E9F6F7505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97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757BDF30-AC3A-9A4E-A949-805C7C236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3E517E4-AE77-674D-A960-3A6CCB2B2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>
            <a:extLst>
              <a:ext uri="{FF2B5EF4-FFF2-40B4-BE49-F238E27FC236}">
                <a16:creationId xmlns:a16="http://schemas.microsoft.com/office/drawing/2014/main" id="{12C9AAF2-4621-2F4F-BA46-0E25328ABF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A6F65B66-35F6-DD4A-A987-F2E7DE4B0A91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98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79218B63-546D-864C-9740-FCB75CB10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BDF451F-46C9-9047-BF77-CD874A1F0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7">
            <a:extLst>
              <a:ext uri="{FF2B5EF4-FFF2-40B4-BE49-F238E27FC236}">
                <a16:creationId xmlns:a16="http://schemas.microsoft.com/office/drawing/2014/main" id="{D6407F3E-36F8-014F-BA45-CAB3005F3E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r" eaLnBrk="1" hangingPunct="1"/>
            <a:fld id="{FEB5AACF-2778-0C48-8400-2BFE6156D45D}" type="slidenum">
              <a:rPr lang="en-US" altLang="zh-CN" sz="1200" b="0">
                <a:ea typeface="宋体" panose="02010600030101010101" pitchFamily="2" charset="-122"/>
              </a:rPr>
              <a:pPr algn="r" eaLnBrk="1" hangingPunct="1"/>
              <a:t>99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B48E3A47-344A-CD42-A36C-7F28073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0B8224DC-0925-0645-B87D-8871B5AB7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C449F0F-A134-CD46-B3FD-A83331D3AF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39750" y="2578100"/>
            <a:ext cx="8602663" cy="28575"/>
            <a:chOff x="181" y="391"/>
            <a:chExt cx="5419" cy="18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31D04504-24DA-014E-9DC0-921C6A20E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9pPr>
            </a:lstStyle>
            <a:p>
              <a:pPr>
                <a:defRPr/>
              </a:pPr>
              <a:endParaRPr lang="zh-CN" altLang="en-US" sz="2400" b="0">
                <a:ea typeface="宋体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2F123C97-8FFA-6C4E-AA1A-25EB27797A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80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96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9pPr>
            </a:lstStyle>
            <a:p>
              <a:pPr>
                <a:defRPr/>
              </a:pPr>
              <a:endParaRPr lang="zh-CN" altLang="en-US" sz="2400" b="0">
                <a:ea typeface="宋体" charset="0"/>
              </a:endParaRPr>
            </a:p>
          </p:txBody>
        </p:sp>
      </p:grpSp>
      <p:pic>
        <p:nvPicPr>
          <p:cNvPr id="5" name="Picture 5" descr="毛体校名（宝蓝色）">
            <a:extLst>
              <a:ext uri="{FF2B5EF4-FFF2-40B4-BE49-F238E27FC236}">
                <a16:creationId xmlns:a16="http://schemas.microsoft.com/office/drawing/2014/main" id="{839197D1-8337-0345-97B8-6C0A7CFCA5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31788"/>
            <a:ext cx="13319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校徽（透明底）">
            <a:extLst>
              <a:ext uri="{FF2B5EF4-FFF2-40B4-BE49-F238E27FC236}">
                <a16:creationId xmlns:a16="http://schemas.microsoft.com/office/drawing/2014/main" id="{1F1FDC28-A704-3843-8820-9AD6E1680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60350"/>
            <a:ext cx="522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10">
            <a:extLst>
              <a:ext uri="{FF2B5EF4-FFF2-40B4-BE49-F238E27FC236}">
                <a16:creationId xmlns:a16="http://schemas.microsoft.com/office/drawing/2014/main" id="{C002E850-24DF-2F41-B207-970AB9EB2B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93541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759C3F44-4C97-5343-9185-D527D75DAFC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400675" y="0"/>
            <a:ext cx="3752850" cy="506413"/>
            <a:chOff x="3396" y="113"/>
            <a:chExt cx="2364" cy="319"/>
          </a:xfrm>
        </p:grpSpPr>
        <p:pic>
          <p:nvPicPr>
            <p:cNvPr id="9" name="Picture 9" descr="图片5">
              <a:extLst>
                <a:ext uri="{FF2B5EF4-FFF2-40B4-BE49-F238E27FC236}">
                  <a16:creationId xmlns:a16="http://schemas.microsoft.com/office/drawing/2014/main" id="{285697E2-0EC1-774F-BDD6-D3A9BCC7C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" y="113"/>
              <a:ext cx="47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图片2">
              <a:extLst>
                <a:ext uri="{FF2B5EF4-FFF2-40B4-BE49-F238E27FC236}">
                  <a16:creationId xmlns:a16="http://schemas.microsoft.com/office/drawing/2014/main" id="{AB7B7FF7-06C4-3F40-93E0-7A4B844E5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" y="113"/>
              <a:ext cx="47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图片1">
              <a:extLst>
                <a:ext uri="{FF2B5EF4-FFF2-40B4-BE49-F238E27FC236}">
                  <a16:creationId xmlns:a16="http://schemas.microsoft.com/office/drawing/2014/main" id="{8A8411C1-16E8-994F-A0F2-4A209C8E7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" y="113"/>
              <a:ext cx="47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 descr="图片3">
              <a:extLst>
                <a:ext uri="{FF2B5EF4-FFF2-40B4-BE49-F238E27FC236}">
                  <a16:creationId xmlns:a16="http://schemas.microsoft.com/office/drawing/2014/main" id="{B18596AC-9A83-C04C-8D39-55C401119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" y="113"/>
              <a:ext cx="47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图片4">
              <a:extLst>
                <a:ext uri="{FF2B5EF4-FFF2-40B4-BE49-F238E27FC236}">
                  <a16:creationId xmlns:a16="http://schemas.microsoft.com/office/drawing/2014/main" id="{D57735F7-D183-264A-AA58-F65C479E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113"/>
              <a:ext cx="47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id="{37D6E161-D91F-2342-97D0-3696258853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76425" y="1597025"/>
            <a:ext cx="63119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 anchorCtr="1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9pPr>
          </a:lstStyle>
          <a:p>
            <a:pPr eaLnBrk="1" hangingPunct="1">
              <a:defRPr/>
            </a:pPr>
            <a:r>
              <a:rPr lang="zh-CN" altLang="en-US" sz="4800">
                <a:latin typeface="Webdings" charset="2"/>
                <a:ea typeface="隶书" charset="0"/>
              </a:rPr>
              <a:t>嵌入式系统原理与实验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2722DB6B-B286-6C45-95F0-BFD8408FD0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0513" y="1096963"/>
            <a:ext cx="8602662" cy="28575"/>
            <a:chOff x="181" y="391"/>
            <a:chExt cx="5419" cy="18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CDE0F4EF-4E93-F14F-AC95-532DBEFDC0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9pPr>
            </a:lstStyle>
            <a:p>
              <a:pPr>
                <a:defRPr/>
              </a:pPr>
              <a:endParaRPr kumimoji="0" lang="zh-CN" altLang="en-US" sz="2400" b="0">
                <a:ea typeface="宋体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3C6BA01C-A00A-024D-9E99-268E7D3765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2880" y="391"/>
              <a:ext cx="2720" cy="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>
                    <a:alpha val="96999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9pPr>
            </a:lstStyle>
            <a:p>
              <a:pPr>
                <a:defRPr/>
              </a:pPr>
              <a:endParaRPr kumimoji="0" lang="zh-CN" altLang="en-US" sz="2400" b="0">
                <a:ea typeface="宋体" charset="0"/>
              </a:endParaRPr>
            </a:p>
          </p:txBody>
        </p:sp>
      </p:grpSp>
      <p:sp>
        <p:nvSpPr>
          <p:cNvPr id="19" name="Rectangle 14">
            <a:extLst>
              <a:ext uri="{FF2B5EF4-FFF2-40B4-BE49-F238E27FC236}">
                <a16:creationId xmlns:a16="http://schemas.microsoft.com/office/drawing/2014/main" id="{DDFD052A-0C8D-3A48-94A7-55854ADF2D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0" y="3762375"/>
            <a:ext cx="4781550" cy="1800225"/>
          </a:xfrm>
          <a:prstGeom prst="rect">
            <a:avLst/>
          </a:prstGeom>
          <a:noFill/>
          <a:ln w="28575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课程号码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EE21</a:t>
            </a:r>
            <a:r>
              <a:rPr kumimoji="0" lang="en-US" altLang="zh-Han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b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教学年级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二年级</a:t>
            </a:r>
            <a:b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授课教师：赵忠华</a:t>
            </a:r>
          </a:p>
          <a:p>
            <a:pPr eaLnBrk="1" hangingPunct="1">
              <a:defRPr/>
            </a:pP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上课教室</a:t>
            </a:r>
            <a:r>
              <a:rPr kumimoji="0" lang="zh-Hans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：</a:t>
            </a:r>
            <a:r>
              <a:rPr kumimoji="0" lang="zh-CN" altLang="en-U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东中院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4-</a:t>
            </a:r>
            <a:r>
              <a:rPr kumimoji="0" lang="en-US" altLang="zh-Hans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kumimoji="0" lang="en-US" altLang="zh-CN" sz="2800" b="1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5944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A82395-D29D-E748-AB17-A8F6E4197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76E2F-2D1F-A148-9B66-82381EB142BC}" type="datetime12">
              <a:rPr lang="zh-CN" altLang="en-US"/>
              <a:pPr>
                <a:defRPr/>
              </a:pPr>
              <a:t>下午8时26分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64D364-6954-874B-8962-43D50702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44ADE-50DC-3A45-B793-B08420D18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BCA4E5-3E2F-964A-B449-44B772A8C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A5550-E552-5D4D-9981-1E609A708C1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/127</a:t>
            </a:r>
          </a:p>
        </p:txBody>
      </p:sp>
    </p:spTree>
    <p:extLst>
      <p:ext uri="{BB962C8B-B14F-4D97-AF65-F5344CB8AC3E}">
        <p14:creationId xmlns:p14="http://schemas.microsoft.com/office/powerpoint/2010/main" val="3711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8A9CBFA-7AA0-4949-B178-C0F83661F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342E-8933-C748-A8BF-6A6A024FDBB4}" type="datetime12">
              <a:rPr lang="zh-CN" altLang="en-US"/>
              <a:pPr>
                <a:defRPr/>
              </a:pPr>
              <a:t>下午8时26分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20AB3A-77CD-3B4C-95FC-16A41BE7C0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EE230-2925-A245-B76D-BF429365F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865B81-7B02-2A4D-BEBC-E28C61F3E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9E1F3-B8A5-8A48-B25B-B2EB41EDBB6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</a:t>
            </a:r>
            <a:r>
              <a:rPr lang="zh-CN" altLang="zh-CN"/>
              <a:t>6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80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F413D3-DBEB-9247-BFCD-64CBFB14A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979A49-B2C4-6040-ABD9-51B6EBB84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FE46A99E-3BD4-8442-A350-5288C33CF6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65C6F0-6F37-FB41-860E-BA85D16EAC2A}" type="datetime12">
              <a:rPr lang="zh-CN" altLang="en-US"/>
              <a:pPr>
                <a:defRPr/>
              </a:pPr>
              <a:t>下午8时26分</a:t>
            </a:fld>
            <a:endParaRPr lang="en-US" altLang="zh-CN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0C2A2E84-160D-254A-A8D6-1D93A41CF4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0982EE-4339-4245-93B9-664DB0FC5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0447360C-2F6D-9F4E-89E4-EA34D28506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C58826-5EAF-C948-90C7-0E7FA98328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/127</a:t>
            </a:r>
          </a:p>
        </p:txBody>
      </p:sp>
      <p:grpSp>
        <p:nvGrpSpPr>
          <p:cNvPr id="1031" name="Group 11">
            <a:extLst>
              <a:ext uri="{FF2B5EF4-FFF2-40B4-BE49-F238E27FC236}">
                <a16:creationId xmlns:a16="http://schemas.microsoft.com/office/drawing/2014/main" id="{98BD6CE5-5EA6-4D4E-BF55-9C4474145D8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0050" y="803275"/>
            <a:ext cx="8636000" cy="33338"/>
            <a:chOff x="295" y="778"/>
            <a:chExt cx="5440" cy="21"/>
          </a:xfrm>
        </p:grpSpPr>
        <p:sp>
          <p:nvSpPr>
            <p:cNvPr id="1034" name="Rectangle 12">
              <a:extLst>
                <a:ext uri="{FF2B5EF4-FFF2-40B4-BE49-F238E27FC236}">
                  <a16:creationId xmlns:a16="http://schemas.microsoft.com/office/drawing/2014/main" id="{632D76BC-DFED-3145-810D-9F16991702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9pPr>
            </a:lstStyle>
            <a:p>
              <a:pPr>
                <a:defRPr/>
              </a:pPr>
              <a:endParaRPr lang="zh-CN" altLang="en-US" sz="2400" b="0">
                <a:ea typeface="宋体" charset="0"/>
              </a:endParaRPr>
            </a:p>
          </p:txBody>
        </p:sp>
        <p:sp>
          <p:nvSpPr>
            <p:cNvPr id="1035" name="Rectangle 13">
              <a:extLst>
                <a:ext uri="{FF2B5EF4-FFF2-40B4-BE49-F238E27FC236}">
                  <a16:creationId xmlns:a16="http://schemas.microsoft.com/office/drawing/2014/main" id="{B2703ADA-D5A2-584E-A200-A41BD4AE2E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5" y="778"/>
              <a:ext cx="2720" cy="2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133984"/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charset="0"/>
                  <a:ea typeface="华文中宋" charset="0"/>
                </a:defRPr>
              </a:lvl9pPr>
            </a:lstStyle>
            <a:p>
              <a:pPr>
                <a:defRPr/>
              </a:pPr>
              <a:endParaRPr lang="zh-CN" altLang="en-US" sz="2400" b="0">
                <a:ea typeface="宋体" charset="0"/>
              </a:endParaRPr>
            </a:p>
          </p:txBody>
        </p:sp>
      </p:grpSp>
      <p:sp>
        <p:nvSpPr>
          <p:cNvPr id="1032" name="AutoShap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05ABB6-DD3C-1B4E-AA77-599EF22FB2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5907088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>
              <a:alpha val="50195"/>
            </a:schemeClr>
          </a:solidFill>
          <a:ln w="9525">
            <a:solidFill>
              <a:srgbClr val="CCFFCC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F95299-7DF6-9F48-AE03-3FBE3BD0DE8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107950" y="6288088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>
              <a:alpha val="50195"/>
            </a:schemeClr>
          </a:solidFill>
          <a:ln w="9525">
            <a:solidFill>
              <a:srgbClr val="CCFFCC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charset="0"/>
                <a:ea typeface="华文中宋" charset="0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9" r:id="rId2"/>
    <p:sldLayoutId id="2147483901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5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66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67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68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69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71.bin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73.bin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4.bin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8.xml"/><Relationship Id="rId4" Type="http://schemas.openxmlformats.org/officeDocument/2006/relationships/slide" Target="slide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5.jpeg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0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9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70.xml"/><Relationship Id="rId7" Type="http://schemas.openxmlformats.org/officeDocument/2006/relationships/slide" Target="slide74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3.xml"/><Relationship Id="rId5" Type="http://schemas.openxmlformats.org/officeDocument/2006/relationships/slide" Target="slide72.xml"/><Relationship Id="rId4" Type="http://schemas.openxmlformats.org/officeDocument/2006/relationships/slide" Target="slide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hyperlink" Target="74LS244.pdf" TargetMode="Externa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slide" Target="slide69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5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slide" Target="slide69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1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slide" Target="slide69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5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slide" Target="slide69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slide" Target="slide69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slide" Target="slide69.x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56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hyperlink" Target="74LS245.pdf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7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8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hyperlink" Target="74LS373.pdf" TargetMode="Externa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9.bin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95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0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3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>
            <a:extLst>
              <a:ext uri="{FF2B5EF4-FFF2-40B4-BE49-F238E27FC236}">
                <a16:creationId xmlns:a16="http://schemas.microsoft.com/office/drawing/2014/main" id="{2F2CD6F0-AFCE-D345-83E7-528C151391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F46C5F-0160-FD48-9182-48224D42FD82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5602" name="Text Box 5">
            <a:extLst>
              <a:ext uri="{FF2B5EF4-FFF2-40B4-BE49-F238E27FC236}">
                <a16:creationId xmlns:a16="http://schemas.microsoft.com/office/drawing/2014/main" id="{2BFA9C9E-CAA6-3341-8326-65C1C62A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84037" name="Rectangle 5">
            <a:extLst>
              <a:ext uri="{FF2B5EF4-FFF2-40B4-BE49-F238E27FC236}">
                <a16:creationId xmlns:a16="http://schemas.microsoft.com/office/drawing/2014/main" id="{D3DDDAC7-F3CF-E045-AEA4-19582F33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08050"/>
            <a:ext cx="5472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</a:t>
            </a: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端口及其寻址方式</a:t>
            </a:r>
          </a:p>
        </p:txBody>
      </p:sp>
      <p:sp>
        <p:nvSpPr>
          <p:cNvPr id="684038" name="Rectangle 6">
            <a:extLst>
              <a:ext uri="{FF2B5EF4-FFF2-40B4-BE49-F238E27FC236}">
                <a16:creationId xmlns:a16="http://schemas.microsoft.com/office/drawing/2014/main" id="{73C8B3E6-B27F-AB4E-8E2E-476B13A3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8424863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kumimoji="0" lang="en-US" altLang="zh-CN" sz="2800" u="sng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800" u="sng"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与外设通信时，传送的信息主要包括</a:t>
            </a:r>
            <a:r>
              <a:rPr kumimoji="0" lang="zh-CN" altLang="en-US" sz="24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数据信息、状态信息和控制信息。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这些信息分别进入不同的寄存器，通常将这些寄存器和它们的控制逻辑统称为</a:t>
            </a:r>
            <a:r>
              <a:rPr kumimoji="0" lang="en-US" altLang="zh-CN" sz="24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端口（</a:t>
            </a:r>
            <a:r>
              <a:rPr kumimoji="0" lang="en-US" altLang="zh-CN" sz="24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Port</a:t>
            </a:r>
            <a:r>
              <a:rPr kumimoji="0" lang="zh-CN" altLang="en-US" sz="24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可对端口中的信息直接进行读写。</a:t>
            </a:r>
          </a:p>
        </p:txBody>
      </p:sp>
      <p:grpSp>
        <p:nvGrpSpPr>
          <p:cNvPr id="684061" name="Group 29">
            <a:extLst>
              <a:ext uri="{FF2B5EF4-FFF2-40B4-BE49-F238E27FC236}">
                <a16:creationId xmlns:a16="http://schemas.microsoft.com/office/drawing/2014/main" id="{58CF32DC-D978-7A40-A983-367451BC229B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3860800"/>
            <a:ext cx="6048375" cy="2590800"/>
            <a:chOff x="1157" y="2432"/>
            <a:chExt cx="3810" cy="1632"/>
          </a:xfrm>
        </p:grpSpPr>
        <p:sp>
          <p:nvSpPr>
            <p:cNvPr id="25607" name="Rectangle 7">
              <a:extLst>
                <a:ext uri="{FF2B5EF4-FFF2-40B4-BE49-F238E27FC236}">
                  <a16:creationId xmlns:a16="http://schemas.microsoft.com/office/drawing/2014/main" id="{1EE3E6A1-C3A1-6D43-8D0C-14F6B0418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568"/>
              <a:ext cx="1179" cy="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E44E7CE1-1D7F-6E4B-B113-4BEC9AE72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568"/>
              <a:ext cx="1270" cy="1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09" name="AutoShape 9">
              <a:extLst>
                <a:ext uri="{FF2B5EF4-FFF2-40B4-BE49-F238E27FC236}">
                  <a16:creationId xmlns:a16="http://schemas.microsoft.com/office/drawing/2014/main" id="{DAEFCB11-6EA7-7D47-8645-4A28D019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658"/>
              <a:ext cx="1270" cy="272"/>
            </a:xfrm>
            <a:prstGeom prst="leftRightArrow">
              <a:avLst>
                <a:gd name="adj1" fmla="val 50000"/>
                <a:gd name="adj2" fmla="val 9338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10" name="Line 10">
              <a:extLst>
                <a:ext uri="{FF2B5EF4-FFF2-40B4-BE49-F238E27FC236}">
                  <a16:creationId xmlns:a16="http://schemas.microsoft.com/office/drawing/2014/main" id="{A7540A10-D01F-2D4B-9C3E-E07AA676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656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1">
              <a:extLst>
                <a:ext uri="{FF2B5EF4-FFF2-40B4-BE49-F238E27FC236}">
                  <a16:creationId xmlns:a16="http://schemas.microsoft.com/office/drawing/2014/main" id="{28E19E19-3C90-1C4B-A996-C22FB98B4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928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EAEC1D45-786D-7346-A822-E880EC498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315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E680AF9C-DFF5-D241-A325-83B9811B2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3429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Text Box 14">
              <a:extLst>
                <a:ext uri="{FF2B5EF4-FFF2-40B4-BE49-F238E27FC236}">
                  <a16:creationId xmlns:a16="http://schemas.microsoft.com/office/drawing/2014/main" id="{A54CAD19-F7D2-C647-936B-6A4D90569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432"/>
              <a:ext cx="9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数据信息</a:t>
              </a:r>
            </a:p>
          </p:txBody>
        </p:sp>
        <p:sp>
          <p:nvSpPr>
            <p:cNvPr id="25615" name="Text Box 15">
              <a:extLst>
                <a:ext uri="{FF2B5EF4-FFF2-40B4-BE49-F238E27FC236}">
                  <a16:creationId xmlns:a16="http://schemas.microsoft.com/office/drawing/2014/main" id="{71AED6EE-03A4-6848-A8E9-F948876C1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157"/>
              <a:ext cx="9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状态信息</a:t>
              </a:r>
            </a:p>
          </p:txBody>
        </p:sp>
        <p:sp>
          <p:nvSpPr>
            <p:cNvPr id="25616" name="Text Box 16">
              <a:extLst>
                <a:ext uri="{FF2B5EF4-FFF2-40B4-BE49-F238E27FC236}">
                  <a16:creationId xmlns:a16="http://schemas.microsoft.com/office/drawing/2014/main" id="{E443DE50-09C4-B94E-8E56-217E26EA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656"/>
              <a:ext cx="9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控制信息</a:t>
              </a:r>
            </a:p>
          </p:txBody>
        </p:sp>
        <p:sp>
          <p:nvSpPr>
            <p:cNvPr id="25617" name="Rectangle 17">
              <a:extLst>
                <a:ext uri="{FF2B5EF4-FFF2-40B4-BE49-F238E27FC236}">
                  <a16:creationId xmlns:a16="http://schemas.microsoft.com/office/drawing/2014/main" id="{DA612092-124D-D442-8E2A-964A2758B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658"/>
              <a:ext cx="136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18" name="Rectangle 18">
              <a:extLst>
                <a:ext uri="{FF2B5EF4-FFF2-40B4-BE49-F238E27FC236}">
                  <a16:creationId xmlns:a16="http://schemas.microsoft.com/office/drawing/2014/main" id="{78258FEC-3514-A740-9634-F8F7AEE7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112"/>
              <a:ext cx="136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19" name="Rectangle 19">
              <a:extLst>
                <a:ext uri="{FF2B5EF4-FFF2-40B4-BE49-F238E27FC236}">
                  <a16:creationId xmlns:a16="http://schemas.microsoft.com/office/drawing/2014/main" id="{B00F6227-912B-9C49-B4BD-F26CE21C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611"/>
              <a:ext cx="136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20" name="Rectangle 20">
              <a:extLst>
                <a:ext uri="{FF2B5EF4-FFF2-40B4-BE49-F238E27FC236}">
                  <a16:creationId xmlns:a16="http://schemas.microsoft.com/office/drawing/2014/main" id="{AA61EDF9-91BC-8A4F-A590-FE5DD73DA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58"/>
              <a:ext cx="136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21" name="Rectangle 21">
              <a:extLst>
                <a:ext uri="{FF2B5EF4-FFF2-40B4-BE49-F238E27FC236}">
                  <a16:creationId xmlns:a16="http://schemas.microsoft.com/office/drawing/2014/main" id="{03F12360-3454-8847-88DF-C7E8A5A7A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112"/>
              <a:ext cx="136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22" name="Rectangle 22">
              <a:extLst>
                <a:ext uri="{FF2B5EF4-FFF2-40B4-BE49-F238E27FC236}">
                  <a16:creationId xmlns:a16="http://schemas.microsoft.com/office/drawing/2014/main" id="{1B510DFD-3E39-5049-BD45-0BF55ADFB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611"/>
              <a:ext cx="136" cy="31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623" name="Text Box 23">
              <a:extLst>
                <a:ext uri="{FF2B5EF4-FFF2-40B4-BE49-F238E27FC236}">
                  <a16:creationId xmlns:a16="http://schemas.microsoft.com/office/drawing/2014/main" id="{13D42479-F521-B445-83EE-6EA420525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067"/>
              <a:ext cx="9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I/O</a:t>
              </a:r>
              <a:r>
                <a:rPr lang="zh-CN" altLang="en-US" sz="2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接口</a:t>
              </a:r>
            </a:p>
          </p:txBody>
        </p:sp>
        <p:sp>
          <p:nvSpPr>
            <p:cNvPr id="25624" name="Text Box 24">
              <a:extLst>
                <a:ext uri="{FF2B5EF4-FFF2-40B4-BE49-F238E27FC236}">
                  <a16:creationId xmlns:a16="http://schemas.microsoft.com/office/drawing/2014/main" id="{4F020E2F-B483-C340-8A53-0E5C31B4C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43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外设</a:t>
              </a:r>
            </a:p>
          </p:txBody>
        </p:sp>
        <p:sp>
          <p:nvSpPr>
            <p:cNvPr id="25625" name="Text Box 25">
              <a:extLst>
                <a:ext uri="{FF2B5EF4-FFF2-40B4-BE49-F238E27FC236}">
                  <a16:creationId xmlns:a16="http://schemas.microsoft.com/office/drawing/2014/main" id="{996C10A4-6A42-1E49-B981-4567A48CB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659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数据端口</a:t>
              </a:r>
            </a:p>
          </p:txBody>
        </p:sp>
        <p:sp>
          <p:nvSpPr>
            <p:cNvPr id="25626" name="Text Box 26">
              <a:extLst>
                <a:ext uri="{FF2B5EF4-FFF2-40B4-BE49-F238E27FC236}">
                  <a16:creationId xmlns:a16="http://schemas.microsoft.com/office/drawing/2014/main" id="{7E409517-C0FF-944D-A8DD-CAE3341B4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704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数据端口</a:t>
              </a:r>
            </a:p>
          </p:txBody>
        </p:sp>
        <p:sp>
          <p:nvSpPr>
            <p:cNvPr id="25627" name="Text Box 27">
              <a:extLst>
                <a:ext uri="{FF2B5EF4-FFF2-40B4-BE49-F238E27FC236}">
                  <a16:creationId xmlns:a16="http://schemas.microsoft.com/office/drawing/2014/main" id="{5D3F29DE-F0CD-6346-AFCB-27FF4AF28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113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状态端口</a:t>
              </a:r>
            </a:p>
          </p:txBody>
        </p:sp>
        <p:sp>
          <p:nvSpPr>
            <p:cNvPr id="25628" name="Text Box 28">
              <a:extLst>
                <a:ext uri="{FF2B5EF4-FFF2-40B4-BE49-F238E27FC236}">
                  <a16:creationId xmlns:a16="http://schemas.microsoft.com/office/drawing/2014/main" id="{1B554F13-9308-A849-B147-731269FA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612"/>
              <a:ext cx="7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控制端口</a:t>
              </a:r>
            </a:p>
          </p:txBody>
        </p:sp>
      </p:grpSp>
      <p:sp>
        <p:nvSpPr>
          <p:cNvPr id="25606" name="幻灯片编号占位符 4">
            <a:extLst>
              <a:ext uri="{FF2B5EF4-FFF2-40B4-BE49-F238E27FC236}">
                <a16:creationId xmlns:a16="http://schemas.microsoft.com/office/drawing/2014/main" id="{15D03BE2-F3ED-B549-8528-DC9A78D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753FA5-E17F-3040-B5F1-F51208881E5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7" grpId="0"/>
      <p:bldP spid="68403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4">
            <a:extLst>
              <a:ext uri="{FF2B5EF4-FFF2-40B4-BE49-F238E27FC236}">
                <a16:creationId xmlns:a16="http://schemas.microsoft.com/office/drawing/2014/main" id="{97EE0FBD-A013-384C-B110-360BB04CEB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41C79-A212-9640-87EE-EA3EF01D03E2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09922" name="Text Box 11">
            <a:extLst>
              <a:ext uri="{FF2B5EF4-FFF2-40B4-BE49-F238E27FC236}">
                <a16:creationId xmlns:a16="http://schemas.microsoft.com/office/drawing/2014/main" id="{482BCB98-DCED-EA46-9A6E-FD7254B1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9075" name="Text Box 3">
            <a:extLst>
              <a:ext uri="{FF2B5EF4-FFF2-40B4-BE49-F238E27FC236}">
                <a16:creationId xmlns:a16="http://schemas.microsoft.com/office/drawing/2014/main" id="{BF32FD34-2365-CF44-9799-A3DF0A5D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989138"/>
            <a:ext cx="847566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这种校验方法主要用于对一个字符的传送过程进行校验。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• 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奇偶校验可以检查出一个字节中发生的</a:t>
            </a:r>
            <a:r>
              <a:rPr kumimoji="0" lang="zh-CN" altLang="en-US" u="sng">
                <a:solidFill>
                  <a:srgbClr val="0000FF"/>
                </a:solidFill>
                <a:latin typeface="Arial" panose="020B0604020202020204" pitchFamily="34" charset="0"/>
              </a:rPr>
              <a:t>单个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错误。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• 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奇偶校验不能自动纠错，发现错误后需“重传”。</a:t>
            </a:r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14BD8825-86E1-A14A-B479-38836986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105251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奇偶校验</a:t>
            </a:r>
          </a:p>
        </p:txBody>
      </p:sp>
      <p:sp>
        <p:nvSpPr>
          <p:cNvPr id="209925" name="幻灯片编号占位符 4">
            <a:extLst>
              <a:ext uri="{FF2B5EF4-FFF2-40B4-BE49-F238E27FC236}">
                <a16:creationId xmlns:a16="http://schemas.microsoft.com/office/drawing/2014/main" id="{13A9A7D0-A42A-E746-BE3B-242C739F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C14BDF-B224-4946-9FFB-AC1490BF6FC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4">
            <a:extLst>
              <a:ext uri="{FF2B5EF4-FFF2-40B4-BE49-F238E27FC236}">
                <a16:creationId xmlns:a16="http://schemas.microsoft.com/office/drawing/2014/main" id="{AD718641-85FE-514D-9A4C-4A3959609AF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CDFC2-9FED-D940-A003-36239FC8DCF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11970" name="Text Box 11">
            <a:extLst>
              <a:ext uri="{FF2B5EF4-FFF2-40B4-BE49-F238E27FC236}">
                <a16:creationId xmlns:a16="http://schemas.microsoft.com/office/drawing/2014/main" id="{B3B90E4B-419C-CE44-A789-53ED7E06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01123" name="Text Box 3">
            <a:extLst>
              <a:ext uri="{FF2B5EF4-FFF2-40B4-BE49-F238E27FC236}">
                <a16:creationId xmlns:a16="http://schemas.microsoft.com/office/drawing/2014/main" id="{B640657D-0AEC-D047-97C2-79CD0DB0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776288"/>
            <a:ext cx="800417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2.  </a:t>
            </a:r>
            <a:r>
              <a:rPr lang="zh-CN" alt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可编程</a:t>
            </a:r>
            <a:r>
              <a:rPr lang="en-US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USART</a:t>
            </a:r>
            <a:r>
              <a:rPr lang="zh-CN" alt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通信接口芯片</a:t>
            </a:r>
            <a:r>
              <a:rPr lang="zh-CN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8251</a:t>
            </a:r>
            <a:r>
              <a:rPr lang="en-US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01124" name="Rectangle 4">
            <a:extLst>
              <a:ext uri="{FF2B5EF4-FFF2-40B4-BE49-F238E27FC236}">
                <a16:creationId xmlns:a16="http://schemas.microsoft.com/office/drawing/2014/main" id="{1E416617-9425-E740-B8B9-A22053E5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644650"/>
            <a:ext cx="871855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5113" indent="-26511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基本功能：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可用于同步和异步通信方式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通信方式通过对</a:t>
            </a:r>
            <a:r>
              <a:rPr lang="zh-CN" altLang="en-US" sz="2400" u="sng">
                <a:solidFill>
                  <a:srgbClr val="0000FF"/>
                </a:solidFill>
                <a:latin typeface="Times New Roman" panose="02020603050405020304" pitchFamily="18" charset="0"/>
              </a:rPr>
              <a:t>方式字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编程规定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同步方式： 波特率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0-64Kbps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，每字符为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位，可使用内部同步检测和外部同步检测，能自动插入同步字符。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异步方式：波特率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0-19.2Kbps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，每字符可为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位，自动增加起始位、停止位和校验位。时钟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TxC, RxC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速率为波特率的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倍。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完全双工，双缓冲器接收器和发送器；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3)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出错检测：具有奇偶、溢出和帧错等检测电路。</a:t>
            </a:r>
          </a:p>
        </p:txBody>
      </p:sp>
      <p:sp>
        <p:nvSpPr>
          <p:cNvPr id="211973" name="幻灯片编号占位符 4">
            <a:extLst>
              <a:ext uri="{FF2B5EF4-FFF2-40B4-BE49-F238E27FC236}">
                <a16:creationId xmlns:a16="http://schemas.microsoft.com/office/drawing/2014/main" id="{BF0F5DE8-9CC4-1042-AB88-316FF27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EB72D4-484D-DF4B-8B05-3AB6C706BE0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4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4">
            <a:extLst>
              <a:ext uri="{FF2B5EF4-FFF2-40B4-BE49-F238E27FC236}">
                <a16:creationId xmlns:a16="http://schemas.microsoft.com/office/drawing/2014/main" id="{7BA7794E-3C54-5447-92B9-9738E5CBFF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835813-B177-7441-9448-F751AFD817E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14018" name="Text Box 11">
            <a:extLst>
              <a:ext uri="{FF2B5EF4-FFF2-40B4-BE49-F238E27FC236}">
                <a16:creationId xmlns:a16="http://schemas.microsoft.com/office/drawing/2014/main" id="{9D3AF6A8-52DD-CB48-AA23-B794993C8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14019" name="Object 3">
            <a:extLst>
              <a:ext uri="{FF2B5EF4-FFF2-40B4-BE49-F238E27FC236}">
                <a16:creationId xmlns:a16="http://schemas.microsoft.com/office/drawing/2014/main" id="{B9B8B3E2-A5EF-D344-8910-D91B6895B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765175"/>
          <a:ext cx="741997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7" name="Visio" r:id="rId4" imgW="2336800" imgH="1733550" progId="Visio.Drawing.11">
                  <p:embed/>
                </p:oleObj>
              </mc:Choice>
              <mc:Fallback>
                <p:oleObj name="Visio" r:id="rId4" imgW="2336800" imgH="17335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765175"/>
                        <a:ext cx="7419975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幻灯片编号占位符 4">
            <a:extLst>
              <a:ext uri="{FF2B5EF4-FFF2-40B4-BE49-F238E27FC236}">
                <a16:creationId xmlns:a16="http://schemas.microsoft.com/office/drawing/2014/main" id="{B113CA9B-4053-C24B-A2A1-9AEB42E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FAC14-0CEE-4F4D-AE90-5EA7F127790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4">
            <a:extLst>
              <a:ext uri="{FF2B5EF4-FFF2-40B4-BE49-F238E27FC236}">
                <a16:creationId xmlns:a16="http://schemas.microsoft.com/office/drawing/2014/main" id="{1A903171-8C07-5443-A1F2-C114AAE049C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750D2-C763-4344-A58B-9D96BE18DB18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16066" name="Text Box 11">
            <a:extLst>
              <a:ext uri="{FF2B5EF4-FFF2-40B4-BE49-F238E27FC236}">
                <a16:creationId xmlns:a16="http://schemas.microsoft.com/office/drawing/2014/main" id="{88CE66BF-495A-714A-B62F-ABC6393F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16067" name="Object 3">
            <a:extLst>
              <a:ext uri="{FF2B5EF4-FFF2-40B4-BE49-F238E27FC236}">
                <a16:creationId xmlns:a16="http://schemas.microsoft.com/office/drawing/2014/main" id="{DF53DD63-45C0-5040-9796-ADDD4800A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857250"/>
          <a:ext cx="7937500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5" name="Visio" r:id="rId4" imgW="1651000" imgH="1174750" progId="Visio.Drawing.11">
                  <p:embed/>
                </p:oleObj>
              </mc:Choice>
              <mc:Fallback>
                <p:oleObj name="Visio" r:id="rId4" imgW="1651000" imgH="11747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857250"/>
                        <a:ext cx="7937500" cy="560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幻灯片编号占位符 4">
            <a:extLst>
              <a:ext uri="{FF2B5EF4-FFF2-40B4-BE49-F238E27FC236}">
                <a16:creationId xmlns:a16="http://schemas.microsoft.com/office/drawing/2014/main" id="{D600F166-9E21-4047-BAC4-81B780C0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DDC45C-F30E-F149-85E9-88D241F5C4C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4">
            <a:extLst>
              <a:ext uri="{FF2B5EF4-FFF2-40B4-BE49-F238E27FC236}">
                <a16:creationId xmlns:a16="http://schemas.microsoft.com/office/drawing/2014/main" id="{1986091B-61D8-C54A-ADFF-9038869880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DA2E3C-3175-8A45-ACC7-821CAEB784B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218114" name="Object 8">
            <a:extLst>
              <a:ext uri="{FF2B5EF4-FFF2-40B4-BE49-F238E27FC236}">
                <a16:creationId xmlns:a16="http://schemas.microsoft.com/office/drawing/2014/main" id="{98CBDF09-EDB0-BE4C-95E6-E86C7AD17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857250"/>
          <a:ext cx="7937500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7" name="Visio" r:id="rId4" imgW="1651000" imgH="1174750" progId="Visio.Drawing.11">
                  <p:embed/>
                </p:oleObj>
              </mc:Choice>
              <mc:Fallback>
                <p:oleObj name="Visio" r:id="rId4" imgW="1651000" imgH="117475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857250"/>
                        <a:ext cx="7937500" cy="560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73" name="AutoShape 9">
            <a:extLst>
              <a:ext uri="{FF2B5EF4-FFF2-40B4-BE49-F238E27FC236}">
                <a16:creationId xmlns:a16="http://schemas.microsoft.com/office/drawing/2014/main" id="{2EBB7A1C-3976-B542-8D22-37FE0DBF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788988"/>
            <a:ext cx="4943475" cy="3259137"/>
          </a:xfrm>
          <a:prstGeom prst="wedgeRectCallout">
            <a:avLst>
              <a:gd name="adj1" fmla="val -58833"/>
              <a:gd name="adj2" fmla="val 9037"/>
            </a:avLst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读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/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写控制逻辑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: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接受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CPU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的下列控制信号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RESET: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复位信号使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进入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IDLE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状态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CLK:8251A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用来产生内部的定时信号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/WR: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低有效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,CPU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对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进行写操作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/RD: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低有效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,CPU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对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进行读操作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/CS: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片选信号有效时才可对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进行操作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C/D:Control/Data,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数据总线传送的是控制信号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,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状态字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/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数据</a:t>
            </a:r>
          </a:p>
        </p:txBody>
      </p:sp>
      <p:sp>
        <p:nvSpPr>
          <p:cNvPr id="907274" name="AutoShape 10">
            <a:extLst>
              <a:ext uri="{FF2B5EF4-FFF2-40B4-BE49-F238E27FC236}">
                <a16:creationId xmlns:a16="http://schemas.microsoft.com/office/drawing/2014/main" id="{AC3E9D27-BBA5-9442-B696-1F0F8C0F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921000"/>
            <a:ext cx="4162425" cy="2682875"/>
          </a:xfrm>
          <a:prstGeom prst="wedgeRectCallout">
            <a:avLst>
              <a:gd name="adj1" fmla="val 60870"/>
              <a:gd name="adj2" fmla="val 27162"/>
            </a:avLst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RxD: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接收数据，输入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RxRDY: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接收数据准备好，输出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SYNDET: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同步检测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/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断点检测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RxC: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接收时钟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同步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: Freq of RxC=Baud Rate)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异步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: Freq of RxC=Baud Rate*Baud Factor)</a:t>
            </a:r>
          </a:p>
        </p:txBody>
      </p:sp>
      <p:sp>
        <p:nvSpPr>
          <p:cNvPr id="907275" name="AutoShape 11">
            <a:extLst>
              <a:ext uri="{FF2B5EF4-FFF2-40B4-BE49-F238E27FC236}">
                <a16:creationId xmlns:a16="http://schemas.microsoft.com/office/drawing/2014/main" id="{9A925544-78EA-3E44-B92E-9D168D98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5838"/>
            <a:ext cx="4497387" cy="2584450"/>
          </a:xfrm>
          <a:prstGeom prst="wedgeRectCallout">
            <a:avLst>
              <a:gd name="adj1" fmla="val 59708"/>
              <a:gd name="adj2" fmla="val -2519"/>
            </a:avLst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TxD: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发送数据 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TxRDY: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发送准备好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TxE: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发送器空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TxC: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发送器时钟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同步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: Freq of TxC=Baud Rate)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异步</a:t>
            </a: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: Freq of TxC=Baud Rate*Baud Factor</a:t>
            </a:r>
          </a:p>
        </p:txBody>
      </p:sp>
      <p:sp>
        <p:nvSpPr>
          <p:cNvPr id="907276" name="AutoShape 12">
            <a:extLst>
              <a:ext uri="{FF2B5EF4-FFF2-40B4-BE49-F238E27FC236}">
                <a16:creationId xmlns:a16="http://schemas.microsoft.com/office/drawing/2014/main" id="{2A6F9641-9B35-0647-9C92-1F9187DC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2530475"/>
            <a:ext cx="4132262" cy="2159000"/>
          </a:xfrm>
          <a:prstGeom prst="wedgeRectCallout">
            <a:avLst>
              <a:gd name="adj1" fmla="val -68593"/>
              <a:gd name="adj2" fmla="val 47204"/>
            </a:avLst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Handshaking signals between CPU and  Modem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DTR: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数据终端准备好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DSR: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数据装置准备好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RTS: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请求发送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CTS: </a:t>
            </a:r>
            <a:r>
              <a:rPr kumimoji="0" lang="zh-CN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清除发送信号</a:t>
            </a:r>
          </a:p>
        </p:txBody>
      </p:sp>
      <p:sp>
        <p:nvSpPr>
          <p:cNvPr id="218119" name="Text Box 11">
            <a:extLst>
              <a:ext uri="{FF2B5EF4-FFF2-40B4-BE49-F238E27FC236}">
                <a16:creationId xmlns:a16="http://schemas.microsoft.com/office/drawing/2014/main" id="{D5763EB3-5FFD-7543-871B-85807046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8120" name="幻灯片编号占位符 4">
            <a:extLst>
              <a:ext uri="{FF2B5EF4-FFF2-40B4-BE49-F238E27FC236}">
                <a16:creationId xmlns:a16="http://schemas.microsoft.com/office/drawing/2014/main" id="{0204EFD5-F62F-FE43-9DF0-B9582FEE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251EDE-B4CA-E943-A53B-FFDACE9B97A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7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7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7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7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3" grpId="0" animBg="1"/>
      <p:bldP spid="907274" grpId="0" animBg="1"/>
      <p:bldP spid="907275" grpId="0" animBg="1"/>
      <p:bldP spid="90727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4">
            <a:extLst>
              <a:ext uri="{FF2B5EF4-FFF2-40B4-BE49-F238E27FC236}">
                <a16:creationId xmlns:a16="http://schemas.microsoft.com/office/drawing/2014/main" id="{BE6D2D89-8C87-7248-81EB-DA238335FB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2595B-E846-A04E-914E-623F21EAB66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20162" name="Text Box 11">
            <a:extLst>
              <a:ext uri="{FF2B5EF4-FFF2-40B4-BE49-F238E27FC236}">
                <a16:creationId xmlns:a16="http://schemas.microsoft.com/office/drawing/2014/main" id="{A1E7C5ED-47C2-2843-863F-B8A6D580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20163" name="Object 3">
            <a:extLst>
              <a:ext uri="{FF2B5EF4-FFF2-40B4-BE49-F238E27FC236}">
                <a16:creationId xmlns:a16="http://schemas.microsoft.com/office/drawing/2014/main" id="{02C88EEF-304D-794D-A484-5C890D7E8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763588"/>
          <a:ext cx="5843588" cy="604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3" name="Visio" r:id="rId4" imgW="1625600" imgH="1676400" progId="Visio.Drawing.11">
                  <p:embed/>
                </p:oleObj>
              </mc:Choice>
              <mc:Fallback>
                <p:oleObj name="Visio" r:id="rId4" imgW="1625600" imgH="1676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763588"/>
                        <a:ext cx="5843588" cy="604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Text Box 4">
            <a:extLst>
              <a:ext uri="{FF2B5EF4-FFF2-40B4-BE49-F238E27FC236}">
                <a16:creationId xmlns:a16="http://schemas.microsoft.com/office/drawing/2014/main" id="{2F8C2A09-5AAD-7A43-85CE-78CC061AB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827213"/>
            <a:ext cx="177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编程流程</a:t>
            </a:r>
          </a:p>
        </p:txBody>
      </p:sp>
      <p:sp>
        <p:nvSpPr>
          <p:cNvPr id="220165" name="Text Box 5">
            <a:extLst>
              <a:ext uri="{FF2B5EF4-FFF2-40B4-BE49-F238E27FC236}">
                <a16:creationId xmlns:a16="http://schemas.microsoft.com/office/drawing/2014/main" id="{2DC4C242-C9C6-3540-9F7F-31E194AE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904875"/>
            <a:ext cx="3386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(2)  8251A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编程</a:t>
            </a:r>
          </a:p>
        </p:txBody>
      </p:sp>
      <p:sp>
        <p:nvSpPr>
          <p:cNvPr id="220166" name="幻灯片编号占位符 4">
            <a:extLst>
              <a:ext uri="{FF2B5EF4-FFF2-40B4-BE49-F238E27FC236}">
                <a16:creationId xmlns:a16="http://schemas.microsoft.com/office/drawing/2014/main" id="{8C49EF59-8C89-C944-B0A9-34F7D8BE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8F13B-CC2A-1A45-B983-194DA165A31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4">
            <a:extLst>
              <a:ext uri="{FF2B5EF4-FFF2-40B4-BE49-F238E27FC236}">
                <a16:creationId xmlns:a16="http://schemas.microsoft.com/office/drawing/2014/main" id="{A1C5B8B5-89F1-B746-9370-7D77413A04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C6DC5-C1AF-E047-935F-49BDFA5BC28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22210" name="Text Box 11">
            <a:extLst>
              <a:ext uri="{FF2B5EF4-FFF2-40B4-BE49-F238E27FC236}">
                <a16:creationId xmlns:a16="http://schemas.microsoft.com/office/drawing/2014/main" id="{7EEE30DA-4FFD-1B47-BE67-5AB0B04A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96C3E047-ECA9-BF4C-9EED-20E168F0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854075"/>
            <a:ext cx="1533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方式字</a:t>
            </a:r>
          </a:p>
        </p:txBody>
      </p:sp>
      <p:sp>
        <p:nvSpPr>
          <p:cNvPr id="923652" name="Line 4">
            <a:extLst>
              <a:ext uri="{FF2B5EF4-FFF2-40B4-BE49-F238E27FC236}">
                <a16:creationId xmlns:a16="http://schemas.microsoft.com/office/drawing/2014/main" id="{F102ADA2-FB71-E741-A15A-6D67A99D7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4881563"/>
            <a:ext cx="4508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2213" name="AutoShape 5">
            <a:extLst>
              <a:ext uri="{FF2B5EF4-FFF2-40B4-BE49-F238E27FC236}">
                <a16:creationId xmlns:a16="http://schemas.microsoft.com/office/drawing/2014/main" id="{FB99121D-1855-2C4A-A64F-1A2E0BF250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195094" y="-46831"/>
            <a:ext cx="2946400" cy="4154488"/>
          </a:xfrm>
          <a:prstGeom prst="curvedConnector4">
            <a:avLst>
              <a:gd name="adj1" fmla="val -7759"/>
              <a:gd name="adj2" fmla="val 1084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aphicFrame>
        <p:nvGraphicFramePr>
          <p:cNvPr id="222214" name="Object 6">
            <a:extLst>
              <a:ext uri="{FF2B5EF4-FFF2-40B4-BE49-F238E27FC236}">
                <a16:creationId xmlns:a16="http://schemas.microsoft.com/office/drawing/2014/main" id="{2DE2F1F5-042F-0C42-8927-4F68BDF0F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941388"/>
          <a:ext cx="56673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1" name="Visio" r:id="rId4" imgW="1651000" imgH="908050" progId="Visio.Drawing.11">
                  <p:embed/>
                </p:oleObj>
              </mc:Choice>
              <mc:Fallback>
                <p:oleObj name="Visio" r:id="rId4" imgW="1651000" imgH="9080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941388"/>
                        <a:ext cx="5667375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55" name="Object 7">
            <a:extLst>
              <a:ext uri="{FF2B5EF4-FFF2-40B4-BE49-F238E27FC236}">
                <a16:creationId xmlns:a16="http://schemas.microsoft.com/office/drawing/2014/main" id="{A186CF23-907C-884F-B77F-D46489C45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632325"/>
          <a:ext cx="6392863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92" name="Visio" r:id="rId6" imgW="1784350" imgH="469900" progId="Visio.Drawing.11">
                  <p:embed/>
                </p:oleObj>
              </mc:Choice>
              <mc:Fallback>
                <p:oleObj name="Visio" r:id="rId6" imgW="1784350" imgH="4699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32325"/>
                        <a:ext cx="6392863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6" name="Text Box 8">
            <a:extLst>
              <a:ext uri="{FF2B5EF4-FFF2-40B4-BE49-F238E27FC236}">
                <a16:creationId xmlns:a16="http://schemas.microsoft.com/office/drawing/2014/main" id="{B8A222D9-0EFC-9345-9B03-FA5408D6F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846263"/>
            <a:ext cx="16049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异步方式 </a:t>
            </a:r>
          </a:p>
        </p:txBody>
      </p:sp>
      <p:sp>
        <p:nvSpPr>
          <p:cNvPr id="923657" name="Text Box 9">
            <a:extLst>
              <a:ext uri="{FF2B5EF4-FFF2-40B4-BE49-F238E27FC236}">
                <a16:creationId xmlns:a16="http://schemas.microsoft.com/office/drawing/2014/main" id="{5014888D-FF3B-944E-91A5-F6AC7E185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862513"/>
            <a:ext cx="16049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同步方式 </a:t>
            </a:r>
          </a:p>
        </p:txBody>
      </p:sp>
      <p:sp>
        <p:nvSpPr>
          <p:cNvPr id="222218" name="幻灯片编号占位符 4">
            <a:extLst>
              <a:ext uri="{FF2B5EF4-FFF2-40B4-BE49-F238E27FC236}">
                <a16:creationId xmlns:a16="http://schemas.microsoft.com/office/drawing/2014/main" id="{E6A5AFC0-38AD-684D-AA2B-298757E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A15FB3-DC2D-634A-81CC-C44E682E5F9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4">
            <a:extLst>
              <a:ext uri="{FF2B5EF4-FFF2-40B4-BE49-F238E27FC236}">
                <a16:creationId xmlns:a16="http://schemas.microsoft.com/office/drawing/2014/main" id="{C9C4E5CC-F6A4-4141-A92E-580FBE45F3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1E0F19-DABE-C14C-B444-20E18D0EA4F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24258" name="Text Box 11">
            <a:extLst>
              <a:ext uri="{FF2B5EF4-FFF2-40B4-BE49-F238E27FC236}">
                <a16:creationId xmlns:a16="http://schemas.microsoft.com/office/drawing/2014/main" id="{DF457249-940A-8947-8B73-9815B5E4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4259" name="Text Box 3">
            <a:extLst>
              <a:ext uri="{FF2B5EF4-FFF2-40B4-BE49-F238E27FC236}">
                <a16:creationId xmlns:a16="http://schemas.microsoft.com/office/drawing/2014/main" id="{515C1676-DCC6-A14B-A2B8-4C6C6CEB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854075"/>
            <a:ext cx="1639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命令字</a:t>
            </a:r>
          </a:p>
        </p:txBody>
      </p:sp>
      <p:cxnSp>
        <p:nvCxnSpPr>
          <p:cNvPr id="224260" name="AutoShape 4">
            <a:extLst>
              <a:ext uri="{FF2B5EF4-FFF2-40B4-BE49-F238E27FC236}">
                <a16:creationId xmlns:a16="http://schemas.microsoft.com/office/drawing/2014/main" id="{44FE0573-9E69-9E4F-828E-ACEF8D6345E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195094" y="-46831"/>
            <a:ext cx="2946400" cy="4154488"/>
          </a:xfrm>
          <a:prstGeom prst="curvedConnector4">
            <a:avLst>
              <a:gd name="adj1" fmla="val -7759"/>
              <a:gd name="adj2" fmla="val 1084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aphicFrame>
        <p:nvGraphicFramePr>
          <p:cNvPr id="224261" name="Object 5">
            <a:extLst>
              <a:ext uri="{FF2B5EF4-FFF2-40B4-BE49-F238E27FC236}">
                <a16:creationId xmlns:a16="http://schemas.microsoft.com/office/drawing/2014/main" id="{5F49B42F-8883-E44E-AD1C-AFCD1CC81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1000125"/>
          <a:ext cx="6872287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7" name="Visio" r:id="rId4" imgW="1974850" imgH="831850" progId="Visio.Drawing.11">
                  <p:embed/>
                </p:oleObj>
              </mc:Choice>
              <mc:Fallback>
                <p:oleObj name="Visio" r:id="rId4" imgW="1974850" imgH="8318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000125"/>
                        <a:ext cx="6872287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02" name="Object 6">
            <a:extLst>
              <a:ext uri="{FF2B5EF4-FFF2-40B4-BE49-F238E27FC236}">
                <a16:creationId xmlns:a16="http://schemas.microsoft.com/office/drawing/2014/main" id="{B9DC9310-159F-9548-BF8B-D6047BB91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4416425"/>
          <a:ext cx="6240462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8" name="Visio" r:id="rId6" imgW="1784350" imgH="508000" progId="Visio.Drawing.11">
                  <p:embed/>
                </p:oleObj>
              </mc:Choice>
              <mc:Fallback>
                <p:oleObj name="Visio" r:id="rId6" imgW="1784350" imgH="5080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416425"/>
                        <a:ext cx="6240462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03" name="Text Box 7">
            <a:extLst>
              <a:ext uri="{FF2B5EF4-FFF2-40B4-BE49-F238E27FC236}">
                <a16:creationId xmlns:a16="http://schemas.microsoft.com/office/drawing/2014/main" id="{546B6DD0-3FD4-AA4E-BEC9-E57B7A88A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535488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Times New Roman" panose="02020603050405020304" pitchFamily="18" charset="0"/>
              </a:rPr>
              <a:t>状态字</a:t>
            </a:r>
          </a:p>
        </p:txBody>
      </p:sp>
      <p:sp>
        <p:nvSpPr>
          <p:cNvPr id="224264" name="幻灯片编号占位符 4">
            <a:extLst>
              <a:ext uri="{FF2B5EF4-FFF2-40B4-BE49-F238E27FC236}">
                <a16:creationId xmlns:a16="http://schemas.microsoft.com/office/drawing/2014/main" id="{26346D92-EF9D-1D4C-9D06-22D675F0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70D22-629E-CA41-884A-9374FFDDD57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4">
            <a:extLst>
              <a:ext uri="{FF2B5EF4-FFF2-40B4-BE49-F238E27FC236}">
                <a16:creationId xmlns:a16="http://schemas.microsoft.com/office/drawing/2014/main" id="{3415EB04-8B8F-FC41-AC3B-6186B486779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884F7E-82BC-594E-A7D5-8619B7D327BB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26306" name="Text Box 11">
            <a:extLst>
              <a:ext uri="{FF2B5EF4-FFF2-40B4-BE49-F238E27FC236}">
                <a16:creationId xmlns:a16="http://schemas.microsoft.com/office/drawing/2014/main" id="{88C987F1-D2E2-7141-80B5-2995BCAF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927747" name="Group 3">
            <a:extLst>
              <a:ext uri="{FF2B5EF4-FFF2-40B4-BE49-F238E27FC236}">
                <a16:creationId xmlns:a16="http://schemas.microsoft.com/office/drawing/2014/main" id="{37F4C3D5-DE32-F048-881B-BB3D3143C21F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801813"/>
          <a:ext cx="8624887" cy="4094164"/>
        </p:xfrm>
        <a:graphic>
          <a:graphicData uri="http://schemas.openxmlformats.org/drawingml/2006/table">
            <a:tbl>
              <a:tblPr/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C/D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端口选择和操作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CPU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8251A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接收数据寄存器读数据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CPU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向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8251A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发送数据缓冲器写数据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CPU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从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8251A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状态寄存器读状态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CPU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向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8251A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写控制字（先方式字寄存器、后命令字寄存器）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宋体" charset="0"/>
                          <a:cs typeface="宋体" charset="0"/>
                        </a:rPr>
                        <a:t>数据总线悬空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6351" name="Line 47">
            <a:extLst>
              <a:ext uri="{FF2B5EF4-FFF2-40B4-BE49-F238E27FC236}">
                <a16:creationId xmlns:a16="http://schemas.microsoft.com/office/drawing/2014/main" id="{32B26765-2D7C-E246-B37C-FF7CF177C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363" y="1878013"/>
            <a:ext cx="198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6352" name="Line 48">
            <a:extLst>
              <a:ext uri="{FF2B5EF4-FFF2-40B4-BE49-F238E27FC236}">
                <a16:creationId xmlns:a16="http://schemas.microsoft.com/office/drawing/2014/main" id="{D00EDCF4-0DC3-C24F-B57A-7C7902095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913" y="1878013"/>
            <a:ext cx="515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6353" name="Line 49">
            <a:extLst>
              <a:ext uri="{FF2B5EF4-FFF2-40B4-BE49-F238E27FC236}">
                <a16:creationId xmlns:a16="http://schemas.microsoft.com/office/drawing/2014/main" id="{CA970251-FF26-E044-B892-D33634305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1878013"/>
            <a:ext cx="515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6354" name="Text Box 50">
            <a:extLst>
              <a:ext uri="{FF2B5EF4-FFF2-40B4-BE49-F238E27FC236}">
                <a16:creationId xmlns:a16="http://schemas.microsoft.com/office/drawing/2014/main" id="{47A401BC-8555-3C45-8B8C-03B912445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977900"/>
            <a:ext cx="520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读写操作端口选择表</a:t>
            </a:r>
          </a:p>
        </p:txBody>
      </p:sp>
      <p:sp>
        <p:nvSpPr>
          <p:cNvPr id="226355" name="Line 51">
            <a:extLst>
              <a:ext uri="{FF2B5EF4-FFF2-40B4-BE49-F238E27FC236}">
                <a16:creationId xmlns:a16="http://schemas.microsoft.com/office/drawing/2014/main" id="{767D9896-12AE-4741-B86D-2EA669FD2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878013"/>
            <a:ext cx="515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6356" name="幻灯片编号占位符 4">
            <a:extLst>
              <a:ext uri="{FF2B5EF4-FFF2-40B4-BE49-F238E27FC236}">
                <a16:creationId xmlns:a16="http://schemas.microsoft.com/office/drawing/2014/main" id="{A03E1766-07BD-A94B-BB50-A2B60824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669A7C-D9A2-5A49-815C-0F2AAB2F716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4">
            <a:extLst>
              <a:ext uri="{FF2B5EF4-FFF2-40B4-BE49-F238E27FC236}">
                <a16:creationId xmlns:a16="http://schemas.microsoft.com/office/drawing/2014/main" id="{4C0516E9-CC19-8B46-97AE-BC8C6E23A4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CC97D-C046-894E-BC5F-DDBEA61BE94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28354" name="Text Box 11">
            <a:extLst>
              <a:ext uri="{FF2B5EF4-FFF2-40B4-BE49-F238E27FC236}">
                <a16:creationId xmlns:a16="http://schemas.microsoft.com/office/drawing/2014/main" id="{8553F5F0-7654-5E44-B128-D550A2F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83C0B8A2-4C46-FF46-9CB1-87130BA30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1289050"/>
            <a:ext cx="1619250" cy="5434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endParaRPr kumimoji="0" lang="zh-CN" altLang="en-US" sz="22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8356" name="Rectangle 4">
            <a:extLst>
              <a:ext uri="{FF2B5EF4-FFF2-40B4-BE49-F238E27FC236}">
                <a16:creationId xmlns:a16="http://schemas.microsoft.com/office/drawing/2014/main" id="{117BFF46-B003-0C49-9EC9-A6D3B206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093913"/>
            <a:ext cx="1001713" cy="2089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endParaRPr kumimoji="0" lang="zh-CN" altLang="en-US" sz="22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 eaLnBrk="1" hangingPunct="1">
              <a:buSzPct val="85000"/>
              <a:buFont typeface="Wingdings 2" pitchFamily="2" charset="2"/>
              <a:buNone/>
            </a:pPr>
            <a:endParaRPr kumimoji="0" lang="zh-CN" altLang="en-US" sz="22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8357" name="Rectangle 5">
            <a:extLst>
              <a:ext uri="{FF2B5EF4-FFF2-40B4-BE49-F238E27FC236}">
                <a16:creationId xmlns:a16="http://schemas.microsoft.com/office/drawing/2014/main" id="{9D9412DB-3667-7B45-BD44-7A27BDA1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1289050"/>
            <a:ext cx="1712913" cy="5434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endParaRPr kumimoji="0" lang="zh-CN" altLang="en-US" sz="22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8358" name="Rectangle 6">
            <a:extLst>
              <a:ext uri="{FF2B5EF4-FFF2-40B4-BE49-F238E27FC236}">
                <a16:creationId xmlns:a16="http://schemas.microsoft.com/office/drawing/2014/main" id="{805E8C76-9D87-EE47-B686-AACD5527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2276475"/>
            <a:ext cx="1131887" cy="12715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r>
              <a:rPr kumimoji="0"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RS232C</a:t>
            </a:r>
          </a:p>
          <a:p>
            <a:pPr algn="ctr"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接口</a:t>
            </a:r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C90103F2-8C9D-AB47-B767-03FCC471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4533900"/>
            <a:ext cx="1131887" cy="1379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波特率</a:t>
            </a:r>
          </a:p>
          <a:p>
            <a:pPr algn="ctr"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发生器</a:t>
            </a:r>
          </a:p>
        </p:txBody>
      </p:sp>
      <p:sp>
        <p:nvSpPr>
          <p:cNvPr id="228360" name="AutoShape 8">
            <a:extLst>
              <a:ext uri="{FF2B5EF4-FFF2-40B4-BE49-F238E27FC236}">
                <a16:creationId xmlns:a16="http://schemas.microsoft.com/office/drawing/2014/main" id="{1A921134-C9DA-3C4B-9690-9F395669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1546225"/>
            <a:ext cx="3090862" cy="203200"/>
          </a:xfrm>
          <a:prstGeom prst="leftRightArrow">
            <a:avLst>
              <a:gd name="adj1" fmla="val 50000"/>
              <a:gd name="adj2" fmla="val 304219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8361" name="AutoShape 9">
            <a:extLst>
              <a:ext uri="{FF2B5EF4-FFF2-40B4-BE49-F238E27FC236}">
                <a16:creationId xmlns:a16="http://schemas.microsoft.com/office/drawing/2014/main" id="{FD764BB4-86FF-8549-AAB8-F2016D8F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2000250"/>
            <a:ext cx="414338" cy="455613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228362" name="Line 10">
            <a:extLst>
              <a:ext uri="{FF2B5EF4-FFF2-40B4-BE49-F238E27FC236}">
                <a16:creationId xmlns:a16="http://schemas.microsoft.com/office/drawing/2014/main" id="{FEFEB778-5636-5B43-9698-90DED0BBD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2085975"/>
            <a:ext cx="2428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63" name="Line 11">
            <a:extLst>
              <a:ext uri="{FF2B5EF4-FFF2-40B4-BE49-F238E27FC236}">
                <a16:creationId xmlns:a16="http://schemas.microsoft.com/office/drawing/2014/main" id="{F54A7179-DC31-164B-9AB4-56829DAD6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230438"/>
            <a:ext cx="2428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64" name="Line 12">
            <a:extLst>
              <a:ext uri="{FF2B5EF4-FFF2-40B4-BE49-F238E27FC236}">
                <a16:creationId xmlns:a16="http://schemas.microsoft.com/office/drawing/2014/main" id="{F2622BE3-7940-CC44-B0DB-F96FC4C3B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2387600"/>
            <a:ext cx="2428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65" name="Line 13">
            <a:extLst>
              <a:ext uri="{FF2B5EF4-FFF2-40B4-BE49-F238E27FC236}">
                <a16:creationId xmlns:a16="http://schemas.microsoft.com/office/drawing/2014/main" id="{81C445BB-2EBF-2B43-B236-9E3DF4F1D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7925" y="2244725"/>
            <a:ext cx="584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66" name="Text Box 14">
            <a:extLst>
              <a:ext uri="{FF2B5EF4-FFF2-40B4-BE49-F238E27FC236}">
                <a16:creationId xmlns:a16="http://schemas.microsoft.com/office/drawing/2014/main" id="{D9914CD0-A5F9-A542-BC19-0A69D0359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2085975"/>
            <a:ext cx="105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</a:rPr>
              <a:t>G1</a:t>
            </a:r>
          </a:p>
        </p:txBody>
      </p:sp>
      <p:sp>
        <p:nvSpPr>
          <p:cNvPr id="228367" name="Text Box 15">
            <a:extLst>
              <a:ext uri="{FF2B5EF4-FFF2-40B4-BE49-F238E27FC236}">
                <a16:creationId xmlns:a16="http://schemas.microsoft.com/office/drawing/2014/main" id="{4D1615C9-B6FA-C945-886E-D33DD345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119313"/>
            <a:ext cx="1412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</a:rPr>
              <a:t>A7,A6,A5</a:t>
            </a:r>
          </a:p>
        </p:txBody>
      </p:sp>
      <p:sp>
        <p:nvSpPr>
          <p:cNvPr id="228368" name="Text Box 16">
            <a:extLst>
              <a:ext uri="{FF2B5EF4-FFF2-40B4-BE49-F238E27FC236}">
                <a16:creationId xmlns:a16="http://schemas.microsoft.com/office/drawing/2014/main" id="{264325D3-9075-F64A-B1B4-056AFDBB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48907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D7-D0</a:t>
            </a:r>
          </a:p>
        </p:txBody>
      </p:sp>
      <p:sp>
        <p:nvSpPr>
          <p:cNvPr id="228369" name="AutoShape 17">
            <a:extLst>
              <a:ext uri="{FF2B5EF4-FFF2-40B4-BE49-F238E27FC236}">
                <a16:creationId xmlns:a16="http://schemas.microsoft.com/office/drawing/2014/main" id="{8779F80E-26B4-3149-B03A-2262B536ACD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33588" y="2570162"/>
            <a:ext cx="414338" cy="392113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8370" name="Oval 18">
            <a:extLst>
              <a:ext uri="{FF2B5EF4-FFF2-40B4-BE49-F238E27FC236}">
                <a16:creationId xmlns:a16="http://schemas.microsoft.com/office/drawing/2014/main" id="{EC3F5950-A32F-184C-85CB-0A29E156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2687638"/>
            <a:ext cx="131762" cy="1412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8371" name="Line 19">
            <a:extLst>
              <a:ext uri="{FF2B5EF4-FFF2-40B4-BE49-F238E27FC236}">
                <a16:creationId xmlns:a16="http://schemas.microsoft.com/office/drawing/2014/main" id="{1474A128-D212-F940-8728-9D45D4216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2757488"/>
            <a:ext cx="2428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2" name="Line 20">
            <a:extLst>
              <a:ext uri="{FF2B5EF4-FFF2-40B4-BE49-F238E27FC236}">
                <a16:creationId xmlns:a16="http://schemas.microsoft.com/office/drawing/2014/main" id="{4ACC1EA4-A935-A049-8F3C-EE2F4EA84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8575" y="2687638"/>
            <a:ext cx="406400" cy="698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3" name="Line 21">
            <a:extLst>
              <a:ext uri="{FF2B5EF4-FFF2-40B4-BE49-F238E27FC236}">
                <a16:creationId xmlns:a16="http://schemas.microsoft.com/office/drawing/2014/main" id="{7FA6D2FF-C55F-0A42-B51D-7B02AA3B5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5" y="2757488"/>
            <a:ext cx="4635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4" name="Text Box 22">
            <a:extLst>
              <a:ext uri="{FF2B5EF4-FFF2-40B4-BE49-F238E27FC236}">
                <a16:creationId xmlns:a16="http://schemas.microsoft.com/office/drawing/2014/main" id="{FDBED8D5-FE0F-DB45-98CA-033C8C9B7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2601913"/>
            <a:ext cx="10017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/G2A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/G2B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28375" name="Line 23">
            <a:extLst>
              <a:ext uri="{FF2B5EF4-FFF2-40B4-BE49-F238E27FC236}">
                <a16:creationId xmlns:a16="http://schemas.microsoft.com/office/drawing/2014/main" id="{BB16886D-B1EC-2847-9180-676434940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3062288"/>
            <a:ext cx="12430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6" name="Line 24">
            <a:extLst>
              <a:ext uri="{FF2B5EF4-FFF2-40B4-BE49-F238E27FC236}">
                <a16:creationId xmlns:a16="http://schemas.microsoft.com/office/drawing/2014/main" id="{DAA97E2C-690E-BA4A-9694-04A69F51C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3392488"/>
            <a:ext cx="12430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7" name="Line 25">
            <a:extLst>
              <a:ext uri="{FF2B5EF4-FFF2-40B4-BE49-F238E27FC236}">
                <a16:creationId xmlns:a16="http://schemas.microsoft.com/office/drawing/2014/main" id="{D9CCCD8A-FBE9-9242-B130-1B860B20B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3692525"/>
            <a:ext cx="12430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8" name="Line 26">
            <a:extLst>
              <a:ext uri="{FF2B5EF4-FFF2-40B4-BE49-F238E27FC236}">
                <a16:creationId xmlns:a16="http://schemas.microsoft.com/office/drawing/2014/main" id="{FBA9B51F-68E3-D349-AD4F-CA49A3DAE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4006850"/>
            <a:ext cx="12430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9" name="Text Box 27">
            <a:extLst>
              <a:ext uri="{FF2B5EF4-FFF2-40B4-BE49-F238E27FC236}">
                <a16:creationId xmlns:a16="http://schemas.microsoft.com/office/drawing/2014/main" id="{0997A011-AB95-7C42-B42E-78AA04F8F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2601913"/>
            <a:ext cx="84613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A4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M/IO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A3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A2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A0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A1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RESET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/RD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/WR</a:t>
            </a:r>
          </a:p>
        </p:txBody>
      </p:sp>
      <p:sp>
        <p:nvSpPr>
          <p:cNvPr id="228380" name="Text Box 28">
            <a:extLst>
              <a:ext uri="{FF2B5EF4-FFF2-40B4-BE49-F238E27FC236}">
                <a16:creationId xmlns:a16="http://schemas.microsoft.com/office/drawing/2014/main" id="{47B30311-F88F-E74A-8867-E7B452C9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218757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/Y0               /CS</a:t>
            </a:r>
          </a:p>
        </p:txBody>
      </p:sp>
      <p:sp>
        <p:nvSpPr>
          <p:cNvPr id="228381" name="Line 29">
            <a:extLst>
              <a:ext uri="{FF2B5EF4-FFF2-40B4-BE49-F238E27FC236}">
                <a16:creationId xmlns:a16="http://schemas.microsoft.com/office/drawing/2014/main" id="{6306AA6B-E7FC-FB45-B23B-F0F340FA9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38" y="2359025"/>
            <a:ext cx="8461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2" name="Text Box 30">
            <a:extLst>
              <a:ext uri="{FF2B5EF4-FFF2-40B4-BE49-F238E27FC236}">
                <a16:creationId xmlns:a16="http://schemas.microsoft.com/office/drawing/2014/main" id="{6A939F46-F2A3-AE4A-A064-6E6A87336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4184650"/>
            <a:ext cx="1128713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C/D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RESET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/RD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/WR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TxRDY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TxE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RxRDY</a:t>
            </a:r>
          </a:p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BRKDET</a:t>
            </a:r>
          </a:p>
        </p:txBody>
      </p:sp>
      <p:sp>
        <p:nvSpPr>
          <p:cNvPr id="228383" name="Line 31">
            <a:extLst>
              <a:ext uri="{FF2B5EF4-FFF2-40B4-BE49-F238E27FC236}">
                <a16:creationId xmlns:a16="http://schemas.microsoft.com/office/drawing/2014/main" id="{F6E15FEB-DB4F-3C4D-8E78-6465B4DC2C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3838" y="5613400"/>
            <a:ext cx="8461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4" name="Line 32">
            <a:extLst>
              <a:ext uri="{FF2B5EF4-FFF2-40B4-BE49-F238E27FC236}">
                <a16:creationId xmlns:a16="http://schemas.microsoft.com/office/drawing/2014/main" id="{F245AA33-500F-EF4C-9168-2EC4B88B4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1138" y="5929313"/>
            <a:ext cx="8461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5" name="Line 33">
            <a:extLst>
              <a:ext uri="{FF2B5EF4-FFF2-40B4-BE49-F238E27FC236}">
                <a16:creationId xmlns:a16="http://schemas.microsoft.com/office/drawing/2014/main" id="{2CF3ED84-8781-6845-A056-CC4C775CF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5425" y="6243638"/>
            <a:ext cx="8461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6" name="Line 34">
            <a:extLst>
              <a:ext uri="{FF2B5EF4-FFF2-40B4-BE49-F238E27FC236}">
                <a16:creationId xmlns:a16="http://schemas.microsoft.com/office/drawing/2014/main" id="{5CED9F46-419F-1049-8DFB-D28616766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5425" y="6557963"/>
            <a:ext cx="8461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7" name="Line 35">
            <a:extLst>
              <a:ext uri="{FF2B5EF4-FFF2-40B4-BE49-F238E27FC236}">
                <a16:creationId xmlns:a16="http://schemas.microsoft.com/office/drawing/2014/main" id="{4C27A1C1-07F1-A24F-AA2D-B67F5283F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4356100"/>
            <a:ext cx="30908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8" name="Line 36">
            <a:extLst>
              <a:ext uri="{FF2B5EF4-FFF2-40B4-BE49-F238E27FC236}">
                <a16:creationId xmlns:a16="http://schemas.microsoft.com/office/drawing/2014/main" id="{253D0A1A-3384-7D4E-8E8A-8F747B7A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4657725"/>
            <a:ext cx="3090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9" name="Line 37">
            <a:extLst>
              <a:ext uri="{FF2B5EF4-FFF2-40B4-BE49-F238E27FC236}">
                <a16:creationId xmlns:a16="http://schemas.microsoft.com/office/drawing/2014/main" id="{1B98CAF1-9785-3849-96F1-537048D0E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4986338"/>
            <a:ext cx="3090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90" name="Line 38">
            <a:extLst>
              <a:ext uri="{FF2B5EF4-FFF2-40B4-BE49-F238E27FC236}">
                <a16:creationId xmlns:a16="http://schemas.microsoft.com/office/drawing/2014/main" id="{D11FABC0-72A2-4A4C-AF1A-A1F7EC38B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0700" y="5300663"/>
            <a:ext cx="3090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91" name="Text Box 39">
            <a:extLst>
              <a:ext uri="{FF2B5EF4-FFF2-40B4-BE49-F238E27FC236}">
                <a16:creationId xmlns:a16="http://schemas.microsoft.com/office/drawing/2014/main" id="{CB5B3075-2887-6745-B302-060B298AD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2500313"/>
            <a:ext cx="8159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</a:rPr>
              <a:t>RxD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</a:rPr>
              <a:t>TxD</a:t>
            </a:r>
          </a:p>
        </p:txBody>
      </p:sp>
      <p:sp>
        <p:nvSpPr>
          <p:cNvPr id="228392" name="Text Box 40">
            <a:extLst>
              <a:ext uri="{FF2B5EF4-FFF2-40B4-BE49-F238E27FC236}">
                <a16:creationId xmlns:a16="http://schemas.microsoft.com/office/drawing/2014/main" id="{91DE9B55-457D-9A42-B327-4FC60F11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3" y="4802188"/>
            <a:ext cx="81597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</a:rPr>
              <a:t>/RxC</a:t>
            </a:r>
          </a:p>
          <a:p>
            <a:pPr algn="r"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</a:rPr>
              <a:t>/TxC</a:t>
            </a:r>
          </a:p>
        </p:txBody>
      </p:sp>
      <p:sp>
        <p:nvSpPr>
          <p:cNvPr id="228393" name="Line 41">
            <a:extLst>
              <a:ext uri="{FF2B5EF4-FFF2-40B4-BE49-F238E27FC236}">
                <a16:creationId xmlns:a16="http://schemas.microsoft.com/office/drawing/2014/main" id="{987BEE82-94D2-314E-8A91-D690D463B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2888" y="2673350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94" name="Line 42">
            <a:extLst>
              <a:ext uri="{FF2B5EF4-FFF2-40B4-BE49-F238E27FC236}">
                <a16:creationId xmlns:a16="http://schemas.microsoft.com/office/drawing/2014/main" id="{42DC5E7B-FDFF-B743-9F56-A20748B2D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2888" y="3087688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95" name="Line 43">
            <a:extLst>
              <a:ext uri="{FF2B5EF4-FFF2-40B4-BE49-F238E27FC236}">
                <a16:creationId xmlns:a16="http://schemas.microsoft.com/office/drawing/2014/main" id="{B30AB89A-40A6-2E4A-A982-8F5166A8B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0188" y="4972050"/>
            <a:ext cx="941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8396" name="AutoShape 44">
            <a:extLst>
              <a:ext uri="{FF2B5EF4-FFF2-40B4-BE49-F238E27FC236}">
                <a16:creationId xmlns:a16="http://schemas.microsoft.com/office/drawing/2014/main" id="{3A402069-C1B3-CF45-A026-E8EB0C59CBAD}"/>
              </a:ext>
            </a:extLst>
          </p:cNvPr>
          <p:cNvCxnSpPr>
            <a:cxnSpLocks noChangeShapeType="1"/>
            <a:stCxn id="228395" idx="0"/>
            <a:endCxn id="228392" idx="3"/>
          </p:cNvCxnSpPr>
          <p:nvPr/>
        </p:nvCxnSpPr>
        <p:spPr bwMode="auto">
          <a:xfrm rot="-5400000" flipH="1" flipV="1">
            <a:off x="6984207" y="4615656"/>
            <a:ext cx="192088" cy="885825"/>
          </a:xfrm>
          <a:prstGeom prst="bentConnector4">
            <a:avLst>
              <a:gd name="adj1" fmla="val -202481"/>
              <a:gd name="adj2" fmla="val 7419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228397" name="AutoShape 45">
            <a:extLst>
              <a:ext uri="{FF2B5EF4-FFF2-40B4-BE49-F238E27FC236}">
                <a16:creationId xmlns:a16="http://schemas.microsoft.com/office/drawing/2014/main" id="{084E8561-4E42-344C-AE4E-1E5567436188}"/>
              </a:ext>
            </a:extLst>
          </p:cNvPr>
          <p:cNvCxnSpPr>
            <a:cxnSpLocks noChangeShapeType="1"/>
            <a:stCxn id="228395" idx="0"/>
            <a:endCxn id="228392" idx="3"/>
          </p:cNvCxnSpPr>
          <p:nvPr/>
        </p:nvCxnSpPr>
        <p:spPr bwMode="auto">
          <a:xfrm rot="-5400000" flipH="1" flipV="1">
            <a:off x="6984207" y="4615656"/>
            <a:ext cx="192088" cy="885825"/>
          </a:xfrm>
          <a:prstGeom prst="bentConnector4">
            <a:avLst>
              <a:gd name="adj1" fmla="val -202481"/>
              <a:gd name="adj2" fmla="val 7419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sp>
        <p:nvSpPr>
          <p:cNvPr id="228398" name="Line 46">
            <a:extLst>
              <a:ext uri="{FF2B5EF4-FFF2-40B4-BE49-F238E27FC236}">
                <a16:creationId xmlns:a16="http://schemas.microsoft.com/office/drawing/2014/main" id="{FC962A84-122D-D14F-B02B-7C1C4408D0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1775" y="5359400"/>
            <a:ext cx="93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99" name="Rectangle 47">
            <a:extLst>
              <a:ext uri="{FF2B5EF4-FFF2-40B4-BE49-F238E27FC236}">
                <a16:creationId xmlns:a16="http://schemas.microsoft.com/office/drawing/2014/main" id="{240044E2-B3F6-564F-A312-9C55846C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1028700"/>
            <a:ext cx="1160462" cy="646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外设</a:t>
            </a:r>
          </a:p>
        </p:txBody>
      </p:sp>
      <p:sp>
        <p:nvSpPr>
          <p:cNvPr id="228400" name="Line 48">
            <a:extLst>
              <a:ext uri="{FF2B5EF4-FFF2-40B4-BE49-F238E27FC236}">
                <a16:creationId xmlns:a16="http://schemas.microsoft.com/office/drawing/2014/main" id="{54F93B8E-A62C-C94D-AC33-090BA26A3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1674813"/>
            <a:ext cx="0" cy="587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1" name="Line 49">
            <a:extLst>
              <a:ext uri="{FF2B5EF4-FFF2-40B4-BE49-F238E27FC236}">
                <a16:creationId xmlns:a16="http://schemas.microsoft.com/office/drawing/2014/main" id="{6950319F-DC4C-6848-A830-04C762E14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674813"/>
            <a:ext cx="0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402" name="Text Box 50">
            <a:extLst>
              <a:ext uri="{FF2B5EF4-FFF2-40B4-BE49-F238E27FC236}">
                <a16:creationId xmlns:a16="http://schemas.microsoft.com/office/drawing/2014/main" id="{4ED9C3BD-9A02-F44A-8DB0-FFCB88CF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927100"/>
            <a:ext cx="1038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2200">
                <a:solidFill>
                  <a:schemeClr val="hlink"/>
                </a:solidFill>
                <a:latin typeface="Arial" panose="020B0604020202020204" pitchFamily="34" charset="0"/>
              </a:rPr>
              <a:t>8086</a:t>
            </a:r>
          </a:p>
        </p:txBody>
      </p:sp>
      <p:sp>
        <p:nvSpPr>
          <p:cNvPr id="228403" name="Text Box 51">
            <a:extLst>
              <a:ext uri="{FF2B5EF4-FFF2-40B4-BE49-F238E27FC236}">
                <a16:creationId xmlns:a16="http://schemas.microsoft.com/office/drawing/2014/main" id="{CB0B916E-DE12-1A4C-87DA-85DF3077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927100"/>
            <a:ext cx="12065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2200">
                <a:solidFill>
                  <a:schemeClr val="hlink"/>
                </a:solidFill>
                <a:latin typeface="Arial" panose="020B0604020202020204" pitchFamily="34" charset="0"/>
              </a:rPr>
              <a:t>8251A</a:t>
            </a:r>
          </a:p>
        </p:txBody>
      </p:sp>
      <p:sp>
        <p:nvSpPr>
          <p:cNvPr id="228404" name="Text Box 52">
            <a:extLst>
              <a:ext uri="{FF2B5EF4-FFF2-40B4-BE49-F238E27FC236}">
                <a16:creationId xmlns:a16="http://schemas.microsoft.com/office/drawing/2014/main" id="{8D63343A-35CD-E244-883C-DD29F626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18129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74LS138</a:t>
            </a:r>
          </a:p>
        </p:txBody>
      </p:sp>
      <p:sp>
        <p:nvSpPr>
          <p:cNvPr id="228405" name="Line 53">
            <a:extLst>
              <a:ext uri="{FF2B5EF4-FFF2-40B4-BE49-F238E27FC236}">
                <a16:creationId xmlns:a16="http://schemas.microsoft.com/office/drawing/2014/main" id="{DBABD690-2C34-1046-8AA6-4840CBB89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6513" y="4191000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9846" name="AutoShape 54">
            <a:extLst>
              <a:ext uri="{FF2B5EF4-FFF2-40B4-BE49-F238E27FC236}">
                <a16:creationId xmlns:a16="http://schemas.microsoft.com/office/drawing/2014/main" id="{F5DCEF04-D56A-5846-A87E-D9B32739AD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2969" y="3428207"/>
            <a:ext cx="3513137" cy="2901950"/>
          </a:xfrm>
          <a:prstGeom prst="wedgeRectCallout">
            <a:avLst>
              <a:gd name="adj1" fmla="val -67444"/>
              <a:gd name="adj2" fmla="val 39222"/>
            </a:avLst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7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6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5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=111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时，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G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=1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=1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时，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/G2A=0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M/IO=0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时，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/G2B=0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此时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,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当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=000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时，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译码器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/Y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0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输出低电平，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其它输出高。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被选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中。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=1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时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,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选中控制字，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7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-A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=11110010=F2H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。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=0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时，选中数据口，</a:t>
            </a:r>
          </a:p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7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-A</a:t>
            </a:r>
            <a:r>
              <a:rPr kumimoji="0" lang="en-US" altLang="zh-CN" sz="1800" baseline="-25000">
                <a:solidFill>
                  <a:schemeClr val="folHlink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zh-CN" sz="1800">
                <a:solidFill>
                  <a:schemeClr val="folHlink"/>
                </a:solidFill>
                <a:latin typeface="Arial" panose="020B0604020202020204" pitchFamily="34" charset="0"/>
              </a:rPr>
              <a:t>=11100000=F0H</a:t>
            </a:r>
            <a:r>
              <a:rPr kumimoji="0" lang="zh-CN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228407" name="幻灯片编号占位符 4">
            <a:extLst>
              <a:ext uri="{FF2B5EF4-FFF2-40B4-BE49-F238E27FC236}">
                <a16:creationId xmlns:a16="http://schemas.microsoft.com/office/drawing/2014/main" id="{466F2E92-849C-1240-B288-336F091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0E0DA3-1335-D247-9999-1D7A4F59EA3E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2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2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846" grpId="0" animBg="1"/>
      <p:bldP spid="9298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C17ECD9D-5F26-A645-90C3-53BD010BA2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976E2-5512-6440-BA2A-AA5F80AEAA9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7650" name="Text Box 5">
            <a:extLst>
              <a:ext uri="{FF2B5EF4-FFF2-40B4-BE49-F238E27FC236}">
                <a16:creationId xmlns:a16="http://schemas.microsoft.com/office/drawing/2014/main" id="{049498B8-ECB5-A04F-A16B-955D60599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86085" name="Rectangle 5">
            <a:extLst>
              <a:ext uri="{FF2B5EF4-FFF2-40B4-BE49-F238E27FC236}">
                <a16:creationId xmlns:a16="http://schemas.microsoft.com/office/drawing/2014/main" id="{A504BD6A-F1ED-804F-BFA0-C12D8EA1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63600"/>
            <a:ext cx="82804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itchFamily="2" charset="2"/>
              <a:buAutoNum type="alphaLcParenR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数据端口（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Data Port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1">
              <a:buSzTx/>
              <a:buFont typeface="Wingdings" pitchFamily="2" charset="2"/>
              <a:buChar char=" "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用来存放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与外设之间交换的数据，长度一般为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1-2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个字节，主要起缓冲作用。</a:t>
            </a:r>
          </a:p>
          <a:p>
            <a:pPr>
              <a:buSzTx/>
              <a:buFont typeface="Wingdings" pitchFamily="2" charset="2"/>
              <a:buAutoNum type="alphaLcParenR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状态端口（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Status Port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1">
              <a:buSzTx/>
              <a:buFont typeface="Wingdings" pitchFamily="2" charset="2"/>
              <a:buChar char=" "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用来指示外设的当前状态。每种状态用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位表示，由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读取。几种最常用的状态位有：</a:t>
            </a:r>
          </a:p>
          <a:p>
            <a:pPr lvl="1">
              <a:buSzTx/>
              <a:buFont typeface="Wingdings" pitchFamily="2" charset="2"/>
              <a:buAutoNum type="circleNumDbPlain"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准备就绪位（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Ready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2"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针对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输入端口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数据寄存器已准备好数据，等待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读取，取走后，位清</a:t>
            </a: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2"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针对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输出端口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输出数据寄存器已空，可以接收下一个数据；新数据到达后，位清</a:t>
            </a: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buSzTx/>
              <a:buFont typeface="Wingdings" pitchFamily="2" charset="2"/>
              <a:buAutoNum type="circleNumDbPlain"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忙碌位（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Busy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2"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表明外设是否能接收数据。</a:t>
            </a: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外设忙，暂时不允许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送新的数据过来。</a:t>
            </a: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外设已空闲，允许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发送下一个数据。</a:t>
            </a:r>
          </a:p>
          <a:p>
            <a:pPr lvl="1">
              <a:buSzTx/>
              <a:buFont typeface="Wingdings" pitchFamily="2" charset="2"/>
              <a:buAutoNum type="circleNumDbPlain"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错误位（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Error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2">
              <a:buSzTx/>
            </a:pPr>
            <a:r>
              <a:rPr kumimoji="0" lang="en-US" altLang="zh-CN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指示在数据传送过程中出现错误。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进行相应的处理，如重新传送或中止操作等。</a:t>
            </a:r>
          </a:p>
        </p:txBody>
      </p:sp>
      <p:sp>
        <p:nvSpPr>
          <p:cNvPr id="27652" name="幻灯片编号占位符 4">
            <a:extLst>
              <a:ext uri="{FF2B5EF4-FFF2-40B4-BE49-F238E27FC236}">
                <a16:creationId xmlns:a16="http://schemas.microsoft.com/office/drawing/2014/main" id="{BC03CAFC-B74B-2440-AED4-A921DD1E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186C83-8FD7-B74E-BB23-9DA798CCA74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8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8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8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8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8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8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8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8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4">
            <a:extLst>
              <a:ext uri="{FF2B5EF4-FFF2-40B4-BE49-F238E27FC236}">
                <a16:creationId xmlns:a16="http://schemas.microsoft.com/office/drawing/2014/main" id="{4F1B94E5-8F8B-1543-ACE0-B27D4FF20C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91C059-95CB-744C-AA11-A6144EDC646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30402" name="Text Box 11">
            <a:extLst>
              <a:ext uri="{FF2B5EF4-FFF2-40B4-BE49-F238E27FC236}">
                <a16:creationId xmlns:a16="http://schemas.microsoft.com/office/drawing/2014/main" id="{261EB6A3-7329-4949-A4CB-65967DA9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0722FFA7-9FB6-AF4C-9A06-47957DD4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801688"/>
            <a:ext cx="495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(3)  8251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的数据交换</a:t>
            </a:r>
          </a:p>
        </p:txBody>
      </p:sp>
      <p:sp>
        <p:nvSpPr>
          <p:cNvPr id="931844" name="Text Box 4">
            <a:extLst>
              <a:ext uri="{FF2B5EF4-FFF2-40B4-BE49-F238E27FC236}">
                <a16:creationId xmlns:a16="http://schemas.microsoft.com/office/drawing/2014/main" id="{61A2218A-CC60-894F-B624-AECF43360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1470025"/>
            <a:ext cx="1992312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1) </a:t>
            </a:r>
            <a:r>
              <a: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查询方式</a:t>
            </a:r>
          </a:p>
        </p:txBody>
      </p:sp>
      <p:sp>
        <p:nvSpPr>
          <p:cNvPr id="230405" name="Text Box 5">
            <a:extLst>
              <a:ext uri="{FF2B5EF4-FFF2-40B4-BE49-F238E27FC236}">
                <a16:creationId xmlns:a16="http://schemas.microsoft.com/office/drawing/2014/main" id="{3DD02363-6FD8-164F-8A02-D04C078C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109788"/>
            <a:ext cx="8615362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采用查询方式，在数据交换前应读取状态寄存器。</a:t>
            </a:r>
          </a:p>
          <a:p>
            <a:pPr eaLnBrk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Times New Roman" panose="02020603050405020304" pitchFamily="18" charset="0"/>
              </a:rPr>
              <a:t>状态寄存器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solidFill>
                  <a:srgbClr val="FF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可以向</a:t>
            </a:r>
            <a:r>
              <a:rPr lang="zh-CN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8251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数据端口写入数据，完成串行数据的发送；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Times New Roman" panose="02020603050405020304" pitchFamily="18" charset="0"/>
              </a:rPr>
              <a:t>状态寄存器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solidFill>
                  <a:srgbClr val="FF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33CC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可以从</a:t>
            </a:r>
            <a:r>
              <a:rPr lang="zh-CN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8251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数据端口读出数据，完成一帧数据的接收。</a:t>
            </a:r>
          </a:p>
        </p:txBody>
      </p:sp>
      <p:graphicFrame>
        <p:nvGraphicFramePr>
          <p:cNvPr id="230406" name="Object 6">
            <a:extLst>
              <a:ext uri="{FF2B5EF4-FFF2-40B4-BE49-F238E27FC236}">
                <a16:creationId xmlns:a16="http://schemas.microsoft.com/office/drawing/2014/main" id="{BBB07D58-DA4A-D247-B3E2-232EE0B12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4652963"/>
          <a:ext cx="6240463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4" name="Visio" r:id="rId4" imgW="1784350" imgH="508000" progId="Visio.Drawing.11">
                  <p:embed/>
                </p:oleObj>
              </mc:Choice>
              <mc:Fallback>
                <p:oleObj name="Visio" r:id="rId4" imgW="1784350" imgH="5080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4652963"/>
                        <a:ext cx="6240463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7" name="幻灯片编号占位符 4">
            <a:extLst>
              <a:ext uri="{FF2B5EF4-FFF2-40B4-BE49-F238E27FC236}">
                <a16:creationId xmlns:a16="http://schemas.microsoft.com/office/drawing/2014/main" id="{B7EAF168-FEB8-6D46-A2B8-27EDE1A8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2F623A-5D8E-5D4E-836A-E7D8FD2F274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4">
            <a:extLst>
              <a:ext uri="{FF2B5EF4-FFF2-40B4-BE49-F238E27FC236}">
                <a16:creationId xmlns:a16="http://schemas.microsoft.com/office/drawing/2014/main" id="{2DADD4F1-02A8-5642-973D-EB0ACFA745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F3435-6C78-1647-8943-2FFF8492CE2B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32450" name="Text Box 11">
            <a:extLst>
              <a:ext uri="{FF2B5EF4-FFF2-40B4-BE49-F238E27FC236}">
                <a16:creationId xmlns:a16="http://schemas.microsoft.com/office/drawing/2014/main" id="{B69FB480-0308-0E41-92FD-267D767CA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3891" name="Text Box 3">
            <a:extLst>
              <a:ext uri="{FF2B5EF4-FFF2-40B4-BE49-F238E27FC236}">
                <a16:creationId xmlns:a16="http://schemas.microsoft.com/office/drawing/2014/main" id="{192BDDD2-E669-BC45-BBCB-029A9B45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012825"/>
            <a:ext cx="2846387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>
              <a:defRPr kumimoji="1"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eaLnBrk="0" hangingPunct="0">
              <a:buFont typeface="Wingdings" charset="0"/>
              <a:defRPr kumimoji="1"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2) </a:t>
            </a:r>
            <a:r>
              <a: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中断方式</a:t>
            </a:r>
          </a:p>
        </p:txBody>
      </p:sp>
      <p:sp>
        <p:nvSpPr>
          <p:cNvPr id="933892" name="Text Box 4">
            <a:extLst>
              <a:ext uri="{FF2B5EF4-FFF2-40B4-BE49-F238E27FC236}">
                <a16:creationId xmlns:a16="http://schemas.microsoft.com/office/drawing/2014/main" id="{C4E2781B-F82E-CF42-A1C8-E16DE005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916113"/>
            <a:ext cx="8031162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8251A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没有单独的中断请求引脚：</a:t>
            </a:r>
            <a:endParaRPr lang="en-US" altLang="zh-CN" sz="28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 TxRDY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引脚可以作为发送中断请求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RxRDY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引脚可以作为接收中断请求</a:t>
            </a:r>
          </a:p>
          <a:p>
            <a:pPr lvl="1"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Char char="•"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 收发均采用中断方式时，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TxRDY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RxRDY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可以通过或门与系统总线的中断请求线连接。在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响应中断转到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ISP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中时，再对状态寄存器进行查询，以区分是发送中断还是接收中断。</a:t>
            </a:r>
          </a:p>
        </p:txBody>
      </p:sp>
      <p:sp>
        <p:nvSpPr>
          <p:cNvPr id="232453" name="幻灯片编号占位符 4">
            <a:extLst>
              <a:ext uri="{FF2B5EF4-FFF2-40B4-BE49-F238E27FC236}">
                <a16:creationId xmlns:a16="http://schemas.microsoft.com/office/drawing/2014/main" id="{E173ED60-68F3-064B-AD46-8CAF989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E52072-D31D-9E42-896F-B0A5A26A389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89540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4">
            <a:extLst>
              <a:ext uri="{FF2B5EF4-FFF2-40B4-BE49-F238E27FC236}">
                <a16:creationId xmlns:a16="http://schemas.microsoft.com/office/drawing/2014/main" id="{DE913922-67B3-CA46-BD02-0BF70DC1B1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2921B7-6723-084D-974D-6810AB95654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34498" name="Text Box 11">
            <a:extLst>
              <a:ext uri="{FF2B5EF4-FFF2-40B4-BE49-F238E27FC236}">
                <a16:creationId xmlns:a16="http://schemas.microsoft.com/office/drawing/2014/main" id="{70B18491-2170-DC4B-B12F-229B9D74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35939" name="Text Box 3">
            <a:extLst>
              <a:ext uri="{FF2B5EF4-FFF2-40B4-BE49-F238E27FC236}">
                <a16:creationId xmlns:a16="http://schemas.microsoft.com/office/drawing/2014/main" id="{4F270E2C-0C5C-7446-A4FC-F5180B3B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893763"/>
            <a:ext cx="2703513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3) 8251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编程示例</a:t>
            </a:r>
          </a:p>
        </p:txBody>
      </p:sp>
      <p:sp>
        <p:nvSpPr>
          <p:cNvPr id="935940" name="Text Box 4">
            <a:extLst>
              <a:ext uri="{FF2B5EF4-FFF2-40B4-BE49-F238E27FC236}">
                <a16:creationId xmlns:a16="http://schemas.microsoft.com/office/drawing/2014/main" id="{ADE767BA-9FD5-214C-BA0C-F408B664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397000"/>
            <a:ext cx="7902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000">
                <a:latin typeface="Times New Roman" panose="02020603050405020304" pitchFamily="18" charset="0"/>
              </a:rPr>
              <a:t>：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编写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8251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异步模式下的接收和发送程序，完成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个字符的发送和接收，设端口地址：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208H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209H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，波特率因子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起始位，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停止位，无奇偶校验，每字符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位。</a:t>
            </a:r>
          </a:p>
        </p:txBody>
      </p:sp>
      <p:sp>
        <p:nvSpPr>
          <p:cNvPr id="935941" name="Rectangle 5">
            <a:extLst>
              <a:ext uri="{FF2B5EF4-FFF2-40B4-BE49-F238E27FC236}">
                <a16:creationId xmlns:a16="http://schemas.microsoft.com/office/drawing/2014/main" id="{8F074440-3CCC-BE41-A46C-718123E8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2819400"/>
            <a:ext cx="3298825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LEA DI, Buf1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DX,209H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AL,00H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AL,00H 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AL,00H 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 DELAY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AL,40H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复位命令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</p:txBody>
      </p:sp>
      <p:sp>
        <p:nvSpPr>
          <p:cNvPr id="935942" name="Text Box 6">
            <a:extLst>
              <a:ext uri="{FF2B5EF4-FFF2-40B4-BE49-F238E27FC236}">
                <a16:creationId xmlns:a16="http://schemas.microsoft.com/office/drawing/2014/main" id="{890498F2-755C-EE40-ABDC-E0F3304B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376488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B050"/>
                </a:solidFill>
                <a:latin typeface="Times New Roman" panose="02020603050405020304" pitchFamily="18" charset="0"/>
              </a:rPr>
              <a:t>发送程序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35943" name="Rectangle 7">
            <a:extLst>
              <a:ext uri="{FF2B5EF4-FFF2-40B4-BE49-F238E27FC236}">
                <a16:creationId xmlns:a16="http://schemas.microsoft.com/office/drawing/2014/main" id="{075F9F0C-D4F4-0D41-8A01-0285B8DB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2757488"/>
            <a:ext cx="5521325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01001110B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方式选择字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MOV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00100111B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工作命令字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MOV CX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256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发送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字节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NEXT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DX, 209H ;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状态字寄存器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209H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IN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DX	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状态字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AND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01H   ;TxRDY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？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JZ NEXT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MOV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[DI]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MOV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208H ;</a:t>
            </a:r>
            <a:r>
              <a:rPr lang="zh-CN" altLang="en-US" sz="2000">
                <a:solidFill>
                  <a:srgbClr val="000066"/>
                </a:solidFill>
                <a:latin typeface="Arial" panose="020B0604020202020204" pitchFamily="34" charset="0"/>
              </a:rPr>
              <a:t>数据寄存器</a:t>
            </a:r>
            <a:r>
              <a:rPr lang="en-US" altLang="zh-CN" sz="2000">
                <a:solidFill>
                  <a:srgbClr val="000066"/>
                </a:solidFill>
                <a:latin typeface="Arial" panose="020B0604020202020204" pitchFamily="34" charset="0"/>
              </a:rPr>
              <a:t>208H</a:t>
            </a: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发送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INC DI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LOOP NEXT</a:t>
            </a:r>
          </a:p>
        </p:txBody>
      </p:sp>
      <p:sp>
        <p:nvSpPr>
          <p:cNvPr id="935944" name="Line 8">
            <a:extLst>
              <a:ext uri="{FF2B5EF4-FFF2-40B4-BE49-F238E27FC236}">
                <a16:creationId xmlns:a16="http://schemas.microsoft.com/office/drawing/2014/main" id="{E7BC9457-B658-0E40-A470-36A60B062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2855913"/>
            <a:ext cx="0" cy="381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05" name="幻灯片编号占位符 4">
            <a:extLst>
              <a:ext uri="{FF2B5EF4-FFF2-40B4-BE49-F238E27FC236}">
                <a16:creationId xmlns:a16="http://schemas.microsoft.com/office/drawing/2014/main" id="{0FD04817-9E0D-1844-B9A4-62297CFA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7353C-A303-074F-8023-65CF0F0B308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40" grpId="0"/>
      <p:bldP spid="935941" grpId="0"/>
      <p:bldP spid="935942" grpId="0"/>
      <p:bldP spid="93594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4">
            <a:extLst>
              <a:ext uri="{FF2B5EF4-FFF2-40B4-BE49-F238E27FC236}">
                <a16:creationId xmlns:a16="http://schemas.microsoft.com/office/drawing/2014/main" id="{E7436C5E-988F-A548-920E-F242229FDC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3F222A-9D5B-C443-B4F4-83FB5372D30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36546" name="Text Box 11">
            <a:extLst>
              <a:ext uri="{FF2B5EF4-FFF2-40B4-BE49-F238E27FC236}">
                <a16:creationId xmlns:a16="http://schemas.microsoft.com/office/drawing/2014/main" id="{D6E68DBD-A832-9E47-B2F7-9D315B656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445253E2-7D1C-9348-BB37-0E930465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903288"/>
            <a:ext cx="519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50"/>
                </a:solidFill>
                <a:latin typeface="Arial" panose="020B0604020202020204" pitchFamily="34" charset="0"/>
              </a:rPr>
              <a:t>接收程序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接收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字节，放在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buf2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6ED9302B-DC0D-EA40-BE2C-A70BED87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1717675"/>
            <a:ext cx="444976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01001110B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方式字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00110111B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命令字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CX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256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接收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字节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SI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NEXT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209H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 IN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状态字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AND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02H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RXRDY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？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JZ NEXT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MOV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208H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IN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DX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接收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字符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buf2[SI]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INC SI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LOOP NEXT</a:t>
            </a:r>
          </a:p>
        </p:txBody>
      </p:sp>
      <p:sp>
        <p:nvSpPr>
          <p:cNvPr id="236549" name="Rectangle 5">
            <a:extLst>
              <a:ext uri="{FF2B5EF4-FFF2-40B4-BE49-F238E27FC236}">
                <a16:creationId xmlns:a16="http://schemas.microsoft.com/office/drawing/2014/main" id="{75A365BB-476A-894A-A8E5-879CE7EAD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482725"/>
            <a:ext cx="364648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Data segment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buf2 DB 256 dup(?)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Data ends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MOV DX,209H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MOV AL,00H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MOV AL,00H 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MOV AL,00H 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 MOV AL,40H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DX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                </a:t>
            </a:r>
          </a:p>
        </p:txBody>
      </p:sp>
      <p:sp>
        <p:nvSpPr>
          <p:cNvPr id="236550" name="Line 6">
            <a:extLst>
              <a:ext uri="{FF2B5EF4-FFF2-40B4-BE49-F238E27FC236}">
                <a16:creationId xmlns:a16="http://schemas.microsoft.com/office/drawing/2014/main" id="{C370CD61-ACF5-CD4C-A0DD-AC95E7C33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1631950"/>
            <a:ext cx="0" cy="503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551" name="幻灯片编号占位符 4">
            <a:extLst>
              <a:ext uri="{FF2B5EF4-FFF2-40B4-BE49-F238E27FC236}">
                <a16:creationId xmlns:a16="http://schemas.microsoft.com/office/drawing/2014/main" id="{45DA95DA-DCF9-104A-8DE3-34144A2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49492-08BE-2740-BC16-806511F71D2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4">
            <a:extLst>
              <a:ext uri="{FF2B5EF4-FFF2-40B4-BE49-F238E27FC236}">
                <a16:creationId xmlns:a16="http://schemas.microsoft.com/office/drawing/2014/main" id="{D63A2341-0022-9E42-8CE6-4DBE27A97C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984C8-2DF2-804A-8148-C49238BCC8A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38594" name="Text Box 11">
            <a:extLst>
              <a:ext uri="{FF2B5EF4-FFF2-40B4-BE49-F238E27FC236}">
                <a16:creationId xmlns:a16="http://schemas.microsoft.com/office/drawing/2014/main" id="{233994B7-1E5F-924C-ADE4-57035EF6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40035" name="Text Box 3">
            <a:extLst>
              <a:ext uri="{FF2B5EF4-FFF2-40B4-BE49-F238E27FC236}">
                <a16:creationId xmlns:a16="http://schemas.microsoft.com/office/drawing/2014/main" id="{D4927593-6B91-B148-AE54-AD77A85F6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835025"/>
            <a:ext cx="7427912" cy="731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3.  RS-232C</a:t>
            </a:r>
            <a:r>
              <a:rPr lang="zh-CN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串行接口和</a:t>
            </a:r>
            <a:r>
              <a:rPr lang="en-US" altLang="zh-CN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8251A</a:t>
            </a:r>
            <a:r>
              <a:rPr lang="zh-CN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应用</a:t>
            </a:r>
          </a:p>
        </p:txBody>
      </p:sp>
      <p:sp>
        <p:nvSpPr>
          <p:cNvPr id="940036" name="Text Box 4">
            <a:extLst>
              <a:ext uri="{FF2B5EF4-FFF2-40B4-BE49-F238E27FC236}">
                <a16:creationId xmlns:a16="http://schemas.microsoft.com/office/drawing/2014/main" id="{1F91059C-9DC5-5A41-AE5B-D8C08DAE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856163"/>
            <a:ext cx="8512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为了使来自不同厂家的计算机、外部设备以及数据通信设备都能正确连接，这个接口的机械特性、电气特性、功能特性都要遵循一定的规范，也就是要有一个标准。</a:t>
            </a:r>
            <a:endParaRPr lang="zh-CN" altLang="en-US" sz="280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E4901AAA-B02A-7D44-88C9-AD815F4C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489075"/>
            <a:ext cx="3973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RS-232C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串行接口标准</a:t>
            </a:r>
          </a:p>
        </p:txBody>
      </p:sp>
      <p:sp>
        <p:nvSpPr>
          <p:cNvPr id="940038" name="Text Box 6">
            <a:extLst>
              <a:ext uri="{FF2B5EF4-FFF2-40B4-BE49-F238E27FC236}">
                <a16:creationId xmlns:a16="http://schemas.microsoft.com/office/drawing/2014/main" id="{26F79207-296C-5848-A4C1-A1FAEC350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078038"/>
            <a:ext cx="2854325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串行通讯系统</a:t>
            </a:r>
          </a:p>
        </p:txBody>
      </p:sp>
      <p:sp>
        <p:nvSpPr>
          <p:cNvPr id="238599" name="Rectangle 7">
            <a:extLst>
              <a:ext uri="{FF2B5EF4-FFF2-40B4-BE49-F238E27FC236}">
                <a16:creationId xmlns:a16="http://schemas.microsoft.com/office/drawing/2014/main" id="{19417ACB-C4C3-FD4D-9576-D7DE37CA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2800350"/>
            <a:ext cx="1182687" cy="1522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00" name="Rectangle 8">
            <a:extLst>
              <a:ext uri="{FF2B5EF4-FFF2-40B4-BE49-F238E27FC236}">
                <a16:creationId xmlns:a16="http://schemas.microsoft.com/office/drawing/2014/main" id="{959C609E-F8BB-4046-B4AC-37320D16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559175"/>
            <a:ext cx="1089025" cy="62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01" name="Rectangle 9">
            <a:extLst>
              <a:ext uri="{FF2B5EF4-FFF2-40B4-BE49-F238E27FC236}">
                <a16:creationId xmlns:a16="http://schemas.microsoft.com/office/drawing/2014/main" id="{1FF53AC7-7944-8C43-AD6D-71CCD41E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3619500"/>
            <a:ext cx="2084388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02" name="Rectangle 10">
            <a:extLst>
              <a:ext uri="{FF2B5EF4-FFF2-40B4-BE49-F238E27FC236}">
                <a16:creationId xmlns:a16="http://schemas.microsoft.com/office/drawing/2014/main" id="{DF40B7EB-A7A3-744F-995F-1C2085A47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2716213"/>
            <a:ext cx="1182687" cy="155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03" name="Rectangle 11">
            <a:extLst>
              <a:ext uri="{FF2B5EF4-FFF2-40B4-BE49-F238E27FC236}">
                <a16:creationId xmlns:a16="http://schemas.microsoft.com/office/drawing/2014/main" id="{38EE9027-E883-994B-B7F3-1C2CD3BD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3567113"/>
            <a:ext cx="1089025" cy="62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04" name="Text Box 12">
            <a:extLst>
              <a:ext uri="{FF2B5EF4-FFF2-40B4-BE49-F238E27FC236}">
                <a16:creationId xmlns:a16="http://schemas.microsoft.com/office/drawing/2014/main" id="{184BA747-3CD1-AE42-AB5B-07A4DD88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2833688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计算机</a:t>
            </a:r>
          </a:p>
        </p:txBody>
      </p:sp>
      <p:sp>
        <p:nvSpPr>
          <p:cNvPr id="238605" name="Text Box 13">
            <a:extLst>
              <a:ext uri="{FF2B5EF4-FFF2-40B4-BE49-F238E27FC236}">
                <a16:creationId xmlns:a16="http://schemas.microsoft.com/office/drawing/2014/main" id="{A4872582-7704-E34A-9CF1-348280DF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36417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MODEM</a:t>
            </a:r>
          </a:p>
        </p:txBody>
      </p:sp>
      <p:sp>
        <p:nvSpPr>
          <p:cNvPr id="238606" name="Text Box 14">
            <a:extLst>
              <a:ext uri="{FF2B5EF4-FFF2-40B4-BE49-F238E27FC236}">
                <a16:creationId xmlns:a16="http://schemas.microsoft.com/office/drawing/2014/main" id="{B91E98F9-83D7-4E4F-BB9F-CDA92AF72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36449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MODEM</a:t>
            </a:r>
          </a:p>
        </p:txBody>
      </p:sp>
      <p:sp>
        <p:nvSpPr>
          <p:cNvPr id="238607" name="Text Box 15">
            <a:extLst>
              <a:ext uri="{FF2B5EF4-FFF2-40B4-BE49-F238E27FC236}">
                <a16:creationId xmlns:a16="http://schemas.microsoft.com/office/drawing/2014/main" id="{56A45D23-588F-B542-BE8B-F4F9EEBA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2724150"/>
            <a:ext cx="950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或终端</a:t>
            </a:r>
          </a:p>
        </p:txBody>
      </p:sp>
      <p:sp>
        <p:nvSpPr>
          <p:cNvPr id="238608" name="Text Box 16">
            <a:extLst>
              <a:ext uri="{FF2B5EF4-FFF2-40B4-BE49-F238E27FC236}">
                <a16:creationId xmlns:a16="http://schemas.microsoft.com/office/drawing/2014/main" id="{BAE6A810-4CFE-C849-ADB6-1592AEA11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3657600"/>
            <a:ext cx="229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信道（传输线路）</a:t>
            </a:r>
          </a:p>
        </p:txBody>
      </p:sp>
      <p:sp>
        <p:nvSpPr>
          <p:cNvPr id="238609" name="Line 17">
            <a:extLst>
              <a:ext uri="{FF2B5EF4-FFF2-40B4-BE49-F238E27FC236}">
                <a16:creationId xmlns:a16="http://schemas.microsoft.com/office/drawing/2014/main" id="{B7126162-4452-8849-927A-6FB5A1929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1775" y="3860800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0" name="Line 18">
            <a:extLst>
              <a:ext uri="{FF2B5EF4-FFF2-40B4-BE49-F238E27FC236}">
                <a16:creationId xmlns:a16="http://schemas.microsoft.com/office/drawing/2014/main" id="{129719E8-0C9F-A643-8F20-CBC094607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5938" y="3860800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1" name="Line 19">
            <a:extLst>
              <a:ext uri="{FF2B5EF4-FFF2-40B4-BE49-F238E27FC236}">
                <a16:creationId xmlns:a16="http://schemas.microsoft.com/office/drawing/2014/main" id="{74687946-363B-724F-8C3A-7C4EDECD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3860800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2" name="Line 20">
            <a:extLst>
              <a:ext uri="{FF2B5EF4-FFF2-40B4-BE49-F238E27FC236}">
                <a16:creationId xmlns:a16="http://schemas.microsoft.com/office/drawing/2014/main" id="{0E747828-D36E-1343-A898-BA7BED380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3860800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3" name="Rectangle 21">
            <a:extLst>
              <a:ext uri="{FF2B5EF4-FFF2-40B4-BE49-F238E27FC236}">
                <a16:creationId xmlns:a16="http://schemas.microsoft.com/office/drawing/2014/main" id="{3E1CE7FC-282F-294D-AD31-9DA085329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697288"/>
            <a:ext cx="887413" cy="6254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CA1733DE-F79E-C646-9D6F-B68420277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641725"/>
            <a:ext cx="69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串行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238615" name="Rectangle 23">
            <a:extLst>
              <a:ext uri="{FF2B5EF4-FFF2-40B4-BE49-F238E27FC236}">
                <a16:creationId xmlns:a16="http://schemas.microsoft.com/office/drawing/2014/main" id="{8483F808-92CD-0B43-B4BA-3484B03C9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3643313"/>
            <a:ext cx="887413" cy="625475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8616" name="Text Box 24">
            <a:extLst>
              <a:ext uri="{FF2B5EF4-FFF2-40B4-BE49-F238E27FC236}">
                <a16:creationId xmlns:a16="http://schemas.microsoft.com/office/drawing/2014/main" id="{C1E39072-A94D-4148-86FE-DD53204C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3611563"/>
            <a:ext cx="6937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串行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238617" name="Text Box 25">
            <a:extLst>
              <a:ext uri="{FF2B5EF4-FFF2-40B4-BE49-F238E27FC236}">
                <a16:creationId xmlns:a16="http://schemas.microsoft.com/office/drawing/2014/main" id="{7D000364-96EF-6045-9D75-D64A0A6E4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300538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</a:rPr>
              <a:t>DTE</a:t>
            </a:r>
          </a:p>
        </p:txBody>
      </p:sp>
      <p:sp>
        <p:nvSpPr>
          <p:cNvPr id="238618" name="Text Box 26">
            <a:extLst>
              <a:ext uri="{FF2B5EF4-FFF2-40B4-BE49-F238E27FC236}">
                <a16:creationId xmlns:a16="http://schemas.microsoft.com/office/drawing/2014/main" id="{A6D99E3C-B6BB-6749-B11D-9690C3955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2259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</a:rPr>
              <a:t>DCE</a:t>
            </a:r>
          </a:p>
        </p:txBody>
      </p:sp>
      <p:sp>
        <p:nvSpPr>
          <p:cNvPr id="238619" name="Text Box 27">
            <a:extLst>
              <a:ext uri="{FF2B5EF4-FFF2-40B4-BE49-F238E27FC236}">
                <a16:creationId xmlns:a16="http://schemas.microsoft.com/office/drawing/2014/main" id="{AB634A10-4F33-574F-8540-020CA56C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4316413"/>
            <a:ext cx="871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</a:rPr>
              <a:t>DTE</a:t>
            </a:r>
          </a:p>
        </p:txBody>
      </p:sp>
      <p:sp>
        <p:nvSpPr>
          <p:cNvPr id="238620" name="Text Box 28">
            <a:extLst>
              <a:ext uri="{FF2B5EF4-FFF2-40B4-BE49-F238E27FC236}">
                <a16:creationId xmlns:a16="http://schemas.microsoft.com/office/drawing/2014/main" id="{0F724388-84F3-AD4D-ABE5-231BD23F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4184650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Times New Roman" panose="02020603050405020304" pitchFamily="18" charset="0"/>
              </a:rPr>
              <a:t>DCE</a:t>
            </a:r>
          </a:p>
        </p:txBody>
      </p:sp>
      <p:sp>
        <p:nvSpPr>
          <p:cNvPr id="238621" name="幻灯片编号占位符 4">
            <a:extLst>
              <a:ext uri="{FF2B5EF4-FFF2-40B4-BE49-F238E27FC236}">
                <a16:creationId xmlns:a16="http://schemas.microsoft.com/office/drawing/2014/main" id="{04F2D68F-2D1E-FB4F-980B-0EC64388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741EE-4BF3-EA42-A495-3A46D5A7E0B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4">
            <a:extLst>
              <a:ext uri="{FF2B5EF4-FFF2-40B4-BE49-F238E27FC236}">
                <a16:creationId xmlns:a16="http://schemas.microsoft.com/office/drawing/2014/main" id="{803D37D0-24D0-BA47-A839-662C18297D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52049B-6E99-604F-8255-784B89C26B0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40642" name="Text Box 11">
            <a:extLst>
              <a:ext uri="{FF2B5EF4-FFF2-40B4-BE49-F238E27FC236}">
                <a16:creationId xmlns:a16="http://schemas.microsoft.com/office/drawing/2014/main" id="{905691EF-D530-8646-8A93-A34E19AE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0643" name="Text Box 3">
            <a:extLst>
              <a:ext uri="{FF2B5EF4-FFF2-40B4-BE49-F238E27FC236}">
                <a16:creationId xmlns:a16="http://schemas.microsoft.com/office/drawing/2014/main" id="{09FF9629-17D3-464D-B67A-D055628F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981075"/>
            <a:ext cx="2986087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marL="184150" indent="-1841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Times New Roman" panose="02020603050405020304" pitchFamily="18" charset="0"/>
              </a:rPr>
              <a:t>RS-232C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Recommended Standard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推荐标准）是美国电子工业协会（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EIA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）推荐的标准串行接口，是应用于数据通信设备和数据终端设备之间的标准接口。通常有两个信道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COM1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COM2.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0644" name="Picture 4">
            <a:extLst>
              <a:ext uri="{FF2B5EF4-FFF2-40B4-BE49-F238E27FC236}">
                <a16:creationId xmlns:a16="http://schemas.microsoft.com/office/drawing/2014/main" id="{06C3709D-EDA5-6443-A559-DC1F48AF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815975"/>
            <a:ext cx="5724525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5" name="幻灯片编号占位符 4">
            <a:extLst>
              <a:ext uri="{FF2B5EF4-FFF2-40B4-BE49-F238E27FC236}">
                <a16:creationId xmlns:a16="http://schemas.microsoft.com/office/drawing/2014/main" id="{FDD81F39-D4EC-8244-97BB-DE6AEF90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BDB94-E76C-894D-84F2-8624801596D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4">
            <a:extLst>
              <a:ext uri="{FF2B5EF4-FFF2-40B4-BE49-F238E27FC236}">
                <a16:creationId xmlns:a16="http://schemas.microsoft.com/office/drawing/2014/main" id="{29E74B9D-B6EF-EC49-8562-6E8D7F5803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3B9BD-0477-8F43-B529-7423179D615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42690" name="Text Box 11">
            <a:extLst>
              <a:ext uri="{FF2B5EF4-FFF2-40B4-BE49-F238E27FC236}">
                <a16:creationId xmlns:a16="http://schemas.microsoft.com/office/drawing/2014/main" id="{844A6548-1F48-7346-A352-C5907C44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673B64FB-93FB-7B4C-B599-F4A0C724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823913"/>
            <a:ext cx="8164513" cy="1268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kumimoji="0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宋体" charset="0"/>
                <a:cs typeface="宋体" charset="0"/>
              </a:rPr>
              <a:t>接口机械特性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kumimoji="0" lang="zh-CN" altLang="en-US">
                <a:solidFill>
                  <a:schemeClr val="accent2"/>
                </a:solidFill>
                <a:latin typeface="Tahoma" charset="0"/>
                <a:ea typeface="宋体" charset="0"/>
                <a:cs typeface="宋体" charset="0"/>
              </a:rPr>
              <a:t>       </a:t>
            </a:r>
            <a:r>
              <a:rPr kumimoji="0" lang="zh-CN" altLang="en-US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目前</a:t>
            </a:r>
            <a:r>
              <a:rPr kumimoji="0" lang="en-US" altLang="zh-CN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COM1</a:t>
            </a:r>
            <a:r>
              <a:rPr kumimoji="0" lang="zh-CN" altLang="en-US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、</a:t>
            </a:r>
            <a:r>
              <a:rPr kumimoji="0" lang="en-US" altLang="zh-CN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COM2 </a:t>
            </a:r>
            <a:r>
              <a:rPr kumimoji="0" lang="zh-CN" altLang="en-US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均使用</a:t>
            </a:r>
            <a:r>
              <a:rPr kumimoji="0" lang="en-US" altLang="zh-CN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9</a:t>
            </a:r>
            <a:r>
              <a:rPr kumimoji="0" lang="zh-CN" altLang="en-US">
                <a:solidFill>
                  <a:srgbClr val="0000FF"/>
                </a:solidFill>
                <a:latin typeface="Tahoma" charset="0"/>
                <a:ea typeface="宋体" charset="0"/>
                <a:cs typeface="宋体" charset="0"/>
              </a:rPr>
              <a:t>针连接器。</a:t>
            </a:r>
          </a:p>
        </p:txBody>
      </p:sp>
      <p:pic>
        <p:nvPicPr>
          <p:cNvPr id="242692" name="Picture 4">
            <a:extLst>
              <a:ext uri="{FF2B5EF4-FFF2-40B4-BE49-F238E27FC236}">
                <a16:creationId xmlns:a16="http://schemas.microsoft.com/office/drawing/2014/main" id="{D160802C-56BB-9246-8C71-350ABC50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033588"/>
            <a:ext cx="7192962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93" name="幻灯片编号占位符 4">
            <a:extLst>
              <a:ext uri="{FF2B5EF4-FFF2-40B4-BE49-F238E27FC236}">
                <a16:creationId xmlns:a16="http://schemas.microsoft.com/office/drawing/2014/main" id="{7758221A-DCC9-2647-A794-FC0E04DF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1BE53F-53B3-484E-AAF5-DBCC6E0DBCE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4">
            <a:extLst>
              <a:ext uri="{FF2B5EF4-FFF2-40B4-BE49-F238E27FC236}">
                <a16:creationId xmlns:a16="http://schemas.microsoft.com/office/drawing/2014/main" id="{AE7494F2-8A4D-C34D-AC2A-775207CD50D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DE561-C84C-5941-BD22-91422904FCB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44738" name="Text Box 11">
            <a:extLst>
              <a:ext uri="{FF2B5EF4-FFF2-40B4-BE49-F238E27FC236}">
                <a16:creationId xmlns:a16="http://schemas.microsoft.com/office/drawing/2014/main" id="{17B6401E-0A49-5448-A604-6D8CAE5D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3AF514E6-08EE-204C-A897-E4D21F3E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823913"/>
            <a:ext cx="2282825" cy="466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charset="0"/>
                <a:ea typeface="宋体" charset="0"/>
                <a:cs typeface="宋体" charset="0"/>
              </a:rPr>
              <a:t>接口功能特性</a:t>
            </a:r>
            <a:r>
              <a:rPr lang="zh-CN" altLang="en-US" sz="240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       </a:t>
            </a:r>
          </a:p>
        </p:txBody>
      </p:sp>
      <p:graphicFrame>
        <p:nvGraphicFramePr>
          <p:cNvPr id="909316" name="Group 4">
            <a:extLst>
              <a:ext uri="{FF2B5EF4-FFF2-40B4-BE49-F238E27FC236}">
                <a16:creationId xmlns:a16="http://schemas.microsoft.com/office/drawing/2014/main" id="{A151BD4F-8346-D64C-B591-E36A1BFA1CDB}"/>
              </a:ext>
            </a:extLst>
          </p:cNvPr>
          <p:cNvGraphicFramePr>
            <a:graphicFrameLocks noGrp="1"/>
          </p:cNvGraphicFramePr>
          <p:nvPr/>
        </p:nvGraphicFramePr>
        <p:xfrm>
          <a:off x="282575" y="1481138"/>
          <a:ext cx="8650288" cy="5159375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针引脚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针引脚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名称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针引脚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名称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宋体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保护地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次信号载波检测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发送数据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TxD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次信号清除发送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接收数据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RxD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次信号发送数据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请求发送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RTS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16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次信号接收数据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清除发送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CTS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19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次信号请求发送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数据装置准备好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DSR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信号质量检测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信号地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GND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数据速率检测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载波检测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终端发生器时钟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数据终端准备好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DTR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保留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振铃提示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RI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未定义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宋体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发送时钟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TxC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18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未定义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宋体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接收时钟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RxC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25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未定义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44824" name="Text Box 114">
            <a:extLst>
              <a:ext uri="{FF2B5EF4-FFF2-40B4-BE49-F238E27FC236}">
                <a16:creationId xmlns:a16="http://schemas.microsoft.com/office/drawing/2014/main" id="{93723230-EE26-A94F-8D8E-E13819F6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871538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RS-232C</a:t>
            </a:r>
            <a:r>
              <a:rPr kumimoji="0"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的引脚 </a:t>
            </a:r>
          </a:p>
        </p:txBody>
      </p:sp>
      <p:sp>
        <p:nvSpPr>
          <p:cNvPr id="244825" name="幻灯片编号占位符 4">
            <a:extLst>
              <a:ext uri="{FF2B5EF4-FFF2-40B4-BE49-F238E27FC236}">
                <a16:creationId xmlns:a16="http://schemas.microsoft.com/office/drawing/2014/main" id="{141DC5E8-FF7E-6849-82FC-FFA0D26D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F4D3E1-45A9-9D46-8022-9ACE90B542B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4">
            <a:extLst>
              <a:ext uri="{FF2B5EF4-FFF2-40B4-BE49-F238E27FC236}">
                <a16:creationId xmlns:a16="http://schemas.microsoft.com/office/drawing/2014/main" id="{F304781B-18EA-F84C-A546-AAB99559C89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1B6B3F-51A9-0E42-A426-9659C709A63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46786" name="Text Box 11">
            <a:extLst>
              <a:ext uri="{FF2B5EF4-FFF2-40B4-BE49-F238E27FC236}">
                <a16:creationId xmlns:a16="http://schemas.microsoft.com/office/drawing/2014/main" id="{9E03BA97-21DF-4B4F-AEE9-1C9FE4AB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2BF7FD53-6B9F-8D4D-ABA4-62842843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814388"/>
            <a:ext cx="1852612" cy="382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46788" name="Line 4">
            <a:extLst>
              <a:ext uri="{FF2B5EF4-FFF2-40B4-BE49-F238E27FC236}">
                <a16:creationId xmlns:a16="http://schemas.microsoft.com/office/drawing/2014/main" id="{0FC47D1E-20C9-8C44-9238-426007A93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975" y="1136650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FC1D829E-914B-0645-AB17-B440E3026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00163"/>
            <a:ext cx="2228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DTE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（数据终端设备）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或终端</a:t>
            </a:r>
          </a:p>
        </p:txBody>
      </p:sp>
      <p:sp>
        <p:nvSpPr>
          <p:cNvPr id="246790" name="Rectangle 6">
            <a:extLst>
              <a:ext uri="{FF2B5EF4-FFF2-40B4-BE49-F238E27FC236}">
                <a16:creationId xmlns:a16="http://schemas.microsoft.com/office/drawing/2014/main" id="{5CFCB80E-CD0E-1B4A-9C3E-92F0ECD0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814388"/>
            <a:ext cx="1854200" cy="382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C41B9AF6-2182-6D40-ACC2-5B084D5B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1298575"/>
            <a:ext cx="24669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DCE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（数据通信设备）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调制解调器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    或其他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      通信设备     </a:t>
            </a:r>
          </a:p>
        </p:txBody>
      </p:sp>
      <p:sp>
        <p:nvSpPr>
          <p:cNvPr id="246792" name="Text Box 8">
            <a:extLst>
              <a:ext uri="{FF2B5EF4-FFF2-40B4-BE49-F238E27FC236}">
                <a16:creationId xmlns:a16="http://schemas.microsoft.com/office/drawing/2014/main" id="{3E7A67EE-F7C5-4D4A-A3C7-BBBAA060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827088"/>
            <a:ext cx="3040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DTE </a:t>
            </a:r>
            <a:r>
              <a:rPr lang="zh-CN" altLang="en-US" sz="2000">
                <a:latin typeface="Times New Roman" panose="02020603050405020304" pitchFamily="18" charset="0"/>
              </a:rPr>
              <a:t>准备就绪   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DTR</a:t>
            </a:r>
          </a:p>
        </p:txBody>
      </p:sp>
      <p:sp>
        <p:nvSpPr>
          <p:cNvPr id="246793" name="Line 9">
            <a:extLst>
              <a:ext uri="{FF2B5EF4-FFF2-40B4-BE49-F238E27FC236}">
                <a16:creationId xmlns:a16="http://schemas.microsoft.com/office/drawing/2014/main" id="{FDA5DA94-615D-9D46-ABBB-4F571F110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1487488"/>
            <a:ext cx="364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4" name="Line 10">
            <a:extLst>
              <a:ext uri="{FF2B5EF4-FFF2-40B4-BE49-F238E27FC236}">
                <a16:creationId xmlns:a16="http://schemas.microsoft.com/office/drawing/2014/main" id="{DE5C8F8F-5E27-294E-BE15-724C5D0A5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6863" y="1852613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5" name="Text Box 11">
            <a:extLst>
              <a:ext uri="{FF2B5EF4-FFF2-40B4-BE49-F238E27FC236}">
                <a16:creationId xmlns:a16="http://schemas.microsoft.com/office/drawing/2014/main" id="{C4A17578-290F-E44E-B197-5D898F90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1163638"/>
            <a:ext cx="281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DCE </a:t>
            </a:r>
            <a:r>
              <a:rPr lang="zh-CN" altLang="en-US" sz="2000">
                <a:latin typeface="Times New Roman" panose="02020603050405020304" pitchFamily="18" charset="0"/>
              </a:rPr>
              <a:t>准备就绪   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DSR</a:t>
            </a:r>
          </a:p>
        </p:txBody>
      </p:sp>
      <p:sp>
        <p:nvSpPr>
          <p:cNvPr id="246796" name="Text Box 12">
            <a:extLst>
              <a:ext uri="{FF2B5EF4-FFF2-40B4-BE49-F238E27FC236}">
                <a16:creationId xmlns:a16="http://schemas.microsoft.com/office/drawing/2014/main" id="{987D5253-1ECC-6941-BE27-D6D5E25F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1528763"/>
            <a:ext cx="347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清除已传送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</a:rPr>
              <a:t>允许发送</a:t>
            </a:r>
            <a:r>
              <a:rPr lang="en-US" altLang="zh-CN" sz="2000">
                <a:latin typeface="Times New Roman" panose="02020603050405020304" pitchFamily="18" charset="0"/>
              </a:rPr>
              <a:t>) 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CTS</a:t>
            </a:r>
          </a:p>
        </p:txBody>
      </p:sp>
      <p:sp>
        <p:nvSpPr>
          <p:cNvPr id="246797" name="Text Box 13">
            <a:extLst>
              <a:ext uri="{FF2B5EF4-FFF2-40B4-BE49-F238E27FC236}">
                <a16:creationId xmlns:a16="http://schemas.microsoft.com/office/drawing/2014/main" id="{F1B275A6-37F9-1740-885E-B2061870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1911350"/>
            <a:ext cx="284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请求发送        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RTS</a:t>
            </a:r>
          </a:p>
        </p:txBody>
      </p:sp>
      <p:sp>
        <p:nvSpPr>
          <p:cNvPr id="246798" name="Line 14">
            <a:extLst>
              <a:ext uri="{FF2B5EF4-FFF2-40B4-BE49-F238E27FC236}">
                <a16:creationId xmlns:a16="http://schemas.microsoft.com/office/drawing/2014/main" id="{E312707C-8EF6-6546-AB38-492C0D06D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2235200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9" name="Line 15">
            <a:extLst>
              <a:ext uri="{FF2B5EF4-FFF2-40B4-BE49-F238E27FC236}">
                <a16:creationId xmlns:a16="http://schemas.microsoft.com/office/drawing/2014/main" id="{3875A74C-BB25-0F44-9167-B9E9E504A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616200"/>
            <a:ext cx="364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0" name="Text Box 16">
            <a:extLst>
              <a:ext uri="{FF2B5EF4-FFF2-40B4-BE49-F238E27FC236}">
                <a16:creationId xmlns:a16="http://schemas.microsoft.com/office/drawing/2014/main" id="{8B881EC2-27A6-B248-8C92-60ECBCCD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2290763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接收数据       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RxD</a:t>
            </a:r>
            <a:endParaRPr lang="en-US" altLang="zh-CN" sz="2000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801" name="Line 17">
            <a:extLst>
              <a:ext uri="{FF2B5EF4-FFF2-40B4-BE49-F238E27FC236}">
                <a16:creationId xmlns:a16="http://schemas.microsoft.com/office/drawing/2014/main" id="{1E3934AC-25A7-E74B-B1CF-B1EB46E48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1650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2" name="Text Box 18">
            <a:extLst>
              <a:ext uri="{FF2B5EF4-FFF2-40B4-BE49-F238E27FC236}">
                <a16:creationId xmlns:a16="http://schemas.microsoft.com/office/drawing/2014/main" id="{7AAE663C-98A6-8940-A13C-34C2F5AA1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2716213"/>
            <a:ext cx="2817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发送数据       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TxD</a:t>
            </a:r>
          </a:p>
        </p:txBody>
      </p:sp>
      <p:sp>
        <p:nvSpPr>
          <p:cNvPr id="246803" name="Line 19">
            <a:extLst>
              <a:ext uri="{FF2B5EF4-FFF2-40B4-BE49-F238E27FC236}">
                <a16:creationId xmlns:a16="http://schemas.microsoft.com/office/drawing/2014/main" id="{7E07BDE2-24E2-4543-A4FE-D49656017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3452813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4" name="Text Box 20">
            <a:extLst>
              <a:ext uri="{FF2B5EF4-FFF2-40B4-BE49-F238E27FC236}">
                <a16:creationId xmlns:a16="http://schemas.microsoft.com/office/drawing/2014/main" id="{2140D047-DDEF-7644-A083-83F28352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3143250"/>
            <a:ext cx="280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载波检测       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DCD</a:t>
            </a:r>
            <a:endParaRPr lang="en-US" altLang="zh-CN" sz="2000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805" name="Line 21">
            <a:extLst>
              <a:ext uri="{FF2B5EF4-FFF2-40B4-BE49-F238E27FC236}">
                <a16:creationId xmlns:a16="http://schemas.microsoft.com/office/drawing/2014/main" id="{3CB51887-8A68-144F-A00D-261B5C8C5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3819525"/>
            <a:ext cx="364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0E127F44-776B-8844-AF74-4C2EA0AD1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22663"/>
            <a:ext cx="299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振铃检测 </a:t>
            </a:r>
            <a:r>
              <a:rPr lang="en-US" altLang="zh-CN" sz="2000">
                <a:latin typeface="Times New Roman" panose="02020603050405020304" pitchFamily="18" charset="0"/>
              </a:rPr>
              <a:t>  </a:t>
            </a:r>
            <a:r>
              <a:rPr lang="zh-CN" altLang="en-US" sz="2000">
                <a:latin typeface="Times New Roman" panose="02020603050405020304" pitchFamily="18" charset="0"/>
              </a:rPr>
              <a:t>    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   RI</a:t>
            </a:r>
            <a:endParaRPr lang="en-US" altLang="zh-CN" sz="2000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807" name="Line 23">
            <a:extLst>
              <a:ext uri="{FF2B5EF4-FFF2-40B4-BE49-F238E27FC236}">
                <a16:creationId xmlns:a16="http://schemas.microsoft.com/office/drawing/2014/main" id="{3830E180-93A1-3E44-80C2-41B48868E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98938"/>
            <a:ext cx="364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8" name="Text Box 24">
            <a:extLst>
              <a:ext uri="{FF2B5EF4-FFF2-40B4-BE49-F238E27FC236}">
                <a16:creationId xmlns:a16="http://schemas.microsoft.com/office/drawing/2014/main" id="{A376F1B8-473E-A245-8434-063C5C43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3905250"/>
            <a:ext cx="2817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信号地</a:t>
            </a:r>
            <a:r>
              <a:rPr lang="zh-CN" altLang="en-US" sz="2000">
                <a:solidFill>
                  <a:srgbClr val="A5002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   SGND</a:t>
            </a:r>
            <a:endParaRPr lang="en-US" altLang="zh-CN" sz="2000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85" name="Rectangle 25">
            <a:extLst>
              <a:ext uri="{FF2B5EF4-FFF2-40B4-BE49-F238E27FC236}">
                <a16:creationId xmlns:a16="http://schemas.microsoft.com/office/drawing/2014/main" id="{5BE60930-7988-4B43-B5A2-F7D759B86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5732463"/>
            <a:ext cx="8696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RI	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振铃信号（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DCE</a:t>
            </a:r>
            <a:r>
              <a:rPr lang="zh-CN" altLang="zh-CN" sz="22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-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&gt;DTE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）当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收到交换机送来的振铃呼叫信号时，使该信号有效，通知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DTE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已被呼叫。</a:t>
            </a:r>
          </a:p>
        </p:txBody>
      </p:sp>
      <p:sp>
        <p:nvSpPr>
          <p:cNvPr id="911386" name="Rectangle 26">
            <a:extLst>
              <a:ext uri="{FF2B5EF4-FFF2-40B4-BE49-F238E27FC236}">
                <a16:creationId xmlns:a16="http://schemas.microsoft.com/office/drawing/2014/main" id="{FC585C5E-9CA5-5D4A-9F51-BE4B0FC7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4702175"/>
            <a:ext cx="8799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DCD	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数据载波检出（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DCE</a:t>
            </a:r>
            <a:r>
              <a:rPr lang="zh-CN" altLang="zh-CN" sz="22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-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  <a:sym typeface="Symbol" pitchFamily="2" charset="2"/>
              </a:rPr>
              <a:t>&gt;DTE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）当本地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收到对方的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设备送来的载波信号时，使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DCD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有效，通知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DTE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准备接收，并且由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DCE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将接收到的载波信号解调为数字信号，经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RxD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线送给</a:t>
            </a:r>
            <a:r>
              <a:rPr lang="en-US" altLang="zh-CN" sz="2200">
                <a:solidFill>
                  <a:srgbClr val="0000FF"/>
                </a:solidFill>
                <a:latin typeface="Times New Roman" panose="02020603050405020304" pitchFamily="18" charset="0"/>
              </a:rPr>
              <a:t>DTE</a:t>
            </a:r>
            <a:r>
              <a:rPr lang="zh-CN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46811" name="幻灯片编号占位符 4">
            <a:extLst>
              <a:ext uri="{FF2B5EF4-FFF2-40B4-BE49-F238E27FC236}">
                <a16:creationId xmlns:a16="http://schemas.microsoft.com/office/drawing/2014/main" id="{8BEC4D3A-829F-E044-B57B-08C91F08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A06757-E57B-8A40-944A-5B6235AFA8C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5" grpId="0" build="p" autoUpdateAnimBg="0"/>
      <p:bldP spid="911386" grpId="0" build="p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4">
            <a:extLst>
              <a:ext uri="{FF2B5EF4-FFF2-40B4-BE49-F238E27FC236}">
                <a16:creationId xmlns:a16="http://schemas.microsoft.com/office/drawing/2014/main" id="{8ED815C3-F61C-984F-9C47-41D005EDAE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2FB33-7038-5E40-917E-35412478E6E4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48834" name="Text Box 11">
            <a:extLst>
              <a:ext uri="{FF2B5EF4-FFF2-40B4-BE49-F238E27FC236}">
                <a16:creationId xmlns:a16="http://schemas.microsoft.com/office/drawing/2014/main" id="{DCE668D3-FD8C-8F43-AA9A-8F7F1EB1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C0D02B79-C368-B143-BCD4-FA4F5EBD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822325"/>
            <a:ext cx="8858250" cy="210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接口电气特性</a:t>
            </a:r>
            <a:r>
              <a:rPr kumimoji="0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75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标准规定：逻辑“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1”</a:t>
            </a: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信号，电平在 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–3V ~ -15V </a:t>
            </a: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之间；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逻辑“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0”</a:t>
            </a: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信号，电平在 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+3V ~ +15V </a:t>
            </a:r>
            <a:r>
              <a:rPr kumimoji="0" lang="zh-CN" altLang="en-US" sz="200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之间；</a:t>
            </a:r>
          </a:p>
          <a:p>
            <a:pPr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0" lang="zh-CN" altLang="en-US" sz="2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kumimoji="0" lang="zh-CN" altLang="en-US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因此，使用</a:t>
            </a:r>
            <a:r>
              <a:rPr kumimoji="0" lang="en-US" altLang="zh-CN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RS-232C</a:t>
            </a:r>
            <a:r>
              <a:rPr kumimoji="0" lang="zh-CN" altLang="en-US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与微机接口时，需要将</a:t>
            </a:r>
            <a:r>
              <a:rPr kumimoji="0" lang="en-US" altLang="zh-CN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TTL</a:t>
            </a:r>
            <a:r>
              <a:rPr kumimoji="0" lang="zh-CN" altLang="en-US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电平（</a:t>
            </a:r>
            <a:r>
              <a:rPr kumimoji="0" lang="en-US" altLang="zh-CN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 ~ 5V</a:t>
            </a:r>
            <a:r>
              <a:rPr kumimoji="0" lang="zh-CN" altLang="en-US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        	与</a:t>
            </a:r>
            <a:r>
              <a:rPr kumimoji="0" lang="en-US" altLang="zh-CN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RS-232C</a:t>
            </a:r>
            <a:r>
              <a:rPr kumimoji="0" lang="zh-CN" altLang="en-US" sz="2000">
                <a:solidFill>
                  <a:srgbClr val="0000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电平进行转换。</a:t>
            </a:r>
          </a:p>
        </p:txBody>
      </p:sp>
      <p:pic>
        <p:nvPicPr>
          <p:cNvPr id="248836" name="Picture 4">
            <a:extLst>
              <a:ext uri="{FF2B5EF4-FFF2-40B4-BE49-F238E27FC236}">
                <a16:creationId xmlns:a16="http://schemas.microsoft.com/office/drawing/2014/main" id="{C84D513F-CCBC-714B-AE8F-F1AB6CF9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2508250"/>
            <a:ext cx="4473575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7" name="Text Box 5">
            <a:extLst>
              <a:ext uri="{FF2B5EF4-FFF2-40B4-BE49-F238E27FC236}">
                <a16:creationId xmlns:a16="http://schemas.microsoft.com/office/drawing/2014/main" id="{2982A50E-8729-144B-B8FD-02E52F36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30559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SzPct val="85000"/>
              <a:buFont typeface="Wingdings 2" pitchFamily="2" charset="2"/>
              <a:buNone/>
            </a:pP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</a:rPr>
              <a:t>MAXIM</a:t>
            </a:r>
            <a:r>
              <a:rPr kumimoji="0" lang="zh-CN" altLang="en-US" sz="2200">
                <a:solidFill>
                  <a:srgbClr val="000099"/>
                </a:solidFill>
                <a:latin typeface="Arial" panose="020B0604020202020204" pitchFamily="34" charset="0"/>
              </a:rPr>
              <a:t>公司</a:t>
            </a:r>
            <a:endParaRPr kumimoji="0" lang="en-US" altLang="zh-CN" sz="220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Pct val="85000"/>
              <a:buFont typeface="Wingdings 2" pitchFamily="2" charset="2"/>
              <a:buNone/>
            </a:pP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</a:rPr>
              <a:t>MAX232/MAX233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99"/>
                </a:solidFill>
                <a:latin typeface="Arial" panose="020B0604020202020204" pitchFamily="34" charset="0"/>
              </a:rPr>
              <a:t>是现在常用的</a:t>
            </a: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</a:rPr>
              <a:t>TTL</a:t>
            </a: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  <a:sym typeface="Wingdings" pitchFamily="2" charset="2"/>
              </a:rPr>
              <a:t>&lt;--</a:t>
            </a: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Pct val="85000"/>
              <a:buFont typeface="Wingdings 2" pitchFamily="2" charset="2"/>
              <a:buNone/>
            </a:pP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  <a:sym typeface="Symbol" pitchFamily="2" charset="2"/>
              </a:rPr>
              <a:t>RS232C</a:t>
            </a:r>
            <a:r>
              <a:rPr kumimoji="0" lang="zh-CN" altLang="en-US" sz="2200">
                <a:solidFill>
                  <a:srgbClr val="000099"/>
                </a:solidFill>
                <a:latin typeface="Arial" panose="020B0604020202020204" pitchFamily="34" charset="0"/>
              </a:rPr>
              <a:t>电平转换器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99"/>
                </a:solidFill>
                <a:latin typeface="Arial" panose="020B0604020202020204" pitchFamily="34" charset="0"/>
              </a:rPr>
              <a:t>，其最大的优点是只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99"/>
                </a:solidFill>
                <a:latin typeface="Arial" panose="020B0604020202020204" pitchFamily="34" charset="0"/>
              </a:rPr>
              <a:t>需单</a:t>
            </a:r>
            <a:r>
              <a:rPr kumimoji="0" lang="en-US" altLang="zh-CN" sz="2200">
                <a:solidFill>
                  <a:srgbClr val="000099"/>
                </a:solidFill>
                <a:latin typeface="Arial" panose="020B0604020202020204" pitchFamily="34" charset="0"/>
              </a:rPr>
              <a:t>+5V</a:t>
            </a:r>
            <a:r>
              <a:rPr kumimoji="0" lang="zh-CN" altLang="en-US" sz="2200">
                <a:solidFill>
                  <a:srgbClr val="000099"/>
                </a:solidFill>
                <a:latin typeface="Arial" panose="020B0604020202020204" pitchFamily="34" charset="0"/>
              </a:rPr>
              <a:t>电源。</a:t>
            </a:r>
            <a:endParaRPr kumimoji="0" lang="zh-CN" altLang="en-US" sz="22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8838" name="幻灯片编号占位符 4">
            <a:extLst>
              <a:ext uri="{FF2B5EF4-FFF2-40B4-BE49-F238E27FC236}">
                <a16:creationId xmlns:a16="http://schemas.microsoft.com/office/drawing/2014/main" id="{7D14E374-B346-464C-86A7-5A3AE55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95F826-82A2-BA46-97E3-94C2A069E24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>
            <a:extLst>
              <a:ext uri="{FF2B5EF4-FFF2-40B4-BE49-F238E27FC236}">
                <a16:creationId xmlns:a16="http://schemas.microsoft.com/office/drawing/2014/main" id="{E2A35E12-C48B-9B48-9669-184FD90A09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8FAD1A-887B-664A-B079-84449E0184B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9698" name="Text Box 5">
            <a:extLst>
              <a:ext uri="{FF2B5EF4-FFF2-40B4-BE49-F238E27FC236}">
                <a16:creationId xmlns:a16="http://schemas.microsoft.com/office/drawing/2014/main" id="{5E1B6A9A-EC4B-3B49-8ADC-74D98BAB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98E2F8D7-E289-C641-8894-257186AD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9638"/>
            <a:ext cx="8280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Tx/>
              <a:buFont typeface="Wingdings" pitchFamily="2" charset="2"/>
              <a:buAutoNum type="alphaLcParenR" startAt="3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命令端口（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Command Port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1">
              <a:lnSpc>
                <a:spcPct val="90000"/>
              </a:lnSpc>
              <a:buSzTx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也称为控制端口（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Control Port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），用来存放</a:t>
            </a:r>
            <a:r>
              <a:rPr kumimoji="0" lang="en-US" altLang="zh-CN" sz="20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向接口发出的各种命令和控制字，以便控制接口和设备的动作。</a:t>
            </a:r>
          </a:p>
          <a:p>
            <a:pPr lvl="1">
              <a:lnSpc>
                <a:spcPct val="90000"/>
              </a:lnSpc>
              <a:buSzTx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常见的命令信息有</a:t>
            </a:r>
            <a:r>
              <a:rPr kumimoji="0" lang="zh-CN" altLang="en-US" sz="20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启动位、停止位、允许中断位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</a:p>
          <a:p>
            <a:pPr lvl="1">
              <a:lnSpc>
                <a:spcPct val="90000"/>
              </a:lnSpc>
              <a:buSzTx/>
            </a:pP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接口芯片不同，控制字的格式和内容是各不相同的，常见的控制字有</a:t>
            </a:r>
            <a:r>
              <a:rPr kumimoji="0" lang="zh-CN" altLang="en-US" sz="20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方式控制字、操作命令字</a:t>
            </a:r>
            <a:r>
              <a:rPr kumimoji="0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等。</a:t>
            </a:r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B3C1E2B7-ECCA-3741-BDB7-1FE43CFE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8496300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Tx/>
              <a:buFont typeface="Wingdings" pitchFamily="2" charset="2"/>
              <a:buChar char="«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在微型计算机系统中，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通过接口和外设交换数据时，只有输入（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IN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）和输出（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）两种指令，所以只能把状态信息和命令信息当作数据来传送，并且</a:t>
            </a:r>
            <a:r>
              <a:rPr kumimoji="0" lang="zh-CN" altLang="en-US" sz="24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将状态信息作为输入数据，控制信息作为输出数据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，于是</a:t>
            </a:r>
            <a:r>
              <a:rPr kumimoji="0" lang="zh-CN" altLang="en-US" sz="24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三种信息都可以通过数据总线来传送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«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这三种信息被送入三种不同端口的寄存器，因而能实施不同的功能。</a:t>
            </a:r>
          </a:p>
        </p:txBody>
      </p:sp>
      <p:sp>
        <p:nvSpPr>
          <p:cNvPr id="29701" name="幻灯片编号占位符 4">
            <a:extLst>
              <a:ext uri="{FF2B5EF4-FFF2-40B4-BE49-F238E27FC236}">
                <a16:creationId xmlns:a16="http://schemas.microsoft.com/office/drawing/2014/main" id="{06237B52-F84A-1445-8976-3304D7A7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E13E37-A9AE-0F46-A24E-251DF0DCDB0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0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4">
            <a:extLst>
              <a:ext uri="{FF2B5EF4-FFF2-40B4-BE49-F238E27FC236}">
                <a16:creationId xmlns:a16="http://schemas.microsoft.com/office/drawing/2014/main" id="{92F4D7C9-67C6-6D43-B39C-FD5DC600AC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C90B4-D5BC-2542-A294-F6B9A99C6766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50882" name="Text Box 11">
            <a:extLst>
              <a:ext uri="{FF2B5EF4-FFF2-40B4-BE49-F238E27FC236}">
                <a16:creationId xmlns:a16="http://schemas.microsoft.com/office/drawing/2014/main" id="{E64BE782-1D26-4047-96D5-6C42B0C9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50883" name="Picture 3">
            <a:extLst>
              <a:ext uri="{FF2B5EF4-FFF2-40B4-BE49-F238E27FC236}">
                <a16:creationId xmlns:a16="http://schemas.microsoft.com/office/drawing/2014/main" id="{334D84C3-4245-F44A-A069-7D254482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70088"/>
            <a:ext cx="745331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4" name="Rectangle 4">
            <a:extLst>
              <a:ext uri="{FF2B5EF4-FFF2-40B4-BE49-F238E27FC236}">
                <a16:creationId xmlns:a16="http://schemas.microsoft.com/office/drawing/2014/main" id="{0ACFCC3F-C1E1-7A4E-9163-52BC80A6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531938"/>
            <a:ext cx="718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采用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Modem(DCE)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和电话网通信时的信号连接</a:t>
            </a:r>
          </a:p>
        </p:txBody>
      </p:sp>
      <p:sp>
        <p:nvSpPr>
          <p:cNvPr id="915461" name="Text Box 5">
            <a:extLst>
              <a:ext uri="{FF2B5EF4-FFF2-40B4-BE49-F238E27FC236}">
                <a16:creationId xmlns:a16="http://schemas.microsoft.com/office/drawing/2014/main" id="{79508DDC-4F5E-3345-80FA-218CCE62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860425"/>
            <a:ext cx="172878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系统连接</a:t>
            </a:r>
            <a:r>
              <a:rPr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50886" name="幻灯片编号占位符 4">
            <a:extLst>
              <a:ext uri="{FF2B5EF4-FFF2-40B4-BE49-F238E27FC236}">
                <a16:creationId xmlns:a16="http://schemas.microsoft.com/office/drawing/2014/main" id="{C627435B-EF62-FC4D-81AE-3B992CE1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AD64E-50AF-9D4A-AD34-6DEF9EC8368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4">
            <a:extLst>
              <a:ext uri="{FF2B5EF4-FFF2-40B4-BE49-F238E27FC236}">
                <a16:creationId xmlns:a16="http://schemas.microsoft.com/office/drawing/2014/main" id="{AE111C03-422B-7143-8A07-63A9D5C158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A15FBB-AF18-6442-AD3D-82D28A6D4CF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52930" name="Text Box 11">
            <a:extLst>
              <a:ext uri="{FF2B5EF4-FFF2-40B4-BE49-F238E27FC236}">
                <a16:creationId xmlns:a16="http://schemas.microsoft.com/office/drawing/2014/main" id="{C439D719-0909-2044-8FE5-CDAA8CAF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52931" name="Picture 3">
            <a:extLst>
              <a:ext uri="{FF2B5EF4-FFF2-40B4-BE49-F238E27FC236}">
                <a16:creationId xmlns:a16="http://schemas.microsoft.com/office/drawing/2014/main" id="{8BD00236-B9B8-4144-9B20-ECBBCABD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49413"/>
            <a:ext cx="7337425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2" name="Rectangle 4">
            <a:extLst>
              <a:ext uri="{FF2B5EF4-FFF2-40B4-BE49-F238E27FC236}">
                <a16:creationId xmlns:a16="http://schemas.microsoft.com/office/drawing/2014/main" id="{1BEFAC7E-651B-F64E-BBCF-9D4C8B4B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911225"/>
            <a:ext cx="459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采用专用线通讯时的信号连接</a:t>
            </a:r>
          </a:p>
        </p:txBody>
      </p:sp>
      <p:sp>
        <p:nvSpPr>
          <p:cNvPr id="252933" name="幻灯片编号占位符 4">
            <a:extLst>
              <a:ext uri="{FF2B5EF4-FFF2-40B4-BE49-F238E27FC236}">
                <a16:creationId xmlns:a16="http://schemas.microsoft.com/office/drawing/2014/main" id="{941296BF-39C3-8C4B-B24D-0614072B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129FB8-54BE-B344-816F-D767DFFDAAF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4">
            <a:extLst>
              <a:ext uri="{FF2B5EF4-FFF2-40B4-BE49-F238E27FC236}">
                <a16:creationId xmlns:a16="http://schemas.microsoft.com/office/drawing/2014/main" id="{F603FEC2-6321-C54A-B100-67A998CCF8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DDCB8-5438-C046-8C13-C3E8ACC2E53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54978" name="Text Box 11">
            <a:extLst>
              <a:ext uri="{FF2B5EF4-FFF2-40B4-BE49-F238E27FC236}">
                <a16:creationId xmlns:a16="http://schemas.microsoft.com/office/drawing/2014/main" id="{769E3190-047B-A54C-9694-5B7FD72E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4D1C8A22-365B-3B44-BAAF-C10A2F849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941388"/>
            <a:ext cx="352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(3)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Modem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的标准连接</a:t>
            </a:r>
          </a:p>
        </p:txBody>
      </p:sp>
      <p:grpSp>
        <p:nvGrpSpPr>
          <p:cNvPr id="254980" name="Group 4">
            <a:extLst>
              <a:ext uri="{FF2B5EF4-FFF2-40B4-BE49-F238E27FC236}">
                <a16:creationId xmlns:a16="http://schemas.microsoft.com/office/drawing/2014/main" id="{297188F0-4209-0349-A67E-BCB27DEDEEF7}"/>
              </a:ext>
            </a:extLst>
          </p:cNvPr>
          <p:cNvGrpSpPr>
            <a:grpSpLocks/>
          </p:cNvGrpSpPr>
          <p:nvPr/>
        </p:nvGrpSpPr>
        <p:grpSpPr bwMode="auto">
          <a:xfrm>
            <a:off x="1222375" y="2244725"/>
            <a:ext cx="6408738" cy="3549650"/>
            <a:chOff x="704" y="564"/>
            <a:chExt cx="4037" cy="1992"/>
          </a:xfrm>
        </p:grpSpPr>
        <p:grpSp>
          <p:nvGrpSpPr>
            <p:cNvPr id="254982" name="Group 5">
              <a:extLst>
                <a:ext uri="{FF2B5EF4-FFF2-40B4-BE49-F238E27FC236}">
                  <a16:creationId xmlns:a16="http://schemas.microsoft.com/office/drawing/2014/main" id="{3FF9D5CC-550B-EC4D-AEFF-773BE554A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564"/>
              <a:ext cx="874" cy="1824"/>
              <a:chOff x="2801" y="2484"/>
              <a:chExt cx="874" cy="1824"/>
            </a:xfrm>
          </p:grpSpPr>
          <p:sp>
            <p:nvSpPr>
              <p:cNvPr id="255015" name="Text Box 6">
                <a:extLst>
                  <a:ext uri="{FF2B5EF4-FFF2-40B4-BE49-F238E27FC236}">
                    <a16:creationId xmlns:a16="http://schemas.microsoft.com/office/drawing/2014/main" id="{D3442480-73EA-C741-8101-B1ACB9C0E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1" y="2563"/>
                <a:ext cx="236" cy="1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6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8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7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2</a:t>
                </a:r>
              </a:p>
              <a:p>
                <a:pPr eaLnBrk="1" hangingPunct="1">
                  <a:lnSpc>
                    <a:spcPct val="13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3</a:t>
                </a:r>
              </a:p>
              <a:p>
                <a:pPr eaLnBrk="1" hangingPunct="1">
                  <a:lnSpc>
                    <a:spcPct val="13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5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016" name="Text Box 7">
                <a:extLst>
                  <a:ext uri="{FF2B5EF4-FFF2-40B4-BE49-F238E27FC236}">
                    <a16:creationId xmlns:a16="http://schemas.microsoft.com/office/drawing/2014/main" id="{A8AB2472-A369-9E49-A41F-908D1DA08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3" y="2484"/>
                <a:ext cx="45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DTR</a:t>
                </a:r>
              </a:p>
            </p:txBody>
          </p:sp>
          <p:sp>
            <p:nvSpPr>
              <p:cNvPr id="255017" name="Text Box 8">
                <a:extLst>
                  <a:ext uri="{FF2B5EF4-FFF2-40B4-BE49-F238E27FC236}">
                    <a16:creationId xmlns:a16="http://schemas.microsoft.com/office/drawing/2014/main" id="{46ACE365-3304-0447-B4D9-29EBB7268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0" y="2702"/>
                <a:ext cx="437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DSR</a:t>
                </a:r>
              </a:p>
            </p:txBody>
          </p:sp>
          <p:sp>
            <p:nvSpPr>
              <p:cNvPr id="255018" name="Text Box 9">
                <a:extLst>
                  <a:ext uri="{FF2B5EF4-FFF2-40B4-BE49-F238E27FC236}">
                    <a16:creationId xmlns:a16="http://schemas.microsoft.com/office/drawing/2014/main" id="{BF69351D-D51C-AF4E-97B1-468BC06EB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4" y="2933"/>
                <a:ext cx="42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CTS</a:t>
                </a:r>
              </a:p>
            </p:txBody>
          </p:sp>
          <p:sp>
            <p:nvSpPr>
              <p:cNvPr id="255019" name="Text Box 10">
                <a:extLst>
                  <a:ext uri="{FF2B5EF4-FFF2-40B4-BE49-F238E27FC236}">
                    <a16:creationId xmlns:a16="http://schemas.microsoft.com/office/drawing/2014/main" id="{1E352CFD-FC0F-1C4E-9900-00024447C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5" y="3135"/>
                <a:ext cx="42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RTS</a:t>
                </a:r>
              </a:p>
            </p:txBody>
          </p:sp>
          <p:sp>
            <p:nvSpPr>
              <p:cNvPr id="255020" name="Text Box 11">
                <a:extLst>
                  <a:ext uri="{FF2B5EF4-FFF2-40B4-BE49-F238E27FC236}">
                    <a16:creationId xmlns:a16="http://schemas.microsoft.com/office/drawing/2014/main" id="{4F28E428-04AD-474B-B4AC-E0FF9F5DF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8" y="3384"/>
                <a:ext cx="42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RxD</a:t>
                </a:r>
              </a:p>
            </p:txBody>
          </p:sp>
          <p:sp>
            <p:nvSpPr>
              <p:cNvPr id="255021" name="Text Box 12">
                <a:extLst>
                  <a:ext uri="{FF2B5EF4-FFF2-40B4-BE49-F238E27FC236}">
                    <a16:creationId xmlns:a16="http://schemas.microsoft.com/office/drawing/2014/main" id="{3F61BC4E-EB0F-C44F-B642-DF4EEBC56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8" y="3587"/>
                <a:ext cx="41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TxD</a:t>
                </a:r>
              </a:p>
            </p:txBody>
          </p:sp>
          <p:sp>
            <p:nvSpPr>
              <p:cNvPr id="255022" name="Text Box 13">
                <a:extLst>
                  <a:ext uri="{FF2B5EF4-FFF2-40B4-BE49-F238E27FC236}">
                    <a16:creationId xmlns:a16="http://schemas.microsoft.com/office/drawing/2014/main" id="{78BA93A3-2DDC-9B41-B7DF-568BD0CC0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4" y="3843"/>
                <a:ext cx="56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SGND</a:t>
                </a:r>
              </a:p>
            </p:txBody>
          </p:sp>
        </p:grpSp>
        <p:sp>
          <p:nvSpPr>
            <p:cNvPr id="254983" name="Rectangle 14">
              <a:extLst>
                <a:ext uri="{FF2B5EF4-FFF2-40B4-BE49-F238E27FC236}">
                  <a16:creationId xmlns:a16="http://schemas.microsoft.com/office/drawing/2014/main" id="{2D4AD7D8-85EC-B64A-82A9-AC4F176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649"/>
              <a:ext cx="1068" cy="1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4984" name="Text Box 15">
              <a:extLst>
                <a:ext uri="{FF2B5EF4-FFF2-40B4-BE49-F238E27FC236}">
                  <a16:creationId xmlns:a16="http://schemas.microsoft.com/office/drawing/2014/main" id="{B5B9E792-970C-2441-9ADD-34448F46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21"/>
              <a:ext cx="599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99"/>
                  </a:solidFill>
                  <a:latin typeface="Times New Roman" panose="02020603050405020304" pitchFamily="18" charset="0"/>
                </a:rPr>
                <a:t>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99"/>
                  </a:solidFill>
                  <a:latin typeface="Times New Roman" panose="02020603050405020304" pitchFamily="18" charset="0"/>
                </a:rPr>
                <a:t>或终端</a:t>
              </a:r>
            </a:p>
          </p:txBody>
        </p:sp>
        <p:sp>
          <p:nvSpPr>
            <p:cNvPr id="254985" name="Rectangle 16">
              <a:extLst>
                <a:ext uri="{FF2B5EF4-FFF2-40B4-BE49-F238E27FC236}">
                  <a16:creationId xmlns:a16="http://schemas.microsoft.com/office/drawing/2014/main" id="{E7015A49-3B33-DA49-8592-16BD60FA6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660"/>
              <a:ext cx="1054" cy="18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254986" name="Text Box 17">
              <a:extLst>
                <a:ext uri="{FF2B5EF4-FFF2-40B4-BE49-F238E27FC236}">
                  <a16:creationId xmlns:a16="http://schemas.microsoft.com/office/drawing/2014/main" id="{FF16F0A5-2147-1340-8E0D-36E9AAC1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" y="1032"/>
              <a:ext cx="59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99"/>
                  </a:solidFill>
                  <a:latin typeface="Times New Roman" panose="02020603050405020304" pitchFamily="18" charset="0"/>
                </a:rPr>
                <a:t>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0099"/>
                  </a:solidFill>
                  <a:latin typeface="Times New Roman" panose="02020603050405020304" pitchFamily="18" charset="0"/>
                </a:rPr>
                <a:t>或终端</a:t>
              </a:r>
            </a:p>
          </p:txBody>
        </p:sp>
        <p:sp>
          <p:nvSpPr>
            <p:cNvPr id="254987" name="Line 18">
              <a:extLst>
                <a:ext uri="{FF2B5EF4-FFF2-40B4-BE49-F238E27FC236}">
                  <a16:creationId xmlns:a16="http://schemas.microsoft.com/office/drawing/2014/main" id="{394AA432-4CEF-9849-AE8C-608BD48BC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2" y="776"/>
              <a:ext cx="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8" name="Line 19">
              <a:extLst>
                <a:ext uri="{FF2B5EF4-FFF2-40B4-BE49-F238E27FC236}">
                  <a16:creationId xmlns:a16="http://schemas.microsoft.com/office/drawing/2014/main" id="{D2C7BBFB-2901-7947-9BE2-EA7E8DD6E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776"/>
              <a:ext cx="329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9" name="Line 20">
              <a:extLst>
                <a:ext uri="{FF2B5EF4-FFF2-40B4-BE49-F238E27FC236}">
                  <a16:creationId xmlns:a16="http://schemas.microsoft.com/office/drawing/2014/main" id="{3669FD26-8AA0-6947-A51B-EAF7B6AF7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993"/>
              <a:ext cx="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0" name="Line 21">
              <a:extLst>
                <a:ext uri="{FF2B5EF4-FFF2-40B4-BE49-F238E27FC236}">
                  <a16:creationId xmlns:a16="http://schemas.microsoft.com/office/drawing/2014/main" id="{6B2D9859-C025-A34A-93CC-76441892E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772"/>
              <a:ext cx="329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1" name="Line 22">
              <a:extLst>
                <a:ext uri="{FF2B5EF4-FFF2-40B4-BE49-F238E27FC236}">
                  <a16:creationId xmlns:a16="http://schemas.microsoft.com/office/drawing/2014/main" id="{97309273-73A0-DA43-BD25-374CF8D21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772"/>
              <a:ext cx="8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2" name="Line 23">
              <a:extLst>
                <a:ext uri="{FF2B5EF4-FFF2-40B4-BE49-F238E27FC236}">
                  <a16:creationId xmlns:a16="http://schemas.microsoft.com/office/drawing/2014/main" id="{A333F9A4-9F96-6745-A450-674A03FF9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977"/>
              <a:ext cx="8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3" name="Line 24">
              <a:extLst>
                <a:ext uri="{FF2B5EF4-FFF2-40B4-BE49-F238E27FC236}">
                  <a16:creationId xmlns:a16="http://schemas.microsoft.com/office/drawing/2014/main" id="{510E2944-4C96-3841-9AB8-C3FFAF1BF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2" y="1212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4" name="Line 25">
              <a:extLst>
                <a:ext uri="{FF2B5EF4-FFF2-40B4-BE49-F238E27FC236}">
                  <a16:creationId xmlns:a16="http://schemas.microsoft.com/office/drawing/2014/main" id="{E35EA67B-8E37-504D-B4A3-D260C9828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428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5" name="Line 26">
              <a:extLst>
                <a:ext uri="{FF2B5EF4-FFF2-40B4-BE49-F238E27FC236}">
                  <a16:creationId xmlns:a16="http://schemas.microsoft.com/office/drawing/2014/main" id="{E074E401-9DC2-CE46-BA36-F8592BD54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1212"/>
              <a:ext cx="0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6" name="Line 27">
              <a:extLst>
                <a:ext uri="{FF2B5EF4-FFF2-40B4-BE49-F238E27FC236}">
                  <a16:creationId xmlns:a16="http://schemas.microsoft.com/office/drawing/2014/main" id="{D8183062-0264-9943-A9A1-5774D5E5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7" y="1219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7" name="Line 28">
              <a:extLst>
                <a:ext uri="{FF2B5EF4-FFF2-40B4-BE49-F238E27FC236}">
                  <a16:creationId xmlns:a16="http://schemas.microsoft.com/office/drawing/2014/main" id="{6538B5DA-2B33-3040-A8F0-0A5707597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1436"/>
              <a:ext cx="2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8" name="Line 29">
              <a:extLst>
                <a:ext uri="{FF2B5EF4-FFF2-40B4-BE49-F238E27FC236}">
                  <a16:creationId xmlns:a16="http://schemas.microsoft.com/office/drawing/2014/main" id="{40688ADE-EFDF-6045-841F-B4DB62A12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219"/>
              <a:ext cx="0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99" name="Line 30">
              <a:extLst>
                <a:ext uri="{FF2B5EF4-FFF2-40B4-BE49-F238E27FC236}">
                  <a16:creationId xmlns:a16="http://schemas.microsoft.com/office/drawing/2014/main" id="{A87E1638-D332-EC46-B47B-F5A29E279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679"/>
              <a:ext cx="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00" name="Line 31">
              <a:extLst>
                <a:ext uri="{FF2B5EF4-FFF2-40B4-BE49-F238E27FC236}">
                  <a16:creationId xmlns:a16="http://schemas.microsoft.com/office/drawing/2014/main" id="{B873658E-E467-9140-BF79-AD46A4623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691"/>
              <a:ext cx="329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01" name="Line 32">
              <a:extLst>
                <a:ext uri="{FF2B5EF4-FFF2-40B4-BE49-F238E27FC236}">
                  <a16:creationId xmlns:a16="http://schemas.microsoft.com/office/drawing/2014/main" id="{4EFDC394-F0BF-BA4E-8F82-D3D6D10A9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97"/>
              <a:ext cx="6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02" name="Line 33">
              <a:extLst>
                <a:ext uri="{FF2B5EF4-FFF2-40B4-BE49-F238E27FC236}">
                  <a16:creationId xmlns:a16="http://schemas.microsoft.com/office/drawing/2014/main" id="{418C0860-5C6B-CC46-9C03-D51A5E676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2" y="1687"/>
              <a:ext cx="329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03" name="Line 34">
              <a:extLst>
                <a:ext uri="{FF2B5EF4-FFF2-40B4-BE49-F238E27FC236}">
                  <a16:creationId xmlns:a16="http://schemas.microsoft.com/office/drawing/2014/main" id="{B6496BC9-5826-A74E-9342-536E1FC20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1687"/>
              <a:ext cx="8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04" name="Line 35">
              <a:extLst>
                <a:ext uri="{FF2B5EF4-FFF2-40B4-BE49-F238E27FC236}">
                  <a16:creationId xmlns:a16="http://schemas.microsoft.com/office/drawing/2014/main" id="{DA1CA18D-E30C-994C-B34A-B08BB18B3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1904"/>
              <a:ext cx="8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005" name="Line 36">
              <a:extLst>
                <a:ext uri="{FF2B5EF4-FFF2-40B4-BE49-F238E27FC236}">
                  <a16:creationId xmlns:a16="http://schemas.microsoft.com/office/drawing/2014/main" id="{A9D4ADBD-ED4A-A741-BD2E-771293B1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2" y="2156"/>
              <a:ext cx="19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5006" name="Group 37">
              <a:extLst>
                <a:ext uri="{FF2B5EF4-FFF2-40B4-BE49-F238E27FC236}">
                  <a16:creationId xmlns:a16="http://schemas.microsoft.com/office/drawing/2014/main" id="{F798BF2B-9C2D-1B4F-B05C-03C1A9426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1" y="584"/>
              <a:ext cx="750" cy="1818"/>
              <a:chOff x="2940" y="2414"/>
              <a:chExt cx="750" cy="1818"/>
            </a:xfrm>
          </p:grpSpPr>
          <p:sp>
            <p:nvSpPr>
              <p:cNvPr id="255007" name="Text Box 38">
                <a:extLst>
                  <a:ext uri="{FF2B5EF4-FFF2-40B4-BE49-F238E27FC236}">
                    <a16:creationId xmlns:a16="http://schemas.microsoft.com/office/drawing/2014/main" id="{C44F8313-824D-8A41-B42B-00807055B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4" y="2428"/>
                <a:ext cx="236" cy="1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6</a:t>
                </a:r>
              </a:p>
              <a:p>
                <a:pPr eaLnBrk="1" hangingPunct="1">
                  <a:lnSpc>
                    <a:spcPct val="14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8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7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2</a:t>
                </a:r>
              </a:p>
              <a:p>
                <a:pPr eaLnBrk="1" hangingPunct="1">
                  <a:lnSpc>
                    <a:spcPct val="13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3</a:t>
                </a:r>
              </a:p>
              <a:p>
                <a:pPr eaLnBrk="1" hangingPunct="1">
                  <a:lnSpc>
                    <a:spcPct val="13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5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008" name="Text Box 39">
                <a:extLst>
                  <a:ext uri="{FF2B5EF4-FFF2-40B4-BE49-F238E27FC236}">
                    <a16:creationId xmlns:a16="http://schemas.microsoft.com/office/drawing/2014/main" id="{FE256A9E-79F7-AA43-8992-77962E64C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414"/>
                <a:ext cx="455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DTR</a:t>
                </a:r>
              </a:p>
            </p:txBody>
          </p:sp>
          <p:sp>
            <p:nvSpPr>
              <p:cNvPr id="255009" name="Text Box 40">
                <a:extLst>
                  <a:ext uri="{FF2B5EF4-FFF2-40B4-BE49-F238E27FC236}">
                    <a16:creationId xmlns:a16="http://schemas.microsoft.com/office/drawing/2014/main" id="{19C541C6-FA22-CD40-B0E4-EE344C62F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2" y="2633"/>
                <a:ext cx="437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DSR</a:t>
                </a:r>
              </a:p>
            </p:txBody>
          </p:sp>
          <p:sp>
            <p:nvSpPr>
              <p:cNvPr id="255010" name="Text Box 41">
                <a:extLst>
                  <a:ext uri="{FF2B5EF4-FFF2-40B4-BE49-F238E27FC236}">
                    <a16:creationId xmlns:a16="http://schemas.microsoft.com/office/drawing/2014/main" id="{B430B5BE-B978-204B-B30A-C9AB347D1D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863"/>
                <a:ext cx="42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CTS</a:t>
                </a:r>
              </a:p>
            </p:txBody>
          </p:sp>
          <p:sp>
            <p:nvSpPr>
              <p:cNvPr id="255011" name="Text Box 42">
                <a:extLst>
                  <a:ext uri="{FF2B5EF4-FFF2-40B4-BE49-F238E27FC236}">
                    <a16:creationId xmlns:a16="http://schemas.microsoft.com/office/drawing/2014/main" id="{B1F581A5-5710-5743-B5B7-B80772D9B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7" y="3066"/>
                <a:ext cx="428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RTS</a:t>
                </a:r>
              </a:p>
            </p:txBody>
          </p:sp>
          <p:sp>
            <p:nvSpPr>
              <p:cNvPr id="255012" name="Text Box 43">
                <a:extLst>
                  <a:ext uri="{FF2B5EF4-FFF2-40B4-BE49-F238E27FC236}">
                    <a16:creationId xmlns:a16="http://schemas.microsoft.com/office/drawing/2014/main" id="{51DAE536-B01D-9D46-B70A-0750FBAC1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3312"/>
                <a:ext cx="42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RxD</a:t>
                </a:r>
              </a:p>
            </p:txBody>
          </p:sp>
          <p:sp>
            <p:nvSpPr>
              <p:cNvPr id="255013" name="Text Box 44">
                <a:extLst>
                  <a:ext uri="{FF2B5EF4-FFF2-40B4-BE49-F238E27FC236}">
                    <a16:creationId xmlns:a16="http://schemas.microsoft.com/office/drawing/2014/main" id="{1441BBC8-0D28-0C4B-A092-BADA61B34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3517"/>
                <a:ext cx="419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TxD</a:t>
                </a:r>
              </a:p>
            </p:txBody>
          </p:sp>
          <p:sp>
            <p:nvSpPr>
              <p:cNvPr id="255014" name="Text Box 45">
                <a:extLst>
                  <a:ext uri="{FF2B5EF4-FFF2-40B4-BE49-F238E27FC236}">
                    <a16:creationId xmlns:a16="http://schemas.microsoft.com/office/drawing/2014/main" id="{B9AE80E1-6C26-9249-ACBC-E355F9E1C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" y="3775"/>
                <a:ext cx="561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SGND</a:t>
                </a:r>
              </a:p>
            </p:txBody>
          </p:sp>
        </p:grpSp>
      </p:grpSp>
      <p:sp>
        <p:nvSpPr>
          <p:cNvPr id="254981" name="幻灯片编号占位符 4">
            <a:extLst>
              <a:ext uri="{FF2B5EF4-FFF2-40B4-BE49-F238E27FC236}">
                <a16:creationId xmlns:a16="http://schemas.microsoft.com/office/drawing/2014/main" id="{B154CD3E-D557-3449-B067-738EC3C4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468EF2-4F5F-1B4B-AC7A-D8BFDF10692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4">
            <a:extLst>
              <a:ext uri="{FF2B5EF4-FFF2-40B4-BE49-F238E27FC236}">
                <a16:creationId xmlns:a16="http://schemas.microsoft.com/office/drawing/2014/main" id="{4ED07527-807D-FD4D-860D-6181EB7753F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43494-D7ED-2143-AAB1-FF42410ED59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57026" name="Text Box 11">
            <a:extLst>
              <a:ext uri="{FF2B5EF4-FFF2-40B4-BE49-F238E27FC236}">
                <a16:creationId xmlns:a16="http://schemas.microsoft.com/office/drawing/2014/main" id="{4C83A454-F909-6449-9EFF-EB27FC73F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7027" name="Text Box 3">
            <a:extLst>
              <a:ext uri="{FF2B5EF4-FFF2-40B4-BE49-F238E27FC236}">
                <a16:creationId xmlns:a16="http://schemas.microsoft.com/office/drawing/2014/main" id="{4FC4434F-3A1B-564F-B2E1-B847ACAD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1041400"/>
            <a:ext cx="444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(4)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无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Modem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的最简单的方式：</a:t>
            </a:r>
          </a:p>
        </p:txBody>
      </p:sp>
      <p:sp>
        <p:nvSpPr>
          <p:cNvPr id="257028" name="Rectangle 4">
            <a:extLst>
              <a:ext uri="{FF2B5EF4-FFF2-40B4-BE49-F238E27FC236}">
                <a16:creationId xmlns:a16="http://schemas.microsoft.com/office/drawing/2014/main" id="{DE225E35-793A-A741-A453-BCFF0A78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1968500"/>
            <a:ext cx="1658937" cy="2306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23AFD91A-7A89-FA42-A424-470F58A70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97125"/>
            <a:ext cx="94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或终端</a:t>
            </a:r>
          </a:p>
        </p:txBody>
      </p:sp>
      <p:sp>
        <p:nvSpPr>
          <p:cNvPr id="257030" name="Rectangle 6">
            <a:extLst>
              <a:ext uri="{FF2B5EF4-FFF2-40B4-BE49-F238E27FC236}">
                <a16:creationId xmlns:a16="http://schemas.microsoft.com/office/drawing/2014/main" id="{B45A116A-B465-0546-85E4-1516FD0D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688" y="1993900"/>
            <a:ext cx="1636712" cy="228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57031" name="Text Box 7">
            <a:extLst>
              <a:ext uri="{FF2B5EF4-FFF2-40B4-BE49-F238E27FC236}">
                <a16:creationId xmlns:a16="http://schemas.microsoft.com/office/drawing/2014/main" id="{A0B24310-8ECC-E54E-B835-E7DA1EC4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2397125"/>
            <a:ext cx="94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99"/>
                </a:solidFill>
                <a:latin typeface="Times New Roman" panose="02020603050405020304" pitchFamily="18" charset="0"/>
              </a:rPr>
              <a:t>或终端</a:t>
            </a:r>
          </a:p>
        </p:txBody>
      </p:sp>
      <p:sp>
        <p:nvSpPr>
          <p:cNvPr id="257032" name="Line 8">
            <a:extLst>
              <a:ext uri="{FF2B5EF4-FFF2-40B4-BE49-F238E27FC236}">
                <a16:creationId xmlns:a16="http://schemas.microsoft.com/office/drawing/2014/main" id="{EE8BB823-7AD5-1C4D-BA97-3039CC6B2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2609850"/>
            <a:ext cx="1063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3" name="Line 9">
            <a:extLst>
              <a:ext uri="{FF2B5EF4-FFF2-40B4-BE49-F238E27FC236}">
                <a16:creationId xmlns:a16="http://schemas.microsoft.com/office/drawing/2014/main" id="{1BB24A63-EA26-5C44-A236-D8F1D6A71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2635250"/>
            <a:ext cx="511175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4" name="Line 10">
            <a:extLst>
              <a:ext uri="{FF2B5EF4-FFF2-40B4-BE49-F238E27FC236}">
                <a16:creationId xmlns:a16="http://schemas.microsoft.com/office/drawing/2014/main" id="{6CEFCF68-BDA6-1A4D-BAC9-4DD356CB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3078163"/>
            <a:ext cx="1065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5" name="Line 11">
            <a:extLst>
              <a:ext uri="{FF2B5EF4-FFF2-40B4-BE49-F238E27FC236}">
                <a16:creationId xmlns:a16="http://schemas.microsoft.com/office/drawing/2014/main" id="{605EDA4A-76C2-944A-9443-B0E99FF52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2627313"/>
            <a:ext cx="511175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6" name="Line 12">
            <a:extLst>
              <a:ext uri="{FF2B5EF4-FFF2-40B4-BE49-F238E27FC236}">
                <a16:creationId xmlns:a16="http://schemas.microsoft.com/office/drawing/2014/main" id="{49888FB7-6FAB-1947-8E26-47E9FA41F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2627313"/>
            <a:ext cx="1379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7" name="Line 13">
            <a:extLst>
              <a:ext uri="{FF2B5EF4-FFF2-40B4-BE49-F238E27FC236}">
                <a16:creationId xmlns:a16="http://schemas.microsoft.com/office/drawing/2014/main" id="{B444D3C7-10D5-F842-AC9C-5E9BF296C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3070225"/>
            <a:ext cx="1385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8" name="Line 14">
            <a:extLst>
              <a:ext uri="{FF2B5EF4-FFF2-40B4-BE49-F238E27FC236}">
                <a16:creationId xmlns:a16="http://schemas.microsoft.com/office/drawing/2014/main" id="{8A5BAF5A-B505-EA49-A9C2-821F01586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25" y="3640138"/>
            <a:ext cx="2976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39" name="Text Box 15">
            <a:extLst>
              <a:ext uri="{FF2B5EF4-FFF2-40B4-BE49-F238E27FC236}">
                <a16:creationId xmlns:a16="http://schemas.microsoft.com/office/drawing/2014/main" id="{C4183CC8-3F1E-6F49-ABFF-EED6E8D9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2163763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RxD</a:t>
            </a:r>
          </a:p>
        </p:txBody>
      </p:sp>
      <p:sp>
        <p:nvSpPr>
          <p:cNvPr id="257040" name="Text Box 16">
            <a:extLst>
              <a:ext uri="{FF2B5EF4-FFF2-40B4-BE49-F238E27FC236}">
                <a16:creationId xmlns:a16="http://schemas.microsoft.com/office/drawing/2014/main" id="{3442F4E3-184D-D44D-8E40-43796616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2663825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TxD</a:t>
            </a:r>
          </a:p>
        </p:txBody>
      </p:sp>
      <p:sp>
        <p:nvSpPr>
          <p:cNvPr id="257041" name="Text Box 17">
            <a:extLst>
              <a:ext uri="{FF2B5EF4-FFF2-40B4-BE49-F238E27FC236}">
                <a16:creationId xmlns:a16="http://schemas.microsoft.com/office/drawing/2014/main" id="{94EBB5C9-C262-7649-B4E8-707C6E64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3238500"/>
            <a:ext cx="90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SGND</a:t>
            </a:r>
          </a:p>
        </p:txBody>
      </p:sp>
      <p:sp>
        <p:nvSpPr>
          <p:cNvPr id="257042" name="Text Box 18">
            <a:extLst>
              <a:ext uri="{FF2B5EF4-FFF2-40B4-BE49-F238E27FC236}">
                <a16:creationId xmlns:a16="http://schemas.microsoft.com/office/drawing/2014/main" id="{CAF40B98-A787-F94E-9DB4-504333778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2266950"/>
            <a:ext cx="4381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5 </a:t>
            </a:r>
          </a:p>
        </p:txBody>
      </p:sp>
      <p:sp>
        <p:nvSpPr>
          <p:cNvPr id="257043" name="Text Box 19">
            <a:extLst>
              <a:ext uri="{FF2B5EF4-FFF2-40B4-BE49-F238E27FC236}">
                <a16:creationId xmlns:a16="http://schemas.microsoft.com/office/drawing/2014/main" id="{C4E07AAF-1811-6E43-9D15-1CFD23352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2295525"/>
            <a:ext cx="4381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3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5 </a:t>
            </a:r>
          </a:p>
        </p:txBody>
      </p:sp>
      <p:sp>
        <p:nvSpPr>
          <p:cNvPr id="257044" name="Text Box 20">
            <a:extLst>
              <a:ext uri="{FF2B5EF4-FFF2-40B4-BE49-F238E27FC236}">
                <a16:creationId xmlns:a16="http://schemas.microsoft.com/office/drawing/2014/main" id="{E1E5B710-7535-2A47-94F3-EFE33CC3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2139950"/>
            <a:ext cx="6794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RxD</a:t>
            </a:r>
          </a:p>
        </p:txBody>
      </p:sp>
      <p:sp>
        <p:nvSpPr>
          <p:cNvPr id="257045" name="Text Box 21">
            <a:extLst>
              <a:ext uri="{FF2B5EF4-FFF2-40B4-BE49-F238E27FC236}">
                <a16:creationId xmlns:a16="http://schemas.microsoft.com/office/drawing/2014/main" id="{FCE8493D-52D7-6144-921B-80C3D2820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3" y="2641600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TxD</a:t>
            </a:r>
          </a:p>
        </p:txBody>
      </p:sp>
      <p:sp>
        <p:nvSpPr>
          <p:cNvPr id="257046" name="Text Box 22">
            <a:extLst>
              <a:ext uri="{FF2B5EF4-FFF2-40B4-BE49-F238E27FC236}">
                <a16:creationId xmlns:a16="http://schemas.microsoft.com/office/drawing/2014/main" id="{0EF7F1D6-1220-7E49-A11F-34360C18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321468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latin typeface="Times New Roman" panose="02020603050405020304" pitchFamily="18" charset="0"/>
              </a:rPr>
              <a:t>SGND</a:t>
            </a:r>
          </a:p>
        </p:txBody>
      </p:sp>
      <p:sp>
        <p:nvSpPr>
          <p:cNvPr id="257047" name="幻灯片编号占位符 4">
            <a:extLst>
              <a:ext uri="{FF2B5EF4-FFF2-40B4-BE49-F238E27FC236}">
                <a16:creationId xmlns:a16="http://schemas.microsoft.com/office/drawing/2014/main" id="{8828CBBA-5BA7-D94B-8F0B-9C9931F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D6FD9-E075-D343-855E-EA23E37F6EDB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4">
            <a:extLst>
              <a:ext uri="{FF2B5EF4-FFF2-40B4-BE49-F238E27FC236}">
                <a16:creationId xmlns:a16="http://schemas.microsoft.com/office/drawing/2014/main" id="{6FAB6165-396D-134F-9987-2CA96E5278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6B535-A555-6641-92CB-3F7122945DF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59074" name="Text Box 11">
            <a:extLst>
              <a:ext uri="{FF2B5EF4-FFF2-40B4-BE49-F238E27FC236}">
                <a16:creationId xmlns:a16="http://schemas.microsoft.com/office/drawing/2014/main" id="{846B554A-558C-BB41-A7A5-C6DCC64B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59075" name="Object 3">
            <a:extLst>
              <a:ext uri="{FF2B5EF4-FFF2-40B4-BE49-F238E27FC236}">
                <a16:creationId xmlns:a16="http://schemas.microsoft.com/office/drawing/2014/main" id="{819DC906-CDD0-0342-8DE5-DC9E09CD9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973138"/>
          <a:ext cx="7721600" cy="538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6" name="Visio" r:id="rId4" imgW="2413000" imgH="1631950" progId="Visio.Drawing.11">
                  <p:embed/>
                </p:oleObj>
              </mc:Choice>
              <mc:Fallback>
                <p:oleObj name="Visio" r:id="rId4" imgW="2413000" imgH="16319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973138"/>
                        <a:ext cx="7721600" cy="538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Text Box 4">
            <a:extLst>
              <a:ext uri="{FF2B5EF4-FFF2-40B4-BE49-F238E27FC236}">
                <a16:creationId xmlns:a16="http://schemas.microsoft.com/office/drawing/2014/main" id="{B916B800-2C5B-984B-B503-72A91D84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322513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400">
                <a:solidFill>
                  <a:srgbClr val="FF33CC"/>
                </a:solidFill>
                <a:latin typeface="Arial" panose="020B0604020202020204" pitchFamily="34" charset="0"/>
              </a:rPr>
              <a:t>应用电路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95B9EB43-A5AF-0947-A04F-BCB42CE0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1117600"/>
            <a:ext cx="27574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endParaRPr kumimoji="0" lang="zh-CN" altLang="en-US" sz="22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35250B9D-044D-C048-8100-589E1340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869950"/>
            <a:ext cx="32210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要求：</a:t>
            </a:r>
            <a:r>
              <a: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8251A</a:t>
            </a:r>
            <a:r>
              <a:rPr kumimoji="0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的波特率为</a:t>
            </a:r>
            <a:r>
              <a: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2400</a:t>
            </a:r>
            <a:r>
              <a:rPr kumimoji="0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，波特率系数为</a:t>
            </a:r>
            <a:r>
              <a: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16</a:t>
            </a:r>
            <a:r>
              <a:rPr kumimoji="0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，假设数据端口地址为</a:t>
            </a:r>
            <a:r>
              <a: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0E0H</a:t>
            </a:r>
            <a:r>
              <a:rPr kumimoji="0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，控制端口地址为</a:t>
            </a:r>
            <a:r>
              <a:rPr kumimoji="0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0E1H</a:t>
            </a:r>
            <a:r>
              <a:rPr kumimoji="0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。 </a:t>
            </a:r>
          </a:p>
        </p:txBody>
      </p:sp>
      <p:sp>
        <p:nvSpPr>
          <p:cNvPr id="259079" name="幻灯片编号占位符 4">
            <a:extLst>
              <a:ext uri="{FF2B5EF4-FFF2-40B4-BE49-F238E27FC236}">
                <a16:creationId xmlns:a16="http://schemas.microsoft.com/office/drawing/2014/main" id="{71DBEDE5-93B5-E343-8960-948EC676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A7505D-D4A4-0949-8BC5-17F20766B89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4">
            <a:extLst>
              <a:ext uri="{FF2B5EF4-FFF2-40B4-BE49-F238E27FC236}">
                <a16:creationId xmlns:a16="http://schemas.microsoft.com/office/drawing/2014/main" id="{9123AAB0-006B-504B-BF34-09FEA3A0C6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233ECD-414D-9446-84BC-E9FDC8C7AED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61122" name="Text Box 11">
            <a:extLst>
              <a:ext uri="{FF2B5EF4-FFF2-40B4-BE49-F238E27FC236}">
                <a16:creationId xmlns:a16="http://schemas.microsoft.com/office/drawing/2014/main" id="{07E7E0D0-562D-2547-A733-D9E40456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F3DDE051-8936-BE4E-9E76-B1ED81B7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8826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</a:rPr>
              <a:t>初始化程序：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E9ADF81A-101A-EC46-B582-77ACC142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1717675"/>
            <a:ext cx="44497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设发送数据已放入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AH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中，数据输出程序如下：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WAIT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IN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0E1H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状态字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TEST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01H       ;RXRDY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？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JZ WAIT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MOV AL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0E0H, AL</a:t>
            </a:r>
          </a:p>
        </p:txBody>
      </p:sp>
      <p:sp>
        <p:nvSpPr>
          <p:cNvPr id="261125" name="Rectangle 5">
            <a:extLst>
              <a:ext uri="{FF2B5EF4-FFF2-40B4-BE49-F238E27FC236}">
                <a16:creationId xmlns:a16="http://schemas.microsoft.com/office/drawing/2014/main" id="{6FFB6C5A-424E-444B-9EFE-F35B15B8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482725"/>
            <a:ext cx="41513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MOV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AL,00H      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0E1H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OUT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0E1H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OUT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0E1H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 MOV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AL,40H       </a:t>
            </a:r>
            <a:endParaRPr lang="zh-CN" altLang="en-US" sz="20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0E1H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AL  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复位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DELAY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MOV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AL, 01001110B ;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方式字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0E1H,AL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        MOV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 AL, 00100111B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命令字，启动发送器和接收器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rgbClr val="000066"/>
                </a:solidFill>
                <a:latin typeface="Times New Roman" panose="02020603050405020304" pitchFamily="18" charset="0"/>
              </a:rPr>
              <a:t>OUT 0E1H,AL</a:t>
            </a:r>
          </a:p>
        </p:txBody>
      </p:sp>
      <p:sp>
        <p:nvSpPr>
          <p:cNvPr id="261126" name="Line 6">
            <a:extLst>
              <a:ext uri="{FF2B5EF4-FFF2-40B4-BE49-F238E27FC236}">
                <a16:creationId xmlns:a16="http://schemas.microsoft.com/office/drawing/2014/main" id="{08C299A3-164F-2545-938A-B9AA941B4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50" y="1631950"/>
            <a:ext cx="0" cy="503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27" name="幻灯片编号占位符 4">
            <a:extLst>
              <a:ext uri="{FF2B5EF4-FFF2-40B4-BE49-F238E27FC236}">
                <a16:creationId xmlns:a16="http://schemas.microsoft.com/office/drawing/2014/main" id="{60CC8EA9-CDEC-324B-9C2D-97689C39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81437-2C88-0C48-B52F-1E0E41B09A7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4">
            <a:extLst>
              <a:ext uri="{FF2B5EF4-FFF2-40B4-BE49-F238E27FC236}">
                <a16:creationId xmlns:a16="http://schemas.microsoft.com/office/drawing/2014/main" id="{7ACC9644-46DF-484A-9689-D2CEE48D9E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A8CDA2-A5A4-CA42-A537-B5D5A4830E68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63170" name="Rectangle 6">
            <a:extLst>
              <a:ext uri="{FF2B5EF4-FFF2-40B4-BE49-F238E27FC236}">
                <a16:creationId xmlns:a16="http://schemas.microsoft.com/office/drawing/2014/main" id="{B3C81A90-E28B-324A-84E9-AC940C55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3500"/>
            <a:ext cx="8569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隶书" pitchFamily="49" charset="-122"/>
                <a:ea typeface="隶书" pitchFamily="49" charset="-122"/>
              </a:rPr>
              <a:t>第七章 </a:t>
            </a:r>
            <a:r>
              <a:rPr lang="en-US" altLang="zh-CN" sz="4000">
                <a:latin typeface="隶书" pitchFamily="49" charset="-122"/>
                <a:ea typeface="隶书" pitchFamily="49" charset="-122"/>
              </a:rPr>
              <a:t>典型接口芯片原理和应用</a:t>
            </a:r>
            <a:endParaRPr lang="zh-CN" altLang="en-US" sz="400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02B44CC1-7435-244D-A026-A8BCBD1735C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133600"/>
            <a:ext cx="3810000" cy="2335213"/>
            <a:chOff x="1632" y="1344"/>
            <a:chExt cx="2400" cy="1471"/>
          </a:xfrm>
        </p:grpSpPr>
        <p:sp>
          <p:nvSpPr>
            <p:cNvPr id="263173" name="Text Box 8">
              <a:extLst>
                <a:ext uri="{FF2B5EF4-FFF2-40B4-BE49-F238E27FC236}">
                  <a16:creationId xmlns:a16="http://schemas.microsoft.com/office/drawing/2014/main" id="{E484D46A-B8FC-1A4F-917C-DB1207C43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96"/>
              <a:ext cx="176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4800">
                  <a:solidFill>
                    <a:srgbClr val="FF6699"/>
                  </a:solidFill>
                  <a:latin typeface="Monotype Corsiva" panose="03010101010201010101" pitchFamily="66" charset="0"/>
                </a:rPr>
                <a:t>END</a:t>
              </a:r>
            </a:p>
          </p:txBody>
        </p:sp>
        <p:pic>
          <p:nvPicPr>
            <p:cNvPr id="263174" name="Picture 4" descr="dglxasset[1]">
              <a:extLst>
                <a:ext uri="{FF2B5EF4-FFF2-40B4-BE49-F238E27FC236}">
                  <a16:creationId xmlns:a16="http://schemas.microsoft.com/office/drawing/2014/main" id="{C31D386E-4C46-DF4F-B863-8461BA698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344"/>
              <a:ext cx="2400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3172" name="幻灯片编号占位符 4">
            <a:extLst>
              <a:ext uri="{FF2B5EF4-FFF2-40B4-BE49-F238E27FC236}">
                <a16:creationId xmlns:a16="http://schemas.microsoft.com/office/drawing/2014/main" id="{B9F221B7-9B1C-DE43-8E2D-ED86B0A5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2FCEA1-778C-A747-85E3-EC7E5BD23DEB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73645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>
            <a:extLst>
              <a:ext uri="{FF2B5EF4-FFF2-40B4-BE49-F238E27FC236}">
                <a16:creationId xmlns:a16="http://schemas.microsoft.com/office/drawing/2014/main" id="{6E59B004-08A6-E94C-9C01-3733D7A82C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BF8469-0452-6644-BDD8-91267F5D09C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31746" name="Text Box 5">
            <a:extLst>
              <a:ext uri="{FF2B5EF4-FFF2-40B4-BE49-F238E27FC236}">
                <a16:creationId xmlns:a16="http://schemas.microsoft.com/office/drawing/2014/main" id="{0397A50B-0BA5-5641-9484-1B703CAB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1C945319-8469-F742-B1E2-5BAB7A39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87425"/>
            <a:ext cx="4178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I/O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端口的寻址方法</a:t>
            </a:r>
          </a:p>
        </p:txBody>
      </p:sp>
      <p:sp>
        <p:nvSpPr>
          <p:cNvPr id="694278" name="Rectangle 6">
            <a:extLst>
              <a:ext uri="{FF2B5EF4-FFF2-40B4-BE49-F238E27FC236}">
                <a16:creationId xmlns:a16="http://schemas.microsoft.com/office/drawing/2014/main" id="{53EEDF5F-5413-9E4B-9BEE-29F94A27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573463"/>
            <a:ext cx="835342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SzTx/>
              <a:buFont typeface="Wingdings" pitchFamily="2" charset="2"/>
              <a:buAutoNum type="alphaLcParenR"/>
            </a:pP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存储器映像寻址方式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(Memory Mapped I/O);</a:t>
            </a:r>
          </a:p>
          <a:p>
            <a:pPr>
              <a:lnSpc>
                <a:spcPct val="140000"/>
              </a:lnSpc>
              <a:buSzTx/>
              <a:buFont typeface="Wingdings" pitchFamily="2" charset="2"/>
              <a:buAutoNum type="alphaLcParenR"/>
            </a:pP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单独编址方式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31749" name="Text Box 7">
            <a:extLst>
              <a:ext uri="{FF2B5EF4-FFF2-40B4-BE49-F238E27FC236}">
                <a16:creationId xmlns:a16="http://schemas.microsoft.com/office/drawing/2014/main" id="{FD017709-C474-3F4A-9B75-F9572198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73238"/>
            <a:ext cx="8640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94280" name="Text Box 8">
            <a:extLst>
              <a:ext uri="{FF2B5EF4-FFF2-40B4-BE49-F238E27FC236}">
                <a16:creationId xmlns:a16="http://schemas.microsoft.com/office/drawing/2014/main" id="{2D744617-6EEE-3C40-8CA0-6E6F7537C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28775"/>
            <a:ext cx="86423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对外设的访问实质上是对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接口电路中相应端口的访问，因此和存储器一样，也需要由译码电路来形成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端口地址。</a:t>
            </a:r>
          </a:p>
        </p:txBody>
      </p:sp>
      <p:sp>
        <p:nvSpPr>
          <p:cNvPr id="31751" name="幻灯片编号占位符 4">
            <a:extLst>
              <a:ext uri="{FF2B5EF4-FFF2-40B4-BE49-F238E27FC236}">
                <a16:creationId xmlns:a16="http://schemas.microsoft.com/office/drawing/2014/main" id="{B6BB27F3-3983-E947-A35E-6629A5C1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E6E8E1-CF79-024D-BBCE-9FBB37B8402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8" grpId="0"/>
      <p:bldP spid="6942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>
            <a:extLst>
              <a:ext uri="{FF2B5EF4-FFF2-40B4-BE49-F238E27FC236}">
                <a16:creationId xmlns:a16="http://schemas.microsoft.com/office/drawing/2014/main" id="{D71E335D-A4C4-9342-B9CB-A23CCD4034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BC8C3-3304-7C41-A43C-3260A2F77516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33794" name="Text Box 5">
            <a:extLst>
              <a:ext uri="{FF2B5EF4-FFF2-40B4-BE49-F238E27FC236}">
                <a16:creationId xmlns:a16="http://schemas.microsoft.com/office/drawing/2014/main" id="{E8221EA1-4216-7A40-9BA5-C442BBC96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28159E51-F04A-5240-A863-EC8F7836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909638"/>
            <a:ext cx="864076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 typeface="Wingdings" pitchFamily="2" charset="2"/>
              <a:buAutoNum type="alphaLcParenR"/>
            </a:pP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存储器映像寻址方式（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Memory Mapped I/O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把系统中的每一个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端口看作一个存储单元，并与存储单元一样统一编址。访问存储器的所有指令均可用来访问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端口，不用设置专门的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指令。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实际上是把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地址映射到存储空间，作为整个存储空间的一小部分。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适用于不包括专门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操作指令的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简化了指令系统的设计，不必包含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操作指令；能用功能强的存储器指令，操作方便灵活；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地址空间可调。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端口占用存储器的地址空间；译码电路复杂；指令较长，延长了输入输出的操作时间。</a:t>
            </a:r>
          </a:p>
        </p:txBody>
      </p:sp>
      <p:sp>
        <p:nvSpPr>
          <p:cNvPr id="33796" name="幻灯片编号占位符 4">
            <a:extLst>
              <a:ext uri="{FF2B5EF4-FFF2-40B4-BE49-F238E27FC236}">
                <a16:creationId xmlns:a16="http://schemas.microsoft.com/office/drawing/2014/main" id="{EA3FE1F0-B8B0-7E48-9AB9-696A1A7F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1EC5BF-FD19-FB4C-B255-6C4D5F5EEA2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0C3A7C9E-3226-D346-AF42-C47E1EE6438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9FB454-F269-8840-B117-DBCDC75BE20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35842" name="Text Box 5">
            <a:extLst>
              <a:ext uri="{FF2B5EF4-FFF2-40B4-BE49-F238E27FC236}">
                <a16:creationId xmlns:a16="http://schemas.microsoft.com/office/drawing/2014/main" id="{9EC47B24-7F07-C34C-A6F3-61C89C01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D9E7C5CE-A13E-1541-A602-7C28B072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908050"/>
            <a:ext cx="8640762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 typeface="Wingdings" pitchFamily="2" charset="2"/>
              <a:buAutoNum type="alphaLcParenR" startAt="2"/>
            </a:pP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单独编址方式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端口单独编址来构成一个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空间，不占用存储空间，用专门的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IN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指令来访问端口。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Intel 8086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8088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等采用这种方式。</a:t>
            </a:r>
          </a:p>
          <a:p>
            <a:pPr lvl="1">
              <a:buSzTx/>
              <a:buFont typeface="Wingdings" pitchFamily="2" charset="2"/>
              <a:buChar char="l"/>
            </a:pP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8086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中，用地址总线的低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位来寻址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口。输入和输出端口可用相同的地址。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中的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M/IO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控制信号用来区分是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寻址和存储器寻址。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指令和访存指令区分开，使程序清晰，可读性好；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指令较短，执行速度快，也不占用内存空间；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译码电路较简单。</a:t>
            </a:r>
          </a:p>
          <a:p>
            <a:pPr lvl="2">
              <a:buSzTx/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指令系统必须有专门的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IN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指令，没有访存指令的功能强。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必须提供区分存储器和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读写的控制信号（如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8086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M/IO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信号等）。</a:t>
            </a:r>
          </a:p>
        </p:txBody>
      </p:sp>
      <p:sp>
        <p:nvSpPr>
          <p:cNvPr id="35844" name="幻灯片编号占位符 4">
            <a:extLst>
              <a:ext uri="{FF2B5EF4-FFF2-40B4-BE49-F238E27FC236}">
                <a16:creationId xmlns:a16="http://schemas.microsoft.com/office/drawing/2014/main" id="{B173BCBD-2516-BE47-8780-83F5A7AB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5D77EE-4D0B-3940-A315-6A206DFF23A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>
            <a:extLst>
              <a:ext uri="{FF2B5EF4-FFF2-40B4-BE49-F238E27FC236}">
                <a16:creationId xmlns:a16="http://schemas.microsoft.com/office/drawing/2014/main" id="{5B25AFAB-F270-B248-A8F3-246A0EC4B65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FB2C6D-90A0-C742-8D20-77B350132A5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37890" name="Text Box 5">
            <a:extLst>
              <a:ext uri="{FF2B5EF4-FFF2-40B4-BE49-F238E27FC236}">
                <a16:creationId xmlns:a16="http://schemas.microsoft.com/office/drawing/2014/main" id="{C87BBEEF-5C2C-F54C-A42A-9A698A7E7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8152B219-D64E-4C4C-A233-BDC07A068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893763"/>
            <a:ext cx="6688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四、</a:t>
            </a: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与外设间的数据传送方式</a:t>
            </a:r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4A5B9560-D00F-8B40-A587-6B561FCF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3"/>
            <a:ext cx="79930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Tx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软件实现：程序控制方式、中断方式。</a:t>
            </a:r>
          </a:p>
          <a:p>
            <a:pPr>
              <a:lnSpc>
                <a:spcPct val="90000"/>
              </a:lnSpc>
              <a:buSzTx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硬件实现：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方式。</a:t>
            </a:r>
          </a:p>
        </p:txBody>
      </p:sp>
      <p:sp>
        <p:nvSpPr>
          <p:cNvPr id="702471" name="Rectangle 7">
            <a:extLst>
              <a:ext uri="{FF2B5EF4-FFF2-40B4-BE49-F238E27FC236}">
                <a16:creationId xmlns:a16="http://schemas.microsoft.com/office/drawing/2014/main" id="{FA08106B-D0B7-7144-AC4B-8FBC622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2924175"/>
            <a:ext cx="870426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SzTx/>
              <a:buFont typeface="Wingdings" pitchFamily="2" charset="2"/>
              <a:buAutoNum type="arabicPeriod"/>
            </a:pP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程序控制方式</a:t>
            </a:r>
          </a:p>
          <a:p>
            <a:pPr lvl="1">
              <a:lnSpc>
                <a:spcPct val="110000"/>
              </a:lnSpc>
              <a:buSzTx/>
              <a:buFont typeface="Wingdings" pitchFamily="2" charset="2"/>
              <a:buAutoNum type="circleNumDbPlain"/>
            </a:pP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无条件方式（同步传送方式）</a:t>
            </a:r>
          </a:p>
          <a:p>
            <a:pPr lvl="2">
              <a:lnSpc>
                <a:spcPct val="110000"/>
              </a:lnSpc>
              <a:buSzTx/>
              <a:buFont typeface="Wingdings" pitchFamily="2" charset="2"/>
              <a:buChar char="u"/>
            </a:pP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最简单的传送方式，主要用于对简单的外设进行操作，或者外设的定时是固定的或已知的场合。</a:t>
            </a:r>
          </a:p>
          <a:p>
            <a:pPr lvl="2">
              <a:lnSpc>
                <a:spcPct val="110000"/>
              </a:lnSpc>
              <a:buSzTx/>
              <a:buFont typeface="Wingdings" pitchFamily="2" charset="2"/>
              <a:buChar char="u"/>
            </a:pP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程序可以不必检查外设的状态，而在需要进行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操作时，直接执行</a:t>
            </a:r>
            <a:r>
              <a:rPr kumimoji="0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指令。</a:t>
            </a:r>
          </a:p>
        </p:txBody>
      </p:sp>
      <p:sp>
        <p:nvSpPr>
          <p:cNvPr id="37894" name="幻灯片编号占位符 4">
            <a:extLst>
              <a:ext uri="{FF2B5EF4-FFF2-40B4-BE49-F238E27FC236}">
                <a16:creationId xmlns:a16="http://schemas.microsoft.com/office/drawing/2014/main" id="{D8C788E3-DC4D-004A-B9B1-625DCE6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3CDA0B-109E-2E4E-88D2-1F9EDF11C2E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0" grpId="0"/>
      <p:bldP spid="7024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>
            <a:extLst>
              <a:ext uri="{FF2B5EF4-FFF2-40B4-BE49-F238E27FC236}">
                <a16:creationId xmlns:a16="http://schemas.microsoft.com/office/drawing/2014/main" id="{447FAEF2-8208-F344-BEB4-5E9E7209A4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B2B18D-E08D-C042-A059-283943F4E81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39938" name="Text Box 5">
            <a:extLst>
              <a:ext uri="{FF2B5EF4-FFF2-40B4-BE49-F238E27FC236}">
                <a16:creationId xmlns:a16="http://schemas.microsoft.com/office/drawing/2014/main" id="{E1D5CFEA-F4B3-D241-A714-4623D9EB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33789E35-7AF1-9D4C-857E-A10CC810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77900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无条件传送方式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grpSp>
        <p:nvGrpSpPr>
          <p:cNvPr id="704525" name="Group 13">
            <a:extLst>
              <a:ext uri="{FF2B5EF4-FFF2-40B4-BE49-F238E27FC236}">
                <a16:creationId xmlns:a16="http://schemas.microsoft.com/office/drawing/2014/main" id="{C6CB0C08-1D11-CE4D-8241-AB5F0E47C8C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773238"/>
            <a:ext cx="4464050" cy="4129087"/>
            <a:chOff x="204" y="1117"/>
            <a:chExt cx="2812" cy="2601"/>
          </a:xfrm>
        </p:grpSpPr>
        <p:graphicFrame>
          <p:nvGraphicFramePr>
            <p:cNvPr id="39948" name="Object 7">
              <a:extLst>
                <a:ext uri="{FF2B5EF4-FFF2-40B4-BE49-F238E27FC236}">
                  <a16:creationId xmlns:a16="http://schemas.microsoft.com/office/drawing/2014/main" id="{AEFB99AF-A7E9-A248-9CEC-8B0AC3239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117"/>
            <a:ext cx="2812" cy="2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6" name="Visio" r:id="rId4" imgW="1600200" imgH="1339850" progId="Visio.Drawing.11">
                    <p:embed/>
                  </p:oleObj>
                </mc:Choice>
                <mc:Fallback>
                  <p:oleObj name="Visio" r:id="rId4" imgW="1600200" imgH="1339850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117"/>
                          <a:ext cx="2812" cy="2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9" name="Text Box 8">
              <a:extLst>
                <a:ext uri="{FF2B5EF4-FFF2-40B4-BE49-F238E27FC236}">
                  <a16:creationId xmlns:a16="http://schemas.microsoft.com/office/drawing/2014/main" id="{97D0C544-F29E-AE45-9BDA-6BF9B9064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3430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简单输入端口</a:t>
              </a:r>
            </a:p>
          </p:txBody>
        </p:sp>
      </p:grpSp>
      <p:sp>
        <p:nvSpPr>
          <p:cNvPr id="704521" name="Rectangle 9">
            <a:extLst>
              <a:ext uri="{FF2B5EF4-FFF2-40B4-BE49-F238E27FC236}">
                <a16:creationId xmlns:a16="http://schemas.microsoft.com/office/drawing/2014/main" id="{D61FF073-B2DB-FE4A-B7EF-F18E12FF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6021388"/>
            <a:ext cx="357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 b="0">
                <a:latin typeface="华文中宋" panose="02010600040101010101" pitchFamily="2" charset="-122"/>
                <a:ea typeface="华文中宋" panose="02010600040101010101" pitchFamily="2" charset="-122"/>
              </a:rPr>
              <a:t>查询按键开关的状态</a:t>
            </a:r>
          </a:p>
        </p:txBody>
      </p:sp>
      <p:grpSp>
        <p:nvGrpSpPr>
          <p:cNvPr id="704526" name="Group 14">
            <a:extLst>
              <a:ext uri="{FF2B5EF4-FFF2-40B4-BE49-F238E27FC236}">
                <a16:creationId xmlns:a16="http://schemas.microsoft.com/office/drawing/2014/main" id="{800B94E1-BEAF-B74F-A396-DE6F67D9E14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052513"/>
            <a:ext cx="4105275" cy="5472112"/>
            <a:chOff x="3061" y="663"/>
            <a:chExt cx="2586" cy="3447"/>
          </a:xfrm>
        </p:grpSpPr>
        <p:sp>
          <p:nvSpPr>
            <p:cNvPr id="39944" name="Rectangle 6">
              <a:extLst>
                <a:ext uri="{FF2B5EF4-FFF2-40B4-BE49-F238E27FC236}">
                  <a16:creationId xmlns:a16="http://schemas.microsoft.com/office/drawing/2014/main" id="{62586911-B859-F849-BF30-7AF45084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663"/>
              <a:ext cx="2586" cy="3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开关连接到三态缓冲器，缓冲器输出端接到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CPU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的数据总线。</a:t>
              </a:r>
            </a:p>
            <a:p>
              <a:pPr lvl="1"/>
              <a:r>
                <a:rPr kumimoji="0" lang="zh-CN" altLang="en-US" sz="2000">
                  <a:solidFill>
                    <a:schemeClr val="fol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开关断开：高电平输入；</a:t>
              </a:r>
            </a:p>
            <a:p>
              <a:pPr lvl="1"/>
              <a:r>
                <a:rPr kumimoji="0" lang="zh-CN" altLang="en-US" sz="2000">
                  <a:solidFill>
                    <a:schemeClr val="fol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开关闭合：低电平输入。</a:t>
              </a:r>
            </a:p>
            <a:p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执行输入指令，使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M/IO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RD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和片选信号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CS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同时变为低电平，经过反向与非门变成有效的低电平开启缓冲器的三态门，使开关的当前状态以二进制的形式被读入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CPU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。</a:t>
              </a:r>
            </a:p>
            <a:p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检查字节各位的内容，就能了解各开关当前状态。</a:t>
              </a:r>
            </a:p>
          </p:txBody>
        </p:sp>
        <p:sp>
          <p:nvSpPr>
            <p:cNvPr id="39945" name="Line 10">
              <a:extLst>
                <a:ext uri="{FF2B5EF4-FFF2-40B4-BE49-F238E27FC236}">
                  <a16:creationId xmlns:a16="http://schemas.microsoft.com/office/drawing/2014/main" id="{9F45BC7A-5E7D-9A4E-B98E-D3DD24BF6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9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Line 11">
              <a:extLst>
                <a:ext uri="{FF2B5EF4-FFF2-40B4-BE49-F238E27FC236}">
                  <a16:creationId xmlns:a16="http://schemas.microsoft.com/office/drawing/2014/main" id="{4331CAA3-DFB7-1041-B480-9B86C6C35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133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12">
              <a:extLst>
                <a:ext uri="{FF2B5EF4-FFF2-40B4-BE49-F238E27FC236}">
                  <a16:creationId xmlns:a16="http://schemas.microsoft.com/office/drawing/2014/main" id="{3A02C4F2-7376-D94F-AFCA-D1214F6C6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133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3" name="幻灯片编号占位符 4">
            <a:extLst>
              <a:ext uri="{FF2B5EF4-FFF2-40B4-BE49-F238E27FC236}">
                <a16:creationId xmlns:a16="http://schemas.microsoft.com/office/drawing/2014/main" id="{EE3F78D0-F2EE-D342-8197-10ED02F4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2AFCE-60F4-D34E-96A8-1522D9D3CF8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376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>
            <a:extLst>
              <a:ext uri="{FF2B5EF4-FFF2-40B4-BE49-F238E27FC236}">
                <a16:creationId xmlns:a16="http://schemas.microsoft.com/office/drawing/2014/main" id="{66B85D0B-FFDC-5A43-88BF-9CA5FB7263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EB1E2-F4DF-BE47-95E5-61D6B81B35B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41986" name="Text Box 5">
            <a:extLst>
              <a:ext uri="{FF2B5EF4-FFF2-40B4-BE49-F238E27FC236}">
                <a16:creationId xmlns:a16="http://schemas.microsoft.com/office/drawing/2014/main" id="{978DB6E6-62E9-3A4F-8D57-FB7E30D4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339C376E-FA5F-EE43-88A2-EFD64548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65200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无条件传送方式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706568" name="Rectangle 8">
            <a:extLst>
              <a:ext uri="{FF2B5EF4-FFF2-40B4-BE49-F238E27FC236}">
                <a16:creationId xmlns:a16="http://schemas.microsoft.com/office/drawing/2014/main" id="{B3149500-FCC4-3D41-8858-B58C99CB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5927725"/>
            <a:ext cx="326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0">
                <a:latin typeface="华文中宋" panose="02010600040101010101" pitchFamily="2" charset="-122"/>
                <a:ea typeface="华文中宋" panose="02010600040101010101" pitchFamily="2" charset="-122"/>
              </a:rPr>
              <a:t>控制</a:t>
            </a:r>
            <a:r>
              <a:rPr kumimoji="0" lang="en-US" altLang="zh-CN" sz="2400" b="0">
                <a:latin typeface="华文中宋" panose="02010600040101010101" pitchFamily="2" charset="-122"/>
                <a:ea typeface="华文中宋" panose="02010600040101010101" pitchFamily="2" charset="-122"/>
              </a:rPr>
              <a:t>LED</a:t>
            </a:r>
            <a:r>
              <a:rPr kumimoji="0" lang="zh-CN" altLang="en-US" sz="2400" b="0">
                <a:latin typeface="华文中宋" panose="02010600040101010101" pitchFamily="2" charset="-122"/>
                <a:ea typeface="华文中宋" panose="02010600040101010101" pitchFamily="2" charset="-122"/>
              </a:rPr>
              <a:t>显示器的点灭</a:t>
            </a:r>
          </a:p>
        </p:txBody>
      </p:sp>
      <p:grpSp>
        <p:nvGrpSpPr>
          <p:cNvPr id="706573" name="Group 13">
            <a:extLst>
              <a:ext uri="{FF2B5EF4-FFF2-40B4-BE49-F238E27FC236}">
                <a16:creationId xmlns:a16="http://schemas.microsoft.com/office/drawing/2014/main" id="{BBEFB578-CF1F-C64A-B004-59AFF455C33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71663"/>
            <a:ext cx="4537075" cy="3959225"/>
            <a:chOff x="249" y="1179"/>
            <a:chExt cx="2858" cy="2494"/>
          </a:xfrm>
        </p:grpSpPr>
        <p:sp>
          <p:nvSpPr>
            <p:cNvPr id="41996" name="Text Box 7">
              <a:extLst>
                <a:ext uri="{FF2B5EF4-FFF2-40B4-BE49-F238E27FC236}">
                  <a16:creationId xmlns:a16="http://schemas.microsoft.com/office/drawing/2014/main" id="{1E8558A1-4099-8E45-9FBE-8A464FDA1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" y="3385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简单输出端口</a:t>
              </a:r>
            </a:p>
          </p:txBody>
        </p:sp>
        <p:graphicFrame>
          <p:nvGraphicFramePr>
            <p:cNvPr id="41997" name="Object 9">
              <a:extLst>
                <a:ext uri="{FF2B5EF4-FFF2-40B4-BE49-F238E27FC236}">
                  <a16:creationId xmlns:a16="http://schemas.microsoft.com/office/drawing/2014/main" id="{DDDDAF9F-DE9E-6847-881C-58CB062E8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1179"/>
            <a:ext cx="2858" cy="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4" name="Visio" r:id="rId4" imgW="1562100" imgH="1187450" progId="Visio.Drawing.11">
                    <p:embed/>
                  </p:oleObj>
                </mc:Choice>
                <mc:Fallback>
                  <p:oleObj name="Visio" r:id="rId4" imgW="1562100" imgH="1187450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179"/>
                          <a:ext cx="2858" cy="2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574" name="Group 14">
            <a:extLst>
              <a:ext uri="{FF2B5EF4-FFF2-40B4-BE49-F238E27FC236}">
                <a16:creationId xmlns:a16="http://schemas.microsoft.com/office/drawing/2014/main" id="{13A60C08-FCD5-9947-AA27-633AA2A49A5E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695325"/>
            <a:ext cx="3810000" cy="6303963"/>
            <a:chOff x="3243" y="438"/>
            <a:chExt cx="2400" cy="3971"/>
          </a:xfrm>
        </p:grpSpPr>
        <p:sp>
          <p:nvSpPr>
            <p:cNvPr id="41992" name="Rectangle 6">
              <a:extLst>
                <a:ext uri="{FF2B5EF4-FFF2-40B4-BE49-F238E27FC236}">
                  <a16:creationId xmlns:a16="http://schemas.microsoft.com/office/drawing/2014/main" id="{EEC54BEA-7116-0A49-9D55-B8893C28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438"/>
              <a:ext cx="2400" cy="39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用一个由锁存器构成的输出端口来把</a:t>
              </a:r>
              <a:r>
                <a:rPr kumimoji="0" lang="en-US" altLang="zh-CN" sz="24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LED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接到计算机的数据总线上，并串接一个限流电阻，共阴连接。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点亮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LED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的位是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，灭的是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0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。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输出指令使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M/IO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WR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和片选信号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CS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同时变低，相与后的低电平信号经反相后出发锁存器。</a:t>
              </a:r>
            </a:p>
            <a:p>
              <a:pPr>
                <a:lnSpc>
                  <a:spcPct val="90000"/>
                </a:lnSpc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由于锁存器的作用，输出值能一直保持到下一个输出指令到达为止，这段时间内，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LED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的状态也将保持不变。</a:t>
              </a:r>
            </a:p>
          </p:txBody>
        </p:sp>
        <p:sp>
          <p:nvSpPr>
            <p:cNvPr id="41993" name="Line 10">
              <a:extLst>
                <a:ext uri="{FF2B5EF4-FFF2-40B4-BE49-F238E27FC236}">
                  <a16:creationId xmlns:a16="http://schemas.microsoft.com/office/drawing/2014/main" id="{2269D161-55ED-A844-B73F-935D35907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43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Line 11">
              <a:extLst>
                <a:ext uri="{FF2B5EF4-FFF2-40B4-BE49-F238E27FC236}">
                  <a16:creationId xmlns:a16="http://schemas.microsoft.com/office/drawing/2014/main" id="{7E85FB08-8FF8-AB4A-9B88-D781B34F4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2205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12">
              <a:extLst>
                <a:ext uri="{FF2B5EF4-FFF2-40B4-BE49-F238E27FC236}">
                  <a16:creationId xmlns:a16="http://schemas.microsoft.com/office/drawing/2014/main" id="{9AB86401-986A-3A46-8716-20757F683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205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91" name="幻灯片编号占位符 4">
            <a:extLst>
              <a:ext uri="{FF2B5EF4-FFF2-40B4-BE49-F238E27FC236}">
                <a16:creationId xmlns:a16="http://schemas.microsoft.com/office/drawing/2014/main" id="{BA6D2112-399D-F34E-B200-48056C0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01576-CEA1-C84B-8F78-68D33D3D37AE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376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>
            <a:extLst>
              <a:ext uri="{FF2B5EF4-FFF2-40B4-BE49-F238E27FC236}">
                <a16:creationId xmlns:a16="http://schemas.microsoft.com/office/drawing/2014/main" id="{CC136C64-4A00-E24D-A13D-6996FB033D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6875EA-563D-AF4B-8D1B-21549265B248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44034" name="Text Box 5">
            <a:extLst>
              <a:ext uri="{FF2B5EF4-FFF2-40B4-BE49-F238E27FC236}">
                <a16:creationId xmlns:a16="http://schemas.microsoft.com/office/drawing/2014/main" id="{A775C6F2-67F4-934C-95A9-8D1FFED1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98373" name="Rectangle 5">
            <a:extLst>
              <a:ext uri="{FF2B5EF4-FFF2-40B4-BE49-F238E27FC236}">
                <a16:creationId xmlns:a16="http://schemas.microsoft.com/office/drawing/2014/main" id="{9D145906-313B-7A4B-959F-620854EB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35038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38200" indent="-838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条件传送（查询式传送）</a:t>
            </a:r>
          </a:p>
        </p:txBody>
      </p:sp>
      <p:sp>
        <p:nvSpPr>
          <p:cNvPr id="698374" name="Rectangle 6">
            <a:extLst>
              <a:ext uri="{FF2B5EF4-FFF2-40B4-BE49-F238E27FC236}">
                <a16:creationId xmlns:a16="http://schemas.microsoft.com/office/drawing/2014/main" id="{9FAB995A-2FF6-A944-A7C1-E50A4503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57350"/>
            <a:ext cx="8135938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</a:pP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一般情况下，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在执行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时，很难保证输入设备总是准备好数据，或是输出设备已经处在接收数据状态。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必须先确认外设已处于准备传送数据状态，才能进行传送。</a:t>
            </a:r>
          </a:p>
          <a:p>
            <a:pPr>
              <a:spcAft>
                <a:spcPct val="20000"/>
              </a:spcAft>
              <a:buSzTx/>
            </a:pP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必须先执行一条输入指令，从外设的状态口读取当前的状态。</a:t>
            </a:r>
            <a:r>
              <a:rPr kumimoji="0" lang="zh-CN" altLang="en-US" sz="2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如果外设未准备好或处于忙碌状态，则程序要转回去反复执行读状态指令，不断检测外设的状态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；直到外设准备就绪为止，然后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才可以进行正常的</a:t>
            </a:r>
            <a:r>
              <a:rPr kumimoji="0"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操作。</a:t>
            </a:r>
          </a:p>
        </p:txBody>
      </p:sp>
      <p:sp>
        <p:nvSpPr>
          <p:cNvPr id="44037" name="幻灯片编号占位符 4">
            <a:extLst>
              <a:ext uri="{FF2B5EF4-FFF2-40B4-BE49-F238E27FC236}">
                <a16:creationId xmlns:a16="http://schemas.microsoft.com/office/drawing/2014/main" id="{04DD3702-808A-1244-9583-1BE4ED3F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B9B85D-6381-2745-83D8-612D28F8A9F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69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69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3" grpId="0"/>
      <p:bldP spid="6983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>
            <a:extLst>
              <a:ext uri="{FF2B5EF4-FFF2-40B4-BE49-F238E27FC236}">
                <a16:creationId xmlns:a16="http://schemas.microsoft.com/office/drawing/2014/main" id="{5496D245-6FA0-C640-AAC0-0E830D3A26E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DAD0F1-F3A8-2F48-8938-E0507C35950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07D7DDFC-1661-534E-AD25-4853D168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3500"/>
            <a:ext cx="8569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latin typeface="隶书" pitchFamily="49" charset="-122"/>
                <a:ea typeface="隶书" pitchFamily="49" charset="-122"/>
              </a:rPr>
              <a:t>第七章 </a:t>
            </a:r>
            <a:r>
              <a:rPr lang="en-US" altLang="zh-CN" sz="4000">
                <a:latin typeface="隶书" pitchFamily="49" charset="-122"/>
                <a:ea typeface="隶书" pitchFamily="49" charset="-122"/>
              </a:rPr>
              <a:t>典型接口芯片原理和应用</a:t>
            </a:r>
            <a:endParaRPr lang="zh-CN" altLang="en-US" sz="40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8854" name="Text Box 8">
            <a:extLst>
              <a:ext uri="{FF2B5EF4-FFF2-40B4-BE49-F238E27FC236}">
                <a16:creationId xmlns:a16="http://schemas.microsoft.com/office/drawing/2014/main" id="{64037D26-522F-9B47-B111-89E9C385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55775"/>
            <a:ext cx="6624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7.1	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8855" name="Text Box 9">
            <a:hlinkClick r:id="rId3" action="ppaction://hlinksldjump"/>
            <a:extLst>
              <a:ext uri="{FF2B5EF4-FFF2-40B4-BE49-F238E27FC236}">
                <a16:creationId xmlns:a16="http://schemas.microsoft.com/office/drawing/2014/main" id="{160ED364-9863-E34C-8957-8C101535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24907"/>
            <a:ext cx="82089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  <p:sp>
        <p:nvSpPr>
          <p:cNvPr id="78856" name="Text Box 10">
            <a:hlinkClick r:id="rId4" action="ppaction://hlinksldjump"/>
            <a:extLst>
              <a:ext uri="{FF2B5EF4-FFF2-40B4-BE49-F238E27FC236}">
                <a16:creationId xmlns:a16="http://schemas.microsoft.com/office/drawing/2014/main" id="{3CD7E204-7829-1040-A59C-E9A50AB4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84" y="2504827"/>
            <a:ext cx="824503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  <p:sp>
        <p:nvSpPr>
          <p:cNvPr id="78857" name="Text Box 11">
            <a:hlinkClick r:id="rId5" action="ppaction://hlinksldjump"/>
            <a:extLst>
              <a:ext uri="{FF2B5EF4-FFF2-40B4-BE49-F238E27FC236}">
                <a16:creationId xmlns:a16="http://schemas.microsoft.com/office/drawing/2014/main" id="{97E1D825-D09E-C941-A433-6ACF8092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44925"/>
            <a:ext cx="82089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223" name="幻灯片编号占位符 4">
            <a:extLst>
              <a:ext uri="{FF2B5EF4-FFF2-40B4-BE49-F238E27FC236}">
                <a16:creationId xmlns:a16="http://schemas.microsoft.com/office/drawing/2014/main" id="{A288E9A2-0071-6E42-8A53-98542B2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2C3201-B9AD-B54A-BE15-E53D01E3741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kumimoji="0" lang="en-US" altLang="zh-CN" sz="1400"/>
              <a:t>/127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54" grpId="0"/>
      <p:bldP spid="78855" grpId="0"/>
      <p:bldP spid="78856" grpId="0"/>
      <p:bldP spid="788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>
            <a:extLst>
              <a:ext uri="{FF2B5EF4-FFF2-40B4-BE49-F238E27FC236}">
                <a16:creationId xmlns:a16="http://schemas.microsoft.com/office/drawing/2014/main" id="{F0981899-2BB5-E14A-A5CC-C82F1A0013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9A5DEA-5B64-7541-AA55-CC884B063B4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46082" name="Text Box 5">
            <a:extLst>
              <a:ext uri="{FF2B5EF4-FFF2-40B4-BE49-F238E27FC236}">
                <a16:creationId xmlns:a16="http://schemas.microsoft.com/office/drawing/2014/main" id="{1E2A83D1-76FE-6A41-89FD-44F58ED6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503C3DA8-659B-F240-A224-E98A1BF6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22325"/>
            <a:ext cx="345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、查询式</a:t>
            </a:r>
            <a:r>
              <a:rPr kumimoji="0" lang="zh-CN" altLang="en-US" sz="2800" u="sng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</a:p>
        </p:txBody>
      </p:sp>
      <p:sp>
        <p:nvSpPr>
          <p:cNvPr id="688134" name="Rectangle 6">
            <a:extLst>
              <a:ext uri="{FF2B5EF4-FFF2-40B4-BE49-F238E27FC236}">
                <a16:creationId xmlns:a16="http://schemas.microsoft.com/office/drawing/2014/main" id="{00A6A711-0B17-D443-A283-81E5ABDB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8713788" cy="237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当输入设备准备好数据后，就向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接口电路发一个选通信号。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将外设的数据打入数据锁存器中。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触发器的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端置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，表明数据准备好。</a:t>
            </a:r>
          </a:p>
          <a:p>
            <a:pPr>
              <a:lnSpc>
                <a:spcPct val="80000"/>
              </a:lnSpc>
              <a:buSzTx/>
            </a:pP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先执行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IN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指令读状态口的信息，三态门开启，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端的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送到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位，并被读入累加器。</a:t>
            </a:r>
          </a:p>
          <a:p>
            <a:pPr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程序检测到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后，便执行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IN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指令读数据口。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开启数据缓冲器，将外设送到锁存器中的数据经缓冲器送到数据总线后进累加器。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触发器清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，一次数据传送完毕。</a:t>
            </a:r>
          </a:p>
        </p:txBody>
      </p:sp>
      <p:graphicFrame>
        <p:nvGraphicFramePr>
          <p:cNvPr id="688135" name="Object 7">
            <a:extLst>
              <a:ext uri="{FF2B5EF4-FFF2-40B4-BE49-F238E27FC236}">
                <a16:creationId xmlns:a16="http://schemas.microsoft.com/office/drawing/2014/main" id="{79D3F62F-BF11-EB4F-A7E1-0CCD13C0E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73163"/>
          <a:ext cx="7632700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Visio" r:id="rId4" imgW="2520950" imgH="984250" progId="Visio.Drawing.11">
                  <p:embed/>
                </p:oleObj>
              </mc:Choice>
              <mc:Fallback>
                <p:oleObj name="Visio" r:id="rId4" imgW="2520950" imgH="98425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73163"/>
                        <a:ext cx="7632700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幻灯片编号占位符 4">
            <a:extLst>
              <a:ext uri="{FF2B5EF4-FFF2-40B4-BE49-F238E27FC236}">
                <a16:creationId xmlns:a16="http://schemas.microsoft.com/office/drawing/2014/main" id="{FED228B3-D1AC-A64F-9DE3-9CDBAA2E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7FA103-3B70-7F46-B687-711AB593980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3765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8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>
            <a:extLst>
              <a:ext uri="{FF2B5EF4-FFF2-40B4-BE49-F238E27FC236}">
                <a16:creationId xmlns:a16="http://schemas.microsoft.com/office/drawing/2014/main" id="{37DCCD69-EBFE-F84A-9E37-3BA340AAD0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3E02BA-A385-7F4E-823E-90481760A23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48130" name="Text Box 5">
            <a:extLst>
              <a:ext uri="{FF2B5EF4-FFF2-40B4-BE49-F238E27FC236}">
                <a16:creationId xmlns:a16="http://schemas.microsoft.com/office/drawing/2014/main" id="{96A5843C-F24B-1341-8745-9C5BB083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28013757-4D81-4545-9DF2-E3386093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3503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、查询式输入方式</a:t>
            </a:r>
          </a:p>
        </p:txBody>
      </p:sp>
      <p:sp>
        <p:nvSpPr>
          <p:cNvPr id="708614" name="Rectangle 6">
            <a:extLst>
              <a:ext uri="{FF2B5EF4-FFF2-40B4-BE49-F238E27FC236}">
                <a16:creationId xmlns:a16="http://schemas.microsoft.com/office/drawing/2014/main" id="{1FAA7993-CEC7-5A4E-9982-AEDD7AF33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79563"/>
            <a:ext cx="5761037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设状态口的地址是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PORT_S1,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输入数据口的地址是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PORT_IN,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传送数据的总字节数为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COUNT_1: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BX,0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；初始化地址指针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BX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CX,COUNT_1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；字节数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READ_S1:IN AL,PORT_S1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；读入状态位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TEST AL,01H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；数据准备好否？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JZ READ_S1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；否，循环检测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 AL,PORT_IN 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；已准备好，读数据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[BX],AL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；存到内存缓冲区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INC BX	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；修改地址指针</a:t>
            </a:r>
          </a:p>
          <a:p>
            <a:pPr lvl="2"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LOOP READ_S1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；未传送完，继续传送</a:t>
            </a:r>
          </a:p>
          <a:p>
            <a:pPr lvl="2">
              <a:buFont typeface="Wingdings" pitchFamily="2" charset="2"/>
              <a:buNone/>
            </a:pP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</a:p>
        </p:txBody>
      </p:sp>
      <p:graphicFrame>
        <p:nvGraphicFramePr>
          <p:cNvPr id="708615" name="Object 7">
            <a:extLst>
              <a:ext uri="{FF2B5EF4-FFF2-40B4-BE49-F238E27FC236}">
                <a16:creationId xmlns:a16="http://schemas.microsoft.com/office/drawing/2014/main" id="{64549060-F669-2B45-8516-0ABC11905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836613"/>
          <a:ext cx="2362200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Visio" r:id="rId4" imgW="1016000" imgH="2501900" progId="Visio.Drawing.11">
                  <p:embed/>
                </p:oleObj>
              </mc:Choice>
              <mc:Fallback>
                <p:oleObj name="Visio" r:id="rId4" imgW="1016000" imgH="25019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836613"/>
                        <a:ext cx="2362200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幻灯片编号占位符 4">
            <a:extLst>
              <a:ext uri="{FF2B5EF4-FFF2-40B4-BE49-F238E27FC236}">
                <a16:creationId xmlns:a16="http://schemas.microsoft.com/office/drawing/2014/main" id="{5A90013C-0631-A344-8BF6-79AEF251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CE9977-0697-1440-8E91-EC7D57F3EF3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>
            <a:extLst>
              <a:ext uri="{FF2B5EF4-FFF2-40B4-BE49-F238E27FC236}">
                <a16:creationId xmlns:a16="http://schemas.microsoft.com/office/drawing/2014/main" id="{FA6C2783-C74F-CC47-8896-B03933541F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0DBE0B-C671-6F45-9E38-55E8BA6D978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50178" name="Text Box 5">
            <a:extLst>
              <a:ext uri="{FF2B5EF4-FFF2-40B4-BE49-F238E27FC236}">
                <a16:creationId xmlns:a16="http://schemas.microsoft.com/office/drawing/2014/main" id="{623B687B-0CBC-6642-B85D-EC2A4FB9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10661" name="Rectangle 5">
            <a:extLst>
              <a:ext uri="{FF2B5EF4-FFF2-40B4-BE49-F238E27FC236}">
                <a16:creationId xmlns:a16="http://schemas.microsoft.com/office/drawing/2014/main" id="{1EA0F0A1-6A37-2F46-B199-AB6F426D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38200" indent="-838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、查询式</a:t>
            </a:r>
            <a:r>
              <a:rPr kumimoji="0" lang="zh-CN" altLang="en-US" sz="2800" u="sng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6C8E21B5-E2A8-4344-AAA6-3720EDB8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49725"/>
            <a:ext cx="8496300" cy="2487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准备向外设输出数据时，先执行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IN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指令读状态口的信息。三态门开启，从数据总线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D1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位读入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BUSY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状态。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BUSY=1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，表示外设在接收上一个数据的忙碌状态。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只有在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BUSY=0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才能向外设输出新的数据。</a:t>
            </a:r>
          </a:p>
          <a:p>
            <a:pPr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程序检测到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D1(BUSY)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后，便执行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指令输出数据。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选通数据锁存器，将数据送向外设。</a:t>
            </a:r>
          </a:p>
          <a:p>
            <a:pPr lvl="1"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选通信号的后沿使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触发器翻转，置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Q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为高电平，将状态口的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BUSY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置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80000"/>
              </a:lnSpc>
              <a:buSzTx/>
            </a:pP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输出设备从接口中取出数据后，就送回一个应答信号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ACK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，将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触发器清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，即置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BUSY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，允许</a:t>
            </a:r>
            <a:r>
              <a:rPr kumimoji="0" lang="en-US" altLang="zh-CN" sz="1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1800">
                <a:latin typeface="华文中宋" panose="02010600040101010101" pitchFamily="2" charset="-122"/>
                <a:ea typeface="华文中宋" panose="02010600040101010101" pitchFamily="2" charset="-122"/>
              </a:rPr>
              <a:t>送出下一个数据。</a:t>
            </a:r>
          </a:p>
        </p:txBody>
      </p:sp>
      <p:graphicFrame>
        <p:nvGraphicFramePr>
          <p:cNvPr id="710663" name="Object 7">
            <a:extLst>
              <a:ext uri="{FF2B5EF4-FFF2-40B4-BE49-F238E27FC236}">
                <a16:creationId xmlns:a16="http://schemas.microsoft.com/office/drawing/2014/main" id="{6C709DEA-B907-D748-A2DF-C4D669E91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981075"/>
          <a:ext cx="6049963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Visio" r:id="rId4" imgW="3549650" imgH="1898650" progId="Visio.Drawing.11">
                  <p:embed/>
                </p:oleObj>
              </mc:Choice>
              <mc:Fallback>
                <p:oleObj name="Visio" r:id="rId4" imgW="3549650" imgH="189865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981075"/>
                        <a:ext cx="6049963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幻灯片编号占位符 4">
            <a:extLst>
              <a:ext uri="{FF2B5EF4-FFF2-40B4-BE49-F238E27FC236}">
                <a16:creationId xmlns:a16="http://schemas.microsoft.com/office/drawing/2014/main" id="{E7791A69-1009-FB44-B2F6-B60C238E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165E6A-3B7E-C64E-B4F6-64E6E13EE41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1" grpId="0"/>
      <p:bldP spid="710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4">
            <a:extLst>
              <a:ext uri="{FF2B5EF4-FFF2-40B4-BE49-F238E27FC236}">
                <a16:creationId xmlns:a16="http://schemas.microsoft.com/office/drawing/2014/main" id="{7A94FF7B-FCAF-0C4C-B640-2028AD69547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A22DA-9C07-F842-BA84-11573457BA96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52226" name="Text Box 5">
            <a:extLst>
              <a:ext uri="{FF2B5EF4-FFF2-40B4-BE49-F238E27FC236}">
                <a16:creationId xmlns:a16="http://schemas.microsoft.com/office/drawing/2014/main" id="{35830FBA-7B94-0047-9C59-5F6737DD1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12709" name="Rectangle 5">
            <a:extLst>
              <a:ext uri="{FF2B5EF4-FFF2-40B4-BE49-F238E27FC236}">
                <a16:creationId xmlns:a16="http://schemas.microsoft.com/office/drawing/2014/main" id="{761C50AC-ECAD-CC41-B7E1-C97B403E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5761038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设状态口的地址是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PORT_S2,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输出数据口的地址是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PORT_OUT,</a:t>
            </a:r>
            <a:r>
              <a:rPr kumimoji="0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传送数据的总字节数为</a:t>
            </a:r>
            <a:r>
              <a:rPr kumimoji="0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COUNT_2:</a:t>
            </a:r>
          </a:p>
          <a:p>
            <a:pPr>
              <a:buFont typeface="Wingdings" pitchFamily="2" charset="2"/>
              <a:buNone/>
            </a:pPr>
            <a:endParaRPr kumimoji="0" lang="en-US" altLang="zh-CN" sz="2800" b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MOV CX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COUNT_2	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；传送的字节数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READ_S2: IN AL,PORT_S2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；读入状态位</a:t>
            </a: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TEST AL,02H		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；忙否？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JNZ READ_S2		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；忙，循环检测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AL,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输出数据	；不忙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PORT_OUT,AL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；存到内存缓冲区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0" lang="en-US" altLang="zh-CN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LOOP READ_S2	</a:t>
            </a:r>
            <a:r>
              <a:rPr kumimoji="0" lang="zh-CN" altLang="en-US" sz="20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；未传送完，循环</a:t>
            </a:r>
          </a:p>
          <a:p>
            <a:pPr lvl="2">
              <a:buFont typeface="Wingdings" pitchFamily="2" charset="2"/>
              <a:buNone/>
            </a:pP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kumimoji="0" lang="en-US" altLang="zh-CN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...		</a:t>
            </a:r>
            <a:r>
              <a:rPr kumimoji="0" lang="zh-CN" altLang="en-US" sz="2000" b="0">
                <a:latin typeface="华文中宋" panose="02010600040101010101" pitchFamily="2" charset="-122"/>
                <a:ea typeface="华文中宋" panose="02010600040101010101" pitchFamily="2" charset="-122"/>
              </a:rPr>
              <a:t>；已送完</a:t>
            </a:r>
          </a:p>
        </p:txBody>
      </p:sp>
      <p:graphicFrame>
        <p:nvGraphicFramePr>
          <p:cNvPr id="712710" name="Object 6">
            <a:extLst>
              <a:ext uri="{FF2B5EF4-FFF2-40B4-BE49-F238E27FC236}">
                <a16:creationId xmlns:a16="http://schemas.microsoft.com/office/drawing/2014/main" id="{0E9CD305-3357-4940-8928-3B4D0F4D0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196975"/>
          <a:ext cx="244157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Visio" r:id="rId4" imgW="1377950" imgH="2997200" progId="Visio.Drawing.11">
                  <p:embed/>
                </p:oleObj>
              </mc:Choice>
              <mc:Fallback>
                <p:oleObj name="Visio" r:id="rId4" imgW="1377950" imgH="29972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196975"/>
                        <a:ext cx="2441575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7">
            <a:extLst>
              <a:ext uri="{FF2B5EF4-FFF2-40B4-BE49-F238E27FC236}">
                <a16:creationId xmlns:a16="http://schemas.microsoft.com/office/drawing/2014/main" id="{1235C05B-23B4-D843-8D7E-7830FE8E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838200" indent="-838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、查询式输出方式</a:t>
            </a:r>
          </a:p>
        </p:txBody>
      </p:sp>
      <p:sp>
        <p:nvSpPr>
          <p:cNvPr id="52230" name="幻灯片编号占位符 4">
            <a:extLst>
              <a:ext uri="{FF2B5EF4-FFF2-40B4-BE49-F238E27FC236}">
                <a16:creationId xmlns:a16="http://schemas.microsoft.com/office/drawing/2014/main" id="{24B30796-107D-1547-878B-B4788AA5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B87D0C-8B09-D442-955A-E0A286BAD2C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4">
            <a:extLst>
              <a:ext uri="{FF2B5EF4-FFF2-40B4-BE49-F238E27FC236}">
                <a16:creationId xmlns:a16="http://schemas.microsoft.com/office/drawing/2014/main" id="{521746B2-9345-514F-AD58-33850902ED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0C1AC-0FEF-AF4E-908A-98B0524272D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54274" name="Text Box 5">
            <a:extLst>
              <a:ext uri="{FF2B5EF4-FFF2-40B4-BE49-F238E27FC236}">
                <a16:creationId xmlns:a16="http://schemas.microsoft.com/office/drawing/2014/main" id="{4F12DBD2-F662-164F-8A28-E28EFFD8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14757" name="Rectangle 5">
            <a:extLst>
              <a:ext uri="{FF2B5EF4-FFF2-40B4-BE49-F238E27FC236}">
                <a16:creationId xmlns:a16="http://schemas.microsoft.com/office/drawing/2014/main" id="{A3A542E0-0B69-1B43-947A-ACB38DA7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908050"/>
            <a:ext cx="287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、中断方式</a:t>
            </a:r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ABBC0F76-474F-D84B-89B7-D52BEF16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41463"/>
            <a:ext cx="8569325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用查询方式须反复查询外设的状态。由于许多外设的速度很低，查询等待过程会占去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的绝大部分时间，而真正用于数据交换的数据却很少，使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的利用率变得很低。为了提高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的利用率和进行实时数据处理，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常采用</a:t>
            </a:r>
            <a:r>
              <a:rPr kumimoji="0" lang="zh-CN" altLang="en-US" sz="2400" u="sng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中断方式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与外设交换数据。</a:t>
            </a:r>
          </a:p>
          <a:p>
            <a:pPr>
              <a:spcAft>
                <a:spcPct val="20000"/>
              </a:spcAft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采用中断方式后，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平时可以执行主程序，只有当输入设备将数据准备好，或输出设备的数据缓冲器已空时，才向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发出中断请求。</a:t>
            </a:r>
          </a:p>
          <a:p>
            <a:pPr>
              <a:spcAft>
                <a:spcPct val="20000"/>
              </a:spcAft>
              <a:buSzTx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响应中断后，暂停执行当前的程序，转去执行管理外设的中断服务程序。其中，用输入或输出指令在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和外设之间进行一次数据交换。</a:t>
            </a:r>
          </a:p>
          <a:p>
            <a:pPr>
              <a:spcAft>
                <a:spcPct val="20000"/>
              </a:spcAft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等输入输出操作完成之后，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又回去执行原来的程序。</a:t>
            </a:r>
          </a:p>
        </p:txBody>
      </p:sp>
      <p:sp>
        <p:nvSpPr>
          <p:cNvPr id="54277" name="幻灯片编号占位符 4">
            <a:extLst>
              <a:ext uri="{FF2B5EF4-FFF2-40B4-BE49-F238E27FC236}">
                <a16:creationId xmlns:a16="http://schemas.microsoft.com/office/drawing/2014/main" id="{BE29A7F4-E6EC-5845-A015-8F86D34E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9A146-9EDD-894D-8C82-20B74A4F3D2B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71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1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714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714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/>
      <p:bldP spid="71475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>
            <a:extLst>
              <a:ext uri="{FF2B5EF4-FFF2-40B4-BE49-F238E27FC236}">
                <a16:creationId xmlns:a16="http://schemas.microsoft.com/office/drawing/2014/main" id="{AD54F8DD-7BAA-8B41-95C8-45EF01F6E6C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B8948-BC0B-CA4B-B9A5-6A9BA17ABD3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56322" name="Text Box 5">
            <a:extLst>
              <a:ext uri="{FF2B5EF4-FFF2-40B4-BE49-F238E27FC236}">
                <a16:creationId xmlns:a16="http://schemas.microsoft.com/office/drawing/2014/main" id="{FECDD25A-E3B4-A744-83AD-D1ED28D1F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16805" name="Rectangle 5">
            <a:extLst>
              <a:ext uri="{FF2B5EF4-FFF2-40B4-BE49-F238E27FC236}">
                <a16:creationId xmlns:a16="http://schemas.microsoft.com/office/drawing/2014/main" id="{E161B975-CDB5-CE4F-AB71-2634E07A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0"/>
            <a:ext cx="3097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</a:p>
        </p:txBody>
      </p:sp>
      <p:sp>
        <p:nvSpPr>
          <p:cNvPr id="716806" name="Rectangle 6">
            <a:extLst>
              <a:ext uri="{FF2B5EF4-FFF2-40B4-BE49-F238E27FC236}">
                <a16:creationId xmlns:a16="http://schemas.microsoft.com/office/drawing/2014/main" id="{492C0422-CD84-8B40-AC2E-1E75353A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93863"/>
            <a:ext cx="8353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中断方式的缺点：无法实现大容量的快速数据交换</a:t>
            </a:r>
          </a:p>
          <a:p>
            <a:pPr lvl="1">
              <a:spcAft>
                <a:spcPct val="20000"/>
              </a:spcAft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每进行一次传送，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都要执行一次中断服务程序，且都要保护和恢复断点，及保护现场等。这些操作与数据传送并无直接联系。</a:t>
            </a:r>
          </a:p>
          <a:p>
            <a:pPr lvl="1">
              <a:spcAft>
                <a:spcPct val="20000"/>
              </a:spcAft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保护和恢复断点使执行部件与总线接口部件不能并行工作，这也会造成数据传送效率的降低。</a:t>
            </a:r>
          </a:p>
          <a:p>
            <a:pPr lvl="1">
              <a:spcAft>
                <a:spcPct val="20000"/>
              </a:spcAft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与高速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设备交换数据，或与外设进行成组数据交换时，中断方式仍显得太慢。</a:t>
            </a:r>
          </a:p>
          <a:p>
            <a:pPr>
              <a:spcAft>
                <a:spcPct val="20000"/>
              </a:spcAft>
              <a:buSzTx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为了解决这些问题，提出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传送方式。</a:t>
            </a:r>
          </a:p>
        </p:txBody>
      </p:sp>
      <p:sp>
        <p:nvSpPr>
          <p:cNvPr id="56325" name="幻灯片编号占位符 4">
            <a:extLst>
              <a:ext uri="{FF2B5EF4-FFF2-40B4-BE49-F238E27FC236}">
                <a16:creationId xmlns:a16="http://schemas.microsoft.com/office/drawing/2014/main" id="{DA346A2D-5C6D-3445-9C45-BB3E052F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D5E419-A6E7-9041-9B7C-1760167F5B7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5" grpId="0"/>
      <p:bldP spid="7168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>
            <a:extLst>
              <a:ext uri="{FF2B5EF4-FFF2-40B4-BE49-F238E27FC236}">
                <a16:creationId xmlns:a16="http://schemas.microsoft.com/office/drawing/2014/main" id="{52D78B03-362D-3447-AE2C-BFEDB1F622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6647FA-C741-B544-BE4A-F5F1B0FA6EE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58370" name="Text Box 5">
            <a:extLst>
              <a:ext uri="{FF2B5EF4-FFF2-40B4-BE49-F238E27FC236}">
                <a16:creationId xmlns:a16="http://schemas.microsoft.com/office/drawing/2014/main" id="{44E5F395-8297-1645-BFD0-FD4727B02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18853" name="Rectangle 5">
            <a:extLst>
              <a:ext uri="{FF2B5EF4-FFF2-40B4-BE49-F238E27FC236}">
                <a16:creationId xmlns:a16="http://schemas.microsoft.com/office/drawing/2014/main" id="{7FF07A5C-A0F0-F447-B10E-D39F02A8B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904875"/>
            <a:ext cx="6624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DMA — Direct Memory Access</a:t>
            </a:r>
          </a:p>
        </p:txBody>
      </p:sp>
      <p:sp>
        <p:nvSpPr>
          <p:cNvPr id="718854" name="Rectangle 6">
            <a:extLst>
              <a:ext uri="{FF2B5EF4-FFF2-40B4-BE49-F238E27FC236}">
                <a16:creationId xmlns:a16="http://schemas.microsoft.com/office/drawing/2014/main" id="{AF10B81A-2589-0C4F-A3CD-E1127D4D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353425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Tx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方式也要利用系统的总线来传送数据。</a:t>
            </a:r>
          </a:p>
          <a:p>
            <a:pPr lvl="1">
              <a:lnSpc>
                <a:spcPct val="90000"/>
              </a:lnSpc>
              <a:buSzTx/>
            </a:pP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总线由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管理，但当外设需要利用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方式传送数据时，接口电路可以向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要求其出让对总线的控制权，用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控制器来取代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临时接管总线，控制外设与存储器之间直接进行高速的数据传送，而不要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来干预。</a:t>
            </a:r>
          </a:p>
          <a:p>
            <a:pPr lvl="1">
              <a:lnSpc>
                <a:spcPct val="90000"/>
              </a:lnSpc>
              <a:buSzTx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控制器能给出访问内存所需要的地址信息，自动修改地址指针，设定和修改传送字节数，发出相应的读写信号。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传送结束后，它能释放总线，把总线的控制权交换给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90000"/>
              </a:lnSpc>
              <a:buSzTx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方式不需要进行保护和恢复断点及现场之类的额外操作，一旦进入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操作，就可直接在硬件的控制下快速完成一批数据的交换任务，数据传送速度取决于外设和存储器的存取速度。</a:t>
            </a:r>
          </a:p>
        </p:txBody>
      </p:sp>
      <p:sp>
        <p:nvSpPr>
          <p:cNvPr id="58373" name="幻灯片编号占位符 4">
            <a:extLst>
              <a:ext uri="{FF2B5EF4-FFF2-40B4-BE49-F238E27FC236}">
                <a16:creationId xmlns:a16="http://schemas.microsoft.com/office/drawing/2014/main" id="{1BB0A1B3-120C-454A-B060-0D75113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FC7DB2-564C-8046-A61F-D015731011C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3" grpId="0"/>
      <p:bldP spid="7188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>
            <a:extLst>
              <a:ext uri="{FF2B5EF4-FFF2-40B4-BE49-F238E27FC236}">
                <a16:creationId xmlns:a16="http://schemas.microsoft.com/office/drawing/2014/main" id="{156422F6-3786-024C-812D-A2E9329036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019E5E-0E2D-6D45-B77A-FA426DEA104B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60418" name="Text Box 5">
            <a:extLst>
              <a:ext uri="{FF2B5EF4-FFF2-40B4-BE49-F238E27FC236}">
                <a16:creationId xmlns:a16="http://schemas.microsoft.com/office/drawing/2014/main" id="{0DDB74B7-C69A-584F-98CA-4F39945F0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10D0ADAE-F021-2F48-A803-ABF19A1C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935038"/>
            <a:ext cx="6424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DMA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方式控制器的连线和操作</a:t>
            </a:r>
          </a:p>
        </p:txBody>
      </p:sp>
      <p:sp>
        <p:nvSpPr>
          <p:cNvPr id="720902" name="Rectangle 6">
            <a:extLst>
              <a:ext uri="{FF2B5EF4-FFF2-40B4-BE49-F238E27FC236}">
                <a16:creationId xmlns:a16="http://schemas.microsoft.com/office/drawing/2014/main" id="{403A5A77-CBF8-E640-9956-0FB84CFD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30257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Tx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控制器经常与磁盘驱动器、磁带机和数据采集卡等配合使用，来实现这些外设与内存之间的高速数据交换。</a:t>
            </a:r>
          </a:p>
          <a:p>
            <a:pPr>
              <a:lnSpc>
                <a:spcPct val="90000"/>
              </a:lnSpc>
              <a:buSzTx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Intel 8237A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是一种较常用的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控制器，被用在</a:t>
            </a: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机中，以提高系统存取软驱的速度。</a:t>
            </a:r>
          </a:p>
        </p:txBody>
      </p:sp>
      <p:graphicFrame>
        <p:nvGraphicFramePr>
          <p:cNvPr id="720903" name="Object 7">
            <a:extLst>
              <a:ext uri="{FF2B5EF4-FFF2-40B4-BE49-F238E27FC236}">
                <a16:creationId xmlns:a16="http://schemas.microsoft.com/office/drawing/2014/main" id="{3479F5E6-4DF4-0349-B095-C7E4C4968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700213"/>
          <a:ext cx="5688013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Visio" r:id="rId4" imgW="3403600" imgH="2844800" progId="Visio.Drawing.11">
                  <p:embed/>
                </p:oleObj>
              </mc:Choice>
              <mc:Fallback>
                <p:oleObj name="Visio" r:id="rId4" imgW="3403600" imgH="28448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00213"/>
                        <a:ext cx="5688013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幻灯片编号占位符 4">
            <a:extLst>
              <a:ext uri="{FF2B5EF4-FFF2-40B4-BE49-F238E27FC236}">
                <a16:creationId xmlns:a16="http://schemas.microsoft.com/office/drawing/2014/main" id="{4C62DA2E-E41B-364C-9FE5-ABB2D713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CABFB-0384-D040-9BA4-D2AF2F035F6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4">
            <a:extLst>
              <a:ext uri="{FF2B5EF4-FFF2-40B4-BE49-F238E27FC236}">
                <a16:creationId xmlns:a16="http://schemas.microsoft.com/office/drawing/2014/main" id="{B564264C-8A58-034C-9517-42189D9BFE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F32E3D-02D5-094E-A6E6-85E98280732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96675" name="Rectangle 3">
            <a:extLst>
              <a:ext uri="{FF2B5EF4-FFF2-40B4-BE49-F238E27FC236}">
                <a16:creationId xmlns:a16="http://schemas.microsoft.com/office/drawing/2014/main" id="{6DD2E15D-E8E1-DC43-9C9E-8029E0AF1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5888"/>
            <a:ext cx="8602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  <p:sp>
        <p:nvSpPr>
          <p:cNvPr id="796676" name="Text Box 4">
            <a:extLst>
              <a:ext uri="{FF2B5EF4-FFF2-40B4-BE49-F238E27FC236}">
                <a16:creationId xmlns:a16="http://schemas.microsoft.com/office/drawing/2014/main" id="{8B80D923-2585-0F4B-AAF7-60B13923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5616575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0. 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1. 8255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的外部引脚及内部结构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2. 8255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的工作方式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3. 8255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的控制字及状态字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4. 8255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的应用举例</a:t>
            </a:r>
          </a:p>
        </p:txBody>
      </p:sp>
      <p:sp>
        <p:nvSpPr>
          <p:cNvPr id="136196" name="幻灯片编号占位符 4">
            <a:extLst>
              <a:ext uri="{FF2B5EF4-FFF2-40B4-BE49-F238E27FC236}">
                <a16:creationId xmlns:a16="http://schemas.microsoft.com/office/drawing/2014/main" id="{F9637856-47FD-EB4F-B43C-95A7C338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B2B78-01A1-C541-A85F-2C2D0C1BBC4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798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/>
      <p:bldP spid="7966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>
            <a:extLst>
              <a:ext uri="{FF2B5EF4-FFF2-40B4-BE49-F238E27FC236}">
                <a16:creationId xmlns:a16="http://schemas.microsoft.com/office/drawing/2014/main" id="{ABAB0A0D-B84A-A147-8B1C-CED2EB615C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BBDE1F-1768-9444-995B-DC6A4BF328C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9420B9D9-6CE5-F04A-834F-FD491585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  <p:sp>
        <p:nvSpPr>
          <p:cNvPr id="138243" name="Text Box 4">
            <a:extLst>
              <a:ext uri="{FF2B5EF4-FFF2-40B4-BE49-F238E27FC236}">
                <a16:creationId xmlns:a16="http://schemas.microsoft.com/office/drawing/2014/main" id="{A65C1170-594F-184D-9BC1-889DE17A9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3438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 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</a:p>
        </p:txBody>
      </p:sp>
      <p:sp>
        <p:nvSpPr>
          <p:cNvPr id="808965" name="Text Box 5">
            <a:extLst>
              <a:ext uri="{FF2B5EF4-FFF2-40B4-BE49-F238E27FC236}">
                <a16:creationId xmlns:a16="http://schemas.microsoft.com/office/drawing/2014/main" id="{150DAA37-B12F-D44C-88F7-EBF009875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81138"/>
            <a:ext cx="85693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9263" indent="-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并行接口：一次可以同时传送一个数据的所有位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并行接口的数据传送方向：一是单向传送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只作为输入口或输出口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，另一种是双向传送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既可作为输入口，也可作为输出口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并行接口的可编程性：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不可编程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：简单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如锁存器或三态门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：复杂，功能完善的并行接口中一般都包括输入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输出数据寄存器、控制寄存器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存放控制命令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、状态寄存器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保存当前工作状态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和总线缓冲器等部件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8255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Intel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公司为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x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86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系列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配套的可编程并行接口芯片。通用性较强；使用灵活；典型的可编程并行接口。  </a:t>
            </a:r>
          </a:p>
        </p:txBody>
      </p:sp>
      <p:sp>
        <p:nvSpPr>
          <p:cNvPr id="138245" name="幻灯片编号占位符 4">
            <a:extLst>
              <a:ext uri="{FF2B5EF4-FFF2-40B4-BE49-F238E27FC236}">
                <a16:creationId xmlns:a16="http://schemas.microsoft.com/office/drawing/2014/main" id="{70AC6745-0FFD-2E4E-9384-C3F81E8B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06CD06-6432-A345-B76F-B1D25D03D96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4730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7A9E304A-7857-954A-8549-708C3DF44C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DF23CA-701D-C246-B095-AE6C67809EA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925701" name="Text Box 5">
            <a:extLst>
              <a:ext uri="{FF2B5EF4-FFF2-40B4-BE49-F238E27FC236}">
                <a16:creationId xmlns:a16="http://schemas.microsoft.com/office/drawing/2014/main" id="{9E7E7D67-931A-3748-8BE0-FF297F3D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79882" name="Rectangle 10">
            <a:extLst>
              <a:ext uri="{FF2B5EF4-FFF2-40B4-BE49-F238E27FC236}">
                <a16:creationId xmlns:a16="http://schemas.microsoft.com/office/drawing/2014/main" id="{501CC382-AAD0-584D-A593-19FAE9AC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57263"/>
            <a:ext cx="8570912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3538" indent="-3635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42925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36688" indent="-36195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SzTx/>
              <a:buFont typeface="Wingdings" pitchFamily="2" charset="2"/>
              <a:buAutoNum type="ea1JpnChsDbPeriod"/>
            </a:pPr>
            <a:r>
              <a:rPr kumimoji="0"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接口的功能</a:t>
            </a:r>
          </a:p>
          <a:p>
            <a:pPr lvl="1">
              <a:spcAft>
                <a:spcPct val="20000"/>
              </a:spcAft>
              <a:buClr>
                <a:schemeClr val="tx2"/>
              </a:buClr>
              <a:buSzTx/>
              <a:buFont typeface="Wingdings" pitchFamily="2" charset="2"/>
              <a:buNone/>
            </a:pPr>
            <a:r>
              <a:rPr kumimoji="0" lang="en-US" altLang="zh-CN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0" lang="zh-CN" altLang="en-US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</a:t>
            </a:r>
            <a:r>
              <a:rPr kumimoji="0" lang="en-US" altLang="zh-CN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接口的必要性</a:t>
            </a:r>
          </a:p>
          <a:p>
            <a:pPr lvl="2">
              <a:spcAft>
                <a:spcPct val="20000"/>
              </a:spcAft>
              <a:buFont typeface="Wingdings" pitchFamily="2" charset="2"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计算机和外设之间的信息交换带来一些问题：</a:t>
            </a:r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kumimoji="0"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速度不匹配</a:t>
            </a:r>
            <a:r>
              <a:rPr kumimoji="0"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kumimoji="0"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信号电平不匹配</a:t>
            </a:r>
            <a:r>
              <a:rPr kumimoji="0"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kumimoji="0"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信号格式不匹配</a:t>
            </a:r>
            <a:r>
              <a:rPr kumimoji="0"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lvl="2">
              <a:lnSpc>
                <a:spcPct val="110000"/>
              </a:lnSpc>
              <a:spcAft>
                <a:spcPct val="20000"/>
              </a:spcAft>
            </a:pPr>
            <a:r>
              <a:rPr kumimoji="0"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时序不匹配</a:t>
            </a:r>
            <a:r>
              <a:rPr kumimoji="0"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 lvl="2">
              <a:spcAft>
                <a:spcPct val="20000"/>
              </a:spcAft>
              <a:buFont typeface="Wingdings" pitchFamily="2" charset="2"/>
              <a:buNone/>
            </a:pPr>
            <a:endParaRPr kumimoji="0"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因此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设备不能直接与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的系统总线相连，必须在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与外设之间设置专门的接口电路来解决这些问题。</a:t>
            </a:r>
          </a:p>
        </p:txBody>
      </p:sp>
      <p:sp>
        <p:nvSpPr>
          <p:cNvPr id="11268" name="幻灯片编号占位符 4">
            <a:extLst>
              <a:ext uri="{FF2B5EF4-FFF2-40B4-BE49-F238E27FC236}">
                <a16:creationId xmlns:a16="http://schemas.microsoft.com/office/drawing/2014/main" id="{08FAD6D6-CE5B-A342-8A76-B6420F0F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D2B14E-A9C5-CE4E-A591-1E45E6EE964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kumimoji="0" lang="en-US" altLang="zh-CN" sz="1400"/>
              <a:t>/127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01" grpId="0"/>
      <p:bldP spid="798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4">
            <a:extLst>
              <a:ext uri="{FF2B5EF4-FFF2-40B4-BE49-F238E27FC236}">
                <a16:creationId xmlns:a16="http://schemas.microsoft.com/office/drawing/2014/main" id="{636664AF-D344-544F-B8F4-74FB232286D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6AA1E-6FA5-464F-BA1B-A18EE019BB5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40290" name="Text Box 3">
            <a:extLst>
              <a:ext uri="{FF2B5EF4-FFF2-40B4-BE49-F238E27FC236}">
                <a16:creationId xmlns:a16="http://schemas.microsoft.com/office/drawing/2014/main" id="{46884C98-411C-D844-84A0-E28F1C0C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6913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1.  8255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的外部引脚及内部结构</a:t>
            </a:r>
          </a:p>
        </p:txBody>
      </p:sp>
      <p:graphicFrame>
        <p:nvGraphicFramePr>
          <p:cNvPr id="140291" name="Object 4">
            <a:extLst>
              <a:ext uri="{FF2B5EF4-FFF2-40B4-BE49-F238E27FC236}">
                <a16:creationId xmlns:a16="http://schemas.microsoft.com/office/drawing/2014/main" id="{46DE62C4-1F8E-AB49-BE75-90D2D6F6E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1613" y="1412875"/>
          <a:ext cx="365601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9" name="Visio" r:id="rId4" imgW="1168400" imgH="1651000" progId="Visio.Drawing.11">
                  <p:embed/>
                </p:oleObj>
              </mc:Choice>
              <mc:Fallback>
                <p:oleObj name="Visio" r:id="rId4" imgW="1168400" imgH="1651000" progId="Visio.Drawing.11">
                  <p:embed/>
                  <p:pic>
                    <p:nvPicPr>
                      <p:cNvPr id="140291" name="Object 4">
                        <a:extLst>
                          <a:ext uri="{FF2B5EF4-FFF2-40B4-BE49-F238E27FC236}">
                            <a16:creationId xmlns:a16="http://schemas.microsoft.com/office/drawing/2014/main" id="{46DE62C4-1F8E-AB49-BE75-90D2D6F6E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412875"/>
                        <a:ext cx="3656012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1013" name="Group 5">
            <a:extLst>
              <a:ext uri="{FF2B5EF4-FFF2-40B4-BE49-F238E27FC236}">
                <a16:creationId xmlns:a16="http://schemas.microsoft.com/office/drawing/2014/main" id="{25F3C5DC-4CEB-6041-9DE8-EB08B2DC8332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2420938"/>
          <a:ext cx="3168650" cy="1554177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36272313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283535799"/>
                    </a:ext>
                  </a:extLst>
                </a:gridCol>
              </a:tblGrid>
              <a:tr h="3655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A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T="45614" marB="456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定义</a:t>
                      </a:r>
                    </a:p>
                  </a:txBody>
                  <a:tcPr marT="45614" marB="456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61247"/>
                  </a:ext>
                </a:extLst>
              </a:tr>
              <a:tr h="1188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1  1</a:t>
                      </a:r>
                    </a:p>
                  </a:txBody>
                  <a:tcPr marT="45614" marB="456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选择控制寄存器</a:t>
                      </a:r>
                    </a:p>
                  </a:txBody>
                  <a:tcPr marT="45614" marB="456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425"/>
                  </a:ext>
                </a:extLst>
              </a:tr>
            </a:tbl>
          </a:graphicData>
        </a:graphic>
      </p:graphicFrame>
      <p:sp>
        <p:nvSpPr>
          <p:cNvPr id="140303" name="AutoShape 16">
            <a:extLst>
              <a:ext uri="{FF2B5EF4-FFF2-40B4-BE49-F238E27FC236}">
                <a16:creationId xmlns:a16="http://schemas.microsoft.com/office/drawing/2014/main" id="{FB43C0BB-ED66-2841-8525-ED67BBC3E093}"/>
              </a:ext>
            </a:extLst>
          </p:cNvPr>
          <p:cNvSpPr>
            <a:spLocks/>
          </p:cNvSpPr>
          <p:nvPr/>
        </p:nvSpPr>
        <p:spPr bwMode="auto">
          <a:xfrm>
            <a:off x="4011613" y="1700213"/>
            <a:ext cx="71437" cy="792162"/>
          </a:xfrm>
          <a:prstGeom prst="leftBrace">
            <a:avLst>
              <a:gd name="adj1" fmla="val 924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0304" name="AutoShape 17">
            <a:extLst>
              <a:ext uri="{FF2B5EF4-FFF2-40B4-BE49-F238E27FC236}">
                <a16:creationId xmlns:a16="http://schemas.microsoft.com/office/drawing/2014/main" id="{BDB56C0F-E3CF-DD4E-8CBC-D7D2BA4916A5}"/>
              </a:ext>
            </a:extLst>
          </p:cNvPr>
          <p:cNvSpPr>
            <a:spLocks/>
          </p:cNvSpPr>
          <p:nvPr/>
        </p:nvSpPr>
        <p:spPr bwMode="auto">
          <a:xfrm>
            <a:off x="3938588" y="3860800"/>
            <a:ext cx="73025" cy="1728788"/>
          </a:xfrm>
          <a:prstGeom prst="leftBrace">
            <a:avLst>
              <a:gd name="adj1" fmla="val 1972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0305" name="AutoShape 18">
            <a:extLst>
              <a:ext uri="{FF2B5EF4-FFF2-40B4-BE49-F238E27FC236}">
                <a16:creationId xmlns:a16="http://schemas.microsoft.com/office/drawing/2014/main" id="{681FC16F-1514-F243-9016-F623ADD35233}"/>
              </a:ext>
            </a:extLst>
          </p:cNvPr>
          <p:cNvSpPr>
            <a:spLocks/>
          </p:cNvSpPr>
          <p:nvPr/>
        </p:nvSpPr>
        <p:spPr bwMode="auto">
          <a:xfrm>
            <a:off x="3938588" y="5803900"/>
            <a:ext cx="71437" cy="504825"/>
          </a:xfrm>
          <a:prstGeom prst="leftBrace">
            <a:avLst>
              <a:gd name="adj1" fmla="val 5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0306" name="AutoShape 19">
            <a:extLst>
              <a:ext uri="{FF2B5EF4-FFF2-40B4-BE49-F238E27FC236}">
                <a16:creationId xmlns:a16="http://schemas.microsoft.com/office/drawing/2014/main" id="{72AEDAEE-5B4A-9E41-8F13-AD6DF9BBE5E8}"/>
              </a:ext>
            </a:extLst>
          </p:cNvPr>
          <p:cNvSpPr>
            <a:spLocks/>
          </p:cNvSpPr>
          <p:nvPr/>
        </p:nvSpPr>
        <p:spPr bwMode="auto">
          <a:xfrm>
            <a:off x="7396163" y="5229225"/>
            <a:ext cx="71437" cy="1079500"/>
          </a:xfrm>
          <a:prstGeom prst="rightBrace">
            <a:avLst>
              <a:gd name="adj1" fmla="val 1259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0307" name="AutoShape 20">
            <a:extLst>
              <a:ext uri="{FF2B5EF4-FFF2-40B4-BE49-F238E27FC236}">
                <a16:creationId xmlns:a16="http://schemas.microsoft.com/office/drawing/2014/main" id="{ABAF1714-7AD0-3447-88CE-A8A76827984B}"/>
              </a:ext>
            </a:extLst>
          </p:cNvPr>
          <p:cNvSpPr>
            <a:spLocks/>
          </p:cNvSpPr>
          <p:nvPr/>
        </p:nvSpPr>
        <p:spPr bwMode="auto">
          <a:xfrm>
            <a:off x="7396163" y="1628775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0308" name="AutoShape 21">
            <a:extLst>
              <a:ext uri="{FF2B5EF4-FFF2-40B4-BE49-F238E27FC236}">
                <a16:creationId xmlns:a16="http://schemas.microsoft.com/office/drawing/2014/main" id="{037114C7-A6C2-5C41-8989-F5C812C8AE35}"/>
              </a:ext>
            </a:extLst>
          </p:cNvPr>
          <p:cNvSpPr>
            <a:spLocks/>
          </p:cNvSpPr>
          <p:nvPr/>
        </p:nvSpPr>
        <p:spPr bwMode="auto">
          <a:xfrm>
            <a:off x="7323138" y="3068638"/>
            <a:ext cx="73025" cy="1800225"/>
          </a:xfrm>
          <a:prstGeom prst="rightBrace">
            <a:avLst>
              <a:gd name="adj1" fmla="val 205435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0310" name="幻灯片编号占位符 4">
            <a:extLst>
              <a:ext uri="{FF2B5EF4-FFF2-40B4-BE49-F238E27FC236}">
                <a16:creationId xmlns:a16="http://schemas.microsoft.com/office/drawing/2014/main" id="{CE6F45D8-0C55-1041-9B4B-2CE9EA02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1B13EA-2161-DC41-8BFE-3119A78060E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03E429B-F352-0040-904E-A0F99319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85571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4">
            <a:extLst>
              <a:ext uri="{FF2B5EF4-FFF2-40B4-BE49-F238E27FC236}">
                <a16:creationId xmlns:a16="http://schemas.microsoft.com/office/drawing/2014/main" id="{25DF2A43-5906-1943-AA1F-171A712E8A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26AAD5-50FE-874C-94F1-6281B9CEDC9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813059" name="Object 3">
            <a:extLst>
              <a:ext uri="{FF2B5EF4-FFF2-40B4-BE49-F238E27FC236}">
                <a16:creationId xmlns:a16="http://schemas.microsoft.com/office/drawing/2014/main" id="{5D09179D-CBA5-AF48-BD21-1A7C761BF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81075"/>
          <a:ext cx="67691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3" name="Visio" r:id="rId4" imgW="1555750" imgH="1181100" progId="Visio.Drawing.11">
                  <p:embed/>
                </p:oleObj>
              </mc:Choice>
              <mc:Fallback>
                <p:oleObj name="Visio" r:id="rId4" imgW="1555750" imgH="1181100" progId="Visio.Drawing.11">
                  <p:embed/>
                  <p:pic>
                    <p:nvPicPr>
                      <p:cNvPr id="813059" name="Object 3">
                        <a:extLst>
                          <a:ext uri="{FF2B5EF4-FFF2-40B4-BE49-F238E27FC236}">
                            <a16:creationId xmlns:a16="http://schemas.microsoft.com/office/drawing/2014/main" id="{5D09179D-CBA5-AF48-BD21-1A7C761BF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6769100" cy="533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Text Box 4">
            <a:extLst>
              <a:ext uri="{FF2B5EF4-FFF2-40B4-BE49-F238E27FC236}">
                <a16:creationId xmlns:a16="http://schemas.microsoft.com/office/drawing/2014/main" id="{733F846B-2F52-EC4A-9B68-4BC4BFA2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内部结构</a:t>
            </a:r>
          </a:p>
        </p:txBody>
      </p:sp>
      <p:sp>
        <p:nvSpPr>
          <p:cNvPr id="142341" name="幻灯片编号占位符 4">
            <a:extLst>
              <a:ext uri="{FF2B5EF4-FFF2-40B4-BE49-F238E27FC236}">
                <a16:creationId xmlns:a16="http://schemas.microsoft.com/office/drawing/2014/main" id="{372F53E6-58FB-D549-BBCD-0E175D01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9732A-9A13-C04A-B66B-E0FA267BD6A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FCAE99-9477-DF4B-8B0F-961FA191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5352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4">
            <a:extLst>
              <a:ext uri="{FF2B5EF4-FFF2-40B4-BE49-F238E27FC236}">
                <a16:creationId xmlns:a16="http://schemas.microsoft.com/office/drawing/2014/main" id="{674E2726-DA2F-ED42-924A-8884EE8B8B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5D629B-A59B-644C-8F84-084FE365472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815107" name="Object 3">
            <a:extLst>
              <a:ext uri="{FF2B5EF4-FFF2-40B4-BE49-F238E27FC236}">
                <a16:creationId xmlns:a16="http://schemas.microsoft.com/office/drawing/2014/main" id="{A2C2D0CC-198C-D14B-8395-06914FF39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989138"/>
          <a:ext cx="676751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7" name="Visio" r:id="rId4" imgW="1276350" imgH="768350" progId="Visio.Drawing.11">
                  <p:embed/>
                </p:oleObj>
              </mc:Choice>
              <mc:Fallback>
                <p:oleObj name="Visio" r:id="rId4" imgW="1276350" imgH="768350" progId="Visio.Drawing.11">
                  <p:embed/>
                  <p:pic>
                    <p:nvPicPr>
                      <p:cNvPr id="815107" name="Object 3">
                        <a:extLst>
                          <a:ext uri="{FF2B5EF4-FFF2-40B4-BE49-F238E27FC236}">
                            <a16:creationId xmlns:a16="http://schemas.microsoft.com/office/drawing/2014/main" id="{A2C2D0CC-198C-D14B-8395-06914FF39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6767512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7" name="Text Box 4">
            <a:extLst>
              <a:ext uri="{FF2B5EF4-FFF2-40B4-BE49-F238E27FC236}">
                <a16:creationId xmlns:a16="http://schemas.microsoft.com/office/drawing/2014/main" id="{5470B8C8-9BAF-F64F-BF95-C4C6FFFA0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4319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与系统总线的连接示意图 </a:t>
            </a:r>
          </a:p>
        </p:txBody>
      </p:sp>
      <p:sp>
        <p:nvSpPr>
          <p:cNvPr id="144389" name="幻灯片编号占位符 4">
            <a:extLst>
              <a:ext uri="{FF2B5EF4-FFF2-40B4-BE49-F238E27FC236}">
                <a16:creationId xmlns:a16="http://schemas.microsoft.com/office/drawing/2014/main" id="{8F0CC1C3-A6F4-2E41-9193-A92DBEB1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67D3E-2D32-3542-AC1D-F70B4126C71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6AFAC2-C3D7-1240-9F31-E5563C66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9837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3765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4">
            <a:extLst>
              <a:ext uri="{FF2B5EF4-FFF2-40B4-BE49-F238E27FC236}">
                <a16:creationId xmlns:a16="http://schemas.microsoft.com/office/drawing/2014/main" id="{36875D9C-9151-5344-BB48-864D454411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966CC6-EA24-AD4D-84E6-4A13FFE731F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46434" name="Text Box 3">
            <a:extLst>
              <a:ext uri="{FF2B5EF4-FFF2-40B4-BE49-F238E27FC236}">
                <a16:creationId xmlns:a16="http://schemas.microsoft.com/office/drawing/2014/main" id="{0A721F58-4656-7A49-99D1-8E97E3871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4875"/>
            <a:ext cx="482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2.  8255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的工作方式</a:t>
            </a:r>
          </a:p>
        </p:txBody>
      </p:sp>
      <p:sp>
        <p:nvSpPr>
          <p:cNvPr id="817156" name="Text Box 4">
            <a:extLst>
              <a:ext uri="{FF2B5EF4-FFF2-40B4-BE49-F238E27FC236}">
                <a16:creationId xmlns:a16="http://schemas.microsoft.com/office/drawing/2014/main" id="{120B2242-9F8E-644E-9FF8-5F6CECCE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755775"/>
            <a:ext cx="8135938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三种基本的工作方式：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输出方式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选通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的输入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输出方式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双向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传输方式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SzTx/>
            </a:pP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口可以工作在方式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口只能工作于方式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SzTx/>
            </a:pP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个端口的工作方式可通过软件编程来设定。 </a:t>
            </a:r>
          </a:p>
        </p:txBody>
      </p:sp>
      <p:sp>
        <p:nvSpPr>
          <p:cNvPr id="146437" name="幻灯片编号占位符 4">
            <a:extLst>
              <a:ext uri="{FF2B5EF4-FFF2-40B4-BE49-F238E27FC236}">
                <a16:creationId xmlns:a16="http://schemas.microsoft.com/office/drawing/2014/main" id="{5C1EF941-D269-5E47-8ADE-976EFFA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E0C77-D40B-9641-9032-642A37D1F70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0B4C1A7-6845-104F-8254-888D7FF0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8233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4">
            <a:extLst>
              <a:ext uri="{FF2B5EF4-FFF2-40B4-BE49-F238E27FC236}">
                <a16:creationId xmlns:a16="http://schemas.microsoft.com/office/drawing/2014/main" id="{FCAC71AE-D975-5C40-863E-2E74C01A52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FE8678-2C19-304C-A713-46ADB13F5A14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48482" name="Text Box 3">
            <a:extLst>
              <a:ext uri="{FF2B5EF4-FFF2-40B4-BE49-F238E27FC236}">
                <a16:creationId xmlns:a16="http://schemas.microsoft.com/office/drawing/2014/main" id="{EA9D1FDF-8441-7947-9AF0-21E1F3FCA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endParaRPr lang="en-US" altLang="zh-CN" sz="2000">
              <a:solidFill>
                <a:srgbClr val="FF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21252" name="Object 4">
            <a:extLst>
              <a:ext uri="{FF2B5EF4-FFF2-40B4-BE49-F238E27FC236}">
                <a16:creationId xmlns:a16="http://schemas.microsoft.com/office/drawing/2014/main" id="{E396ED90-7DA1-F445-B9C5-C7043E467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981075"/>
          <a:ext cx="4176712" cy="335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01" name="Visio" r:id="rId4" imgW="971550" imgH="781050" progId="Visio.Drawing.11">
                  <p:embed/>
                </p:oleObj>
              </mc:Choice>
              <mc:Fallback>
                <p:oleObj name="Visio" r:id="rId4" imgW="971550" imgH="781050" progId="Visio.Drawing.11">
                  <p:embed/>
                  <p:pic>
                    <p:nvPicPr>
                      <p:cNvPr id="821252" name="Object 4">
                        <a:extLst>
                          <a:ext uri="{FF2B5EF4-FFF2-40B4-BE49-F238E27FC236}">
                            <a16:creationId xmlns:a16="http://schemas.microsoft.com/office/drawing/2014/main" id="{E396ED90-7DA1-F445-B9C5-C7043E4671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81075"/>
                        <a:ext cx="4176712" cy="335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53" name="Text Box 5">
            <a:extLst>
              <a:ext uri="{FF2B5EF4-FFF2-40B4-BE49-F238E27FC236}">
                <a16:creationId xmlns:a16="http://schemas.microsoft.com/office/drawing/2014/main" id="{C9B8E23A-09D3-0740-A05B-AB6C7999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41767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SzTx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口、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口的高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口、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口的低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位可分别定义为输入或输出，它们互相独立，故共有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种不同的组合。例如，可定义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口高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位为输入口，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口低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位为输出口。</a:t>
            </a:r>
          </a:p>
        </p:txBody>
      </p:sp>
      <p:sp>
        <p:nvSpPr>
          <p:cNvPr id="821254" name="Text Box 6">
            <a:extLst>
              <a:ext uri="{FF2B5EF4-FFF2-40B4-BE49-F238E27FC236}">
                <a16:creationId xmlns:a16="http://schemas.microsoft.com/office/drawing/2014/main" id="{324CE087-FE9A-2542-90A0-9F525E28D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49838"/>
            <a:ext cx="8353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定义为输出的口均有锁存数据的能力，而定义为输入的口则无锁存能力。</a:t>
            </a:r>
          </a:p>
          <a:p>
            <a:pPr eaLnBrk="1" hangingPunct="1">
              <a:spcAft>
                <a:spcPct val="20000"/>
              </a:spcAft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在方式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口有按位进行置位和复位的能力。 </a:t>
            </a:r>
          </a:p>
        </p:txBody>
      </p:sp>
      <p:sp>
        <p:nvSpPr>
          <p:cNvPr id="148487" name="幻灯片编号占位符 4">
            <a:extLst>
              <a:ext uri="{FF2B5EF4-FFF2-40B4-BE49-F238E27FC236}">
                <a16:creationId xmlns:a16="http://schemas.microsoft.com/office/drawing/2014/main" id="{954ECC8A-97B3-8F47-8E0A-9277EC83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9A3BA-0C0C-184A-BFA1-1CC7A24E894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7DA4D19-B338-0B41-AFF5-86C14C7F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57173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3" grpId="0"/>
      <p:bldP spid="8212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4">
            <a:extLst>
              <a:ext uri="{FF2B5EF4-FFF2-40B4-BE49-F238E27FC236}">
                <a16:creationId xmlns:a16="http://schemas.microsoft.com/office/drawing/2014/main" id="{EB1385D5-C2F8-AB47-8DD0-1E6283AB8E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82090-7D8A-524B-9AA7-4931C0EAF09F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23299" name="Text Box 3">
            <a:extLst>
              <a:ext uri="{FF2B5EF4-FFF2-40B4-BE49-F238E27FC236}">
                <a16:creationId xmlns:a16="http://schemas.microsoft.com/office/drawing/2014/main" id="{720D32F4-3617-AB4D-B663-0B7DDD03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8424862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3538" indent="-3635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</a:pP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的应用方式之一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无条件传送方式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：传送数据的双方互相了解，不需要发控制信号给对方，也不需要查询对方状态，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只需直接执行输入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输出指令便可将数据读入或写出。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在无条件传送方式下，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 3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个口的全部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24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位都可以用做数据线。</a:t>
            </a:r>
          </a:p>
        </p:txBody>
      </p:sp>
      <p:sp>
        <p:nvSpPr>
          <p:cNvPr id="150532" name="幻灯片编号占位符 4">
            <a:extLst>
              <a:ext uri="{FF2B5EF4-FFF2-40B4-BE49-F238E27FC236}">
                <a16:creationId xmlns:a16="http://schemas.microsoft.com/office/drawing/2014/main" id="{875CF06A-7107-5744-8593-E84EF84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EF2730-6D72-4241-9E44-3D97837C87B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AB8C63-99D3-0841-8A15-56BD7E90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022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4">
            <a:extLst>
              <a:ext uri="{FF2B5EF4-FFF2-40B4-BE49-F238E27FC236}">
                <a16:creationId xmlns:a16="http://schemas.microsoft.com/office/drawing/2014/main" id="{FA9927B1-328F-B54A-B6F2-D80F28EA2B9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DC9187-0BEA-5F40-8746-DA9B0F7D916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25347" name="Text Box 3">
            <a:extLst>
              <a:ext uri="{FF2B5EF4-FFF2-40B4-BE49-F238E27FC236}">
                <a16:creationId xmlns:a16="http://schemas.microsoft.com/office/drawing/2014/main" id="{450CAA9B-340E-0540-983B-D8565B89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52513"/>
            <a:ext cx="8424862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3538" indent="-3635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</a:pP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的应用方式之二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查询工作方式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：需要通信双方互相了解对方的状态，但方式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由于没有规定固定的应答信号，这时常将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口的高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或低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定义为输入，用来接收外设的状态信号；而将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口的另外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位定义为输出，用来产生控制信号。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此时的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口可用来传送数据。</a:t>
            </a:r>
          </a:p>
        </p:txBody>
      </p:sp>
      <p:sp>
        <p:nvSpPr>
          <p:cNvPr id="152580" name="幻灯片编号占位符 4">
            <a:extLst>
              <a:ext uri="{FF2B5EF4-FFF2-40B4-BE49-F238E27FC236}">
                <a16:creationId xmlns:a16="http://schemas.microsoft.com/office/drawing/2014/main" id="{586AB2C7-9117-F440-AF99-2A0993FD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8FD2CD-4095-304C-94EC-0DE480AAA4B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87E8A8-33AB-954E-99BE-B6E79281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5970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5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4">
            <a:extLst>
              <a:ext uri="{FF2B5EF4-FFF2-40B4-BE49-F238E27FC236}">
                <a16:creationId xmlns:a16="http://schemas.microsoft.com/office/drawing/2014/main" id="{360737F9-87EE-394A-9B40-6FA8038C84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95D537-79D4-F346-A520-A94705401774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27395" name="Text Box 3">
            <a:extLst>
              <a:ext uri="{FF2B5EF4-FFF2-40B4-BE49-F238E27FC236}">
                <a16:creationId xmlns:a16="http://schemas.microsoft.com/office/drawing/2014/main" id="{5287391C-4779-EA4A-8E70-E3469BCF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908050"/>
            <a:ext cx="1728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</p:txBody>
      </p:sp>
      <p:graphicFrame>
        <p:nvGraphicFramePr>
          <p:cNvPr id="827396" name="Object 4">
            <a:extLst>
              <a:ext uri="{FF2B5EF4-FFF2-40B4-BE49-F238E27FC236}">
                <a16:creationId xmlns:a16="http://schemas.microsoft.com/office/drawing/2014/main" id="{4872C9D3-560A-264A-AC69-8B958D88D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981075"/>
          <a:ext cx="32400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5" name="Visio" r:id="rId4" imgW="806450" imgH="774700" progId="Visio.Drawing.11">
                  <p:embed/>
                </p:oleObj>
              </mc:Choice>
              <mc:Fallback>
                <p:oleObj name="Visio" r:id="rId4" imgW="806450" imgH="774700" progId="Visio.Drawing.11">
                  <p:embed/>
                  <p:pic>
                    <p:nvPicPr>
                      <p:cNvPr id="827396" name="Object 4">
                        <a:extLst>
                          <a:ext uri="{FF2B5EF4-FFF2-40B4-BE49-F238E27FC236}">
                            <a16:creationId xmlns:a16="http://schemas.microsoft.com/office/drawing/2014/main" id="{4872C9D3-560A-264A-AC69-8B958D88D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981075"/>
                        <a:ext cx="32400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397" name="Text Box 5">
            <a:extLst>
              <a:ext uri="{FF2B5EF4-FFF2-40B4-BE49-F238E27FC236}">
                <a16:creationId xmlns:a16="http://schemas.microsoft.com/office/drawing/2014/main" id="{84A4D045-A7FD-144B-A12C-0A6CAEA9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51117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也称为选通的输入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输出方式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 3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个口被分为两组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组：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口的高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位。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口可由编程任意设定为输入口或输出口；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口的高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位则用作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口输入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输出操作的控制和同步信号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827398" name="Text Box 6">
            <a:extLst>
              <a:ext uri="{FF2B5EF4-FFF2-40B4-BE49-F238E27FC236}">
                <a16:creationId xmlns:a16="http://schemas.microsoft.com/office/drawing/2014/main" id="{7DC17433-2E54-114B-A4F7-5D8AC3A7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581525"/>
            <a:ext cx="81375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组：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口的低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位。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口可由编程任意设定为输入口或输出口；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口的低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位则用作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口输入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600">
                <a:latin typeface="华文中宋" panose="02010600040101010101" pitchFamily="2" charset="-122"/>
                <a:ea typeface="华文中宋" panose="02010600040101010101" pitchFamily="2" charset="-122"/>
              </a:rPr>
              <a:t>输出操作的控制和同步信号</a:t>
            </a:r>
            <a:r>
              <a:rPr lang="en-US" altLang="zh-CN" sz="260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口的输入数据和输出数据都被锁存</a:t>
            </a:r>
            <a:r>
              <a:rPr lang="en-US" altLang="zh-CN" sz="26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54631" name="幻灯片编号占位符 4">
            <a:extLst>
              <a:ext uri="{FF2B5EF4-FFF2-40B4-BE49-F238E27FC236}">
                <a16:creationId xmlns:a16="http://schemas.microsoft.com/office/drawing/2014/main" id="{2F5FF8A2-61C6-DB4E-842B-F3D5C929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091884-A943-F647-B645-B34773DA362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377ADB2-E6BB-0B4F-9D68-AB807E33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21088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/>
      <p:bldP spid="827397" grpId="0"/>
      <p:bldP spid="8273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4">
            <a:extLst>
              <a:ext uri="{FF2B5EF4-FFF2-40B4-BE49-F238E27FC236}">
                <a16:creationId xmlns:a16="http://schemas.microsoft.com/office/drawing/2014/main" id="{20557230-1DD5-B949-802B-A7725FBB72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220E1F-B35E-2147-A618-B96A543C149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35587" name="Text Box 3">
            <a:extLst>
              <a:ext uri="{FF2B5EF4-FFF2-40B4-BE49-F238E27FC236}">
                <a16:creationId xmlns:a16="http://schemas.microsoft.com/office/drawing/2014/main" id="{A41ED043-AD9F-6645-BD38-C90DE5A70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619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口、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口都设定为输入口 ）</a:t>
            </a:r>
          </a:p>
        </p:txBody>
      </p:sp>
      <p:sp>
        <p:nvSpPr>
          <p:cNvPr id="835588" name="Text Box 4">
            <a:extLst>
              <a:ext uri="{FF2B5EF4-FFF2-40B4-BE49-F238E27FC236}">
                <a16:creationId xmlns:a16="http://schemas.microsoft.com/office/drawing/2014/main" id="{4BE7FF28-A3EA-4C43-A276-11E5F5B7D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82804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根线作为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口的控制信号。控制信号线的安排是固定的，不允许改变：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口使用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，而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口用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 </a:t>
            </a:r>
          </a:p>
        </p:txBody>
      </p:sp>
      <p:grpSp>
        <p:nvGrpSpPr>
          <p:cNvPr id="835594" name="Group 10">
            <a:extLst>
              <a:ext uri="{FF2B5EF4-FFF2-40B4-BE49-F238E27FC236}">
                <a16:creationId xmlns:a16="http://schemas.microsoft.com/office/drawing/2014/main" id="{E70E93B8-CB24-354C-9BE0-FC91664352A8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2428875"/>
            <a:ext cx="1728787" cy="798513"/>
            <a:chOff x="2517" y="1530"/>
            <a:chExt cx="1089" cy="503"/>
          </a:xfrm>
        </p:grpSpPr>
        <p:sp>
          <p:nvSpPr>
            <p:cNvPr id="156681" name="Text Box 5">
              <a:extLst>
                <a:ext uri="{FF2B5EF4-FFF2-40B4-BE49-F238E27FC236}">
                  <a16:creationId xmlns:a16="http://schemas.microsoft.com/office/drawing/2014/main" id="{1D090E67-9B4F-C64C-B24B-750B3D2B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802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输入缓冲器满 </a:t>
              </a:r>
            </a:p>
          </p:txBody>
        </p:sp>
        <p:sp>
          <p:nvSpPr>
            <p:cNvPr id="156682" name="Text Box 6">
              <a:extLst>
                <a:ext uri="{FF2B5EF4-FFF2-40B4-BE49-F238E27FC236}">
                  <a16:creationId xmlns:a16="http://schemas.microsoft.com/office/drawing/2014/main" id="{5AA693C6-215F-7640-AE52-6A3D30DA5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530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输入选通信号 </a:t>
              </a:r>
            </a:p>
          </p:txBody>
        </p:sp>
      </p:grpSp>
      <p:graphicFrame>
        <p:nvGraphicFramePr>
          <p:cNvPr id="835591" name="Object 7">
            <a:extLst>
              <a:ext uri="{FF2B5EF4-FFF2-40B4-BE49-F238E27FC236}">
                <a16:creationId xmlns:a16="http://schemas.microsoft.com/office/drawing/2014/main" id="{4EC676A7-7C52-A345-B57E-16321C4C8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8" y="1547813"/>
          <a:ext cx="40386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81" name="Visio" r:id="rId4" imgW="1060450" imgH="774700" progId="Visio.Drawing.11">
                  <p:embed/>
                </p:oleObj>
              </mc:Choice>
              <mc:Fallback>
                <p:oleObj name="Visio" r:id="rId4" imgW="1060450" imgH="774700" progId="Visio.Drawing.11">
                  <p:embed/>
                  <p:pic>
                    <p:nvPicPr>
                      <p:cNvPr id="835591" name="Object 7">
                        <a:extLst>
                          <a:ext uri="{FF2B5EF4-FFF2-40B4-BE49-F238E27FC236}">
                            <a16:creationId xmlns:a16="http://schemas.microsoft.com/office/drawing/2014/main" id="{4EC676A7-7C52-A345-B57E-16321C4C8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547813"/>
                        <a:ext cx="4038600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2" name="Object 8">
            <a:extLst>
              <a:ext uri="{FF2B5EF4-FFF2-40B4-BE49-F238E27FC236}">
                <a16:creationId xmlns:a16="http://schemas.microsoft.com/office/drawing/2014/main" id="{390B189A-838B-F443-9172-4E709804E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484313"/>
          <a:ext cx="403225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82" name="Visio" r:id="rId6" imgW="1041400" imgH="723900" progId="Visio.Drawing.11">
                  <p:embed/>
                </p:oleObj>
              </mc:Choice>
              <mc:Fallback>
                <p:oleObj name="Visio" r:id="rId6" imgW="1041400" imgH="723900" progId="Visio.Drawing.11">
                  <p:embed/>
                  <p:pic>
                    <p:nvPicPr>
                      <p:cNvPr id="835592" name="Object 8">
                        <a:extLst>
                          <a:ext uri="{FF2B5EF4-FFF2-40B4-BE49-F238E27FC236}">
                            <a16:creationId xmlns:a16="http://schemas.microsoft.com/office/drawing/2014/main" id="{390B189A-838B-F443-9172-4E709804E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4032250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幻灯片编号占位符 4">
            <a:extLst>
              <a:ext uri="{FF2B5EF4-FFF2-40B4-BE49-F238E27FC236}">
                <a16:creationId xmlns:a16="http://schemas.microsoft.com/office/drawing/2014/main" id="{544253A7-B767-5044-B686-859AED21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D29A07-0C0A-8749-A62B-2F641157703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193C3F8-A518-FB4D-B973-D3325629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9330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3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autoUpdateAnimBg="0"/>
      <p:bldP spid="83558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">
            <a:extLst>
              <a:ext uri="{FF2B5EF4-FFF2-40B4-BE49-F238E27FC236}">
                <a16:creationId xmlns:a16="http://schemas.microsoft.com/office/drawing/2014/main" id="{69084591-EF70-2947-9B67-8B225EA5EB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250DA-8FC5-5741-9ED7-FBE8EDA2FC3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58722" name="Text Box 3">
            <a:extLst>
              <a:ext uri="{FF2B5EF4-FFF2-40B4-BE49-F238E27FC236}">
                <a16:creationId xmlns:a16="http://schemas.microsoft.com/office/drawing/2014/main" id="{08C387D5-F424-F34C-A825-AB6E61F8B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工作方式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下的数据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时序 </a:t>
            </a:r>
          </a:p>
        </p:txBody>
      </p:sp>
      <p:graphicFrame>
        <p:nvGraphicFramePr>
          <p:cNvPr id="158723" name="Object 4">
            <a:extLst>
              <a:ext uri="{FF2B5EF4-FFF2-40B4-BE49-F238E27FC236}">
                <a16:creationId xmlns:a16="http://schemas.microsoft.com/office/drawing/2014/main" id="{12461DD5-706F-DF47-96A4-4056D26AF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3827463"/>
          <a:ext cx="6149975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7" name="Visio" r:id="rId4" imgW="1708150" imgH="749300" progId="Visio.Drawing.11">
                  <p:embed/>
                </p:oleObj>
              </mc:Choice>
              <mc:Fallback>
                <p:oleObj name="Visio" r:id="rId4" imgW="1708150" imgH="749300" progId="Visio.Drawing.11">
                  <p:embed/>
                  <p:pic>
                    <p:nvPicPr>
                      <p:cNvPr id="158723" name="Object 4">
                        <a:extLst>
                          <a:ext uri="{FF2B5EF4-FFF2-40B4-BE49-F238E27FC236}">
                            <a16:creationId xmlns:a16="http://schemas.microsoft.com/office/drawing/2014/main" id="{12461DD5-706F-DF47-96A4-4056D26AF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827463"/>
                        <a:ext cx="6149975" cy="269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3">
            <a:extLst>
              <a:ext uri="{FF2B5EF4-FFF2-40B4-BE49-F238E27FC236}">
                <a16:creationId xmlns:a16="http://schemas.microsoft.com/office/drawing/2014/main" id="{5685250A-C361-2A45-8084-F3C983B05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79550"/>
          <a:ext cx="3246437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8" name="Visio" r:id="rId6" imgW="1060450" imgH="774700" progId="Visio.Drawing.11">
                  <p:embed/>
                </p:oleObj>
              </mc:Choice>
              <mc:Fallback>
                <p:oleObj name="Visio" r:id="rId6" imgW="1060450" imgH="774700" progId="Visio.Drawing.11">
                  <p:embed/>
                  <p:pic>
                    <p:nvPicPr>
                      <p:cNvPr id="158725" name="Object 3">
                        <a:extLst>
                          <a:ext uri="{FF2B5EF4-FFF2-40B4-BE49-F238E27FC236}">
                            <a16:creationId xmlns:a16="http://schemas.microsoft.com/office/drawing/2014/main" id="{5685250A-C361-2A45-8084-F3C983B05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79550"/>
                        <a:ext cx="3246437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4">
            <a:extLst>
              <a:ext uri="{FF2B5EF4-FFF2-40B4-BE49-F238E27FC236}">
                <a16:creationId xmlns:a16="http://schemas.microsoft.com/office/drawing/2014/main" id="{7F19A7A6-3627-544E-A5C5-A34699904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463675"/>
          <a:ext cx="3240088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9" name="Visio" r:id="rId8" imgW="1041400" imgH="723900" progId="Visio.Drawing.11">
                  <p:embed/>
                </p:oleObj>
              </mc:Choice>
              <mc:Fallback>
                <p:oleObj name="Visio" r:id="rId8" imgW="1041400" imgH="723900" progId="Visio.Drawing.11">
                  <p:embed/>
                  <p:pic>
                    <p:nvPicPr>
                      <p:cNvPr id="158726" name="Object 4">
                        <a:extLst>
                          <a:ext uri="{FF2B5EF4-FFF2-40B4-BE49-F238E27FC236}">
                            <a16:creationId xmlns:a16="http://schemas.microsoft.com/office/drawing/2014/main" id="{7F19A7A6-3627-544E-A5C5-A34699904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63675"/>
                        <a:ext cx="3240088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幻灯片编号占位符 4">
            <a:extLst>
              <a:ext uri="{FF2B5EF4-FFF2-40B4-BE49-F238E27FC236}">
                <a16:creationId xmlns:a16="http://schemas.microsoft.com/office/drawing/2014/main" id="{279595D0-879C-EC46-84B9-DBB7B83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48E923-C101-B54A-8FD5-78A0AB81B4C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F6131E-24BB-C145-80D8-CCC377A1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87723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>
            <a:extLst>
              <a:ext uri="{FF2B5EF4-FFF2-40B4-BE49-F238E27FC236}">
                <a16:creationId xmlns:a16="http://schemas.microsoft.com/office/drawing/2014/main" id="{F7F13E8B-57D9-1E47-ADF8-DFF0C798E4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58B9EC-21B3-8B45-BC65-E0C12454B1F2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3314" name="Text Box 5">
            <a:extLst>
              <a:ext uri="{FF2B5EF4-FFF2-40B4-BE49-F238E27FC236}">
                <a16:creationId xmlns:a16="http://schemas.microsoft.com/office/drawing/2014/main" id="{2C12CEC7-2C5E-A94D-84B9-DC2E3924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67653" name="Rectangle 5">
            <a:extLst>
              <a:ext uri="{FF2B5EF4-FFF2-40B4-BE49-F238E27FC236}">
                <a16:creationId xmlns:a16="http://schemas.microsoft.com/office/drawing/2014/main" id="{FEF4FACF-1534-9042-842E-CA7CDCA8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49338"/>
            <a:ext cx="83534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tx2"/>
              </a:buClr>
              <a:buSzTx/>
              <a:buFont typeface="Wingdings" pitchFamily="2" charset="2"/>
              <a:buAutoNum type="arabicPeriod" startAt="2"/>
            </a:pPr>
            <a:r>
              <a:rPr kumimoji="0"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接口的功能：</a:t>
            </a:r>
          </a:p>
          <a:p>
            <a:pPr lvl="2">
              <a:buSzTx/>
              <a:buFont typeface="Wingdings" pitchFamily="2" charset="2"/>
              <a:buAutoNum type="circleNumDbPlain"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设置数据缓冲器以解决两者速度差异所带来的不协调问题</a:t>
            </a:r>
          </a:p>
          <a:p>
            <a:pPr lvl="2">
              <a:buSzTx/>
              <a:buFont typeface="Wingdings" pitchFamily="2" charset="2"/>
              <a:buAutoNum type="circleNumDbPlain"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设置信号电平转换电路</a:t>
            </a:r>
          </a:p>
          <a:p>
            <a:pPr lvl="2">
              <a:buSzTx/>
              <a:buFont typeface="Wingdings" pitchFamily="2" charset="2"/>
              <a:buAutoNum type="circleNumDbPlain"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设置信息转换逻辑以满足对各自格式的要求</a:t>
            </a:r>
          </a:p>
          <a:p>
            <a:pPr lvl="2">
              <a:buSzTx/>
              <a:buFont typeface="Wingdings" pitchFamily="2" charset="2"/>
              <a:buAutoNum type="circleNumDbPlain"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设置时序控制电路来同步</a:t>
            </a: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和外设的工作</a:t>
            </a:r>
          </a:p>
          <a:p>
            <a:pPr lvl="2">
              <a:buSzTx/>
              <a:buFont typeface="Wingdings" pitchFamily="2" charset="2"/>
              <a:buAutoNum type="circleNumDbPlain"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提供地址译码电路，使</a:t>
            </a: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在同一时刻只能选中某一个</a:t>
            </a:r>
            <a:r>
              <a:rPr kumimoji="0"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端口。</a:t>
            </a:r>
            <a:endParaRPr kumimoji="0" lang="zh-CN" altLang="en-US" sz="160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fontAlgn="ctr">
              <a:buSzTx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接口电路是外设和计算机之间传送信息的交换部件，也称为界面，它使两者之间能很好地协调工作，每一个外设都要通过接口电路才能和主机相连。</a:t>
            </a:r>
          </a:p>
        </p:txBody>
      </p:sp>
      <p:grpSp>
        <p:nvGrpSpPr>
          <p:cNvPr id="667665" name="Group 17">
            <a:extLst>
              <a:ext uri="{FF2B5EF4-FFF2-40B4-BE49-F238E27FC236}">
                <a16:creationId xmlns:a16="http://schemas.microsoft.com/office/drawing/2014/main" id="{2B07A819-070E-C941-BE46-18238A83F9D4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5516563"/>
            <a:ext cx="5976938" cy="1152525"/>
            <a:chOff x="1292" y="3475"/>
            <a:chExt cx="3765" cy="726"/>
          </a:xfrm>
        </p:grpSpPr>
        <p:grpSp>
          <p:nvGrpSpPr>
            <p:cNvPr id="13318" name="Group 14">
              <a:extLst>
                <a:ext uri="{FF2B5EF4-FFF2-40B4-BE49-F238E27FC236}">
                  <a16:creationId xmlns:a16="http://schemas.microsoft.com/office/drawing/2014/main" id="{A60B67C2-20D8-0E43-9075-FF75F232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3475"/>
              <a:ext cx="862" cy="726"/>
              <a:chOff x="1292" y="3475"/>
              <a:chExt cx="862" cy="726"/>
            </a:xfrm>
          </p:grpSpPr>
          <p:sp>
            <p:nvSpPr>
              <p:cNvPr id="13327" name="Rectangle 6">
                <a:extLst>
                  <a:ext uri="{FF2B5EF4-FFF2-40B4-BE49-F238E27FC236}">
                    <a16:creationId xmlns:a16="http://schemas.microsoft.com/office/drawing/2014/main" id="{6579571C-A781-1648-8A0A-FFF765827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475"/>
                <a:ext cx="862" cy="7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3328" name="Text Box 9">
                <a:extLst>
                  <a:ext uri="{FF2B5EF4-FFF2-40B4-BE49-F238E27FC236}">
                    <a16:creationId xmlns:a16="http://schemas.microsoft.com/office/drawing/2014/main" id="{2F414BE7-8972-5A41-89EE-407BF322B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3657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CPU</a:t>
                </a:r>
              </a:p>
            </p:txBody>
          </p:sp>
        </p:grpSp>
        <p:grpSp>
          <p:nvGrpSpPr>
            <p:cNvPr id="13319" name="Group 15">
              <a:extLst>
                <a:ext uri="{FF2B5EF4-FFF2-40B4-BE49-F238E27FC236}">
                  <a16:creationId xmlns:a16="http://schemas.microsoft.com/office/drawing/2014/main" id="{2DA96F40-E279-3A4F-BC13-D6B4B3E85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3475"/>
              <a:ext cx="862" cy="726"/>
              <a:chOff x="2743" y="3475"/>
              <a:chExt cx="862" cy="726"/>
            </a:xfrm>
          </p:grpSpPr>
          <p:sp>
            <p:nvSpPr>
              <p:cNvPr id="13325" name="Rectangle 7">
                <a:extLst>
                  <a:ext uri="{FF2B5EF4-FFF2-40B4-BE49-F238E27FC236}">
                    <a16:creationId xmlns:a16="http://schemas.microsoft.com/office/drawing/2014/main" id="{70A8C0A0-9EFC-D446-98AE-7955AD531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75"/>
                <a:ext cx="862" cy="7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3326" name="Text Box 10">
                <a:extLst>
                  <a:ext uri="{FF2B5EF4-FFF2-40B4-BE49-F238E27FC236}">
                    <a16:creationId xmlns:a16="http://schemas.microsoft.com/office/drawing/2014/main" id="{1F0CD624-52E6-D446-A958-47C18CAB3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3657"/>
                <a:ext cx="5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FF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接口</a:t>
                </a:r>
              </a:p>
            </p:txBody>
          </p:sp>
        </p:grpSp>
        <p:grpSp>
          <p:nvGrpSpPr>
            <p:cNvPr id="13320" name="Group 16">
              <a:extLst>
                <a:ext uri="{FF2B5EF4-FFF2-40B4-BE49-F238E27FC236}">
                  <a16:creationId xmlns:a16="http://schemas.microsoft.com/office/drawing/2014/main" id="{D4295F16-E5CA-2748-AAB0-F3E197A21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3475"/>
              <a:ext cx="862" cy="726"/>
              <a:chOff x="4195" y="3475"/>
              <a:chExt cx="862" cy="726"/>
            </a:xfrm>
          </p:grpSpPr>
          <p:sp>
            <p:nvSpPr>
              <p:cNvPr id="13323" name="Rectangle 8">
                <a:extLst>
                  <a:ext uri="{FF2B5EF4-FFF2-40B4-BE49-F238E27FC236}">
                    <a16:creationId xmlns:a16="http://schemas.microsoft.com/office/drawing/2014/main" id="{9EDF4EFD-8E25-3943-8A1D-B435F6071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475"/>
                <a:ext cx="862" cy="7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3324" name="Text Box 11">
                <a:extLst>
                  <a:ext uri="{FF2B5EF4-FFF2-40B4-BE49-F238E27FC236}">
                    <a16:creationId xmlns:a16="http://schemas.microsoft.com/office/drawing/2014/main" id="{EB2ADB89-DA20-924C-8D9C-75F49B6E5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" y="3657"/>
                <a:ext cx="5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外设</a:t>
                </a:r>
              </a:p>
            </p:txBody>
          </p:sp>
        </p:grpSp>
        <p:sp>
          <p:nvSpPr>
            <p:cNvPr id="13321" name="AutoShape 12">
              <a:extLst>
                <a:ext uri="{FF2B5EF4-FFF2-40B4-BE49-F238E27FC236}">
                  <a16:creationId xmlns:a16="http://schemas.microsoft.com/office/drawing/2014/main" id="{2E86943C-9FCB-5847-9330-98A547BE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702"/>
              <a:ext cx="590" cy="272"/>
            </a:xfrm>
            <a:prstGeom prst="leftRightArrow">
              <a:avLst>
                <a:gd name="adj1" fmla="val 50000"/>
                <a:gd name="adj2" fmla="val 4338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3322" name="AutoShape 13">
              <a:extLst>
                <a:ext uri="{FF2B5EF4-FFF2-40B4-BE49-F238E27FC236}">
                  <a16:creationId xmlns:a16="http://schemas.microsoft.com/office/drawing/2014/main" id="{0F217FE7-1234-1041-8890-D3C653CE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702"/>
              <a:ext cx="590" cy="272"/>
            </a:xfrm>
            <a:prstGeom prst="leftRightArrow">
              <a:avLst>
                <a:gd name="adj1" fmla="val 50000"/>
                <a:gd name="adj2" fmla="val 4338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13317" name="幻灯片编号占位符 4">
            <a:extLst>
              <a:ext uri="{FF2B5EF4-FFF2-40B4-BE49-F238E27FC236}">
                <a16:creationId xmlns:a16="http://schemas.microsoft.com/office/drawing/2014/main" id="{07BB303A-E8C2-774F-AA08-91D4434B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4EE13D-FAE6-2A47-8B7C-E56A1F59DF2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66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4">
            <a:extLst>
              <a:ext uri="{FF2B5EF4-FFF2-40B4-BE49-F238E27FC236}">
                <a16:creationId xmlns:a16="http://schemas.microsoft.com/office/drawing/2014/main" id="{C02E0DF0-FEB5-B640-8CC1-583E890D82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87ED97-8688-9645-BD92-6ED4442767F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29443" name="Text Box 3">
            <a:extLst>
              <a:ext uri="{FF2B5EF4-FFF2-40B4-BE49-F238E27FC236}">
                <a16:creationId xmlns:a16="http://schemas.microsoft.com/office/drawing/2014/main" id="{CC454EDA-8F7F-8348-BC00-C50561C6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619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口、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口都设定为输出口 ）</a:t>
            </a:r>
          </a:p>
        </p:txBody>
      </p:sp>
      <p:sp>
        <p:nvSpPr>
          <p:cNvPr id="829444" name="Text Box 4">
            <a:extLst>
              <a:ext uri="{FF2B5EF4-FFF2-40B4-BE49-F238E27FC236}">
                <a16:creationId xmlns:a16="http://schemas.microsoft.com/office/drawing/2014/main" id="{009313D0-1C69-7E4B-8C8C-4EE336B2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97425"/>
            <a:ext cx="85693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根线作为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口和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口的控制信号。控制信号线的安排是固定的，不允许改变：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口使用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，而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口用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400" baseline="-250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 </a:t>
            </a:r>
          </a:p>
        </p:txBody>
      </p:sp>
      <p:graphicFrame>
        <p:nvGraphicFramePr>
          <p:cNvPr id="829445" name="Object 5">
            <a:extLst>
              <a:ext uri="{FF2B5EF4-FFF2-40B4-BE49-F238E27FC236}">
                <a16:creationId xmlns:a16="http://schemas.microsoft.com/office/drawing/2014/main" id="{4D30604C-50B2-1D4D-855F-DA420C4AF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557338"/>
          <a:ext cx="3905250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9" name="Visio" r:id="rId4" imgW="1066800" imgH="774700" progId="Visio.Drawing.11">
                  <p:embed/>
                </p:oleObj>
              </mc:Choice>
              <mc:Fallback>
                <p:oleObj name="Visio" r:id="rId4" imgW="1066800" imgH="774700" progId="Visio.Drawing.11">
                  <p:embed/>
                  <p:pic>
                    <p:nvPicPr>
                      <p:cNvPr id="829445" name="Object 5">
                        <a:extLst>
                          <a:ext uri="{FF2B5EF4-FFF2-40B4-BE49-F238E27FC236}">
                            <a16:creationId xmlns:a16="http://schemas.microsoft.com/office/drawing/2014/main" id="{4D30604C-50B2-1D4D-855F-DA420C4AF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3905250" cy="282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6">
            <a:extLst>
              <a:ext uri="{FF2B5EF4-FFF2-40B4-BE49-F238E27FC236}">
                <a16:creationId xmlns:a16="http://schemas.microsoft.com/office/drawing/2014/main" id="{0C887D79-6E80-694F-AC08-0F179A1EC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557338"/>
          <a:ext cx="3887787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0" name="Visio" r:id="rId6" imgW="1066800" imgH="723900" progId="Visio.Drawing.11">
                  <p:embed/>
                </p:oleObj>
              </mc:Choice>
              <mc:Fallback>
                <p:oleObj name="Visio" r:id="rId6" imgW="1066800" imgH="723900" progId="Visio.Drawing.11">
                  <p:embed/>
                  <p:pic>
                    <p:nvPicPr>
                      <p:cNvPr id="829446" name="Object 6">
                        <a:extLst>
                          <a:ext uri="{FF2B5EF4-FFF2-40B4-BE49-F238E27FC236}">
                            <a16:creationId xmlns:a16="http://schemas.microsoft.com/office/drawing/2014/main" id="{0C887D79-6E80-694F-AC08-0F179A1EC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557338"/>
                        <a:ext cx="3887787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50" name="Group 10">
            <a:extLst>
              <a:ext uri="{FF2B5EF4-FFF2-40B4-BE49-F238E27FC236}">
                <a16:creationId xmlns:a16="http://schemas.microsoft.com/office/drawing/2014/main" id="{1ED92BEB-BEA8-A546-806D-39D15585AE30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357438"/>
            <a:ext cx="1728788" cy="796925"/>
            <a:chOff x="2426" y="1485"/>
            <a:chExt cx="1089" cy="502"/>
          </a:xfrm>
        </p:grpSpPr>
        <p:sp>
          <p:nvSpPr>
            <p:cNvPr id="160777" name="Text Box 7">
              <a:extLst>
                <a:ext uri="{FF2B5EF4-FFF2-40B4-BE49-F238E27FC236}">
                  <a16:creationId xmlns:a16="http://schemas.microsoft.com/office/drawing/2014/main" id="{E4383512-579C-5C4A-A8C3-9B08539B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756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输出缓冲器满 </a:t>
              </a:r>
            </a:p>
          </p:txBody>
        </p:sp>
        <p:sp>
          <p:nvSpPr>
            <p:cNvPr id="160778" name="Text Box 8">
              <a:extLst>
                <a:ext uri="{FF2B5EF4-FFF2-40B4-BE49-F238E27FC236}">
                  <a16:creationId xmlns:a16="http://schemas.microsoft.com/office/drawing/2014/main" id="{98CD7E8A-FEF7-D440-94D3-21CB5F04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485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外设响应信号 </a:t>
              </a:r>
            </a:p>
          </p:txBody>
        </p:sp>
      </p:grpSp>
      <p:sp>
        <p:nvSpPr>
          <p:cNvPr id="160776" name="幻灯片编号占位符 4">
            <a:extLst>
              <a:ext uri="{FF2B5EF4-FFF2-40B4-BE49-F238E27FC236}">
                <a16:creationId xmlns:a16="http://schemas.microsoft.com/office/drawing/2014/main" id="{C2EA2C41-F0D4-A447-B89E-7DBB034E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E78FE-2563-1E4F-B995-F52A90886F7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20FC46E-BA5C-1B45-9376-70DDEEBEF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3655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3" grpId="0" autoUpdateAnimBg="0"/>
      <p:bldP spid="82944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4">
            <a:extLst>
              <a:ext uri="{FF2B5EF4-FFF2-40B4-BE49-F238E27FC236}">
                <a16:creationId xmlns:a16="http://schemas.microsoft.com/office/drawing/2014/main" id="{58158EC6-A5A2-2840-AD4C-B490394617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20C67A-A8FF-2347-958D-E9DCA066E87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162818" name="Object 3">
            <a:extLst>
              <a:ext uri="{FF2B5EF4-FFF2-40B4-BE49-F238E27FC236}">
                <a16:creationId xmlns:a16="http://schemas.microsoft.com/office/drawing/2014/main" id="{EF75FDEC-3444-CF48-BF1A-3672017CE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3941763"/>
          <a:ext cx="6194425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5" name="Visio" r:id="rId4" imgW="1720850" imgH="717550" progId="Visio.Drawing.11">
                  <p:embed/>
                </p:oleObj>
              </mc:Choice>
              <mc:Fallback>
                <p:oleObj name="Visio" r:id="rId4" imgW="1720850" imgH="717550" progId="Visio.Drawing.11">
                  <p:embed/>
                  <p:pic>
                    <p:nvPicPr>
                      <p:cNvPr id="162818" name="Object 3">
                        <a:extLst>
                          <a:ext uri="{FF2B5EF4-FFF2-40B4-BE49-F238E27FC236}">
                            <a16:creationId xmlns:a16="http://schemas.microsoft.com/office/drawing/2014/main" id="{EF75FDEC-3444-CF48-BF1A-3672017CEE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941763"/>
                        <a:ext cx="6194425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9" name="Text Box 4">
            <a:extLst>
              <a:ext uri="{FF2B5EF4-FFF2-40B4-BE49-F238E27FC236}">
                <a16:creationId xmlns:a16="http://schemas.microsoft.com/office/drawing/2014/main" id="{517A6115-7AED-6C4D-A733-2625ACA89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工作方式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下的数据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时序 </a:t>
            </a:r>
          </a:p>
        </p:txBody>
      </p:sp>
      <p:graphicFrame>
        <p:nvGraphicFramePr>
          <p:cNvPr id="162821" name="Object 4">
            <a:extLst>
              <a:ext uri="{FF2B5EF4-FFF2-40B4-BE49-F238E27FC236}">
                <a16:creationId xmlns:a16="http://schemas.microsoft.com/office/drawing/2014/main" id="{DACEF2A6-6E31-4744-BB72-A3BE6E3BE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84313"/>
          <a:ext cx="3255963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6" name="Visio" r:id="rId6" imgW="1066800" imgH="774700" progId="Visio.Drawing.11">
                  <p:embed/>
                </p:oleObj>
              </mc:Choice>
              <mc:Fallback>
                <p:oleObj name="Visio" r:id="rId6" imgW="1066800" imgH="774700" progId="Visio.Drawing.11">
                  <p:embed/>
                  <p:pic>
                    <p:nvPicPr>
                      <p:cNvPr id="162821" name="Object 4">
                        <a:extLst>
                          <a:ext uri="{FF2B5EF4-FFF2-40B4-BE49-F238E27FC236}">
                            <a16:creationId xmlns:a16="http://schemas.microsoft.com/office/drawing/2014/main" id="{DACEF2A6-6E31-4744-BB72-A3BE6E3BE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255963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5">
            <a:extLst>
              <a:ext uri="{FF2B5EF4-FFF2-40B4-BE49-F238E27FC236}">
                <a16:creationId xmlns:a16="http://schemas.microsoft.com/office/drawing/2014/main" id="{1283E69A-414E-3947-8365-C09C8770E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484313"/>
          <a:ext cx="3240088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7" name="Visio" r:id="rId8" imgW="1066800" imgH="723900" progId="Visio.Drawing.11">
                  <p:embed/>
                </p:oleObj>
              </mc:Choice>
              <mc:Fallback>
                <p:oleObj name="Visio" r:id="rId8" imgW="1066800" imgH="723900" progId="Visio.Drawing.11">
                  <p:embed/>
                  <p:pic>
                    <p:nvPicPr>
                      <p:cNvPr id="162822" name="Object 5">
                        <a:extLst>
                          <a:ext uri="{FF2B5EF4-FFF2-40B4-BE49-F238E27FC236}">
                            <a16:creationId xmlns:a16="http://schemas.microsoft.com/office/drawing/2014/main" id="{1283E69A-414E-3947-8365-C09C8770E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84313"/>
                        <a:ext cx="3240088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3" name="幻灯片编号占位符 4">
            <a:extLst>
              <a:ext uri="{FF2B5EF4-FFF2-40B4-BE49-F238E27FC236}">
                <a16:creationId xmlns:a16="http://schemas.microsoft.com/office/drawing/2014/main" id="{2CAF1915-C8EA-264F-945E-11F9530F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8C62BA-6BCD-7147-987F-C53347DB819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BAF6A0B-6BAE-6B4D-9748-62AC3675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909064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4">
            <a:extLst>
              <a:ext uri="{FF2B5EF4-FFF2-40B4-BE49-F238E27FC236}">
                <a16:creationId xmlns:a16="http://schemas.microsoft.com/office/drawing/2014/main" id="{8A9F76C4-00EA-AD4A-9078-020F3B6B55B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51CA9-6767-144D-A9C3-1093C1E7C86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41731" name="Text Box 3">
            <a:extLst>
              <a:ext uri="{FF2B5EF4-FFF2-40B4-BE49-F238E27FC236}">
                <a16:creationId xmlns:a16="http://schemas.microsoft.com/office/drawing/2014/main" id="{612C02F0-DE18-0C42-9C8F-3337D8BD1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1728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</p:txBody>
      </p:sp>
      <p:sp>
        <p:nvSpPr>
          <p:cNvPr id="841732" name="Text Box 4">
            <a:extLst>
              <a:ext uri="{FF2B5EF4-FFF2-40B4-BE49-F238E27FC236}">
                <a16:creationId xmlns:a16="http://schemas.microsoft.com/office/drawing/2014/main" id="{49FB94D9-BD24-1344-B3F9-6ED807E9F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49413"/>
            <a:ext cx="42481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双向传输方式。只有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口可以工作在这种方式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Aft>
                <a:spcPct val="20000"/>
              </a:spcAft>
              <a:buClrTx/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外设能利用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位数据线与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进行双向通信，此时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口既作为输入口又作为输出口。</a:t>
            </a:r>
          </a:p>
        </p:txBody>
      </p:sp>
      <p:sp>
        <p:nvSpPr>
          <p:cNvPr id="841733" name="Text Box 5">
            <a:extLst>
              <a:ext uri="{FF2B5EF4-FFF2-40B4-BE49-F238E27FC236}">
                <a16:creationId xmlns:a16="http://schemas.microsoft.com/office/drawing/2014/main" id="{E48D60E0-99F8-BC42-988A-F9BB4F2B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73600"/>
            <a:ext cx="85693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根线来提供双向传输所需的控制信号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Aft>
                <a:spcPct val="20000"/>
              </a:spcAft>
              <a:buClrTx/>
              <a:buSzTx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口工作于方式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口可以工作在方式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口剩下的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根线可作为零散的输入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输出线使用或用做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之下的控制信号线。</a:t>
            </a:r>
          </a:p>
        </p:txBody>
      </p:sp>
      <p:graphicFrame>
        <p:nvGraphicFramePr>
          <p:cNvPr id="841734" name="Object 6">
            <a:extLst>
              <a:ext uri="{FF2B5EF4-FFF2-40B4-BE49-F238E27FC236}">
                <a16:creationId xmlns:a16="http://schemas.microsoft.com/office/drawing/2014/main" id="{59870500-BFB2-264D-A5F2-9E265EC3E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981075"/>
          <a:ext cx="4537075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5" name="Visio" r:id="rId4" imgW="1143000" imgH="889000" progId="Visio.Drawing.11">
                  <p:embed/>
                </p:oleObj>
              </mc:Choice>
              <mc:Fallback>
                <p:oleObj name="Visio" r:id="rId4" imgW="1143000" imgH="889000" progId="Visio.Drawing.11">
                  <p:embed/>
                  <p:pic>
                    <p:nvPicPr>
                      <p:cNvPr id="841734" name="Object 6">
                        <a:extLst>
                          <a:ext uri="{FF2B5EF4-FFF2-40B4-BE49-F238E27FC236}">
                            <a16:creationId xmlns:a16="http://schemas.microsoft.com/office/drawing/2014/main" id="{59870500-BFB2-264D-A5F2-9E265EC3E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981075"/>
                        <a:ext cx="4537075" cy="353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1" name="幻灯片编号占位符 4">
            <a:extLst>
              <a:ext uri="{FF2B5EF4-FFF2-40B4-BE49-F238E27FC236}">
                <a16:creationId xmlns:a16="http://schemas.microsoft.com/office/drawing/2014/main" id="{487F11D2-64DA-CD42-ACDD-44D3A576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99EBE-4369-174A-9725-43B027811BF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57F313-57C1-1A45-986E-1FC6E524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36918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84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/>
      <p:bldP spid="841732" grpId="0"/>
      <p:bldP spid="8417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4">
            <a:extLst>
              <a:ext uri="{FF2B5EF4-FFF2-40B4-BE49-F238E27FC236}">
                <a16:creationId xmlns:a16="http://schemas.microsoft.com/office/drawing/2014/main" id="{6C532FC5-7893-C24A-8C81-085A7F0B12A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626D3A-8310-C748-A590-22680872918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66914" name="Text Box 3">
            <a:extLst>
              <a:ext uri="{FF2B5EF4-FFF2-40B4-BE49-F238E27FC236}">
                <a16:creationId xmlns:a16="http://schemas.microsoft.com/office/drawing/2014/main" id="{D416B36E-B165-7440-B903-CA1769A72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460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下的工作时序 </a:t>
            </a:r>
          </a:p>
        </p:txBody>
      </p:sp>
      <p:graphicFrame>
        <p:nvGraphicFramePr>
          <p:cNvPr id="166915" name="Object 4">
            <a:extLst>
              <a:ext uri="{FF2B5EF4-FFF2-40B4-BE49-F238E27FC236}">
                <a16:creationId xmlns:a16="http://schemas.microsoft.com/office/drawing/2014/main" id="{88AFEB79-3807-ED4F-B217-A79CF9B8B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497013"/>
          <a:ext cx="734377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69" name="Visio" r:id="rId4" imgW="1765300" imgH="1225550" progId="Visio.Drawing.11">
                  <p:embed/>
                </p:oleObj>
              </mc:Choice>
              <mc:Fallback>
                <p:oleObj name="Visio" r:id="rId4" imgW="1765300" imgH="1225550" progId="Visio.Drawing.11">
                  <p:embed/>
                  <p:pic>
                    <p:nvPicPr>
                      <p:cNvPr id="166915" name="Object 4">
                        <a:extLst>
                          <a:ext uri="{FF2B5EF4-FFF2-40B4-BE49-F238E27FC236}">
                            <a16:creationId xmlns:a16="http://schemas.microsoft.com/office/drawing/2014/main" id="{88AFEB79-3807-ED4F-B217-A79CF9B8B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97013"/>
                        <a:ext cx="7343775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7" name="幻灯片编号占位符 4">
            <a:extLst>
              <a:ext uri="{FF2B5EF4-FFF2-40B4-BE49-F238E27FC236}">
                <a16:creationId xmlns:a16="http://schemas.microsoft.com/office/drawing/2014/main" id="{850E5F17-5B87-4749-8AB7-F90DF16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531D43-D32C-A144-86FC-CE864795C78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A15836-068A-4044-AB2C-1B31D5A2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402951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4">
            <a:extLst>
              <a:ext uri="{FF2B5EF4-FFF2-40B4-BE49-F238E27FC236}">
                <a16:creationId xmlns:a16="http://schemas.microsoft.com/office/drawing/2014/main" id="{530E1CC5-2AB1-344C-9691-FB1D4959DA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D9D5FF-22E0-E940-918E-228EDD34BF9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68962" name="Text Box 3">
            <a:extLst>
              <a:ext uri="{FF2B5EF4-FFF2-40B4-BE49-F238E27FC236}">
                <a16:creationId xmlns:a16="http://schemas.microsoft.com/office/drawing/2014/main" id="{BCFF78C9-C1D1-5741-9161-AFF34EA36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5473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3.  8255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的控制字及状态字</a:t>
            </a:r>
          </a:p>
        </p:txBody>
      </p:sp>
      <p:sp>
        <p:nvSpPr>
          <p:cNvPr id="847876" name="Text Box 4">
            <a:extLst>
              <a:ext uri="{FF2B5EF4-FFF2-40B4-BE49-F238E27FC236}">
                <a16:creationId xmlns:a16="http://schemas.microsoft.com/office/drawing/2014/main" id="{AADD110C-EFB9-3E46-85ED-D4C7B4F5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zh-CN" altLang="en-US" sz="2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847877" name="Object 5">
            <a:extLst>
              <a:ext uri="{FF2B5EF4-FFF2-40B4-BE49-F238E27FC236}">
                <a16:creationId xmlns:a16="http://schemas.microsoft.com/office/drawing/2014/main" id="{4C9763E6-FE8C-9442-9489-9EF50AA69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671763"/>
          <a:ext cx="882015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3" name="Visio" r:id="rId4" imgW="2216150" imgH="698500" progId="Visio.Drawing.11">
                  <p:embed/>
                </p:oleObj>
              </mc:Choice>
              <mc:Fallback>
                <p:oleObj name="Visio" r:id="rId4" imgW="2216150" imgH="698500" progId="Visio.Drawing.11">
                  <p:embed/>
                  <p:pic>
                    <p:nvPicPr>
                      <p:cNvPr id="847877" name="Object 5">
                        <a:extLst>
                          <a:ext uri="{FF2B5EF4-FFF2-40B4-BE49-F238E27FC236}">
                            <a16:creationId xmlns:a16="http://schemas.microsoft.com/office/drawing/2014/main" id="{4C9763E6-FE8C-9442-9489-9EF50AA69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71763"/>
                        <a:ext cx="882015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幻灯片编号占位符 4">
            <a:extLst>
              <a:ext uri="{FF2B5EF4-FFF2-40B4-BE49-F238E27FC236}">
                <a16:creationId xmlns:a16="http://schemas.microsoft.com/office/drawing/2014/main" id="{22B3248F-7EEB-3048-98DE-F179DD26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B7DF0E-2021-E545-B347-16776514BA2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7CA2D7-B210-5040-8183-0629B6D6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6300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4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4">
            <a:extLst>
              <a:ext uri="{FF2B5EF4-FFF2-40B4-BE49-F238E27FC236}">
                <a16:creationId xmlns:a16="http://schemas.microsoft.com/office/drawing/2014/main" id="{AB6FBEE5-AF6C-824C-AA2E-DED690A2C8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1A60B0-DFF3-1543-8AD1-4B10BE8A5602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849923" name="Object 3">
            <a:extLst>
              <a:ext uri="{FF2B5EF4-FFF2-40B4-BE49-F238E27FC236}">
                <a16:creationId xmlns:a16="http://schemas.microsoft.com/office/drawing/2014/main" id="{2548D5F6-EA22-1843-9792-6B32B8DE1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205038"/>
          <a:ext cx="7707312" cy="408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7" name="Visio" r:id="rId4" imgW="1803400" imgH="958850" progId="Visio.Drawing.11">
                  <p:embed/>
                </p:oleObj>
              </mc:Choice>
              <mc:Fallback>
                <p:oleObj name="Visio" r:id="rId4" imgW="1803400" imgH="958850" progId="Visio.Drawing.11">
                  <p:embed/>
                  <p:pic>
                    <p:nvPicPr>
                      <p:cNvPr id="849923" name="Object 3">
                        <a:extLst>
                          <a:ext uri="{FF2B5EF4-FFF2-40B4-BE49-F238E27FC236}">
                            <a16:creationId xmlns:a16="http://schemas.microsoft.com/office/drawing/2014/main" id="{2548D5F6-EA22-1843-9792-6B32B8DE1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707312" cy="408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24" name="Text Box 4">
            <a:extLst>
              <a:ext uri="{FF2B5EF4-FFF2-40B4-BE49-F238E27FC236}">
                <a16:creationId xmlns:a16="http://schemas.microsoft.com/office/drawing/2014/main" id="{21E46495-681F-D847-B2FA-D67DD1D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</a:t>
            </a:r>
            <a:r>
              <a:rPr lang="zh-CN" altLang="en-US" sz="24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位控制字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71013" name="幻灯片编号占位符 4">
            <a:extLst>
              <a:ext uri="{FF2B5EF4-FFF2-40B4-BE49-F238E27FC236}">
                <a16:creationId xmlns:a16="http://schemas.microsoft.com/office/drawing/2014/main" id="{F69BAEE7-9024-464A-8206-6FCD3FA3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7DCA48-5103-FE4D-913E-A7440B4E716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265F24-BF90-D84F-8E37-DFFB10AF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3216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4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4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4">
            <a:extLst>
              <a:ext uri="{FF2B5EF4-FFF2-40B4-BE49-F238E27FC236}">
                <a16:creationId xmlns:a16="http://schemas.microsoft.com/office/drawing/2014/main" id="{002BEFF6-1079-624E-B8CC-0ABAAD4160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38F7DA-FE4F-C446-B600-7C637A52F9D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51971" name="Text Box 3">
            <a:extLst>
              <a:ext uri="{FF2B5EF4-FFF2-40B4-BE49-F238E27FC236}">
                <a16:creationId xmlns:a16="http://schemas.microsoft.com/office/drawing/2014/main" id="{0D173A32-D55B-4642-A241-EB898D731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时的</a:t>
            </a:r>
            <a:r>
              <a:rPr lang="zh-CN" altLang="en-US" sz="24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状态字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851972" name="Object 4">
            <a:extLst>
              <a:ext uri="{FF2B5EF4-FFF2-40B4-BE49-F238E27FC236}">
                <a16:creationId xmlns:a16="http://schemas.microsoft.com/office/drawing/2014/main" id="{CFA4E792-E5EF-C242-8C36-A91DC3EFC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84313"/>
          <a:ext cx="74898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73" name="Visio" r:id="rId4" imgW="2120900" imgH="539750" progId="Visio.Drawing.11">
                  <p:embed/>
                </p:oleObj>
              </mc:Choice>
              <mc:Fallback>
                <p:oleObj name="Visio" r:id="rId4" imgW="2120900" imgH="539750" progId="Visio.Drawing.11">
                  <p:embed/>
                  <p:pic>
                    <p:nvPicPr>
                      <p:cNvPr id="851972" name="Object 4">
                        <a:extLst>
                          <a:ext uri="{FF2B5EF4-FFF2-40B4-BE49-F238E27FC236}">
                            <a16:creationId xmlns:a16="http://schemas.microsoft.com/office/drawing/2014/main" id="{CFA4E792-E5EF-C242-8C36-A91DC3EFC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748982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3" name="Object 5">
            <a:extLst>
              <a:ext uri="{FF2B5EF4-FFF2-40B4-BE49-F238E27FC236}">
                <a16:creationId xmlns:a16="http://schemas.microsoft.com/office/drawing/2014/main" id="{ADE00D03-4686-A649-90BE-CE0D31EFE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49738"/>
          <a:ext cx="7993062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74" name="Visio" r:id="rId6" imgW="2241550" imgH="679450" progId="Visio.Drawing.11">
                  <p:embed/>
                </p:oleObj>
              </mc:Choice>
              <mc:Fallback>
                <p:oleObj name="Visio" r:id="rId6" imgW="2241550" imgH="679450" progId="Visio.Drawing.11">
                  <p:embed/>
                  <p:pic>
                    <p:nvPicPr>
                      <p:cNvPr id="851973" name="Object 5">
                        <a:extLst>
                          <a:ext uri="{FF2B5EF4-FFF2-40B4-BE49-F238E27FC236}">
                            <a16:creationId xmlns:a16="http://schemas.microsoft.com/office/drawing/2014/main" id="{ADE00D03-4686-A649-90BE-CE0D31EFE2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49738"/>
                        <a:ext cx="7993062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4" name="Text Box 6">
            <a:extLst>
              <a:ext uri="{FF2B5EF4-FFF2-40B4-BE49-F238E27FC236}">
                <a16:creationId xmlns:a16="http://schemas.microsoft.com/office/drawing/2014/main" id="{69A61CB0-24CD-6540-B46A-41305C2A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63963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时的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状态字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73063" name="幻灯片编号占位符 4">
            <a:extLst>
              <a:ext uri="{FF2B5EF4-FFF2-40B4-BE49-F238E27FC236}">
                <a16:creationId xmlns:a16="http://schemas.microsoft.com/office/drawing/2014/main" id="{97B74538-CE59-FA4B-AE09-9613EB4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F03BE-9381-554F-9B5B-35B83D5972A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9DAEF42-196B-AD46-9523-D718DC7C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8212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/>
      <p:bldP spid="8519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4">
            <a:extLst>
              <a:ext uri="{FF2B5EF4-FFF2-40B4-BE49-F238E27FC236}">
                <a16:creationId xmlns:a16="http://schemas.microsoft.com/office/drawing/2014/main" id="{52620A47-FDC0-B246-8C02-AE31F1A77B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E23A0C-2F7D-4A4F-8570-120A6A9A4B7B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854019" name="Object 3">
            <a:extLst>
              <a:ext uri="{FF2B5EF4-FFF2-40B4-BE49-F238E27FC236}">
                <a16:creationId xmlns:a16="http://schemas.microsoft.com/office/drawing/2014/main" id="{7786BC2B-A3B7-F84D-91DB-EF170EA6B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1866900"/>
          <a:ext cx="415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29" name="Equation" r:id="rId4" imgW="2343150" imgH="2343150" progId="Equation.DSMT4">
                  <p:embed/>
                </p:oleObj>
              </mc:Choice>
              <mc:Fallback>
                <p:oleObj name="Equation" r:id="rId4" imgW="2343150" imgH="2343150" progId="Equation.DSMT4">
                  <p:embed/>
                  <p:pic>
                    <p:nvPicPr>
                      <p:cNvPr id="854019" name="Object 3">
                        <a:extLst>
                          <a:ext uri="{FF2B5EF4-FFF2-40B4-BE49-F238E27FC236}">
                            <a16:creationId xmlns:a16="http://schemas.microsoft.com/office/drawing/2014/main" id="{7786BC2B-A3B7-F84D-91DB-EF170EA6B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866900"/>
                        <a:ext cx="415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0" name="Object 4">
            <a:extLst>
              <a:ext uri="{FF2B5EF4-FFF2-40B4-BE49-F238E27FC236}">
                <a16:creationId xmlns:a16="http://schemas.microsoft.com/office/drawing/2014/main" id="{52E27161-B1B5-FE44-BC3D-E3A07C09C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0025" y="1835150"/>
          <a:ext cx="4953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0" name="Equation" r:id="rId6" imgW="2781300" imgH="2197100" progId="Equation.DSMT4">
                  <p:embed/>
                </p:oleObj>
              </mc:Choice>
              <mc:Fallback>
                <p:oleObj name="Equation" r:id="rId6" imgW="2781300" imgH="2197100" progId="Equation.DSMT4">
                  <p:embed/>
                  <p:pic>
                    <p:nvPicPr>
                      <p:cNvPr id="854020" name="Object 4">
                        <a:extLst>
                          <a:ext uri="{FF2B5EF4-FFF2-40B4-BE49-F238E27FC236}">
                            <a16:creationId xmlns:a16="http://schemas.microsoft.com/office/drawing/2014/main" id="{52E27161-B1B5-FE44-BC3D-E3A07C09C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835150"/>
                        <a:ext cx="4953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1" name="Object 5">
            <a:extLst>
              <a:ext uri="{FF2B5EF4-FFF2-40B4-BE49-F238E27FC236}">
                <a16:creationId xmlns:a16="http://schemas.microsoft.com/office/drawing/2014/main" id="{D3266CC7-C5C9-6F48-A061-E8AE1FDBC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5325" y="1835150"/>
          <a:ext cx="5746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1" name="Equation" r:id="rId8" imgW="3219450" imgH="2343150" progId="Equation.DSMT4">
                  <p:embed/>
                </p:oleObj>
              </mc:Choice>
              <mc:Fallback>
                <p:oleObj name="Equation" r:id="rId8" imgW="3219450" imgH="2343150" progId="Equation.DSMT4">
                  <p:embed/>
                  <p:pic>
                    <p:nvPicPr>
                      <p:cNvPr id="854021" name="Object 5">
                        <a:extLst>
                          <a:ext uri="{FF2B5EF4-FFF2-40B4-BE49-F238E27FC236}">
                            <a16:creationId xmlns:a16="http://schemas.microsoft.com/office/drawing/2014/main" id="{D3266CC7-C5C9-6F48-A061-E8AE1FDBC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835150"/>
                        <a:ext cx="5746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6">
            <a:extLst>
              <a:ext uri="{FF2B5EF4-FFF2-40B4-BE49-F238E27FC236}">
                <a16:creationId xmlns:a16="http://schemas.microsoft.com/office/drawing/2014/main" id="{6FC9F634-2FE5-4A4B-BC83-D2A11CC8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2600"/>
            <a:ext cx="10969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854024" name="Group 8">
            <a:extLst>
              <a:ext uri="{FF2B5EF4-FFF2-40B4-BE49-F238E27FC236}">
                <a16:creationId xmlns:a16="http://schemas.microsoft.com/office/drawing/2014/main" id="{66E0FDE4-6B25-3748-91FD-96212F263449}"/>
              </a:ext>
            </a:extLst>
          </p:cNvPr>
          <p:cNvGraphicFramePr>
            <a:graphicFrameLocks noGrp="1"/>
          </p:cNvGraphicFramePr>
          <p:nvPr/>
        </p:nvGraphicFramePr>
        <p:xfrm>
          <a:off x="1336675" y="1835150"/>
          <a:ext cx="6619875" cy="4114800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1130526774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18024585"/>
                    </a:ext>
                  </a:extLst>
                </a:gridCol>
                <a:gridCol w="2497137">
                  <a:extLst>
                    <a:ext uri="{9D8B030D-6E8A-4147-A177-3AD203B41FA5}">
                      <a16:colId xmlns:a16="http://schemas.microsoft.com/office/drawing/2014/main" val="904017459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41127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0    0    0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361643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0    0    1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47044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0    1    0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6662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0    0    0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4744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0    0    1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159967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0    1    0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30986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0    1    1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写控制寄存器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96655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 ×   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~D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三态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430204"/>
                  </a:ext>
                </a:extLst>
              </a:tr>
            </a:tbl>
          </a:graphicData>
        </a:graphic>
      </p:graphicFrame>
      <p:sp>
        <p:nvSpPr>
          <p:cNvPr id="175152" name="Text Box 50">
            <a:extLst>
              <a:ext uri="{FF2B5EF4-FFF2-40B4-BE49-F238E27FC236}">
                <a16:creationId xmlns:a16="http://schemas.microsoft.com/office/drawing/2014/main" id="{901B9CFA-5699-1345-9FCD-B282F09EF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243013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控制信号状态定义 </a:t>
            </a:r>
          </a:p>
        </p:txBody>
      </p:sp>
      <p:sp>
        <p:nvSpPr>
          <p:cNvPr id="175154" name="幻灯片编号占位符 4">
            <a:extLst>
              <a:ext uri="{FF2B5EF4-FFF2-40B4-BE49-F238E27FC236}">
                <a16:creationId xmlns:a16="http://schemas.microsoft.com/office/drawing/2014/main" id="{2F855F0A-B3AE-214D-88C2-ECEB41F9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4CA99-4CC3-B54F-95F8-F1524F2712E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0FA5EE-1C23-544A-814A-D2A0D2C3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3571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4">
            <a:extLst>
              <a:ext uri="{FF2B5EF4-FFF2-40B4-BE49-F238E27FC236}">
                <a16:creationId xmlns:a16="http://schemas.microsoft.com/office/drawing/2014/main" id="{3C47C652-A330-D540-B104-B8B67194FA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795F76-FD19-454D-AEFB-B983B7AED106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56067" name="Text Box 3">
            <a:extLst>
              <a:ext uri="{FF2B5EF4-FFF2-40B4-BE49-F238E27FC236}">
                <a16:creationId xmlns:a16="http://schemas.microsoft.com/office/drawing/2014/main" id="{C1CF11F9-41EB-2F46-975D-CDFA33A6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4176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4.  8255</a:t>
            </a:r>
            <a:r>
              <a:rPr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的应用举例</a:t>
            </a:r>
          </a:p>
        </p:txBody>
      </p:sp>
      <p:sp>
        <p:nvSpPr>
          <p:cNvPr id="856068" name="Text Box 4">
            <a:extLst>
              <a:ext uri="{FF2B5EF4-FFF2-40B4-BE49-F238E27FC236}">
                <a16:creationId xmlns:a16="http://schemas.microsoft.com/office/drawing/2014/main" id="{35A301F7-4C69-0940-8293-544FA8C1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）与系统总线的连接（全译码） </a:t>
            </a:r>
          </a:p>
        </p:txBody>
      </p:sp>
      <p:graphicFrame>
        <p:nvGraphicFramePr>
          <p:cNvPr id="856069" name="Object 5">
            <a:extLst>
              <a:ext uri="{FF2B5EF4-FFF2-40B4-BE49-F238E27FC236}">
                <a16:creationId xmlns:a16="http://schemas.microsoft.com/office/drawing/2014/main" id="{E50C7B0D-0135-2A4C-AA81-71E94FA90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133600"/>
          <a:ext cx="5616575" cy="457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9" name="Visio" r:id="rId4" imgW="1593850" imgH="1250950" progId="Visio.Drawing.11">
                  <p:embed/>
                </p:oleObj>
              </mc:Choice>
              <mc:Fallback>
                <p:oleObj name="Visio" r:id="rId4" imgW="1593850" imgH="1250950" progId="Visio.Drawing.11">
                  <p:embed/>
                  <p:pic>
                    <p:nvPicPr>
                      <p:cNvPr id="856069" name="Object 5">
                        <a:extLst>
                          <a:ext uri="{FF2B5EF4-FFF2-40B4-BE49-F238E27FC236}">
                            <a16:creationId xmlns:a16="http://schemas.microsoft.com/office/drawing/2014/main" id="{E50C7B0D-0135-2A4C-AA81-71E94FA90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3600"/>
                        <a:ext cx="5616575" cy="457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8" name="幻灯片编号占位符 4">
            <a:extLst>
              <a:ext uri="{FF2B5EF4-FFF2-40B4-BE49-F238E27FC236}">
                <a16:creationId xmlns:a16="http://schemas.microsoft.com/office/drawing/2014/main" id="{F7BE5AF2-A2D5-E743-9BA9-7E63BC23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B67FA-02BE-554B-A846-AA1E08F6046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15F2A0-7AB5-134B-ACB5-C34352AE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9592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6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/>
      <p:bldP spid="85606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4">
            <a:extLst>
              <a:ext uri="{FF2B5EF4-FFF2-40B4-BE49-F238E27FC236}">
                <a16:creationId xmlns:a16="http://schemas.microsoft.com/office/drawing/2014/main" id="{61001225-CA5B-BA4B-B406-2A243B4EC18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E6CACA-2A06-2845-AC4A-008CFFE71B2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0B8D7F82-3299-1541-B708-D35457727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8208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）初始化及应用举例：查询方式的打印机接口 </a:t>
            </a:r>
          </a:p>
        </p:txBody>
      </p:sp>
      <p:graphicFrame>
        <p:nvGraphicFramePr>
          <p:cNvPr id="858116" name="Object 4">
            <a:extLst>
              <a:ext uri="{FF2B5EF4-FFF2-40B4-BE49-F238E27FC236}">
                <a16:creationId xmlns:a16="http://schemas.microsoft.com/office/drawing/2014/main" id="{CE2C3F9C-70C0-7D41-A348-CA4CBA418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555750"/>
          <a:ext cx="6192838" cy="497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5" name="Visio" r:id="rId4" imgW="1593850" imgH="1250950" progId="Visio.Drawing.11">
                  <p:embed/>
                </p:oleObj>
              </mc:Choice>
              <mc:Fallback>
                <p:oleObj name="Visio" r:id="rId4" imgW="1593850" imgH="1250950" progId="Visio.Drawing.11">
                  <p:embed/>
                  <p:pic>
                    <p:nvPicPr>
                      <p:cNvPr id="858116" name="Object 4">
                        <a:extLst>
                          <a:ext uri="{FF2B5EF4-FFF2-40B4-BE49-F238E27FC236}">
                            <a16:creationId xmlns:a16="http://schemas.microsoft.com/office/drawing/2014/main" id="{CE2C3F9C-70C0-7D41-A348-CA4CBA418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5750"/>
                        <a:ext cx="6192838" cy="497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7" name="Text Box 5">
            <a:extLst>
              <a:ext uri="{FF2B5EF4-FFF2-40B4-BE49-F238E27FC236}">
                <a16:creationId xmlns:a16="http://schemas.microsoft.com/office/drawing/2014/main" id="{D4694930-B609-5D4B-9E9F-BE132397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4292600"/>
            <a:ext cx="2052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打印机工作时序 </a:t>
            </a:r>
          </a:p>
        </p:txBody>
      </p:sp>
      <p:graphicFrame>
        <p:nvGraphicFramePr>
          <p:cNvPr id="858118" name="Object 6">
            <a:extLst>
              <a:ext uri="{FF2B5EF4-FFF2-40B4-BE49-F238E27FC236}">
                <a16:creationId xmlns:a16="http://schemas.microsoft.com/office/drawing/2014/main" id="{CD8144C8-AA31-0546-BE81-A4C17E54A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922838"/>
          <a:ext cx="44640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6" name="Visio" r:id="rId6" imgW="1536700" imgH="577850" progId="Visio.Drawing.11">
                  <p:embed/>
                </p:oleObj>
              </mc:Choice>
              <mc:Fallback>
                <p:oleObj name="Visio" r:id="rId6" imgW="1536700" imgH="577850" progId="Visio.Drawing.11">
                  <p:embed/>
                  <p:pic>
                    <p:nvPicPr>
                      <p:cNvPr id="858118" name="Object 6">
                        <a:extLst>
                          <a:ext uri="{FF2B5EF4-FFF2-40B4-BE49-F238E27FC236}">
                            <a16:creationId xmlns:a16="http://schemas.microsoft.com/office/drawing/2014/main" id="{CD8144C8-AA31-0546-BE81-A4C17E54A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22838"/>
                        <a:ext cx="4464050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幻灯片编号占位符 4">
            <a:extLst>
              <a:ext uri="{FF2B5EF4-FFF2-40B4-BE49-F238E27FC236}">
                <a16:creationId xmlns:a16="http://schemas.microsoft.com/office/drawing/2014/main" id="{CC9CBBFD-D32D-8149-85C2-E6A4767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E97C27-E89F-064C-BF96-E971A40F445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5751291-F7A4-FB48-8E7D-CA08474C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1804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/>
      <p:bldP spid="858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983F7D8B-E691-9B47-94E6-E9FAB4BF9E4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8A4CA5-170D-0E4B-A786-C3B0E70B6854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5362" name="Text Box 5">
            <a:extLst>
              <a:ext uri="{FF2B5EF4-FFF2-40B4-BE49-F238E27FC236}">
                <a16:creationId xmlns:a16="http://schemas.microsoft.com/office/drawing/2014/main" id="{E2F77447-9050-7B4A-8812-564D6DC1C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69701" name="Rectangle 5">
            <a:extLst>
              <a:ext uri="{FF2B5EF4-FFF2-40B4-BE49-F238E27FC236}">
                <a16:creationId xmlns:a16="http://schemas.microsoft.com/office/drawing/2014/main" id="{9D6B4AEF-C342-214E-9893-3B4C6DC06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61192"/>
            <a:ext cx="8569325" cy="48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168400" indent="-7112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79600" indent="-5080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buSzTx/>
              <a:buFont typeface="Wingdings" pitchFamily="2" charset="2"/>
              <a:buChar char="l"/>
            </a:pP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随着大规模集成电路技术的发展，出现了许多通用的可编程接口芯片，可用它们来方便地构成接口电路。后续各章将介绍常见的可编程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接口芯片的原理、编程方法及与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的连接方法。</a:t>
            </a:r>
          </a:p>
          <a:p>
            <a:pPr lvl="3">
              <a:lnSpc>
                <a:spcPct val="110000"/>
              </a:lnSpc>
              <a:buClr>
                <a:schemeClr val="folHlink"/>
              </a:buClr>
              <a:buSzTx/>
              <a:buFont typeface="Wingdings" pitchFamily="2" charset="2"/>
              <a:buChar char="l"/>
            </a:pP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可编程外围接口芯片</a:t>
            </a: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8255A</a:t>
            </a:r>
          </a:p>
          <a:p>
            <a:pPr lvl="3">
              <a:lnSpc>
                <a:spcPct val="110000"/>
              </a:lnSpc>
              <a:buClr>
                <a:schemeClr val="folHlink"/>
              </a:buClr>
              <a:buSzTx/>
              <a:buFont typeface="Wingdings" pitchFamily="2" charset="2"/>
              <a:buChar char="l"/>
            </a:pP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可编程计数器</a:t>
            </a: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定时器</a:t>
            </a: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</a:p>
          <a:p>
            <a:pPr lvl="3">
              <a:lnSpc>
                <a:spcPct val="110000"/>
              </a:lnSpc>
              <a:buClr>
                <a:schemeClr val="folHlink"/>
              </a:buClr>
              <a:buSzTx/>
              <a:buFont typeface="Wingdings" pitchFamily="2" charset="2"/>
              <a:buChar char="l"/>
            </a:pP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串行通信和可编程接口芯片</a:t>
            </a: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8251A</a:t>
            </a:r>
          </a:p>
          <a:p>
            <a:pPr lvl="3">
              <a:spcAft>
                <a:spcPct val="20000"/>
              </a:spcAft>
              <a:buClr>
                <a:schemeClr val="folHlink"/>
              </a:buClr>
              <a:buSzTx/>
              <a:buFont typeface="Wingdings" pitchFamily="2" charset="2"/>
              <a:buChar char="l"/>
            </a:pP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可编程中断控制器</a:t>
            </a: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8259A</a:t>
            </a:r>
          </a:p>
          <a:p>
            <a:pPr lvl="3">
              <a:spcAft>
                <a:spcPct val="20000"/>
              </a:spcAft>
              <a:buClr>
                <a:schemeClr val="folHlink"/>
              </a:buClr>
              <a:buSzTx/>
              <a:buFont typeface="Wingdings" pitchFamily="2" charset="2"/>
              <a:buChar char="l"/>
            </a:pP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A/D</a:t>
            </a: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0"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D/A</a:t>
            </a:r>
            <a:r>
              <a:rPr kumimoji="0"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转换芯片。</a:t>
            </a:r>
          </a:p>
          <a:p>
            <a:pPr lvl="1">
              <a:spcBef>
                <a:spcPct val="25000"/>
              </a:spcBef>
              <a:spcAft>
                <a:spcPct val="20000"/>
              </a:spcAft>
              <a:buSzTx/>
              <a:buFont typeface="Wingdings" pitchFamily="2" charset="2"/>
              <a:buChar char="l"/>
            </a:pP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本章介绍最常用的简单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接口芯片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主要有缓冲器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(Buffer)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和锁存器</a:t>
            </a:r>
            <a:r>
              <a:rPr kumimoji="0"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(Latch)</a:t>
            </a:r>
            <a:r>
              <a:rPr kumimoji="0"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669702" name="Rectangle 6">
            <a:extLst>
              <a:ext uri="{FF2B5EF4-FFF2-40B4-BE49-F238E27FC236}">
                <a16:creationId xmlns:a16="http://schemas.microsoft.com/office/drawing/2014/main" id="{E6A4139D-266E-704E-9681-74C0B52A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965200"/>
            <a:ext cx="446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可编程输入输出接口芯片</a:t>
            </a:r>
            <a:r>
              <a:rPr kumimoji="0"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15365" name="幻灯片编号占位符 4">
            <a:extLst>
              <a:ext uri="{FF2B5EF4-FFF2-40B4-BE49-F238E27FC236}">
                <a16:creationId xmlns:a16="http://schemas.microsoft.com/office/drawing/2014/main" id="{6D0BBECF-7147-6F4F-9E6B-30486380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F7C42-FD0F-7744-9057-ED99607372E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1" grpId="0"/>
      <p:bldP spid="66970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4">
            <a:extLst>
              <a:ext uri="{FF2B5EF4-FFF2-40B4-BE49-F238E27FC236}">
                <a16:creationId xmlns:a16="http://schemas.microsoft.com/office/drawing/2014/main" id="{15D3585C-48F3-4D4C-9168-358B54BAE1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E89DA-259F-014B-B9B9-DCAAC00BE1D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81250" name="Text Box 3">
            <a:extLst>
              <a:ext uri="{FF2B5EF4-FFF2-40B4-BE49-F238E27FC236}">
                <a16:creationId xmlns:a16="http://schemas.microsoft.com/office/drawing/2014/main" id="{A8BD99FC-99C9-9544-BD62-0A26B46F6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49788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8255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的初始化程序如下：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(8255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的地址范围为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0FF00H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0FF03H)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INIT:  MOV DX, FF03H    ;8255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的控制寄存器端口地址送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DX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MOV AL, 10000001B  ;A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组方式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口、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口高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位输出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    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;B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组方式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 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口、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 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口低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位输入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                ;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方式控制字送控制寄存器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AL, 00001101B   ;C 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口的按位操作控制字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      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en-US" altLang="zh-CN" sz="2200" baseline="-30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初始状态置为</a:t>
            </a: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OUT DX, AL                 ;C</a:t>
            </a:r>
            <a:r>
              <a:rPr lang="zh-CN" altLang="en-US" sz="2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口位操作控制字送控制寄存器</a:t>
            </a:r>
          </a:p>
        </p:txBody>
      </p:sp>
      <p:graphicFrame>
        <p:nvGraphicFramePr>
          <p:cNvPr id="181251" name="Object 4">
            <a:extLst>
              <a:ext uri="{FF2B5EF4-FFF2-40B4-BE49-F238E27FC236}">
                <a16:creationId xmlns:a16="http://schemas.microsoft.com/office/drawing/2014/main" id="{768A6DFC-5923-7640-BB2C-815140EFA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995863"/>
          <a:ext cx="44640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7" name="Visio" r:id="rId4" imgW="1536700" imgH="577850" progId="Visio.Drawing.11">
                  <p:embed/>
                </p:oleObj>
              </mc:Choice>
              <mc:Fallback>
                <p:oleObj name="Visio" r:id="rId4" imgW="1536700" imgH="577850" progId="Visio.Drawing.11">
                  <p:embed/>
                  <p:pic>
                    <p:nvPicPr>
                      <p:cNvPr id="181251" name="Object 4">
                        <a:extLst>
                          <a:ext uri="{FF2B5EF4-FFF2-40B4-BE49-F238E27FC236}">
                            <a16:creationId xmlns:a16="http://schemas.microsoft.com/office/drawing/2014/main" id="{768A6DFC-5923-7640-BB2C-815140EFA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95863"/>
                        <a:ext cx="4464050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3" name="幻灯片编号占位符 4">
            <a:extLst>
              <a:ext uri="{FF2B5EF4-FFF2-40B4-BE49-F238E27FC236}">
                <a16:creationId xmlns:a16="http://schemas.microsoft.com/office/drawing/2014/main" id="{6BC2839D-38F9-F04A-A9E4-86DCF05F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9B663A-5F71-7841-9FC8-D4CA53B6C7F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B85414-49C1-0A43-9CC8-5922D210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460643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4">
            <a:extLst>
              <a:ext uri="{FF2B5EF4-FFF2-40B4-BE49-F238E27FC236}">
                <a16:creationId xmlns:a16="http://schemas.microsoft.com/office/drawing/2014/main" id="{54F85C2E-8B68-5642-AEE7-663A45D0EC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96B486-853F-9C4D-86B0-6E2F3086B0B6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83298" name="Text Box 3">
            <a:extLst>
              <a:ext uri="{FF2B5EF4-FFF2-40B4-BE49-F238E27FC236}">
                <a16:creationId xmlns:a16="http://schemas.microsoft.com/office/drawing/2014/main" id="{3B3F4DB5-D00B-3B42-A736-BE29CA4BD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7993063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打印一批字符的程序段：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CX, COUNT    ;</a:t>
            </a: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将字符串长度作为循环次数</a:t>
            </a:r>
            <a:endParaRPr lang="zh-CN" altLang="it-IT" sz="18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SI, OFFSET DATA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取字符串首地址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GOON:  MOV DX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0FF02H   ;0FF02H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口的地址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 AL, DX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口读入打印机的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BUSY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信号状态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AND AL, 02H 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测试打印机状态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JNZ GOON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BUSY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为高电子，则循环等待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AL, [SI] 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否则取一个字符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DX, 0FF00H    ;0FF00H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口的地址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 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输出一个字符到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DX, 0FF02H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准备在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it-IT" altLang="zh-CN" sz="1800" baseline="-30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上生成一个负脉冲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AL, 0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；因仅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it-IT" altLang="zh-CN" sz="1800" baseline="-30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接打印机，故由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口输出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00H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将使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it-IT" altLang="zh-CN" sz="1800" baseline="-30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变低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AL, 40H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再使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it-IT" altLang="zh-CN" sz="1800" baseline="-30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变高，在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it-IT" altLang="zh-CN" sz="1800" baseline="-30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上生成一个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STROBE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负脉冲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it-IT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INC SI    ;</a:t>
            </a: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指向下一个字符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it-IT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LOOP  GOON    ;</a:t>
            </a: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若未结束，则继续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HLT</a:t>
            </a:r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9348CE99-ADC0-2B40-A526-D661E4E01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052638"/>
            <a:ext cx="2700337" cy="202406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DX, 0FF03H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MOV AL, 00001100B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;PC6</a:t>
            </a:r>
            <a:r>
              <a:rPr lang="zh-CN" altLang="en-US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复位</a:t>
            </a: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MOV AL, 00001101B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;PC6</a:t>
            </a:r>
            <a:r>
              <a:rPr lang="zh-CN" altLang="en-US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置位</a:t>
            </a: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(=1)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 </a:t>
            </a:r>
          </a:p>
        </p:txBody>
      </p:sp>
      <p:graphicFrame>
        <p:nvGraphicFramePr>
          <p:cNvPr id="183300" name="Object 5">
            <a:extLst>
              <a:ext uri="{FF2B5EF4-FFF2-40B4-BE49-F238E27FC236}">
                <a16:creationId xmlns:a16="http://schemas.microsoft.com/office/drawing/2014/main" id="{A08B4E20-860A-AD4E-8537-44846760A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692150"/>
          <a:ext cx="29162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1" name="Visio" r:id="rId4" imgW="1536700" imgH="577850" progId="Visio.Drawing.11">
                  <p:embed/>
                </p:oleObj>
              </mc:Choice>
              <mc:Fallback>
                <p:oleObj name="Visio" r:id="rId4" imgW="1536700" imgH="577850" progId="Visio.Drawing.11">
                  <p:embed/>
                  <p:pic>
                    <p:nvPicPr>
                      <p:cNvPr id="183300" name="Object 5">
                        <a:extLst>
                          <a:ext uri="{FF2B5EF4-FFF2-40B4-BE49-F238E27FC236}">
                            <a16:creationId xmlns:a16="http://schemas.microsoft.com/office/drawing/2014/main" id="{A08B4E20-860A-AD4E-8537-44846760A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692150"/>
                        <a:ext cx="29162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幻灯片编号占位符 4">
            <a:extLst>
              <a:ext uri="{FF2B5EF4-FFF2-40B4-BE49-F238E27FC236}">
                <a16:creationId xmlns:a16="http://schemas.microsoft.com/office/drawing/2014/main" id="{FA6EC4CE-79E3-EF49-B715-5C6534C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8425C-1DBA-AB4D-8E5F-937E6241554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EBEF425-D7C7-0749-9CD0-B7E807DF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3398"/>
            <a:ext cx="8602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可编程外围接口芯片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8255A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37975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>
            <a:extLst>
              <a:ext uri="{FF2B5EF4-FFF2-40B4-BE49-F238E27FC236}">
                <a16:creationId xmlns:a16="http://schemas.microsoft.com/office/drawing/2014/main" id="{1ED5270F-7FB6-8246-A85A-D586AF6CA4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8E44D5-8E1E-CD49-B66E-947F98C75DF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690181" name="Text Box 9">
            <a:extLst>
              <a:ext uri="{FF2B5EF4-FFF2-40B4-BE49-F238E27FC236}">
                <a16:creationId xmlns:a16="http://schemas.microsoft.com/office/drawing/2014/main" id="{BED071E1-B0EB-0D4F-AD21-F7BA40705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  <p:sp>
        <p:nvSpPr>
          <p:cNvPr id="690182" name="Text Box 6">
            <a:extLst>
              <a:ext uri="{FF2B5EF4-FFF2-40B4-BE49-F238E27FC236}">
                <a16:creationId xmlns:a16="http://schemas.microsoft.com/office/drawing/2014/main" id="{6CB0222D-A6D0-1147-A35B-68B8C643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514475"/>
            <a:ext cx="61214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概述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2. 8253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的外部引脚及内部结构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3. 8253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的工作方式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4. 8253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的控制字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5. 8253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的应用举例</a:t>
            </a:r>
          </a:p>
        </p:txBody>
      </p:sp>
      <p:sp>
        <p:nvSpPr>
          <p:cNvPr id="62468" name="幻灯片编号占位符 4">
            <a:extLst>
              <a:ext uri="{FF2B5EF4-FFF2-40B4-BE49-F238E27FC236}">
                <a16:creationId xmlns:a16="http://schemas.microsoft.com/office/drawing/2014/main" id="{7E072736-B570-284B-AF52-B71B7DBE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6339BF-11FE-904D-AD27-8CD3D3F9588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1" grpId="0"/>
      <p:bldP spid="69018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>
            <a:extLst>
              <a:ext uri="{FF2B5EF4-FFF2-40B4-BE49-F238E27FC236}">
                <a16:creationId xmlns:a16="http://schemas.microsoft.com/office/drawing/2014/main" id="{39C5005C-F922-A54A-8AF6-0E9D1EC339E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4376ED-962C-044A-8137-95CD18DD55E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64514" name="Text Box 9">
            <a:extLst>
              <a:ext uri="{FF2B5EF4-FFF2-40B4-BE49-F238E27FC236}">
                <a16:creationId xmlns:a16="http://schemas.microsoft.com/office/drawing/2014/main" id="{042D7242-C94C-504B-A9DD-DD780A01F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  <p:sp>
        <p:nvSpPr>
          <p:cNvPr id="722949" name="Text Box 5">
            <a:extLst>
              <a:ext uri="{FF2B5EF4-FFF2-40B4-BE49-F238E27FC236}">
                <a16:creationId xmlns:a16="http://schemas.microsoft.com/office/drawing/2014/main" id="{4530EFBF-0CCA-944D-B79D-FDB2CDBAB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6875"/>
            <a:ext cx="74898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定时信号的产生：</a:t>
            </a:r>
          </a:p>
          <a:p>
            <a:pPr lvl="1" eaLnBrk="1" hangingPunct="1">
              <a:spcAft>
                <a:spcPct val="20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软件编程的方法</a:t>
            </a:r>
          </a:p>
          <a:p>
            <a:pPr lvl="1" eaLnBrk="1" hangingPunct="1">
              <a:spcAft>
                <a:spcPct val="20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硬件的方法</a:t>
            </a:r>
          </a:p>
        </p:txBody>
      </p:sp>
      <p:sp>
        <p:nvSpPr>
          <p:cNvPr id="722950" name="Text Box 6">
            <a:extLst>
              <a:ext uri="{FF2B5EF4-FFF2-40B4-BE49-F238E27FC236}">
                <a16:creationId xmlns:a16="http://schemas.microsoft.com/office/drawing/2014/main" id="{B3B216F9-1EBC-7340-B994-A929DA91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8353425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4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软件定时：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设计一个延时子程序，子程序中全部指令执行时间的总和就是该子程序的延时时间。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特点：简单，易实现，需要了解延时子程序中每条指令的执行时间；定时时间不太精确；仅适用于延时时间较短、重复次数有限的场合；占用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大量的时间，使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的利用率降低。</a:t>
            </a:r>
          </a:p>
        </p:txBody>
      </p:sp>
      <p:sp>
        <p:nvSpPr>
          <p:cNvPr id="722951" name="Text Box 7">
            <a:extLst>
              <a:ext uri="{FF2B5EF4-FFF2-40B4-BE49-F238E27FC236}">
                <a16:creationId xmlns:a16="http://schemas.microsoft.com/office/drawing/2014/main" id="{42B6302E-1A30-C147-9DE3-674C0A20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2305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概述</a:t>
            </a:r>
          </a:p>
        </p:txBody>
      </p:sp>
      <p:sp>
        <p:nvSpPr>
          <p:cNvPr id="64518" name="幻灯片编号占位符 4">
            <a:extLst>
              <a:ext uri="{FF2B5EF4-FFF2-40B4-BE49-F238E27FC236}">
                <a16:creationId xmlns:a16="http://schemas.microsoft.com/office/drawing/2014/main" id="{ABCE0ABA-C1F1-354F-99EA-2A08A8C8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482E6-44A2-F24F-B4BE-2D332F0F47B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10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9" grpId="0"/>
      <p:bldP spid="722950" grpId="0"/>
      <p:bldP spid="7229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4">
            <a:extLst>
              <a:ext uri="{FF2B5EF4-FFF2-40B4-BE49-F238E27FC236}">
                <a16:creationId xmlns:a16="http://schemas.microsoft.com/office/drawing/2014/main" id="{03227A6C-1BE9-5D47-A1C0-840E5A8D8E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613316-4EED-3F49-ADBF-F3DE077EC096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27045" name="Text Box 5">
            <a:extLst>
              <a:ext uri="{FF2B5EF4-FFF2-40B4-BE49-F238E27FC236}">
                <a16:creationId xmlns:a16="http://schemas.microsoft.com/office/drawing/2014/main" id="{F642559F-9638-8A42-A9E5-947BD6CD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8569325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4500" indent="-4445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硬件的方法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：利用专用的硬件定时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计数器，在简单软件控制下产生准确的延时时间。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基本原理：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通过软件确定</a:t>
            </a:r>
            <a:r>
              <a:rPr lang="zh-CN" altLang="en-US" sz="2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定时</a:t>
            </a:r>
            <a:r>
              <a:rPr lang="en-US" altLang="zh-CN" sz="2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的工作方式、设置计数初值并启动计数器工作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当计数到给定值时，便自动产生定时信号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成本不高，程序简单，几乎不占用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资源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适合长时间、多次重复的定时，也可用于延时时间较短的场合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66564" name="幻灯片编号占位符 4">
            <a:extLst>
              <a:ext uri="{FF2B5EF4-FFF2-40B4-BE49-F238E27FC236}">
                <a16:creationId xmlns:a16="http://schemas.microsoft.com/office/drawing/2014/main" id="{67AEB593-0516-5942-9529-BF48D39A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BC31FF-7781-F840-ABE0-814C64D2B72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8D7671A-913C-7F48-943E-0BA9DE14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>
            <a:extLst>
              <a:ext uri="{FF2B5EF4-FFF2-40B4-BE49-F238E27FC236}">
                <a16:creationId xmlns:a16="http://schemas.microsoft.com/office/drawing/2014/main" id="{AF9F2267-528C-AD4B-A404-5F1557E13C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2C2A71-19C7-3D41-B520-0DB867EFA66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29093" name="Text Box 5">
            <a:extLst>
              <a:ext uri="{FF2B5EF4-FFF2-40B4-BE49-F238E27FC236}">
                <a16:creationId xmlns:a16="http://schemas.microsoft.com/office/drawing/2014/main" id="{BE99690D-C8BB-7E46-838C-CB06B1CEA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908050"/>
            <a:ext cx="84963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57188" indent="-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定时</a:t>
            </a: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计数器的计数方式：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加法计数器和减法计数器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加法计数器是每有一个计数脉冲就加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，当加到预先设定的计数值时，产生一个定时信号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减法计数器是在送入计数初值后，每来一个计数脉冲就减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，减到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时产生一个定时信号输出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可编程定时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就是一个减法计数器，它是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Intel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公司专为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x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86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系列配套开发的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位可编程定时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计数器芯片。</a:t>
            </a:r>
          </a:p>
        </p:txBody>
      </p:sp>
      <p:sp>
        <p:nvSpPr>
          <p:cNvPr id="68612" name="幻灯片编号占位符 4">
            <a:extLst>
              <a:ext uri="{FF2B5EF4-FFF2-40B4-BE49-F238E27FC236}">
                <a16:creationId xmlns:a16="http://schemas.microsoft.com/office/drawing/2014/main" id="{2232A208-2412-9843-AF79-FFC82D18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76D26-2A3C-5940-BCD4-9A7E33E36D3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05AA1AB2-CDA8-4242-9516-0C8D3933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2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2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2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29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4">
            <a:extLst>
              <a:ext uri="{FF2B5EF4-FFF2-40B4-BE49-F238E27FC236}">
                <a16:creationId xmlns:a16="http://schemas.microsoft.com/office/drawing/2014/main" id="{324691FA-DB49-C94B-A216-6E35809B6EA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A85C6E-8C65-CC47-9D8D-E3020DF3461F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33189" name="Text Box 5">
            <a:extLst>
              <a:ext uri="{FF2B5EF4-FFF2-40B4-BE49-F238E27FC236}">
                <a16:creationId xmlns:a16="http://schemas.microsoft.com/office/drawing/2014/main" id="{9311C058-F2CB-2C49-B4B8-174FC901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04875"/>
            <a:ext cx="5834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的外部引脚及内部结构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E903784B-F51F-6E49-93E6-F128DA95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5329238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三通道的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位定时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计数器的工作方式及计数常数分别由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软件编程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可进行二进制或十进制计数或定时操作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最高计数频率为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MHz;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使用单电源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+5 V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供电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输出均与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TTL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电平兼容。 </a:t>
            </a:r>
          </a:p>
        </p:txBody>
      </p:sp>
      <p:graphicFrame>
        <p:nvGraphicFramePr>
          <p:cNvPr id="733191" name="Object 7">
            <a:extLst>
              <a:ext uri="{FF2B5EF4-FFF2-40B4-BE49-F238E27FC236}">
                <a16:creationId xmlns:a16="http://schemas.microsoft.com/office/drawing/2014/main" id="{0DDA5751-5A75-D946-9B8E-DB2DE0739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763" y="2205038"/>
          <a:ext cx="3805237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Visio" r:id="rId4" imgW="869950" imgH="889000" progId="Visio.Drawing.11">
                  <p:embed/>
                </p:oleObj>
              </mc:Choice>
              <mc:Fallback>
                <p:oleObj name="Visio" r:id="rId4" imgW="869950" imgH="8890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2205038"/>
                        <a:ext cx="3805237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2" name="Picture 8" descr="8253">
            <a:extLst>
              <a:ext uri="{FF2B5EF4-FFF2-40B4-BE49-F238E27FC236}">
                <a16:creationId xmlns:a16="http://schemas.microsoft.com/office/drawing/2014/main" id="{2F0CA395-BBB1-714D-B0EA-B1347557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DDE1EA"/>
              </a:clrFrom>
              <a:clrTo>
                <a:srgbClr val="DDE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21078" r="16823" b="22833"/>
          <a:stretch>
            <a:fillRect/>
          </a:stretch>
        </p:blipFill>
        <p:spPr bwMode="auto">
          <a:xfrm>
            <a:off x="6011863" y="720725"/>
            <a:ext cx="28575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幻灯片编号占位符 4">
            <a:extLst>
              <a:ext uri="{FF2B5EF4-FFF2-40B4-BE49-F238E27FC236}">
                <a16:creationId xmlns:a16="http://schemas.microsoft.com/office/drawing/2014/main" id="{EAF5ABF9-8D64-1B40-8D6D-6773863F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1F3B0F-9969-8B46-A513-6CB585E9B35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5AB6BAA-BA5A-A345-AE5B-DFD21D3A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9" grpId="0"/>
      <p:bldP spid="7331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>
            <a:extLst>
              <a:ext uri="{FF2B5EF4-FFF2-40B4-BE49-F238E27FC236}">
                <a16:creationId xmlns:a16="http://schemas.microsoft.com/office/drawing/2014/main" id="{36D94A5B-3A74-304A-8B62-AD728DC3AE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5FBDA2-3882-2E43-84A8-FD42013520A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72707" name="Object 5">
            <a:extLst>
              <a:ext uri="{FF2B5EF4-FFF2-40B4-BE49-F238E27FC236}">
                <a16:creationId xmlns:a16="http://schemas.microsoft.com/office/drawing/2014/main" id="{79D97E8F-2E92-A34D-90DC-56372DA0F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1341438"/>
          <a:ext cx="3805237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Visio" r:id="rId4" imgW="869950" imgH="889000" progId="Visio.Drawing.11">
                  <p:embed/>
                </p:oleObj>
              </mc:Choice>
              <mc:Fallback>
                <p:oleObj name="Visio" r:id="rId4" imgW="869950" imgH="8890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1341438"/>
                        <a:ext cx="3805237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AutoShape 6">
            <a:extLst>
              <a:ext uri="{FF2B5EF4-FFF2-40B4-BE49-F238E27FC236}">
                <a16:creationId xmlns:a16="http://schemas.microsoft.com/office/drawing/2014/main" id="{A63E5E5F-AD86-D942-8881-85823F37D976}"/>
              </a:ext>
            </a:extLst>
          </p:cNvPr>
          <p:cNvSpPr>
            <a:spLocks/>
          </p:cNvSpPr>
          <p:nvPr/>
        </p:nvSpPr>
        <p:spPr bwMode="auto">
          <a:xfrm>
            <a:off x="2697163" y="1628775"/>
            <a:ext cx="144462" cy="2233613"/>
          </a:xfrm>
          <a:prstGeom prst="leftBrace">
            <a:avLst>
              <a:gd name="adj1" fmla="val 12884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2709" name="AutoShape 7">
            <a:extLst>
              <a:ext uri="{FF2B5EF4-FFF2-40B4-BE49-F238E27FC236}">
                <a16:creationId xmlns:a16="http://schemas.microsoft.com/office/drawing/2014/main" id="{0140529F-EE69-F048-BF3A-0D2FDE4790BD}"/>
              </a:ext>
            </a:extLst>
          </p:cNvPr>
          <p:cNvSpPr>
            <a:spLocks/>
          </p:cNvSpPr>
          <p:nvPr/>
        </p:nvSpPr>
        <p:spPr bwMode="auto">
          <a:xfrm>
            <a:off x="5865813" y="1846263"/>
            <a:ext cx="71437" cy="790575"/>
          </a:xfrm>
          <a:prstGeom prst="rightBrace">
            <a:avLst>
              <a:gd name="adj1" fmla="val 9222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2710" name="AutoShape 8">
            <a:extLst>
              <a:ext uri="{FF2B5EF4-FFF2-40B4-BE49-F238E27FC236}">
                <a16:creationId xmlns:a16="http://schemas.microsoft.com/office/drawing/2014/main" id="{0B5B6D4B-64A1-354A-8A4A-0AD128C7E1C9}"/>
              </a:ext>
            </a:extLst>
          </p:cNvPr>
          <p:cNvSpPr>
            <a:spLocks/>
          </p:cNvSpPr>
          <p:nvPr/>
        </p:nvSpPr>
        <p:spPr bwMode="auto">
          <a:xfrm>
            <a:off x="5849938" y="2741613"/>
            <a:ext cx="71437" cy="504825"/>
          </a:xfrm>
          <a:prstGeom prst="rightBrace">
            <a:avLst>
              <a:gd name="adj1" fmla="val 588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2711" name="AutoShape 9">
            <a:extLst>
              <a:ext uri="{FF2B5EF4-FFF2-40B4-BE49-F238E27FC236}">
                <a16:creationId xmlns:a16="http://schemas.microsoft.com/office/drawing/2014/main" id="{ABEF6F09-91FF-1844-94F3-F638319F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4221163"/>
            <a:ext cx="2233612" cy="936625"/>
          </a:xfrm>
          <a:prstGeom prst="wedgeRoundRectCallout">
            <a:avLst>
              <a:gd name="adj1" fmla="val 53694"/>
              <a:gd name="adj2" fmla="val -6525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计数器的时钟信号输入端 </a:t>
            </a:r>
          </a:p>
        </p:txBody>
      </p:sp>
      <p:sp>
        <p:nvSpPr>
          <p:cNvPr id="72712" name="AutoShape 10">
            <a:extLst>
              <a:ext uri="{FF2B5EF4-FFF2-40B4-BE49-F238E27FC236}">
                <a16:creationId xmlns:a16="http://schemas.microsoft.com/office/drawing/2014/main" id="{2FD6329C-917F-644E-8A5F-F55E8911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5373688"/>
            <a:ext cx="3602038" cy="908050"/>
          </a:xfrm>
          <a:prstGeom prst="wedgeRoundRectCallout">
            <a:avLst>
              <a:gd name="adj1" fmla="val -27833"/>
              <a:gd name="adj2" fmla="val -998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门控信号，用于启动或禁止计数器的减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操作 </a:t>
            </a:r>
          </a:p>
        </p:txBody>
      </p:sp>
      <p:sp>
        <p:nvSpPr>
          <p:cNvPr id="72713" name="AutoShape 11">
            <a:extLst>
              <a:ext uri="{FF2B5EF4-FFF2-40B4-BE49-F238E27FC236}">
                <a16:creationId xmlns:a16="http://schemas.microsoft.com/office/drawing/2014/main" id="{EFE9EA66-E9F5-D143-8682-EB84075E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2997200"/>
            <a:ext cx="2663825" cy="576263"/>
          </a:xfrm>
          <a:prstGeom prst="wedgeRoundRectCallout">
            <a:avLst>
              <a:gd name="adj1" fmla="val -57745"/>
              <a:gd name="adj2" fmla="val 849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计数器输出信号 </a:t>
            </a:r>
          </a:p>
        </p:txBody>
      </p:sp>
      <p:sp>
        <p:nvSpPr>
          <p:cNvPr id="72714" name="幻灯片编号占位符 4">
            <a:extLst>
              <a:ext uri="{FF2B5EF4-FFF2-40B4-BE49-F238E27FC236}">
                <a16:creationId xmlns:a16="http://schemas.microsoft.com/office/drawing/2014/main" id="{4A3F9114-70B9-284F-B1EA-9898B14D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A5D1B-3F33-EE4E-B730-3E744B167EF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717ED31-45A6-F940-AC20-066E9623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>
            <a:extLst>
              <a:ext uri="{FF2B5EF4-FFF2-40B4-BE49-F238E27FC236}">
                <a16:creationId xmlns:a16="http://schemas.microsoft.com/office/drawing/2014/main" id="{7211FCC3-5B5A-AA4C-A092-17F115E519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39B02F-EA5A-C14A-971A-A38CE77824F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74755" name="Object 5">
            <a:extLst>
              <a:ext uri="{FF2B5EF4-FFF2-40B4-BE49-F238E27FC236}">
                <a16:creationId xmlns:a16="http://schemas.microsoft.com/office/drawing/2014/main" id="{4D8C72A6-1BD3-1F42-A4A7-CC28438A1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628775"/>
          <a:ext cx="3313112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9" name="Visio" r:id="rId4" imgW="869950" imgH="889000" progId="Visio.Drawing.11">
                  <p:embed/>
                </p:oleObj>
              </mc:Choice>
              <mc:Fallback>
                <p:oleObj name="Visio" r:id="rId4" imgW="869950" imgH="8890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28775"/>
                        <a:ext cx="3313112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6">
            <a:extLst>
              <a:ext uri="{FF2B5EF4-FFF2-40B4-BE49-F238E27FC236}">
                <a16:creationId xmlns:a16="http://schemas.microsoft.com/office/drawing/2014/main" id="{747D65A1-F7CC-5E43-9DCF-6DD770466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1969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0" name="Equation" r:id="rId6" imgW="2343150" imgH="2343150" progId="Equation.DSMT4">
                  <p:embed/>
                </p:oleObj>
              </mc:Choice>
              <mc:Fallback>
                <p:oleObj name="Equation" r:id="rId6" imgW="2343150" imgH="23431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96975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7">
            <a:extLst>
              <a:ext uri="{FF2B5EF4-FFF2-40B4-BE49-F238E27FC236}">
                <a16:creationId xmlns:a16="http://schemas.microsoft.com/office/drawing/2014/main" id="{B7EC6C1C-2C46-4145-9D1E-D724E5BA6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196975"/>
          <a:ext cx="504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1" name="Equation" r:id="rId8" imgW="2781300" imgH="2197100" progId="Equation.DSMT4">
                  <p:embed/>
                </p:oleObj>
              </mc:Choice>
              <mc:Fallback>
                <p:oleObj name="Equation" r:id="rId8" imgW="2781300" imgH="2197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196975"/>
                        <a:ext cx="5048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8">
            <a:extLst>
              <a:ext uri="{FF2B5EF4-FFF2-40B4-BE49-F238E27FC236}">
                <a16:creationId xmlns:a16="http://schemas.microsoft.com/office/drawing/2014/main" id="{B07CF1B8-F5F3-5844-82D3-68A380974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7138" y="1173163"/>
          <a:ext cx="5762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2" name="Equation" r:id="rId10" imgW="3219450" imgH="2343150" progId="Equation.DSMT4">
                  <p:embed/>
                </p:oleObj>
              </mc:Choice>
              <mc:Fallback>
                <p:oleObj name="Equation" r:id="rId10" imgW="3219450" imgH="234315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1173163"/>
                        <a:ext cx="5762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9" name="Group 9">
            <a:extLst>
              <a:ext uri="{FF2B5EF4-FFF2-40B4-BE49-F238E27FC236}">
                <a16:creationId xmlns:a16="http://schemas.microsoft.com/office/drawing/2014/main" id="{C2A3F417-D10E-5F47-AF45-06D30978C67E}"/>
              </a:ext>
            </a:extLst>
          </p:cNvPr>
          <p:cNvGraphicFramePr>
            <a:graphicFrameLocks noGrp="1"/>
          </p:cNvGraphicFramePr>
          <p:nvPr/>
        </p:nvGraphicFramePr>
        <p:xfrm>
          <a:off x="3708400" y="908050"/>
          <a:ext cx="5111750" cy="5621349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67102496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842547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479855615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4292022589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3129518522"/>
                    </a:ext>
                  </a:extLst>
                </a:gridCol>
              </a:tblGrid>
              <a:tr h="6841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定义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44298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写入计数器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44925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写入计数器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156481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写入计数器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346787"/>
                  </a:ext>
                </a:extLst>
              </a:tr>
              <a:tr h="822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写入控制寄存器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96735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读计数器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067005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读计数器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063762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读计数器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041136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无操作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86156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××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禁止使用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527473"/>
                  </a:ext>
                </a:extLst>
              </a:tr>
              <a:tr h="4571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86" marB="4568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××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无操作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754906"/>
                  </a:ext>
                </a:extLst>
              </a:tr>
            </a:tbl>
          </a:graphicData>
        </a:graphic>
      </p:graphicFrame>
      <p:sp>
        <p:nvSpPr>
          <p:cNvPr id="74833" name="AutoShape 83">
            <a:extLst>
              <a:ext uri="{FF2B5EF4-FFF2-40B4-BE49-F238E27FC236}">
                <a16:creationId xmlns:a16="http://schemas.microsoft.com/office/drawing/2014/main" id="{7EC9C533-4138-DB4A-9134-1EC88C92442E}"/>
              </a:ext>
            </a:extLst>
          </p:cNvPr>
          <p:cNvSpPr>
            <a:spLocks/>
          </p:cNvSpPr>
          <p:nvPr/>
        </p:nvSpPr>
        <p:spPr bwMode="auto">
          <a:xfrm>
            <a:off x="3348038" y="2060575"/>
            <a:ext cx="71437" cy="1223963"/>
          </a:xfrm>
          <a:prstGeom prst="rightBrace">
            <a:avLst>
              <a:gd name="adj1" fmla="val 142779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4834" name="幻灯片编号占位符 4">
            <a:extLst>
              <a:ext uri="{FF2B5EF4-FFF2-40B4-BE49-F238E27FC236}">
                <a16:creationId xmlns:a16="http://schemas.microsoft.com/office/drawing/2014/main" id="{A93FAB34-EBEF-0348-83F3-FB3E96BA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1EE55F-7170-BC4A-8B89-9271FA6B48D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2F9D6557-2577-814F-8BD9-0A047E58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">
            <a:extLst>
              <a:ext uri="{FF2B5EF4-FFF2-40B4-BE49-F238E27FC236}">
                <a16:creationId xmlns:a16="http://schemas.microsoft.com/office/drawing/2014/main" id="{42B8CBBE-6D8F-5E46-A256-F2D8CD0A0A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8D9A4A-50FC-4D4D-B838-27391D0A794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graphicFrame>
        <p:nvGraphicFramePr>
          <p:cNvPr id="739333" name="Object 5">
            <a:extLst>
              <a:ext uri="{FF2B5EF4-FFF2-40B4-BE49-F238E27FC236}">
                <a16:creationId xmlns:a16="http://schemas.microsoft.com/office/drawing/2014/main" id="{41A1DE8F-1265-8748-A61A-45B942C30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84313"/>
          <a:ext cx="7056438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2" name="Visio" r:id="rId4" imgW="1574800" imgH="990600" progId="Visio.Drawing.11">
                  <p:embed/>
                </p:oleObj>
              </mc:Choice>
              <mc:Fallback>
                <p:oleObj name="Visio" r:id="rId4" imgW="1574800" imgH="9906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056438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6">
            <a:extLst>
              <a:ext uri="{FF2B5EF4-FFF2-40B4-BE49-F238E27FC236}">
                <a16:creationId xmlns:a16="http://schemas.microsoft.com/office/drawing/2014/main" id="{1C4D2127-84A9-5F45-BE25-F1CC23B3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内部结构</a:t>
            </a:r>
          </a:p>
        </p:txBody>
      </p:sp>
      <p:sp>
        <p:nvSpPr>
          <p:cNvPr id="76805" name="幻灯片编号占位符 4">
            <a:extLst>
              <a:ext uri="{FF2B5EF4-FFF2-40B4-BE49-F238E27FC236}">
                <a16:creationId xmlns:a16="http://schemas.microsoft.com/office/drawing/2014/main" id="{02B6DC8F-1E85-D048-88AF-4C4FFD0E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B04325-DF7E-274C-BA5B-CFBD2C41D3E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4C322BD-1602-9742-B121-B09E093F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3765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F9D0066B-B503-7346-8C0B-C769F718A8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CB9A70-73FB-FE47-B140-0F50513947C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2D30AFB3-A05E-DB49-9A16-41CE3B22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71749" name="Rectangle 5">
            <a:extLst>
              <a:ext uri="{FF2B5EF4-FFF2-40B4-BE49-F238E27FC236}">
                <a16:creationId xmlns:a16="http://schemas.microsoft.com/office/drawing/2014/main" id="{0C0AF89A-ED52-C243-A0A8-AFD5EF96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85825"/>
            <a:ext cx="568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二、简单的输入输出接口芯片</a:t>
            </a:r>
          </a:p>
        </p:txBody>
      </p:sp>
      <p:sp>
        <p:nvSpPr>
          <p:cNvPr id="671750" name="Rectangle 6">
            <a:extLst>
              <a:ext uri="{FF2B5EF4-FFF2-40B4-BE49-F238E27FC236}">
                <a16:creationId xmlns:a16="http://schemas.microsoft.com/office/drawing/2014/main" id="{9C623E08-72E9-2D40-9719-EBECE5B3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96674"/>
            <a:ext cx="8208962" cy="50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SzTx/>
              <a:buFont typeface="Wingdings" pitchFamily="2" charset="2"/>
              <a:buAutoNum type="arabicPeriod"/>
            </a:pP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缓冲器</a:t>
            </a:r>
            <a:r>
              <a:rPr kumimoji="0" lang="en-US" altLang="zh-CN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74LS244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0" lang="en-US" altLang="zh-CN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74LS245</a:t>
            </a:r>
          </a:p>
          <a:p>
            <a:pPr lvl="1">
              <a:spcBef>
                <a:spcPct val="10000"/>
              </a:spcBef>
              <a:buSzTx/>
              <a:buFont typeface="Wingdings" pitchFamily="2" charset="2"/>
              <a:buChar char="u"/>
            </a:pP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连接在总线上的缓冲器都具有</a:t>
            </a:r>
            <a:r>
              <a:rPr kumimoji="0" lang="zh-CN" altLang="en-US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三态输出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能力</a:t>
            </a:r>
          </a:p>
          <a:p>
            <a:pPr lvl="2">
              <a:spcBef>
                <a:spcPct val="10000"/>
              </a:spcBef>
              <a:buSzTx/>
              <a:buFont typeface="Wingdings" pitchFamily="2" charset="2"/>
              <a:buChar char="u"/>
            </a:pP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接口电路需要输入输出数据时，在它的使能控制端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EN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（或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G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）作用一个低电平脉冲，使它的内部的各缓冲单元接通，即处在输出</a:t>
            </a:r>
            <a:r>
              <a:rPr kumimoji="0" lang="en-US" altLang="zh-CN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kumimoji="0" lang="en-US" altLang="zh-CN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的透明状态。数据被送上总线。</a:t>
            </a:r>
          </a:p>
          <a:p>
            <a:pPr lvl="2">
              <a:spcBef>
                <a:spcPct val="10000"/>
              </a:spcBef>
              <a:buSzTx/>
              <a:buFont typeface="Wingdings" pitchFamily="2" charset="2"/>
              <a:buChar char="u"/>
            </a:pP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当使能脉冲撤除后，它处于</a:t>
            </a:r>
            <a:r>
              <a:rPr kumimoji="0" lang="zh-CN" altLang="en-US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高阻态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。这时，各缓冲单元像一个断开的开关，等于将它所连接的电路从总线脱开。</a:t>
            </a:r>
          </a:p>
          <a:p>
            <a:pPr lvl="1">
              <a:spcBef>
                <a:spcPct val="10000"/>
              </a:spcBef>
              <a:buSzTx/>
              <a:buFont typeface="Wingdings" pitchFamily="2" charset="2"/>
              <a:buChar char="u"/>
            </a:pP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74LS244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74LS245</a:t>
            </a: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就是最常用的数据缓冲器。除缓冲作用外，它们还能提高总线的驱动能力。</a:t>
            </a:r>
          </a:p>
        </p:txBody>
      </p:sp>
      <p:sp>
        <p:nvSpPr>
          <p:cNvPr id="17413" name="幻灯片编号占位符 4">
            <a:extLst>
              <a:ext uri="{FF2B5EF4-FFF2-40B4-BE49-F238E27FC236}">
                <a16:creationId xmlns:a16="http://schemas.microsoft.com/office/drawing/2014/main" id="{31891F67-5AE5-8847-B2D1-3D49E94B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71A70F-CAD6-5240-9F99-4ACE2716C0A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9" grpId="0"/>
      <p:bldP spid="67175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4">
            <a:extLst>
              <a:ext uri="{FF2B5EF4-FFF2-40B4-BE49-F238E27FC236}">
                <a16:creationId xmlns:a16="http://schemas.microsoft.com/office/drawing/2014/main" id="{1EA067C0-DB8D-7A48-9316-F07AEAEE76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7259D-A95F-004F-80A6-BCA211866D44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31141" name="Rectangle 5">
            <a:extLst>
              <a:ext uri="{FF2B5EF4-FFF2-40B4-BE49-F238E27FC236}">
                <a16:creationId xmlns:a16="http://schemas.microsoft.com/office/drawing/2014/main" id="{4FE5CB77-2DEF-3F4F-A804-B27AC4F0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23938"/>
            <a:ext cx="2989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</a:p>
        </p:txBody>
      </p:sp>
      <p:sp>
        <p:nvSpPr>
          <p:cNvPr id="731142" name="Rectangle 6">
            <a:extLst>
              <a:ext uri="{FF2B5EF4-FFF2-40B4-BE49-F238E27FC236}">
                <a16:creationId xmlns:a16="http://schemas.microsoft.com/office/drawing/2014/main" id="{FA4F87E3-A444-D14C-A780-F9288513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205038"/>
            <a:ext cx="82819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：三个相同的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Aft>
                <a:spcPct val="20000"/>
              </a:spcAft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互相独立按各自的方式进行工作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Aft>
                <a:spcPct val="20000"/>
              </a:spcAft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每个计数器都包括一个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位的初值寄存器、一个计数执行单元和一个输出锁存器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78853" name="幻灯片编号占位符 4">
            <a:extLst>
              <a:ext uri="{FF2B5EF4-FFF2-40B4-BE49-F238E27FC236}">
                <a16:creationId xmlns:a16="http://schemas.microsoft.com/office/drawing/2014/main" id="{6F2D5E34-16DC-6A47-93D3-B2E2AEB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7942A-7739-F64C-8E53-BF915E3205B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EB9A416E-B87A-E24E-A43A-5F90BAE1A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1" grpId="0"/>
      <p:bldP spid="7311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>
            <a:extLst>
              <a:ext uri="{FF2B5EF4-FFF2-40B4-BE49-F238E27FC236}">
                <a16:creationId xmlns:a16="http://schemas.microsoft.com/office/drawing/2014/main" id="{DCBDA939-5D65-E542-ADD1-2277D3A126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B2F418-6DD6-6C40-B983-E8432197033E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4661D003-4AB3-9941-B41A-34FF2459B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35988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计数器工作过程</a:t>
            </a:r>
          </a:p>
        </p:txBody>
      </p:sp>
      <p:sp>
        <p:nvSpPr>
          <p:cNvPr id="741380" name="Rectangle 4">
            <a:extLst>
              <a:ext uri="{FF2B5EF4-FFF2-40B4-BE49-F238E27FC236}">
                <a16:creationId xmlns:a16="http://schemas.microsoft.com/office/drawing/2014/main" id="{2BAF1E36-D52B-8548-9B2B-2BC830DB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135937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当置入初值后，计数执行单元开始对输入脉冲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计数，在减到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时，从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端输出一个信号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整个过程可以重复进行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计数器既可按二进制计数，也可按十进制计数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在计数过程中，计数器还受到门控信号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的控制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在不同的工作方式下，计数器的输入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、输出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和门控信号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之间的关系将会不同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80901" name="幻灯片编号占位符 4">
            <a:extLst>
              <a:ext uri="{FF2B5EF4-FFF2-40B4-BE49-F238E27FC236}">
                <a16:creationId xmlns:a16="http://schemas.microsoft.com/office/drawing/2014/main" id="{82EE55B1-6EF1-244E-A122-D55A944C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CB0906-08DB-8B4A-A6B2-DA29F2DFA0FE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A475F515-1F42-C145-A961-A98F1D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4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/>
      <p:bldP spid="74138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4">
            <a:extLst>
              <a:ext uri="{FF2B5EF4-FFF2-40B4-BE49-F238E27FC236}">
                <a16:creationId xmlns:a16="http://schemas.microsoft.com/office/drawing/2014/main" id="{6C278ECA-1E28-8F4B-80C7-D6604E4C662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01A20-DAA2-4C41-A581-4DC9A325C23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F4FE1083-1EF3-9447-9A5E-06C30BFF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93775"/>
            <a:ext cx="2989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控制寄存器</a:t>
            </a:r>
          </a:p>
        </p:txBody>
      </p:sp>
      <p:sp>
        <p:nvSpPr>
          <p:cNvPr id="743428" name="Rectangle 4">
            <a:extLst>
              <a:ext uri="{FF2B5EF4-FFF2-40B4-BE49-F238E27FC236}">
                <a16:creationId xmlns:a16="http://schemas.microsoft.com/office/drawing/2014/main" id="{049ACCBB-B48D-5E45-B7F3-2F4EC2EA5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81375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存放操作方式</a:t>
            </a:r>
            <a:r>
              <a:rPr lang="zh-CN" altLang="en-US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通过向控制寄存器中写入所需的控制字，决定计数器的工作方式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控制字是在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初始化时用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指令写入控制寄存器的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该寄存器</a:t>
            </a:r>
            <a:r>
              <a:rPr lang="zh-CN" altLang="en-US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只能写入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dirty="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不能读出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82949" name="幻灯片编号占位符 4">
            <a:extLst>
              <a:ext uri="{FF2B5EF4-FFF2-40B4-BE49-F238E27FC236}">
                <a16:creationId xmlns:a16="http://schemas.microsoft.com/office/drawing/2014/main" id="{9DF86709-4B89-7E48-973E-28538CFB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903B-DC32-5940-9DB3-47EE6E8D8BC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FB31A73-F748-2E4A-9EBB-91DB677DB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/>
      <p:bldP spid="7434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">
            <a:extLst>
              <a:ext uri="{FF2B5EF4-FFF2-40B4-BE49-F238E27FC236}">
                <a16:creationId xmlns:a16="http://schemas.microsoft.com/office/drawing/2014/main" id="{7D53F32F-E304-8243-8442-3C912AC7FB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AB250E-1F1C-684F-821C-A280AB5AFEA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id="{7D55D168-C8D5-8A41-9D87-4694AF38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44763"/>
            <a:ext cx="85693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位、双向、三态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Aft>
                <a:spcPct val="20000"/>
              </a:spcAft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用于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数据总线之间的接口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Aft>
                <a:spcPct val="20000"/>
              </a:spcAft>
            </a:pP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通过该数据缓冲器对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进行读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写。</a:t>
            </a:r>
            <a:endParaRPr kumimoji="0" lang="zh-CN" altLang="en-US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45476" name="Text Box 4">
            <a:extLst>
              <a:ext uri="{FF2B5EF4-FFF2-40B4-BE49-F238E27FC236}">
                <a16:creationId xmlns:a16="http://schemas.microsoft.com/office/drawing/2014/main" id="{558DD6AD-935D-7845-A1DA-0149798C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40592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 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数据总线缓冲器    </a:t>
            </a:r>
          </a:p>
        </p:txBody>
      </p:sp>
      <p:sp>
        <p:nvSpPr>
          <p:cNvPr id="84997" name="幻灯片编号占位符 4">
            <a:extLst>
              <a:ext uri="{FF2B5EF4-FFF2-40B4-BE49-F238E27FC236}">
                <a16:creationId xmlns:a16="http://schemas.microsoft.com/office/drawing/2014/main" id="{2D0081F3-BFCA-6049-9865-523AC1BD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E47C9B-4637-484D-B61B-A277532B328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2CEB6705-25F1-1C45-A417-088AB25CC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4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/>
      <p:bldP spid="74547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4">
            <a:extLst>
              <a:ext uri="{FF2B5EF4-FFF2-40B4-BE49-F238E27FC236}">
                <a16:creationId xmlns:a16="http://schemas.microsoft.com/office/drawing/2014/main" id="{C9735AD4-943E-7F41-BDEA-FBCE7865EB0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AF212-ACE6-834B-AC2D-65FD6D659D6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2C0B4D94-30CB-1C45-9D9A-88C7736C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0575"/>
            <a:ext cx="8351837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选片信号有效时，读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写控制逻辑从系统总线接收输入信号，经过逻辑组合，产生对各部分的控制信号；</a:t>
            </a:r>
          </a:p>
          <a:p>
            <a:pPr>
              <a:spcAft>
                <a:spcPct val="20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当选片信号无效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高电平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时，数据总线缓冲器处于高阻态，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与总线断开，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不能对其进行读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写操作。</a:t>
            </a:r>
          </a:p>
        </p:txBody>
      </p:sp>
      <p:sp>
        <p:nvSpPr>
          <p:cNvPr id="747524" name="Text Box 4">
            <a:extLst>
              <a:ext uri="{FF2B5EF4-FFF2-40B4-BE49-F238E27FC236}">
                <a16:creationId xmlns:a16="http://schemas.microsoft.com/office/drawing/2014/main" id="{8555A4FF-782C-9C40-97D3-E434627C2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3917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(4) 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读</a:t>
            </a:r>
            <a:r>
              <a:rPr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写控制逻辑</a:t>
            </a:r>
          </a:p>
        </p:txBody>
      </p:sp>
      <p:sp>
        <p:nvSpPr>
          <p:cNvPr id="87045" name="幻灯片编号占位符 4">
            <a:extLst>
              <a:ext uri="{FF2B5EF4-FFF2-40B4-BE49-F238E27FC236}">
                <a16:creationId xmlns:a16="http://schemas.microsoft.com/office/drawing/2014/main" id="{598290B7-1980-F24C-89C8-F6B1A975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836430-BCFB-C74C-A131-A89FF9141C3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6A85F95B-B694-9340-8114-BC764E8E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74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 build="p"/>
      <p:bldP spid="74752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4">
            <a:extLst>
              <a:ext uri="{FF2B5EF4-FFF2-40B4-BE49-F238E27FC236}">
                <a16:creationId xmlns:a16="http://schemas.microsoft.com/office/drawing/2014/main" id="{EA6CBB95-F11E-854B-B2E3-5D3C6ED974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1C9730-3514-904A-AC2F-94C8F0CF6DD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F570524F-E136-2B41-86A9-282EECDF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9914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计数器的计数过程，可以由程序指令启动，称为软件启动；</a:t>
            </a:r>
          </a:p>
          <a:p>
            <a:pPr>
              <a:spcAft>
                <a:spcPct val="20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也可由外部电路信号启动，称为硬件启动。</a:t>
            </a:r>
          </a:p>
        </p:txBody>
      </p:sp>
      <p:sp>
        <p:nvSpPr>
          <p:cNvPr id="749572" name="Text Box 4">
            <a:extLst>
              <a:ext uri="{FF2B5EF4-FFF2-40B4-BE49-F238E27FC236}">
                <a16:creationId xmlns:a16="http://schemas.microsoft.com/office/drawing/2014/main" id="{0E190691-E445-3444-A236-7678AA34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3170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计数启动方法</a:t>
            </a:r>
          </a:p>
        </p:txBody>
      </p:sp>
      <p:sp>
        <p:nvSpPr>
          <p:cNvPr id="89093" name="幻灯片编号占位符 4">
            <a:extLst>
              <a:ext uri="{FF2B5EF4-FFF2-40B4-BE49-F238E27FC236}">
                <a16:creationId xmlns:a16="http://schemas.microsoft.com/office/drawing/2014/main" id="{AAFBACE5-F78C-0548-81FD-2762638F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5FC98-59F7-DE4B-931A-48CFA867AB4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5BA56B0-7D75-DB43-8A71-D68C2E9C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/>
      <p:bldP spid="74957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>
            <a:extLst>
              <a:ext uri="{FF2B5EF4-FFF2-40B4-BE49-F238E27FC236}">
                <a16:creationId xmlns:a16="http://schemas.microsoft.com/office/drawing/2014/main" id="{DE6FC11E-147F-C749-A306-80A85E0B92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7C2870-24D4-BB46-A9D9-3A0556E93E0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51619" name="Text Box 3">
            <a:extLst>
              <a:ext uri="{FF2B5EF4-FFF2-40B4-BE49-F238E27FC236}">
                <a16:creationId xmlns:a16="http://schemas.microsoft.com/office/drawing/2014/main" id="{28546776-51F8-A44D-8A37-60FCCC796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3503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 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软件启动</a:t>
            </a:r>
          </a:p>
        </p:txBody>
      </p:sp>
      <p:graphicFrame>
        <p:nvGraphicFramePr>
          <p:cNvPr id="751620" name="Object 4">
            <a:extLst>
              <a:ext uri="{FF2B5EF4-FFF2-40B4-BE49-F238E27FC236}">
                <a16:creationId xmlns:a16="http://schemas.microsoft.com/office/drawing/2014/main" id="{F7DC5D58-B2DE-C846-9AD2-87BD93D48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125538"/>
          <a:ext cx="4221162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9" name="Visio" r:id="rId4" imgW="958850" imgH="965200" progId="Visio.Drawing.11">
                  <p:embed/>
                </p:oleObj>
              </mc:Choice>
              <mc:Fallback>
                <p:oleObj name="Visio" r:id="rId4" imgW="958850" imgH="965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25538"/>
                        <a:ext cx="4221162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621" name="Text Box 5">
            <a:extLst>
              <a:ext uri="{FF2B5EF4-FFF2-40B4-BE49-F238E27FC236}">
                <a16:creationId xmlns:a16="http://schemas.microsoft.com/office/drawing/2014/main" id="{4C6EC916-7B63-F945-BE6B-4D95056C5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59425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从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写入计数初值到计数结束，实际的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脉冲个数比编程写入的计数初值</a:t>
            </a:r>
            <a:r>
              <a:rPr lang="en-US" altLang="zh-CN" sz="2400" i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要多一个，即</a:t>
            </a:r>
            <a:r>
              <a:rPr lang="en-US" altLang="zh-CN" sz="2400" i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+1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（不可避免）。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1142" name="幻灯片编号占位符 4">
            <a:extLst>
              <a:ext uri="{FF2B5EF4-FFF2-40B4-BE49-F238E27FC236}">
                <a16:creationId xmlns:a16="http://schemas.microsoft.com/office/drawing/2014/main" id="{1501BC77-BFDD-024C-8C1D-DC94274D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5192CD-8C3B-B344-B4BE-982E04C5860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7684DBC-4FF3-C64E-88C0-8A3C686E4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autoUpdateAnimBg="0"/>
      <p:bldP spid="75162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4">
            <a:extLst>
              <a:ext uri="{FF2B5EF4-FFF2-40B4-BE49-F238E27FC236}">
                <a16:creationId xmlns:a16="http://schemas.microsoft.com/office/drawing/2014/main" id="{6ADCDB56-6118-6244-BE6D-4EFC824E45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80D73F-B21B-3E4B-B282-A7A987BB62B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0A2CC718-B514-3F48-8CE1-D036D860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52600"/>
            <a:ext cx="799147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写入计数初值后并不启动计数，而是在门控信号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由低电平变高后，再经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信号的上升沿采样，之后在该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的下降沿才开始计数。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信号与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信号不一定同步，故在极端情况下，从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变高到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采样之间的延时可能会经历一个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脉冲宽度，因此在计数初值与实际的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脉冲个数之间也会有一个时钟脉冲的误差。</a:t>
            </a:r>
          </a:p>
        </p:txBody>
      </p:sp>
      <p:sp>
        <p:nvSpPr>
          <p:cNvPr id="753668" name="Text Box 4">
            <a:extLst>
              <a:ext uri="{FF2B5EF4-FFF2-40B4-BE49-F238E27FC236}">
                <a16:creationId xmlns:a16="http://schemas.microsoft.com/office/drawing/2014/main" id="{752176C1-6E99-BC43-B49C-0DC42E923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62025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硬件启动</a:t>
            </a:r>
          </a:p>
        </p:txBody>
      </p:sp>
      <p:sp>
        <p:nvSpPr>
          <p:cNvPr id="93189" name="幻灯片编号占位符 4">
            <a:extLst>
              <a:ext uri="{FF2B5EF4-FFF2-40B4-BE49-F238E27FC236}">
                <a16:creationId xmlns:a16="http://schemas.microsoft.com/office/drawing/2014/main" id="{4BDB1BE1-A6E4-104E-B0A0-363E440E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A3FFDF-1278-A44B-80AE-AD2D3B69B82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D5FBA1B7-5979-FD40-ABD1-A8B5A8F5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75366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>
            <a:extLst>
              <a:ext uri="{FF2B5EF4-FFF2-40B4-BE49-F238E27FC236}">
                <a16:creationId xmlns:a16="http://schemas.microsoft.com/office/drawing/2014/main" id="{A8786208-56F0-8247-879B-C45FDD9CB7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14C19C-D9F4-9A4F-9F3A-8C50D982227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A7A8071F-3122-7047-A18A-3C19DB1F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8351837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不自动重复的计数方式：计数器每启动一次只工作一个周期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即从初值减到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0)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spcAft>
                <a:spcPct val="20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自动重复的计数方式：一旦计数启动，只要门控信号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保持高电平，计数过程就会自动周而复始地重复下去，这时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端可以产生连续的波形输出。</a:t>
            </a:r>
          </a:p>
          <a:p>
            <a:pPr>
              <a:spcAft>
                <a:spcPct val="20000"/>
              </a:spcAft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在自动重复计数方式下，达到稳定状态后，因启动造成的实际计数值和计数初值之间的误差就不再存在。</a:t>
            </a:r>
          </a:p>
        </p:txBody>
      </p:sp>
      <p:sp>
        <p:nvSpPr>
          <p:cNvPr id="755716" name="Text Box 4">
            <a:extLst>
              <a:ext uri="{FF2B5EF4-FFF2-40B4-BE49-F238E27FC236}">
                <a16:creationId xmlns:a16="http://schemas.microsoft.com/office/drawing/2014/main" id="{EDDBA9DE-0ADE-2D4A-945E-3817AEE35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08050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计数方式：</a:t>
            </a:r>
          </a:p>
        </p:txBody>
      </p:sp>
      <p:sp>
        <p:nvSpPr>
          <p:cNvPr id="95237" name="幻灯片编号占位符 4">
            <a:extLst>
              <a:ext uri="{FF2B5EF4-FFF2-40B4-BE49-F238E27FC236}">
                <a16:creationId xmlns:a16="http://schemas.microsoft.com/office/drawing/2014/main" id="{3CD60147-A755-784E-801A-93845C29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79753-1457-164B-99D2-39FA6C490901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50EB3D0C-EE29-9441-8BFE-178E55CF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  <p:bldP spid="7557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>
            <a:extLst>
              <a:ext uri="{FF2B5EF4-FFF2-40B4-BE49-F238E27FC236}">
                <a16:creationId xmlns:a16="http://schemas.microsoft.com/office/drawing/2014/main" id="{83BFED8B-0000-CE43-BDF9-5598DFA23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1BBAA-F6B8-984D-8BA9-B602C1B6B654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57763" name="Text Box 3">
            <a:extLst>
              <a:ext uri="{FF2B5EF4-FFF2-40B4-BE49-F238E27FC236}">
                <a16:creationId xmlns:a16="http://schemas.microsoft.com/office/drawing/2014/main" id="{B5295664-7960-9042-AE42-E75777DC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712"/>
            <a:ext cx="410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latin typeface="隶书" pitchFamily="49" charset="-122"/>
                <a:ea typeface="隶书" pitchFamily="49" charset="-122"/>
              </a:rPr>
              <a:t>3. 8253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的工作方式</a:t>
            </a:r>
          </a:p>
        </p:txBody>
      </p:sp>
      <p:graphicFrame>
        <p:nvGraphicFramePr>
          <p:cNvPr id="757764" name="Group 4">
            <a:extLst>
              <a:ext uri="{FF2B5EF4-FFF2-40B4-BE49-F238E27FC236}">
                <a16:creationId xmlns:a16="http://schemas.microsoft.com/office/drawing/2014/main" id="{6344BFB8-4289-A34A-8754-FDB6E332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68705"/>
              </p:ext>
            </p:extLst>
          </p:nvPr>
        </p:nvGraphicFramePr>
        <p:xfrm>
          <a:off x="323850" y="1340768"/>
          <a:ext cx="8496300" cy="5356151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3936472723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3663659389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918145200"/>
                    </a:ext>
                  </a:extLst>
                </a:gridCol>
                <a:gridCol w="720526">
                  <a:extLst>
                    <a:ext uri="{9D8B030D-6E8A-4147-A177-3AD203B41FA5}">
                      <a16:colId xmlns:a16="http://schemas.microsoft.com/office/drawing/2014/main" val="2822949901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261336106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3122889241"/>
                    </a:ext>
                  </a:extLst>
                </a:gridCol>
              </a:tblGrid>
              <a:tr h="7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方式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启动计数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中止计数</a:t>
                      </a:r>
                    </a:p>
                  </a:txBody>
                  <a:tcPr marL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自动重复</a:t>
                      </a:r>
                    </a:p>
                  </a:txBody>
                  <a:tcPr marL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更新初值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输出波形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206032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写入初值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GATE=0</a:t>
                      </a:r>
                    </a:p>
                  </a:txBody>
                  <a:tcPr marL="72000" marR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否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立即有效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延时时间可变的上跳沿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36460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硬件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(GATE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正跳变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2000" marR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否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下一轮有效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宽度为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CLK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的单一负脉冲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99013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写入初值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硬件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(GATE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正跳变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GATE=0</a:t>
                      </a:r>
                    </a:p>
                  </a:txBody>
                  <a:tcPr marL="72000" marR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下一轮有效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周期为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CLK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、宽度为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CLK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的连续负脉冲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412053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写入初值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硬件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(GATE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正跳变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GATE=0</a:t>
                      </a:r>
                    </a:p>
                  </a:txBody>
                  <a:tcPr marL="72000" marR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下半轮有效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周期为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×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CLK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的连续方波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532978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写入初值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GATE=0</a:t>
                      </a:r>
                    </a:p>
                  </a:txBody>
                  <a:tcPr marL="72000" marR="72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否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下一轮有效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宽度为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CLK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的单一负脉冲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21028"/>
                  </a:ext>
                </a:extLst>
              </a:tr>
              <a:tr h="75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硬件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(GATE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正跳变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否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下一轮有效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宽度为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CLK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的单一负脉冲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23971"/>
                  </a:ext>
                </a:extLst>
              </a:tr>
            </a:tbl>
          </a:graphicData>
        </a:graphic>
      </p:graphicFrame>
      <p:sp>
        <p:nvSpPr>
          <p:cNvPr id="97342" name="AutoShape 6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1288DF7-28E4-F34C-852D-F32BEAFD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2492896"/>
            <a:ext cx="21590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343" name="AutoShape 6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0836148-7BF1-2746-91DB-3115A6C7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3212976"/>
            <a:ext cx="21590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344" name="AutoShape 6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267BF35-1613-9B42-A8AD-93025044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4221088"/>
            <a:ext cx="21590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345" name="AutoShape 6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B54070A-4091-1B4D-8D2F-E0F5BD21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5013325"/>
            <a:ext cx="21590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346" name="AutoShape 6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66069B-9CCE-D04B-8C7C-E0DD6F6C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5589240"/>
            <a:ext cx="21590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347" name="AutoShape 6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E37EF45-1CC5-494B-8062-E6709214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309320"/>
            <a:ext cx="215900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348" name="幻灯片编号占位符 4">
            <a:extLst>
              <a:ext uri="{FF2B5EF4-FFF2-40B4-BE49-F238E27FC236}">
                <a16:creationId xmlns:a16="http://schemas.microsoft.com/office/drawing/2014/main" id="{7FE0635A-2368-744F-B30E-17CED2A2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2735F2-9BAF-E642-9670-394618AEDFD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54584B6-8CF4-D94C-8975-02A1E18D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C05B2936-C08B-6D4B-A194-FC25647126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B90FA-AE57-D848-B16A-2724C191561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03E337DA-59EC-BE42-A1E1-CB8A5B0D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graphicFrame>
        <p:nvGraphicFramePr>
          <p:cNvPr id="677893" name="Object 5">
            <a:extLst>
              <a:ext uri="{FF2B5EF4-FFF2-40B4-BE49-F238E27FC236}">
                <a16:creationId xmlns:a16="http://schemas.microsoft.com/office/drawing/2014/main" id="{B9A9FEF1-C337-7D46-B79F-983EDCF8C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2788" y="1700213"/>
          <a:ext cx="462121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Visio" r:id="rId4" imgW="1358900" imgH="996950" progId="Visio.Drawing.11">
                  <p:embed/>
                </p:oleObj>
              </mc:Choice>
              <mc:Fallback>
                <p:oleObj name="Visio" r:id="rId4" imgW="1358900" imgH="9969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1700213"/>
                        <a:ext cx="462121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4" name="Rectangle 6">
            <a:hlinkClick r:id="rId6" action="ppaction://hlinkfile"/>
            <a:extLst>
              <a:ext uri="{FF2B5EF4-FFF2-40B4-BE49-F238E27FC236}">
                <a16:creationId xmlns:a16="http://schemas.microsoft.com/office/drawing/2014/main" id="{09D98DE4-31EE-3A48-804A-6B30BC00E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611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0" lang="en-US" altLang="zh-CN" sz="2800" u="sng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74LS244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—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单向数据缓冲器</a:t>
            </a:r>
          </a:p>
        </p:txBody>
      </p:sp>
      <p:graphicFrame>
        <p:nvGraphicFramePr>
          <p:cNvPr id="677896" name="Object 8">
            <a:extLst>
              <a:ext uri="{FF2B5EF4-FFF2-40B4-BE49-F238E27FC236}">
                <a16:creationId xmlns:a16="http://schemas.microsoft.com/office/drawing/2014/main" id="{560EF584-2064-EC45-B982-151AA2F6F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557338"/>
          <a:ext cx="282733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Visio" r:id="rId7" imgW="996950" imgH="1346200" progId="Visio.Drawing.11">
                  <p:embed/>
                </p:oleObj>
              </mc:Choice>
              <mc:Fallback>
                <p:oleObj name="Visio" r:id="rId7" imgW="996950" imgH="13462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2827338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12">
            <a:extLst>
              <a:ext uri="{FF2B5EF4-FFF2-40B4-BE49-F238E27FC236}">
                <a16:creationId xmlns:a16="http://schemas.microsoft.com/office/drawing/2014/main" id="{0288F26D-0232-B345-922A-874388F83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1175" y="317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 1">
            <a:extLst>
              <a:ext uri="{FF2B5EF4-FFF2-40B4-BE49-F238E27FC236}">
                <a16:creationId xmlns:a16="http://schemas.microsoft.com/office/drawing/2014/main" id="{F78EEB08-EB56-0141-8613-79254417777E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5013325"/>
            <a:ext cx="6408737" cy="1655763"/>
            <a:chOff x="2627316" y="5013325"/>
            <a:chExt cx="6408746" cy="1656035"/>
          </a:xfrm>
        </p:grpSpPr>
        <p:sp>
          <p:nvSpPr>
            <p:cNvPr id="19465" name="Rectangle 7">
              <a:extLst>
                <a:ext uri="{FF2B5EF4-FFF2-40B4-BE49-F238E27FC236}">
                  <a16:creationId xmlns:a16="http://schemas.microsoft.com/office/drawing/2014/main" id="{BA9210A2-490D-7A4D-9C0E-810777483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6" y="5013325"/>
              <a:ext cx="6408746" cy="16560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Tx/>
              </a:pP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8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个三态缓冲单元，分成两组，分别由门控信号</a:t>
              </a:r>
              <a:r>
                <a:rPr kumimoji="0" lang="en-US" altLang="zh-CN" sz="24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1G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和</a:t>
              </a:r>
              <a:r>
                <a:rPr kumimoji="0" lang="en-US" altLang="zh-CN" sz="24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2G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控制。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1G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和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2G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为低电平时，数据传送；高电平时，输出高阻态。</a:t>
              </a:r>
            </a:p>
            <a:p>
              <a:pPr>
                <a:lnSpc>
                  <a:spcPct val="90000"/>
                </a:lnSpc>
                <a:buSzTx/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单向缓冲器，只能从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端到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Y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端。</a:t>
              </a:r>
            </a:p>
          </p:txBody>
        </p:sp>
        <p:sp>
          <p:nvSpPr>
            <p:cNvPr id="19466" name="Line 9">
              <a:extLst>
                <a:ext uri="{FF2B5EF4-FFF2-40B4-BE49-F238E27FC236}">
                  <a16:creationId xmlns:a16="http://schemas.microsoft.com/office/drawing/2014/main" id="{2CD5BB56-9D39-7C43-8ADB-7F0785A63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917" y="5402327"/>
              <a:ext cx="36036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0">
              <a:extLst>
                <a:ext uri="{FF2B5EF4-FFF2-40B4-BE49-F238E27FC236}">
                  <a16:creationId xmlns:a16="http://schemas.microsoft.com/office/drawing/2014/main" id="{9A4DCBFB-5A0D-5C43-A750-727CF292E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744" y="5402327"/>
              <a:ext cx="360363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1">
              <a:extLst>
                <a:ext uri="{FF2B5EF4-FFF2-40B4-BE49-F238E27FC236}">
                  <a16:creationId xmlns:a16="http://schemas.microsoft.com/office/drawing/2014/main" id="{10404F15-42F8-A34C-A601-8DC199B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8152" y="5416616"/>
              <a:ext cx="360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1">
              <a:extLst>
                <a:ext uri="{FF2B5EF4-FFF2-40B4-BE49-F238E27FC236}">
                  <a16:creationId xmlns:a16="http://schemas.microsoft.com/office/drawing/2014/main" id="{ADDB26E7-AA21-244D-B350-E20C0360B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0241" y="5418205"/>
              <a:ext cx="3603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4" name="幻灯片编号占位符 5">
            <a:extLst>
              <a:ext uri="{FF2B5EF4-FFF2-40B4-BE49-F238E27FC236}">
                <a16:creationId xmlns:a16="http://schemas.microsoft.com/office/drawing/2014/main" id="{BB151CEE-45AA-134D-9B76-0693F54F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D24CF4-D010-5349-8ACE-A5C6B62A6B7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>
            <a:extLst>
              <a:ext uri="{FF2B5EF4-FFF2-40B4-BE49-F238E27FC236}">
                <a16:creationId xmlns:a16="http://schemas.microsoft.com/office/drawing/2014/main" id="{9984FCC1-5D55-5747-9855-40B054400C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049C8-D2B1-7F4D-BD12-A50F26C1D23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A80884CF-BA67-D640-9A64-CC057B1CF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2592388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工作波形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计数结束中断方式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</a:p>
        </p:txBody>
      </p:sp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7129016C-9CA1-AC40-BF99-CE77D53E5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908050"/>
          <a:ext cx="4271963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Visio" r:id="rId4" imgW="1657350" imgH="2203450" progId="Visio.Drawing.11">
                  <p:embed/>
                </p:oleObj>
              </mc:Choice>
              <mc:Fallback>
                <p:oleObj name="Visio" r:id="rId4" imgW="1657350" imgH="22034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908050"/>
                        <a:ext cx="4271963" cy="568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AutoShape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49E061C-9AB0-344E-AA41-95F53C9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08725"/>
            <a:ext cx="431800" cy="2889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59814" name="Text Box 6">
            <a:extLst>
              <a:ext uri="{FF2B5EF4-FFF2-40B4-BE49-F238E27FC236}">
                <a16:creationId xmlns:a16="http://schemas.microsoft.com/office/drawing/2014/main" id="{814B3FEC-ECB9-9144-BB53-872B095CC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47868"/>
            <a:ext cx="38893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当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写入之后，输出端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为低电平，当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写入之后，在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脉冲的下降沿将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内容装入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减１计数寄存器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，然后计数器开始计数，在计数期间输出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维持低电平。当计数值减到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输出端为高电平，可作为中断请求信号，并保持到重新写入新的控制字或新的计数值为止。	</a:t>
            </a:r>
          </a:p>
        </p:txBody>
      </p:sp>
      <p:sp>
        <p:nvSpPr>
          <p:cNvPr id="99335" name="幻灯片编号占位符 4">
            <a:extLst>
              <a:ext uri="{FF2B5EF4-FFF2-40B4-BE49-F238E27FC236}">
                <a16:creationId xmlns:a16="http://schemas.microsoft.com/office/drawing/2014/main" id="{242DE149-4407-5544-BE0D-FCA87898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297138-9478-6845-B80A-97C44DE9E23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6786E3A1-61FD-2E48-9C11-FAAA4465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>
            <a:extLst>
              <a:ext uri="{FF2B5EF4-FFF2-40B4-BE49-F238E27FC236}">
                <a16:creationId xmlns:a16="http://schemas.microsoft.com/office/drawing/2014/main" id="{29FBBCA6-66D7-5240-B2B3-2F43E1F892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1E366-6202-C547-8A0A-5C9E6F79B15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AC01C043-F078-474B-9683-2FB1621F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33972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工作波形</a:t>
            </a:r>
          </a:p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可重复触发的单稳态触发器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DFF922D5-32ED-544E-AEE2-6936F7BFB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0888" y="908050"/>
          <a:ext cx="4332287" cy="582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0" name="Visio" r:id="rId4" imgW="1663700" imgH="2235200" progId="Visio.Drawing.11">
                  <p:embed/>
                </p:oleObj>
              </mc:Choice>
              <mc:Fallback>
                <p:oleObj name="Visio" r:id="rId4" imgW="1663700" imgH="2235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908050"/>
                        <a:ext cx="4332287" cy="582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AutoShape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0AE46E7-58E0-6C44-9051-53EC25B6A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08725"/>
            <a:ext cx="431800" cy="2889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1863" name="Text Box 7">
            <a:extLst>
              <a:ext uri="{FF2B5EF4-FFF2-40B4-BE49-F238E27FC236}">
                <a16:creationId xmlns:a16="http://schemas.microsoft.com/office/drawing/2014/main" id="{7EE75FF7-8D59-824B-AF4D-7B6358C3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50512"/>
            <a:ext cx="43926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当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写入之后，输出端</a:t>
            </a:r>
            <a:r>
              <a:rPr lang="en-US" altLang="zh-CN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高电平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，并保持该状态，然后写入计数初值，只有在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信号的上升沿之后的下一个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脉冲的下降沿，才将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内容装入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减１计数寄存器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，同时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端变为低电平，然后计数器开始减１计数，当计数值减到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输出端为高电平。</a:t>
            </a:r>
          </a:p>
        </p:txBody>
      </p:sp>
      <p:sp>
        <p:nvSpPr>
          <p:cNvPr id="101383" name="幻灯片编号占位符 4">
            <a:extLst>
              <a:ext uri="{FF2B5EF4-FFF2-40B4-BE49-F238E27FC236}">
                <a16:creationId xmlns:a16="http://schemas.microsoft.com/office/drawing/2014/main" id="{E105E638-DEEA-B54C-8950-82236479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CD7D7A-B910-AA47-80F2-69632AE71D2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3294680-9D0C-E342-A1E0-ACC07F25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4">
            <a:extLst>
              <a:ext uri="{FF2B5EF4-FFF2-40B4-BE49-F238E27FC236}">
                <a16:creationId xmlns:a16="http://schemas.microsoft.com/office/drawing/2014/main" id="{7EECFB34-7DA1-134D-8404-75D4867A75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CA2C0-5B95-C341-9EDD-D5543BEB656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6993701B-E717-784E-A2DD-12A84D83E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39800"/>
            <a:ext cx="2592388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工作波形</a:t>
            </a:r>
          </a:p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频率发生器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79288FE3-2296-E846-B84E-9C161ACFC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836613"/>
          <a:ext cx="4368800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8" name="Visio" r:id="rId4" imgW="1651000" imgH="2203450" progId="Visio.Drawing.11">
                  <p:embed/>
                </p:oleObj>
              </mc:Choice>
              <mc:Fallback>
                <p:oleObj name="Visio" r:id="rId4" imgW="1651000" imgH="22034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36613"/>
                        <a:ext cx="4368800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A82D61D-13B1-7D42-B6D8-1B4E89AC2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08725"/>
            <a:ext cx="431800" cy="2889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70055" name="Text Box 7">
            <a:extLst>
              <a:ext uri="{FF2B5EF4-FFF2-40B4-BE49-F238E27FC236}">
                <a16:creationId xmlns:a16="http://schemas.microsoft.com/office/drawing/2014/main" id="{617C967E-2F60-DF4B-AE19-3E60A296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01838"/>
            <a:ext cx="439261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写入控制字后，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端变为高电平，若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为高电平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，当写入计数初值后，在下一个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的下降沿将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内容装入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</a:t>
            </a:r>
            <a:r>
              <a:rPr lang="en-US" altLang="zh-CN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，并开始减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计数，当减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计数寄存器的值为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端输出低电平，经过一个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时钟周期，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端输出高电</a:t>
            </a:r>
            <a:r>
              <a:rPr lang="zh-Hans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，并开始一个新的计数过程。</a:t>
            </a:r>
          </a:p>
        </p:txBody>
      </p:sp>
      <p:sp>
        <p:nvSpPr>
          <p:cNvPr id="103431" name="幻灯片编号占位符 4">
            <a:extLst>
              <a:ext uri="{FF2B5EF4-FFF2-40B4-BE49-F238E27FC236}">
                <a16:creationId xmlns:a16="http://schemas.microsoft.com/office/drawing/2014/main" id="{773E1EC3-48D7-6C44-AD05-8CFA731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31ECE-F025-874A-9759-2160A5D27CF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F6A8EA4-CCC6-1340-9949-56BC69B9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78A94FB5-DDA6-4E4F-A196-50B662C3ED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139FBA-DAED-C14D-BF85-A77CFB5AB828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EB82D81C-A32F-8C40-A3EA-6D29331F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939800"/>
            <a:ext cx="29083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工作波形</a:t>
            </a:r>
          </a:p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方波发生器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BB6A6FA6-6209-1540-B220-DBF887EB5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5013" y="836613"/>
          <a:ext cx="4419600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Visio" r:id="rId4" imgW="1670050" imgH="2171700" progId="Visio.Drawing.11">
                  <p:embed/>
                </p:oleObj>
              </mc:Choice>
              <mc:Fallback>
                <p:oleObj name="Visio" r:id="rId4" imgW="1670050" imgH="21717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836613"/>
                        <a:ext cx="4419600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AutoShape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A2D19A2E-2837-224E-8A18-7696DC9A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08725"/>
            <a:ext cx="431800" cy="2889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72103" name="Text Box 7">
            <a:extLst>
              <a:ext uri="{FF2B5EF4-FFF2-40B4-BE49-F238E27FC236}">
                <a16:creationId xmlns:a16="http://schemas.microsoft.com/office/drawing/2014/main" id="{17885ED6-5927-7A43-AD24-2F7EE895B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14543"/>
            <a:ext cx="439261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当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写入后，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输出高电平，当写入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后，在下一个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的下降沿将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内容装入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</a:t>
            </a:r>
            <a:r>
              <a:rPr lang="en-US" altLang="zh-CN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，并开始减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计数，当计数到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一半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端变为低电</a:t>
            </a:r>
            <a:r>
              <a:rPr lang="zh-Hans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计数寄存器继续作减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计数，计数到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端变为高电平。之后，周而复始地自动进行计数过程。当计数初值为偶数时，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输出对称方波；当计数初值为奇数时，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输出不对称方波。</a:t>
            </a:r>
          </a:p>
        </p:txBody>
      </p:sp>
      <p:sp>
        <p:nvSpPr>
          <p:cNvPr id="105479" name="幻灯片编号占位符 4">
            <a:extLst>
              <a:ext uri="{FF2B5EF4-FFF2-40B4-BE49-F238E27FC236}">
                <a16:creationId xmlns:a16="http://schemas.microsoft.com/office/drawing/2014/main" id="{B089E996-9DFF-3540-897C-57D74A24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0485A-F66A-094F-8A25-3BDCC1B8EA8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7971ACE-9213-F946-A7E8-9F0A1A49A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4">
            <a:extLst>
              <a:ext uri="{FF2B5EF4-FFF2-40B4-BE49-F238E27FC236}">
                <a16:creationId xmlns:a16="http://schemas.microsoft.com/office/drawing/2014/main" id="{F14D8538-F1B8-554B-A40B-71BF8E03A1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E40DD-9CCB-984B-A5BC-7B5D2CBBE1A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3190D23E-F764-154B-ADD5-04E698FE0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908050"/>
            <a:ext cx="292893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工作波形</a:t>
            </a:r>
          </a:p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软件触发选通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DCB19D7B-7748-0948-AFFB-D9EFCDB13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836613"/>
          <a:ext cx="4368800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Visio" r:id="rId4" imgW="1663700" imgH="2190750" progId="Visio.Drawing.11">
                  <p:embed/>
                </p:oleObj>
              </mc:Choice>
              <mc:Fallback>
                <p:oleObj name="Visio" r:id="rId4" imgW="1663700" imgH="2190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836613"/>
                        <a:ext cx="4368800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AutoShape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51892C6-1029-3C48-BFC1-5F93642F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08725"/>
            <a:ext cx="431800" cy="2889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74151" name="Text Box 7">
            <a:extLst>
              <a:ext uri="{FF2B5EF4-FFF2-40B4-BE49-F238E27FC236}">
                <a16:creationId xmlns:a16="http://schemas.microsoft.com/office/drawing/2014/main" id="{64EFB20D-831D-824F-AD15-9B8FF4553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27238"/>
            <a:ext cx="4392613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写入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后，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端变为高电平，若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为高电平，当写入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后，在下一个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的下降沿将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内容装入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</a:t>
            </a:r>
            <a:r>
              <a:rPr lang="en-US" altLang="zh-CN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，并开始减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计数，当减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计数寄存器的值为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端输出低电平，经过一个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时钟周期，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端输出高电平。</a:t>
            </a:r>
          </a:p>
        </p:txBody>
      </p:sp>
      <p:sp>
        <p:nvSpPr>
          <p:cNvPr id="107527" name="幻灯片编号占位符 4">
            <a:extLst>
              <a:ext uri="{FF2B5EF4-FFF2-40B4-BE49-F238E27FC236}">
                <a16:creationId xmlns:a16="http://schemas.microsoft.com/office/drawing/2014/main" id="{F534D822-14A5-F643-8F3C-583CEAB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1020CD-AD1B-BB4D-903C-2DB00A6ECB3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462740A-F505-EC4D-B540-50065F7F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4">
            <a:extLst>
              <a:ext uri="{FF2B5EF4-FFF2-40B4-BE49-F238E27FC236}">
                <a16:creationId xmlns:a16="http://schemas.microsoft.com/office/drawing/2014/main" id="{3489339E-D7F8-BA41-8DA2-9445E40A9B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7F30B-4440-AC4A-84FF-A923ABC5917B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177506A9-9721-4941-9B6D-5E2B6AD9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39800"/>
            <a:ext cx="2951162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工作波形</a:t>
            </a:r>
          </a:p>
          <a:p>
            <a:pPr algn="ctr"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硬件触发选通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A295C59C-4263-F441-98A2-49AD20FEB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792163"/>
          <a:ext cx="4373563" cy="58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Visio" r:id="rId4" imgW="1663700" imgH="2203450" progId="Visio.Drawing.11">
                  <p:embed/>
                </p:oleObj>
              </mc:Choice>
              <mc:Fallback>
                <p:oleObj name="Visio" r:id="rId4" imgW="1663700" imgH="22034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792163"/>
                        <a:ext cx="4373563" cy="58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AutoShape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BB413FE-B8A1-9F43-BD40-F62015A1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08725"/>
            <a:ext cx="431800" cy="2889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63911" name="Text Box 7">
            <a:extLst>
              <a:ext uri="{FF2B5EF4-FFF2-40B4-BE49-F238E27FC236}">
                <a16:creationId xmlns:a16="http://schemas.microsoft.com/office/drawing/2014/main" id="{C2B8DCA4-A0C1-814E-A5B1-AE3112BB3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8612"/>
            <a:ext cx="439261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当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写入后，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端输出高电平，并保持高电平状态。然后写入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，只有在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信号的上升沿之后的下一个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脉冲的下降沿，才将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计数初值寄存器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内容装入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</a:t>
            </a:r>
            <a:r>
              <a:rPr lang="en-US" altLang="zh-CN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计数寄存</a:t>
            </a:r>
            <a:r>
              <a:rPr lang="zh-Hans" altLang="en-US" sz="2400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器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并开始减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 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计数，当计数值减到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端变为低电平，并持续一个</a:t>
            </a:r>
            <a:r>
              <a:rPr lang="en-US" altLang="zh-CN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周期，然后自动变为高电平。</a:t>
            </a:r>
          </a:p>
        </p:txBody>
      </p:sp>
      <p:sp>
        <p:nvSpPr>
          <p:cNvPr id="109575" name="幻灯片编号占位符 4">
            <a:extLst>
              <a:ext uri="{FF2B5EF4-FFF2-40B4-BE49-F238E27FC236}">
                <a16:creationId xmlns:a16="http://schemas.microsoft.com/office/drawing/2014/main" id="{8827FA3E-FC6B-C64B-8572-E321AB9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40896-CEA7-854F-A8C3-28705F0CF19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EB3150A4-0888-4A4F-9FE7-47E3A628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4">
            <a:extLst>
              <a:ext uri="{FF2B5EF4-FFF2-40B4-BE49-F238E27FC236}">
                <a16:creationId xmlns:a16="http://schemas.microsoft.com/office/drawing/2014/main" id="{FC070B1B-6DB0-9847-B4E5-B50CCF71E5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4672D-1356-C749-85A1-F8EB5B3233EF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76195" name="Text Box 3">
            <a:extLst>
              <a:ext uri="{FF2B5EF4-FFF2-40B4-BE49-F238E27FC236}">
                <a16:creationId xmlns:a16="http://schemas.microsoft.com/office/drawing/2014/main" id="{8B7C2885-B857-EF4A-BDBA-B193894C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4875"/>
            <a:ext cx="3744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4. 8253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的控制字</a:t>
            </a:r>
          </a:p>
        </p:txBody>
      </p:sp>
      <p:graphicFrame>
        <p:nvGraphicFramePr>
          <p:cNvPr id="776196" name="Object 4">
            <a:extLst>
              <a:ext uri="{FF2B5EF4-FFF2-40B4-BE49-F238E27FC236}">
                <a16:creationId xmlns:a16="http://schemas.microsoft.com/office/drawing/2014/main" id="{38734373-C9C5-644D-AF1F-09ECB1A9C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349500"/>
          <a:ext cx="8497888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8" name="Visio" r:id="rId4" imgW="2038350" imgH="717550" progId="Visio.Drawing.11">
                  <p:embed/>
                </p:oleObj>
              </mc:Choice>
              <mc:Fallback>
                <p:oleObj name="Visio" r:id="rId4" imgW="2038350" imgH="7175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49500"/>
                        <a:ext cx="8497888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幻灯片编号占位符 4">
            <a:extLst>
              <a:ext uri="{FF2B5EF4-FFF2-40B4-BE49-F238E27FC236}">
                <a16:creationId xmlns:a16="http://schemas.microsoft.com/office/drawing/2014/main" id="{3804BE86-EE5C-464E-9051-58D023E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6823F-89AB-8343-8248-BC03A43DDB6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26A834A-B411-8140-BBF3-EC6A4642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4">
            <a:extLst>
              <a:ext uri="{FF2B5EF4-FFF2-40B4-BE49-F238E27FC236}">
                <a16:creationId xmlns:a16="http://schemas.microsoft.com/office/drawing/2014/main" id="{7FCC3BE5-C5C5-0945-AAF8-C3E6F38A89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8715BD-6D2D-0D47-B05A-5810FF5A124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3198BD27-1ABB-CD4B-8B08-DC300161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90588"/>
            <a:ext cx="3060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kumimoji="0" lang="zh-CN" altLang="en-US">
                <a:solidFill>
                  <a:srgbClr val="FF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的初始化</a:t>
            </a:r>
          </a:p>
        </p:txBody>
      </p:sp>
      <p:sp>
        <p:nvSpPr>
          <p:cNvPr id="778244" name="Rectangle 4">
            <a:extLst>
              <a:ext uri="{FF2B5EF4-FFF2-40B4-BE49-F238E27FC236}">
                <a16:creationId xmlns:a16="http://schemas.microsoft.com/office/drawing/2014/main" id="{A188A39C-F963-0D40-87CE-33494B6E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12938"/>
            <a:ext cx="8280400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kumimoji="0" lang="zh-CN" altLang="en-US" sz="28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写入方式控制字</a:t>
            </a:r>
          </a:p>
          <a:p>
            <a:pPr lvl="1">
              <a:spcAft>
                <a:spcPct val="20000"/>
              </a:spcAft>
            </a:pPr>
            <a:r>
              <a:rPr kumimoji="0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三个通道用的</a:t>
            </a:r>
            <a:r>
              <a:rPr kumimoji="0"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r>
              <a:rPr kumimoji="0" lang="zh-CN" altLang="en-US" sz="24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端口地址</a:t>
            </a:r>
            <a:r>
              <a:rPr kumimoji="0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相同</a:t>
            </a:r>
            <a:r>
              <a:rPr kumimoji="0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lvl="1">
              <a:spcAft>
                <a:spcPct val="20000"/>
              </a:spcAft>
            </a:pPr>
            <a:r>
              <a:rPr kumimoji="0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三个控制字写入后存入通道对应的寄存器中</a:t>
            </a:r>
            <a:r>
              <a:rPr kumimoji="0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>
              <a:spcAft>
                <a:spcPct val="20000"/>
              </a:spcAft>
            </a:pPr>
            <a:r>
              <a:rPr kumimoji="0" lang="zh-CN" altLang="en-US" sz="28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写入计数初始值</a:t>
            </a:r>
          </a:p>
          <a:p>
            <a:pPr>
              <a:spcAft>
                <a:spcPct val="20000"/>
              </a:spcAft>
            </a:pPr>
            <a:r>
              <a:rPr kumimoji="0" lang="zh-CN" altLang="en-US" sz="28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读计数值（计时）</a:t>
            </a:r>
          </a:p>
          <a:p>
            <a:pPr lvl="1">
              <a:spcAft>
                <a:spcPct val="20000"/>
              </a:spcAft>
            </a:pP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以普通对计数器端口读的方法取得当前计数值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lvl="1">
              <a:spcAft>
                <a:spcPct val="20000"/>
              </a:spcAft>
            </a:pPr>
            <a:r>
              <a:rPr kumimoji="0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锁存计数器的当前计数值</a:t>
            </a:r>
            <a:r>
              <a:rPr kumimoji="0"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13669" name="幻灯片编号占位符 4">
            <a:extLst>
              <a:ext uri="{FF2B5EF4-FFF2-40B4-BE49-F238E27FC236}">
                <a16:creationId xmlns:a16="http://schemas.microsoft.com/office/drawing/2014/main" id="{A758D6E5-25E1-5642-9828-81A42369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C22AEB-0F5C-D04F-B45E-F03CB94D7F7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0D4FEADF-0042-B243-8AF5-52088480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/>
      <p:bldP spid="77824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">
            <a:extLst>
              <a:ext uri="{FF2B5EF4-FFF2-40B4-BE49-F238E27FC236}">
                <a16:creationId xmlns:a16="http://schemas.microsoft.com/office/drawing/2014/main" id="{8AC0FDDC-D3B1-C14B-8E47-70DB0281203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AF29CA-30B2-C64A-B651-40B9C26FB452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5E325AB4-AB94-6F4B-AA0C-23184E4D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39314"/>
            <a:ext cx="84963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例：某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8086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微机系统中，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的三个计数器端口地址分别为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3F0H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3F1H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3F2H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，控制字寄存器端口地址为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3F3H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，要求</a:t>
            </a:r>
            <a:r>
              <a:rPr lang="zh-Hans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工作于方式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，且计数初值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 = 1234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。则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初始化程序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为：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AL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00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</a:t>
            </a:r>
            <a:r>
              <a:rPr lang="en-US" altLang="zh-CN" sz="24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011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；控制字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3F3H	    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；控制端口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	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	    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；送控制字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3F0H	   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r>
              <a:rPr lang="zh-Hans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口的地址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AL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34H	     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；计数值低字节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	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；写低字节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AL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12H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；计数值高字节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	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；写高字节 </a:t>
            </a:r>
          </a:p>
        </p:txBody>
      </p:sp>
      <p:sp>
        <p:nvSpPr>
          <p:cNvPr id="115716" name="幻灯片编号占位符 4">
            <a:extLst>
              <a:ext uri="{FF2B5EF4-FFF2-40B4-BE49-F238E27FC236}">
                <a16:creationId xmlns:a16="http://schemas.microsoft.com/office/drawing/2014/main" id="{BE4C4A84-65EA-2449-81F7-C38850FF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08ECD9-5EE1-694D-92E2-9407EDD25C8B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ADE05E6-B84A-3A42-A2B8-380BBB7FF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4">
            <a:extLst>
              <a:ext uri="{FF2B5EF4-FFF2-40B4-BE49-F238E27FC236}">
                <a16:creationId xmlns:a16="http://schemas.microsoft.com/office/drawing/2014/main" id="{DEA1BF3A-5DA2-8040-A22D-F2F2EA1728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B9FE70-8BEB-F641-9CBE-31B3B84BC96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82339" name="Rectangle 3">
            <a:extLst>
              <a:ext uri="{FF2B5EF4-FFF2-40B4-BE49-F238E27FC236}">
                <a16:creationId xmlns:a16="http://schemas.microsoft.com/office/drawing/2014/main" id="{3A3EC8F8-7AE0-1B47-B62D-042C642F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53181"/>
            <a:ext cx="8496300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8001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01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01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01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01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01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82600" algn="l"/>
                <a:tab pos="1333500" algn="l"/>
                <a:tab pos="2095500" algn="l"/>
                <a:tab pos="3238500" algn="l"/>
                <a:tab pos="3429000" algn="l"/>
                <a:tab pos="4000500" algn="l"/>
                <a:tab pos="4381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例：接上例，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的三个计数器端口地址分别为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3F0H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3F1H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3F2H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3F3H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，要求</a:t>
            </a:r>
            <a:r>
              <a:rPr lang="zh-Hans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工作于方式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，且计数初值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 = 1234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读当前计数值的程序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为：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AL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00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</a:t>
            </a:r>
            <a:r>
              <a:rPr lang="en-US" altLang="zh-CN" sz="2400" u="sng" dirty="0">
                <a:latin typeface="华文中宋" panose="02010600040101010101" pitchFamily="2" charset="-122"/>
                <a:ea typeface="华文中宋" panose="02010600040101010101" pitchFamily="2" charset="-122"/>
              </a:rPr>
              <a:t>011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；控制字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3F3H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；控制端口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OUT	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	  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；送控制字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DX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3F0H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r>
              <a:rPr lang="zh-Hans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口的地址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 AL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DX	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；读低字节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AH, AL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；保存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 AL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DX	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；读高字节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XCHG AH, AL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；存入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MOV CX, 1234+1 		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；求计数值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SUB CX, AX	   	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；得到计数值 </a:t>
            </a:r>
          </a:p>
        </p:txBody>
      </p:sp>
      <p:sp>
        <p:nvSpPr>
          <p:cNvPr id="117764" name="幻灯片编号占位符 4">
            <a:extLst>
              <a:ext uri="{FF2B5EF4-FFF2-40B4-BE49-F238E27FC236}">
                <a16:creationId xmlns:a16="http://schemas.microsoft.com/office/drawing/2014/main" id="{E41935AF-F274-FB46-A555-A884949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6AD404-D75A-8342-8D87-33A9EA0C350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67CF7DA-E26E-154B-A4B7-C75863D5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>
            <a:extLst>
              <a:ext uri="{FF2B5EF4-FFF2-40B4-BE49-F238E27FC236}">
                <a16:creationId xmlns:a16="http://schemas.microsoft.com/office/drawing/2014/main" id="{95BFBAF7-170B-2B48-9A0A-4380EE5821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EE7185-BD73-D842-9F1F-E20A0BAFB2F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1506" name="Text Box 5">
            <a:extLst>
              <a:ext uri="{FF2B5EF4-FFF2-40B4-BE49-F238E27FC236}">
                <a16:creationId xmlns:a16="http://schemas.microsoft.com/office/drawing/2014/main" id="{7C699FCD-CA76-D64A-A20D-0FB4E9C9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sp>
        <p:nvSpPr>
          <p:cNvPr id="679941" name="Rectangle 5">
            <a:hlinkClick r:id="rId4" action="ppaction://hlinkfile"/>
            <a:extLst>
              <a:ext uri="{FF2B5EF4-FFF2-40B4-BE49-F238E27FC236}">
                <a16:creationId xmlns:a16="http://schemas.microsoft.com/office/drawing/2014/main" id="{E97609D3-8FD5-064F-9CA8-85073608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63600"/>
            <a:ext cx="619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0" lang="en-US" altLang="zh-CN" sz="2800" u="sng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74LS245</a:t>
            </a: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—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双向数据缓冲器</a:t>
            </a:r>
          </a:p>
        </p:txBody>
      </p:sp>
      <p:graphicFrame>
        <p:nvGraphicFramePr>
          <p:cNvPr id="679943" name="Object 7">
            <a:extLst>
              <a:ext uri="{FF2B5EF4-FFF2-40B4-BE49-F238E27FC236}">
                <a16:creationId xmlns:a16="http://schemas.microsoft.com/office/drawing/2014/main" id="{5A745C29-7F2D-514A-884C-57DA88A57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619250"/>
          <a:ext cx="363855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Visio" r:id="rId5" imgW="1174750" imgH="889000" progId="Visio.Drawing.11">
                  <p:embed/>
                </p:oleObj>
              </mc:Choice>
              <mc:Fallback>
                <p:oleObj name="Visio" r:id="rId5" imgW="1174750" imgH="8890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619250"/>
                        <a:ext cx="363855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9946" name="Group 10">
            <a:extLst>
              <a:ext uri="{FF2B5EF4-FFF2-40B4-BE49-F238E27FC236}">
                <a16:creationId xmlns:a16="http://schemas.microsoft.com/office/drawing/2014/main" id="{258EFFF5-022B-304B-893F-46B0A6991261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4508500"/>
            <a:ext cx="5103813" cy="2160588"/>
            <a:chOff x="2426" y="2840"/>
            <a:chExt cx="3215" cy="1361"/>
          </a:xfrm>
        </p:grpSpPr>
        <p:sp>
          <p:nvSpPr>
            <p:cNvPr id="21512" name="Rectangle 6">
              <a:extLst>
                <a:ext uri="{FF2B5EF4-FFF2-40B4-BE49-F238E27FC236}">
                  <a16:creationId xmlns:a16="http://schemas.microsoft.com/office/drawing/2014/main" id="{C4F9D37E-B3EE-6A4E-BFEE-5F44C579E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840"/>
              <a:ext cx="3215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Tx/>
              </a:pP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8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个双向、三态缓冲器。</a:t>
              </a:r>
            </a:p>
            <a:p>
              <a:pPr>
                <a:buSzTx/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门控信号输入端</a:t>
              </a:r>
              <a:r>
                <a:rPr kumimoji="0" lang="en-US" altLang="zh-CN" sz="24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。</a:t>
              </a:r>
            </a:p>
            <a:p>
              <a:pPr>
                <a:buSzTx/>
              </a:pP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方向控制端</a:t>
              </a:r>
              <a:r>
                <a:rPr kumimoji="0" lang="en-US" altLang="zh-CN" sz="24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DIR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，高电平时，数据从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端传向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B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端；低电平时，从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B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端传向</a:t>
              </a:r>
              <a:r>
                <a:rPr kumimoji="0"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  <a:r>
                <a:rPr kumimoji="0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端。</a:t>
              </a:r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id="{9FFE4ECA-F3EA-9C49-B0F1-5D232703E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158"/>
              <a:ext cx="136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79945" name="Object 9">
            <a:extLst>
              <a:ext uri="{FF2B5EF4-FFF2-40B4-BE49-F238E27FC236}">
                <a16:creationId xmlns:a16="http://schemas.microsoft.com/office/drawing/2014/main" id="{50FBBDF5-383D-A44C-B0E1-0C1A837D3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96988"/>
          <a:ext cx="2746375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Visio" r:id="rId7" imgW="1155700" imgH="2298700" progId="Visio.Drawing.11">
                  <p:embed/>
                </p:oleObj>
              </mc:Choice>
              <mc:Fallback>
                <p:oleObj name="Visio" r:id="rId7" imgW="1155700" imgH="22987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6988"/>
                        <a:ext cx="2746375" cy="54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幻灯片编号占位符 4">
            <a:extLst>
              <a:ext uri="{FF2B5EF4-FFF2-40B4-BE49-F238E27FC236}">
                <a16:creationId xmlns:a16="http://schemas.microsoft.com/office/drawing/2014/main" id="{1F7056CF-89C9-3749-A644-AA565433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9F5D9-F7D7-A840-962F-DD7F406293F4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4">
            <a:extLst>
              <a:ext uri="{FF2B5EF4-FFF2-40B4-BE49-F238E27FC236}">
                <a16:creationId xmlns:a16="http://schemas.microsoft.com/office/drawing/2014/main" id="{A72334A9-8B49-3C43-B7B3-BAE9F832C47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56336-476B-5F4E-B852-1B2E6A82E7B2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65955" name="Text Box 3">
            <a:extLst>
              <a:ext uri="{FF2B5EF4-FFF2-40B4-BE49-F238E27FC236}">
                <a16:creationId xmlns:a16="http://schemas.microsoft.com/office/drawing/2014/main" id="{8F832A14-D1ED-F446-827B-45139AF2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904875"/>
            <a:ext cx="4681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隶书" pitchFamily="49" charset="-122"/>
                <a:ea typeface="隶书" pitchFamily="49" charset="-122"/>
              </a:rPr>
              <a:t>5. 8253</a:t>
            </a:r>
            <a:r>
              <a:rPr lang="zh-CN" altLang="en-US">
                <a:latin typeface="隶书" pitchFamily="49" charset="-122"/>
                <a:ea typeface="隶书" pitchFamily="49" charset="-122"/>
              </a:rPr>
              <a:t>的应用举例</a:t>
            </a:r>
          </a:p>
        </p:txBody>
      </p:sp>
      <p:graphicFrame>
        <p:nvGraphicFramePr>
          <p:cNvPr id="765956" name="Object 4">
            <a:extLst>
              <a:ext uri="{FF2B5EF4-FFF2-40B4-BE49-F238E27FC236}">
                <a16:creationId xmlns:a16="http://schemas.microsoft.com/office/drawing/2014/main" id="{3B6A0392-9E0E-CE42-92A2-0D37E212E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409825"/>
          <a:ext cx="76327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1" name="Visio" r:id="rId4" imgW="1752600" imgH="914400" progId="Visio.Drawing.11">
                  <p:embed/>
                </p:oleObj>
              </mc:Choice>
              <mc:Fallback>
                <p:oleObj name="Visio" r:id="rId4" imgW="1752600" imgH="914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09825"/>
                        <a:ext cx="76327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57" name="Text Box 5">
            <a:extLst>
              <a:ext uri="{FF2B5EF4-FFF2-40B4-BE49-F238E27FC236}">
                <a16:creationId xmlns:a16="http://schemas.microsoft.com/office/drawing/2014/main" id="{EBB55709-B8AE-BC47-8011-E9ABB4B0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IBM PC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机中</a:t>
            </a: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 </a:t>
            </a:r>
          </a:p>
        </p:txBody>
      </p:sp>
      <p:sp>
        <p:nvSpPr>
          <p:cNvPr id="119814" name="幻灯片编号占位符 4">
            <a:extLst>
              <a:ext uri="{FF2B5EF4-FFF2-40B4-BE49-F238E27FC236}">
                <a16:creationId xmlns:a16="http://schemas.microsoft.com/office/drawing/2014/main" id="{28AB1AC5-6CCA-C042-8410-4FA14217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6FB86-61EB-5546-9429-DB43F8948D7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D4A0E3F-EC2C-E54B-8760-24DC5855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/>
      <p:bldP spid="76595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4">
            <a:extLst>
              <a:ext uri="{FF2B5EF4-FFF2-40B4-BE49-F238E27FC236}">
                <a16:creationId xmlns:a16="http://schemas.microsoft.com/office/drawing/2014/main" id="{A624FFB7-DEA6-2840-8CC3-8336D519630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B550D-BBF9-5E4C-8A2A-EA16C0D81BC3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68003" name="Text Box 3">
            <a:extLst>
              <a:ext uri="{FF2B5EF4-FFF2-40B4-BE49-F238E27FC236}">
                <a16:creationId xmlns:a16="http://schemas.microsoft.com/office/drawing/2014/main" id="{3A6B3669-BDD7-3A49-B5B0-70DB8A0A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4875"/>
            <a:ext cx="85693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机系统板上使用了一片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定时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1(CNT1)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用于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DRAM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的定时刷新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0(CNT0)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用来为系统的电子钟提供时间基准，它的输出端作为系统的时钟中断源，接到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8259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IR0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端，用以产生计时脉冲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2(CNT2)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主要用来作为机内扬声器的音频信号源，可输出不同频率的方波信号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接口地址采用了部分译码方式，占用外设地址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40H~5FH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。在编程时，只使用这个地址范围中的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40H~43H;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个计数器的输入时钟频率均为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1.19 MHz;</a:t>
            </a:r>
          </a:p>
        </p:txBody>
      </p:sp>
      <p:sp>
        <p:nvSpPr>
          <p:cNvPr id="121860" name="幻灯片编号占位符 4">
            <a:extLst>
              <a:ext uri="{FF2B5EF4-FFF2-40B4-BE49-F238E27FC236}">
                <a16:creationId xmlns:a16="http://schemas.microsoft.com/office/drawing/2014/main" id="{D3655EEA-A39B-3244-936B-22DAFEDB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33D7B-DB67-294B-80F9-8BBADD5478C9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F3F99DBE-976A-B14E-AD52-7E55044C1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4">
            <a:extLst>
              <a:ext uri="{FF2B5EF4-FFF2-40B4-BE49-F238E27FC236}">
                <a16:creationId xmlns:a16="http://schemas.microsoft.com/office/drawing/2014/main" id="{4033B9A5-C052-7F46-979D-D0B3C6D195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F69BB-4F7B-E547-97FF-C301CA92E7AA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84387" name="Text Box 3">
            <a:extLst>
              <a:ext uri="{FF2B5EF4-FFF2-40B4-BE49-F238E27FC236}">
                <a16:creationId xmlns:a16="http://schemas.microsoft.com/office/drawing/2014/main" id="{B993A66A-73C4-B648-9277-2756CE4C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62025"/>
            <a:ext cx="85693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71463" indent="-271463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初始化为方式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，产生周期的方波信号，计数初值为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输出方波信号的频率为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1.19MHz/65 536=18.2Hz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。由于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在系统主板上与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8259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的中断请求输入线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IR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相连接，所以每秒将会产生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18.2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次中断请求，该中断请求用于维护系统的日历钟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 typeface="Wingdings" pitchFamily="2" charset="2"/>
              <a:buNone/>
            </a:pP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初始化为方式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，计数初值取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18/1.19 MHz=15μs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，即每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15μs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对动态存储器刷新一次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ClrTx/>
              <a:buSzTx/>
              <a:buFont typeface="Wingdings" pitchFamily="2" charset="2"/>
              <a:buNone/>
            </a:pP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 eaLnBrk="1" hangingPunct="1">
              <a:spcBef>
                <a:spcPct val="10000"/>
              </a:spcBef>
              <a:spcAft>
                <a:spcPct val="10000"/>
              </a:spcAft>
              <a:buClrTx/>
              <a:buSzTx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初始化为方式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，控制扬声器发出频率为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1kHz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的声音，故取计数初值为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1190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IBM PC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中，要使扬声器发声，还必须使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8255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PB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PB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输出高电平。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8255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口地址为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61H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23908" name="幻灯片编号占位符 4">
            <a:extLst>
              <a:ext uri="{FF2B5EF4-FFF2-40B4-BE49-F238E27FC236}">
                <a16:creationId xmlns:a16="http://schemas.microsoft.com/office/drawing/2014/main" id="{49C22F5D-478B-244D-AB30-B63DC8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C57029-6052-5646-AD1A-508E9B529EFA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CDCC5D4E-F079-464B-9A68-524800678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4">
            <a:extLst>
              <a:ext uri="{FF2B5EF4-FFF2-40B4-BE49-F238E27FC236}">
                <a16:creationId xmlns:a16="http://schemas.microsoft.com/office/drawing/2014/main" id="{E4B85DC2-87EE-6341-9A1D-1F30E57C112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E1EDE-680C-F64A-B51F-C12E8766BD2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86435" name="Text Box 3">
            <a:extLst>
              <a:ext uri="{FF2B5EF4-FFF2-40B4-BE49-F238E27FC236}">
                <a16:creationId xmlns:a16="http://schemas.microsoft.com/office/drawing/2014/main" id="{87B4942E-4713-FE43-BFF0-F0E9B29F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5693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		       ；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CNT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MOV AL, 36H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；选择计数器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，写双字节计数值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；方式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，二进制计数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 43H, AL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；控制字写入控制寄存器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MOV AL, 0  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；选最大计数值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(65536)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OUT 40H, AL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；写低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位计数值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 40H, AL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；写高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位计数值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		       ；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CNT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MOV AL, 54H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；选择计数器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，低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位单字节计数值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；方式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，二进制计数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 43H, AL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MOV AL, 18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OUT 41H, AL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；计数值写入计数器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125956" name="幻灯片编号占位符 4">
            <a:extLst>
              <a:ext uri="{FF2B5EF4-FFF2-40B4-BE49-F238E27FC236}">
                <a16:creationId xmlns:a16="http://schemas.microsoft.com/office/drawing/2014/main" id="{1264AC0D-0A0B-3A4B-B20C-C29362D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FE9B6-F385-1B4B-B768-C78B98354163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60B0D99-EE38-304F-8572-A3E334F1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4">
            <a:extLst>
              <a:ext uri="{FF2B5EF4-FFF2-40B4-BE49-F238E27FC236}">
                <a16:creationId xmlns:a16="http://schemas.microsoft.com/office/drawing/2014/main" id="{7C0B7C38-D879-164D-986B-ACBFED4BB33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189FA5-D3F6-124A-93EB-CA3F5394A97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88483" name="Text Box 3">
            <a:extLst>
              <a:ext uri="{FF2B5EF4-FFF2-40B4-BE49-F238E27FC236}">
                <a16:creationId xmlns:a16="http://schemas.microsoft.com/office/drawing/2014/main" id="{01ED94C1-E8F5-B54F-8CA6-9C143395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56932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			  ；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CNT</a:t>
            </a:r>
            <a:r>
              <a:rPr lang="en-US" altLang="zh-CN" sz="2400" baseline="-300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MOV AL, 0B6H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；选择计数器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，双字节计数值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；方式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，二进制计数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 43H, AL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MOV AX, 1190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OUT 42H, AL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；送低字节到计数器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MOV AL, AH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(AH)←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高字节计数值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 42H, AL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；高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位计数值写入计数器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IN AL, 61H   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；读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8255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口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MOV AH, AL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；将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口内容保存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OR AL, 03     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；使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PB0=PBl=1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OUT 61H, AL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；使扬声器发声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MOV AL, AH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；恢复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8255B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口状态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OUT 61H, AL</a:t>
            </a:r>
          </a:p>
        </p:txBody>
      </p:sp>
      <p:sp>
        <p:nvSpPr>
          <p:cNvPr id="128004" name="幻灯片编号占位符 4">
            <a:extLst>
              <a:ext uri="{FF2B5EF4-FFF2-40B4-BE49-F238E27FC236}">
                <a16:creationId xmlns:a16="http://schemas.microsoft.com/office/drawing/2014/main" id="{9C2758C2-79DC-6046-8A22-2B18C16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82F128-7C8D-F44A-AEDC-9FFD732DD35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156D5E5-0B91-FE4C-A2BB-1DDF31D8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4">
            <a:extLst>
              <a:ext uri="{FF2B5EF4-FFF2-40B4-BE49-F238E27FC236}">
                <a16:creationId xmlns:a16="http://schemas.microsoft.com/office/drawing/2014/main" id="{152A24BF-8082-4B40-AD5E-90DB7DACA4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DA222-1A37-A147-A880-FA43C44754FF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90531" name="Text Box 3">
            <a:extLst>
              <a:ext uri="{FF2B5EF4-FFF2-40B4-BE49-F238E27FC236}">
                <a16:creationId xmlns:a16="http://schemas.microsoft.com/office/drawing/2014/main" id="{8FB4736D-9887-7740-93C2-CCF51371C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  </a:t>
            </a: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脉冲发生器 </a:t>
            </a:r>
          </a:p>
        </p:txBody>
      </p:sp>
      <p:sp>
        <p:nvSpPr>
          <p:cNvPr id="790532" name="Text Box 4">
            <a:extLst>
              <a:ext uri="{FF2B5EF4-FFF2-40B4-BE49-F238E27FC236}">
                <a16:creationId xmlns:a16="http://schemas.microsoft.com/office/drawing/2014/main" id="{D1B0C37D-42B6-A94A-9475-F521ECC1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73238"/>
            <a:ext cx="284321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要求：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个计数器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CLK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频率均为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2MHz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。要求计数器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在定时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100μs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后产生中断请求；计数器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用于产生周期为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10μs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的对称方波；计数器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1ms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产生一个负脉冲。编写</a:t>
            </a:r>
            <a:r>
              <a:rPr lang="en-US" altLang="zh-CN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的初始化程序。 </a:t>
            </a:r>
          </a:p>
        </p:txBody>
      </p:sp>
      <p:graphicFrame>
        <p:nvGraphicFramePr>
          <p:cNvPr id="790533" name="Object 5">
            <a:extLst>
              <a:ext uri="{FF2B5EF4-FFF2-40B4-BE49-F238E27FC236}">
                <a16:creationId xmlns:a16="http://schemas.microsoft.com/office/drawing/2014/main" id="{98EF1CD6-02A7-9243-8B0D-B29FA4FE6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3" y="1285875"/>
          <a:ext cx="5795962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1" name="Visio" r:id="rId4" imgW="1409700" imgH="1206500" progId="Visio.Drawing.11">
                  <p:embed/>
                </p:oleObj>
              </mc:Choice>
              <mc:Fallback>
                <p:oleObj name="Visio" r:id="rId4" imgW="1409700" imgH="12065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1285875"/>
                        <a:ext cx="5795962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幻灯片编号占位符 4">
            <a:extLst>
              <a:ext uri="{FF2B5EF4-FFF2-40B4-BE49-F238E27FC236}">
                <a16:creationId xmlns:a16="http://schemas.microsoft.com/office/drawing/2014/main" id="{81D2924E-83FB-D545-A97F-193ECEF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A468A9-7CEF-F248-A433-42FCD02CAFD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A2D2769B-27E1-3847-AC77-B01BD52D1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/>
      <p:bldP spid="79053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4">
            <a:extLst>
              <a:ext uri="{FF2B5EF4-FFF2-40B4-BE49-F238E27FC236}">
                <a16:creationId xmlns:a16="http://schemas.microsoft.com/office/drawing/2014/main" id="{0104C4C9-0E9D-B74C-8B19-8F55FB6C17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21BB94-0E02-9647-BA16-AD84EDA8ED29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92579" name="Text Box 3">
            <a:extLst>
              <a:ext uri="{FF2B5EF4-FFF2-40B4-BE49-F238E27FC236}">
                <a16:creationId xmlns:a16="http://schemas.microsoft.com/office/drawing/2014/main" id="{F909F41B-6F18-E447-92E0-B9C297D6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856932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图中地址总线信号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A15~A2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经译码电路产生片选信号选中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。根据图中译码器的连接方式可知，该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的接口地址范围为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FF04H~FF07H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FF04H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对应于计数器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FF05H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对应于计数器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FF06H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对应于计数器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FF07H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对应于控制寄存器。 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根据要求可知，计数器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应工作于方式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，计数初值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=100μs/0.5μs=200(CLK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的周期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=0.5μs)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应工作于方式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，计数初值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=10μs/0.5μs=20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应工作于方式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，计数初值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=1 ms/0.5μs=2000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。以下是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8253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的初始化程序。 </a:t>
            </a:r>
          </a:p>
        </p:txBody>
      </p:sp>
      <p:sp>
        <p:nvSpPr>
          <p:cNvPr id="132100" name="幻灯片编号占位符 4">
            <a:extLst>
              <a:ext uri="{FF2B5EF4-FFF2-40B4-BE49-F238E27FC236}">
                <a16:creationId xmlns:a16="http://schemas.microsoft.com/office/drawing/2014/main" id="{7A5D4090-ADD8-0340-8439-78AEE53E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F22D88-13DA-954B-8573-72FC04686A3E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E5B7A7C9-8FD4-F146-B439-7BCE8DB7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4">
            <a:extLst>
              <a:ext uri="{FF2B5EF4-FFF2-40B4-BE49-F238E27FC236}">
                <a16:creationId xmlns:a16="http://schemas.microsoft.com/office/drawing/2014/main" id="{FE9B45E8-670C-CB41-959E-BB489868C8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59A78D-2CDC-1B43-B186-21F8DF8CFB7C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794627" name="Text Box 3">
            <a:extLst>
              <a:ext uri="{FF2B5EF4-FFF2-40B4-BE49-F238E27FC236}">
                <a16:creationId xmlns:a16="http://schemas.microsoft.com/office/drawing/2014/main" id="{29B02BFD-8006-6145-A91B-6FCAB9F9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8569325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INIT8253: MOV DX, 0FF07H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AL, 10H    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，只写计数值低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位，方式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，二进制计数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AL, 56H    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，只写计数值低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位，方式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，二进制计数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AL, 0B4H  ;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2,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先写高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再写低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方式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2, 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二进制计数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DX, 0FF04H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AL, 200    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的计数初值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DX, 0FF05H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AL, 20    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的计数初值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DX, 0FF06H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AX, 2000    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；计数器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的计数初值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 DX,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MOV AL, AH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OUT DX, AL</a:t>
            </a:r>
          </a:p>
        </p:txBody>
      </p:sp>
      <p:sp>
        <p:nvSpPr>
          <p:cNvPr id="134148" name="幻灯片编号占位符 4">
            <a:extLst>
              <a:ext uri="{FF2B5EF4-FFF2-40B4-BE49-F238E27FC236}">
                <a16:creationId xmlns:a16="http://schemas.microsoft.com/office/drawing/2014/main" id="{B74CDE30-229C-454A-AE2B-528C6B6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27C39-A360-D542-AC82-3EF829C158BB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3582BC47-80EC-0541-8181-D053BC8C0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2875"/>
            <a:ext cx="845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7.</a:t>
            </a:r>
            <a:r>
              <a:rPr lang="en-US" altLang="zh-Hans" sz="36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可编程计数器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定时器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4">
            <a:extLst>
              <a:ext uri="{FF2B5EF4-FFF2-40B4-BE49-F238E27FC236}">
                <a16:creationId xmlns:a16="http://schemas.microsoft.com/office/drawing/2014/main" id="{1BF6BEBB-60E7-6C45-9641-4BCC0B31722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C72BB-6767-AD40-8FAC-AEFE8EAABB8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864260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F736DF1-3CC9-4541-A8FF-36FDCA70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916113"/>
            <a:ext cx="74691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串行通信的基本概念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 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可编程串行通信接口芯片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8251A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 RS-232C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串行接口和</a:t>
            </a:r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8251A</a:t>
            </a:r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应用</a:t>
            </a:r>
          </a:p>
        </p:txBody>
      </p:sp>
      <p:sp>
        <p:nvSpPr>
          <p:cNvPr id="864261" name="Text Box 11">
            <a:extLst>
              <a:ext uri="{FF2B5EF4-FFF2-40B4-BE49-F238E27FC236}">
                <a16:creationId xmlns:a16="http://schemas.microsoft.com/office/drawing/2014/main" id="{BB6EF978-12B4-BF42-BF6B-DEAC6536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solidFill>
                  <a:srgbClr val="FF33CC"/>
                </a:solidFill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solidFill>
                <a:srgbClr val="FF33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5348" name="幻灯片编号占位符 4">
            <a:extLst>
              <a:ext uri="{FF2B5EF4-FFF2-40B4-BE49-F238E27FC236}">
                <a16:creationId xmlns:a16="http://schemas.microsoft.com/office/drawing/2014/main" id="{7C87AA06-E114-8449-90DD-C8B3515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CBA1CB-62E0-5840-83CB-F3D5E92526F6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0" grpId="0"/>
      <p:bldP spid="8642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4">
            <a:extLst>
              <a:ext uri="{FF2B5EF4-FFF2-40B4-BE49-F238E27FC236}">
                <a16:creationId xmlns:a16="http://schemas.microsoft.com/office/drawing/2014/main" id="{7FD5533C-5217-9D42-A08D-3B764CA5C7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07EDC6-5F0A-0A4E-8BEF-8DBF8CB553AF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87394" name="Text Box 11">
            <a:extLst>
              <a:ext uri="{FF2B5EF4-FFF2-40B4-BE49-F238E27FC236}">
                <a16:creationId xmlns:a16="http://schemas.microsoft.com/office/drawing/2014/main" id="{39091875-63F4-6F4F-AEDE-FC6DCBA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4E48F6F0-2E8C-3547-AC43-7C68E8D2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869950"/>
            <a:ext cx="480695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1.  </a:t>
            </a:r>
            <a:r>
              <a:rPr lang="zh-CN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串行通信的基本概念</a:t>
            </a:r>
          </a:p>
        </p:txBody>
      </p:sp>
      <p:sp>
        <p:nvSpPr>
          <p:cNvPr id="187396" name="Text Box 5">
            <a:extLst>
              <a:ext uri="{FF2B5EF4-FFF2-40B4-BE49-F238E27FC236}">
                <a16:creationId xmlns:a16="http://schemas.microsoft.com/office/drawing/2014/main" id="{888D5102-DEB7-4C4A-94FD-D22112C71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3800475"/>
            <a:ext cx="33035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串行数据通信系统模型</a:t>
            </a:r>
          </a:p>
        </p:txBody>
      </p:sp>
      <p:sp>
        <p:nvSpPr>
          <p:cNvPr id="872454" name="Text Box 6">
            <a:extLst>
              <a:ext uri="{FF2B5EF4-FFF2-40B4-BE49-F238E27FC236}">
                <a16:creationId xmlns:a16="http://schemas.microsoft.com/office/drawing/2014/main" id="{10CA953C-41ED-544F-A0A0-B233651D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4614863"/>
            <a:ext cx="83010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DTE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2400">
                <a:latin typeface="Times New Roman" panose="02020603050405020304" pitchFamily="18" charset="0"/>
              </a:rPr>
              <a:t>Data Terminal Equipment,</a:t>
            </a:r>
            <a:r>
              <a:rPr lang="zh-CN" altLang="en-US" sz="2400">
                <a:latin typeface="Times New Roman" panose="02020603050405020304" pitchFamily="18" charset="0"/>
              </a:rPr>
              <a:t>常常是计算机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DCE</a:t>
            </a:r>
            <a:r>
              <a:rPr lang="en-US" altLang="zh-CN" sz="2400">
                <a:latin typeface="Times New Roman" panose="02020603050405020304" pitchFamily="18" charset="0"/>
              </a:rPr>
              <a:t>- Data Communication Equipment,</a:t>
            </a:r>
            <a:r>
              <a:rPr lang="zh-CN" altLang="en-US" sz="2400">
                <a:latin typeface="Times New Roman" panose="02020603050405020304" pitchFamily="18" charset="0"/>
              </a:rPr>
              <a:t>常常是</a:t>
            </a:r>
            <a:r>
              <a:rPr lang="en-US" altLang="zh-CN" sz="2400">
                <a:latin typeface="Times New Roman" panose="02020603050405020304" pitchFamily="18" charset="0"/>
              </a:rPr>
              <a:t>MODEM,</a:t>
            </a:r>
            <a:r>
              <a:rPr lang="zh-CN" altLang="en-US" sz="2400">
                <a:latin typeface="Times New Roman" panose="02020603050405020304" pitchFamily="18" charset="0"/>
              </a:rPr>
              <a:t>也可以是计算机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串行接口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– </a:t>
            </a:r>
            <a:r>
              <a:rPr lang="zh-CN" altLang="en-US" sz="2400">
                <a:latin typeface="Times New Roman" panose="02020603050405020304" pitchFamily="18" charset="0"/>
              </a:rPr>
              <a:t>主要是</a:t>
            </a:r>
            <a:r>
              <a:rPr lang="en-US" altLang="zh-CN" sz="2400">
                <a:latin typeface="Times New Roman" panose="02020603050405020304" pitchFamily="18" charset="0"/>
              </a:rPr>
              <a:t>8251A,16550,8250</a:t>
            </a:r>
            <a:r>
              <a:rPr lang="zh-CN" altLang="en-US" sz="2400">
                <a:latin typeface="Times New Roman" panose="02020603050405020304" pitchFamily="18" charset="0"/>
              </a:rPr>
              <a:t>等</a:t>
            </a:r>
            <a:r>
              <a:rPr lang="en-US" altLang="zh-CN" sz="2400">
                <a:latin typeface="Times New Roman" panose="02020603050405020304" pitchFamily="18" charset="0"/>
              </a:rPr>
              <a:t>IC, </a:t>
            </a:r>
            <a:r>
              <a:rPr lang="zh-CN" altLang="en-US" sz="2400">
                <a:latin typeface="Times New Roman" panose="02020603050405020304" pitchFamily="18" charset="0"/>
              </a:rPr>
              <a:t>连接</a:t>
            </a:r>
            <a:r>
              <a:rPr lang="en-US" altLang="zh-CN" sz="2400">
                <a:latin typeface="Times New Roman" panose="02020603050405020304" pitchFamily="18" charset="0"/>
              </a:rPr>
              <a:t>DTE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DCE.</a:t>
            </a:r>
          </a:p>
        </p:txBody>
      </p:sp>
      <p:grpSp>
        <p:nvGrpSpPr>
          <p:cNvPr id="187398" name="Group 7">
            <a:extLst>
              <a:ext uri="{FF2B5EF4-FFF2-40B4-BE49-F238E27FC236}">
                <a16:creationId xmlns:a16="http://schemas.microsoft.com/office/drawing/2014/main" id="{D63C715B-C253-074E-9B30-1C2E9AB67E08}"/>
              </a:ext>
            </a:extLst>
          </p:cNvPr>
          <p:cNvGrpSpPr>
            <a:grpSpLocks/>
          </p:cNvGrpSpPr>
          <p:nvPr/>
        </p:nvGrpSpPr>
        <p:grpSpPr bwMode="auto">
          <a:xfrm>
            <a:off x="206375" y="1774825"/>
            <a:ext cx="8620125" cy="2011363"/>
            <a:chOff x="92" y="690"/>
            <a:chExt cx="5430" cy="1255"/>
          </a:xfrm>
        </p:grpSpPr>
        <p:sp>
          <p:nvSpPr>
            <p:cNvPr id="187400" name="Rectangle 8">
              <a:extLst>
                <a:ext uri="{FF2B5EF4-FFF2-40B4-BE49-F238E27FC236}">
                  <a16:creationId xmlns:a16="http://schemas.microsoft.com/office/drawing/2014/main" id="{8DEA6BAF-8CEC-A640-91E6-931BFC34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743"/>
              <a:ext cx="745" cy="9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01" name="Rectangle 9">
              <a:extLst>
                <a:ext uri="{FF2B5EF4-FFF2-40B4-BE49-F238E27FC236}">
                  <a16:creationId xmlns:a16="http://schemas.microsoft.com/office/drawing/2014/main" id="{EE84F6E4-AF03-A643-9260-199388E7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221"/>
              <a:ext cx="686" cy="3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02" name="Rectangle 10">
              <a:extLst>
                <a:ext uri="{FF2B5EF4-FFF2-40B4-BE49-F238E27FC236}">
                  <a16:creationId xmlns:a16="http://schemas.microsoft.com/office/drawing/2014/main" id="{30D4EE6F-0BF2-1C4B-97DD-82952D17E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259"/>
              <a:ext cx="1313" cy="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03" name="Rectangle 11">
              <a:extLst>
                <a:ext uri="{FF2B5EF4-FFF2-40B4-BE49-F238E27FC236}">
                  <a16:creationId xmlns:a16="http://schemas.microsoft.com/office/drawing/2014/main" id="{D67502E4-67B3-9B4A-B404-1CC4CEA6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690"/>
              <a:ext cx="745" cy="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04" name="Rectangle 12">
              <a:extLst>
                <a:ext uri="{FF2B5EF4-FFF2-40B4-BE49-F238E27FC236}">
                  <a16:creationId xmlns:a16="http://schemas.microsoft.com/office/drawing/2014/main" id="{E9A046C1-AFAD-F748-BC94-D090CC16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226"/>
              <a:ext cx="686" cy="3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05" name="Text Box 13">
              <a:extLst>
                <a:ext uri="{FF2B5EF4-FFF2-40B4-BE49-F238E27FC236}">
                  <a16:creationId xmlns:a16="http://schemas.microsoft.com/office/drawing/2014/main" id="{337B74C6-1A85-B74A-871C-FE05C1A8B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" y="764"/>
              <a:ext cx="5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计算机</a:t>
              </a:r>
            </a:p>
          </p:txBody>
        </p:sp>
        <p:sp>
          <p:nvSpPr>
            <p:cNvPr id="187406" name="Text Box 14">
              <a:extLst>
                <a:ext uri="{FF2B5EF4-FFF2-40B4-BE49-F238E27FC236}">
                  <a16:creationId xmlns:a16="http://schemas.microsoft.com/office/drawing/2014/main" id="{4526C2F6-803F-8A47-845C-29D118907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1273"/>
              <a:ext cx="7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MODEM</a:t>
              </a:r>
            </a:p>
          </p:txBody>
        </p:sp>
        <p:sp>
          <p:nvSpPr>
            <p:cNvPr id="187407" name="Text Box 15">
              <a:extLst>
                <a:ext uri="{FF2B5EF4-FFF2-40B4-BE49-F238E27FC236}">
                  <a16:creationId xmlns:a16="http://schemas.microsoft.com/office/drawing/2014/main" id="{3B345CCB-7DC5-CA47-92E7-F3E97DA44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" y="1275"/>
              <a:ext cx="76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MODEM</a:t>
              </a:r>
            </a:p>
          </p:txBody>
        </p:sp>
        <p:sp>
          <p:nvSpPr>
            <p:cNvPr id="187408" name="Text Box 16">
              <a:extLst>
                <a:ext uri="{FF2B5EF4-FFF2-40B4-BE49-F238E27FC236}">
                  <a16:creationId xmlns:a16="http://schemas.microsoft.com/office/drawing/2014/main" id="{44ECFEEE-B400-6848-BED5-A6BF9A1B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" y="695"/>
              <a:ext cx="59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计算机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或终端</a:t>
              </a:r>
            </a:p>
          </p:txBody>
        </p:sp>
        <p:sp>
          <p:nvSpPr>
            <p:cNvPr id="187409" name="Text Box 17">
              <a:extLst>
                <a:ext uri="{FF2B5EF4-FFF2-40B4-BE49-F238E27FC236}">
                  <a16:creationId xmlns:a16="http://schemas.microsoft.com/office/drawing/2014/main" id="{ABA29214-BE6D-8B4E-B0F5-148FE74F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1283"/>
              <a:ext cx="14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latin typeface="Times New Roman" panose="02020603050405020304" pitchFamily="18" charset="0"/>
                </a:rPr>
                <a:t>信道（传输线路）</a:t>
              </a:r>
            </a:p>
          </p:txBody>
        </p:sp>
        <p:sp>
          <p:nvSpPr>
            <p:cNvPr id="187410" name="Line 18">
              <a:extLst>
                <a:ext uri="{FF2B5EF4-FFF2-40B4-BE49-F238E27FC236}">
                  <a16:creationId xmlns:a16="http://schemas.microsoft.com/office/drawing/2014/main" id="{59E99FFA-D333-914D-B97D-9A11BAEC9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" y="141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1" name="Line 19">
              <a:extLst>
                <a:ext uri="{FF2B5EF4-FFF2-40B4-BE49-F238E27FC236}">
                  <a16:creationId xmlns:a16="http://schemas.microsoft.com/office/drawing/2014/main" id="{2C545583-3C9C-214B-9CF4-6D8D2E920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1411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2" name="Line 20">
              <a:extLst>
                <a:ext uri="{FF2B5EF4-FFF2-40B4-BE49-F238E27FC236}">
                  <a16:creationId xmlns:a16="http://schemas.microsoft.com/office/drawing/2014/main" id="{04460E1F-348B-454B-AAE8-F28E2E75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141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3" name="Line 21">
              <a:extLst>
                <a:ext uri="{FF2B5EF4-FFF2-40B4-BE49-F238E27FC236}">
                  <a16:creationId xmlns:a16="http://schemas.microsoft.com/office/drawing/2014/main" id="{8990946B-41B8-B042-A15D-99E752A98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" y="141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14" name="Rectangle 22">
              <a:extLst>
                <a:ext uri="{FF2B5EF4-FFF2-40B4-BE49-F238E27FC236}">
                  <a16:creationId xmlns:a16="http://schemas.microsoft.com/office/drawing/2014/main" id="{3E81D7F5-9974-F94D-A3A5-DE8E7010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1308"/>
              <a:ext cx="559" cy="39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15" name="Text Box 23">
              <a:extLst>
                <a:ext uri="{FF2B5EF4-FFF2-40B4-BE49-F238E27FC236}">
                  <a16:creationId xmlns:a16="http://schemas.microsoft.com/office/drawing/2014/main" id="{799083C0-90CF-9B46-9B17-DA848FEF6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" y="1273"/>
              <a:ext cx="43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</a:rPr>
                <a:t>串行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87416" name="Rectangle 24">
              <a:extLst>
                <a:ext uri="{FF2B5EF4-FFF2-40B4-BE49-F238E27FC236}">
                  <a16:creationId xmlns:a16="http://schemas.microsoft.com/office/drawing/2014/main" id="{CDD77B2D-ECC5-C54B-8859-6CD57992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1274"/>
              <a:ext cx="559" cy="382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87417" name="Text Box 25">
              <a:extLst>
                <a:ext uri="{FF2B5EF4-FFF2-40B4-BE49-F238E27FC236}">
                  <a16:creationId xmlns:a16="http://schemas.microsoft.com/office/drawing/2014/main" id="{176E8C65-E560-D74A-A73C-E82C981F2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" y="1254"/>
              <a:ext cx="436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</a:rPr>
                <a:t>串行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A50021"/>
                  </a:solidFill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87418" name="Text Box 26">
              <a:extLst>
                <a:ext uri="{FF2B5EF4-FFF2-40B4-BE49-F238E27FC236}">
                  <a16:creationId xmlns:a16="http://schemas.microsoft.com/office/drawing/2014/main" id="{2E9A467E-C5CA-6D4C-BC5A-F36E92790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1688"/>
              <a:ext cx="44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DTE</a:t>
              </a:r>
            </a:p>
          </p:txBody>
        </p:sp>
        <p:sp>
          <p:nvSpPr>
            <p:cNvPr id="187419" name="Text Box 27">
              <a:extLst>
                <a:ext uri="{FF2B5EF4-FFF2-40B4-BE49-F238E27FC236}">
                  <a16:creationId xmlns:a16="http://schemas.microsoft.com/office/drawing/2014/main" id="{F95AEBF0-F83D-344F-B12F-00692E36F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1641"/>
              <a:ext cx="45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DCE</a:t>
              </a:r>
            </a:p>
          </p:txBody>
        </p:sp>
        <p:sp>
          <p:nvSpPr>
            <p:cNvPr id="187420" name="Text Box 28">
              <a:extLst>
                <a:ext uri="{FF2B5EF4-FFF2-40B4-BE49-F238E27FC236}">
                  <a16:creationId xmlns:a16="http://schemas.microsoft.com/office/drawing/2014/main" id="{919590AC-ED52-444A-AC34-40FE27F5B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698"/>
              <a:ext cx="54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DTE</a:t>
              </a:r>
            </a:p>
          </p:txBody>
        </p:sp>
        <p:sp>
          <p:nvSpPr>
            <p:cNvPr id="187421" name="Text Box 29">
              <a:extLst>
                <a:ext uri="{FF2B5EF4-FFF2-40B4-BE49-F238E27FC236}">
                  <a16:creationId xmlns:a16="http://schemas.microsoft.com/office/drawing/2014/main" id="{026357D5-D59C-744A-92F3-AE46D855A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1615"/>
              <a:ext cx="45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DCE</a:t>
              </a:r>
            </a:p>
          </p:txBody>
        </p:sp>
      </p:grpSp>
      <p:sp>
        <p:nvSpPr>
          <p:cNvPr id="187399" name="幻灯片编号占位符 4">
            <a:extLst>
              <a:ext uri="{FF2B5EF4-FFF2-40B4-BE49-F238E27FC236}">
                <a16:creationId xmlns:a16="http://schemas.microsoft.com/office/drawing/2014/main" id="{BCD345F2-8807-B346-84CC-D60708AB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48B757-4981-D84E-8445-41DE86C1E49D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2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>
            <a:extLst>
              <a:ext uri="{FF2B5EF4-FFF2-40B4-BE49-F238E27FC236}">
                <a16:creationId xmlns:a16="http://schemas.microsoft.com/office/drawing/2014/main" id="{E401527C-CC53-EC49-AE2E-A21D4DA7CE5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86DDFB-6047-BE4E-B04A-BD174593F94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3554" name="Text Box 5">
            <a:extLst>
              <a:ext uri="{FF2B5EF4-FFF2-40B4-BE49-F238E27FC236}">
                <a16:creationId xmlns:a16="http://schemas.microsoft.com/office/drawing/2014/main" id="{5EE0BEEB-C87F-B343-8F9F-1AC9171E0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2875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7.1	 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简单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接口电路及其应用</a:t>
            </a:r>
          </a:p>
        </p:txBody>
      </p:sp>
      <p:graphicFrame>
        <p:nvGraphicFramePr>
          <p:cNvPr id="681989" name="Object 5">
            <a:extLst>
              <a:ext uri="{FF2B5EF4-FFF2-40B4-BE49-F238E27FC236}">
                <a16:creationId xmlns:a16="http://schemas.microsoft.com/office/drawing/2014/main" id="{F6303704-F15D-6F49-8E51-300AD5735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76263"/>
          <a:ext cx="3394075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Visio" r:id="rId4" imgW="1365250" imgH="2533650" progId="Visio.Drawing.11">
                  <p:embed/>
                </p:oleObj>
              </mc:Choice>
              <mc:Fallback>
                <p:oleObj name="Visio" r:id="rId4" imgW="1365250" imgH="25336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76263"/>
                        <a:ext cx="3394075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0" name="Rectangle 6">
            <a:hlinkClick r:id="rId6" action="ppaction://hlinkfile"/>
            <a:extLst>
              <a:ext uri="{FF2B5EF4-FFF2-40B4-BE49-F238E27FC236}">
                <a16:creationId xmlns:a16="http://schemas.microsoft.com/office/drawing/2014/main" id="{0BC4FAD6-54CB-9541-85E3-C2453E10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2075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0"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锁存器</a:t>
            </a:r>
            <a:r>
              <a:rPr kumimoji="0" lang="en-US" altLang="zh-CN" sz="2800" u="sng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74LS373</a:t>
            </a:r>
          </a:p>
        </p:txBody>
      </p:sp>
      <p:graphicFrame>
        <p:nvGraphicFramePr>
          <p:cNvPr id="681992" name="Group 8">
            <a:extLst>
              <a:ext uri="{FF2B5EF4-FFF2-40B4-BE49-F238E27FC236}">
                <a16:creationId xmlns:a16="http://schemas.microsoft.com/office/drawing/2014/main" id="{82E29F81-7303-3C44-955E-6C2A5B621C2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4752975"/>
          <a:ext cx="3810000" cy="16764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锁存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charset="0"/>
                          <a:ea typeface="华文中宋" charset="0"/>
                          <a:cs typeface="华文中宋" charset="0"/>
                        </a:rPr>
                        <a:t>高阻态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9" name="Text Box 40">
            <a:extLst>
              <a:ext uri="{FF2B5EF4-FFF2-40B4-BE49-F238E27FC236}">
                <a16:creationId xmlns:a16="http://schemas.microsoft.com/office/drawing/2014/main" id="{50899C50-2C03-2F42-9590-03E81F99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408738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真值表</a:t>
            </a:r>
          </a:p>
        </p:txBody>
      </p:sp>
      <p:sp>
        <p:nvSpPr>
          <p:cNvPr id="682025" name="Line 41">
            <a:extLst>
              <a:ext uri="{FF2B5EF4-FFF2-40B4-BE49-F238E27FC236}">
                <a16:creationId xmlns:a16="http://schemas.microsoft.com/office/drawing/2014/main" id="{C39EAF45-A011-084B-A357-268976E54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824413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2030" name="Group 46">
            <a:extLst>
              <a:ext uri="{FF2B5EF4-FFF2-40B4-BE49-F238E27FC236}">
                <a16:creationId xmlns:a16="http://schemas.microsoft.com/office/drawing/2014/main" id="{703085AF-CDD3-D543-9967-256B4E9BA93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84325"/>
            <a:ext cx="4392612" cy="3024188"/>
            <a:chOff x="249" y="998"/>
            <a:chExt cx="2767" cy="1905"/>
          </a:xfrm>
        </p:grpSpPr>
        <p:sp>
          <p:nvSpPr>
            <p:cNvPr id="23593" name="Rectangle 7">
              <a:extLst>
                <a:ext uri="{FF2B5EF4-FFF2-40B4-BE49-F238E27FC236}">
                  <a16:creationId xmlns:a16="http://schemas.microsoft.com/office/drawing/2014/main" id="{BDAB7C9C-B654-B64B-B2EA-7496D8096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98"/>
              <a:ext cx="2767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Tx/>
              </a:pP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锁存器具有暂存数据的能力，能将数据锁住，在输出控制信号的作用下将数据传送出去。</a:t>
              </a:r>
              <a:r>
                <a:rPr kumimoji="0" lang="en-US" altLang="zh-CN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74LS373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是一种常用的</a:t>
              </a:r>
              <a:r>
                <a:rPr kumimoji="0" lang="en-US" altLang="zh-CN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8D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锁存器，它可以直接挂在总线上，并具有三态总线驱动能力。</a:t>
              </a:r>
            </a:p>
            <a:p>
              <a:pPr>
                <a:lnSpc>
                  <a:spcPct val="90000"/>
                </a:lnSpc>
                <a:buSzTx/>
              </a:pP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两个控制输入端：输入使能端</a:t>
              </a:r>
              <a:r>
                <a:rPr kumimoji="0" lang="en-US" altLang="zh-CN" sz="1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和允许输出端</a:t>
              </a:r>
              <a:r>
                <a:rPr kumimoji="0" lang="en-US" altLang="zh-CN" sz="1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OE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。</a:t>
              </a:r>
            </a:p>
            <a:p>
              <a:pPr>
                <a:lnSpc>
                  <a:spcPct val="90000"/>
                </a:lnSpc>
                <a:buSzTx/>
              </a:pPr>
              <a:r>
                <a:rPr kumimoji="0" lang="en-US" altLang="zh-CN" sz="1800">
                  <a:solidFill>
                    <a:schemeClr val="fol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OE</a:t>
              </a:r>
              <a:r>
                <a:rPr kumimoji="0" lang="zh-CN" altLang="en-US" sz="1800">
                  <a:solidFill>
                    <a:schemeClr val="fol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为低时：</a:t>
              </a:r>
              <a:r>
                <a:rPr kumimoji="0" lang="en-US" altLang="zh-CN" sz="1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</a:t>
              </a:r>
              <a:r>
                <a:rPr kumimoji="0" lang="zh-CN" altLang="en-US" sz="1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为高时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r>
                <a:rPr kumimoji="0" lang="en-US" altLang="zh-CN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D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端数据到</a:t>
              </a:r>
              <a:r>
                <a:rPr kumimoji="0" lang="en-US" altLang="zh-CN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O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端；</a:t>
              </a:r>
              <a:r>
                <a:rPr kumimoji="0" lang="en-US" altLang="zh-CN" sz="1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G</a:t>
              </a:r>
              <a:r>
                <a:rPr kumimoji="0" lang="zh-CN" altLang="en-US" sz="1800">
                  <a:solidFill>
                    <a:schemeClr val="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为低时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r>
                <a:rPr kumimoji="0" lang="en-US" altLang="zh-CN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O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端将是前面锁存的数据，不受</a:t>
              </a:r>
              <a:r>
                <a:rPr kumimoji="0" lang="en-US" altLang="zh-CN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D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端的变化影响。</a:t>
              </a:r>
            </a:p>
            <a:p>
              <a:pPr>
                <a:lnSpc>
                  <a:spcPct val="90000"/>
                </a:lnSpc>
                <a:buSzTx/>
              </a:pPr>
              <a:r>
                <a:rPr kumimoji="0" lang="en-US" altLang="zh-CN" sz="1800">
                  <a:solidFill>
                    <a:schemeClr val="fol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OE</a:t>
              </a:r>
              <a:r>
                <a:rPr kumimoji="0" lang="zh-CN" altLang="en-US" sz="1800">
                  <a:solidFill>
                    <a:schemeClr val="folHlink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为高时</a:t>
              </a:r>
              <a:r>
                <a:rPr kumimoji="0" lang="zh-CN" altLang="en-US" sz="1800">
                  <a:latin typeface="华文中宋" panose="02010600040101010101" pitchFamily="2" charset="-122"/>
                  <a:ea typeface="华文中宋" panose="02010600040101010101" pitchFamily="2" charset="-122"/>
                </a:rPr>
                <a:t>：输出将呈高阻态。</a:t>
              </a:r>
            </a:p>
          </p:txBody>
        </p:sp>
        <p:sp>
          <p:nvSpPr>
            <p:cNvPr id="23594" name="Line 42">
              <a:extLst>
                <a:ext uri="{FF2B5EF4-FFF2-40B4-BE49-F238E27FC236}">
                  <a16:creationId xmlns:a16="http://schemas.microsoft.com/office/drawing/2014/main" id="{D16BBC0C-CAAB-A54B-AAFA-AF74B32C1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160"/>
              <a:ext cx="181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43">
              <a:extLst>
                <a:ext uri="{FF2B5EF4-FFF2-40B4-BE49-F238E27FC236}">
                  <a16:creationId xmlns:a16="http://schemas.microsoft.com/office/drawing/2014/main" id="{30259332-7925-8C40-AC1D-A34C28C90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341"/>
              <a:ext cx="22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44">
              <a:extLst>
                <a:ext uri="{FF2B5EF4-FFF2-40B4-BE49-F238E27FC236}">
                  <a16:creationId xmlns:a16="http://schemas.microsoft.com/office/drawing/2014/main" id="{9652244D-59C6-1B48-9ED8-F03944302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8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92" name="幻灯片编号占位符 4">
            <a:extLst>
              <a:ext uri="{FF2B5EF4-FFF2-40B4-BE49-F238E27FC236}">
                <a16:creationId xmlns:a16="http://schemas.microsoft.com/office/drawing/2014/main" id="{27D94992-808F-654B-ABBB-2EED1DDB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9ACD8C-D660-3246-B7A1-2DC9ABF1790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8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6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4">
            <a:extLst>
              <a:ext uri="{FF2B5EF4-FFF2-40B4-BE49-F238E27FC236}">
                <a16:creationId xmlns:a16="http://schemas.microsoft.com/office/drawing/2014/main" id="{AEDF29E3-EA56-EA49-891E-1A368D22F6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42C1C0-F0ED-D64C-A436-07C6B5A4A58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89442" name="Text Box 11">
            <a:extLst>
              <a:ext uri="{FF2B5EF4-FFF2-40B4-BE49-F238E27FC236}">
                <a16:creationId xmlns:a16="http://schemas.microsoft.com/office/drawing/2014/main" id="{8533D507-6214-394F-BD59-A0A5D4B0F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D57587FB-38F3-264B-B393-9AE34E53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131888"/>
            <a:ext cx="2179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FF33CC"/>
                </a:solidFill>
              </a:rPr>
              <a:t>基本概念</a:t>
            </a:r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ED0A96E7-1A66-AC47-A475-8E4639BD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39925"/>
            <a:ext cx="7772400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kumimoji="0" lang="zh-CN" altLang="en-US">
                <a:solidFill>
                  <a:srgbClr val="0000FF"/>
                </a:solidFill>
              </a:rPr>
              <a:t>数据传送的方向</a:t>
            </a:r>
          </a:p>
          <a:p>
            <a:pPr>
              <a:spcAft>
                <a:spcPct val="20000"/>
              </a:spcAft>
            </a:pPr>
            <a:r>
              <a:rPr kumimoji="0" lang="zh-CN" altLang="en-US">
                <a:solidFill>
                  <a:srgbClr val="0000FF"/>
                </a:solidFill>
              </a:rPr>
              <a:t>数据的传输速率 </a:t>
            </a:r>
          </a:p>
          <a:p>
            <a:pPr>
              <a:spcAft>
                <a:spcPct val="20000"/>
              </a:spcAft>
            </a:pPr>
            <a:r>
              <a:rPr kumimoji="0" lang="zh-CN" altLang="en-US">
                <a:solidFill>
                  <a:srgbClr val="0000FF"/>
                </a:solidFill>
              </a:rPr>
              <a:t>信号的调制与解调</a:t>
            </a:r>
          </a:p>
          <a:p>
            <a:pPr>
              <a:spcAft>
                <a:spcPct val="20000"/>
              </a:spcAft>
            </a:pPr>
            <a:r>
              <a:rPr kumimoji="0" lang="zh-CN" altLang="en-US">
                <a:solidFill>
                  <a:srgbClr val="0000FF"/>
                </a:solidFill>
              </a:rPr>
              <a:t>串行通信数据格式</a:t>
            </a:r>
          </a:p>
          <a:p>
            <a:pPr>
              <a:spcAft>
                <a:spcPct val="20000"/>
              </a:spcAft>
            </a:pPr>
            <a:r>
              <a:rPr kumimoji="0" lang="zh-CN" altLang="en-US">
                <a:solidFill>
                  <a:srgbClr val="0000FF"/>
                </a:solidFill>
              </a:rPr>
              <a:t>串行通信的数据校验</a:t>
            </a:r>
            <a:endParaRPr kumimoji="0" lang="zh-CN" altLang="en-US" b="0">
              <a:solidFill>
                <a:srgbClr val="0000FF"/>
              </a:solidFill>
            </a:endParaRPr>
          </a:p>
        </p:txBody>
      </p:sp>
      <p:sp>
        <p:nvSpPr>
          <p:cNvPr id="189445" name="幻灯片编号占位符 4">
            <a:extLst>
              <a:ext uri="{FF2B5EF4-FFF2-40B4-BE49-F238E27FC236}">
                <a16:creationId xmlns:a16="http://schemas.microsoft.com/office/drawing/2014/main" id="{5FDD93F8-0D5C-6941-8721-E068C05D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2813A6-1D87-964F-8943-A1E92D58CE62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>
            <a:extLst>
              <a:ext uri="{FF2B5EF4-FFF2-40B4-BE49-F238E27FC236}">
                <a16:creationId xmlns:a16="http://schemas.microsoft.com/office/drawing/2014/main" id="{6D261BB5-A765-8742-A799-DB80E19CAB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EC1464-5C53-CC42-9CDB-6A8116E29DB0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91490" name="Text Box 11">
            <a:extLst>
              <a:ext uri="{FF2B5EF4-FFF2-40B4-BE49-F238E27FC236}">
                <a16:creationId xmlns:a16="http://schemas.microsoft.com/office/drawing/2014/main" id="{ADB928B1-1A7F-A645-A36D-A9E4E89C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8352AF6E-AF80-7343-82F5-3ED02A0A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419225"/>
            <a:ext cx="4092575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单工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(Simplex)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：通信是单向的。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半双工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(Half duplex)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：半双工指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能发信号给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也能发信号给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，但这两个过程不能同时进行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,A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发送完后要切换到接受状态。</a:t>
            </a:r>
            <a:r>
              <a:rPr lang="zh-CN" altLang="en-US" sz="2400">
                <a:solidFill>
                  <a:srgbClr val="0000FF"/>
                </a:solidFill>
                <a:latin typeface="Verdana" panose="020B0604030504040204" pitchFamily="34" charset="0"/>
              </a:rPr>
              <a:t>典型的例子就是对讲机。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全双工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(Duplex)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：在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发信号的同时，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也可以给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发信号。典型的例子就是打电话。</a:t>
            </a:r>
            <a:r>
              <a:rPr lang="zh-CN" altLang="en-US" sz="2400">
                <a:latin typeface="Times New Roman" panose="02020603050405020304" pitchFamily="18" charset="0"/>
              </a:rPr>
              <a:t>  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B69EC874-D0F0-4B48-B9C1-47DFB450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904875"/>
            <a:ext cx="3983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数据传送的方向</a:t>
            </a: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55CDC849-A15E-754A-BC4B-42F65122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91494" name="Object 6">
            <a:extLst>
              <a:ext uri="{FF2B5EF4-FFF2-40B4-BE49-F238E27FC236}">
                <a16:creationId xmlns:a16="http://schemas.microsoft.com/office/drawing/2014/main" id="{99258E2A-3149-AF4B-B376-AEA2D9D2F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1546225"/>
          <a:ext cx="42291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2" name="Visio" r:id="rId4" imgW="1270000" imgH="1060450" progId="Visio.Drawing.11">
                  <p:embed/>
                </p:oleObj>
              </mc:Choice>
              <mc:Fallback>
                <p:oleObj name="Visio" r:id="rId4" imgW="1270000" imgH="10604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546225"/>
                        <a:ext cx="4229100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5" name="幻灯片编号占位符 4">
            <a:extLst>
              <a:ext uri="{FF2B5EF4-FFF2-40B4-BE49-F238E27FC236}">
                <a16:creationId xmlns:a16="http://schemas.microsoft.com/office/drawing/2014/main" id="{E0D5A028-C964-3F41-B9B3-429FF423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40D0FC-AF7C-FD4A-9BB9-32BDB00DC8E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4">
            <a:extLst>
              <a:ext uri="{FF2B5EF4-FFF2-40B4-BE49-F238E27FC236}">
                <a16:creationId xmlns:a16="http://schemas.microsoft.com/office/drawing/2014/main" id="{6FD89CCD-F4E1-8A44-A736-31B381BDA5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D3295-835F-E44B-9642-BC12E519FA8B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93538" name="Text Box 11">
            <a:extLst>
              <a:ext uri="{FF2B5EF4-FFF2-40B4-BE49-F238E27FC236}">
                <a16:creationId xmlns:a16="http://schemas.microsoft.com/office/drawing/2014/main" id="{42459E89-AD91-B54E-9D6F-3C174E562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3D6D63B5-5367-4D47-BE83-9FD28284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2078038"/>
            <a:ext cx="83010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波特率：单位时间传送的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位数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，单位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bps(bit/s)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波特率因子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：每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BIT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占用的时钟周期数。</a:t>
            </a: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K =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接收或发送时钟频率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波特率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可取		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64</a:t>
            </a:r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9285E788-2A6F-7442-964B-A59CCD89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904875"/>
            <a:ext cx="3201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传输速率</a:t>
            </a:r>
          </a:p>
        </p:txBody>
      </p:sp>
      <p:sp>
        <p:nvSpPr>
          <p:cNvPr id="193541" name="幻灯片编号占位符 4">
            <a:extLst>
              <a:ext uri="{FF2B5EF4-FFF2-40B4-BE49-F238E27FC236}">
                <a16:creationId xmlns:a16="http://schemas.microsoft.com/office/drawing/2014/main" id="{03907CC0-2DC5-A14A-A247-661EBD61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6B9D4-FAE2-914B-ACA1-88A37F6BD3E5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4">
            <a:extLst>
              <a:ext uri="{FF2B5EF4-FFF2-40B4-BE49-F238E27FC236}">
                <a16:creationId xmlns:a16="http://schemas.microsoft.com/office/drawing/2014/main" id="{EBAF8B71-48FD-8D4A-A937-6CF9B17E8F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FE10F5-356E-A74D-B87B-BD70E5A2358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95586" name="Text Box 11">
            <a:extLst>
              <a:ext uri="{FF2B5EF4-FFF2-40B4-BE49-F238E27FC236}">
                <a16:creationId xmlns:a16="http://schemas.microsoft.com/office/drawing/2014/main" id="{2097F030-4BF8-134B-9360-5926FB60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A81C8910-9D22-8A49-A1A0-790E6EC3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881063"/>
            <a:ext cx="8404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一个异步串行发送器，发送具有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位数据位的字符，在系统中使用一个奇偶校验位和两个停止位。若每秒发送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个字符，则其波特率为多少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 ？</a:t>
            </a:r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0A833BC3-1A9B-734F-8B0D-1B7BCD8E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4078288"/>
            <a:ext cx="4141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100*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1+8+1+2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=1200 bps</a:t>
            </a:r>
          </a:p>
        </p:txBody>
      </p:sp>
      <p:sp>
        <p:nvSpPr>
          <p:cNvPr id="880645" name="Text Box 5">
            <a:extLst>
              <a:ext uri="{FF2B5EF4-FFF2-40B4-BE49-F238E27FC236}">
                <a16:creationId xmlns:a16="http://schemas.microsoft.com/office/drawing/2014/main" id="{8AA469C4-F52A-7241-81AE-E29AD5EB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4652963"/>
            <a:ext cx="87614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一个异步串行发送器，发送具有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位数据位的字符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传送波特率为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1800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，字符格式为：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个奇偶校验位，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个停止位，问，十秒钟内传送了多少个字符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880646" name="Text Box 6">
            <a:extLst>
              <a:ext uri="{FF2B5EF4-FFF2-40B4-BE49-F238E27FC236}">
                <a16:creationId xmlns:a16="http://schemas.microsoft.com/office/drawing/2014/main" id="{6AFC6557-E45D-9A49-B22D-96941483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6021388"/>
            <a:ext cx="502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</a:rPr>
              <a:t>10 * 1800/(1+7+1+1) = 1800</a:t>
            </a:r>
          </a:p>
        </p:txBody>
      </p:sp>
      <p:grpSp>
        <p:nvGrpSpPr>
          <p:cNvPr id="880647" name="Group 7">
            <a:extLst>
              <a:ext uri="{FF2B5EF4-FFF2-40B4-BE49-F238E27FC236}">
                <a16:creationId xmlns:a16="http://schemas.microsoft.com/office/drawing/2014/main" id="{9DB0440D-6816-ED4D-87D6-DFA6584C384E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2498725"/>
            <a:ext cx="5195888" cy="1376363"/>
            <a:chOff x="893" y="2635"/>
            <a:chExt cx="3185" cy="867"/>
          </a:xfrm>
        </p:grpSpPr>
        <p:grpSp>
          <p:nvGrpSpPr>
            <p:cNvPr id="195596" name="Group 8">
              <a:extLst>
                <a:ext uri="{FF2B5EF4-FFF2-40B4-BE49-F238E27FC236}">
                  <a16:creationId xmlns:a16="http://schemas.microsoft.com/office/drawing/2014/main" id="{3F7B3A07-0CEF-B347-B35B-F3320D524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026"/>
              <a:ext cx="3029" cy="256"/>
              <a:chOff x="1419" y="2284"/>
              <a:chExt cx="2690" cy="256"/>
            </a:xfrm>
          </p:grpSpPr>
          <p:sp>
            <p:nvSpPr>
              <p:cNvPr id="195608" name="Rectangle 9">
                <a:extLst>
                  <a:ext uri="{FF2B5EF4-FFF2-40B4-BE49-F238E27FC236}">
                    <a16:creationId xmlns:a16="http://schemas.microsoft.com/office/drawing/2014/main" id="{B257BAFD-C39D-8D4A-B1B6-EA486CB69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287"/>
                <a:ext cx="1715" cy="2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95609" name="Line 10">
                <a:extLst>
                  <a:ext uri="{FF2B5EF4-FFF2-40B4-BE49-F238E27FC236}">
                    <a16:creationId xmlns:a16="http://schemas.microsoft.com/office/drawing/2014/main" id="{7CD5428A-C38C-8841-BC58-B5ECA8764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9" y="2528"/>
                <a:ext cx="2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0" name="Line 11">
                <a:extLst>
                  <a:ext uri="{FF2B5EF4-FFF2-40B4-BE49-F238E27FC236}">
                    <a16:creationId xmlns:a16="http://schemas.microsoft.com/office/drawing/2014/main" id="{21AEE99C-5896-8A41-A498-39611E670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9" y="2287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1" name="Line 12">
                <a:extLst>
                  <a:ext uri="{FF2B5EF4-FFF2-40B4-BE49-F238E27FC236}">
                    <a16:creationId xmlns:a16="http://schemas.microsoft.com/office/drawing/2014/main" id="{6EB5A5A5-C4D1-F141-B39C-790BB5179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284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2" name="Line 13">
                <a:extLst>
                  <a:ext uri="{FF2B5EF4-FFF2-40B4-BE49-F238E27FC236}">
                    <a16:creationId xmlns:a16="http://schemas.microsoft.com/office/drawing/2014/main" id="{2F24BF7A-345D-E34E-A054-5DA9C6CDA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8" y="2290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3" name="Line 14">
                <a:extLst>
                  <a:ext uri="{FF2B5EF4-FFF2-40B4-BE49-F238E27FC236}">
                    <a16:creationId xmlns:a16="http://schemas.microsoft.com/office/drawing/2014/main" id="{D2CB7917-FE49-E947-8E14-03EB3950E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8" y="2287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4" name="Line 15">
                <a:extLst>
                  <a:ext uri="{FF2B5EF4-FFF2-40B4-BE49-F238E27FC236}">
                    <a16:creationId xmlns:a16="http://schemas.microsoft.com/office/drawing/2014/main" id="{B064E247-B7A1-794B-BD76-751CC8792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2" y="2284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5" name="Line 16">
                <a:extLst>
                  <a:ext uri="{FF2B5EF4-FFF2-40B4-BE49-F238E27FC236}">
                    <a16:creationId xmlns:a16="http://schemas.microsoft.com/office/drawing/2014/main" id="{1F881DDA-9CCE-0148-BE70-DC8467EC2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7" y="2284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6" name="Line 17">
                <a:extLst>
                  <a:ext uri="{FF2B5EF4-FFF2-40B4-BE49-F238E27FC236}">
                    <a16:creationId xmlns:a16="http://schemas.microsoft.com/office/drawing/2014/main" id="{15937DDA-AAC6-9547-B8E5-E09025C1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2287"/>
                <a:ext cx="7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7" name="Line 18">
                <a:extLst>
                  <a:ext uri="{FF2B5EF4-FFF2-40B4-BE49-F238E27FC236}">
                    <a16:creationId xmlns:a16="http://schemas.microsoft.com/office/drawing/2014/main" id="{2A347B4C-3BA5-534D-B350-BFD592368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2299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8" name="Line 19">
                <a:extLst>
                  <a:ext uri="{FF2B5EF4-FFF2-40B4-BE49-F238E27FC236}">
                    <a16:creationId xmlns:a16="http://schemas.microsoft.com/office/drawing/2014/main" id="{897D6C04-5E58-914F-872C-233CE5C55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8" y="2296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619" name="Line 20">
                <a:extLst>
                  <a:ext uri="{FF2B5EF4-FFF2-40B4-BE49-F238E27FC236}">
                    <a16:creationId xmlns:a16="http://schemas.microsoft.com/office/drawing/2014/main" id="{9D979D91-6A17-994A-9058-EC7252067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293"/>
                <a:ext cx="0" cy="2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597" name="Text Box 21">
              <a:extLst>
                <a:ext uri="{FF2B5EF4-FFF2-40B4-BE49-F238E27FC236}">
                  <a16:creationId xmlns:a16="http://schemas.microsoft.com/office/drawing/2014/main" id="{25BC77B8-F66E-664F-A52B-BAA6553F5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300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5598" name="Text Box 22">
              <a:extLst>
                <a:ext uri="{FF2B5EF4-FFF2-40B4-BE49-F238E27FC236}">
                  <a16:creationId xmlns:a16="http://schemas.microsoft.com/office/drawing/2014/main" id="{A83D1F09-D41C-964C-BD67-03E3957A6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3056"/>
              <a:ext cx="8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0/1   0/1</a:t>
              </a:r>
            </a:p>
          </p:txBody>
        </p:sp>
        <p:sp>
          <p:nvSpPr>
            <p:cNvPr id="195599" name="Text Box 23">
              <a:extLst>
                <a:ext uri="{FF2B5EF4-FFF2-40B4-BE49-F238E27FC236}">
                  <a16:creationId xmlns:a16="http://schemas.microsoft.com/office/drawing/2014/main" id="{E2F3B145-A86A-324C-B79E-0890FEF7C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301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95600" name="Text Box 24">
              <a:extLst>
                <a:ext uri="{FF2B5EF4-FFF2-40B4-BE49-F238E27FC236}">
                  <a16:creationId xmlns:a16="http://schemas.microsoft.com/office/drawing/2014/main" id="{7AB4F05E-8ED3-3B4D-8996-F64B485A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" y="3013"/>
              <a:ext cx="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1     1     </a:t>
              </a:r>
            </a:p>
          </p:txBody>
        </p:sp>
        <p:sp>
          <p:nvSpPr>
            <p:cNvPr id="195601" name="Text Box 25">
              <a:extLst>
                <a:ext uri="{FF2B5EF4-FFF2-40B4-BE49-F238E27FC236}">
                  <a16:creationId xmlns:a16="http://schemas.microsoft.com/office/drawing/2014/main" id="{6350E18F-D71F-0C4A-94BE-35271A264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734"/>
              <a:ext cx="5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起始位</a:t>
              </a:r>
            </a:p>
          </p:txBody>
        </p:sp>
        <p:sp>
          <p:nvSpPr>
            <p:cNvPr id="195602" name="AutoShape 26">
              <a:extLst>
                <a:ext uri="{FF2B5EF4-FFF2-40B4-BE49-F238E27FC236}">
                  <a16:creationId xmlns:a16="http://schemas.microsoft.com/office/drawing/2014/main" id="{C65C424A-7B22-974B-B0C4-758807B859A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15" y="2169"/>
              <a:ext cx="89" cy="1502"/>
            </a:xfrm>
            <a:prstGeom prst="rightBrace">
              <a:avLst>
                <a:gd name="adj1" fmla="val 140637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95603" name="Text Box 27">
              <a:extLst>
                <a:ext uri="{FF2B5EF4-FFF2-40B4-BE49-F238E27FC236}">
                  <a16:creationId xmlns:a16="http://schemas.microsoft.com/office/drawing/2014/main" id="{F42F994D-8290-1844-A59C-117BC4B62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" y="2635"/>
              <a:ext cx="5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数据位</a:t>
              </a:r>
            </a:p>
          </p:txBody>
        </p:sp>
        <p:sp>
          <p:nvSpPr>
            <p:cNvPr id="195604" name="Text Box 28">
              <a:extLst>
                <a:ext uri="{FF2B5EF4-FFF2-40B4-BE49-F238E27FC236}">
                  <a16:creationId xmlns:a16="http://schemas.microsoft.com/office/drawing/2014/main" id="{5E5650E6-439E-9142-8193-F33D800ED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2740"/>
              <a:ext cx="5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校验位</a:t>
              </a:r>
            </a:p>
          </p:txBody>
        </p:sp>
        <p:sp>
          <p:nvSpPr>
            <p:cNvPr id="195605" name="Text Box 29">
              <a:extLst>
                <a:ext uri="{FF2B5EF4-FFF2-40B4-BE49-F238E27FC236}">
                  <a16:creationId xmlns:a16="http://schemas.microsoft.com/office/drawing/2014/main" id="{6AC986FF-3A8A-2142-B8AA-8E84C845E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3252"/>
              <a:ext cx="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停止位</a:t>
              </a:r>
            </a:p>
          </p:txBody>
        </p:sp>
        <p:sp>
          <p:nvSpPr>
            <p:cNvPr id="195606" name="Text Box 30">
              <a:extLst>
                <a:ext uri="{FF2B5EF4-FFF2-40B4-BE49-F238E27FC236}">
                  <a16:creationId xmlns:a16="http://schemas.microsoft.com/office/drawing/2014/main" id="{114FCD73-71B0-D948-B0C4-55A0E923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2683"/>
              <a:ext cx="1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95607" name="AutoShape 31">
              <a:extLst>
                <a:ext uri="{FF2B5EF4-FFF2-40B4-BE49-F238E27FC236}">
                  <a16:creationId xmlns:a16="http://schemas.microsoft.com/office/drawing/2014/main" id="{F244E851-22AC-5F4F-976B-E65045BFE29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60" y="2705"/>
              <a:ext cx="89" cy="489"/>
            </a:xfrm>
            <a:prstGeom prst="rightBrace">
              <a:avLst>
                <a:gd name="adj1" fmla="val 46244"/>
                <a:gd name="adj2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880672" name="AutoShape 32">
            <a:extLst>
              <a:ext uri="{FF2B5EF4-FFF2-40B4-BE49-F238E27FC236}">
                <a16:creationId xmlns:a16="http://schemas.microsoft.com/office/drawing/2014/main" id="{942CB1C7-503A-A547-9D77-9129F863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2541588"/>
            <a:ext cx="1527175" cy="534987"/>
          </a:xfrm>
          <a:prstGeom prst="wedgeEllipseCallout">
            <a:avLst>
              <a:gd name="adj1" fmla="val -103097"/>
              <a:gd name="adj2" fmla="val 71958"/>
            </a:avLst>
          </a:prstGeom>
          <a:solidFill>
            <a:srgbClr val="FFCC99"/>
          </a:soli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880673" name="Text Box 33">
            <a:extLst>
              <a:ext uri="{FF2B5EF4-FFF2-40B4-BE49-F238E27FC236}">
                <a16:creationId xmlns:a16="http://schemas.microsoft.com/office/drawing/2014/main" id="{4D195FC6-ECF1-2F45-A86A-028B5BC5F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26479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一个字符</a:t>
            </a:r>
          </a:p>
        </p:txBody>
      </p:sp>
      <p:sp>
        <p:nvSpPr>
          <p:cNvPr id="880674" name="Rectangle 34">
            <a:extLst>
              <a:ext uri="{FF2B5EF4-FFF2-40B4-BE49-F238E27FC236}">
                <a16:creationId xmlns:a16="http://schemas.microsoft.com/office/drawing/2014/main" id="{A30F5B9F-8161-364C-95EE-001FBD17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10185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格式</a:t>
            </a:r>
          </a:p>
        </p:txBody>
      </p:sp>
      <p:sp>
        <p:nvSpPr>
          <p:cNvPr id="195595" name="幻灯片编号占位符 4">
            <a:extLst>
              <a:ext uri="{FF2B5EF4-FFF2-40B4-BE49-F238E27FC236}">
                <a16:creationId xmlns:a16="http://schemas.microsoft.com/office/drawing/2014/main" id="{04A003D2-15D9-7848-999C-A4EAB48D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83120-EDDC-0A44-B5A2-60402B85F9A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build="p" autoUpdateAnimBg="0"/>
      <p:bldP spid="880645" grpId="0" build="p" autoUpdateAnimBg="0"/>
      <p:bldP spid="880646" grpId="0" build="p" autoUpdateAnimBg="0"/>
      <p:bldP spid="880672" grpId="0" animBg="1"/>
      <p:bldP spid="880673" grpId="0"/>
      <p:bldP spid="88067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4">
            <a:extLst>
              <a:ext uri="{FF2B5EF4-FFF2-40B4-BE49-F238E27FC236}">
                <a16:creationId xmlns:a16="http://schemas.microsoft.com/office/drawing/2014/main" id="{C588D4D2-E3E0-B24C-B2BE-35A8427B71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00C43F-F527-0548-98D7-A7415C9948A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97634" name="Text Box 11">
            <a:extLst>
              <a:ext uri="{FF2B5EF4-FFF2-40B4-BE49-F238E27FC236}">
                <a16:creationId xmlns:a16="http://schemas.microsoft.com/office/drawing/2014/main" id="{395BE257-422A-FE40-99AF-481D487DE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230A21B0-C3A2-B048-838C-0664DE98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557338"/>
            <a:ext cx="84550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     数据通信传输的是数字信号，要求传送线的频带很宽，若传输带宽很窄，直接传输数字信号，信号就要发生畸变。</a:t>
            </a:r>
            <a:r>
              <a:rPr lang="zh-CN" altLang="en-US" sz="2800" b="0"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因此，需用调制器将数字信号转换成模拟信号，经传输后再用解调器将其转换成数字信号。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538218C3-475E-1D4A-B0BE-8279BD45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830263"/>
            <a:ext cx="4624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(3)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信号的调制与解调</a:t>
            </a: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9D6AE0DC-5123-A146-84FE-2A01581F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82694" name="Text Box 6">
            <a:extLst>
              <a:ext uri="{FF2B5EF4-FFF2-40B4-BE49-F238E27FC236}">
                <a16:creationId xmlns:a16="http://schemas.microsoft.com/office/drawing/2014/main" id="{80E273DD-2255-BD4E-8898-0E975A34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3644900"/>
            <a:ext cx="841216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根据载波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sin(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sym typeface="Symbol" pitchFamily="2" charset="2"/>
              </a:rPr>
              <a:t>ωt +θ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sym typeface="Symbol" pitchFamily="2" charset="2"/>
              </a:rPr>
              <a:t>)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sym typeface="Symbol" pitchFamily="2" charset="2"/>
              </a:rPr>
              <a:t>的三个参数：幅度、频率、相位，常用的调制技术：</a:t>
            </a:r>
            <a:endParaRPr lang="zh-CN" altLang="zh-CN" sz="2800">
              <a:solidFill>
                <a:srgbClr val="0000CC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幅度调制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Amplitude-Modulating (AM)</a:t>
            </a:r>
          </a:p>
          <a:p>
            <a:pPr lvl="1" eaLnBrk="1" hangingPunct="1">
              <a:lnSpc>
                <a:spcPct val="120000"/>
              </a:lnSpc>
              <a:buClrTx/>
              <a:buSzTx/>
              <a:buFontTx/>
              <a:buChar char="–"/>
            </a:pP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</a:rPr>
              <a:t>频移键控法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</a:rPr>
              <a:t>Frequency-Shift Keying (FSK)</a:t>
            </a:r>
          </a:p>
        </p:txBody>
      </p:sp>
      <p:sp>
        <p:nvSpPr>
          <p:cNvPr id="197639" name="幻灯片编号占位符 4">
            <a:extLst>
              <a:ext uri="{FF2B5EF4-FFF2-40B4-BE49-F238E27FC236}">
                <a16:creationId xmlns:a16="http://schemas.microsoft.com/office/drawing/2014/main" id="{3CB15097-A660-864A-9A54-070567EF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EB96D-EDB3-4F45-BAC3-01064F3D401C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4">
            <a:extLst>
              <a:ext uri="{FF2B5EF4-FFF2-40B4-BE49-F238E27FC236}">
                <a16:creationId xmlns:a16="http://schemas.microsoft.com/office/drawing/2014/main" id="{A534C806-DC8D-0743-A0F8-29E23582E32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E6EF87-D1F2-2B46-BDF1-AADFD9A42CC5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199682" name="Text Box 11">
            <a:extLst>
              <a:ext uri="{FF2B5EF4-FFF2-40B4-BE49-F238E27FC236}">
                <a16:creationId xmlns:a16="http://schemas.microsoft.com/office/drawing/2014/main" id="{4965C7CD-AC7A-0045-BB32-A96998D6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3DECEF64-A27F-DF42-BD4A-04334C5C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99684" name="Object 4">
            <a:extLst>
              <a:ext uri="{FF2B5EF4-FFF2-40B4-BE49-F238E27FC236}">
                <a16:creationId xmlns:a16="http://schemas.microsoft.com/office/drawing/2014/main" id="{7A6D04DF-C410-7C40-9667-7085B1180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1052513"/>
          <a:ext cx="4216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8" name="Visio" r:id="rId4" imgW="1504950" imgH="565150" progId="Visio.Drawing.11">
                  <p:embed/>
                </p:oleObj>
              </mc:Choice>
              <mc:Fallback>
                <p:oleObj name="Visio" r:id="rId4" imgW="1504950" imgH="5651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052513"/>
                        <a:ext cx="4216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>
            <a:extLst>
              <a:ext uri="{FF2B5EF4-FFF2-40B4-BE49-F238E27FC236}">
                <a16:creationId xmlns:a16="http://schemas.microsoft.com/office/drawing/2014/main" id="{45308729-D911-1543-9535-EAEEF4FC8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3138" y="1062038"/>
          <a:ext cx="417830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99" name="Visio" r:id="rId6" imgW="1504950" imgH="571500" progId="Visio.Drawing.11">
                  <p:embed/>
                </p:oleObj>
              </mc:Choice>
              <mc:Fallback>
                <p:oleObj name="Visio" r:id="rId6" imgW="1504950" imgH="5715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1062038"/>
                        <a:ext cx="4178300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Text Box 6">
            <a:extLst>
              <a:ext uri="{FF2B5EF4-FFF2-40B4-BE49-F238E27FC236}">
                <a16:creationId xmlns:a16="http://schemas.microsoft.com/office/drawing/2014/main" id="{CFA52B9B-7CEF-BF4A-9CE8-61A5C221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011488"/>
            <a:ext cx="3630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用调幅正弦波表示数字</a:t>
            </a:r>
            <a:r>
              <a:rPr kumimoji="0"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和</a:t>
            </a:r>
            <a:r>
              <a:rPr kumimoji="0"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199687" name="Text Box 7">
            <a:extLst>
              <a:ext uri="{FF2B5EF4-FFF2-40B4-BE49-F238E27FC236}">
                <a16:creationId xmlns:a16="http://schemas.microsoft.com/office/drawing/2014/main" id="{85A08F1A-6E3F-7947-B98E-30757D679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3021013"/>
            <a:ext cx="4937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用两种不同频率正弦波表示数字</a:t>
            </a:r>
            <a:r>
              <a:rPr kumimoji="0"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和</a:t>
            </a:r>
            <a:r>
              <a:rPr kumimoji="0" lang="en-US" altLang="zh-CN" sz="2200">
                <a:solidFill>
                  <a:srgbClr val="0000FF"/>
                </a:solidFill>
                <a:latin typeface="Arial" panose="020B0604020202020204" pitchFamily="34" charset="0"/>
              </a:rPr>
              <a:t>0 </a:t>
            </a:r>
          </a:p>
        </p:txBody>
      </p:sp>
      <p:graphicFrame>
        <p:nvGraphicFramePr>
          <p:cNvPr id="884744" name="Object 8">
            <a:extLst>
              <a:ext uri="{FF2B5EF4-FFF2-40B4-BE49-F238E27FC236}">
                <a16:creationId xmlns:a16="http://schemas.microsoft.com/office/drawing/2014/main" id="{A6E07302-51AB-E049-851F-568C1B09C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4252913"/>
          <a:ext cx="83661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00" name="Visio" r:id="rId8" imgW="2647950" imgH="450850" progId="Visio.Drawing.11">
                  <p:embed/>
                </p:oleObj>
              </mc:Choice>
              <mc:Fallback>
                <p:oleObj name="Visio" r:id="rId8" imgW="2647950" imgH="45085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252913"/>
                        <a:ext cx="8366125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9" name="幻灯片编号占位符 4">
            <a:extLst>
              <a:ext uri="{FF2B5EF4-FFF2-40B4-BE49-F238E27FC236}">
                <a16:creationId xmlns:a16="http://schemas.microsoft.com/office/drawing/2014/main" id="{EDF8362D-E84E-CD4D-9007-5EF6390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6F6340-4679-7D4A-B7B1-CBEFFD9587FF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4">
            <a:extLst>
              <a:ext uri="{FF2B5EF4-FFF2-40B4-BE49-F238E27FC236}">
                <a16:creationId xmlns:a16="http://schemas.microsoft.com/office/drawing/2014/main" id="{093A65EF-1C78-314E-9113-47E2AE752E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18BC2-FB46-B648-9716-5337C7B1A7D7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01730" name="Text Box 11">
            <a:extLst>
              <a:ext uri="{FF2B5EF4-FFF2-40B4-BE49-F238E27FC236}">
                <a16:creationId xmlns:a16="http://schemas.microsoft.com/office/drawing/2014/main" id="{AD2914DE-C703-4243-AAA0-E2F9C3D22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567B2E12-D658-2E44-9825-F9BBC88E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955675"/>
            <a:ext cx="8688388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(4)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串行通信数据格式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在数据通信中，传输的对象是一系列的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，这些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在不同的位置有不同的含义，这些含义都要事先约定好。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   在通信中，两种最基本的串行通信方式：异步串行通信、同步串行通信</a:t>
            </a:r>
          </a:p>
        </p:txBody>
      </p:sp>
      <p:sp>
        <p:nvSpPr>
          <p:cNvPr id="886788" name="AutoShape 4">
            <a:extLst>
              <a:ext uri="{FF2B5EF4-FFF2-40B4-BE49-F238E27FC236}">
                <a16:creationId xmlns:a16="http://schemas.microsoft.com/office/drawing/2014/main" id="{E590334F-10AA-3D43-8C94-8F200A0E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5262563"/>
            <a:ext cx="2671763" cy="842962"/>
          </a:xfrm>
          <a:prstGeom prst="wedgeRoundRectCallout">
            <a:avLst>
              <a:gd name="adj1" fmla="val -26472"/>
              <a:gd name="adj2" fmla="val -15150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不使用共同的时钟和同步信号</a:t>
            </a:r>
          </a:p>
        </p:txBody>
      </p:sp>
      <p:sp>
        <p:nvSpPr>
          <p:cNvPr id="886789" name="AutoShape 5">
            <a:extLst>
              <a:ext uri="{FF2B5EF4-FFF2-40B4-BE49-F238E27FC236}">
                <a16:creationId xmlns:a16="http://schemas.microsoft.com/office/drawing/2014/main" id="{AD876BD0-7A67-F54A-B620-7AF990E4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5230813"/>
            <a:ext cx="2193925" cy="492125"/>
          </a:xfrm>
          <a:prstGeom prst="wedgeRoundRectCallout">
            <a:avLst>
              <a:gd name="adj1" fmla="val -58537"/>
              <a:gd name="adj2" fmla="val -23516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使用同步信号</a:t>
            </a:r>
          </a:p>
        </p:txBody>
      </p:sp>
      <p:sp>
        <p:nvSpPr>
          <p:cNvPr id="201734" name="幻灯片编号占位符 4">
            <a:extLst>
              <a:ext uri="{FF2B5EF4-FFF2-40B4-BE49-F238E27FC236}">
                <a16:creationId xmlns:a16="http://schemas.microsoft.com/office/drawing/2014/main" id="{1108036F-FED2-9647-BA66-37C14FEB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C6E38-C590-C947-AA1A-ECF52BC722A8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8" grpId="0" animBg="1"/>
      <p:bldP spid="88678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4">
            <a:extLst>
              <a:ext uri="{FF2B5EF4-FFF2-40B4-BE49-F238E27FC236}">
                <a16:creationId xmlns:a16="http://schemas.microsoft.com/office/drawing/2014/main" id="{CE02E72B-DF9C-E747-9157-0C7E0B6025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69F3BF-C459-5546-B1AF-21F3B8DA63A8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03778" name="Text Box 11">
            <a:extLst>
              <a:ext uri="{FF2B5EF4-FFF2-40B4-BE49-F238E27FC236}">
                <a16:creationId xmlns:a16="http://schemas.microsoft.com/office/drawing/2014/main" id="{B0577537-D2A4-2345-9BAD-CAAE3B109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6465E0C1-BA53-9C40-B76C-90FA5391C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873125"/>
          <a:ext cx="81851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6" name="Visio" r:id="rId4" imgW="2012950" imgH="584200" progId="Visio.Drawing.11">
                  <p:embed/>
                </p:oleObj>
              </mc:Choice>
              <mc:Fallback>
                <p:oleObj name="Visio" r:id="rId4" imgW="2012950" imgH="5842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873125"/>
                        <a:ext cx="81851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8836" name="Object 4">
            <a:extLst>
              <a:ext uri="{FF2B5EF4-FFF2-40B4-BE49-F238E27FC236}">
                <a16:creationId xmlns:a16="http://schemas.microsoft.com/office/drawing/2014/main" id="{3419BC28-2262-4B4D-9565-5C3B65485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3987800"/>
          <a:ext cx="633253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7" name="Visio" r:id="rId6" imgW="1555750" imgH="495300" progId="Visio.Drawing.11">
                  <p:embed/>
                </p:oleObj>
              </mc:Choice>
              <mc:Fallback>
                <p:oleObj name="Visio" r:id="rId6" imgW="1555750" imgH="4953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3987800"/>
                        <a:ext cx="6332537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Text Box 5">
            <a:extLst>
              <a:ext uri="{FF2B5EF4-FFF2-40B4-BE49-F238E27FC236}">
                <a16:creationId xmlns:a16="http://schemas.microsoft.com/office/drawing/2014/main" id="{1C8F582B-5D48-ED43-9888-342E580B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3235325"/>
            <a:ext cx="310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异步通讯的数据帧格式 </a:t>
            </a:r>
          </a:p>
        </p:txBody>
      </p:sp>
      <p:sp>
        <p:nvSpPr>
          <p:cNvPr id="888838" name="Text Box 6">
            <a:extLst>
              <a:ext uri="{FF2B5EF4-FFF2-40B4-BE49-F238E27FC236}">
                <a16:creationId xmlns:a16="http://schemas.microsoft.com/office/drawing/2014/main" id="{E709F209-9014-2D4F-824F-4F1C44D26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6115050"/>
            <a:ext cx="3106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 sz="2200">
                <a:solidFill>
                  <a:srgbClr val="0000FF"/>
                </a:solidFill>
                <a:latin typeface="Arial" panose="020B0604020202020204" pitchFamily="34" charset="0"/>
              </a:rPr>
              <a:t>同步通讯的数据帧格式 </a:t>
            </a:r>
          </a:p>
        </p:txBody>
      </p:sp>
      <p:sp>
        <p:nvSpPr>
          <p:cNvPr id="203783" name="幻灯片编号占位符 4">
            <a:extLst>
              <a:ext uri="{FF2B5EF4-FFF2-40B4-BE49-F238E27FC236}">
                <a16:creationId xmlns:a16="http://schemas.microsoft.com/office/drawing/2014/main" id="{3B4DBA6D-F0A9-2046-A5E7-357F8300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3C1FF3-1C7B-9B4C-99B9-C92C312300F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4">
            <a:extLst>
              <a:ext uri="{FF2B5EF4-FFF2-40B4-BE49-F238E27FC236}">
                <a16:creationId xmlns:a16="http://schemas.microsoft.com/office/drawing/2014/main" id="{22F84600-19BB-BC43-8A8B-416EE027CA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8798B-B5B6-C843-8993-F1F9CD9F2CBD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05826" name="Text Box 11">
            <a:extLst>
              <a:ext uri="{FF2B5EF4-FFF2-40B4-BE49-F238E27FC236}">
                <a16:creationId xmlns:a16="http://schemas.microsoft.com/office/drawing/2014/main" id="{004B63C0-07ED-8749-B13E-49A902E3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94979" name="Group 3">
            <a:extLst>
              <a:ext uri="{FF2B5EF4-FFF2-40B4-BE49-F238E27FC236}">
                <a16:creationId xmlns:a16="http://schemas.microsoft.com/office/drawing/2014/main" id="{A5BD0B32-C757-E449-9B4C-25F4ECEBCBE9}"/>
              </a:ext>
            </a:extLst>
          </p:cNvPr>
          <p:cNvGraphicFramePr>
            <a:graphicFrameLocks noGrp="1"/>
          </p:cNvGraphicFramePr>
          <p:nvPr/>
        </p:nvGraphicFramePr>
        <p:xfrm>
          <a:off x="490538" y="1700213"/>
          <a:ext cx="8474075" cy="4549776"/>
        </p:xfrm>
        <a:graphic>
          <a:graphicData uri="http://schemas.openxmlformats.org/drawingml/2006/table">
            <a:tbl>
              <a:tblPr/>
              <a:tblGrid>
                <a:gridCol w="4237037">
                  <a:extLst>
                    <a:ext uri="{9D8B030D-6E8A-4147-A177-3AD203B41FA5}">
                      <a16:colId xmlns:a16="http://schemas.microsoft.com/office/drawing/2014/main" val="1176278347"/>
                    </a:ext>
                  </a:extLst>
                </a:gridCol>
                <a:gridCol w="4237038">
                  <a:extLst>
                    <a:ext uri="{9D8B030D-6E8A-4147-A177-3AD203B41FA5}">
                      <a16:colId xmlns:a16="http://schemas.microsoft.com/office/drawing/2014/main" val="200346788"/>
                    </a:ext>
                  </a:extLst>
                </a:gridCol>
              </a:tblGrid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异步串行通信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同步串行通信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29324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双方使用各自的时钟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双方使用同一时钟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24329"/>
                  </a:ext>
                </a:extLst>
              </a:tr>
              <a:tr h="906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一帧以字符为单位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一个字符帧的长度取决于帧格式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以数据块为单位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数据块长度可变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038293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传输效率低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效率高，速度快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61636"/>
                  </a:ext>
                </a:extLst>
              </a:tr>
              <a:tr h="904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应用于传输速率不高时，简单，应用较广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应用于大批量，高速率数据通信场合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171140"/>
                  </a:ext>
                </a:extLst>
              </a:tr>
            </a:tbl>
          </a:graphicData>
        </a:graphic>
      </p:graphicFrame>
      <p:sp>
        <p:nvSpPr>
          <p:cNvPr id="205845" name="Text Box 31">
            <a:extLst>
              <a:ext uri="{FF2B5EF4-FFF2-40B4-BE49-F238E27FC236}">
                <a16:creationId xmlns:a16="http://schemas.microsoft.com/office/drawing/2014/main" id="{4C227404-974F-C64D-B2AB-BC09E173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08050"/>
            <a:ext cx="689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  <a:buFont typeface="Wingdings 2" pitchFamily="2" charset="2"/>
              <a:buNone/>
            </a:pPr>
            <a:r>
              <a:rPr kumimoji="0" lang="zh-CN" altLang="en-US">
                <a:solidFill>
                  <a:schemeClr val="folHlink"/>
                </a:solidFill>
                <a:latin typeface="Arial" panose="020B0604020202020204" pitchFamily="34" charset="0"/>
              </a:rPr>
              <a:t>异步串行通信与同步串行通信的对比</a:t>
            </a:r>
          </a:p>
        </p:txBody>
      </p:sp>
      <p:sp>
        <p:nvSpPr>
          <p:cNvPr id="205846" name="幻灯片编号占位符 4">
            <a:extLst>
              <a:ext uri="{FF2B5EF4-FFF2-40B4-BE49-F238E27FC236}">
                <a16:creationId xmlns:a16="http://schemas.microsoft.com/office/drawing/2014/main" id="{ED217A77-EBEC-664F-BECB-33279AD2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703B8-1BE7-4F4C-B855-767DC9F99A57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4">
            <a:extLst>
              <a:ext uri="{FF2B5EF4-FFF2-40B4-BE49-F238E27FC236}">
                <a16:creationId xmlns:a16="http://schemas.microsoft.com/office/drawing/2014/main" id="{1A94F8BC-EE8C-3D48-8166-C0E547800B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A94E7-A9C5-AC42-BD1B-A286F9016061}" type="datetime12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下午8时26分</a:t>
            </a:fld>
            <a:endParaRPr kumimoji="0" lang="en-US" altLang="zh-CN" sz="1400"/>
          </a:p>
        </p:txBody>
      </p:sp>
      <p:sp>
        <p:nvSpPr>
          <p:cNvPr id="207874" name="Text Box 11">
            <a:extLst>
              <a:ext uri="{FF2B5EF4-FFF2-40B4-BE49-F238E27FC236}">
                <a16:creationId xmlns:a16="http://schemas.microsoft.com/office/drawing/2014/main" id="{3F1AAE1C-3D17-8C45-8868-C5D4FD17D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875"/>
            <a:ext cx="8208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latin typeface="隶书" pitchFamily="49" charset="-122"/>
                <a:ea typeface="隶书" pitchFamily="49" charset="-122"/>
              </a:rPr>
              <a:t>7.4	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串口通信和可编程接口芯片</a:t>
            </a:r>
            <a:r>
              <a:rPr lang="en-US" altLang="zh-CN" sz="3600"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36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7875" name="Text Box 3">
            <a:extLst>
              <a:ext uri="{FF2B5EF4-FFF2-40B4-BE49-F238E27FC236}">
                <a16:creationId xmlns:a16="http://schemas.microsoft.com/office/drawing/2014/main" id="{36A315A5-F159-8C45-B340-1A8FEFDD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981075"/>
            <a:ext cx="84597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(5)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串行通信的校验方法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  串行通信主要适用于远距离通信，因而噪声和干扰较大，为了保证高效而无差错地传送数据，对传送的数据进行校验就成了串行通信中必不可少的重要环节。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  常用的校验方法有：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	奇偶校验</a:t>
            </a: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	循环冗余校验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(CRC)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76" name="幻灯片编号占位符 4">
            <a:extLst>
              <a:ext uri="{FF2B5EF4-FFF2-40B4-BE49-F238E27FC236}">
                <a16:creationId xmlns:a16="http://schemas.microsoft.com/office/drawing/2014/main" id="{59D7A747-1C06-0447-8E3F-1DB9242E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0070D6-DE42-7144-93E2-821E39FC7A60}" type="slidenum">
              <a:rPr kumimoji="0"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r>
              <a:rPr kumimoji="0" lang="en-US" altLang="zh-CN" sz="1400"/>
              <a:t>/12</a:t>
            </a:r>
            <a:r>
              <a:rPr kumimoji="0" lang="zh-CN" altLang="zh-CN" sz="1400"/>
              <a:t>6</a:t>
            </a:r>
            <a:endParaRPr kumimoji="0"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10853</Words>
  <Application>Microsoft Macintosh PowerPoint</Application>
  <PresentationFormat>全屏显示(4:3)</PresentationFormat>
  <Paragraphs>1664</Paragraphs>
  <Slides>126</Slides>
  <Notes>126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42" baseType="lpstr">
      <vt:lpstr>华文中宋</vt:lpstr>
      <vt:lpstr>隶书</vt:lpstr>
      <vt:lpstr>宋体</vt:lpstr>
      <vt:lpstr>FangSong</vt:lpstr>
      <vt:lpstr>Arial</vt:lpstr>
      <vt:lpstr>Monotype Corsiva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Blends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zhaozh</cp:lastModifiedBy>
  <cp:revision>53</cp:revision>
  <dcterms:created xsi:type="dcterms:W3CDTF">2016-04-14T13:01:46Z</dcterms:created>
  <dcterms:modified xsi:type="dcterms:W3CDTF">2019-02-23T12:27:08Z</dcterms:modified>
</cp:coreProperties>
</file>