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4c8d7b09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4c8d7b09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4c8d7b09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4c8d7b09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4c8d7b09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4c8d7b09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4c8d7b09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4c8d7b09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4c8d7b09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4c8d7b09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4c8d7b09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4c8d7b09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4c8d7b09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4c8d7b09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4c8d7b09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4c8d7b09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627500"/>
            <a:ext cx="5361300" cy="188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DineBot</a:t>
            </a:r>
            <a:endParaRPr/>
          </a:p>
          <a:p>
            <a:pPr indent="0" lvl="0" marL="0" rtl="0" algn="ctr">
              <a:spcBef>
                <a:spcPts val="0"/>
              </a:spcBef>
              <a:spcAft>
                <a:spcPts val="0"/>
              </a:spcAft>
              <a:buNone/>
            </a:pPr>
            <a:r>
              <a:rPr lang="en" sz="2377"/>
              <a:t>An Autonomous Arduino Waitress for Restaurant Automation</a:t>
            </a:r>
            <a:endParaRPr sz="237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403575"/>
            <a:ext cx="75057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p:txBody>
      </p:sp>
      <p:sp>
        <p:nvSpPr>
          <p:cNvPr id="134" name="Google Shape;134;p14"/>
          <p:cNvSpPr txBox="1"/>
          <p:nvPr>
            <p:ph idx="1" type="body"/>
          </p:nvPr>
        </p:nvSpPr>
        <p:spPr>
          <a:xfrm>
            <a:off x="819150" y="937625"/>
            <a:ext cx="7505700" cy="338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310">
                <a:latin typeface="Times New Roman"/>
                <a:ea typeface="Times New Roman"/>
                <a:cs typeface="Times New Roman"/>
                <a:sym typeface="Times New Roman"/>
              </a:rPr>
              <a:t>20/02866 Justus Nzioki</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20/03186 David Kiriago</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20/02832 Collins Kathuli</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20/03271 Alan Njogu</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20/02770 Suzanne Njeri</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20/03420 Ochieng Bryian</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20/03043 Aaron Joseph</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20/04217 Jane Mwangi</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 sz="1310">
                <a:latin typeface="Times New Roman"/>
                <a:ea typeface="Times New Roman"/>
                <a:cs typeface="Times New Roman"/>
                <a:sym typeface="Times New Roman"/>
              </a:rPr>
              <a:t>20/03749 Ouma Akinyi Lynn</a:t>
            </a:r>
            <a:endParaRPr sz="131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rPr lang="en" sz="1310">
                <a:latin typeface="Times New Roman"/>
                <a:ea typeface="Times New Roman"/>
                <a:cs typeface="Times New Roman"/>
                <a:sym typeface="Times New Roman"/>
              </a:rPr>
              <a:t>20/04159 Hezekiel Kuloba</a:t>
            </a:r>
            <a:endParaRPr sz="131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309825"/>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Addressed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15"/>
          <p:cNvSpPr txBox="1"/>
          <p:nvPr>
            <p:ph idx="1" type="body"/>
          </p:nvPr>
        </p:nvSpPr>
        <p:spPr>
          <a:xfrm>
            <a:off x="819150" y="1084950"/>
            <a:ext cx="7505700" cy="3353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latin typeface="Times New Roman"/>
                <a:ea typeface="Times New Roman"/>
                <a:cs typeface="Times New Roman"/>
                <a:sym typeface="Times New Roman"/>
              </a:rPr>
              <a:t>In the busy, crowded and active environment of a restaurant, efficient service plays a crucial role in enhancing the dining experience for customers.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However, traditional waitstaff often face challenges in managing multiple orders, navigating through crowded spaces, and ensuring timely delivery of food.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By introducing an Autonomous Arduino Waitress, DineBot tackles the inefficiencies inherent in traditional waiter service, such as delays in food delivery, human errors in order accuracy, and limitations in table-to-kitchen coordination.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aims to significantly reduce the time it takes to serve food, improve the accuracy of order delivery, and enhance the overall customer experience.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With this automated solution, restaurants can ensure smoother operations, improved service quality, and ultimately, heightened customer satisfaction.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Through dynamic navigation capabilities, DineBot will maneuver through the restaurant, accurately identify designated tables, and deliver food orders with precision.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This innovative solution not only enhances operational efficiency but also addresses the growing demand for contactless service in the post-pandemic era, ensuring a safe and convenient dining experience for both customers and staff.</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323225"/>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 Required.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16"/>
          <p:cNvSpPr txBox="1"/>
          <p:nvPr>
            <p:ph idx="1" type="body"/>
          </p:nvPr>
        </p:nvSpPr>
        <p:spPr>
          <a:xfrm>
            <a:off x="1368325" y="966850"/>
            <a:ext cx="1672200" cy="415200"/>
          </a:xfrm>
          <a:prstGeom prst="rect">
            <a:avLst/>
          </a:prstGeom>
        </p:spPr>
        <p:txBody>
          <a:bodyPr anchorCtr="0" anchor="t" bIns="91425" lIns="91425" spcFirstLastPara="1" rIns="91425" wrap="square" tIns="91425">
            <a:noAutofit/>
          </a:bodyPr>
          <a:lstStyle/>
          <a:p>
            <a:pPr indent="0" lvl="0" marL="0" rtl="0" algn="l">
              <a:lnSpc>
                <a:spcPct val="80000"/>
              </a:lnSpc>
              <a:spcBef>
                <a:spcPts val="1400"/>
              </a:spcBef>
              <a:spcAft>
                <a:spcPts val="0"/>
              </a:spcAft>
              <a:buSzPts val="275"/>
              <a:buNone/>
            </a:pPr>
            <a:r>
              <a:rPr b="1" lang="en" sz="1525">
                <a:solidFill>
                  <a:srgbClr val="000000"/>
                </a:solidFill>
                <a:latin typeface="Times New Roman"/>
                <a:ea typeface="Times New Roman"/>
                <a:cs typeface="Times New Roman"/>
                <a:sym typeface="Times New Roman"/>
              </a:rPr>
              <a:t>Arduino Uno</a:t>
            </a:r>
            <a:endParaRPr b="1" sz="1525">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pic>
        <p:nvPicPr>
          <p:cNvPr id="147" name="Google Shape;147;p16"/>
          <p:cNvPicPr preferRelativeResize="0"/>
          <p:nvPr/>
        </p:nvPicPr>
        <p:blipFill>
          <a:blip r:embed="rId3">
            <a:alphaModFix/>
          </a:blip>
          <a:stretch>
            <a:fillRect/>
          </a:stretch>
        </p:blipFill>
        <p:spPr>
          <a:xfrm>
            <a:off x="580925" y="1424775"/>
            <a:ext cx="2928424" cy="2928424"/>
          </a:xfrm>
          <a:prstGeom prst="rect">
            <a:avLst/>
          </a:prstGeom>
          <a:noFill/>
          <a:ln>
            <a:noFill/>
          </a:ln>
        </p:spPr>
      </p:pic>
      <p:sp>
        <p:nvSpPr>
          <p:cNvPr id="148" name="Google Shape;148;p16"/>
          <p:cNvSpPr txBox="1"/>
          <p:nvPr>
            <p:ph idx="1" type="body"/>
          </p:nvPr>
        </p:nvSpPr>
        <p:spPr>
          <a:xfrm>
            <a:off x="5875725" y="1092450"/>
            <a:ext cx="1672200" cy="415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a:solidFill>
                  <a:srgbClr val="000000"/>
                </a:solidFill>
                <a:latin typeface="Times New Roman"/>
                <a:ea typeface="Times New Roman"/>
                <a:cs typeface="Times New Roman"/>
                <a:sym typeface="Times New Roman"/>
              </a:rPr>
              <a:t>Wheel Car Chassis</a:t>
            </a:r>
            <a:endParaRPr b="1" sz="1525">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pic>
        <p:nvPicPr>
          <p:cNvPr id="149" name="Google Shape;149;p16"/>
          <p:cNvPicPr preferRelativeResize="0"/>
          <p:nvPr/>
        </p:nvPicPr>
        <p:blipFill>
          <a:blip r:embed="rId4">
            <a:alphaModFix/>
          </a:blip>
          <a:stretch>
            <a:fillRect/>
          </a:stretch>
        </p:blipFill>
        <p:spPr>
          <a:xfrm>
            <a:off x="4987799" y="1823325"/>
            <a:ext cx="3448050" cy="227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323225"/>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 Required.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17"/>
          <p:cNvSpPr txBox="1"/>
          <p:nvPr>
            <p:ph idx="1" type="body"/>
          </p:nvPr>
        </p:nvSpPr>
        <p:spPr>
          <a:xfrm>
            <a:off x="1368325" y="966850"/>
            <a:ext cx="1672200" cy="415200"/>
          </a:xfrm>
          <a:prstGeom prst="rect">
            <a:avLst/>
          </a:prstGeom>
        </p:spPr>
        <p:txBody>
          <a:bodyPr anchorCtr="0" anchor="t" bIns="91425" lIns="91425" spcFirstLastPara="1" rIns="91425" wrap="square" tIns="91425">
            <a:noAutofit/>
          </a:bodyPr>
          <a:lstStyle/>
          <a:p>
            <a:pPr indent="0" lvl="0" marL="0" rtl="0" algn="l">
              <a:lnSpc>
                <a:spcPct val="80000"/>
              </a:lnSpc>
              <a:spcBef>
                <a:spcPts val="1400"/>
              </a:spcBef>
              <a:spcAft>
                <a:spcPts val="0"/>
              </a:spcAft>
              <a:buSzPts val="275"/>
              <a:buNone/>
            </a:pPr>
            <a:r>
              <a:rPr b="1" lang="en" sz="1525">
                <a:solidFill>
                  <a:srgbClr val="000000"/>
                </a:solidFill>
                <a:latin typeface="Times New Roman"/>
                <a:ea typeface="Times New Roman"/>
                <a:cs typeface="Times New Roman"/>
                <a:sym typeface="Times New Roman"/>
              </a:rPr>
              <a:t>DC Motor</a:t>
            </a:r>
            <a:endParaRPr b="1" sz="1525">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sp>
        <p:nvSpPr>
          <p:cNvPr id="156" name="Google Shape;156;p17"/>
          <p:cNvSpPr txBox="1"/>
          <p:nvPr>
            <p:ph idx="1" type="body"/>
          </p:nvPr>
        </p:nvSpPr>
        <p:spPr>
          <a:xfrm>
            <a:off x="5875725" y="966850"/>
            <a:ext cx="1672200" cy="415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a:solidFill>
                  <a:srgbClr val="000000"/>
                </a:solidFill>
                <a:latin typeface="Times New Roman"/>
                <a:ea typeface="Times New Roman"/>
                <a:cs typeface="Times New Roman"/>
                <a:sym typeface="Times New Roman"/>
              </a:rPr>
              <a:t>Motor Driver</a:t>
            </a:r>
            <a:endParaRPr b="1" sz="1525">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pic>
        <p:nvPicPr>
          <p:cNvPr id="157" name="Google Shape;157;p17"/>
          <p:cNvPicPr preferRelativeResize="0"/>
          <p:nvPr/>
        </p:nvPicPr>
        <p:blipFill>
          <a:blip r:embed="rId3">
            <a:alphaModFix/>
          </a:blip>
          <a:stretch>
            <a:fillRect/>
          </a:stretch>
        </p:blipFill>
        <p:spPr>
          <a:xfrm>
            <a:off x="447100" y="1424775"/>
            <a:ext cx="3248025" cy="3248025"/>
          </a:xfrm>
          <a:prstGeom prst="rect">
            <a:avLst/>
          </a:prstGeom>
          <a:noFill/>
          <a:ln>
            <a:noFill/>
          </a:ln>
        </p:spPr>
      </p:pic>
      <p:pic>
        <p:nvPicPr>
          <p:cNvPr id="158" name="Google Shape;158;p17"/>
          <p:cNvPicPr preferRelativeResize="0"/>
          <p:nvPr/>
        </p:nvPicPr>
        <p:blipFill>
          <a:blip r:embed="rId4">
            <a:alphaModFix/>
          </a:blip>
          <a:stretch>
            <a:fillRect/>
          </a:stretch>
        </p:blipFill>
        <p:spPr>
          <a:xfrm>
            <a:off x="5173575" y="1542413"/>
            <a:ext cx="2922374" cy="301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323225"/>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 Required.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18"/>
          <p:cNvSpPr txBox="1"/>
          <p:nvPr>
            <p:ph idx="1" type="body"/>
          </p:nvPr>
        </p:nvSpPr>
        <p:spPr>
          <a:xfrm>
            <a:off x="993275" y="924125"/>
            <a:ext cx="1672200" cy="415200"/>
          </a:xfrm>
          <a:prstGeom prst="rect">
            <a:avLst/>
          </a:prstGeom>
        </p:spPr>
        <p:txBody>
          <a:bodyPr anchorCtr="0" anchor="t" bIns="91425" lIns="91425" spcFirstLastPara="1" rIns="91425" wrap="square" tIns="91425">
            <a:noAutofit/>
          </a:bodyPr>
          <a:lstStyle/>
          <a:p>
            <a:pPr indent="0" lvl="0" marL="0" rtl="0" algn="l">
              <a:lnSpc>
                <a:spcPct val="80000"/>
              </a:lnSpc>
              <a:spcBef>
                <a:spcPts val="1400"/>
              </a:spcBef>
              <a:spcAft>
                <a:spcPts val="0"/>
              </a:spcAft>
              <a:buSzPts val="275"/>
              <a:buNone/>
            </a:pPr>
            <a:r>
              <a:rPr b="1" lang="en" sz="1525">
                <a:solidFill>
                  <a:srgbClr val="000000"/>
                </a:solidFill>
                <a:latin typeface="Times New Roman"/>
                <a:ea typeface="Times New Roman"/>
                <a:cs typeface="Times New Roman"/>
                <a:sym typeface="Times New Roman"/>
              </a:rPr>
              <a:t>Infrared Sensor</a:t>
            </a:r>
            <a:endParaRPr b="1" sz="1525">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sp>
        <p:nvSpPr>
          <p:cNvPr id="165" name="Google Shape;165;p18"/>
          <p:cNvSpPr txBox="1"/>
          <p:nvPr>
            <p:ph idx="1" type="body"/>
          </p:nvPr>
        </p:nvSpPr>
        <p:spPr>
          <a:xfrm>
            <a:off x="3853150" y="924125"/>
            <a:ext cx="1672200" cy="415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a:solidFill>
                  <a:srgbClr val="000000"/>
                </a:solidFill>
                <a:latin typeface="Times New Roman"/>
                <a:ea typeface="Times New Roman"/>
                <a:cs typeface="Times New Roman"/>
                <a:sym typeface="Times New Roman"/>
              </a:rPr>
              <a:t>DC Battery, 12 Volts</a:t>
            </a:r>
            <a:endParaRPr b="1">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t/>
            </a:r>
            <a:endParaRPr b="1">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pic>
        <p:nvPicPr>
          <p:cNvPr id="166" name="Google Shape;166;p18"/>
          <p:cNvPicPr preferRelativeResize="0"/>
          <p:nvPr/>
        </p:nvPicPr>
        <p:blipFill rotWithShape="1">
          <a:blip r:embed="rId3">
            <a:alphaModFix/>
          </a:blip>
          <a:srcRect b="0" l="7490" r="-7490" t="0"/>
          <a:stretch/>
        </p:blipFill>
        <p:spPr>
          <a:xfrm>
            <a:off x="511063" y="1540975"/>
            <a:ext cx="3038475" cy="3038475"/>
          </a:xfrm>
          <a:prstGeom prst="rect">
            <a:avLst/>
          </a:prstGeom>
          <a:noFill/>
          <a:ln>
            <a:noFill/>
          </a:ln>
        </p:spPr>
      </p:pic>
      <p:pic>
        <p:nvPicPr>
          <p:cNvPr descr="12V DC Rechargeable Li-Ion Battery, Battery Type: Lithium-Ion" id="167" name="Google Shape;167;p18"/>
          <p:cNvPicPr preferRelativeResize="0"/>
          <p:nvPr/>
        </p:nvPicPr>
        <p:blipFill>
          <a:blip r:embed="rId4">
            <a:alphaModFix/>
          </a:blip>
          <a:stretch>
            <a:fillRect/>
          </a:stretch>
        </p:blipFill>
        <p:spPr>
          <a:xfrm>
            <a:off x="3612913" y="1727000"/>
            <a:ext cx="2152650" cy="2295525"/>
          </a:xfrm>
          <a:prstGeom prst="rect">
            <a:avLst/>
          </a:prstGeom>
          <a:noFill/>
          <a:ln>
            <a:noFill/>
          </a:ln>
        </p:spPr>
      </p:pic>
      <p:sp>
        <p:nvSpPr>
          <p:cNvPr id="168" name="Google Shape;168;p18"/>
          <p:cNvSpPr txBox="1"/>
          <p:nvPr>
            <p:ph idx="1" type="body"/>
          </p:nvPr>
        </p:nvSpPr>
        <p:spPr>
          <a:xfrm>
            <a:off x="6938950" y="924125"/>
            <a:ext cx="1672200" cy="415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a:solidFill>
                  <a:srgbClr val="000000"/>
                </a:solidFill>
                <a:latin typeface="Times New Roman"/>
                <a:ea typeface="Times New Roman"/>
                <a:cs typeface="Times New Roman"/>
                <a:sym typeface="Times New Roman"/>
              </a:rPr>
              <a:t>Switch</a:t>
            </a:r>
            <a:endParaRPr b="1">
              <a:solidFill>
                <a:srgbClr val="000000"/>
              </a:solidFill>
              <a:latin typeface="Times New Roman"/>
              <a:ea typeface="Times New Roman"/>
              <a:cs typeface="Times New Roman"/>
              <a:sym typeface="Times New Roman"/>
            </a:endParaRPr>
          </a:p>
          <a:p>
            <a:pPr indent="0" lvl="0" marL="0" rtl="0" algn="l">
              <a:lnSpc>
                <a:spcPct val="95000"/>
              </a:lnSpc>
              <a:spcBef>
                <a:spcPts val="1400"/>
              </a:spcBef>
              <a:spcAft>
                <a:spcPts val="1200"/>
              </a:spcAft>
              <a:buSzPts val="275"/>
              <a:buNone/>
            </a:pPr>
            <a:r>
              <a:t/>
            </a:r>
            <a:endParaRPr sz="325"/>
          </a:p>
        </p:txBody>
      </p:sp>
      <p:pic>
        <p:nvPicPr>
          <p:cNvPr id="169" name="Google Shape;169;p18"/>
          <p:cNvPicPr preferRelativeResize="0"/>
          <p:nvPr/>
        </p:nvPicPr>
        <p:blipFill>
          <a:blip r:embed="rId5">
            <a:alphaModFix/>
          </a:blip>
          <a:stretch>
            <a:fillRect/>
          </a:stretch>
        </p:blipFill>
        <p:spPr>
          <a:xfrm>
            <a:off x="6333213" y="1338263"/>
            <a:ext cx="2466975" cy="24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550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the Solution will be packaged</a:t>
            </a:r>
            <a:endParaRPr/>
          </a:p>
        </p:txBody>
      </p:sp>
      <p:sp>
        <p:nvSpPr>
          <p:cNvPr id="175" name="Google Shape;175;p19"/>
          <p:cNvSpPr txBox="1"/>
          <p:nvPr>
            <p:ph idx="1" type="body"/>
          </p:nvPr>
        </p:nvSpPr>
        <p:spPr>
          <a:xfrm>
            <a:off x="819150" y="1562100"/>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
                <a:solidFill>
                  <a:srgbClr val="000000"/>
                </a:solidFill>
                <a:latin typeface="Times New Roman"/>
                <a:ea typeface="Times New Roman"/>
                <a:cs typeface="Times New Roman"/>
                <a:sym typeface="Times New Roman"/>
              </a:rPr>
              <a:t>The existing components, including the Arduino Uno, DC motors, infrared sensors, battery, and switch, will be securely connected together and mounted on a wheel chassis which will serve as the base for the robot. The components on the wheel chassis will then be covered with a sturdy plastic frame, ensuring proper alignment and protection of the components during operation.</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lang="en">
                <a:solidFill>
                  <a:srgbClr val="000000"/>
                </a:solidFill>
                <a:latin typeface="Times New Roman"/>
                <a:ea typeface="Times New Roman"/>
                <a:cs typeface="Times New Roman"/>
                <a:sym typeface="Times New Roman"/>
              </a:rPr>
              <a:t>A tray or platform will be attached to the top of the robot's frame. This tray will be responsible for holding and transporting food orders from the kitchen to the designated tables.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1400"/>
              </a:spcAft>
              <a:buNone/>
            </a:pPr>
            <a:r>
              <a:rPr lang="en">
                <a:solidFill>
                  <a:srgbClr val="000000"/>
                </a:solidFill>
                <a:latin typeface="Times New Roman"/>
                <a:ea typeface="Times New Roman"/>
                <a:cs typeface="Times New Roman"/>
                <a:sym typeface="Times New Roman"/>
              </a:rPr>
              <a:t>A simple user interface will be integrated into the robot's design, allowing restaurant staff to input table numbers or order details. This will be achieved through the use of buttons, a small LCD display, or even a touch screen interface.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283050"/>
            <a:ext cx="7505700" cy="49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case of the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20"/>
          <p:cNvSpPr txBox="1"/>
          <p:nvPr>
            <p:ph idx="1" type="body"/>
          </p:nvPr>
        </p:nvSpPr>
        <p:spPr>
          <a:xfrm>
            <a:off x="819150" y="884050"/>
            <a:ext cx="7505700" cy="39381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Order Placement, Customers place their food orders through the restaurant's ordering system application. The order details, including the table number and specific dishes, are then transmitted to the Restaurant database system.</a:t>
            </a:r>
            <a:endParaRPr>
              <a:solidFill>
                <a:srgbClr val="000000"/>
              </a:solidFill>
              <a:latin typeface="Times New Roman"/>
              <a:ea typeface="Times New Roman"/>
              <a:cs typeface="Times New Roman"/>
              <a:sym typeface="Times New Roman"/>
            </a:endParaRPr>
          </a:p>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Order Processing, the restaurant staff will input table numbers and order details to Dinebot’s user interface which will be stored in its database.</a:t>
            </a:r>
            <a:endParaRPr>
              <a:solidFill>
                <a:srgbClr val="000000"/>
              </a:solidFill>
              <a:latin typeface="Times New Roman"/>
              <a:ea typeface="Times New Roman"/>
              <a:cs typeface="Times New Roman"/>
              <a:sym typeface="Times New Roman"/>
            </a:endParaRPr>
          </a:p>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Food Loading, The prepared food order is carefully loaded onto its tray or platform by the kitchen staff.</a:t>
            </a:r>
            <a:endParaRPr>
              <a:solidFill>
                <a:srgbClr val="000000"/>
              </a:solidFill>
              <a:latin typeface="Times New Roman"/>
              <a:ea typeface="Times New Roman"/>
              <a:cs typeface="Times New Roman"/>
              <a:sym typeface="Times New Roman"/>
            </a:endParaRPr>
          </a:p>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Navigation and Routing, DineBot calculates the shortest route from the kitchen to the designated table. It will avoid obstacles through the sensor and also follow laid out black lines on the restaurant floor to navigate to the specified table using infrared sensors.</a:t>
            </a:r>
            <a:endParaRPr>
              <a:solidFill>
                <a:srgbClr val="000000"/>
              </a:solidFill>
              <a:latin typeface="Times New Roman"/>
              <a:ea typeface="Times New Roman"/>
              <a:cs typeface="Times New Roman"/>
              <a:sym typeface="Times New Roman"/>
            </a:endParaRPr>
          </a:p>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Table Identification, As DineBot navigates through the restaurant, it utilizes a radio-based identification system to accurately locate the correct table where the order needs to be delivered. Each table in the restaurant is equipped with a unique radio transmitter that broadcasts a specific identification code or reference number.When a customer places an order, the table's reference number is associated with that order and stored in the DineBot system's database. This reference number is then transmitted to DineBot along with the order details. As DineBot approaches the seating area, it begins scanning for the radio signals emitted by the table transmitters. By comparing the received signals with the target reference number from the order, DineBot can pinpoint the precise table location where the order needs to be delivered.</a:t>
            </a:r>
            <a:endParaRPr>
              <a:solidFill>
                <a:srgbClr val="000000"/>
              </a:solidFill>
              <a:latin typeface="Times New Roman"/>
              <a:ea typeface="Times New Roman"/>
              <a:cs typeface="Times New Roman"/>
              <a:sym typeface="Times New Roman"/>
            </a:endParaRPr>
          </a:p>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Food Delivery, Upon reaching the designated table, DineBot stops and signals to the customers that their order has arrived. The customers can then retrieve their food from the robot's tray or platform.</a:t>
            </a:r>
            <a:endParaRPr>
              <a:solidFill>
                <a:srgbClr val="000000"/>
              </a:solidFill>
              <a:latin typeface="Times New Roman"/>
              <a:ea typeface="Times New Roman"/>
              <a:cs typeface="Times New Roman"/>
              <a:sym typeface="Times New Roman"/>
            </a:endParaRPr>
          </a:p>
          <a:p>
            <a:pPr indent="-304958" lvl="0" marL="457200" rtl="0" algn="l">
              <a:lnSpc>
                <a:spcPct val="115000"/>
              </a:lnSpc>
              <a:spcBef>
                <a:spcPts val="0"/>
              </a:spcBef>
              <a:spcAft>
                <a:spcPts val="0"/>
              </a:spcAft>
              <a:buClr>
                <a:srgbClr val="000000"/>
              </a:buClr>
              <a:buSzPct val="100000"/>
              <a:buFont typeface="Times New Roman"/>
              <a:buAutoNum type="arabicPeriod"/>
            </a:pPr>
            <a:r>
              <a:rPr lang="en">
                <a:solidFill>
                  <a:srgbClr val="000000"/>
                </a:solidFill>
                <a:latin typeface="Times New Roman"/>
                <a:ea typeface="Times New Roman"/>
                <a:cs typeface="Times New Roman"/>
                <a:sym typeface="Times New Roman"/>
              </a:rPr>
              <a:t>Return to Kitchen, After successful food delivery, DineBot navigates back to the kitchen, ready to receive and deliver the next order.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845600"/>
            <a:ext cx="7505700" cy="7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remaining in the project.</a:t>
            </a:r>
            <a:endParaRPr/>
          </a:p>
        </p:txBody>
      </p:sp>
      <p:sp>
        <p:nvSpPr>
          <p:cNvPr id="187" name="Google Shape;187;p21"/>
          <p:cNvSpPr txBox="1"/>
          <p:nvPr>
            <p:ph idx="1" type="body"/>
          </p:nvPr>
        </p:nvSpPr>
        <p:spPr>
          <a:xfrm>
            <a:off x="819150" y="1580600"/>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
                <a:solidFill>
                  <a:srgbClr val="000000"/>
                </a:solidFill>
                <a:latin typeface="Times New Roman"/>
                <a:ea typeface="Times New Roman"/>
                <a:cs typeface="Times New Roman"/>
                <a:sym typeface="Times New Roman"/>
              </a:rPr>
              <a:t>Radio transmitter for individual restaurant tables, to assist DineBot to locate the tables.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lang="en">
                <a:solidFill>
                  <a:srgbClr val="000000"/>
                </a:solidFill>
                <a:latin typeface="Times New Roman"/>
                <a:ea typeface="Times New Roman"/>
                <a:cs typeface="Times New Roman"/>
                <a:sym typeface="Times New Roman"/>
              </a:rPr>
              <a:t>Sturdy plastic frame for the packaging of DineBot inner components.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lang="en">
                <a:solidFill>
                  <a:srgbClr val="000000"/>
                </a:solidFill>
                <a:latin typeface="Times New Roman"/>
                <a:ea typeface="Times New Roman"/>
                <a:cs typeface="Times New Roman"/>
                <a:sym typeface="Times New Roman"/>
              </a:rPr>
              <a:t>Ordering Application Linked to DineBot.</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1400"/>
              </a:spcAft>
              <a:buNone/>
            </a:pPr>
            <a:r>
              <a:rPr lang="en">
                <a:solidFill>
                  <a:srgbClr val="000000"/>
                </a:solidFill>
                <a:latin typeface="Times New Roman"/>
                <a:ea typeface="Times New Roman"/>
                <a:cs typeface="Times New Roman"/>
                <a:sym typeface="Times New Roman"/>
              </a:rPr>
              <a:t>Database system for DineBot to receive customer order details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