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96" r:id="rId2"/>
    <p:sldId id="278" r:id="rId3"/>
    <p:sldId id="279" r:id="rId4"/>
    <p:sldId id="302" r:id="rId5"/>
    <p:sldId id="321" r:id="rId6"/>
    <p:sldId id="305" r:id="rId7"/>
    <p:sldId id="313" r:id="rId8"/>
    <p:sldId id="314" r:id="rId9"/>
    <p:sldId id="322" r:id="rId10"/>
    <p:sldId id="315" r:id="rId11"/>
    <p:sldId id="316" r:id="rId12"/>
    <p:sldId id="318" r:id="rId13"/>
    <p:sldId id="312" r:id="rId14"/>
    <p:sldId id="304" r:id="rId15"/>
    <p:sldId id="301" r:id="rId16"/>
    <p:sldId id="317" r:id="rId17"/>
    <p:sldId id="323" r:id="rId18"/>
    <p:sldId id="298" r:id="rId19"/>
    <p:sldId id="275"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FAA9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41" autoAdjust="0"/>
    <p:restoredTop sz="96677" autoAdjust="0"/>
  </p:normalViewPr>
  <p:slideViewPr>
    <p:cSldViewPr>
      <p:cViewPr varScale="1">
        <p:scale>
          <a:sx n="86" d="100"/>
          <a:sy n="86" d="100"/>
        </p:scale>
        <p:origin x="96" y="95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7065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7066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7066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6A48C75-8C87-408D-AE49-0ED905B027AD}" type="slidenum">
              <a:rPr lang="en-US" altLang="zh-CN"/>
              <a:pPr/>
              <a:t>‹#›</a:t>
            </a:fld>
            <a:endParaRPr lang="en-US" altLang="zh-CN"/>
          </a:p>
        </p:txBody>
      </p:sp>
    </p:spTree>
    <p:extLst>
      <p:ext uri="{BB962C8B-B14F-4D97-AF65-F5344CB8AC3E}">
        <p14:creationId xmlns:p14="http://schemas.microsoft.com/office/powerpoint/2010/main" val="1039280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8353B1-EFB9-4589-B4B6-5BB51888E47A}" type="datetimeFigureOut">
              <a:rPr lang="zh-CN" altLang="en-US" smtClean="0"/>
              <a:pPr/>
              <a:t>2017/11/27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94F32-50CA-45CD-835E-E31D86776E64}" type="slidenum">
              <a:rPr lang="zh-CN" altLang="en-US" smtClean="0"/>
              <a:pPr/>
              <a:t>‹#›</a:t>
            </a:fld>
            <a:endParaRPr lang="zh-CN" altLang="en-US"/>
          </a:p>
        </p:txBody>
      </p:sp>
    </p:spTree>
    <p:extLst>
      <p:ext uri="{BB962C8B-B14F-4D97-AF65-F5344CB8AC3E}">
        <p14:creationId xmlns:p14="http://schemas.microsoft.com/office/powerpoint/2010/main" val="1610296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C94F32-50CA-45CD-835E-E31D86776E64}" type="slidenum">
              <a:rPr lang="zh-CN" altLang="en-US" smtClean="0"/>
              <a:pPr/>
              <a:t>3</a:t>
            </a:fld>
            <a:endParaRPr lang="zh-CN" altLang="en-US"/>
          </a:p>
        </p:txBody>
      </p:sp>
    </p:spTree>
    <p:extLst>
      <p:ext uri="{BB962C8B-B14F-4D97-AF65-F5344CB8AC3E}">
        <p14:creationId xmlns:p14="http://schemas.microsoft.com/office/powerpoint/2010/main" val="4033994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sz="2000" b="1" dirty="0">
                <a:latin typeface="华文楷体" panose="02010600040101010101" pitchFamily="2" charset="-122"/>
                <a:ea typeface="华文楷体" panose="02010600040101010101" pitchFamily="2" charset="-122"/>
              </a:rPr>
              <a:t>决策树 ：是对由算法建立的分割的简单描述。每个终端（或“叶”）节点可描述训练数据的特定子集，而训练数据中的每个观测值都完全属于树中的某个终端节点。换句话说，对于在决策树中显示的任何特定数据记录，仅可能有一个预测。</a:t>
            </a:r>
            <a:endParaRPr lang="zh-CN" altLang="en-US" sz="2400" b="1" dirty="0">
              <a:latin typeface="华文楷体" panose="02010600040101010101" pitchFamily="2" charset="-122"/>
              <a:ea typeface="华文楷体" panose="02010600040101010101" pitchFamily="2" charset="-122"/>
            </a:endParaRPr>
          </a:p>
          <a:p>
            <a:pPr lvl="1"/>
            <a:r>
              <a:rPr lang="zh-CN" altLang="en-US" sz="2000" b="1" dirty="0">
                <a:latin typeface="华文楷体" panose="02010600040101010101" pitchFamily="2" charset="-122"/>
                <a:ea typeface="华文楷体" panose="02010600040101010101" pitchFamily="2" charset="-122"/>
              </a:rPr>
              <a:t>规则集 ：则是尝试对单个记录进行预测的一组规则。规则集源自决策树，并且在某种程度上表示在决策树中建立的经简化或提取的信息版本。最重要的区别是，</a:t>
            </a:r>
            <a:r>
              <a:rPr lang="zh-CN" altLang="en-US" sz="2000" b="1" dirty="0">
                <a:solidFill>
                  <a:srgbClr val="FF0000"/>
                </a:solidFill>
                <a:latin typeface="华文楷体" panose="02010600040101010101" pitchFamily="2" charset="-122"/>
                <a:ea typeface="华文楷体" panose="02010600040101010101" pitchFamily="2" charset="-122"/>
              </a:rPr>
              <a:t>使用规则集时，可以为任意特定记录应用多个规则，也可以不应用任何规则</a:t>
            </a:r>
            <a:r>
              <a:rPr lang="zh-CN" altLang="en-US" sz="2000" b="1" dirty="0">
                <a:latin typeface="华文楷体" panose="02010600040101010101" pitchFamily="2" charset="-122"/>
                <a:ea typeface="华文楷体" panose="02010600040101010101" pitchFamily="2" charset="-122"/>
              </a:rPr>
              <a:t>。如果应用多个规则，则每个规则将根据与此规则关联的置信度获得一个加权“投票”，并通过组合应用到所讨论记录的所有规则的加权投票来确定最终的预测。如果没有规则可应用，则会将缺省预测分配到该记录。</a:t>
            </a:r>
          </a:p>
        </p:txBody>
      </p:sp>
      <p:sp>
        <p:nvSpPr>
          <p:cNvPr id="4" name="灯片编号占位符 3"/>
          <p:cNvSpPr>
            <a:spLocks noGrp="1"/>
          </p:cNvSpPr>
          <p:nvPr>
            <p:ph type="sldNum" sz="quarter" idx="10"/>
          </p:nvPr>
        </p:nvSpPr>
        <p:spPr/>
        <p:txBody>
          <a:bodyPr/>
          <a:lstStyle/>
          <a:p>
            <a:fld id="{07C94F32-50CA-45CD-835E-E31D86776E64}" type="slidenum">
              <a:rPr lang="zh-CN" altLang="en-US" smtClean="0"/>
              <a:pPr/>
              <a:t>12</a:t>
            </a:fld>
            <a:endParaRPr lang="zh-CN" altLang="en-US"/>
          </a:p>
        </p:txBody>
      </p:sp>
    </p:spTree>
    <p:extLst>
      <p:ext uri="{BB962C8B-B14F-4D97-AF65-F5344CB8AC3E}">
        <p14:creationId xmlns:p14="http://schemas.microsoft.com/office/powerpoint/2010/main" val="2222318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C94F32-50CA-45CD-835E-E31D86776E64}" type="slidenum">
              <a:rPr lang="zh-CN" altLang="en-US" smtClean="0"/>
              <a:pPr/>
              <a:t>13</a:t>
            </a:fld>
            <a:endParaRPr lang="zh-CN" altLang="en-US"/>
          </a:p>
        </p:txBody>
      </p:sp>
    </p:spTree>
    <p:extLst>
      <p:ext uri="{BB962C8B-B14F-4D97-AF65-F5344CB8AC3E}">
        <p14:creationId xmlns:p14="http://schemas.microsoft.com/office/powerpoint/2010/main" val="1541186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C94F32-50CA-45CD-835E-E31D86776E64}" type="slidenum">
              <a:rPr lang="zh-CN" altLang="en-US" smtClean="0"/>
              <a:pPr/>
              <a:t>14</a:t>
            </a:fld>
            <a:endParaRPr lang="zh-CN" altLang="en-US"/>
          </a:p>
        </p:txBody>
      </p:sp>
    </p:spTree>
    <p:extLst>
      <p:ext uri="{BB962C8B-B14F-4D97-AF65-F5344CB8AC3E}">
        <p14:creationId xmlns:p14="http://schemas.microsoft.com/office/powerpoint/2010/main" val="2556656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C94F32-50CA-45CD-835E-E31D86776E64}" type="slidenum">
              <a:rPr lang="zh-CN" altLang="en-US" smtClean="0"/>
              <a:pPr/>
              <a:t>15</a:t>
            </a:fld>
            <a:endParaRPr lang="zh-CN" altLang="en-US"/>
          </a:p>
        </p:txBody>
      </p:sp>
    </p:spTree>
    <p:extLst>
      <p:ext uri="{BB962C8B-B14F-4D97-AF65-F5344CB8AC3E}">
        <p14:creationId xmlns:p14="http://schemas.microsoft.com/office/powerpoint/2010/main" val="2302418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C94F32-50CA-45CD-835E-E31D86776E64}" type="slidenum">
              <a:rPr lang="zh-CN" altLang="en-US" smtClean="0"/>
              <a:pPr/>
              <a:t>16</a:t>
            </a:fld>
            <a:endParaRPr lang="zh-CN" altLang="en-US"/>
          </a:p>
        </p:txBody>
      </p:sp>
    </p:spTree>
    <p:extLst>
      <p:ext uri="{BB962C8B-B14F-4D97-AF65-F5344CB8AC3E}">
        <p14:creationId xmlns:p14="http://schemas.microsoft.com/office/powerpoint/2010/main" val="3341812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C94F32-50CA-45CD-835E-E31D86776E64}" type="slidenum">
              <a:rPr lang="zh-CN" altLang="en-US" smtClean="0"/>
              <a:pPr/>
              <a:t>18</a:t>
            </a:fld>
            <a:endParaRPr lang="zh-CN" altLang="en-US"/>
          </a:p>
        </p:txBody>
      </p:sp>
    </p:spTree>
    <p:extLst>
      <p:ext uri="{BB962C8B-B14F-4D97-AF65-F5344CB8AC3E}">
        <p14:creationId xmlns:p14="http://schemas.microsoft.com/office/powerpoint/2010/main" val="3794080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C94F32-50CA-45CD-835E-E31D86776E64}" type="slidenum">
              <a:rPr lang="zh-CN" altLang="en-US" smtClean="0"/>
              <a:pPr/>
              <a:t>4</a:t>
            </a:fld>
            <a:endParaRPr lang="zh-CN" altLang="en-US"/>
          </a:p>
        </p:txBody>
      </p:sp>
    </p:spTree>
    <p:extLst>
      <p:ext uri="{BB962C8B-B14F-4D97-AF65-F5344CB8AC3E}">
        <p14:creationId xmlns:p14="http://schemas.microsoft.com/office/powerpoint/2010/main" val="1119037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C94F32-50CA-45CD-835E-E31D86776E64}" type="slidenum">
              <a:rPr lang="zh-CN" altLang="en-US" smtClean="0"/>
              <a:pPr/>
              <a:t>5</a:t>
            </a:fld>
            <a:endParaRPr lang="zh-CN" altLang="en-US"/>
          </a:p>
        </p:txBody>
      </p:sp>
    </p:spTree>
    <p:extLst>
      <p:ext uri="{BB962C8B-B14F-4D97-AF65-F5344CB8AC3E}">
        <p14:creationId xmlns:p14="http://schemas.microsoft.com/office/powerpoint/2010/main" val="2246192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C94F32-50CA-45CD-835E-E31D86776E64}" type="slidenum">
              <a:rPr lang="zh-CN" altLang="en-US" smtClean="0"/>
              <a:pPr/>
              <a:t>6</a:t>
            </a:fld>
            <a:endParaRPr lang="zh-CN" altLang="en-US"/>
          </a:p>
        </p:txBody>
      </p:sp>
    </p:spTree>
    <p:extLst>
      <p:ext uri="{BB962C8B-B14F-4D97-AF65-F5344CB8AC3E}">
        <p14:creationId xmlns:p14="http://schemas.microsoft.com/office/powerpoint/2010/main" val="2173869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C94F32-50CA-45CD-835E-E31D86776E64}" type="slidenum">
              <a:rPr lang="zh-CN" altLang="en-US" smtClean="0"/>
              <a:pPr/>
              <a:t>7</a:t>
            </a:fld>
            <a:endParaRPr lang="zh-CN" altLang="en-US"/>
          </a:p>
        </p:txBody>
      </p:sp>
    </p:spTree>
    <p:extLst>
      <p:ext uri="{BB962C8B-B14F-4D97-AF65-F5344CB8AC3E}">
        <p14:creationId xmlns:p14="http://schemas.microsoft.com/office/powerpoint/2010/main" val="3314056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C94F32-50CA-45CD-835E-E31D86776E64}" type="slidenum">
              <a:rPr lang="zh-CN" altLang="en-US" smtClean="0"/>
              <a:pPr/>
              <a:t>8</a:t>
            </a:fld>
            <a:endParaRPr lang="zh-CN" altLang="en-US"/>
          </a:p>
        </p:txBody>
      </p:sp>
    </p:spTree>
    <p:extLst>
      <p:ext uri="{BB962C8B-B14F-4D97-AF65-F5344CB8AC3E}">
        <p14:creationId xmlns:p14="http://schemas.microsoft.com/office/powerpoint/2010/main" val="752274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C94F32-50CA-45CD-835E-E31D86776E64}" type="slidenum">
              <a:rPr lang="zh-CN" altLang="en-US" smtClean="0"/>
              <a:pPr/>
              <a:t>9</a:t>
            </a:fld>
            <a:endParaRPr lang="zh-CN" altLang="en-US"/>
          </a:p>
        </p:txBody>
      </p:sp>
    </p:spTree>
    <p:extLst>
      <p:ext uri="{BB962C8B-B14F-4D97-AF65-F5344CB8AC3E}">
        <p14:creationId xmlns:p14="http://schemas.microsoft.com/office/powerpoint/2010/main" val="3443518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C94F32-50CA-45CD-835E-E31D86776E64}" type="slidenum">
              <a:rPr lang="zh-CN" altLang="en-US" smtClean="0"/>
              <a:pPr/>
              <a:t>10</a:t>
            </a:fld>
            <a:endParaRPr lang="zh-CN" altLang="en-US"/>
          </a:p>
        </p:txBody>
      </p:sp>
    </p:spTree>
    <p:extLst>
      <p:ext uri="{BB962C8B-B14F-4D97-AF65-F5344CB8AC3E}">
        <p14:creationId xmlns:p14="http://schemas.microsoft.com/office/powerpoint/2010/main" val="3256877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sz="2000" b="1" dirty="0">
                <a:latin typeface="华文楷体" panose="02010600040101010101" pitchFamily="2" charset="-122"/>
                <a:ea typeface="华文楷体" panose="02010600040101010101" pitchFamily="2" charset="-122"/>
              </a:rPr>
              <a:t>决策树 ：是对由算法建立的分割的简单描述。每个终端（或“叶”）节点可描述训练数据的特定子集，而训练数据中的每个观测值都完全属于树中的某个终端节点。换句话说，对于在决策树中显示的任何特定数据记录，仅可能有一个预测。</a:t>
            </a:r>
            <a:endParaRPr lang="zh-CN" altLang="en-US" sz="2400" b="1" dirty="0">
              <a:latin typeface="华文楷体" panose="02010600040101010101" pitchFamily="2" charset="-122"/>
              <a:ea typeface="华文楷体" panose="02010600040101010101" pitchFamily="2" charset="-122"/>
            </a:endParaRPr>
          </a:p>
          <a:p>
            <a:pPr lvl="1"/>
            <a:r>
              <a:rPr lang="zh-CN" altLang="en-US" sz="2000" b="1" dirty="0">
                <a:latin typeface="华文楷体" panose="02010600040101010101" pitchFamily="2" charset="-122"/>
                <a:ea typeface="华文楷体" panose="02010600040101010101" pitchFamily="2" charset="-122"/>
              </a:rPr>
              <a:t>规则集 ：则是尝试对单个记录进行预测的一组规则。规则集源自决策树，并且在某种程度上表示在决策树中建立的经简化或提取的信息版本。最重要的区别是，</a:t>
            </a:r>
            <a:r>
              <a:rPr lang="zh-CN" altLang="en-US" sz="2000" b="1" dirty="0">
                <a:solidFill>
                  <a:srgbClr val="FF0000"/>
                </a:solidFill>
                <a:latin typeface="华文楷体" panose="02010600040101010101" pitchFamily="2" charset="-122"/>
                <a:ea typeface="华文楷体" panose="02010600040101010101" pitchFamily="2" charset="-122"/>
              </a:rPr>
              <a:t>使用规则集时，可以为任意特定记录应用多个规则，也可以不应用任何规则</a:t>
            </a:r>
            <a:r>
              <a:rPr lang="zh-CN" altLang="en-US" sz="2000" b="1" dirty="0">
                <a:latin typeface="华文楷体" panose="02010600040101010101" pitchFamily="2" charset="-122"/>
                <a:ea typeface="华文楷体" panose="02010600040101010101" pitchFamily="2" charset="-122"/>
              </a:rPr>
              <a:t>。如果应用多个规则，则每个规则将根据与此规则关联的置信度获得一个加权“投票”，并通过组合应用到所讨论记录的所有规则的加权投票来确定最终的预测。如果没有规则可应用，则会将缺省预测分配到该记录。</a:t>
            </a:r>
          </a:p>
        </p:txBody>
      </p:sp>
      <p:sp>
        <p:nvSpPr>
          <p:cNvPr id="4" name="灯片编号占位符 3"/>
          <p:cNvSpPr>
            <a:spLocks noGrp="1"/>
          </p:cNvSpPr>
          <p:nvPr>
            <p:ph type="sldNum" sz="quarter" idx="10"/>
          </p:nvPr>
        </p:nvSpPr>
        <p:spPr/>
        <p:txBody>
          <a:bodyPr/>
          <a:lstStyle/>
          <a:p>
            <a:fld id="{07C94F32-50CA-45CD-835E-E31D86776E64}" type="slidenum">
              <a:rPr lang="zh-CN" altLang="en-US" smtClean="0"/>
              <a:pPr/>
              <a:t>11</a:t>
            </a:fld>
            <a:endParaRPr lang="zh-CN" altLang="en-US"/>
          </a:p>
        </p:txBody>
      </p:sp>
    </p:spTree>
    <p:extLst>
      <p:ext uri="{BB962C8B-B14F-4D97-AF65-F5344CB8AC3E}">
        <p14:creationId xmlns:p14="http://schemas.microsoft.com/office/powerpoint/2010/main" val="13806960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bwMode="black">
          <a:xfrm>
            <a:off x="477838" y="2481263"/>
            <a:ext cx="4648200" cy="381000"/>
          </a:xfrm>
          <a:prstGeom prst="rect">
            <a:avLst/>
          </a:prstGeom>
          <a:extLst>
            <a:ext uri="{91240B29-F687-4F45-9708-019B960494DF}">
              <a14:hiddenLine xmlns:a14="http://schemas.microsoft.com/office/drawing/2010/main" w="9525">
                <a:solidFill>
                  <a:schemeClr val="bg1"/>
                </a:solidFill>
                <a:miter lim="800000"/>
                <a:headEnd/>
                <a:tailEnd/>
              </a14:hiddenLine>
            </a:ext>
          </a:extLst>
        </p:spPr>
        <p:txBody>
          <a:bodyPr/>
          <a:lstStyle>
            <a:lvl1pPr marL="0" indent="0">
              <a:buFont typeface="Wingdings" panose="05000000000000000000" pitchFamily="2" charset="2"/>
              <a:buNone/>
              <a:defRPr sz="1600" b="1">
                <a:solidFill>
                  <a:schemeClr val="bg1"/>
                </a:solidFill>
              </a:defRPr>
            </a:lvl1pPr>
          </a:lstStyle>
          <a:p>
            <a:pPr lvl="0"/>
            <a:r>
              <a:rPr lang="en-US" altLang="zh-CN" noProof="0"/>
              <a:t>Click to edit Master subtitle style</a:t>
            </a:r>
          </a:p>
        </p:txBody>
      </p:sp>
      <p:sp>
        <p:nvSpPr>
          <p:cNvPr id="3074" name="Rectangle 2"/>
          <p:cNvSpPr>
            <a:spLocks noGrp="1" noChangeArrowheads="1"/>
          </p:cNvSpPr>
          <p:nvPr>
            <p:ph type="ctrTitle"/>
          </p:nvPr>
        </p:nvSpPr>
        <p:spPr>
          <a:xfrm>
            <a:off x="381000" y="1371600"/>
            <a:ext cx="8153400" cy="762000"/>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000">
                <a:solidFill>
                  <a:schemeClr val="tx2"/>
                </a:solidFill>
              </a:defRPr>
            </a:lvl1pPr>
          </a:lstStyle>
          <a:p>
            <a:pPr lvl="0"/>
            <a:r>
              <a:rPr lang="en-US" altLang="zh-CN" noProof="0"/>
              <a:t>Click to edit Master title style</a:t>
            </a:r>
          </a:p>
        </p:txBody>
      </p:sp>
      <p:sp>
        <p:nvSpPr>
          <p:cNvPr id="8" name="AutoShape 54" descr="LOGO"/>
          <p:cNvSpPr>
            <a:spLocks noChangeArrowheads="1"/>
          </p:cNvSpPr>
          <p:nvPr userDrawn="1"/>
        </p:nvSpPr>
        <p:spPr bwMode="auto">
          <a:xfrm>
            <a:off x="5730286" y="533400"/>
            <a:ext cx="3032714" cy="588168"/>
          </a:xfrm>
          <a:prstGeom prst="roundRect">
            <a:avLst>
              <a:gd name="adj" fmla="val 16667"/>
            </a:avLst>
          </a:prstGeom>
          <a:blipFill dpi="0" rotWithShape="1">
            <a:blip r:embed="rId3"/>
            <a:srcRect/>
            <a:stretch>
              <a:fillRect/>
            </a:stretch>
          </a:blipFill>
          <a:ln w="25400">
            <a:solidFill>
              <a:srgbClr val="FFFFFF"/>
            </a:solidFill>
            <a:round/>
            <a:headEnd/>
            <a:tailEnd/>
          </a:ln>
        </p:spPr>
        <p:txBody>
          <a:bodyPr wrap="none" anchor="ct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algn="r" eaLnBrk="0" fontAlgn="base" hangingPunct="0">
              <a:lnSpc>
                <a:spcPct val="75000"/>
              </a:lnSpc>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algn="r" eaLnBrk="0" fontAlgn="base" hangingPunct="0">
              <a:lnSpc>
                <a:spcPct val="75000"/>
              </a:lnSpc>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algn="r" eaLnBrk="0" fontAlgn="base" hangingPunct="0">
              <a:lnSpc>
                <a:spcPct val="75000"/>
              </a:lnSpc>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algn="r" eaLnBrk="0" fontAlgn="base" hangingPunct="0">
              <a:lnSpc>
                <a:spcPct val="75000"/>
              </a:lnSpc>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SzPct val="50000"/>
              <a:buFont typeface="Wingdings" panose="05000000000000000000" pitchFamily="2" charset="2"/>
              <a:buNone/>
            </a:pPr>
            <a:endParaRPr lang="zh-CN" altLang="en-US" sz="18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1458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bwMode="black">
          <a:xfrm>
            <a:off x="477838" y="2481263"/>
            <a:ext cx="4648200" cy="381000"/>
          </a:xfrm>
          <a:prstGeom prst="rect">
            <a:avLst/>
          </a:prstGeom>
          <a:extLst>
            <a:ext uri="{91240B29-F687-4F45-9708-019B960494DF}">
              <a14:hiddenLine xmlns:a14="http://schemas.microsoft.com/office/drawing/2010/main" w="9525">
                <a:solidFill>
                  <a:schemeClr val="bg1"/>
                </a:solidFill>
                <a:miter lim="800000"/>
                <a:headEnd/>
                <a:tailEnd/>
              </a14:hiddenLine>
            </a:ext>
          </a:extLst>
        </p:spPr>
        <p:txBody>
          <a:bodyPr/>
          <a:lstStyle>
            <a:lvl1pPr marL="0" indent="0">
              <a:buFont typeface="Wingdings" panose="05000000000000000000" pitchFamily="2" charset="2"/>
              <a:buNone/>
              <a:defRPr sz="1600" b="1">
                <a:solidFill>
                  <a:schemeClr val="bg1"/>
                </a:solidFill>
              </a:defRPr>
            </a:lvl1pPr>
          </a:lstStyle>
          <a:p>
            <a:pPr lvl="0"/>
            <a:r>
              <a:rPr lang="en-US" altLang="zh-CN" noProof="0"/>
              <a:t>Click to edit Master subtitle style</a:t>
            </a:r>
          </a:p>
        </p:txBody>
      </p:sp>
      <p:sp>
        <p:nvSpPr>
          <p:cNvPr id="3074" name="Rectangle 2"/>
          <p:cNvSpPr>
            <a:spLocks noGrp="1" noChangeArrowheads="1"/>
          </p:cNvSpPr>
          <p:nvPr>
            <p:ph type="ctrTitle"/>
          </p:nvPr>
        </p:nvSpPr>
        <p:spPr>
          <a:xfrm>
            <a:off x="2133600" y="152400"/>
            <a:ext cx="5331431" cy="762000"/>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defRPr>
            </a:lvl1pPr>
          </a:lstStyle>
          <a:p>
            <a:pPr lvl="0"/>
            <a:r>
              <a:rPr lang="en-US" altLang="zh-CN" noProof="0" dirty="0"/>
              <a:t>Click to edit Master title style</a:t>
            </a:r>
          </a:p>
        </p:txBody>
      </p:sp>
      <p:sp>
        <p:nvSpPr>
          <p:cNvPr id="3078" name="Rectangle 6"/>
          <p:cNvSpPr>
            <a:spLocks noGrp="1" noChangeArrowheads="1"/>
          </p:cNvSpPr>
          <p:nvPr>
            <p:ph type="sldNum" sz="quarter" idx="4"/>
          </p:nvPr>
        </p:nvSpPr>
        <p:spPr>
          <a:xfrm>
            <a:off x="3429000" y="6477000"/>
            <a:ext cx="2133600" cy="244475"/>
          </a:xfrm>
          <a:prstGeom prst="rect">
            <a:avLst/>
          </a:prstGeom>
          <a:extLst>
            <a:ext uri="{909E8E84-426E-40DD-AFC4-6F175D3DCCD1}">
              <a14:hiddenFill xmlns:a14="http://schemas.microsoft.com/office/drawing/2010/main">
                <a:solidFill>
                  <a:schemeClr val="accent1"/>
                </a:solidFill>
              </a14:hiddenFill>
            </a:ext>
          </a:extLst>
        </p:spPr>
        <p:txBody>
          <a:bodyPr/>
          <a:lstStyle>
            <a:lvl1pPr>
              <a:defRPr sz="1200" b="1">
                <a:solidFill>
                  <a:srgbClr val="002060"/>
                </a:solidFill>
              </a:defRPr>
            </a:lvl1pPr>
          </a:lstStyle>
          <a:p>
            <a:fld id="{69D8CE42-EBD3-4940-B69D-A86E7DFF2BB6}"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Rectangle 2"/>
          <p:cNvSpPr>
            <a:spLocks noGrp="1" noChangeArrowheads="1"/>
          </p:cNvSpPr>
          <p:nvPr>
            <p:ph type="ctrTitle"/>
          </p:nvPr>
        </p:nvSpPr>
        <p:spPr>
          <a:xfrm>
            <a:off x="2133600" y="152400"/>
            <a:ext cx="5331431" cy="762000"/>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defRPr>
            </a:lvl1pPr>
          </a:lstStyle>
          <a:p>
            <a:pPr lvl="0"/>
            <a:r>
              <a:rPr lang="en-US" altLang="zh-CN" noProof="0" dirty="0"/>
              <a:t>Click to edit Master title style</a:t>
            </a:r>
          </a:p>
        </p:txBody>
      </p:sp>
      <p:sp>
        <p:nvSpPr>
          <p:cNvPr id="6" name="灯片编号占位符 5"/>
          <p:cNvSpPr>
            <a:spLocks noGrp="1"/>
          </p:cNvSpPr>
          <p:nvPr>
            <p:ph type="sldNum" sz="quarter" idx="12"/>
          </p:nvPr>
        </p:nvSpPr>
        <p:spPr>
          <a:xfrm>
            <a:off x="3657600" y="6489968"/>
            <a:ext cx="2133600" cy="228600"/>
          </a:xfrm>
          <a:prstGeom prst="rect">
            <a:avLst/>
          </a:prstGeom>
        </p:spPr>
        <p:txBody>
          <a:bodyPr/>
          <a:lstStyle>
            <a:lvl1pPr algn="ctr">
              <a:defRPr sz="1200" b="1"/>
            </a:lvl1pPr>
          </a:lstStyle>
          <a:p>
            <a:fld id="{F3050749-F892-43DE-B909-D19D35898052}" type="slidenum">
              <a:rPr lang="en-US" altLang="zh-CN" smtClean="0"/>
              <a:pPr/>
              <a:t>‹#›</a:t>
            </a:fld>
            <a:endParaRPr lang="en-US" altLang="zh-CN"/>
          </a:p>
        </p:txBody>
      </p:sp>
    </p:spTree>
    <p:extLst>
      <p:ext uri="{BB962C8B-B14F-4D97-AF65-F5344CB8AC3E}">
        <p14:creationId xmlns:p14="http://schemas.microsoft.com/office/powerpoint/2010/main" val="1511053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3657600" y="6489968"/>
            <a:ext cx="2133600" cy="228600"/>
          </a:xfrm>
          <a:prstGeom prst="rect">
            <a:avLst/>
          </a:prstGeom>
        </p:spPr>
        <p:txBody>
          <a:bodyPr/>
          <a:lstStyle>
            <a:lvl1pPr algn="ctr">
              <a:defRPr sz="1200" b="1"/>
            </a:lvl1pPr>
          </a:lstStyle>
          <a:p>
            <a:fld id="{53990F09-E41E-4633-A221-50F1D62E5B09}" type="slidenum">
              <a:rPr lang="en-US" altLang="zh-CN" smtClean="0"/>
              <a:pPr/>
              <a:t>‹#›</a:t>
            </a:fld>
            <a:endParaRPr lang="en-US" altLang="zh-CN"/>
          </a:p>
        </p:txBody>
      </p:sp>
      <p:sp>
        <p:nvSpPr>
          <p:cNvPr id="6" name="Rectangle 2"/>
          <p:cNvSpPr>
            <a:spLocks noGrp="1" noChangeArrowheads="1"/>
          </p:cNvSpPr>
          <p:nvPr>
            <p:ph type="ctrTitle"/>
          </p:nvPr>
        </p:nvSpPr>
        <p:spPr>
          <a:xfrm>
            <a:off x="2133600" y="152400"/>
            <a:ext cx="5331431" cy="762000"/>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defRPr>
            </a:lvl1pPr>
          </a:lstStyle>
          <a:p>
            <a:pPr lvl="0"/>
            <a:r>
              <a:rPr lang="en-US" altLang="zh-CN" noProof="0" dirty="0"/>
              <a:t>Click to edit Master title style</a:t>
            </a:r>
          </a:p>
        </p:txBody>
      </p:sp>
    </p:spTree>
    <p:extLst>
      <p:ext uri="{BB962C8B-B14F-4D97-AF65-F5344CB8AC3E}">
        <p14:creationId xmlns:p14="http://schemas.microsoft.com/office/powerpoint/2010/main" val="32271310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0">
          <a:blip r:embed="rId6">
            <a:lum/>
          </a:blip>
          <a:srcRect/>
          <a:tile tx="0" ty="0" sx="100000" sy="100000" flip="none" algn="tl"/>
        </a:blipFill>
        <a:effectLst/>
      </p:bgPr>
    </p:bg>
    <p:spTree>
      <p:nvGrpSpPr>
        <p:cNvPr id="1" name=""/>
        <p:cNvGrpSpPr/>
        <p:nvPr/>
      </p:nvGrpSpPr>
      <p:grpSpPr>
        <a:xfrm>
          <a:off x="0" y="0"/>
          <a:ext cx="0" cy="0"/>
          <a:chOff x="0" y="0"/>
          <a:chExt cx="0" cy="0"/>
        </a:xfrm>
      </p:grpSpPr>
      <p:sp>
        <p:nvSpPr>
          <p:cNvPr id="3" name="矩形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6" name="Rectangle 2"/>
          <p:cNvSpPr>
            <a:spLocks noGrp="1" noChangeArrowheads="1"/>
          </p:cNvSpPr>
          <p:nvPr>
            <p:ph type="title"/>
          </p:nvPr>
        </p:nvSpPr>
        <p:spPr bwMode="gray">
          <a:xfrm>
            <a:off x="609600" y="228600"/>
            <a:ext cx="79248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4" name="矩形 3"/>
          <p:cNvSpPr/>
          <p:nvPr userDrawn="1"/>
        </p:nvSpPr>
        <p:spPr>
          <a:xfrm flipV="1">
            <a:off x="304800" y="990601"/>
            <a:ext cx="8534400" cy="76199"/>
          </a:xfrm>
          <a:prstGeom prst="rect">
            <a:avLst/>
          </a:prstGeom>
          <a:gradFill flip="none" rotWithShape="1">
            <a:gsLst>
              <a:gs pos="44000">
                <a:srgbClr val="92D050"/>
              </a:gs>
              <a:gs pos="0">
                <a:srgbClr val="FFC000"/>
              </a:gs>
              <a:gs pos="20000">
                <a:srgbClr val="FFFF00"/>
              </a:gs>
              <a:gs pos="60000">
                <a:srgbClr val="00B050"/>
              </a:gs>
              <a:gs pos="91743">
                <a:srgbClr val="0070C0"/>
              </a:gs>
              <a:gs pos="77000">
                <a:srgbClr val="00B0F0"/>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49" r:id="rId2"/>
    <p:sldLayoutId id="2147483650" r:id="rId3"/>
    <p:sldLayoutId id="2147483654" r:id="rId4"/>
  </p:sldLayoutIdLst>
  <p:hf hdr="0" ftr="0" dt="0"/>
  <p:txStyles>
    <p:titleStyle>
      <a:lvl1pPr algn="ctr" rtl="0" fontAlgn="base">
        <a:spcBef>
          <a:spcPct val="0"/>
        </a:spcBef>
        <a:spcAft>
          <a:spcPct val="0"/>
        </a:spcAft>
        <a:defRPr sz="2800" b="1" kern="1200">
          <a:solidFill>
            <a:schemeClr val="tx1"/>
          </a:solidFill>
          <a:latin typeface="+mj-lt"/>
          <a:ea typeface="+mj-ea"/>
          <a:cs typeface="+mj-cs"/>
        </a:defRPr>
      </a:lvl1pPr>
      <a:lvl2pPr algn="ctr" rtl="0" fontAlgn="base">
        <a:spcBef>
          <a:spcPct val="0"/>
        </a:spcBef>
        <a:spcAft>
          <a:spcPct val="0"/>
        </a:spcAft>
        <a:defRPr sz="2800" b="1">
          <a:solidFill>
            <a:schemeClr val="bg1"/>
          </a:solidFill>
          <a:latin typeface="Arial" panose="020B0604020202020204" pitchFamily="34" charset="0"/>
        </a:defRPr>
      </a:lvl2pPr>
      <a:lvl3pPr algn="ctr" rtl="0" fontAlgn="base">
        <a:spcBef>
          <a:spcPct val="0"/>
        </a:spcBef>
        <a:spcAft>
          <a:spcPct val="0"/>
        </a:spcAft>
        <a:defRPr sz="2800" b="1">
          <a:solidFill>
            <a:schemeClr val="bg1"/>
          </a:solidFill>
          <a:latin typeface="Arial" panose="020B0604020202020204" pitchFamily="34" charset="0"/>
        </a:defRPr>
      </a:lvl3pPr>
      <a:lvl4pPr algn="ctr" rtl="0" fontAlgn="base">
        <a:spcBef>
          <a:spcPct val="0"/>
        </a:spcBef>
        <a:spcAft>
          <a:spcPct val="0"/>
        </a:spcAft>
        <a:defRPr sz="2800" b="1">
          <a:solidFill>
            <a:schemeClr val="bg1"/>
          </a:solidFill>
          <a:latin typeface="Arial" panose="020B0604020202020204" pitchFamily="34" charset="0"/>
        </a:defRPr>
      </a:lvl4pPr>
      <a:lvl5pPr algn="ctr" rtl="0" fontAlgn="base">
        <a:spcBef>
          <a:spcPct val="0"/>
        </a:spcBef>
        <a:spcAft>
          <a:spcPct val="0"/>
        </a:spcAft>
        <a:defRPr sz="2800" b="1">
          <a:solidFill>
            <a:schemeClr val="bg1"/>
          </a:solidFill>
          <a:latin typeface="Arial" panose="020B0604020202020204" pitchFamily="34" charset="0"/>
        </a:defRPr>
      </a:lvl5pPr>
      <a:lvl6pPr marL="457200" algn="ctr" rtl="0" fontAlgn="base">
        <a:spcBef>
          <a:spcPct val="0"/>
        </a:spcBef>
        <a:spcAft>
          <a:spcPct val="0"/>
        </a:spcAft>
        <a:defRPr sz="2800" b="1">
          <a:solidFill>
            <a:schemeClr val="bg1"/>
          </a:solidFill>
          <a:latin typeface="Arial" panose="020B0604020202020204" pitchFamily="34" charset="0"/>
        </a:defRPr>
      </a:lvl6pPr>
      <a:lvl7pPr marL="914400" algn="ctr" rtl="0" fontAlgn="base">
        <a:spcBef>
          <a:spcPct val="0"/>
        </a:spcBef>
        <a:spcAft>
          <a:spcPct val="0"/>
        </a:spcAft>
        <a:defRPr sz="2800" b="1">
          <a:solidFill>
            <a:schemeClr val="bg1"/>
          </a:solidFill>
          <a:latin typeface="Arial" panose="020B0604020202020204" pitchFamily="34" charset="0"/>
        </a:defRPr>
      </a:lvl7pPr>
      <a:lvl8pPr marL="1371600" algn="ctr" rtl="0" fontAlgn="base">
        <a:spcBef>
          <a:spcPct val="0"/>
        </a:spcBef>
        <a:spcAft>
          <a:spcPct val="0"/>
        </a:spcAft>
        <a:defRPr sz="2800" b="1">
          <a:solidFill>
            <a:schemeClr val="bg1"/>
          </a:solidFill>
          <a:latin typeface="Arial" panose="020B0604020202020204" pitchFamily="34" charset="0"/>
        </a:defRPr>
      </a:lvl8pPr>
      <a:lvl9pPr marL="1828800" algn="ctr" rtl="0" fontAlgn="base">
        <a:spcBef>
          <a:spcPct val="0"/>
        </a:spcBef>
        <a:spcAft>
          <a:spcPct val="0"/>
        </a:spcAft>
        <a:defRPr sz="2800" b="1">
          <a:solidFill>
            <a:schemeClr val="bg1"/>
          </a:solidFill>
          <a:latin typeface="Arial" panose="020B0604020202020204" pitchFamily="34" charset="0"/>
        </a:defRPr>
      </a:lvl9pPr>
    </p:titleStyle>
    <p:bodyStyle>
      <a:lvl1pPr marL="342900" indent="-342900" algn="l" rtl="0" fontAlgn="base">
        <a:spcBef>
          <a:spcPct val="20000"/>
        </a:spcBef>
        <a:spcAft>
          <a:spcPct val="0"/>
        </a:spcAft>
        <a:buClr>
          <a:schemeClr val="tx2"/>
        </a:buClr>
        <a:buFont typeface="Wingdings" panose="05000000000000000000" pitchFamily="2" charset="2"/>
        <a:buChar char="§"/>
        <a:defRPr sz="28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2057400" y="1371600"/>
            <a:ext cx="6477000" cy="762000"/>
          </a:xfrm>
        </p:spPr>
        <p:txBody>
          <a:bodyPr/>
          <a:lstStyle/>
          <a:p>
            <a:r>
              <a:rPr lang="zh-CN" altLang="en-US" dirty="0">
                <a:ea typeface="宋体" panose="02010600030101010101" pitchFamily="2" charset="-122"/>
              </a:rPr>
              <a:t>数据仓库与数据挖掘</a:t>
            </a:r>
            <a:r>
              <a:rPr lang="en-US" altLang="zh-CN" dirty="0">
                <a:ea typeface="宋体" panose="02010600030101010101" pitchFamily="2" charset="-122"/>
              </a:rPr>
              <a:t>(</a:t>
            </a:r>
            <a:r>
              <a:rPr lang="zh-CN" altLang="en-US" dirty="0">
                <a:ea typeface="宋体" panose="02010600030101010101" pitchFamily="2" charset="-122"/>
              </a:rPr>
              <a:t>国院</a:t>
            </a:r>
            <a:r>
              <a:rPr lang="en-US" altLang="zh-CN" dirty="0">
                <a:ea typeface="宋体" panose="02010600030101010101" pitchFamily="2" charset="-122"/>
              </a:rPr>
              <a:t>)</a:t>
            </a:r>
            <a:endParaRPr lang="zh-CN" altLang="en-US" dirty="0"/>
          </a:p>
        </p:txBody>
      </p:sp>
      <p:sp>
        <p:nvSpPr>
          <p:cNvPr id="6" name="Rectangle 4"/>
          <p:cNvSpPr txBox="1">
            <a:spLocks noChangeArrowheads="1"/>
          </p:cNvSpPr>
          <p:nvPr/>
        </p:nvSpPr>
        <p:spPr bwMode="gray">
          <a:xfrm>
            <a:off x="381000" y="3124200"/>
            <a:ext cx="8153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000" b="1" kern="1200">
                <a:solidFill>
                  <a:schemeClr val="tx2"/>
                </a:solidFill>
                <a:latin typeface="+mj-lt"/>
                <a:ea typeface="+mj-ea"/>
                <a:cs typeface="+mj-cs"/>
              </a:defRPr>
            </a:lvl1pPr>
            <a:lvl2pPr algn="ctr" rtl="0" fontAlgn="base">
              <a:spcBef>
                <a:spcPct val="0"/>
              </a:spcBef>
              <a:spcAft>
                <a:spcPct val="0"/>
              </a:spcAft>
              <a:defRPr sz="2800" b="1">
                <a:solidFill>
                  <a:schemeClr val="bg1"/>
                </a:solidFill>
                <a:latin typeface="Arial" panose="020B0604020202020204" pitchFamily="34" charset="0"/>
              </a:defRPr>
            </a:lvl2pPr>
            <a:lvl3pPr algn="ctr" rtl="0" fontAlgn="base">
              <a:spcBef>
                <a:spcPct val="0"/>
              </a:spcBef>
              <a:spcAft>
                <a:spcPct val="0"/>
              </a:spcAft>
              <a:defRPr sz="2800" b="1">
                <a:solidFill>
                  <a:schemeClr val="bg1"/>
                </a:solidFill>
                <a:latin typeface="Arial" panose="020B0604020202020204" pitchFamily="34" charset="0"/>
              </a:defRPr>
            </a:lvl3pPr>
            <a:lvl4pPr algn="ctr" rtl="0" fontAlgn="base">
              <a:spcBef>
                <a:spcPct val="0"/>
              </a:spcBef>
              <a:spcAft>
                <a:spcPct val="0"/>
              </a:spcAft>
              <a:defRPr sz="2800" b="1">
                <a:solidFill>
                  <a:schemeClr val="bg1"/>
                </a:solidFill>
                <a:latin typeface="Arial" panose="020B0604020202020204" pitchFamily="34" charset="0"/>
              </a:defRPr>
            </a:lvl4pPr>
            <a:lvl5pPr algn="ctr" rtl="0" fontAlgn="base">
              <a:spcBef>
                <a:spcPct val="0"/>
              </a:spcBef>
              <a:spcAft>
                <a:spcPct val="0"/>
              </a:spcAft>
              <a:defRPr sz="2800" b="1">
                <a:solidFill>
                  <a:schemeClr val="bg1"/>
                </a:solidFill>
                <a:latin typeface="Arial" panose="020B0604020202020204" pitchFamily="34" charset="0"/>
              </a:defRPr>
            </a:lvl5pPr>
            <a:lvl6pPr marL="457200" algn="ctr" rtl="0" fontAlgn="base">
              <a:spcBef>
                <a:spcPct val="0"/>
              </a:spcBef>
              <a:spcAft>
                <a:spcPct val="0"/>
              </a:spcAft>
              <a:defRPr sz="2800" b="1">
                <a:solidFill>
                  <a:schemeClr val="bg1"/>
                </a:solidFill>
                <a:latin typeface="Arial" panose="020B0604020202020204" pitchFamily="34" charset="0"/>
              </a:defRPr>
            </a:lvl6pPr>
            <a:lvl7pPr marL="914400" algn="ctr" rtl="0" fontAlgn="base">
              <a:spcBef>
                <a:spcPct val="0"/>
              </a:spcBef>
              <a:spcAft>
                <a:spcPct val="0"/>
              </a:spcAft>
              <a:defRPr sz="2800" b="1">
                <a:solidFill>
                  <a:schemeClr val="bg1"/>
                </a:solidFill>
                <a:latin typeface="Arial" panose="020B0604020202020204" pitchFamily="34" charset="0"/>
              </a:defRPr>
            </a:lvl7pPr>
            <a:lvl8pPr marL="1371600" algn="ctr" rtl="0" fontAlgn="base">
              <a:spcBef>
                <a:spcPct val="0"/>
              </a:spcBef>
              <a:spcAft>
                <a:spcPct val="0"/>
              </a:spcAft>
              <a:defRPr sz="2800" b="1">
                <a:solidFill>
                  <a:schemeClr val="bg1"/>
                </a:solidFill>
                <a:latin typeface="Arial" panose="020B0604020202020204" pitchFamily="34" charset="0"/>
              </a:defRPr>
            </a:lvl8pPr>
            <a:lvl9pPr marL="1828800" algn="ctr" rtl="0" fontAlgn="base">
              <a:spcBef>
                <a:spcPct val="0"/>
              </a:spcBef>
              <a:spcAft>
                <a:spcPct val="0"/>
              </a:spcAft>
              <a:defRPr sz="2800" b="1">
                <a:solidFill>
                  <a:schemeClr val="bg1"/>
                </a:solidFill>
                <a:latin typeface="Arial" panose="020B0604020202020204" pitchFamily="34" charset="0"/>
              </a:defRPr>
            </a:lvl9pPr>
          </a:lstStyle>
          <a:p>
            <a:r>
              <a:rPr lang="zh-CN" altLang="en-US" dirty="0">
                <a:solidFill>
                  <a:srgbClr val="C00000"/>
                </a:solidFill>
                <a:ea typeface="宋体" panose="02010600030101010101" pitchFamily="2" charset="-122"/>
              </a:rPr>
              <a:t>实践</a:t>
            </a:r>
            <a:r>
              <a:rPr lang="en-US" altLang="zh-CN" dirty="0">
                <a:solidFill>
                  <a:srgbClr val="C00000"/>
                </a:solidFill>
                <a:ea typeface="宋体" panose="02010600030101010101" pitchFamily="2" charset="-122"/>
              </a:rPr>
              <a:t>3</a:t>
            </a:r>
            <a:r>
              <a:rPr lang="zh-CN" altLang="en-US" dirty="0">
                <a:solidFill>
                  <a:srgbClr val="C00000"/>
                </a:solidFill>
                <a:ea typeface="宋体" panose="02010600030101010101" pitchFamily="2" charset="-122"/>
              </a:rPr>
              <a:t>：分类知识挖掘</a:t>
            </a:r>
            <a:endParaRPr lang="en-US" altLang="zh-CN" sz="1800" dirty="0">
              <a:solidFill>
                <a:srgbClr val="C00000"/>
              </a:solidFill>
              <a:ea typeface="宋体" panose="02010600030101010101" pitchFamily="2" charset="-122"/>
            </a:endParaRPr>
          </a:p>
        </p:txBody>
      </p:sp>
      <p:sp>
        <p:nvSpPr>
          <p:cNvPr id="7" name="Rectangle 4"/>
          <p:cNvSpPr txBox="1">
            <a:spLocks noChangeArrowheads="1"/>
          </p:cNvSpPr>
          <p:nvPr/>
        </p:nvSpPr>
        <p:spPr bwMode="gray">
          <a:xfrm>
            <a:off x="381000" y="5105400"/>
            <a:ext cx="8153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000" b="1" kern="1200">
                <a:solidFill>
                  <a:schemeClr val="tx2"/>
                </a:solidFill>
                <a:latin typeface="+mj-lt"/>
                <a:ea typeface="+mj-ea"/>
                <a:cs typeface="+mj-cs"/>
              </a:defRPr>
            </a:lvl1pPr>
            <a:lvl2pPr algn="ctr" rtl="0" fontAlgn="base">
              <a:spcBef>
                <a:spcPct val="0"/>
              </a:spcBef>
              <a:spcAft>
                <a:spcPct val="0"/>
              </a:spcAft>
              <a:defRPr sz="2800" b="1">
                <a:solidFill>
                  <a:schemeClr val="bg1"/>
                </a:solidFill>
                <a:latin typeface="Arial" panose="020B0604020202020204" pitchFamily="34" charset="0"/>
              </a:defRPr>
            </a:lvl2pPr>
            <a:lvl3pPr algn="ctr" rtl="0" fontAlgn="base">
              <a:spcBef>
                <a:spcPct val="0"/>
              </a:spcBef>
              <a:spcAft>
                <a:spcPct val="0"/>
              </a:spcAft>
              <a:defRPr sz="2800" b="1">
                <a:solidFill>
                  <a:schemeClr val="bg1"/>
                </a:solidFill>
                <a:latin typeface="Arial" panose="020B0604020202020204" pitchFamily="34" charset="0"/>
              </a:defRPr>
            </a:lvl3pPr>
            <a:lvl4pPr algn="ctr" rtl="0" fontAlgn="base">
              <a:spcBef>
                <a:spcPct val="0"/>
              </a:spcBef>
              <a:spcAft>
                <a:spcPct val="0"/>
              </a:spcAft>
              <a:defRPr sz="2800" b="1">
                <a:solidFill>
                  <a:schemeClr val="bg1"/>
                </a:solidFill>
                <a:latin typeface="Arial" panose="020B0604020202020204" pitchFamily="34" charset="0"/>
              </a:defRPr>
            </a:lvl4pPr>
            <a:lvl5pPr algn="ctr" rtl="0" fontAlgn="base">
              <a:spcBef>
                <a:spcPct val="0"/>
              </a:spcBef>
              <a:spcAft>
                <a:spcPct val="0"/>
              </a:spcAft>
              <a:defRPr sz="2800" b="1">
                <a:solidFill>
                  <a:schemeClr val="bg1"/>
                </a:solidFill>
                <a:latin typeface="Arial" panose="020B0604020202020204" pitchFamily="34" charset="0"/>
              </a:defRPr>
            </a:lvl5pPr>
            <a:lvl6pPr marL="457200" algn="ctr" rtl="0" fontAlgn="base">
              <a:spcBef>
                <a:spcPct val="0"/>
              </a:spcBef>
              <a:spcAft>
                <a:spcPct val="0"/>
              </a:spcAft>
              <a:defRPr sz="2800" b="1">
                <a:solidFill>
                  <a:schemeClr val="bg1"/>
                </a:solidFill>
                <a:latin typeface="Arial" panose="020B0604020202020204" pitchFamily="34" charset="0"/>
              </a:defRPr>
            </a:lvl6pPr>
            <a:lvl7pPr marL="914400" algn="ctr" rtl="0" fontAlgn="base">
              <a:spcBef>
                <a:spcPct val="0"/>
              </a:spcBef>
              <a:spcAft>
                <a:spcPct val="0"/>
              </a:spcAft>
              <a:defRPr sz="2800" b="1">
                <a:solidFill>
                  <a:schemeClr val="bg1"/>
                </a:solidFill>
                <a:latin typeface="Arial" panose="020B0604020202020204" pitchFamily="34" charset="0"/>
              </a:defRPr>
            </a:lvl7pPr>
            <a:lvl8pPr marL="1371600" algn="ctr" rtl="0" fontAlgn="base">
              <a:spcBef>
                <a:spcPct val="0"/>
              </a:spcBef>
              <a:spcAft>
                <a:spcPct val="0"/>
              </a:spcAft>
              <a:defRPr sz="2800" b="1">
                <a:solidFill>
                  <a:schemeClr val="bg1"/>
                </a:solidFill>
                <a:latin typeface="Arial" panose="020B0604020202020204" pitchFamily="34" charset="0"/>
              </a:defRPr>
            </a:lvl8pPr>
            <a:lvl9pPr marL="1828800" algn="ctr" rtl="0" fontAlgn="base">
              <a:spcBef>
                <a:spcPct val="0"/>
              </a:spcBef>
              <a:spcAft>
                <a:spcPct val="0"/>
              </a:spcAft>
              <a:defRPr sz="2800" b="1">
                <a:solidFill>
                  <a:schemeClr val="bg1"/>
                </a:solidFill>
                <a:latin typeface="Arial" panose="020B0604020202020204" pitchFamily="34" charset="0"/>
              </a:defRPr>
            </a:lvl9pPr>
          </a:lstStyle>
          <a:p>
            <a:pPr>
              <a:lnSpc>
                <a:spcPct val="150000"/>
              </a:lnSpc>
            </a:pPr>
            <a:r>
              <a:rPr lang="zh-CN" altLang="en-US" sz="2400" dirty="0">
                <a:solidFill>
                  <a:schemeClr val="tx2">
                    <a:lumMod val="50000"/>
                  </a:schemeClr>
                </a:solidFill>
                <a:ea typeface="宋体" panose="02010600030101010101" pitchFamily="2" charset="-122"/>
              </a:rPr>
              <a:t>于艳华</a:t>
            </a:r>
            <a:endParaRPr lang="en-US" altLang="zh-CN" sz="2400" dirty="0">
              <a:solidFill>
                <a:schemeClr val="tx2">
                  <a:lumMod val="50000"/>
                </a:schemeClr>
              </a:solidFill>
              <a:ea typeface="宋体" panose="02010600030101010101" pitchFamily="2" charset="-122"/>
            </a:endParaRPr>
          </a:p>
          <a:p>
            <a:pPr>
              <a:lnSpc>
                <a:spcPct val="150000"/>
              </a:lnSpc>
            </a:pPr>
            <a:r>
              <a:rPr lang="zh-CN" altLang="en-US" sz="2400" dirty="0">
                <a:solidFill>
                  <a:schemeClr val="tx2">
                    <a:lumMod val="50000"/>
                  </a:schemeClr>
                </a:solidFill>
                <a:ea typeface="宋体" panose="02010600030101010101" pitchFamily="2" charset="-122"/>
              </a:rPr>
              <a:t>计算机学院</a:t>
            </a:r>
            <a:endParaRPr lang="en-US" altLang="zh-CN" sz="2400" dirty="0">
              <a:solidFill>
                <a:schemeClr val="tx2">
                  <a:lumMod val="50000"/>
                </a:schemeClr>
              </a:solidFill>
              <a:ea typeface="宋体" panose="02010600030101010101" pitchFamily="2" charset="-122"/>
            </a:endParaRPr>
          </a:p>
          <a:p>
            <a:pPr>
              <a:lnSpc>
                <a:spcPct val="150000"/>
              </a:lnSpc>
            </a:pPr>
            <a:r>
              <a:rPr lang="en-US" altLang="zh-CN" sz="2400" dirty="0">
                <a:solidFill>
                  <a:schemeClr val="tx2">
                    <a:lumMod val="50000"/>
                  </a:schemeClr>
                </a:solidFill>
                <a:ea typeface="宋体" panose="02010600030101010101" pitchFamily="2" charset="-122"/>
              </a:rPr>
              <a:t>yuyanhua@bupt.edu.cn</a:t>
            </a:r>
          </a:p>
          <a:p>
            <a:pPr>
              <a:lnSpc>
                <a:spcPct val="150000"/>
              </a:lnSpc>
            </a:pPr>
            <a:endParaRPr lang="en-US" altLang="zh-CN" sz="2400" dirty="0">
              <a:solidFill>
                <a:schemeClr val="tx2">
                  <a:lumMod val="50000"/>
                </a:schemeClr>
              </a:solidFill>
              <a:ea typeface="宋体" panose="02010600030101010101" pitchFamily="2" charset="-122"/>
            </a:endParaRPr>
          </a:p>
        </p:txBody>
      </p:sp>
      <p:sp>
        <p:nvSpPr>
          <p:cNvPr id="8" name="AutoShape 51" descr="xiaoxun-1"/>
          <p:cNvSpPr>
            <a:spLocks noChangeArrowheads="1"/>
          </p:cNvSpPr>
          <p:nvPr/>
        </p:nvSpPr>
        <p:spPr bwMode="auto">
          <a:xfrm>
            <a:off x="228600" y="228600"/>
            <a:ext cx="2133600" cy="1828800"/>
          </a:xfrm>
          <a:prstGeom prst="hexagon">
            <a:avLst>
              <a:gd name="adj" fmla="val 28877"/>
              <a:gd name="vf" fmla="val 115470"/>
            </a:avLst>
          </a:prstGeom>
          <a:blipFill dpi="0" rotWithShape="1">
            <a:blip r:embed="rId2"/>
            <a:srcRect/>
            <a:stretch>
              <a:fillRect/>
            </a:stretch>
          </a:blipFill>
          <a:ln w="22225">
            <a:solidFill>
              <a:schemeClr val="bg1"/>
            </a:solidFill>
            <a:miter lim="800000"/>
            <a:headEnd/>
            <a:tailEnd/>
          </a:ln>
        </p:spPr>
        <p:txBody>
          <a:bodyPr wrap="none" anchor="ct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algn="r" eaLnBrk="0" fontAlgn="base" hangingPunct="0">
              <a:lnSpc>
                <a:spcPct val="75000"/>
              </a:lnSpc>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algn="r" eaLnBrk="0" fontAlgn="base" hangingPunct="0">
              <a:lnSpc>
                <a:spcPct val="75000"/>
              </a:lnSpc>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algn="r" eaLnBrk="0" fontAlgn="base" hangingPunct="0">
              <a:lnSpc>
                <a:spcPct val="75000"/>
              </a:lnSpc>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algn="r" eaLnBrk="0" fontAlgn="base" hangingPunct="0">
              <a:lnSpc>
                <a:spcPct val="75000"/>
              </a:lnSpc>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SzPct val="50000"/>
              <a:buFont typeface="Wingdings" panose="05000000000000000000" pitchFamily="2" charset="2"/>
              <a:buNone/>
            </a:pPr>
            <a:endParaRPr lang="zh-CN" altLang="en-US" sz="18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5385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4294967295"/>
          </p:nvPr>
        </p:nvSpPr>
        <p:spPr>
          <a:xfrm>
            <a:off x="381000" y="1066800"/>
            <a:ext cx="4267200" cy="4648200"/>
          </a:xfrm>
          <a:prstGeom prst="rect">
            <a:avLst/>
          </a:prstGeom>
        </p:spPr>
        <p:txBody>
          <a:bodyPr/>
          <a:lstStyle/>
          <a:p>
            <a:r>
              <a:rPr lang="zh-CN" altLang="en-US" sz="2400" b="1" dirty="0">
                <a:latin typeface="华文楷体" panose="02010600040101010101" pitchFamily="2" charset="-122"/>
                <a:ea typeface="华文楷体" panose="02010600040101010101" pitchFamily="2" charset="-122"/>
              </a:rPr>
              <a:t>节点使用 </a:t>
            </a:r>
            <a:r>
              <a:rPr lang="en-US" altLang="zh-CN" sz="2400" b="1" dirty="0">
                <a:latin typeface="华文楷体" panose="02010600040101010101" pitchFamily="2" charset="-122"/>
                <a:ea typeface="华文楷体" panose="02010600040101010101" pitchFamily="2" charset="-122"/>
              </a:rPr>
              <a:t>C5.0 </a:t>
            </a:r>
            <a:r>
              <a:rPr lang="zh-CN" altLang="en-US" sz="2400" b="1" dirty="0">
                <a:latin typeface="华文楷体" panose="02010600040101010101" pitchFamily="2" charset="-122"/>
                <a:ea typeface="华文楷体" panose="02010600040101010101" pitchFamily="2" charset="-122"/>
              </a:rPr>
              <a:t>算法构建 决策树 或 规则集 。</a:t>
            </a:r>
            <a:r>
              <a:rPr lang="en-US" altLang="zh-CN" sz="2400" b="1" dirty="0">
                <a:solidFill>
                  <a:srgbClr val="FF0000"/>
                </a:solidFill>
                <a:latin typeface="华文楷体" panose="02010600040101010101" pitchFamily="2" charset="-122"/>
                <a:ea typeface="华文楷体" panose="02010600040101010101" pitchFamily="2" charset="-122"/>
              </a:rPr>
              <a:t>C5.0 </a:t>
            </a:r>
            <a:r>
              <a:rPr lang="zh-CN" altLang="en-US" sz="2400" b="1" dirty="0">
                <a:solidFill>
                  <a:srgbClr val="FF0000"/>
                </a:solidFill>
                <a:latin typeface="华文楷体" panose="02010600040101010101" pitchFamily="2" charset="-122"/>
                <a:ea typeface="华文楷体" panose="02010600040101010101" pitchFamily="2" charset="-122"/>
              </a:rPr>
              <a:t>模型的工作原理是基于 信息增益 的策略选择分裂属性进行样本分割</a:t>
            </a:r>
            <a:r>
              <a:rPr lang="zh-CN" altLang="en-US" sz="2400" b="1" dirty="0">
                <a:latin typeface="华文楷体" panose="02010600040101010101" pitchFamily="2" charset="-122"/>
                <a:ea typeface="华文楷体" panose="02010600040101010101" pitchFamily="2" charset="-122"/>
              </a:rPr>
              <a:t>。然后通常会根据不同的字段再次分割由第一次分割定义的每个子样本，且此过程会重复下去直到无法继续分割子样本。最后，将重新检查最底层分割，并删除或 修剪 对模型值没有显著影响的分割。</a:t>
            </a:r>
          </a:p>
          <a:p>
            <a:r>
              <a:rPr lang="zh-CN" altLang="en-US" sz="2400" b="1" dirty="0">
                <a:latin typeface="华文楷体" panose="02010600040101010101" pitchFamily="2" charset="-122"/>
                <a:ea typeface="华文楷体" panose="02010600040101010101" pitchFamily="2" charset="-122"/>
              </a:rPr>
              <a:t>注：</a:t>
            </a:r>
            <a:r>
              <a:rPr lang="en-US" altLang="zh-CN" sz="2400" b="1" dirty="0">
                <a:latin typeface="华文楷体" panose="02010600040101010101" pitchFamily="2" charset="-122"/>
                <a:ea typeface="华文楷体" panose="02010600040101010101" pitchFamily="2" charset="-122"/>
              </a:rPr>
              <a:t>C5.0 </a:t>
            </a:r>
            <a:r>
              <a:rPr lang="zh-CN" altLang="en-US" sz="2400" b="1" dirty="0">
                <a:latin typeface="华文楷体" panose="02010600040101010101" pitchFamily="2" charset="-122"/>
                <a:ea typeface="华文楷体" panose="02010600040101010101" pitchFamily="2" charset="-122"/>
              </a:rPr>
              <a:t>节点只能预测分类目标。</a:t>
            </a:r>
            <a:endParaRPr lang="en-US" altLang="zh-CN" sz="2400" b="1"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F3050749-F892-43DE-B909-D19D35898052}" type="slidenum">
              <a:rPr lang="en-US" altLang="zh-CN" smtClean="0"/>
              <a:pPr/>
              <a:t>10</a:t>
            </a:fld>
            <a:endParaRPr lang="en-US" altLang="zh-CN"/>
          </a:p>
        </p:txBody>
      </p:sp>
      <p:sp>
        <p:nvSpPr>
          <p:cNvPr id="6" name="Rectangle 2"/>
          <p:cNvSpPr txBox="1">
            <a:spLocks noChangeArrowheads="1"/>
          </p:cNvSpPr>
          <p:nvPr/>
        </p:nvSpPr>
        <p:spPr bwMode="gray">
          <a:xfrm>
            <a:off x="609600" y="228600"/>
            <a:ext cx="79248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800" b="1" kern="1200">
                <a:solidFill>
                  <a:schemeClr val="tx1"/>
                </a:solidFill>
                <a:latin typeface="+mj-lt"/>
                <a:ea typeface="+mj-ea"/>
                <a:cs typeface="+mj-cs"/>
              </a:defRPr>
            </a:lvl1pPr>
            <a:lvl2pPr algn="ctr" rtl="0" fontAlgn="base">
              <a:spcBef>
                <a:spcPct val="0"/>
              </a:spcBef>
              <a:spcAft>
                <a:spcPct val="0"/>
              </a:spcAft>
              <a:defRPr sz="2800" b="1">
                <a:solidFill>
                  <a:schemeClr val="bg1"/>
                </a:solidFill>
                <a:latin typeface="Arial" panose="020B0604020202020204" pitchFamily="34" charset="0"/>
              </a:defRPr>
            </a:lvl2pPr>
            <a:lvl3pPr algn="ctr" rtl="0" fontAlgn="base">
              <a:spcBef>
                <a:spcPct val="0"/>
              </a:spcBef>
              <a:spcAft>
                <a:spcPct val="0"/>
              </a:spcAft>
              <a:defRPr sz="2800" b="1">
                <a:solidFill>
                  <a:schemeClr val="bg1"/>
                </a:solidFill>
                <a:latin typeface="Arial" panose="020B0604020202020204" pitchFamily="34" charset="0"/>
              </a:defRPr>
            </a:lvl3pPr>
            <a:lvl4pPr algn="ctr" rtl="0" fontAlgn="base">
              <a:spcBef>
                <a:spcPct val="0"/>
              </a:spcBef>
              <a:spcAft>
                <a:spcPct val="0"/>
              </a:spcAft>
              <a:defRPr sz="2800" b="1">
                <a:solidFill>
                  <a:schemeClr val="bg1"/>
                </a:solidFill>
                <a:latin typeface="Arial" panose="020B0604020202020204" pitchFamily="34" charset="0"/>
              </a:defRPr>
            </a:lvl4pPr>
            <a:lvl5pPr algn="ctr" rtl="0" fontAlgn="base">
              <a:spcBef>
                <a:spcPct val="0"/>
              </a:spcBef>
              <a:spcAft>
                <a:spcPct val="0"/>
              </a:spcAft>
              <a:defRPr sz="2800" b="1">
                <a:solidFill>
                  <a:schemeClr val="bg1"/>
                </a:solidFill>
                <a:latin typeface="Arial" panose="020B0604020202020204" pitchFamily="34" charset="0"/>
              </a:defRPr>
            </a:lvl5pPr>
            <a:lvl6pPr marL="457200" algn="ctr" rtl="0" fontAlgn="base">
              <a:spcBef>
                <a:spcPct val="0"/>
              </a:spcBef>
              <a:spcAft>
                <a:spcPct val="0"/>
              </a:spcAft>
              <a:defRPr sz="2800" b="1">
                <a:solidFill>
                  <a:schemeClr val="bg1"/>
                </a:solidFill>
                <a:latin typeface="Arial" panose="020B0604020202020204" pitchFamily="34" charset="0"/>
              </a:defRPr>
            </a:lvl6pPr>
            <a:lvl7pPr marL="914400" algn="ctr" rtl="0" fontAlgn="base">
              <a:spcBef>
                <a:spcPct val="0"/>
              </a:spcBef>
              <a:spcAft>
                <a:spcPct val="0"/>
              </a:spcAft>
              <a:defRPr sz="2800" b="1">
                <a:solidFill>
                  <a:schemeClr val="bg1"/>
                </a:solidFill>
                <a:latin typeface="Arial" panose="020B0604020202020204" pitchFamily="34" charset="0"/>
              </a:defRPr>
            </a:lvl7pPr>
            <a:lvl8pPr marL="1371600" algn="ctr" rtl="0" fontAlgn="base">
              <a:spcBef>
                <a:spcPct val="0"/>
              </a:spcBef>
              <a:spcAft>
                <a:spcPct val="0"/>
              </a:spcAft>
              <a:defRPr sz="2800" b="1">
                <a:solidFill>
                  <a:schemeClr val="bg1"/>
                </a:solidFill>
                <a:latin typeface="Arial" panose="020B0604020202020204" pitchFamily="34" charset="0"/>
              </a:defRPr>
            </a:lvl8pPr>
            <a:lvl9pPr marL="1828800" algn="ctr" rtl="0" fontAlgn="base">
              <a:spcBef>
                <a:spcPct val="0"/>
              </a:spcBef>
              <a:spcAft>
                <a:spcPct val="0"/>
              </a:spcAft>
              <a:defRPr sz="2800" b="1">
                <a:solidFill>
                  <a:schemeClr val="bg1"/>
                </a:solidFill>
                <a:latin typeface="Arial" panose="020B0604020202020204" pitchFamily="34" charset="0"/>
              </a:defRPr>
            </a:lvl9pPr>
          </a:lstStyle>
          <a:p>
            <a:pPr eaLnBrk="0" hangingPunct="0"/>
            <a:r>
              <a:rPr lang="en-US" altLang="zh-CN" sz="3200" dirty="0">
                <a:solidFill>
                  <a:srgbClr val="000000"/>
                </a:solidFill>
                <a:ea typeface="宋体" panose="02010600030101010101" pitchFamily="2" charset="-122"/>
              </a:rPr>
              <a:t>3. C5.0</a:t>
            </a:r>
            <a:r>
              <a:rPr lang="zh-CN" altLang="en-US" sz="3200" dirty="0">
                <a:solidFill>
                  <a:srgbClr val="000000"/>
                </a:solidFill>
                <a:ea typeface="宋体" panose="02010600030101010101" pitchFamily="2" charset="-122"/>
              </a:rPr>
              <a:t>节点</a:t>
            </a:r>
            <a:endParaRPr lang="en-US" altLang="zh-CN" sz="3200" dirty="0">
              <a:solidFill>
                <a:srgbClr val="000000"/>
              </a:solidFill>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4724400" y="1226478"/>
            <a:ext cx="4200525" cy="5263490"/>
          </a:xfrm>
          <a:prstGeom prst="rect">
            <a:avLst/>
          </a:prstGeom>
        </p:spPr>
      </p:pic>
    </p:spTree>
    <p:extLst>
      <p:ext uri="{BB962C8B-B14F-4D97-AF65-F5344CB8AC3E}">
        <p14:creationId xmlns:p14="http://schemas.microsoft.com/office/powerpoint/2010/main" val="3650758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4294967295"/>
          </p:nvPr>
        </p:nvSpPr>
        <p:spPr>
          <a:xfrm>
            <a:off x="381000" y="1066800"/>
            <a:ext cx="8534400" cy="4648200"/>
          </a:xfrm>
          <a:prstGeom prst="rect">
            <a:avLst/>
          </a:prstGeom>
        </p:spPr>
        <p:txBody>
          <a:bodyPr/>
          <a:lstStyle/>
          <a:p>
            <a:r>
              <a:rPr lang="en-US" altLang="zh-CN" sz="2400" b="1" dirty="0">
                <a:latin typeface="华文楷体" panose="02010600040101010101" pitchFamily="2" charset="-122"/>
                <a:ea typeface="华文楷体" panose="02010600040101010101" pitchFamily="2" charset="-122"/>
              </a:rPr>
              <a:t>C5.0 </a:t>
            </a:r>
            <a:r>
              <a:rPr lang="zh-CN" altLang="en-US" sz="2400" b="1" dirty="0">
                <a:latin typeface="华文楷体" panose="02010600040101010101" pitchFamily="2" charset="-122"/>
                <a:ea typeface="华文楷体" panose="02010600040101010101" pitchFamily="2" charset="-122"/>
              </a:rPr>
              <a:t>可生成两种模型。</a:t>
            </a:r>
            <a:endParaRPr lang="en-US" altLang="zh-CN" sz="2400" b="1" dirty="0">
              <a:latin typeface="华文楷体" panose="02010600040101010101" pitchFamily="2" charset="-122"/>
              <a:ea typeface="华文楷体" panose="02010600040101010101" pitchFamily="2" charset="-122"/>
            </a:endParaRPr>
          </a:p>
          <a:p>
            <a:pPr lvl="1"/>
            <a:r>
              <a:rPr lang="zh-CN" altLang="en-US" sz="2000" b="1" dirty="0">
                <a:latin typeface="华文楷体" panose="02010600040101010101" pitchFamily="2" charset="-122"/>
                <a:ea typeface="华文楷体" panose="02010600040101010101" pitchFamily="2" charset="-122"/>
              </a:rPr>
              <a:t>决策树 ：每个终端（或“叶”）节点可描述训练数据的特定子集，对于在决策树中显示的任何特定数据记录，仅可能有一个预测。</a:t>
            </a:r>
            <a:endParaRPr lang="zh-CN" altLang="en-US" sz="2400" b="1" dirty="0">
              <a:latin typeface="华文楷体" panose="02010600040101010101" pitchFamily="2" charset="-122"/>
              <a:ea typeface="华文楷体" panose="02010600040101010101" pitchFamily="2" charset="-122"/>
            </a:endParaRPr>
          </a:p>
          <a:p>
            <a:pPr lvl="1"/>
            <a:r>
              <a:rPr lang="zh-CN" altLang="en-US" sz="2000" b="1" dirty="0">
                <a:latin typeface="华文楷体" panose="02010600040101010101" pitchFamily="2" charset="-122"/>
                <a:ea typeface="华文楷体" panose="02010600040101010101" pitchFamily="2" charset="-122"/>
              </a:rPr>
              <a:t>规则集 ：</a:t>
            </a:r>
            <a:r>
              <a:rPr lang="zh-CN" altLang="en-US" sz="2000" b="1" dirty="0">
                <a:solidFill>
                  <a:srgbClr val="FF0000"/>
                </a:solidFill>
                <a:latin typeface="华文楷体" panose="02010600040101010101" pitchFamily="2" charset="-122"/>
                <a:ea typeface="华文楷体" panose="02010600040101010101" pitchFamily="2" charset="-122"/>
              </a:rPr>
              <a:t>使用规则集时，可以为任意特定记录应用多个规则，也可以不应用任何规则</a:t>
            </a:r>
            <a:r>
              <a:rPr lang="zh-CN" altLang="en-US" sz="2000" b="1" dirty="0">
                <a:latin typeface="华文楷体" panose="02010600040101010101" pitchFamily="2" charset="-122"/>
                <a:ea typeface="华文楷体" panose="02010600040101010101" pitchFamily="2" charset="-122"/>
              </a:rPr>
              <a:t>。如果应用多个规则，则每个规则将根据与此规则关联的置信度获得一个加权“投票”，并通过组合应用到所讨论记录的所有规则的加权投票来确定最终的预测。如果没有规则可应用，则会将缺省预测分配到该记录。</a:t>
            </a:r>
          </a:p>
          <a:p>
            <a:r>
              <a:rPr lang="zh-CN" altLang="en-US" sz="2400" b="1" dirty="0">
                <a:latin typeface="华文楷体" panose="02010600040101010101" pitchFamily="2" charset="-122"/>
                <a:ea typeface="华文楷体" panose="02010600040101010101" pitchFamily="2" charset="-122"/>
              </a:rPr>
              <a:t>训练 </a:t>
            </a:r>
            <a:r>
              <a:rPr lang="en-US" altLang="zh-CN" sz="2400" b="1" dirty="0">
                <a:latin typeface="华文楷体" panose="02010600040101010101" pitchFamily="2" charset="-122"/>
                <a:ea typeface="华文楷体" panose="02010600040101010101" pitchFamily="2" charset="-122"/>
              </a:rPr>
              <a:t>C5.0 </a:t>
            </a:r>
            <a:r>
              <a:rPr lang="zh-CN" altLang="en-US" sz="2400" b="1" dirty="0">
                <a:latin typeface="华文楷体" panose="02010600040101010101" pitchFamily="2" charset="-122"/>
                <a:ea typeface="华文楷体" panose="02010600040101010101" pitchFamily="2" charset="-122"/>
              </a:rPr>
              <a:t>模型，</a:t>
            </a:r>
            <a:r>
              <a:rPr lang="zh-CN" altLang="en-US" sz="2400" b="1" dirty="0">
                <a:solidFill>
                  <a:srgbClr val="FF0000"/>
                </a:solidFill>
                <a:latin typeface="华文楷体" panose="02010600040101010101" pitchFamily="2" charset="-122"/>
                <a:ea typeface="华文楷体" panose="02010600040101010101" pitchFamily="2" charset="-122"/>
              </a:rPr>
              <a:t>必须有一个分类（即名义或有序）目标字段和一个或多个任意类型的输入字段</a:t>
            </a:r>
            <a:r>
              <a:rPr lang="zh-CN" altLang="en-US" sz="2400" b="1" dirty="0">
                <a:latin typeface="华文楷体" panose="02010600040101010101" pitchFamily="2" charset="-122"/>
                <a:ea typeface="华文楷体" panose="02010600040101010101" pitchFamily="2" charset="-122"/>
              </a:rPr>
              <a:t>。设置为 双向或 无的字段将忽略。必须对模型中使用的字段的类型完全实例化。还可以指定权重字段。</a:t>
            </a:r>
          </a:p>
          <a:p>
            <a:r>
              <a:rPr lang="zh-CN" altLang="en-US" sz="2400" b="1" dirty="0">
                <a:latin typeface="华文楷体" panose="02010600040101010101" pitchFamily="2" charset="-122"/>
                <a:ea typeface="华文楷体" panose="02010600040101010101" pitchFamily="2" charset="-122"/>
              </a:rPr>
              <a:t>优势。遇到缺少数据及存在大量输入字段等问题时，</a:t>
            </a:r>
            <a:r>
              <a:rPr lang="en-US" altLang="zh-CN" sz="2400" b="1" dirty="0">
                <a:latin typeface="华文楷体" panose="02010600040101010101" pitchFamily="2" charset="-122"/>
                <a:ea typeface="华文楷体" panose="02010600040101010101" pitchFamily="2" charset="-122"/>
              </a:rPr>
              <a:t>C5.0 </a:t>
            </a:r>
            <a:r>
              <a:rPr lang="zh-CN" altLang="en-US" sz="2400" b="1" dirty="0">
                <a:latin typeface="华文楷体" panose="02010600040101010101" pitchFamily="2" charset="-122"/>
                <a:ea typeface="华文楷体" panose="02010600040101010101" pitchFamily="2" charset="-122"/>
              </a:rPr>
              <a:t>模型的表现十分稳健。</a:t>
            </a:r>
            <a:r>
              <a:rPr lang="en-US" altLang="zh-CN" sz="2400" b="1" dirty="0">
                <a:latin typeface="华文楷体" panose="02010600040101010101" pitchFamily="2" charset="-122"/>
                <a:ea typeface="华文楷体" panose="02010600040101010101" pitchFamily="2" charset="-122"/>
              </a:rPr>
              <a:t>C5.0 </a:t>
            </a:r>
            <a:r>
              <a:rPr lang="zh-CN" altLang="en-US" sz="2400" b="1" dirty="0">
                <a:latin typeface="华文楷体" panose="02010600040101010101" pitchFamily="2" charset="-122"/>
                <a:ea typeface="华文楷体" panose="02010600040101010101" pitchFamily="2" charset="-122"/>
              </a:rPr>
              <a:t>还提供功能强大的 增强 方法来提高分类的准确性。</a:t>
            </a:r>
            <a:endParaRPr lang="en-US" altLang="zh-CN" sz="2400" b="1"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F3050749-F892-43DE-B909-D19D35898052}" type="slidenum">
              <a:rPr lang="en-US" altLang="zh-CN" smtClean="0"/>
              <a:pPr/>
              <a:t>11</a:t>
            </a:fld>
            <a:endParaRPr lang="en-US" altLang="zh-CN"/>
          </a:p>
        </p:txBody>
      </p:sp>
      <p:sp>
        <p:nvSpPr>
          <p:cNvPr id="6" name="Rectangle 2"/>
          <p:cNvSpPr txBox="1">
            <a:spLocks noChangeArrowheads="1"/>
          </p:cNvSpPr>
          <p:nvPr/>
        </p:nvSpPr>
        <p:spPr bwMode="gray">
          <a:xfrm>
            <a:off x="609600" y="228600"/>
            <a:ext cx="79248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800" b="1" kern="1200">
                <a:solidFill>
                  <a:schemeClr val="tx1"/>
                </a:solidFill>
                <a:latin typeface="+mj-lt"/>
                <a:ea typeface="+mj-ea"/>
                <a:cs typeface="+mj-cs"/>
              </a:defRPr>
            </a:lvl1pPr>
            <a:lvl2pPr algn="ctr" rtl="0" fontAlgn="base">
              <a:spcBef>
                <a:spcPct val="0"/>
              </a:spcBef>
              <a:spcAft>
                <a:spcPct val="0"/>
              </a:spcAft>
              <a:defRPr sz="2800" b="1">
                <a:solidFill>
                  <a:schemeClr val="bg1"/>
                </a:solidFill>
                <a:latin typeface="Arial" panose="020B0604020202020204" pitchFamily="34" charset="0"/>
              </a:defRPr>
            </a:lvl2pPr>
            <a:lvl3pPr algn="ctr" rtl="0" fontAlgn="base">
              <a:spcBef>
                <a:spcPct val="0"/>
              </a:spcBef>
              <a:spcAft>
                <a:spcPct val="0"/>
              </a:spcAft>
              <a:defRPr sz="2800" b="1">
                <a:solidFill>
                  <a:schemeClr val="bg1"/>
                </a:solidFill>
                <a:latin typeface="Arial" panose="020B0604020202020204" pitchFamily="34" charset="0"/>
              </a:defRPr>
            </a:lvl3pPr>
            <a:lvl4pPr algn="ctr" rtl="0" fontAlgn="base">
              <a:spcBef>
                <a:spcPct val="0"/>
              </a:spcBef>
              <a:spcAft>
                <a:spcPct val="0"/>
              </a:spcAft>
              <a:defRPr sz="2800" b="1">
                <a:solidFill>
                  <a:schemeClr val="bg1"/>
                </a:solidFill>
                <a:latin typeface="Arial" panose="020B0604020202020204" pitchFamily="34" charset="0"/>
              </a:defRPr>
            </a:lvl4pPr>
            <a:lvl5pPr algn="ctr" rtl="0" fontAlgn="base">
              <a:spcBef>
                <a:spcPct val="0"/>
              </a:spcBef>
              <a:spcAft>
                <a:spcPct val="0"/>
              </a:spcAft>
              <a:defRPr sz="2800" b="1">
                <a:solidFill>
                  <a:schemeClr val="bg1"/>
                </a:solidFill>
                <a:latin typeface="Arial" panose="020B0604020202020204" pitchFamily="34" charset="0"/>
              </a:defRPr>
            </a:lvl5pPr>
            <a:lvl6pPr marL="457200" algn="ctr" rtl="0" fontAlgn="base">
              <a:spcBef>
                <a:spcPct val="0"/>
              </a:spcBef>
              <a:spcAft>
                <a:spcPct val="0"/>
              </a:spcAft>
              <a:defRPr sz="2800" b="1">
                <a:solidFill>
                  <a:schemeClr val="bg1"/>
                </a:solidFill>
                <a:latin typeface="Arial" panose="020B0604020202020204" pitchFamily="34" charset="0"/>
              </a:defRPr>
            </a:lvl6pPr>
            <a:lvl7pPr marL="914400" algn="ctr" rtl="0" fontAlgn="base">
              <a:spcBef>
                <a:spcPct val="0"/>
              </a:spcBef>
              <a:spcAft>
                <a:spcPct val="0"/>
              </a:spcAft>
              <a:defRPr sz="2800" b="1">
                <a:solidFill>
                  <a:schemeClr val="bg1"/>
                </a:solidFill>
                <a:latin typeface="Arial" panose="020B0604020202020204" pitchFamily="34" charset="0"/>
              </a:defRPr>
            </a:lvl7pPr>
            <a:lvl8pPr marL="1371600" algn="ctr" rtl="0" fontAlgn="base">
              <a:spcBef>
                <a:spcPct val="0"/>
              </a:spcBef>
              <a:spcAft>
                <a:spcPct val="0"/>
              </a:spcAft>
              <a:defRPr sz="2800" b="1">
                <a:solidFill>
                  <a:schemeClr val="bg1"/>
                </a:solidFill>
                <a:latin typeface="Arial" panose="020B0604020202020204" pitchFamily="34" charset="0"/>
              </a:defRPr>
            </a:lvl8pPr>
            <a:lvl9pPr marL="1828800" algn="ctr" rtl="0" fontAlgn="base">
              <a:spcBef>
                <a:spcPct val="0"/>
              </a:spcBef>
              <a:spcAft>
                <a:spcPct val="0"/>
              </a:spcAft>
              <a:defRPr sz="2800" b="1">
                <a:solidFill>
                  <a:schemeClr val="bg1"/>
                </a:solidFill>
                <a:latin typeface="Arial" panose="020B0604020202020204" pitchFamily="34" charset="0"/>
              </a:defRPr>
            </a:lvl9pPr>
          </a:lstStyle>
          <a:p>
            <a:pPr eaLnBrk="0" hangingPunct="0"/>
            <a:r>
              <a:rPr lang="en-US" altLang="zh-CN" sz="3200" dirty="0">
                <a:solidFill>
                  <a:srgbClr val="000000"/>
                </a:solidFill>
                <a:ea typeface="宋体" panose="02010600030101010101" pitchFamily="2" charset="-122"/>
              </a:rPr>
              <a:t>3. C5.0</a:t>
            </a:r>
            <a:r>
              <a:rPr lang="zh-CN" altLang="en-US" sz="3200" dirty="0">
                <a:solidFill>
                  <a:srgbClr val="000000"/>
                </a:solidFill>
                <a:ea typeface="宋体" panose="02010600030101010101" pitchFamily="2" charset="-122"/>
              </a:rPr>
              <a:t>节点</a:t>
            </a:r>
            <a:endParaRPr lang="en-US" altLang="zh-CN" sz="3200" dirty="0">
              <a:solidFill>
                <a:srgbClr val="000000"/>
              </a:solidFill>
              <a:ea typeface="宋体" panose="02010600030101010101" pitchFamily="2" charset="-122"/>
            </a:endParaRPr>
          </a:p>
        </p:txBody>
      </p:sp>
    </p:spTree>
    <p:extLst>
      <p:ext uri="{BB962C8B-B14F-4D97-AF65-F5344CB8AC3E}">
        <p14:creationId xmlns:p14="http://schemas.microsoft.com/office/powerpoint/2010/main" val="2588741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4294967295"/>
          </p:nvPr>
        </p:nvSpPr>
        <p:spPr>
          <a:xfrm>
            <a:off x="381000" y="1066800"/>
            <a:ext cx="8534400" cy="4648200"/>
          </a:xfrm>
          <a:prstGeom prst="rect">
            <a:avLst/>
          </a:prstGeom>
        </p:spPr>
        <p:txBody>
          <a:bodyPr/>
          <a:lstStyle/>
          <a:p>
            <a:r>
              <a:rPr lang="en-US" altLang="zh-CN" sz="2400" b="1" dirty="0">
                <a:latin typeface="华文楷体" panose="02010600040101010101" pitchFamily="2" charset="-122"/>
                <a:ea typeface="华文楷体" panose="02010600040101010101" pitchFamily="2" charset="-122"/>
              </a:rPr>
              <a:t>C5.0 </a:t>
            </a:r>
            <a:r>
              <a:rPr lang="zh-CN" altLang="en-US" sz="2400" b="1" dirty="0">
                <a:latin typeface="华文楷体" panose="02010600040101010101" pitchFamily="2" charset="-122"/>
                <a:ea typeface="华文楷体" panose="02010600040101010101" pitchFamily="2" charset="-122"/>
              </a:rPr>
              <a:t>可生成两种模型。</a:t>
            </a:r>
            <a:endParaRPr lang="en-US" altLang="zh-CN" sz="2400" b="1" dirty="0">
              <a:latin typeface="华文楷体" panose="02010600040101010101" pitchFamily="2" charset="-122"/>
              <a:ea typeface="华文楷体" panose="02010600040101010101" pitchFamily="2" charset="-122"/>
            </a:endParaRPr>
          </a:p>
          <a:p>
            <a:pPr lvl="1"/>
            <a:r>
              <a:rPr lang="zh-CN" altLang="en-US" sz="2000" b="1" dirty="0">
                <a:latin typeface="华文楷体" panose="02010600040101010101" pitchFamily="2" charset="-122"/>
                <a:ea typeface="华文楷体" panose="02010600040101010101" pitchFamily="2" charset="-122"/>
              </a:rPr>
              <a:t>决策树 ：每个终端（或“叶”）节点可描述训练数据的特定子集，对于在决策树中显示的任何特定数据记录，仅可能有一个预测。</a:t>
            </a:r>
            <a:endParaRPr lang="zh-CN" altLang="en-US" sz="2400" b="1" dirty="0">
              <a:latin typeface="华文楷体" panose="02010600040101010101" pitchFamily="2" charset="-122"/>
              <a:ea typeface="华文楷体" panose="02010600040101010101" pitchFamily="2" charset="-122"/>
            </a:endParaRPr>
          </a:p>
          <a:p>
            <a:pPr lvl="1"/>
            <a:r>
              <a:rPr lang="zh-CN" altLang="en-US" sz="2000" b="1" dirty="0">
                <a:latin typeface="华文楷体" panose="02010600040101010101" pitchFamily="2" charset="-122"/>
                <a:ea typeface="华文楷体" panose="02010600040101010101" pitchFamily="2" charset="-122"/>
              </a:rPr>
              <a:t>规则集 ：</a:t>
            </a:r>
            <a:r>
              <a:rPr lang="zh-CN" altLang="en-US" sz="2000" b="1" dirty="0">
                <a:solidFill>
                  <a:srgbClr val="FF0000"/>
                </a:solidFill>
                <a:latin typeface="华文楷体" panose="02010600040101010101" pitchFamily="2" charset="-122"/>
                <a:ea typeface="华文楷体" panose="02010600040101010101" pitchFamily="2" charset="-122"/>
              </a:rPr>
              <a:t>使用规则集时，可以为任意特定记录应用多个规则，也可以不应用任何规则</a:t>
            </a:r>
            <a:r>
              <a:rPr lang="zh-CN" altLang="en-US" sz="2000" b="1" dirty="0">
                <a:latin typeface="华文楷体" panose="02010600040101010101" pitchFamily="2" charset="-122"/>
                <a:ea typeface="华文楷体" panose="02010600040101010101" pitchFamily="2" charset="-122"/>
              </a:rPr>
              <a:t>。如果应用多个规则，则每个规则将根据与此规则关联的置信度获得一个加权“投票”，并通过组合应用到所讨论记录的所有规则的加权投票来确定最终的预测。如果没有规则可应用，则会将缺省预测分配到该记录。</a:t>
            </a:r>
          </a:p>
          <a:p>
            <a:r>
              <a:rPr lang="zh-CN" altLang="en-US" sz="2400" b="1" dirty="0">
                <a:latin typeface="华文楷体" panose="02010600040101010101" pitchFamily="2" charset="-122"/>
                <a:ea typeface="华文楷体" panose="02010600040101010101" pitchFamily="2" charset="-122"/>
              </a:rPr>
              <a:t>训练 </a:t>
            </a:r>
            <a:r>
              <a:rPr lang="en-US" altLang="zh-CN" sz="2400" b="1" dirty="0">
                <a:latin typeface="华文楷体" panose="02010600040101010101" pitchFamily="2" charset="-122"/>
                <a:ea typeface="华文楷体" panose="02010600040101010101" pitchFamily="2" charset="-122"/>
              </a:rPr>
              <a:t>C5.0 </a:t>
            </a:r>
            <a:r>
              <a:rPr lang="zh-CN" altLang="en-US" sz="2400" b="1" dirty="0">
                <a:latin typeface="华文楷体" panose="02010600040101010101" pitchFamily="2" charset="-122"/>
                <a:ea typeface="华文楷体" panose="02010600040101010101" pitchFamily="2" charset="-122"/>
              </a:rPr>
              <a:t>模型，</a:t>
            </a:r>
            <a:r>
              <a:rPr lang="zh-CN" altLang="en-US" sz="2400" b="1" dirty="0">
                <a:solidFill>
                  <a:srgbClr val="FF0000"/>
                </a:solidFill>
                <a:latin typeface="华文楷体" panose="02010600040101010101" pitchFamily="2" charset="-122"/>
                <a:ea typeface="华文楷体" panose="02010600040101010101" pitchFamily="2" charset="-122"/>
              </a:rPr>
              <a:t>必须有一个分类（即名义或有序）目标字段和一个或多个任意类型的输入字段</a:t>
            </a:r>
            <a:r>
              <a:rPr lang="zh-CN" altLang="en-US" sz="2400" b="1" dirty="0">
                <a:latin typeface="华文楷体" panose="02010600040101010101" pitchFamily="2" charset="-122"/>
                <a:ea typeface="华文楷体" panose="02010600040101010101" pitchFamily="2" charset="-122"/>
              </a:rPr>
              <a:t>。设置为 双向或 无的字段将忽略。必须对模型中使用的字段的类型完全实例化。还可以指定权重字段。</a:t>
            </a:r>
          </a:p>
          <a:p>
            <a:r>
              <a:rPr lang="zh-CN" altLang="en-US" sz="2400" b="1" dirty="0">
                <a:latin typeface="华文楷体" panose="02010600040101010101" pitchFamily="2" charset="-122"/>
                <a:ea typeface="华文楷体" panose="02010600040101010101" pitchFamily="2" charset="-122"/>
              </a:rPr>
              <a:t>优势。遇到缺少数据及存在大量输入字段等问题时，</a:t>
            </a:r>
            <a:r>
              <a:rPr lang="en-US" altLang="zh-CN" sz="2400" b="1" dirty="0">
                <a:latin typeface="华文楷体" panose="02010600040101010101" pitchFamily="2" charset="-122"/>
                <a:ea typeface="华文楷体" panose="02010600040101010101" pitchFamily="2" charset="-122"/>
              </a:rPr>
              <a:t>C5.0 </a:t>
            </a:r>
            <a:r>
              <a:rPr lang="zh-CN" altLang="en-US" sz="2400" b="1" dirty="0">
                <a:latin typeface="华文楷体" panose="02010600040101010101" pitchFamily="2" charset="-122"/>
                <a:ea typeface="华文楷体" panose="02010600040101010101" pitchFamily="2" charset="-122"/>
              </a:rPr>
              <a:t>模型的表现十分稳健。</a:t>
            </a:r>
            <a:r>
              <a:rPr lang="en-US" altLang="zh-CN" sz="2400" b="1" dirty="0">
                <a:latin typeface="华文楷体" panose="02010600040101010101" pitchFamily="2" charset="-122"/>
                <a:ea typeface="华文楷体" panose="02010600040101010101" pitchFamily="2" charset="-122"/>
              </a:rPr>
              <a:t>C5.0 </a:t>
            </a:r>
            <a:r>
              <a:rPr lang="zh-CN" altLang="en-US" sz="2400" b="1" dirty="0">
                <a:latin typeface="华文楷体" panose="02010600040101010101" pitchFamily="2" charset="-122"/>
                <a:ea typeface="华文楷体" panose="02010600040101010101" pitchFamily="2" charset="-122"/>
              </a:rPr>
              <a:t>还提供功能强大的 增强 方法来提高分类的准确性。</a:t>
            </a:r>
            <a:endParaRPr lang="en-US" altLang="zh-CN" sz="2400" b="1"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F3050749-F892-43DE-B909-D19D35898052}" type="slidenum">
              <a:rPr lang="en-US" altLang="zh-CN" smtClean="0"/>
              <a:pPr/>
              <a:t>12</a:t>
            </a:fld>
            <a:endParaRPr lang="en-US" altLang="zh-CN"/>
          </a:p>
        </p:txBody>
      </p:sp>
      <p:sp>
        <p:nvSpPr>
          <p:cNvPr id="6" name="Rectangle 2"/>
          <p:cNvSpPr txBox="1">
            <a:spLocks noChangeArrowheads="1"/>
          </p:cNvSpPr>
          <p:nvPr/>
        </p:nvSpPr>
        <p:spPr bwMode="gray">
          <a:xfrm>
            <a:off x="609600" y="228600"/>
            <a:ext cx="79248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800" b="1" kern="1200">
                <a:solidFill>
                  <a:schemeClr val="tx1"/>
                </a:solidFill>
                <a:latin typeface="+mj-lt"/>
                <a:ea typeface="+mj-ea"/>
                <a:cs typeface="+mj-cs"/>
              </a:defRPr>
            </a:lvl1pPr>
            <a:lvl2pPr algn="ctr" rtl="0" fontAlgn="base">
              <a:spcBef>
                <a:spcPct val="0"/>
              </a:spcBef>
              <a:spcAft>
                <a:spcPct val="0"/>
              </a:spcAft>
              <a:defRPr sz="2800" b="1">
                <a:solidFill>
                  <a:schemeClr val="bg1"/>
                </a:solidFill>
                <a:latin typeface="Arial" panose="020B0604020202020204" pitchFamily="34" charset="0"/>
              </a:defRPr>
            </a:lvl2pPr>
            <a:lvl3pPr algn="ctr" rtl="0" fontAlgn="base">
              <a:spcBef>
                <a:spcPct val="0"/>
              </a:spcBef>
              <a:spcAft>
                <a:spcPct val="0"/>
              </a:spcAft>
              <a:defRPr sz="2800" b="1">
                <a:solidFill>
                  <a:schemeClr val="bg1"/>
                </a:solidFill>
                <a:latin typeface="Arial" panose="020B0604020202020204" pitchFamily="34" charset="0"/>
              </a:defRPr>
            </a:lvl3pPr>
            <a:lvl4pPr algn="ctr" rtl="0" fontAlgn="base">
              <a:spcBef>
                <a:spcPct val="0"/>
              </a:spcBef>
              <a:spcAft>
                <a:spcPct val="0"/>
              </a:spcAft>
              <a:defRPr sz="2800" b="1">
                <a:solidFill>
                  <a:schemeClr val="bg1"/>
                </a:solidFill>
                <a:latin typeface="Arial" panose="020B0604020202020204" pitchFamily="34" charset="0"/>
              </a:defRPr>
            </a:lvl4pPr>
            <a:lvl5pPr algn="ctr" rtl="0" fontAlgn="base">
              <a:spcBef>
                <a:spcPct val="0"/>
              </a:spcBef>
              <a:spcAft>
                <a:spcPct val="0"/>
              </a:spcAft>
              <a:defRPr sz="2800" b="1">
                <a:solidFill>
                  <a:schemeClr val="bg1"/>
                </a:solidFill>
                <a:latin typeface="Arial" panose="020B0604020202020204" pitchFamily="34" charset="0"/>
              </a:defRPr>
            </a:lvl5pPr>
            <a:lvl6pPr marL="457200" algn="ctr" rtl="0" fontAlgn="base">
              <a:spcBef>
                <a:spcPct val="0"/>
              </a:spcBef>
              <a:spcAft>
                <a:spcPct val="0"/>
              </a:spcAft>
              <a:defRPr sz="2800" b="1">
                <a:solidFill>
                  <a:schemeClr val="bg1"/>
                </a:solidFill>
                <a:latin typeface="Arial" panose="020B0604020202020204" pitchFamily="34" charset="0"/>
              </a:defRPr>
            </a:lvl6pPr>
            <a:lvl7pPr marL="914400" algn="ctr" rtl="0" fontAlgn="base">
              <a:spcBef>
                <a:spcPct val="0"/>
              </a:spcBef>
              <a:spcAft>
                <a:spcPct val="0"/>
              </a:spcAft>
              <a:defRPr sz="2800" b="1">
                <a:solidFill>
                  <a:schemeClr val="bg1"/>
                </a:solidFill>
                <a:latin typeface="Arial" panose="020B0604020202020204" pitchFamily="34" charset="0"/>
              </a:defRPr>
            </a:lvl7pPr>
            <a:lvl8pPr marL="1371600" algn="ctr" rtl="0" fontAlgn="base">
              <a:spcBef>
                <a:spcPct val="0"/>
              </a:spcBef>
              <a:spcAft>
                <a:spcPct val="0"/>
              </a:spcAft>
              <a:defRPr sz="2800" b="1">
                <a:solidFill>
                  <a:schemeClr val="bg1"/>
                </a:solidFill>
                <a:latin typeface="Arial" panose="020B0604020202020204" pitchFamily="34" charset="0"/>
              </a:defRPr>
            </a:lvl8pPr>
            <a:lvl9pPr marL="1828800" algn="ctr" rtl="0" fontAlgn="base">
              <a:spcBef>
                <a:spcPct val="0"/>
              </a:spcBef>
              <a:spcAft>
                <a:spcPct val="0"/>
              </a:spcAft>
              <a:defRPr sz="2800" b="1">
                <a:solidFill>
                  <a:schemeClr val="bg1"/>
                </a:solidFill>
                <a:latin typeface="Arial" panose="020B0604020202020204" pitchFamily="34" charset="0"/>
              </a:defRPr>
            </a:lvl9pPr>
          </a:lstStyle>
          <a:p>
            <a:pPr eaLnBrk="0" hangingPunct="0"/>
            <a:r>
              <a:rPr lang="en-US" altLang="zh-CN" sz="3200" dirty="0">
                <a:solidFill>
                  <a:srgbClr val="000000"/>
                </a:solidFill>
                <a:ea typeface="宋体" panose="02010600030101010101" pitchFamily="2" charset="-122"/>
              </a:rPr>
              <a:t>3. C5.0</a:t>
            </a:r>
            <a:r>
              <a:rPr lang="zh-CN" altLang="en-US" sz="3200" dirty="0">
                <a:solidFill>
                  <a:srgbClr val="000000"/>
                </a:solidFill>
                <a:ea typeface="宋体" panose="02010600030101010101" pitchFamily="2" charset="-122"/>
              </a:rPr>
              <a:t>节点</a:t>
            </a:r>
            <a:endParaRPr lang="en-US" altLang="zh-CN" sz="3200" dirty="0">
              <a:solidFill>
                <a:srgbClr val="000000"/>
              </a:solidFill>
              <a:ea typeface="宋体" panose="02010600030101010101" pitchFamily="2" charset="-122"/>
            </a:endParaRPr>
          </a:p>
        </p:txBody>
      </p:sp>
    </p:spTree>
    <p:extLst>
      <p:ext uri="{BB962C8B-B14F-4D97-AF65-F5344CB8AC3E}">
        <p14:creationId xmlns:p14="http://schemas.microsoft.com/office/powerpoint/2010/main" val="78510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09600" y="228600"/>
            <a:ext cx="7924800" cy="563563"/>
          </a:xfrm>
        </p:spPr>
        <p:txBody>
          <a:bodyPr/>
          <a:lstStyle/>
          <a:p>
            <a:pPr eaLnBrk="0" hangingPunct="0"/>
            <a:r>
              <a:rPr lang="en-US" altLang="zh-CN" sz="3200" dirty="0">
                <a:solidFill>
                  <a:srgbClr val="000000"/>
                </a:solidFill>
                <a:ea typeface="宋体" panose="02010600030101010101" pitchFamily="2" charset="-122"/>
              </a:rPr>
              <a:t>4.1 C5.0</a:t>
            </a:r>
            <a:r>
              <a:rPr lang="zh-CN" altLang="en-US" sz="3200" dirty="0">
                <a:solidFill>
                  <a:srgbClr val="000000"/>
                </a:solidFill>
                <a:ea typeface="宋体" panose="02010600030101010101" pitchFamily="2" charset="-122"/>
              </a:rPr>
              <a:t>挖掘分类模型示例</a:t>
            </a:r>
            <a:r>
              <a:rPr lang="en-US" altLang="zh-CN" sz="3200" dirty="0">
                <a:solidFill>
                  <a:srgbClr val="000000"/>
                </a:solidFill>
                <a:ea typeface="宋体" panose="02010600030101010101" pitchFamily="2" charset="-122"/>
              </a:rPr>
              <a:t>-</a:t>
            </a:r>
            <a:r>
              <a:rPr lang="zh-CN" altLang="en-US" sz="3200" dirty="0">
                <a:solidFill>
                  <a:srgbClr val="000000"/>
                </a:solidFill>
                <a:ea typeface="宋体" panose="02010600030101010101" pitchFamily="2" charset="-122"/>
              </a:rPr>
              <a:t>示例数据</a:t>
            </a:r>
            <a:endParaRPr lang="en-US" altLang="zh-CN" sz="3200" dirty="0">
              <a:solidFill>
                <a:srgbClr val="000000"/>
              </a:solidFill>
              <a:ea typeface="宋体" panose="02010600030101010101" pitchFamily="2" charset="-122"/>
            </a:endParaRPr>
          </a:p>
        </p:txBody>
      </p:sp>
      <p:sp>
        <p:nvSpPr>
          <p:cNvPr id="8" name="内容占位符 7"/>
          <p:cNvSpPr>
            <a:spLocks noGrp="1"/>
          </p:cNvSpPr>
          <p:nvPr>
            <p:ph idx="4294967295"/>
          </p:nvPr>
        </p:nvSpPr>
        <p:spPr>
          <a:xfrm>
            <a:off x="457199" y="1143000"/>
            <a:ext cx="7848600" cy="4648200"/>
          </a:xfrm>
          <a:prstGeom prst="rect">
            <a:avLst/>
          </a:prstGeom>
        </p:spPr>
        <p:txBody>
          <a:bodyPr/>
          <a:lstStyle/>
          <a:p>
            <a:r>
              <a:rPr lang="zh-CN" altLang="en-US" b="1" dirty="0">
                <a:latin typeface="华文楷体" panose="02010600040101010101" pitchFamily="2" charset="-122"/>
                <a:ea typeface="华文楷体" panose="02010600040101010101" pitchFamily="2" charset="-122"/>
              </a:rPr>
              <a:t>课堂示例数据文件：</a:t>
            </a:r>
            <a:r>
              <a:rPr lang="en-US" altLang="zh-CN" dirty="0"/>
              <a:t> ILPD.csv</a:t>
            </a:r>
            <a:endParaRPr lang="en-US" altLang="zh-CN" b="1" dirty="0">
              <a:latin typeface="华文楷体" panose="02010600040101010101" pitchFamily="2" charset="-122"/>
              <a:ea typeface="华文楷体" panose="02010600040101010101" pitchFamily="2" charset="-122"/>
            </a:endParaRPr>
          </a:p>
          <a:p>
            <a:pPr marL="457200" lvl="1" indent="0">
              <a:buNone/>
            </a:pPr>
            <a:endParaRPr lang="en-US" altLang="zh-CN" b="1" dirty="0">
              <a:latin typeface="华文楷体" panose="02010600040101010101" pitchFamily="2" charset="-122"/>
              <a:ea typeface="华文楷体" panose="02010600040101010101" pitchFamily="2" charset="-122"/>
            </a:endParaRPr>
          </a:p>
          <a:p>
            <a:pPr lvl="1"/>
            <a:endParaRPr lang="en-US" altLang="zh-CN" b="1" dirty="0">
              <a:latin typeface="华文楷体" panose="02010600040101010101" pitchFamily="2" charset="-122"/>
              <a:ea typeface="华文楷体" panose="02010600040101010101" pitchFamily="2" charset="-122"/>
            </a:endParaRPr>
          </a:p>
          <a:p>
            <a:pPr marL="457200" lvl="1" indent="0">
              <a:buNone/>
            </a:pPr>
            <a:endParaRPr lang="zh-CN" altLang="en-US" b="1"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F3050749-F892-43DE-B909-D19D35898052}" type="slidenum">
              <a:rPr lang="en-US" altLang="zh-CN" smtClean="0"/>
              <a:pPr/>
              <a:t>13</a:t>
            </a:fld>
            <a:endParaRPr lang="en-US" altLang="zh-CN"/>
          </a:p>
        </p:txBody>
      </p:sp>
      <p:pic>
        <p:nvPicPr>
          <p:cNvPr id="2" name="图片 1"/>
          <p:cNvPicPr>
            <a:picLocks noChangeAspect="1"/>
          </p:cNvPicPr>
          <p:nvPr/>
        </p:nvPicPr>
        <p:blipFill>
          <a:blip r:embed="rId3"/>
          <a:stretch>
            <a:fillRect/>
          </a:stretch>
        </p:blipFill>
        <p:spPr>
          <a:xfrm>
            <a:off x="884710" y="1828800"/>
            <a:ext cx="6993578" cy="4117975"/>
          </a:xfrm>
          <a:prstGeom prst="rect">
            <a:avLst/>
          </a:prstGeom>
        </p:spPr>
      </p:pic>
    </p:spTree>
    <p:extLst>
      <p:ext uri="{BB962C8B-B14F-4D97-AF65-F5344CB8AC3E}">
        <p14:creationId xmlns:p14="http://schemas.microsoft.com/office/powerpoint/2010/main" val="214361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4294967295"/>
          </p:nvPr>
        </p:nvSpPr>
        <p:spPr>
          <a:xfrm>
            <a:off x="457199" y="1143000"/>
            <a:ext cx="7848600" cy="4648200"/>
          </a:xfrm>
          <a:prstGeom prst="rect">
            <a:avLst/>
          </a:prstGeom>
        </p:spPr>
        <p:txBody>
          <a:bodyPr/>
          <a:lstStyle/>
          <a:p>
            <a:r>
              <a:rPr lang="zh-CN" altLang="en-US" b="1" dirty="0">
                <a:latin typeface="华文楷体" panose="02010600040101010101" pitchFamily="2" charset="-122"/>
                <a:ea typeface="华文楷体" panose="02010600040101010101" pitchFamily="2" charset="-122"/>
              </a:rPr>
              <a:t>基于</a:t>
            </a:r>
            <a:r>
              <a:rPr lang="en-US" altLang="zh-CN" b="1" dirty="0">
                <a:latin typeface="华文楷体" panose="02010600040101010101" pitchFamily="2" charset="-122"/>
                <a:ea typeface="华文楷体" panose="02010600040101010101" pitchFamily="2" charset="-122"/>
              </a:rPr>
              <a:t>C50</a:t>
            </a:r>
            <a:r>
              <a:rPr lang="zh-CN" altLang="en-US" b="1" dirty="0">
                <a:latin typeface="华文楷体" panose="02010600040101010101" pitchFamily="2" charset="-122"/>
                <a:ea typeface="华文楷体" panose="02010600040101010101" pitchFamily="2" charset="-122"/>
              </a:rPr>
              <a:t>节点挖掘分类模型（训练集和测试集用样本节点指定）</a:t>
            </a:r>
            <a:endParaRPr lang="en-US" altLang="zh-CN" b="1"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F3050749-F892-43DE-B909-D19D35898052}" type="slidenum">
              <a:rPr lang="en-US" altLang="zh-CN" smtClean="0"/>
              <a:pPr/>
              <a:t>14</a:t>
            </a:fld>
            <a:endParaRPr lang="en-US" altLang="zh-CN"/>
          </a:p>
        </p:txBody>
      </p:sp>
      <p:sp>
        <p:nvSpPr>
          <p:cNvPr id="11" name="Rectangle 2"/>
          <p:cNvSpPr txBox="1">
            <a:spLocks noChangeArrowheads="1"/>
          </p:cNvSpPr>
          <p:nvPr/>
        </p:nvSpPr>
        <p:spPr bwMode="gray">
          <a:xfrm>
            <a:off x="609600" y="228600"/>
            <a:ext cx="79248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800" b="1" kern="1200">
                <a:solidFill>
                  <a:schemeClr val="tx1"/>
                </a:solidFill>
                <a:latin typeface="+mj-lt"/>
                <a:ea typeface="+mj-ea"/>
                <a:cs typeface="+mj-cs"/>
              </a:defRPr>
            </a:lvl1pPr>
            <a:lvl2pPr algn="ctr" rtl="0" fontAlgn="base">
              <a:spcBef>
                <a:spcPct val="0"/>
              </a:spcBef>
              <a:spcAft>
                <a:spcPct val="0"/>
              </a:spcAft>
              <a:defRPr sz="2800" b="1">
                <a:solidFill>
                  <a:schemeClr val="bg1"/>
                </a:solidFill>
                <a:latin typeface="Arial" panose="020B0604020202020204" pitchFamily="34" charset="0"/>
              </a:defRPr>
            </a:lvl2pPr>
            <a:lvl3pPr algn="ctr" rtl="0" fontAlgn="base">
              <a:spcBef>
                <a:spcPct val="0"/>
              </a:spcBef>
              <a:spcAft>
                <a:spcPct val="0"/>
              </a:spcAft>
              <a:defRPr sz="2800" b="1">
                <a:solidFill>
                  <a:schemeClr val="bg1"/>
                </a:solidFill>
                <a:latin typeface="Arial" panose="020B0604020202020204" pitchFamily="34" charset="0"/>
              </a:defRPr>
            </a:lvl3pPr>
            <a:lvl4pPr algn="ctr" rtl="0" fontAlgn="base">
              <a:spcBef>
                <a:spcPct val="0"/>
              </a:spcBef>
              <a:spcAft>
                <a:spcPct val="0"/>
              </a:spcAft>
              <a:defRPr sz="2800" b="1">
                <a:solidFill>
                  <a:schemeClr val="bg1"/>
                </a:solidFill>
                <a:latin typeface="Arial" panose="020B0604020202020204" pitchFamily="34" charset="0"/>
              </a:defRPr>
            </a:lvl4pPr>
            <a:lvl5pPr algn="ctr" rtl="0" fontAlgn="base">
              <a:spcBef>
                <a:spcPct val="0"/>
              </a:spcBef>
              <a:spcAft>
                <a:spcPct val="0"/>
              </a:spcAft>
              <a:defRPr sz="2800" b="1">
                <a:solidFill>
                  <a:schemeClr val="bg1"/>
                </a:solidFill>
                <a:latin typeface="Arial" panose="020B0604020202020204" pitchFamily="34" charset="0"/>
              </a:defRPr>
            </a:lvl5pPr>
            <a:lvl6pPr marL="457200" algn="ctr" rtl="0" fontAlgn="base">
              <a:spcBef>
                <a:spcPct val="0"/>
              </a:spcBef>
              <a:spcAft>
                <a:spcPct val="0"/>
              </a:spcAft>
              <a:defRPr sz="2800" b="1">
                <a:solidFill>
                  <a:schemeClr val="bg1"/>
                </a:solidFill>
                <a:latin typeface="Arial" panose="020B0604020202020204" pitchFamily="34" charset="0"/>
              </a:defRPr>
            </a:lvl6pPr>
            <a:lvl7pPr marL="914400" algn="ctr" rtl="0" fontAlgn="base">
              <a:spcBef>
                <a:spcPct val="0"/>
              </a:spcBef>
              <a:spcAft>
                <a:spcPct val="0"/>
              </a:spcAft>
              <a:defRPr sz="2800" b="1">
                <a:solidFill>
                  <a:schemeClr val="bg1"/>
                </a:solidFill>
                <a:latin typeface="Arial" panose="020B0604020202020204" pitchFamily="34" charset="0"/>
              </a:defRPr>
            </a:lvl7pPr>
            <a:lvl8pPr marL="1371600" algn="ctr" rtl="0" fontAlgn="base">
              <a:spcBef>
                <a:spcPct val="0"/>
              </a:spcBef>
              <a:spcAft>
                <a:spcPct val="0"/>
              </a:spcAft>
              <a:defRPr sz="2800" b="1">
                <a:solidFill>
                  <a:schemeClr val="bg1"/>
                </a:solidFill>
                <a:latin typeface="Arial" panose="020B0604020202020204" pitchFamily="34" charset="0"/>
              </a:defRPr>
            </a:lvl8pPr>
            <a:lvl9pPr marL="1828800" algn="ctr" rtl="0" fontAlgn="base">
              <a:spcBef>
                <a:spcPct val="0"/>
              </a:spcBef>
              <a:spcAft>
                <a:spcPct val="0"/>
              </a:spcAft>
              <a:defRPr sz="2800" b="1">
                <a:solidFill>
                  <a:schemeClr val="bg1"/>
                </a:solidFill>
                <a:latin typeface="Arial" panose="020B0604020202020204" pitchFamily="34" charset="0"/>
              </a:defRPr>
            </a:lvl9pPr>
          </a:lstStyle>
          <a:p>
            <a:pPr eaLnBrk="0" hangingPunct="0"/>
            <a:r>
              <a:rPr lang="en-US" altLang="zh-CN" sz="3200" dirty="0">
                <a:solidFill>
                  <a:srgbClr val="000000"/>
                </a:solidFill>
                <a:ea typeface="宋体" panose="02010600030101010101" pitchFamily="2" charset="-122"/>
              </a:rPr>
              <a:t>4.2 C5.0</a:t>
            </a:r>
            <a:r>
              <a:rPr lang="zh-CN" altLang="en-US" sz="3200" dirty="0">
                <a:solidFill>
                  <a:srgbClr val="000000"/>
                </a:solidFill>
                <a:ea typeface="宋体" panose="02010600030101010101" pitchFamily="2" charset="-122"/>
              </a:rPr>
              <a:t>挖掘分类模型示例</a:t>
            </a:r>
            <a:r>
              <a:rPr lang="en-US" altLang="zh-CN" sz="3200" dirty="0">
                <a:solidFill>
                  <a:srgbClr val="000000"/>
                </a:solidFill>
                <a:ea typeface="宋体" panose="02010600030101010101" pitchFamily="2" charset="-122"/>
              </a:rPr>
              <a:t>-</a:t>
            </a:r>
            <a:r>
              <a:rPr lang="zh-CN" altLang="en-US" sz="3200" dirty="0">
                <a:solidFill>
                  <a:srgbClr val="000000"/>
                </a:solidFill>
                <a:ea typeface="宋体" panose="02010600030101010101" pitchFamily="2" charset="-122"/>
              </a:rPr>
              <a:t>分析流</a:t>
            </a:r>
            <a:endParaRPr lang="en-US" altLang="zh-CN" sz="3200" dirty="0">
              <a:solidFill>
                <a:srgbClr val="000000"/>
              </a:solidFill>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609600" y="2143116"/>
            <a:ext cx="7391400" cy="4219584"/>
          </a:xfrm>
          <a:prstGeom prst="rect">
            <a:avLst/>
          </a:prstGeom>
        </p:spPr>
      </p:pic>
    </p:spTree>
    <p:extLst>
      <p:ext uri="{BB962C8B-B14F-4D97-AF65-F5344CB8AC3E}">
        <p14:creationId xmlns:p14="http://schemas.microsoft.com/office/powerpoint/2010/main" val="2063749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4294967295"/>
          </p:nvPr>
        </p:nvSpPr>
        <p:spPr>
          <a:xfrm>
            <a:off x="457199" y="1219200"/>
            <a:ext cx="7848600" cy="4648200"/>
          </a:xfrm>
          <a:prstGeom prst="rect">
            <a:avLst/>
          </a:prstGeom>
        </p:spPr>
        <p:txBody>
          <a:bodyPr/>
          <a:lstStyle/>
          <a:p>
            <a:r>
              <a:rPr lang="zh-CN" altLang="en-US" b="1" dirty="0">
                <a:latin typeface="华文楷体" panose="02010600040101010101" pitchFamily="2" charset="-122"/>
                <a:ea typeface="华文楷体" panose="02010600040101010101" pitchFamily="2" charset="-122"/>
              </a:rPr>
              <a:t>浏览模型</a:t>
            </a:r>
            <a:endParaRPr lang="en-US" altLang="zh-CN" b="1"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F3050749-F892-43DE-B909-D19D35898052}" type="slidenum">
              <a:rPr lang="en-US" altLang="zh-CN" smtClean="0"/>
              <a:pPr/>
              <a:t>15</a:t>
            </a:fld>
            <a:endParaRPr lang="en-US" altLang="zh-CN"/>
          </a:p>
        </p:txBody>
      </p:sp>
      <p:sp>
        <p:nvSpPr>
          <p:cNvPr id="10" name="Rectangle 2"/>
          <p:cNvSpPr txBox="1">
            <a:spLocks noChangeArrowheads="1"/>
          </p:cNvSpPr>
          <p:nvPr/>
        </p:nvSpPr>
        <p:spPr bwMode="gray">
          <a:xfrm>
            <a:off x="609600" y="228600"/>
            <a:ext cx="79248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800" b="1" kern="1200">
                <a:solidFill>
                  <a:schemeClr val="tx1"/>
                </a:solidFill>
                <a:latin typeface="+mj-lt"/>
                <a:ea typeface="+mj-ea"/>
                <a:cs typeface="+mj-cs"/>
              </a:defRPr>
            </a:lvl1pPr>
            <a:lvl2pPr algn="ctr" rtl="0" fontAlgn="base">
              <a:spcBef>
                <a:spcPct val="0"/>
              </a:spcBef>
              <a:spcAft>
                <a:spcPct val="0"/>
              </a:spcAft>
              <a:defRPr sz="2800" b="1">
                <a:solidFill>
                  <a:schemeClr val="bg1"/>
                </a:solidFill>
                <a:latin typeface="Arial" panose="020B0604020202020204" pitchFamily="34" charset="0"/>
              </a:defRPr>
            </a:lvl2pPr>
            <a:lvl3pPr algn="ctr" rtl="0" fontAlgn="base">
              <a:spcBef>
                <a:spcPct val="0"/>
              </a:spcBef>
              <a:spcAft>
                <a:spcPct val="0"/>
              </a:spcAft>
              <a:defRPr sz="2800" b="1">
                <a:solidFill>
                  <a:schemeClr val="bg1"/>
                </a:solidFill>
                <a:latin typeface="Arial" panose="020B0604020202020204" pitchFamily="34" charset="0"/>
              </a:defRPr>
            </a:lvl3pPr>
            <a:lvl4pPr algn="ctr" rtl="0" fontAlgn="base">
              <a:spcBef>
                <a:spcPct val="0"/>
              </a:spcBef>
              <a:spcAft>
                <a:spcPct val="0"/>
              </a:spcAft>
              <a:defRPr sz="2800" b="1">
                <a:solidFill>
                  <a:schemeClr val="bg1"/>
                </a:solidFill>
                <a:latin typeface="Arial" panose="020B0604020202020204" pitchFamily="34" charset="0"/>
              </a:defRPr>
            </a:lvl4pPr>
            <a:lvl5pPr algn="ctr" rtl="0" fontAlgn="base">
              <a:spcBef>
                <a:spcPct val="0"/>
              </a:spcBef>
              <a:spcAft>
                <a:spcPct val="0"/>
              </a:spcAft>
              <a:defRPr sz="2800" b="1">
                <a:solidFill>
                  <a:schemeClr val="bg1"/>
                </a:solidFill>
                <a:latin typeface="Arial" panose="020B0604020202020204" pitchFamily="34" charset="0"/>
              </a:defRPr>
            </a:lvl5pPr>
            <a:lvl6pPr marL="457200" algn="ctr" rtl="0" fontAlgn="base">
              <a:spcBef>
                <a:spcPct val="0"/>
              </a:spcBef>
              <a:spcAft>
                <a:spcPct val="0"/>
              </a:spcAft>
              <a:defRPr sz="2800" b="1">
                <a:solidFill>
                  <a:schemeClr val="bg1"/>
                </a:solidFill>
                <a:latin typeface="Arial" panose="020B0604020202020204" pitchFamily="34" charset="0"/>
              </a:defRPr>
            </a:lvl6pPr>
            <a:lvl7pPr marL="914400" algn="ctr" rtl="0" fontAlgn="base">
              <a:spcBef>
                <a:spcPct val="0"/>
              </a:spcBef>
              <a:spcAft>
                <a:spcPct val="0"/>
              </a:spcAft>
              <a:defRPr sz="2800" b="1">
                <a:solidFill>
                  <a:schemeClr val="bg1"/>
                </a:solidFill>
                <a:latin typeface="Arial" panose="020B0604020202020204" pitchFamily="34" charset="0"/>
              </a:defRPr>
            </a:lvl7pPr>
            <a:lvl8pPr marL="1371600" algn="ctr" rtl="0" fontAlgn="base">
              <a:spcBef>
                <a:spcPct val="0"/>
              </a:spcBef>
              <a:spcAft>
                <a:spcPct val="0"/>
              </a:spcAft>
              <a:defRPr sz="2800" b="1">
                <a:solidFill>
                  <a:schemeClr val="bg1"/>
                </a:solidFill>
                <a:latin typeface="Arial" panose="020B0604020202020204" pitchFamily="34" charset="0"/>
              </a:defRPr>
            </a:lvl8pPr>
            <a:lvl9pPr marL="1828800" algn="ctr" rtl="0" fontAlgn="base">
              <a:spcBef>
                <a:spcPct val="0"/>
              </a:spcBef>
              <a:spcAft>
                <a:spcPct val="0"/>
              </a:spcAft>
              <a:defRPr sz="2800" b="1">
                <a:solidFill>
                  <a:schemeClr val="bg1"/>
                </a:solidFill>
                <a:latin typeface="Arial" panose="020B0604020202020204" pitchFamily="34" charset="0"/>
              </a:defRPr>
            </a:lvl9pPr>
          </a:lstStyle>
          <a:p>
            <a:pPr eaLnBrk="0" hangingPunct="0"/>
            <a:r>
              <a:rPr lang="en-US" altLang="zh-CN" sz="3200" dirty="0">
                <a:solidFill>
                  <a:srgbClr val="000000"/>
                </a:solidFill>
                <a:ea typeface="宋体" panose="02010600030101010101" pitchFamily="2" charset="-122"/>
              </a:rPr>
              <a:t>4.3 C5.0</a:t>
            </a:r>
            <a:r>
              <a:rPr lang="zh-CN" altLang="en-US" sz="3200" dirty="0">
                <a:solidFill>
                  <a:srgbClr val="000000"/>
                </a:solidFill>
                <a:ea typeface="宋体" panose="02010600030101010101" pitchFamily="2" charset="-122"/>
              </a:rPr>
              <a:t>挖掘分类模型示例</a:t>
            </a:r>
            <a:r>
              <a:rPr lang="en-US" altLang="zh-CN" sz="3200" dirty="0">
                <a:solidFill>
                  <a:srgbClr val="000000"/>
                </a:solidFill>
                <a:ea typeface="宋体" panose="02010600030101010101" pitchFamily="2" charset="-122"/>
              </a:rPr>
              <a:t>-</a:t>
            </a:r>
            <a:r>
              <a:rPr lang="zh-CN" altLang="en-US" sz="3200" dirty="0">
                <a:solidFill>
                  <a:srgbClr val="000000"/>
                </a:solidFill>
                <a:ea typeface="宋体" panose="02010600030101010101" pitchFamily="2" charset="-122"/>
              </a:rPr>
              <a:t>模型输出</a:t>
            </a:r>
            <a:endParaRPr lang="en-US" altLang="zh-CN" sz="3200" dirty="0">
              <a:solidFill>
                <a:srgbClr val="000000"/>
              </a:solidFill>
              <a:ea typeface="宋体" panose="02010600030101010101" pitchFamily="2" charset="-122"/>
            </a:endParaRPr>
          </a:p>
        </p:txBody>
      </p:sp>
      <p:pic>
        <p:nvPicPr>
          <p:cNvPr id="6" name="图片 5"/>
          <p:cNvPicPr>
            <a:picLocks noChangeAspect="1"/>
          </p:cNvPicPr>
          <p:nvPr/>
        </p:nvPicPr>
        <p:blipFill>
          <a:blip r:embed="rId3"/>
          <a:stretch>
            <a:fillRect/>
          </a:stretch>
        </p:blipFill>
        <p:spPr>
          <a:xfrm>
            <a:off x="519112" y="1725090"/>
            <a:ext cx="8105775" cy="4748353"/>
          </a:xfrm>
          <a:prstGeom prst="rect">
            <a:avLst/>
          </a:prstGeom>
        </p:spPr>
      </p:pic>
    </p:spTree>
    <p:extLst>
      <p:ext uri="{BB962C8B-B14F-4D97-AF65-F5344CB8AC3E}">
        <p14:creationId xmlns:p14="http://schemas.microsoft.com/office/powerpoint/2010/main" val="1337726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4294967295"/>
          </p:nvPr>
        </p:nvSpPr>
        <p:spPr>
          <a:xfrm>
            <a:off x="457199" y="1219200"/>
            <a:ext cx="7848600" cy="4648200"/>
          </a:xfrm>
          <a:prstGeom prst="rect">
            <a:avLst/>
          </a:prstGeom>
        </p:spPr>
        <p:txBody>
          <a:bodyPr/>
          <a:lstStyle/>
          <a:p>
            <a:r>
              <a:rPr lang="zh-CN" altLang="en-US" b="1" dirty="0">
                <a:latin typeface="华文楷体" panose="02010600040101010101" pitchFamily="2" charset="-122"/>
                <a:ea typeface="华文楷体" panose="02010600040101010101" pitchFamily="2" charset="-122"/>
              </a:rPr>
              <a:t>浏览模型</a:t>
            </a:r>
            <a:endParaRPr lang="en-US" altLang="zh-CN" b="1"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F3050749-F892-43DE-B909-D19D35898052}" type="slidenum">
              <a:rPr lang="en-US" altLang="zh-CN" smtClean="0"/>
              <a:pPr/>
              <a:t>16</a:t>
            </a:fld>
            <a:endParaRPr lang="en-US" altLang="zh-CN"/>
          </a:p>
        </p:txBody>
      </p:sp>
      <p:sp>
        <p:nvSpPr>
          <p:cNvPr id="10" name="Rectangle 2"/>
          <p:cNvSpPr txBox="1">
            <a:spLocks noChangeArrowheads="1"/>
          </p:cNvSpPr>
          <p:nvPr/>
        </p:nvSpPr>
        <p:spPr bwMode="gray">
          <a:xfrm>
            <a:off x="609600" y="228600"/>
            <a:ext cx="79248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800" b="1" kern="1200">
                <a:solidFill>
                  <a:schemeClr val="tx1"/>
                </a:solidFill>
                <a:latin typeface="+mj-lt"/>
                <a:ea typeface="+mj-ea"/>
                <a:cs typeface="+mj-cs"/>
              </a:defRPr>
            </a:lvl1pPr>
            <a:lvl2pPr algn="ctr" rtl="0" fontAlgn="base">
              <a:spcBef>
                <a:spcPct val="0"/>
              </a:spcBef>
              <a:spcAft>
                <a:spcPct val="0"/>
              </a:spcAft>
              <a:defRPr sz="2800" b="1">
                <a:solidFill>
                  <a:schemeClr val="bg1"/>
                </a:solidFill>
                <a:latin typeface="Arial" panose="020B0604020202020204" pitchFamily="34" charset="0"/>
              </a:defRPr>
            </a:lvl2pPr>
            <a:lvl3pPr algn="ctr" rtl="0" fontAlgn="base">
              <a:spcBef>
                <a:spcPct val="0"/>
              </a:spcBef>
              <a:spcAft>
                <a:spcPct val="0"/>
              </a:spcAft>
              <a:defRPr sz="2800" b="1">
                <a:solidFill>
                  <a:schemeClr val="bg1"/>
                </a:solidFill>
                <a:latin typeface="Arial" panose="020B0604020202020204" pitchFamily="34" charset="0"/>
              </a:defRPr>
            </a:lvl3pPr>
            <a:lvl4pPr algn="ctr" rtl="0" fontAlgn="base">
              <a:spcBef>
                <a:spcPct val="0"/>
              </a:spcBef>
              <a:spcAft>
                <a:spcPct val="0"/>
              </a:spcAft>
              <a:defRPr sz="2800" b="1">
                <a:solidFill>
                  <a:schemeClr val="bg1"/>
                </a:solidFill>
                <a:latin typeface="Arial" panose="020B0604020202020204" pitchFamily="34" charset="0"/>
              </a:defRPr>
            </a:lvl4pPr>
            <a:lvl5pPr algn="ctr" rtl="0" fontAlgn="base">
              <a:spcBef>
                <a:spcPct val="0"/>
              </a:spcBef>
              <a:spcAft>
                <a:spcPct val="0"/>
              </a:spcAft>
              <a:defRPr sz="2800" b="1">
                <a:solidFill>
                  <a:schemeClr val="bg1"/>
                </a:solidFill>
                <a:latin typeface="Arial" panose="020B0604020202020204" pitchFamily="34" charset="0"/>
              </a:defRPr>
            </a:lvl5pPr>
            <a:lvl6pPr marL="457200" algn="ctr" rtl="0" fontAlgn="base">
              <a:spcBef>
                <a:spcPct val="0"/>
              </a:spcBef>
              <a:spcAft>
                <a:spcPct val="0"/>
              </a:spcAft>
              <a:defRPr sz="2800" b="1">
                <a:solidFill>
                  <a:schemeClr val="bg1"/>
                </a:solidFill>
                <a:latin typeface="Arial" panose="020B0604020202020204" pitchFamily="34" charset="0"/>
              </a:defRPr>
            </a:lvl6pPr>
            <a:lvl7pPr marL="914400" algn="ctr" rtl="0" fontAlgn="base">
              <a:spcBef>
                <a:spcPct val="0"/>
              </a:spcBef>
              <a:spcAft>
                <a:spcPct val="0"/>
              </a:spcAft>
              <a:defRPr sz="2800" b="1">
                <a:solidFill>
                  <a:schemeClr val="bg1"/>
                </a:solidFill>
                <a:latin typeface="Arial" panose="020B0604020202020204" pitchFamily="34" charset="0"/>
              </a:defRPr>
            </a:lvl7pPr>
            <a:lvl8pPr marL="1371600" algn="ctr" rtl="0" fontAlgn="base">
              <a:spcBef>
                <a:spcPct val="0"/>
              </a:spcBef>
              <a:spcAft>
                <a:spcPct val="0"/>
              </a:spcAft>
              <a:defRPr sz="2800" b="1">
                <a:solidFill>
                  <a:schemeClr val="bg1"/>
                </a:solidFill>
                <a:latin typeface="Arial" panose="020B0604020202020204" pitchFamily="34" charset="0"/>
              </a:defRPr>
            </a:lvl8pPr>
            <a:lvl9pPr marL="1828800" algn="ctr" rtl="0" fontAlgn="base">
              <a:spcBef>
                <a:spcPct val="0"/>
              </a:spcBef>
              <a:spcAft>
                <a:spcPct val="0"/>
              </a:spcAft>
              <a:defRPr sz="2800" b="1">
                <a:solidFill>
                  <a:schemeClr val="bg1"/>
                </a:solidFill>
                <a:latin typeface="Arial" panose="020B0604020202020204" pitchFamily="34" charset="0"/>
              </a:defRPr>
            </a:lvl9pPr>
          </a:lstStyle>
          <a:p>
            <a:pPr eaLnBrk="0" hangingPunct="0"/>
            <a:r>
              <a:rPr lang="en-US" altLang="zh-CN" sz="3200" dirty="0">
                <a:solidFill>
                  <a:srgbClr val="000000"/>
                </a:solidFill>
                <a:ea typeface="宋体" panose="02010600030101010101" pitchFamily="2" charset="-122"/>
              </a:rPr>
              <a:t>4.4 C5.0</a:t>
            </a:r>
            <a:r>
              <a:rPr lang="zh-CN" altLang="en-US" sz="3200" dirty="0">
                <a:solidFill>
                  <a:srgbClr val="000000"/>
                </a:solidFill>
                <a:ea typeface="宋体" panose="02010600030101010101" pitchFamily="2" charset="-122"/>
              </a:rPr>
              <a:t>挖掘分类模型示例</a:t>
            </a:r>
            <a:r>
              <a:rPr lang="en-US" altLang="zh-CN" sz="3200" dirty="0">
                <a:solidFill>
                  <a:srgbClr val="000000"/>
                </a:solidFill>
                <a:ea typeface="宋体" panose="02010600030101010101" pitchFamily="2" charset="-122"/>
              </a:rPr>
              <a:t>-</a:t>
            </a:r>
            <a:r>
              <a:rPr lang="zh-CN" altLang="en-US" sz="3200" dirty="0">
                <a:solidFill>
                  <a:srgbClr val="000000"/>
                </a:solidFill>
                <a:ea typeface="宋体" panose="02010600030101010101" pitchFamily="2" charset="-122"/>
              </a:rPr>
              <a:t>模型查看</a:t>
            </a:r>
            <a:endParaRPr lang="en-US" altLang="zh-CN" sz="3200" dirty="0">
              <a:solidFill>
                <a:srgbClr val="000000"/>
              </a:solidFill>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457199" y="1685925"/>
            <a:ext cx="8382001" cy="4804043"/>
          </a:xfrm>
          <a:prstGeom prst="rect">
            <a:avLst/>
          </a:prstGeom>
        </p:spPr>
      </p:pic>
    </p:spTree>
    <p:extLst>
      <p:ext uri="{BB962C8B-B14F-4D97-AF65-F5344CB8AC3E}">
        <p14:creationId xmlns:p14="http://schemas.microsoft.com/office/powerpoint/2010/main" val="365157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灯片编号占位符 2"/>
          <p:cNvSpPr>
            <a:spLocks noGrp="1"/>
          </p:cNvSpPr>
          <p:nvPr>
            <p:ph type="sldNum" sz="quarter" idx="12"/>
          </p:nvPr>
        </p:nvSpPr>
        <p:spPr/>
        <p:txBody>
          <a:bodyPr/>
          <a:lstStyle/>
          <a:p>
            <a:fld id="{F3050749-F892-43DE-B909-D19D35898052}" type="slidenum">
              <a:rPr lang="en-US" altLang="zh-CN" smtClean="0"/>
              <a:pPr/>
              <a:t>17</a:t>
            </a:fld>
            <a:endParaRPr lang="en-US" altLang="zh-CN"/>
          </a:p>
        </p:txBody>
      </p:sp>
      <p:pic>
        <p:nvPicPr>
          <p:cNvPr id="1026" name="Picture 2"/>
          <p:cNvPicPr>
            <a:picLocks noChangeAspect="1" noChangeArrowheads="1"/>
          </p:cNvPicPr>
          <p:nvPr/>
        </p:nvPicPr>
        <p:blipFill>
          <a:blip r:embed="rId2"/>
          <a:srcRect/>
          <a:stretch>
            <a:fillRect/>
          </a:stretch>
        </p:blipFill>
        <p:spPr bwMode="auto">
          <a:xfrm>
            <a:off x="0" y="1857364"/>
            <a:ext cx="7362825" cy="3876675"/>
          </a:xfrm>
          <a:prstGeom prst="rect">
            <a:avLst/>
          </a:prstGeom>
          <a:noFill/>
          <a:ln w="9525">
            <a:noFill/>
            <a:miter lim="800000"/>
            <a:headEnd/>
            <a:tailEnd/>
          </a:ln>
          <a:effectLst/>
        </p:spPr>
      </p:pic>
      <p:sp>
        <p:nvSpPr>
          <p:cNvPr id="5" name="矩形 4"/>
          <p:cNvSpPr/>
          <p:nvPr/>
        </p:nvSpPr>
        <p:spPr>
          <a:xfrm>
            <a:off x="285720" y="1142984"/>
            <a:ext cx="7072362" cy="830997"/>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基于</a:t>
            </a:r>
            <a:r>
              <a:rPr lang="en-US" altLang="zh-CN" sz="2400" b="1" dirty="0">
                <a:latin typeface="华文楷体" panose="02010600040101010101" pitchFamily="2" charset="-122"/>
                <a:ea typeface="华文楷体" panose="02010600040101010101" pitchFamily="2" charset="-122"/>
              </a:rPr>
              <a:t>C50</a:t>
            </a:r>
            <a:r>
              <a:rPr lang="zh-CN" altLang="en-US" sz="2400" b="1" dirty="0">
                <a:latin typeface="华文楷体" panose="02010600040101010101" pitchFamily="2" charset="-122"/>
                <a:ea typeface="华文楷体" panose="02010600040101010101" pitchFamily="2" charset="-122"/>
              </a:rPr>
              <a:t>节点挖掘分类模型（训练集和测试集用分区节点指定）</a:t>
            </a:r>
            <a:endParaRPr lang="en-US" altLang="zh-CN" sz="2400"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4294967295"/>
          </p:nvPr>
        </p:nvSpPr>
        <p:spPr>
          <a:xfrm>
            <a:off x="457200" y="1219200"/>
            <a:ext cx="8458200" cy="4648200"/>
          </a:xfrm>
          <a:prstGeom prst="rect">
            <a:avLst/>
          </a:prstGeom>
        </p:spPr>
        <p:txBody>
          <a:bodyPr/>
          <a:lstStyle/>
          <a:p>
            <a:r>
              <a:rPr lang="zh-CN" altLang="en-US" sz="2400" b="1" dirty="0">
                <a:latin typeface="华文楷体" panose="02010600040101010101" pitchFamily="2" charset="-122"/>
                <a:ea typeface="华文楷体" panose="02010600040101010101" pitchFamily="2" charset="-122"/>
              </a:rPr>
              <a:t>数据</a:t>
            </a:r>
            <a:r>
              <a:rPr lang="en-US" altLang="zh-CN" sz="2400" b="1" dirty="0">
                <a:latin typeface="华文楷体" panose="02010600040101010101" pitchFamily="2" charset="-122"/>
                <a:ea typeface="华文楷体" panose="02010600040101010101" pitchFamily="2" charset="-122"/>
              </a:rPr>
              <a:t>ILPD.csv</a:t>
            </a:r>
            <a:r>
              <a:rPr lang="zh-CN" altLang="en-US" sz="2400" b="1" dirty="0">
                <a:latin typeface="华文楷体" panose="02010600040101010101" pitchFamily="2" charset="-122"/>
                <a:ea typeface="华文楷体" panose="02010600040101010101" pitchFamily="2" charset="-122"/>
              </a:rPr>
              <a:t>中记录已经预先被随机打乱顺序</a:t>
            </a:r>
          </a:p>
          <a:p>
            <a:pPr marL="0" indent="0">
              <a:buNone/>
            </a:pP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）利用样本节点</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选取数据集前</a:t>
            </a:r>
            <a:r>
              <a:rPr lang="en-US" altLang="zh-CN" sz="2400" b="1" dirty="0">
                <a:latin typeface="华文楷体" panose="02010600040101010101" pitchFamily="2" charset="-122"/>
                <a:ea typeface="华文楷体" panose="02010600040101010101" pitchFamily="2" charset="-122"/>
              </a:rPr>
              <a:t>466</a:t>
            </a:r>
            <a:r>
              <a:rPr lang="zh-CN" altLang="en-US" sz="2400" b="1" dirty="0">
                <a:latin typeface="华文楷体" panose="02010600040101010101" pitchFamily="2" charset="-122"/>
                <a:ea typeface="华文楷体" panose="02010600040101010101" pitchFamily="2" charset="-122"/>
              </a:rPr>
              <a:t>条记录作为训练集，剩余的数据作为测试集，并保存为相应的</a:t>
            </a:r>
            <a:r>
              <a:rPr lang="en-US" altLang="zh-CN" sz="2400" b="1" dirty="0">
                <a:latin typeface="华文楷体" panose="02010600040101010101" pitchFamily="2" charset="-122"/>
                <a:ea typeface="华文楷体" panose="02010600040101010101" pitchFamily="2" charset="-122"/>
              </a:rPr>
              <a:t>csv</a:t>
            </a:r>
            <a:r>
              <a:rPr lang="zh-CN" altLang="en-US" sz="2400" b="1" dirty="0">
                <a:latin typeface="华文楷体" panose="02010600040101010101" pitchFamily="2" charset="-122"/>
                <a:ea typeface="华文楷体" panose="02010600040101010101" pitchFamily="2" charset="-122"/>
              </a:rPr>
              <a:t>文件。</a:t>
            </a:r>
          </a:p>
          <a:p>
            <a:pPr marL="0" indent="0">
              <a:buNone/>
            </a:pP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）使用</a:t>
            </a:r>
            <a:r>
              <a:rPr lang="en-US" altLang="zh-CN" sz="2400" b="1" dirty="0">
                <a:latin typeface="华文楷体" panose="02010600040101010101" pitchFamily="2" charset="-122"/>
                <a:ea typeface="华文楷体" panose="02010600040101010101" pitchFamily="2" charset="-122"/>
              </a:rPr>
              <a:t>C5.0</a:t>
            </a:r>
            <a:r>
              <a:rPr lang="zh-CN" altLang="en-US" sz="2400" b="1" dirty="0">
                <a:latin typeface="华文楷体" panose="02010600040101010101" pitchFamily="2" charset="-122"/>
                <a:ea typeface="华文楷体" panose="02010600040101010101" pitchFamily="2" charset="-122"/>
              </a:rPr>
              <a:t>算法，利用训练集训练出一个分类器模型</a:t>
            </a:r>
          </a:p>
          <a:p>
            <a:pPr marL="0" indent="0">
              <a:buNone/>
            </a:pP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）将分类器模型应用到测试集上，使用表节点查看预测结果。</a:t>
            </a:r>
          </a:p>
          <a:p>
            <a:pPr marL="0" indent="0">
              <a:buNone/>
            </a:pP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4</a:t>
            </a:r>
            <a:r>
              <a:rPr lang="zh-CN" altLang="en-US" sz="2400" b="1" dirty="0">
                <a:latin typeface="华文楷体" panose="02010600040101010101" pitchFamily="2" charset="-122"/>
                <a:ea typeface="华文楷体" panose="02010600040101010101" pitchFamily="2" charset="-122"/>
              </a:rPr>
              <a:t>）使用输出</a:t>
            </a:r>
            <a:r>
              <a:rPr lang="en-US" altLang="zh-CN" sz="2400" b="1" dirty="0">
                <a:latin typeface="华文楷体" panose="02010600040101010101" pitchFamily="2" charset="-122"/>
                <a:ea typeface="华文楷体" panose="02010600040101010101" pitchFamily="2" charset="-122"/>
              </a:rPr>
              <a:t>-&gt;</a:t>
            </a:r>
            <a:r>
              <a:rPr lang="zh-CN" altLang="en-US" sz="2400" b="1" dirty="0">
                <a:latin typeface="华文楷体" panose="02010600040101010101" pitchFamily="2" charset="-122"/>
                <a:ea typeface="华文楷体" panose="02010600040101010101" pitchFamily="2" charset="-122"/>
              </a:rPr>
              <a:t>分析节点</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查看分类器的评价指标</a:t>
            </a:r>
            <a:endParaRPr lang="en-US" altLang="zh-CN" sz="2400" b="1" dirty="0">
              <a:latin typeface="华文楷体" panose="02010600040101010101" pitchFamily="2" charset="-122"/>
              <a:ea typeface="华文楷体" panose="02010600040101010101" pitchFamily="2" charset="-122"/>
            </a:endParaRPr>
          </a:p>
          <a:p>
            <a:pPr marL="0" indent="0">
              <a:buNone/>
            </a:pP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5</a:t>
            </a:r>
            <a:r>
              <a:rPr lang="zh-CN" altLang="en-US" sz="2400" b="1" dirty="0">
                <a:latin typeface="华文楷体" panose="02010600040101010101" pitchFamily="2" charset="-122"/>
                <a:ea typeface="华文楷体" panose="02010600040101010101" pitchFamily="2" charset="-122"/>
              </a:rPr>
              <a:t>）建第</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个流，使用字段</a:t>
            </a:r>
            <a:r>
              <a:rPr lang="en-US" altLang="zh-CN" sz="2400" b="1" dirty="0">
                <a:latin typeface="华文楷体" panose="02010600040101010101" pitchFamily="2" charset="-122"/>
                <a:ea typeface="华文楷体" panose="02010600040101010101" pitchFamily="2" charset="-122"/>
              </a:rPr>
              <a:t>-&gt;</a:t>
            </a:r>
            <a:r>
              <a:rPr lang="zh-CN" altLang="en-US" sz="2400" b="1" dirty="0">
                <a:latin typeface="华文楷体" panose="02010600040101010101" pitchFamily="2" charset="-122"/>
                <a:ea typeface="华文楷体" panose="02010600040101010101" pitchFamily="2" charset="-122"/>
              </a:rPr>
              <a:t>分区节点，分为训练集与测试集，重复以上分类及评估、分析工作。</a:t>
            </a:r>
            <a:endParaRPr lang="en-US" altLang="zh-CN" sz="2400" b="1" dirty="0">
              <a:latin typeface="华文楷体" panose="02010600040101010101" pitchFamily="2" charset="-122"/>
              <a:ea typeface="华文楷体" panose="02010600040101010101" pitchFamily="2" charset="-122"/>
            </a:endParaRPr>
          </a:p>
          <a:p>
            <a:pPr marL="0" indent="0">
              <a:buNone/>
            </a:pP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6</a:t>
            </a:r>
            <a:r>
              <a:rPr lang="zh-CN" altLang="en-US" sz="2400" b="1" dirty="0">
                <a:latin typeface="华文楷体" panose="02010600040101010101" pitchFamily="2" charset="-122"/>
                <a:ea typeface="华文楷体" panose="02010600040101010101" pitchFamily="2" charset="-122"/>
              </a:rPr>
              <a:t>）使用图形</a:t>
            </a:r>
            <a:r>
              <a:rPr lang="en-US" altLang="zh-CN" sz="2400" b="1" dirty="0">
                <a:latin typeface="华文楷体" panose="02010600040101010101" pitchFamily="2" charset="-122"/>
                <a:ea typeface="华文楷体" panose="02010600040101010101" pitchFamily="2" charset="-122"/>
              </a:rPr>
              <a:t>-&gt;</a:t>
            </a:r>
            <a:r>
              <a:rPr lang="zh-CN" altLang="en-US" sz="2400" b="1" dirty="0">
                <a:latin typeface="华文楷体" panose="02010600040101010101" pitchFamily="2" charset="-122"/>
                <a:ea typeface="华文楷体" panose="02010600040101010101" pitchFamily="2" charset="-122"/>
              </a:rPr>
              <a:t>评估节点，查看</a:t>
            </a:r>
            <a:r>
              <a:rPr lang="en-US" altLang="zh-CN" sz="2400" b="1" dirty="0">
                <a:latin typeface="华文楷体" panose="02010600040101010101" pitchFamily="2" charset="-122"/>
                <a:ea typeface="华文楷体" panose="02010600040101010101" pitchFamily="2" charset="-122"/>
              </a:rPr>
              <a:t>ROC</a:t>
            </a:r>
            <a:r>
              <a:rPr lang="zh-CN" altLang="en-US" sz="2400" b="1" dirty="0">
                <a:latin typeface="华文楷体" panose="02010600040101010101" pitchFamily="2" charset="-122"/>
                <a:ea typeface="华文楷体" panose="02010600040101010101" pitchFamily="2" charset="-122"/>
              </a:rPr>
              <a:t>曲线</a:t>
            </a:r>
            <a:endParaRPr lang="en-US" altLang="zh-CN" sz="2400" b="1" dirty="0">
              <a:latin typeface="华文楷体" panose="02010600040101010101" pitchFamily="2" charset="-122"/>
              <a:ea typeface="华文楷体" panose="02010600040101010101" pitchFamily="2" charset="-122"/>
            </a:endParaRPr>
          </a:p>
          <a:p>
            <a:pPr marL="0" indent="0">
              <a:buNone/>
            </a:pPr>
            <a:endParaRPr lang="en-US" altLang="zh-CN" sz="2400" b="1" dirty="0">
              <a:solidFill>
                <a:srgbClr val="FF0000"/>
              </a:solidFill>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具体要求参见文档：分类实践需求</a:t>
            </a:r>
            <a:r>
              <a:rPr lang="en-US" altLang="zh-CN" sz="2400" b="1" dirty="0">
                <a:latin typeface="华文楷体" panose="02010600040101010101" pitchFamily="2" charset="-122"/>
                <a:ea typeface="华文楷体" panose="02010600040101010101" pitchFamily="2" charset="-122"/>
              </a:rPr>
              <a:t>.</a:t>
            </a:r>
            <a:r>
              <a:rPr lang="en-US" altLang="zh-CN" sz="2400" b="1" dirty="0" err="1">
                <a:latin typeface="华文楷体" panose="02010600040101010101" pitchFamily="2" charset="-122"/>
                <a:ea typeface="华文楷体" panose="02010600040101010101" pitchFamily="2" charset="-122"/>
              </a:rPr>
              <a:t>docx</a:t>
            </a:r>
            <a:endParaRPr lang="en-US" altLang="zh-CN" sz="2400" b="1" dirty="0">
              <a:latin typeface="华文楷体" panose="02010600040101010101" pitchFamily="2" charset="-122"/>
              <a:ea typeface="华文楷体" panose="02010600040101010101" pitchFamily="2" charset="-122"/>
            </a:endParaRPr>
          </a:p>
          <a:p>
            <a:pPr marL="0" indent="0">
              <a:buNone/>
            </a:pPr>
            <a:endParaRPr lang="zh-CN" altLang="en-US" sz="2400" b="1" dirty="0">
              <a:latin typeface="华文楷体" panose="02010600040101010101" pitchFamily="2" charset="-122"/>
              <a:ea typeface="华文楷体" panose="02010600040101010101" pitchFamily="2" charset="-122"/>
            </a:endParaRPr>
          </a:p>
          <a:p>
            <a:endParaRPr lang="en-US" altLang="zh-CN" sz="2400" b="1"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F3050749-F892-43DE-B909-D19D35898052}" type="slidenum">
              <a:rPr lang="en-US" altLang="zh-CN" smtClean="0"/>
              <a:pPr/>
              <a:t>18</a:t>
            </a:fld>
            <a:endParaRPr lang="en-US" altLang="zh-CN"/>
          </a:p>
        </p:txBody>
      </p:sp>
      <p:sp>
        <p:nvSpPr>
          <p:cNvPr id="6" name="Rectangle 2"/>
          <p:cNvSpPr txBox="1">
            <a:spLocks noChangeArrowheads="1"/>
          </p:cNvSpPr>
          <p:nvPr/>
        </p:nvSpPr>
        <p:spPr bwMode="gray">
          <a:xfrm>
            <a:off x="609600" y="228600"/>
            <a:ext cx="79248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800" b="1" kern="1200">
                <a:solidFill>
                  <a:schemeClr val="tx1"/>
                </a:solidFill>
                <a:latin typeface="+mj-lt"/>
                <a:ea typeface="+mj-ea"/>
                <a:cs typeface="+mj-cs"/>
              </a:defRPr>
            </a:lvl1pPr>
            <a:lvl2pPr algn="ctr" rtl="0" fontAlgn="base">
              <a:spcBef>
                <a:spcPct val="0"/>
              </a:spcBef>
              <a:spcAft>
                <a:spcPct val="0"/>
              </a:spcAft>
              <a:defRPr sz="2800" b="1">
                <a:solidFill>
                  <a:schemeClr val="bg1"/>
                </a:solidFill>
                <a:latin typeface="Arial" panose="020B0604020202020204" pitchFamily="34" charset="0"/>
              </a:defRPr>
            </a:lvl2pPr>
            <a:lvl3pPr algn="ctr" rtl="0" fontAlgn="base">
              <a:spcBef>
                <a:spcPct val="0"/>
              </a:spcBef>
              <a:spcAft>
                <a:spcPct val="0"/>
              </a:spcAft>
              <a:defRPr sz="2800" b="1">
                <a:solidFill>
                  <a:schemeClr val="bg1"/>
                </a:solidFill>
                <a:latin typeface="Arial" panose="020B0604020202020204" pitchFamily="34" charset="0"/>
              </a:defRPr>
            </a:lvl3pPr>
            <a:lvl4pPr algn="ctr" rtl="0" fontAlgn="base">
              <a:spcBef>
                <a:spcPct val="0"/>
              </a:spcBef>
              <a:spcAft>
                <a:spcPct val="0"/>
              </a:spcAft>
              <a:defRPr sz="2800" b="1">
                <a:solidFill>
                  <a:schemeClr val="bg1"/>
                </a:solidFill>
                <a:latin typeface="Arial" panose="020B0604020202020204" pitchFamily="34" charset="0"/>
              </a:defRPr>
            </a:lvl4pPr>
            <a:lvl5pPr algn="ctr" rtl="0" fontAlgn="base">
              <a:spcBef>
                <a:spcPct val="0"/>
              </a:spcBef>
              <a:spcAft>
                <a:spcPct val="0"/>
              </a:spcAft>
              <a:defRPr sz="2800" b="1">
                <a:solidFill>
                  <a:schemeClr val="bg1"/>
                </a:solidFill>
                <a:latin typeface="Arial" panose="020B0604020202020204" pitchFamily="34" charset="0"/>
              </a:defRPr>
            </a:lvl5pPr>
            <a:lvl6pPr marL="457200" algn="ctr" rtl="0" fontAlgn="base">
              <a:spcBef>
                <a:spcPct val="0"/>
              </a:spcBef>
              <a:spcAft>
                <a:spcPct val="0"/>
              </a:spcAft>
              <a:defRPr sz="2800" b="1">
                <a:solidFill>
                  <a:schemeClr val="bg1"/>
                </a:solidFill>
                <a:latin typeface="Arial" panose="020B0604020202020204" pitchFamily="34" charset="0"/>
              </a:defRPr>
            </a:lvl6pPr>
            <a:lvl7pPr marL="914400" algn="ctr" rtl="0" fontAlgn="base">
              <a:spcBef>
                <a:spcPct val="0"/>
              </a:spcBef>
              <a:spcAft>
                <a:spcPct val="0"/>
              </a:spcAft>
              <a:defRPr sz="2800" b="1">
                <a:solidFill>
                  <a:schemeClr val="bg1"/>
                </a:solidFill>
                <a:latin typeface="Arial" panose="020B0604020202020204" pitchFamily="34" charset="0"/>
              </a:defRPr>
            </a:lvl7pPr>
            <a:lvl8pPr marL="1371600" algn="ctr" rtl="0" fontAlgn="base">
              <a:spcBef>
                <a:spcPct val="0"/>
              </a:spcBef>
              <a:spcAft>
                <a:spcPct val="0"/>
              </a:spcAft>
              <a:defRPr sz="2800" b="1">
                <a:solidFill>
                  <a:schemeClr val="bg1"/>
                </a:solidFill>
                <a:latin typeface="Arial" panose="020B0604020202020204" pitchFamily="34" charset="0"/>
              </a:defRPr>
            </a:lvl8pPr>
            <a:lvl9pPr marL="1828800" algn="ctr" rtl="0" fontAlgn="base">
              <a:spcBef>
                <a:spcPct val="0"/>
              </a:spcBef>
              <a:spcAft>
                <a:spcPct val="0"/>
              </a:spcAft>
              <a:defRPr sz="2800" b="1">
                <a:solidFill>
                  <a:schemeClr val="bg1"/>
                </a:solidFill>
                <a:latin typeface="Arial" panose="020B0604020202020204" pitchFamily="34" charset="0"/>
              </a:defRPr>
            </a:lvl9pPr>
          </a:lstStyle>
          <a:p>
            <a:pPr eaLnBrk="0" hangingPunct="0"/>
            <a:r>
              <a:rPr lang="en-US" altLang="zh-CN" sz="3200" dirty="0">
                <a:solidFill>
                  <a:srgbClr val="000000"/>
                </a:solidFill>
                <a:ea typeface="宋体" panose="02010600030101010101" pitchFamily="2" charset="-122"/>
              </a:rPr>
              <a:t>5. C5.0</a:t>
            </a:r>
            <a:r>
              <a:rPr lang="zh-CN" altLang="en-US" sz="3200" dirty="0">
                <a:solidFill>
                  <a:srgbClr val="000000"/>
                </a:solidFill>
                <a:ea typeface="宋体" panose="02010600030101010101" pitchFamily="2" charset="-122"/>
              </a:rPr>
              <a:t>挖掘分类模型实践要求</a:t>
            </a:r>
            <a:endParaRPr lang="en-US" altLang="zh-CN" sz="3200" dirty="0">
              <a:solidFill>
                <a:srgbClr val="000000"/>
              </a:solidFill>
              <a:ea typeface="宋体" panose="02010600030101010101" pitchFamily="2" charset="-122"/>
            </a:endParaRPr>
          </a:p>
        </p:txBody>
      </p:sp>
    </p:spTree>
    <p:extLst>
      <p:ext uri="{BB962C8B-B14F-4D97-AF65-F5344CB8AC3E}">
        <p14:creationId xmlns:p14="http://schemas.microsoft.com/office/powerpoint/2010/main" val="2976960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3505200" y="228600"/>
            <a:ext cx="4800600" cy="609600"/>
          </a:xfrm>
          <a:prstGeom prst="rect">
            <a:avLst/>
          </a:prstGeom>
        </p:spPr>
        <p:txBody>
          <a:bodyPr wrap="none" fromWordArt="1">
            <a:prstTxWarp prst="textDeflate">
              <a:avLst>
                <a:gd name="adj" fmla="val 0"/>
              </a:avLst>
            </a:prstTxWarp>
          </a:bodyPr>
          <a:lstStyle/>
          <a:p>
            <a:pPr algn="ctr"/>
            <a:r>
              <a:rPr lang="en-US" altLang="zh-CN" sz="5400" b="1" kern="10" dirty="0">
                <a:ln w="19050">
                  <a:solidFill>
                    <a:schemeClr val="bg1"/>
                  </a:solidFill>
                  <a:round/>
                  <a:headEnd/>
                  <a:tailEnd/>
                </a:ln>
                <a:gradFill rotWithShape="1">
                  <a:gsLst>
                    <a:gs pos="0">
                      <a:schemeClr val="tx2"/>
                    </a:gs>
                    <a:gs pos="100000">
                      <a:schemeClr val="accent1"/>
                    </a:gs>
                  </a:gsLst>
                  <a:lin ang="5400000" scaled="1"/>
                </a:gradFill>
                <a:effectLst>
                  <a:outerShdw dist="35921" dir="2700000" algn="ctr" rotWithShape="0">
                    <a:schemeClr val="bg2">
                      <a:alpha val="50000"/>
                    </a:schemeClr>
                  </a:outerShdw>
                </a:effectLst>
                <a:latin typeface="Verdana" panose="020B0604030504040204" pitchFamily="34" charset="0"/>
                <a:ea typeface="Verdana" panose="020B0604030504040204" pitchFamily="34" charset="0"/>
                <a:cs typeface="Verdana" panose="020B0604030504040204" pitchFamily="34" charset="0"/>
              </a:rPr>
              <a:t>Thank You !</a:t>
            </a:r>
            <a:endParaRPr lang="zh-CN" altLang="en-US" sz="5400" b="1" kern="10" dirty="0">
              <a:ln w="19050">
                <a:solidFill>
                  <a:schemeClr val="bg1"/>
                </a:solidFill>
                <a:round/>
                <a:headEnd/>
                <a:tailEnd/>
              </a:ln>
              <a:gradFill rotWithShape="1">
                <a:gsLst>
                  <a:gs pos="0">
                    <a:schemeClr val="tx2"/>
                  </a:gs>
                  <a:gs pos="100000">
                    <a:schemeClr val="accent1"/>
                  </a:gs>
                </a:gsLst>
                <a:lin ang="5400000" scaled="1"/>
              </a:gradFill>
              <a:effectLst>
                <a:outerShdw dist="35921" dir="2700000" algn="ctr" rotWithShape="0">
                  <a:schemeClr val="bg2">
                    <a:alpha val="50000"/>
                  </a:schemeClr>
                </a:outerShdw>
              </a:effectLst>
              <a:latin typeface="Verdana" panose="020B0604030504040204" pitchFamily="34" charset="0"/>
              <a:cs typeface="Verdana" panose="020B0604030504040204" pitchFamily="34" charset="0"/>
            </a:endParaRPr>
          </a:p>
        </p:txBody>
      </p:sp>
      <p:sp>
        <p:nvSpPr>
          <p:cNvPr id="5" name="Text Box 5"/>
          <p:cNvSpPr txBox="1">
            <a:spLocks noChangeArrowheads="1"/>
          </p:cNvSpPr>
          <p:nvPr/>
        </p:nvSpPr>
        <p:spPr bwMode="auto">
          <a:xfrm>
            <a:off x="1889125" y="5334000"/>
            <a:ext cx="6569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Char char="•"/>
              <a:defRPr sz="2400" b="1">
                <a:solidFill>
                  <a:schemeClr val="bg1"/>
                </a:solidFill>
                <a:latin typeface="Arial Narrow" panose="020B0606020202030204" pitchFamily="34" charset="0"/>
              </a:defRPr>
            </a:lvl1pPr>
            <a:lvl2pPr marL="742950" indent="-285750">
              <a:spcBef>
                <a:spcPct val="20000"/>
              </a:spcBef>
              <a:buSzPct val="70000"/>
              <a:buFont typeface="Wingdings" panose="05000000000000000000" pitchFamily="2" charset="2"/>
              <a:buChar char="s"/>
              <a:defRPr sz="2000" b="1">
                <a:solidFill>
                  <a:schemeClr val="tx1"/>
                </a:solidFill>
                <a:latin typeface="Arial Narrow" panose="020B0606020202030204" pitchFamily="34" charset="0"/>
              </a:defRPr>
            </a:lvl2pPr>
            <a:lvl3pPr marL="1143000" indent="-228600">
              <a:spcBef>
                <a:spcPct val="20000"/>
              </a:spcBef>
              <a:buSzPct val="70000"/>
              <a:buFont typeface="Wingdings 3" panose="05040102010807070707" pitchFamily="18" charset="2"/>
              <a:buChar char=""/>
              <a:defRPr sz="2000" b="1">
                <a:solidFill>
                  <a:srgbClr val="A20A27"/>
                </a:solidFill>
                <a:latin typeface="Arial Narrow" panose="020B0606020202030204" pitchFamily="34" charset="0"/>
              </a:defRPr>
            </a:lvl3pPr>
            <a:lvl4pPr marL="1600200" indent="-228600">
              <a:spcBef>
                <a:spcPct val="20000"/>
              </a:spcBef>
              <a:buSzPct val="70000"/>
              <a:buFont typeface="Wingdings" panose="05000000000000000000" pitchFamily="2" charset="2"/>
              <a:buChar char="§"/>
              <a:defRPr sz="2000" b="1" i="1">
                <a:solidFill>
                  <a:schemeClr val="bg1"/>
                </a:solidFill>
                <a:latin typeface="Arial Narrow" panose="020B0606020202030204" pitchFamily="34" charset="0"/>
              </a:defRPr>
            </a:lvl4pPr>
            <a:lvl5pPr marL="2057400" indent="-228600">
              <a:spcBef>
                <a:spcPct val="20000"/>
              </a:spcBef>
              <a:buSzPct val="70000"/>
              <a:buFont typeface="Wingdings" panose="05000000000000000000" pitchFamily="2" charset="2"/>
              <a:buChar char="Ø"/>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SzPct val="70000"/>
              <a:buFont typeface="Wingdings" panose="05000000000000000000" pitchFamily="2" charset="2"/>
              <a:buChar char="Ø"/>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SzPct val="70000"/>
              <a:buFont typeface="Wingdings" panose="05000000000000000000" pitchFamily="2" charset="2"/>
              <a:buChar char="Ø"/>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SzPct val="70000"/>
              <a:buFont typeface="Wingdings" panose="05000000000000000000" pitchFamily="2" charset="2"/>
              <a:buChar char="Ø"/>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SzPct val="70000"/>
              <a:buFont typeface="Wingdings" panose="05000000000000000000" pitchFamily="2" charset="2"/>
              <a:buChar char="Ø"/>
              <a:defRPr sz="2000" b="1">
                <a:solidFill>
                  <a:schemeClr val="tx1"/>
                </a:solidFill>
                <a:latin typeface="Arial Narrow" panose="020B0606020202030204" pitchFamily="34" charset="0"/>
              </a:defRPr>
            </a:lvl9pPr>
          </a:lstStyle>
          <a:p>
            <a:pPr algn="ctr" eaLnBrk="1" hangingPunct="1">
              <a:spcBef>
                <a:spcPct val="0"/>
              </a:spcBef>
              <a:buSzTx/>
              <a:buFontTx/>
              <a:buNone/>
            </a:pPr>
            <a:endParaRPr lang="zh-CN" altLang="zh-CN" b="0" i="0">
              <a:solidFill>
                <a:schemeClr val="tx1"/>
              </a:solidFill>
              <a:latin typeface="Times New Roman" panose="02020603050405020304" pitchFamily="18" charset="0"/>
              <a:ea typeface="宋体" panose="02010600030101010101" pitchFamily="2" charset="-122"/>
            </a:endParaRPr>
          </a:p>
        </p:txBody>
      </p:sp>
      <p:pic>
        <p:nvPicPr>
          <p:cNvPr id="6" name="Picture 7" descr="finish - ru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820319"/>
            <a:ext cx="2089150"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1524000" y="3657600"/>
            <a:ext cx="5735637" cy="1398588"/>
          </a:xfrm>
          <a:prstGeom prst="rect">
            <a:avLst/>
          </a:prstGeom>
          <a:solidFill>
            <a:schemeClr val="tx2">
              <a:lumMod val="20000"/>
              <a:lumOff val="80000"/>
            </a:schemeClr>
          </a:solidFill>
          <a:ln w="25400">
            <a:solidFill>
              <a:srgbClr val="000080"/>
            </a:solidFill>
            <a:miter lim="800000"/>
            <a:headEnd/>
            <a:tailEnd/>
          </a:ln>
        </p:spPr>
        <p:txBody>
          <a:bodyPr>
            <a:spAutoFit/>
          </a:bodyPr>
          <a:lstStyle>
            <a:lvl1pPr>
              <a:spcBef>
                <a:spcPct val="20000"/>
              </a:spcBef>
              <a:buSzPct val="70000"/>
              <a:buChar char="•"/>
              <a:defRPr sz="2400" b="1">
                <a:solidFill>
                  <a:schemeClr val="bg1"/>
                </a:solidFill>
                <a:latin typeface="Arial Narrow" panose="020B0606020202030204" pitchFamily="34" charset="0"/>
              </a:defRPr>
            </a:lvl1pPr>
            <a:lvl2pPr marL="742950" indent="-285750">
              <a:spcBef>
                <a:spcPct val="20000"/>
              </a:spcBef>
              <a:buSzPct val="70000"/>
              <a:buFont typeface="Wingdings" panose="05000000000000000000" pitchFamily="2" charset="2"/>
              <a:buChar char="s"/>
              <a:defRPr sz="2000" b="1">
                <a:solidFill>
                  <a:schemeClr val="tx1"/>
                </a:solidFill>
                <a:latin typeface="Arial Narrow" panose="020B0606020202030204" pitchFamily="34" charset="0"/>
              </a:defRPr>
            </a:lvl2pPr>
            <a:lvl3pPr marL="1143000" indent="-228600">
              <a:spcBef>
                <a:spcPct val="20000"/>
              </a:spcBef>
              <a:buSzPct val="70000"/>
              <a:buFont typeface="Wingdings 3" panose="05040102010807070707" pitchFamily="18" charset="2"/>
              <a:buChar char=""/>
              <a:defRPr sz="2000" b="1">
                <a:solidFill>
                  <a:srgbClr val="A20A27"/>
                </a:solidFill>
                <a:latin typeface="Arial Narrow" panose="020B0606020202030204" pitchFamily="34" charset="0"/>
              </a:defRPr>
            </a:lvl3pPr>
            <a:lvl4pPr marL="1600200" indent="-228600">
              <a:spcBef>
                <a:spcPct val="20000"/>
              </a:spcBef>
              <a:buSzPct val="70000"/>
              <a:buFont typeface="Wingdings" panose="05000000000000000000" pitchFamily="2" charset="2"/>
              <a:buChar char="§"/>
              <a:defRPr sz="2000" b="1" i="1">
                <a:solidFill>
                  <a:schemeClr val="bg1"/>
                </a:solidFill>
                <a:latin typeface="Arial Narrow" panose="020B0606020202030204" pitchFamily="34" charset="0"/>
              </a:defRPr>
            </a:lvl4pPr>
            <a:lvl5pPr marL="2057400" indent="-228600">
              <a:spcBef>
                <a:spcPct val="20000"/>
              </a:spcBef>
              <a:buSzPct val="70000"/>
              <a:buFont typeface="Wingdings" panose="05000000000000000000" pitchFamily="2" charset="2"/>
              <a:buChar char="Ø"/>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SzPct val="70000"/>
              <a:buFont typeface="Wingdings" panose="05000000000000000000" pitchFamily="2" charset="2"/>
              <a:buChar char="Ø"/>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SzPct val="70000"/>
              <a:buFont typeface="Wingdings" panose="05000000000000000000" pitchFamily="2" charset="2"/>
              <a:buChar char="Ø"/>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SzPct val="70000"/>
              <a:buFont typeface="Wingdings" panose="05000000000000000000" pitchFamily="2" charset="2"/>
              <a:buChar char="Ø"/>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SzPct val="70000"/>
              <a:buFont typeface="Wingdings" panose="05000000000000000000" pitchFamily="2" charset="2"/>
              <a:buChar char="Ø"/>
              <a:defRPr sz="2000" b="1">
                <a:solidFill>
                  <a:schemeClr val="tx1"/>
                </a:solidFill>
                <a:latin typeface="Arial Narrow" panose="020B0606020202030204" pitchFamily="34" charset="0"/>
              </a:defRPr>
            </a:lvl9pPr>
          </a:lstStyle>
          <a:p>
            <a:pPr algn="ctr" eaLnBrk="1" hangingPunct="1">
              <a:spcBef>
                <a:spcPct val="0"/>
              </a:spcBef>
              <a:buSzTx/>
              <a:buFontTx/>
              <a:buNone/>
            </a:pPr>
            <a:r>
              <a:rPr lang="en-US" altLang="zh-CN" sz="2800" i="0" dirty="0">
                <a:solidFill>
                  <a:schemeClr val="tx1"/>
                </a:solidFill>
                <a:ea typeface="宋体" panose="02010600030101010101" pitchFamily="2" charset="-122"/>
              </a:rPr>
              <a:t>How to contact me:</a:t>
            </a:r>
          </a:p>
          <a:p>
            <a:pPr algn="ctr" eaLnBrk="1" hangingPunct="1">
              <a:spcBef>
                <a:spcPct val="0"/>
              </a:spcBef>
              <a:buSzTx/>
              <a:buFontTx/>
              <a:buNone/>
            </a:pPr>
            <a:r>
              <a:rPr lang="en-US" altLang="zh-CN" sz="2800" dirty="0">
                <a:solidFill>
                  <a:schemeClr val="tx1"/>
                </a:solidFill>
                <a:ea typeface="宋体" panose="02010600030101010101" pitchFamily="2" charset="-122"/>
              </a:rPr>
              <a:t>13811804506</a:t>
            </a:r>
            <a:endParaRPr lang="en-US" altLang="zh-CN" sz="2800" i="0" dirty="0">
              <a:solidFill>
                <a:schemeClr val="tx1"/>
              </a:solidFill>
              <a:ea typeface="宋体" panose="02010600030101010101" pitchFamily="2" charset="-122"/>
            </a:endParaRPr>
          </a:p>
          <a:p>
            <a:pPr algn="ctr" eaLnBrk="1" hangingPunct="1">
              <a:spcBef>
                <a:spcPct val="0"/>
              </a:spcBef>
              <a:buSzTx/>
              <a:buFontTx/>
              <a:buNone/>
            </a:pPr>
            <a:r>
              <a:rPr lang="en-US" altLang="zh-CN" sz="2800" i="0" dirty="0">
                <a:solidFill>
                  <a:schemeClr val="tx1"/>
                </a:solidFill>
                <a:ea typeface="宋体" panose="02010600030101010101" pitchFamily="2" charset="-122"/>
              </a:rPr>
              <a:t>yuyanhua@bupt.edu.cn</a:t>
            </a:r>
          </a:p>
        </p:txBody>
      </p:sp>
      <p:pic>
        <p:nvPicPr>
          <p:cNvPr id="8" name="Picture 3" descr="PE0156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8" y="228600"/>
            <a:ext cx="2736850"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灯片编号占位符 9"/>
          <p:cNvSpPr>
            <a:spLocks noGrp="1"/>
          </p:cNvSpPr>
          <p:nvPr>
            <p:ph type="sldNum" sz="quarter" idx="4"/>
          </p:nvPr>
        </p:nvSpPr>
        <p:spPr/>
        <p:txBody>
          <a:bodyPr/>
          <a:lstStyle/>
          <a:p>
            <a:fld id="{69D8CE42-EBD3-4940-B69D-A86E7DFF2BB6}" type="slidenum">
              <a:rPr lang="en-US" altLang="zh-CN" smtClean="0"/>
              <a:pPr/>
              <a:t>19</a:t>
            </a:fld>
            <a:endParaRPr lang="en-US" altLang="zh-CN"/>
          </a:p>
        </p:txBody>
      </p:sp>
      <p:sp>
        <p:nvSpPr>
          <p:cNvPr id="12" name="矩形 7"/>
          <p:cNvSpPr>
            <a:spLocks noChangeArrowheads="1"/>
          </p:cNvSpPr>
          <p:nvPr/>
        </p:nvSpPr>
        <p:spPr bwMode="auto">
          <a:xfrm>
            <a:off x="1263652" y="2115491"/>
            <a:ext cx="62563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r>
              <a:rPr lang="en-US" altLang="zh-CN" sz="2400" b="1" dirty="0">
                <a:solidFill>
                  <a:srgbClr val="FF0000"/>
                </a:solidFill>
                <a:ea typeface="宋体" panose="02010600030101010101" pitchFamily="2" charset="-122"/>
              </a:rPr>
              <a:t>DW&amp;DM</a:t>
            </a:r>
            <a:r>
              <a:rPr lang="zh-CN" altLang="en-US" sz="2400" b="1" dirty="0">
                <a:solidFill>
                  <a:srgbClr val="FF0000"/>
                </a:solidFill>
                <a:ea typeface="宋体" panose="02010600030101010101" pitchFamily="2" charset="-122"/>
              </a:rPr>
              <a:t>水很深，先了解数据，会玩数据！</a:t>
            </a:r>
          </a:p>
        </p:txBody>
      </p:sp>
      <p:sp>
        <p:nvSpPr>
          <p:cNvPr id="13" name="矩形 7"/>
          <p:cNvSpPr>
            <a:spLocks noChangeArrowheads="1"/>
          </p:cNvSpPr>
          <p:nvPr/>
        </p:nvSpPr>
        <p:spPr bwMode="auto">
          <a:xfrm>
            <a:off x="3962400" y="2743200"/>
            <a:ext cx="40916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r>
              <a:rPr lang="zh-CN" altLang="en-US" sz="2400" b="1" dirty="0">
                <a:solidFill>
                  <a:srgbClr val="FF0000"/>
                </a:solidFill>
                <a:ea typeface="宋体" panose="02010600030101010101" pitchFamily="2" charset="-122"/>
              </a:rPr>
              <a:t>然后是发现知识，创造价值！</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09600" y="228600"/>
            <a:ext cx="7924800" cy="563563"/>
          </a:xfrm>
        </p:spPr>
        <p:txBody>
          <a:bodyPr/>
          <a:lstStyle/>
          <a:p>
            <a:r>
              <a:rPr lang="zh-CN" altLang="en-US" sz="3200" dirty="0">
                <a:solidFill>
                  <a:srgbClr val="002060"/>
                </a:solidFill>
                <a:ea typeface="宋体" panose="02010600030101010101" pitchFamily="2" charset="-122"/>
              </a:rPr>
              <a:t>目录</a:t>
            </a:r>
            <a:endParaRPr lang="en-US" altLang="zh-CN" sz="3200" dirty="0">
              <a:solidFill>
                <a:srgbClr val="002060"/>
              </a:solidFill>
              <a:ea typeface="宋体" panose="02010600030101010101" pitchFamily="2" charset="-122"/>
            </a:endParaRPr>
          </a:p>
        </p:txBody>
      </p:sp>
      <p:sp>
        <p:nvSpPr>
          <p:cNvPr id="79875"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grpSp>
        <p:nvGrpSpPr>
          <p:cNvPr id="79876" name="Group 4"/>
          <p:cNvGrpSpPr>
            <a:grpSpLocks/>
          </p:cNvGrpSpPr>
          <p:nvPr/>
        </p:nvGrpSpPr>
        <p:grpSpPr bwMode="auto">
          <a:xfrm>
            <a:off x="2133600" y="1524000"/>
            <a:ext cx="4724400" cy="685800"/>
            <a:chOff x="1296" y="1824"/>
            <a:chExt cx="2976" cy="432"/>
          </a:xfrm>
        </p:grpSpPr>
        <p:sp>
          <p:nvSpPr>
            <p:cNvPr id="79877" name="AutoShape 5"/>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79878" name="AutoShape 6"/>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79879" name="Text Box 7"/>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b="1" dirty="0">
                  <a:solidFill>
                    <a:srgbClr val="000000"/>
                  </a:solidFill>
                  <a:ea typeface="宋体" panose="02010600030101010101" pitchFamily="2" charset="-122"/>
                </a:rPr>
                <a:t>Modeler</a:t>
              </a:r>
              <a:r>
                <a:rPr lang="zh-CN" altLang="en-US" b="1" dirty="0">
                  <a:solidFill>
                    <a:srgbClr val="000000"/>
                  </a:solidFill>
                  <a:ea typeface="宋体" panose="02010600030101010101" pitchFamily="2" charset="-122"/>
                </a:rPr>
                <a:t>分类建模简介</a:t>
              </a:r>
              <a:endParaRPr lang="en-US" altLang="zh-CN" b="1" dirty="0">
                <a:solidFill>
                  <a:srgbClr val="000000"/>
                </a:solidFill>
                <a:ea typeface="宋体" panose="02010600030101010101" pitchFamily="2" charset="-122"/>
              </a:endParaRPr>
            </a:p>
          </p:txBody>
        </p:sp>
        <p:sp>
          <p:nvSpPr>
            <p:cNvPr id="79880" name="Text Box 8"/>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panose="02010600030101010101" pitchFamily="2" charset="-122"/>
                </a:rPr>
                <a:t>1</a:t>
              </a:r>
            </a:p>
          </p:txBody>
        </p:sp>
      </p:grpSp>
      <p:grpSp>
        <p:nvGrpSpPr>
          <p:cNvPr id="79881" name="Group 9"/>
          <p:cNvGrpSpPr>
            <a:grpSpLocks/>
          </p:cNvGrpSpPr>
          <p:nvPr/>
        </p:nvGrpSpPr>
        <p:grpSpPr bwMode="auto">
          <a:xfrm>
            <a:off x="2133600" y="2362200"/>
            <a:ext cx="4724400" cy="685800"/>
            <a:chOff x="1296" y="1824"/>
            <a:chExt cx="2976" cy="432"/>
          </a:xfrm>
        </p:grpSpPr>
        <p:sp>
          <p:nvSpPr>
            <p:cNvPr id="79882" name="AutoShape 10"/>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79883" name="AutoShape 11"/>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79884" name="Text Box 12"/>
            <p:cNvSpPr txBox="1">
              <a:spLocks noChangeArrowheads="1"/>
            </p:cNvSpPr>
            <p:nvPr/>
          </p:nvSpPr>
          <p:spPr bwMode="gray">
            <a:xfrm>
              <a:off x="1680" y="1934"/>
              <a:ext cx="25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b="1" dirty="0">
                  <a:solidFill>
                    <a:srgbClr val="000000"/>
                  </a:solidFill>
                  <a:ea typeface="宋体" panose="02010600030101010101" pitchFamily="2" charset="-122"/>
                </a:rPr>
                <a:t>样本、分区、分析、评估节点介绍</a:t>
              </a:r>
              <a:endParaRPr lang="en-US" altLang="zh-CN" b="1" dirty="0">
                <a:solidFill>
                  <a:srgbClr val="000000"/>
                </a:solidFill>
                <a:ea typeface="宋体" panose="02010600030101010101" pitchFamily="2" charset="-122"/>
              </a:endParaRPr>
            </a:p>
          </p:txBody>
        </p:sp>
        <p:sp>
          <p:nvSpPr>
            <p:cNvPr id="79885" name="Text Box 13"/>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panose="02010600030101010101" pitchFamily="2" charset="-122"/>
                </a:rPr>
                <a:t>2</a:t>
              </a:r>
            </a:p>
          </p:txBody>
        </p:sp>
      </p:grpSp>
      <p:grpSp>
        <p:nvGrpSpPr>
          <p:cNvPr id="79886" name="Group 14"/>
          <p:cNvGrpSpPr>
            <a:grpSpLocks/>
          </p:cNvGrpSpPr>
          <p:nvPr/>
        </p:nvGrpSpPr>
        <p:grpSpPr bwMode="auto">
          <a:xfrm>
            <a:off x="2133600" y="3200400"/>
            <a:ext cx="4724400" cy="685800"/>
            <a:chOff x="1296" y="1824"/>
            <a:chExt cx="2976" cy="432"/>
          </a:xfrm>
        </p:grpSpPr>
        <p:sp>
          <p:nvSpPr>
            <p:cNvPr id="79887" name="AutoShape 15"/>
            <p:cNvSpPr>
              <a:spLocks noChangeArrowheads="1"/>
            </p:cNvSpPr>
            <p:nvPr/>
          </p:nvSpPr>
          <p:spPr bwMode="gray">
            <a:xfrm>
              <a:off x="1536" y="1899"/>
              <a:ext cx="2736" cy="288"/>
            </a:xfrm>
            <a:prstGeom prst="roundRect">
              <a:avLst>
                <a:gd name="adj" fmla="val 16667"/>
              </a:avLst>
            </a:prstGeom>
            <a:gradFill rotWithShape="1">
              <a:gsLst>
                <a:gs pos="0">
                  <a:schemeClr val="tx2"/>
                </a:gs>
                <a:gs pos="50000">
                  <a:schemeClr val="tx2">
                    <a:gamma/>
                    <a:tint val="21176"/>
                    <a:invGamma/>
                  </a:schemeClr>
                </a:gs>
                <a:gs pos="100000">
                  <a:schemeClr val="tx2"/>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79888" name="AutoShape 16"/>
            <p:cNvSpPr>
              <a:spLocks noChangeArrowheads="1"/>
            </p:cNvSpPr>
            <p:nvPr/>
          </p:nvSpPr>
          <p:spPr bwMode="gray">
            <a:xfrm>
              <a:off x="1296" y="1824"/>
              <a:ext cx="432" cy="432"/>
            </a:xfrm>
            <a:prstGeom prst="diamond">
              <a:avLst/>
            </a:prstGeom>
            <a:solidFill>
              <a:schemeClr val="tx2"/>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79889" name="Text Box 17"/>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endParaRPr lang="en-US" altLang="zh-CN" b="1" dirty="0">
                <a:solidFill>
                  <a:srgbClr val="000000"/>
                </a:solidFill>
                <a:ea typeface="宋体" panose="02010600030101010101" pitchFamily="2" charset="-122"/>
              </a:endParaRPr>
            </a:p>
          </p:txBody>
        </p:sp>
        <p:sp>
          <p:nvSpPr>
            <p:cNvPr id="79890" name="Text Box 18"/>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panose="02010600030101010101" pitchFamily="2" charset="-122"/>
                </a:rPr>
                <a:t>3</a:t>
              </a:r>
            </a:p>
          </p:txBody>
        </p:sp>
      </p:grpSp>
      <p:grpSp>
        <p:nvGrpSpPr>
          <p:cNvPr id="79891" name="Group 19"/>
          <p:cNvGrpSpPr>
            <a:grpSpLocks/>
          </p:cNvGrpSpPr>
          <p:nvPr/>
        </p:nvGrpSpPr>
        <p:grpSpPr bwMode="auto">
          <a:xfrm>
            <a:off x="2133600" y="4114800"/>
            <a:ext cx="4724400" cy="685800"/>
            <a:chOff x="1296" y="1824"/>
            <a:chExt cx="2976" cy="432"/>
          </a:xfrm>
        </p:grpSpPr>
        <p:sp>
          <p:nvSpPr>
            <p:cNvPr id="79892" name="AutoShape 20"/>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79893" name="AutoShape 21"/>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79894" name="Text Box 22"/>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a:solidFill>
                    <a:srgbClr val="000000"/>
                  </a:solidFill>
                  <a:ea typeface="宋体" panose="02010600030101010101" pitchFamily="2" charset="-122"/>
                </a:rPr>
                <a:t>分类知识挖掘示例</a:t>
              </a:r>
              <a:endParaRPr lang="en-US" altLang="zh-CN" b="1" dirty="0">
                <a:solidFill>
                  <a:srgbClr val="000000"/>
                </a:solidFill>
                <a:ea typeface="宋体" panose="02010600030101010101" pitchFamily="2" charset="-122"/>
              </a:endParaRPr>
            </a:p>
          </p:txBody>
        </p:sp>
        <p:sp>
          <p:nvSpPr>
            <p:cNvPr id="79895" name="Text Box 23"/>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panose="02010600030101010101" pitchFamily="2" charset="-122"/>
                </a:rPr>
                <a:t>4</a:t>
              </a:r>
            </a:p>
          </p:txBody>
        </p:sp>
      </p:grpSp>
      <p:grpSp>
        <p:nvGrpSpPr>
          <p:cNvPr id="31" name="Group 9"/>
          <p:cNvGrpSpPr>
            <a:grpSpLocks/>
          </p:cNvGrpSpPr>
          <p:nvPr/>
        </p:nvGrpSpPr>
        <p:grpSpPr bwMode="auto">
          <a:xfrm>
            <a:off x="2133600" y="5029200"/>
            <a:ext cx="4724400" cy="685800"/>
            <a:chOff x="1296" y="1824"/>
            <a:chExt cx="2976" cy="432"/>
          </a:xfrm>
        </p:grpSpPr>
        <p:sp>
          <p:nvSpPr>
            <p:cNvPr id="32" name="AutoShape 10"/>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33" name="AutoShape 11"/>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34" name="Text Box 12"/>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a:solidFill>
                    <a:srgbClr val="000000"/>
                  </a:solidFill>
                  <a:ea typeface="宋体" panose="02010600030101010101" pitchFamily="2" charset="-122"/>
                </a:rPr>
                <a:t>分类知识实践要求</a:t>
              </a:r>
              <a:endParaRPr lang="en-US" altLang="zh-CN" b="1" dirty="0">
                <a:solidFill>
                  <a:srgbClr val="000000"/>
                </a:solidFill>
                <a:ea typeface="宋体" panose="02010600030101010101" pitchFamily="2" charset="-122"/>
              </a:endParaRPr>
            </a:p>
          </p:txBody>
        </p:sp>
        <p:sp>
          <p:nvSpPr>
            <p:cNvPr id="35" name="Text Box 13"/>
            <p:cNvSpPr txBox="1">
              <a:spLocks noChangeArrowheads="1"/>
            </p:cNvSpPr>
            <p:nvPr/>
          </p:nvSpPr>
          <p:spPr bwMode="gray">
            <a:xfrm>
              <a:off x="1392" y="1886"/>
              <a:ext cx="2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panose="02010600030101010101" pitchFamily="2" charset="-122"/>
                </a:rPr>
                <a:t>5</a:t>
              </a:r>
            </a:p>
          </p:txBody>
        </p:sp>
      </p:grpSp>
      <p:sp>
        <p:nvSpPr>
          <p:cNvPr id="6" name="灯片编号占位符 5"/>
          <p:cNvSpPr>
            <a:spLocks noGrp="1"/>
          </p:cNvSpPr>
          <p:nvPr>
            <p:ph type="sldNum" sz="quarter" idx="12"/>
          </p:nvPr>
        </p:nvSpPr>
        <p:spPr/>
        <p:txBody>
          <a:bodyPr/>
          <a:lstStyle/>
          <a:p>
            <a:fld id="{F3050749-F892-43DE-B909-D19D35898052}" type="slidenum">
              <a:rPr lang="en-US" altLang="zh-CN" smtClean="0"/>
              <a:pPr/>
              <a:t>2</a:t>
            </a:fld>
            <a:endParaRPr lang="en-US" altLang="zh-CN"/>
          </a:p>
        </p:txBody>
      </p:sp>
      <p:sp>
        <p:nvSpPr>
          <p:cNvPr id="30" name="Text Box 22"/>
          <p:cNvSpPr txBox="1">
            <a:spLocks noChangeArrowheads="1"/>
          </p:cNvSpPr>
          <p:nvPr/>
        </p:nvSpPr>
        <p:spPr bwMode="gray">
          <a:xfrm>
            <a:off x="2838317" y="3389312"/>
            <a:ext cx="342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b="1" dirty="0">
                <a:solidFill>
                  <a:srgbClr val="000000"/>
                </a:solidFill>
                <a:ea typeface="宋体" panose="02010600030101010101" pitchFamily="2" charset="-122"/>
              </a:rPr>
              <a:t>C5.0</a:t>
            </a:r>
            <a:r>
              <a:rPr lang="zh-CN" altLang="en-US" b="1" dirty="0">
                <a:solidFill>
                  <a:srgbClr val="000000"/>
                </a:solidFill>
                <a:ea typeface="宋体" panose="02010600030101010101" pitchFamily="2" charset="-122"/>
              </a:rPr>
              <a:t>节点介绍</a:t>
            </a:r>
            <a:endParaRPr lang="en-US" altLang="zh-CN" b="1" dirty="0">
              <a:solidFill>
                <a:srgbClr val="000000"/>
              </a:solidFill>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09600" y="228600"/>
            <a:ext cx="7924800" cy="563563"/>
          </a:xfrm>
        </p:spPr>
        <p:txBody>
          <a:bodyPr/>
          <a:lstStyle/>
          <a:p>
            <a:pPr eaLnBrk="0" hangingPunct="0"/>
            <a:r>
              <a:rPr lang="en-US" altLang="zh-CN" sz="3200" dirty="0">
                <a:solidFill>
                  <a:srgbClr val="000000"/>
                </a:solidFill>
                <a:ea typeface="宋体" panose="02010600030101010101" pitchFamily="2" charset="-122"/>
              </a:rPr>
              <a:t>1.Modeler</a:t>
            </a:r>
            <a:r>
              <a:rPr lang="zh-CN" altLang="en-US" sz="3200" dirty="0">
                <a:solidFill>
                  <a:srgbClr val="000000"/>
                </a:solidFill>
                <a:ea typeface="宋体" panose="02010600030101010101" pitchFamily="2" charset="-122"/>
              </a:rPr>
              <a:t>分类分析</a:t>
            </a:r>
            <a:endParaRPr lang="en-US" altLang="zh-CN" sz="3200" dirty="0">
              <a:solidFill>
                <a:srgbClr val="000000"/>
              </a:solidFill>
              <a:ea typeface="宋体" panose="02010600030101010101" pitchFamily="2" charset="-122"/>
            </a:endParaRPr>
          </a:p>
        </p:txBody>
      </p:sp>
      <p:sp>
        <p:nvSpPr>
          <p:cNvPr id="8" name="内容占位符 7"/>
          <p:cNvSpPr>
            <a:spLocks noGrp="1"/>
          </p:cNvSpPr>
          <p:nvPr>
            <p:ph idx="4294967295"/>
          </p:nvPr>
        </p:nvSpPr>
        <p:spPr>
          <a:xfrm>
            <a:off x="304800" y="1143000"/>
            <a:ext cx="8534400" cy="4648200"/>
          </a:xfrm>
          <a:prstGeom prst="rect">
            <a:avLst/>
          </a:prstGeom>
        </p:spPr>
        <p:txBody>
          <a:bodyPr/>
          <a:lstStyle/>
          <a:p>
            <a:r>
              <a:rPr lang="zh-CN" altLang="en-US" b="1" dirty="0">
                <a:latin typeface="华文楷体" panose="02010600040101010101" pitchFamily="2" charset="-122"/>
                <a:ea typeface="华文楷体" panose="02010600040101010101" pitchFamily="2" charset="-122"/>
              </a:rPr>
              <a:t>建模选项板</a:t>
            </a:r>
            <a:endParaRPr lang="en-US" altLang="zh-CN" b="1" dirty="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endParaRPr lang="en-US" altLang="zh-CN" sz="1800" b="1" dirty="0">
              <a:latin typeface="华文楷体" panose="02010600040101010101" pitchFamily="2" charset="-122"/>
              <a:ea typeface="华文楷体" panose="02010600040101010101" pitchFamily="2" charset="-122"/>
            </a:endParaRPr>
          </a:p>
          <a:p>
            <a:r>
              <a:rPr lang="en-US" altLang="zh-CN" b="1" dirty="0">
                <a:solidFill>
                  <a:srgbClr val="FF0000"/>
                </a:solidFill>
                <a:latin typeface="华文楷体" panose="02010600040101010101" pitchFamily="2" charset="-122"/>
                <a:ea typeface="华文楷体" panose="02010600040101010101" pitchFamily="2" charset="-122"/>
              </a:rPr>
              <a:t>C5.0</a:t>
            </a:r>
            <a:r>
              <a:rPr lang="zh-CN" altLang="en-US" b="1" dirty="0">
                <a:solidFill>
                  <a:srgbClr val="FF0000"/>
                </a:solidFill>
                <a:latin typeface="华文楷体" panose="02010600040101010101" pitchFamily="2" charset="-122"/>
                <a:ea typeface="华文楷体" panose="02010600040101010101" pitchFamily="2" charset="-122"/>
              </a:rPr>
              <a:t>节点</a:t>
            </a:r>
            <a:endParaRPr lang="en-US" altLang="zh-CN" b="1" dirty="0">
              <a:solidFill>
                <a:srgbClr val="FF0000"/>
              </a:solidFill>
              <a:latin typeface="华文楷体" panose="02010600040101010101" pitchFamily="2" charset="-122"/>
              <a:ea typeface="华文楷体" panose="02010600040101010101" pitchFamily="2" charset="-122"/>
            </a:endParaRPr>
          </a:p>
          <a:p>
            <a:pPr lvl="1"/>
            <a:r>
              <a:rPr lang="zh-CN" altLang="en-US" b="1" dirty="0">
                <a:latin typeface="华文楷体" panose="02010600040101010101" pitchFamily="2" charset="-122"/>
                <a:ea typeface="华文楷体" panose="02010600040101010101" pitchFamily="2" charset="-122"/>
              </a:rPr>
              <a:t>必须有一个分类</a:t>
            </a:r>
            <a:r>
              <a:rPr lang="en-US" altLang="zh-CN" b="1" dirty="0">
                <a:latin typeface="华文楷体" panose="02010600040101010101" pitchFamily="2" charset="-122"/>
                <a:ea typeface="华文楷体" panose="02010600040101010101" pitchFamily="2" charset="-122"/>
              </a:rPr>
              <a:t>d</a:t>
            </a:r>
            <a:r>
              <a:rPr lang="zh-CN" altLang="en-US" b="1" dirty="0">
                <a:latin typeface="华文楷体" panose="02010600040101010101" pitchFamily="2" charset="-122"/>
                <a:ea typeface="华文楷体" panose="02010600040101010101" pitchFamily="2" charset="-122"/>
              </a:rPr>
              <a:t>（即名义或有序）目标字段和一个或多个任意类型的输入字段。设置为 </a:t>
            </a:r>
            <a:r>
              <a:rPr lang="zh-CN" altLang="en-US" b="1" dirty="0">
                <a:solidFill>
                  <a:srgbClr val="FF0000"/>
                </a:solidFill>
                <a:latin typeface="华文楷体" panose="02010600040101010101" pitchFamily="2" charset="-122"/>
                <a:ea typeface="华文楷体" panose="02010600040101010101" pitchFamily="2" charset="-122"/>
              </a:rPr>
              <a:t>双向或 无的字段将忽略</a:t>
            </a:r>
            <a:r>
              <a:rPr lang="zh-CN" altLang="en-US" b="1" dirty="0">
                <a:latin typeface="华文楷体" panose="02010600040101010101" pitchFamily="2" charset="-122"/>
                <a:ea typeface="华文楷体" panose="02010600040101010101" pitchFamily="2" charset="-122"/>
              </a:rPr>
              <a:t>。必须对模型中使用的字段的类型完全实例化。</a:t>
            </a:r>
            <a:endParaRPr lang="en-US" altLang="zh-CN" b="1" dirty="0">
              <a:latin typeface="华文楷体" panose="02010600040101010101" pitchFamily="2" charset="-122"/>
              <a:ea typeface="华文楷体" panose="02010600040101010101" pitchFamily="2" charset="-122"/>
            </a:endParaRPr>
          </a:p>
          <a:p>
            <a:r>
              <a:rPr lang="en-US" altLang="zh-CN" b="1" dirty="0">
                <a:latin typeface="华文楷体" panose="02010600040101010101" pitchFamily="2" charset="-122"/>
                <a:ea typeface="华文楷体" panose="02010600040101010101" pitchFamily="2" charset="-122"/>
              </a:rPr>
              <a:t>C&amp;R</a:t>
            </a:r>
            <a:r>
              <a:rPr lang="zh-CN" altLang="en-US" b="1" dirty="0">
                <a:latin typeface="华文楷体" panose="02010600040101010101" pitchFamily="2" charset="-122"/>
                <a:ea typeface="华文楷体" panose="02010600040101010101" pitchFamily="2" charset="-122"/>
              </a:rPr>
              <a:t>树节点</a:t>
            </a:r>
            <a:endParaRPr lang="en-US" altLang="zh-CN" b="1" dirty="0">
              <a:latin typeface="华文楷体" panose="02010600040101010101" pitchFamily="2" charset="-122"/>
              <a:ea typeface="华文楷体" panose="02010600040101010101" pitchFamily="2" charset="-122"/>
            </a:endParaRPr>
          </a:p>
          <a:p>
            <a:r>
              <a:rPr lang="en-US" altLang="zh-CN" b="1" dirty="0">
                <a:latin typeface="华文楷体" panose="02010600040101010101" pitchFamily="2" charset="-122"/>
                <a:ea typeface="华文楷体" panose="02010600040101010101" pitchFamily="2" charset="-122"/>
              </a:rPr>
              <a:t>CHAID</a:t>
            </a:r>
            <a:r>
              <a:rPr lang="zh-CN" altLang="en-US" b="1" dirty="0">
                <a:latin typeface="华文楷体" panose="02010600040101010101" pitchFamily="2" charset="-122"/>
                <a:ea typeface="华文楷体" panose="02010600040101010101" pitchFamily="2" charset="-122"/>
              </a:rPr>
              <a:t>节点</a:t>
            </a:r>
            <a:endParaRPr lang="en-US" altLang="zh-CN" b="1" dirty="0">
              <a:latin typeface="华文楷体" panose="02010600040101010101" pitchFamily="2" charset="-122"/>
              <a:ea typeface="华文楷体" panose="02010600040101010101" pitchFamily="2" charset="-122"/>
            </a:endParaRPr>
          </a:p>
          <a:p>
            <a:r>
              <a:rPr lang="en-US" altLang="zh-CN" b="1" dirty="0">
                <a:latin typeface="华文楷体" panose="02010600040101010101" pitchFamily="2" charset="-122"/>
                <a:ea typeface="华文楷体" panose="02010600040101010101" pitchFamily="2" charset="-122"/>
              </a:rPr>
              <a:t>Quest</a:t>
            </a:r>
            <a:r>
              <a:rPr lang="zh-CN" altLang="en-US" b="1" dirty="0">
                <a:latin typeface="华文楷体" panose="02010600040101010101" pitchFamily="2" charset="-122"/>
                <a:ea typeface="华文楷体" panose="02010600040101010101" pitchFamily="2" charset="-122"/>
              </a:rPr>
              <a:t>节点</a:t>
            </a:r>
            <a:endParaRPr lang="en-US" altLang="zh-CN" b="1" dirty="0">
              <a:latin typeface="华文楷体" panose="02010600040101010101" pitchFamily="2" charset="-122"/>
              <a:ea typeface="华文楷体" panose="02010600040101010101" pitchFamily="2" charset="-122"/>
            </a:endParaRPr>
          </a:p>
          <a:p>
            <a:r>
              <a:rPr lang="en-US" altLang="zh-CN" b="1" dirty="0">
                <a:latin typeface="华文楷体" panose="02010600040101010101" pitchFamily="2" charset="-122"/>
                <a:ea typeface="华文楷体" panose="02010600040101010101" pitchFamily="2" charset="-122"/>
              </a:rPr>
              <a:t>……</a:t>
            </a:r>
          </a:p>
        </p:txBody>
      </p:sp>
      <p:sp>
        <p:nvSpPr>
          <p:cNvPr id="4" name="灯片编号占位符 3"/>
          <p:cNvSpPr>
            <a:spLocks noGrp="1"/>
          </p:cNvSpPr>
          <p:nvPr>
            <p:ph type="sldNum" sz="quarter" idx="12"/>
          </p:nvPr>
        </p:nvSpPr>
        <p:spPr/>
        <p:txBody>
          <a:bodyPr/>
          <a:lstStyle/>
          <a:p>
            <a:fld id="{F3050749-F892-43DE-B909-D19D35898052}" type="slidenum">
              <a:rPr lang="en-US" altLang="zh-CN" smtClean="0"/>
              <a:pPr/>
              <a:t>3</a:t>
            </a:fld>
            <a:endParaRPr lang="en-US" altLang="zh-CN"/>
          </a:p>
        </p:txBody>
      </p:sp>
      <p:pic>
        <p:nvPicPr>
          <p:cNvPr id="5" name="图片 4"/>
          <p:cNvPicPr>
            <a:picLocks noChangeAspect="1"/>
          </p:cNvPicPr>
          <p:nvPr/>
        </p:nvPicPr>
        <p:blipFill>
          <a:blip r:embed="rId3"/>
          <a:stretch>
            <a:fillRect/>
          </a:stretch>
        </p:blipFill>
        <p:spPr>
          <a:xfrm>
            <a:off x="152400" y="1690688"/>
            <a:ext cx="8686800" cy="1228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09600" y="228600"/>
            <a:ext cx="7924800" cy="563563"/>
          </a:xfrm>
        </p:spPr>
        <p:txBody>
          <a:bodyPr/>
          <a:lstStyle/>
          <a:p>
            <a:pPr eaLnBrk="0" hangingPunct="0"/>
            <a:r>
              <a:rPr lang="en-US" altLang="zh-CN" sz="3200" dirty="0">
                <a:solidFill>
                  <a:srgbClr val="000000"/>
                </a:solidFill>
                <a:ea typeface="宋体" panose="02010600030101010101" pitchFamily="2" charset="-122"/>
              </a:rPr>
              <a:t>2.1 </a:t>
            </a:r>
            <a:r>
              <a:rPr lang="zh-CN" altLang="en-US" sz="3200" dirty="0">
                <a:solidFill>
                  <a:srgbClr val="000000"/>
                </a:solidFill>
                <a:ea typeface="宋体" panose="02010600030101010101" pitchFamily="2" charset="-122"/>
              </a:rPr>
              <a:t>样本节点</a:t>
            </a:r>
            <a:endParaRPr lang="en-US" altLang="zh-CN" sz="3200" dirty="0">
              <a:solidFill>
                <a:srgbClr val="000000"/>
              </a:solidFill>
              <a:ea typeface="宋体" panose="02010600030101010101" pitchFamily="2" charset="-122"/>
            </a:endParaRPr>
          </a:p>
        </p:txBody>
      </p:sp>
      <p:sp>
        <p:nvSpPr>
          <p:cNvPr id="8" name="内容占位符 7"/>
          <p:cNvSpPr>
            <a:spLocks noGrp="1"/>
          </p:cNvSpPr>
          <p:nvPr>
            <p:ph idx="4294967295"/>
          </p:nvPr>
        </p:nvSpPr>
        <p:spPr>
          <a:xfrm>
            <a:off x="571499" y="1175477"/>
            <a:ext cx="4305301" cy="4648200"/>
          </a:xfrm>
          <a:prstGeom prst="rect">
            <a:avLst/>
          </a:prstGeom>
        </p:spPr>
        <p:txBody>
          <a:bodyPr/>
          <a:lstStyle/>
          <a:p>
            <a:r>
              <a:rPr lang="zh-CN" altLang="en-US" b="1" dirty="0">
                <a:latin typeface="华文楷体" panose="02010600040101010101" pitchFamily="2" charset="-122"/>
                <a:ea typeface="华文楷体" panose="02010600040101010101" pitchFamily="2" charset="-122"/>
              </a:rPr>
              <a:t>记录选项板</a:t>
            </a:r>
            <a:endParaRPr lang="en-US" altLang="zh-CN" b="1" dirty="0">
              <a:latin typeface="华文楷体" panose="02010600040101010101" pitchFamily="2" charset="-122"/>
              <a:ea typeface="华文楷体" panose="02010600040101010101" pitchFamily="2" charset="-122"/>
            </a:endParaRPr>
          </a:p>
          <a:p>
            <a:r>
              <a:rPr lang="zh-CN" altLang="en-US" sz="2000" b="1" dirty="0">
                <a:latin typeface="华文楷体" panose="02010600040101010101" pitchFamily="2" charset="-122"/>
                <a:ea typeface="华文楷体" panose="02010600040101010101" pitchFamily="2" charset="-122"/>
              </a:rPr>
              <a:t>包括样本。包含数据流中的选定记录并废弃所有其他记录。例如，如果您将模式设置为 包含样本 并将 </a:t>
            </a:r>
            <a:r>
              <a:rPr lang="en-US" altLang="zh-CN" sz="2000" b="1" dirty="0">
                <a:latin typeface="华文楷体" panose="02010600040101010101" pitchFamily="2" charset="-122"/>
                <a:ea typeface="华文楷体" panose="02010600040101010101" pitchFamily="2" charset="-122"/>
              </a:rPr>
              <a:t>n </a:t>
            </a:r>
            <a:r>
              <a:rPr lang="zh-CN" altLang="en-US" sz="2000" b="1" dirty="0">
                <a:latin typeface="华文楷体" panose="02010600040101010101" pitchFamily="2" charset="-122"/>
                <a:ea typeface="华文楷体" panose="02010600040101010101" pitchFamily="2" charset="-122"/>
              </a:rPr>
              <a:t>中取 </a:t>
            </a:r>
            <a:r>
              <a:rPr lang="en-US" altLang="zh-CN" sz="2000" b="1" dirty="0">
                <a:latin typeface="华文楷体" panose="02010600040101010101" pitchFamily="2" charset="-122"/>
                <a:ea typeface="华文楷体" panose="02010600040101010101" pitchFamily="2" charset="-122"/>
              </a:rPr>
              <a:t>1 </a:t>
            </a:r>
            <a:r>
              <a:rPr lang="zh-CN" altLang="en-US" sz="2000" b="1" dirty="0">
                <a:latin typeface="华文楷体" panose="02010600040101010101" pitchFamily="2" charset="-122"/>
                <a:ea typeface="华文楷体" panose="02010600040101010101" pitchFamily="2" charset="-122"/>
              </a:rPr>
              <a:t>选项设置为 </a:t>
            </a:r>
            <a:r>
              <a:rPr lang="en-US" altLang="zh-CN" sz="2000" b="1" dirty="0">
                <a:latin typeface="华文楷体" panose="02010600040101010101" pitchFamily="2" charset="-122"/>
                <a:ea typeface="华文楷体" panose="02010600040101010101" pitchFamily="2" charset="-122"/>
              </a:rPr>
              <a:t>5</a:t>
            </a:r>
            <a:r>
              <a:rPr lang="zh-CN" altLang="en-US" sz="2000" b="1" dirty="0">
                <a:latin typeface="华文楷体" panose="02010600040101010101" pitchFamily="2" charset="-122"/>
                <a:ea typeface="华文楷体" panose="02010600040101010101" pitchFamily="2" charset="-122"/>
              </a:rPr>
              <a:t>，则每隔五个记录便有一个记录被包含进来，结果将生成大约为原大小五分之一的数据集。此模式为对数据进行抽样的默认模式，并且是使用复杂方法时的唯一模式。</a:t>
            </a:r>
          </a:p>
          <a:p>
            <a:r>
              <a:rPr lang="zh-CN" altLang="en-US" sz="2000" b="1" dirty="0">
                <a:latin typeface="华文楷体" panose="02010600040101010101" pitchFamily="2" charset="-122"/>
                <a:ea typeface="华文楷体" panose="02010600040101010101" pitchFamily="2" charset="-122"/>
              </a:rPr>
              <a:t>废弃样本。排除选定记录并包含所有其他记录。例如，如果您将模式设置为 丢弃样本 并将 </a:t>
            </a:r>
            <a:r>
              <a:rPr lang="en-US" altLang="zh-CN" sz="2000" b="1" dirty="0">
                <a:latin typeface="华文楷体" panose="02010600040101010101" pitchFamily="2" charset="-122"/>
                <a:ea typeface="华文楷体" panose="02010600040101010101" pitchFamily="2" charset="-122"/>
              </a:rPr>
              <a:t>n </a:t>
            </a:r>
            <a:r>
              <a:rPr lang="zh-CN" altLang="en-US" sz="2000" b="1" dirty="0">
                <a:latin typeface="华文楷体" panose="02010600040101010101" pitchFamily="2" charset="-122"/>
                <a:ea typeface="华文楷体" panose="02010600040101010101" pitchFamily="2" charset="-122"/>
              </a:rPr>
              <a:t>中取 </a:t>
            </a:r>
            <a:r>
              <a:rPr lang="en-US" altLang="zh-CN" sz="2000" b="1" dirty="0">
                <a:latin typeface="华文楷体" panose="02010600040101010101" pitchFamily="2" charset="-122"/>
                <a:ea typeface="华文楷体" panose="02010600040101010101" pitchFamily="2" charset="-122"/>
              </a:rPr>
              <a:t>1 </a:t>
            </a:r>
            <a:r>
              <a:rPr lang="zh-CN" altLang="en-US" sz="2000" b="1" dirty="0">
                <a:latin typeface="华文楷体" panose="02010600040101010101" pitchFamily="2" charset="-122"/>
                <a:ea typeface="华文楷体" panose="02010600040101010101" pitchFamily="2" charset="-122"/>
              </a:rPr>
              <a:t>选项设置为 </a:t>
            </a:r>
            <a:r>
              <a:rPr lang="en-US" altLang="zh-CN" sz="2000" b="1" dirty="0">
                <a:latin typeface="华文楷体" panose="02010600040101010101" pitchFamily="2" charset="-122"/>
                <a:ea typeface="华文楷体" panose="02010600040101010101" pitchFamily="2" charset="-122"/>
              </a:rPr>
              <a:t>5</a:t>
            </a:r>
            <a:r>
              <a:rPr lang="zh-CN" altLang="en-US" sz="2000" b="1" dirty="0">
                <a:latin typeface="华文楷体" panose="02010600040101010101" pitchFamily="2" charset="-122"/>
                <a:ea typeface="华文楷体" panose="02010600040101010101" pitchFamily="2" charset="-122"/>
              </a:rPr>
              <a:t>，则每隔五条记录便有一条被丢弃（排除）。此模式仅适用于简单方法。</a:t>
            </a:r>
            <a:endParaRPr lang="en-US" altLang="zh-CN" sz="2000" b="1" dirty="0">
              <a:latin typeface="华文楷体" panose="02010600040101010101" pitchFamily="2" charset="-122"/>
              <a:ea typeface="华文楷体" panose="02010600040101010101" pitchFamily="2" charset="-122"/>
            </a:endParaRPr>
          </a:p>
          <a:p>
            <a:pPr lvl="1"/>
            <a:endParaRPr lang="en-US" altLang="zh-CN" b="1" dirty="0">
              <a:latin typeface="华文楷体" panose="02010600040101010101" pitchFamily="2" charset="-122"/>
              <a:ea typeface="华文楷体" panose="02010600040101010101" pitchFamily="2" charset="-122"/>
            </a:endParaRPr>
          </a:p>
          <a:p>
            <a:pPr lvl="1"/>
            <a:endParaRPr lang="en-US" altLang="zh-CN" b="1" dirty="0">
              <a:latin typeface="华文楷体" panose="02010600040101010101" pitchFamily="2" charset="-122"/>
              <a:ea typeface="华文楷体" panose="02010600040101010101" pitchFamily="2" charset="-122"/>
            </a:endParaRPr>
          </a:p>
          <a:p>
            <a:pPr lvl="1"/>
            <a:endParaRPr lang="en-US" altLang="zh-CN" b="1" dirty="0">
              <a:latin typeface="华文楷体" panose="02010600040101010101" pitchFamily="2" charset="-122"/>
              <a:ea typeface="华文楷体" panose="02010600040101010101" pitchFamily="2" charset="-122"/>
            </a:endParaRPr>
          </a:p>
          <a:p>
            <a:pPr marL="457200" lvl="1" indent="0">
              <a:buNone/>
            </a:pPr>
            <a:endParaRPr lang="zh-CN" altLang="en-US" b="1"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F3050749-F892-43DE-B909-D19D35898052}" type="slidenum">
              <a:rPr lang="en-US" altLang="zh-CN" smtClean="0"/>
              <a:pPr/>
              <a:t>4</a:t>
            </a:fld>
            <a:endParaRPr lang="en-US" altLang="zh-CN"/>
          </a:p>
        </p:txBody>
      </p:sp>
      <p:pic>
        <p:nvPicPr>
          <p:cNvPr id="3" name="图片 2"/>
          <p:cNvPicPr>
            <a:picLocks noChangeAspect="1"/>
          </p:cNvPicPr>
          <p:nvPr/>
        </p:nvPicPr>
        <p:blipFill>
          <a:blip r:embed="rId3"/>
          <a:stretch>
            <a:fillRect/>
          </a:stretch>
        </p:blipFill>
        <p:spPr>
          <a:xfrm>
            <a:off x="5029200" y="1507034"/>
            <a:ext cx="3971925" cy="4638675"/>
          </a:xfrm>
          <a:prstGeom prst="rect">
            <a:avLst/>
          </a:prstGeom>
        </p:spPr>
      </p:pic>
      <p:pic>
        <p:nvPicPr>
          <p:cNvPr id="5" name="图片 4"/>
          <p:cNvPicPr>
            <a:picLocks noChangeAspect="1"/>
          </p:cNvPicPr>
          <p:nvPr/>
        </p:nvPicPr>
        <p:blipFill>
          <a:blip r:embed="rId4"/>
          <a:stretch>
            <a:fillRect/>
          </a:stretch>
        </p:blipFill>
        <p:spPr>
          <a:xfrm>
            <a:off x="2800350" y="1066800"/>
            <a:ext cx="400050" cy="619125"/>
          </a:xfrm>
          <a:prstGeom prst="rect">
            <a:avLst/>
          </a:prstGeom>
        </p:spPr>
      </p:pic>
    </p:spTree>
    <p:extLst>
      <p:ext uri="{BB962C8B-B14F-4D97-AF65-F5344CB8AC3E}">
        <p14:creationId xmlns:p14="http://schemas.microsoft.com/office/powerpoint/2010/main" val="101982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09600" y="228600"/>
            <a:ext cx="7924800" cy="563563"/>
          </a:xfrm>
        </p:spPr>
        <p:txBody>
          <a:bodyPr/>
          <a:lstStyle/>
          <a:p>
            <a:pPr eaLnBrk="0" hangingPunct="0"/>
            <a:r>
              <a:rPr lang="en-US" altLang="zh-CN" sz="3200" dirty="0">
                <a:solidFill>
                  <a:srgbClr val="000000"/>
                </a:solidFill>
                <a:ea typeface="宋体" panose="02010600030101010101" pitchFamily="2" charset="-122"/>
              </a:rPr>
              <a:t>2.2 </a:t>
            </a:r>
            <a:r>
              <a:rPr lang="zh-CN" altLang="en-US" sz="3200" dirty="0">
                <a:solidFill>
                  <a:srgbClr val="000000"/>
                </a:solidFill>
                <a:ea typeface="宋体" panose="02010600030101010101" pitchFamily="2" charset="-122"/>
              </a:rPr>
              <a:t>分区节点</a:t>
            </a:r>
            <a:endParaRPr lang="en-US" altLang="zh-CN" sz="3200" dirty="0">
              <a:solidFill>
                <a:srgbClr val="000000"/>
              </a:solidFill>
              <a:ea typeface="宋体" panose="02010600030101010101" pitchFamily="2" charset="-122"/>
            </a:endParaRPr>
          </a:p>
        </p:txBody>
      </p:sp>
      <p:sp>
        <p:nvSpPr>
          <p:cNvPr id="8" name="内容占位符 7"/>
          <p:cNvSpPr>
            <a:spLocks noGrp="1"/>
          </p:cNvSpPr>
          <p:nvPr>
            <p:ph idx="4294967295"/>
          </p:nvPr>
        </p:nvSpPr>
        <p:spPr>
          <a:xfrm>
            <a:off x="76200" y="1219200"/>
            <a:ext cx="4038600" cy="4648200"/>
          </a:xfrm>
          <a:prstGeom prst="rect">
            <a:avLst/>
          </a:prstGeom>
        </p:spPr>
        <p:txBody>
          <a:bodyPr/>
          <a:lstStyle/>
          <a:p>
            <a:r>
              <a:rPr lang="zh-CN" altLang="en-US" sz="2400" b="1" dirty="0">
                <a:latin typeface="华文楷体" panose="02010600040101010101" pitchFamily="2" charset="-122"/>
                <a:ea typeface="华文楷体" panose="02010600040101010101" pitchFamily="2" charset="-122"/>
              </a:rPr>
              <a:t>字段选项板分区节点</a:t>
            </a:r>
            <a:endParaRPr lang="en-US" altLang="zh-CN" sz="2400" b="1" dirty="0">
              <a:latin typeface="华文楷体" panose="02010600040101010101" pitchFamily="2" charset="-122"/>
              <a:ea typeface="华文楷体" panose="02010600040101010101" pitchFamily="2" charset="-122"/>
            </a:endParaRPr>
          </a:p>
          <a:p>
            <a:pPr lvl="1"/>
            <a:r>
              <a:rPr lang="zh-CN" altLang="en-US" sz="2000" b="1" dirty="0">
                <a:latin typeface="华文楷体" panose="02010600040101010101" pitchFamily="2" charset="-122"/>
                <a:ea typeface="华文楷体" panose="02010600040101010101" pitchFamily="2" charset="-122"/>
              </a:rPr>
              <a:t>训练和测试。将数据分区为两个样本，使您能够用一个样本训练模型并用另一个样本测试模型。</a:t>
            </a:r>
          </a:p>
          <a:p>
            <a:pPr lvl="1"/>
            <a:r>
              <a:rPr lang="zh-CN" altLang="en-US" sz="2000" b="1" dirty="0">
                <a:solidFill>
                  <a:srgbClr val="FF0000"/>
                </a:solidFill>
                <a:latin typeface="华文楷体" panose="02010600040101010101" pitchFamily="2" charset="-122"/>
                <a:ea typeface="华文楷体" panose="02010600040101010101" pitchFamily="2" charset="-122"/>
              </a:rPr>
              <a:t>训练、测试和验证</a:t>
            </a:r>
            <a:r>
              <a:rPr lang="zh-CN" altLang="en-US" sz="2000" b="1" dirty="0">
                <a:latin typeface="华文楷体" panose="02010600040101010101" pitchFamily="2" charset="-122"/>
                <a:ea typeface="华文楷体" panose="02010600040101010101" pitchFamily="2" charset="-122"/>
              </a:rPr>
              <a:t>。将数据分区为三个样本，使您能够用一个样本训练模型，用第二个样本测试并精练模型，然后用第三个样本验证得到的结果。这种方式会相应减小每个分区的大小，但在使用超大型数据集时最为适用。</a:t>
            </a:r>
          </a:p>
          <a:p>
            <a:pPr lvl="1"/>
            <a:r>
              <a:rPr lang="zh-CN" altLang="en-US" sz="2000" b="1" dirty="0">
                <a:latin typeface="华文楷体" panose="02010600040101010101" pitchFamily="2" charset="-122"/>
                <a:ea typeface="华文楷体" panose="02010600040101010101" pitchFamily="2" charset="-122"/>
              </a:rPr>
              <a:t>分区大小。指定每个分区的相对大小。如果分区大小之和小于 </a:t>
            </a:r>
            <a:r>
              <a:rPr lang="en-US" altLang="zh-CN" sz="2000" b="1" dirty="0">
                <a:latin typeface="华文楷体" panose="02010600040101010101" pitchFamily="2" charset="-122"/>
                <a:ea typeface="华文楷体" panose="02010600040101010101" pitchFamily="2" charset="-122"/>
              </a:rPr>
              <a:t>100%</a:t>
            </a:r>
            <a:r>
              <a:rPr lang="zh-CN" altLang="en-US" sz="2000" b="1" dirty="0">
                <a:latin typeface="华文楷体" panose="02010600040101010101" pitchFamily="2" charset="-122"/>
                <a:ea typeface="华文楷体" panose="02010600040101010101" pitchFamily="2" charset="-122"/>
              </a:rPr>
              <a:t>，那么未包含在分区中的记录将被废弃。</a:t>
            </a:r>
            <a:endParaRPr lang="en-US" altLang="zh-CN" sz="2000" b="1" dirty="0">
              <a:latin typeface="华文楷体" panose="02010600040101010101" pitchFamily="2" charset="-122"/>
              <a:ea typeface="华文楷体" panose="02010600040101010101" pitchFamily="2" charset="-122"/>
            </a:endParaRPr>
          </a:p>
          <a:p>
            <a:pPr lvl="1"/>
            <a:endParaRPr lang="en-US" altLang="zh-CN" sz="2000" b="1" dirty="0">
              <a:latin typeface="华文楷体" panose="02010600040101010101" pitchFamily="2" charset="-122"/>
              <a:ea typeface="华文楷体" panose="02010600040101010101" pitchFamily="2" charset="-122"/>
            </a:endParaRPr>
          </a:p>
          <a:p>
            <a:pPr lvl="1"/>
            <a:endParaRPr lang="en-US" altLang="zh-CN" sz="2000" b="1" dirty="0">
              <a:latin typeface="华文楷体" panose="02010600040101010101" pitchFamily="2" charset="-122"/>
              <a:ea typeface="华文楷体" panose="02010600040101010101" pitchFamily="2" charset="-122"/>
            </a:endParaRPr>
          </a:p>
          <a:p>
            <a:pPr marL="457200" lvl="1" indent="0">
              <a:buNone/>
            </a:pPr>
            <a:endParaRPr lang="zh-CN" altLang="en-US" sz="2000" b="1"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F3050749-F892-43DE-B909-D19D35898052}" type="slidenum">
              <a:rPr lang="en-US" altLang="zh-CN" smtClean="0"/>
              <a:pPr/>
              <a:t>5</a:t>
            </a:fld>
            <a:endParaRPr lang="en-US" altLang="zh-CN"/>
          </a:p>
        </p:txBody>
      </p:sp>
      <p:pic>
        <p:nvPicPr>
          <p:cNvPr id="2" name="图片 1"/>
          <p:cNvPicPr>
            <a:picLocks noChangeAspect="1"/>
          </p:cNvPicPr>
          <p:nvPr/>
        </p:nvPicPr>
        <p:blipFill>
          <a:blip r:embed="rId3"/>
          <a:stretch>
            <a:fillRect/>
          </a:stretch>
        </p:blipFill>
        <p:spPr>
          <a:xfrm>
            <a:off x="3335860" y="1090881"/>
            <a:ext cx="428625" cy="647700"/>
          </a:xfrm>
          <a:prstGeom prst="rect">
            <a:avLst/>
          </a:prstGeom>
        </p:spPr>
      </p:pic>
      <p:pic>
        <p:nvPicPr>
          <p:cNvPr id="6" name="图片 5"/>
          <p:cNvPicPr>
            <a:picLocks noChangeAspect="1"/>
          </p:cNvPicPr>
          <p:nvPr/>
        </p:nvPicPr>
        <p:blipFill>
          <a:blip r:embed="rId4"/>
          <a:stretch>
            <a:fillRect/>
          </a:stretch>
        </p:blipFill>
        <p:spPr>
          <a:xfrm>
            <a:off x="4267200" y="1222643"/>
            <a:ext cx="4743220" cy="5267325"/>
          </a:xfrm>
          <a:prstGeom prst="rect">
            <a:avLst/>
          </a:prstGeom>
        </p:spPr>
      </p:pic>
    </p:spTree>
    <p:extLst>
      <p:ext uri="{BB962C8B-B14F-4D97-AF65-F5344CB8AC3E}">
        <p14:creationId xmlns:p14="http://schemas.microsoft.com/office/powerpoint/2010/main" val="3070996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09600" y="228600"/>
            <a:ext cx="7924800" cy="563563"/>
          </a:xfrm>
        </p:spPr>
        <p:txBody>
          <a:bodyPr/>
          <a:lstStyle/>
          <a:p>
            <a:pPr eaLnBrk="0" hangingPunct="0"/>
            <a:r>
              <a:rPr lang="en-US" altLang="zh-CN" sz="3200" dirty="0">
                <a:solidFill>
                  <a:srgbClr val="000000"/>
                </a:solidFill>
                <a:ea typeface="宋体" panose="02010600030101010101" pitchFamily="2" charset="-122"/>
              </a:rPr>
              <a:t>2.3 </a:t>
            </a:r>
            <a:r>
              <a:rPr lang="zh-CN" altLang="en-US" sz="3200" dirty="0">
                <a:solidFill>
                  <a:srgbClr val="000000"/>
                </a:solidFill>
                <a:ea typeface="宋体" panose="02010600030101010101" pitchFamily="2" charset="-122"/>
              </a:rPr>
              <a:t>分析节点</a:t>
            </a:r>
            <a:endParaRPr lang="en-US" altLang="zh-CN" sz="3200" dirty="0">
              <a:solidFill>
                <a:srgbClr val="000000"/>
              </a:solidFill>
              <a:ea typeface="宋体" panose="02010600030101010101" pitchFamily="2" charset="-122"/>
            </a:endParaRPr>
          </a:p>
        </p:txBody>
      </p:sp>
      <p:sp>
        <p:nvSpPr>
          <p:cNvPr id="8" name="内容占位符 7"/>
          <p:cNvSpPr>
            <a:spLocks noGrp="1"/>
          </p:cNvSpPr>
          <p:nvPr>
            <p:ph idx="4294967295"/>
          </p:nvPr>
        </p:nvSpPr>
        <p:spPr>
          <a:xfrm>
            <a:off x="229056" y="1126360"/>
            <a:ext cx="4343401" cy="4648200"/>
          </a:xfrm>
          <a:prstGeom prst="rect">
            <a:avLst/>
          </a:prstGeom>
        </p:spPr>
        <p:txBody>
          <a:bodyPr/>
          <a:lstStyle/>
          <a:p>
            <a:r>
              <a:rPr lang="zh-CN" altLang="en-US" sz="1800" b="1" dirty="0">
                <a:latin typeface="华文楷体" panose="02010600040101010101" pitchFamily="2" charset="-122"/>
                <a:ea typeface="华文楷体" panose="02010600040101010101" pitchFamily="2" charset="-122"/>
              </a:rPr>
              <a:t>输出选项板</a:t>
            </a:r>
            <a:endParaRPr lang="en-US" altLang="zh-CN" sz="1800" b="1" dirty="0">
              <a:latin typeface="华文楷体" panose="02010600040101010101" pitchFamily="2" charset="-122"/>
              <a:ea typeface="华文楷体" panose="02010600040101010101" pitchFamily="2" charset="-122"/>
            </a:endParaRPr>
          </a:p>
          <a:p>
            <a:r>
              <a:rPr lang="zh-CN" altLang="en-US" sz="1800" b="1" dirty="0">
                <a:solidFill>
                  <a:srgbClr val="FF0000"/>
                </a:solidFill>
                <a:latin typeface="华文楷体" panose="02010600040101010101" pitchFamily="2" charset="-122"/>
                <a:ea typeface="华文楷体" panose="02010600040101010101" pitchFamily="2" charset="-122"/>
              </a:rPr>
              <a:t>重合矩阵</a:t>
            </a:r>
            <a:r>
              <a:rPr lang="zh-CN" altLang="en-US" sz="1800" b="1" dirty="0">
                <a:latin typeface="华文楷体" panose="02010600040101010101" pitchFamily="2" charset="-122"/>
                <a:ea typeface="华文楷体" panose="02010600040101010101" pitchFamily="2" charset="-122"/>
              </a:rPr>
              <a:t>（适用于符号或分类目标）。显示分类目标（标志、名义或有序）的各个生成（预测）字段与其目标字段之间的匹配模式。将会显示一个表格，其中包含实际值定义的行和预测值定义的列，以及每个单元格中符合该模式的记录数。这适用于确定预测中的系统错误。</a:t>
            </a:r>
            <a:r>
              <a:rPr lang="zh-CN" altLang="en-US" sz="1800" i="1" dirty="0">
                <a:solidFill>
                  <a:srgbClr val="FF0000"/>
                </a:solidFill>
                <a:latin typeface="华文楷体" panose="02010600040101010101" pitchFamily="2" charset="-122"/>
                <a:ea typeface="华文楷体" panose="02010600040101010101" pitchFamily="2" charset="-122"/>
              </a:rPr>
              <a:t>如果生成了多个与同一输出字段相关的字段，但这些字段是由不同的模型生成的，那么将为这些字段相同和不相同的情况进行计数并显示合计值。对于它们相同的情况，将显示另一组正确</a:t>
            </a:r>
            <a:r>
              <a:rPr lang="en-US" altLang="zh-CN" sz="1800" i="1" dirty="0">
                <a:solidFill>
                  <a:srgbClr val="FF0000"/>
                </a:solidFill>
                <a:latin typeface="华文楷体" panose="02010600040101010101" pitchFamily="2" charset="-122"/>
                <a:ea typeface="华文楷体" panose="02010600040101010101" pitchFamily="2" charset="-122"/>
              </a:rPr>
              <a:t>/</a:t>
            </a:r>
            <a:r>
              <a:rPr lang="zh-CN" altLang="en-US" sz="1800" i="1" dirty="0">
                <a:solidFill>
                  <a:srgbClr val="FF0000"/>
                </a:solidFill>
                <a:latin typeface="华文楷体" panose="02010600040101010101" pitchFamily="2" charset="-122"/>
                <a:ea typeface="华文楷体" panose="02010600040101010101" pitchFamily="2" charset="-122"/>
              </a:rPr>
              <a:t>错误统计量。 </a:t>
            </a:r>
            <a:r>
              <a:rPr lang="zh-CN" altLang="en-US" sz="1800" b="1" dirty="0">
                <a:latin typeface="华文楷体" panose="02010600040101010101" pitchFamily="2" charset="-122"/>
                <a:ea typeface="华文楷体" panose="02010600040101010101" pitchFamily="2" charset="-122"/>
              </a:rPr>
              <a:t> </a:t>
            </a:r>
            <a:endParaRPr lang="en-US" altLang="zh-CN" sz="1800" b="1" dirty="0">
              <a:latin typeface="华文楷体" panose="02010600040101010101" pitchFamily="2" charset="-122"/>
              <a:ea typeface="华文楷体" panose="02010600040101010101" pitchFamily="2" charset="-122"/>
            </a:endParaRPr>
          </a:p>
          <a:p>
            <a:r>
              <a:rPr lang="zh-CN" altLang="en-US" sz="1800" b="1" dirty="0">
                <a:solidFill>
                  <a:srgbClr val="FF0000"/>
                </a:solidFill>
                <a:latin typeface="华文楷体" panose="02010600040101010101" pitchFamily="2" charset="-122"/>
                <a:ea typeface="华文楷体" panose="02010600040101010101" pitchFamily="2" charset="-122"/>
              </a:rPr>
              <a:t>评估度量</a:t>
            </a:r>
            <a:r>
              <a:rPr lang="zh-CN" altLang="en-US" sz="1800" b="1" dirty="0">
                <a:latin typeface="华文楷体" panose="02010600040101010101" pitchFamily="2" charset="-122"/>
                <a:ea typeface="华文楷体" panose="02010600040101010101" pitchFamily="2" charset="-122"/>
              </a:rPr>
              <a:t>（仅二元分类器 </a:t>
            </a:r>
            <a:r>
              <a:rPr lang="en-US" altLang="zh-CN" sz="1800" b="1" dirty="0">
                <a:latin typeface="华文楷体" panose="02010600040101010101" pitchFamily="2" charset="-122"/>
                <a:ea typeface="华文楷体" panose="02010600040101010101" pitchFamily="2" charset="-122"/>
              </a:rPr>
              <a:t>AUC </a:t>
            </a:r>
            <a:r>
              <a:rPr lang="zh-CN" altLang="en-US" sz="1800" b="1" dirty="0">
                <a:latin typeface="华文楷体" panose="02010600040101010101" pitchFamily="2" charset="-122"/>
                <a:ea typeface="华文楷体" panose="02010600040101010101" pitchFamily="2" charset="-122"/>
              </a:rPr>
              <a:t>和 </a:t>
            </a:r>
            <a:r>
              <a:rPr lang="en-US" altLang="zh-CN" sz="1800" b="1" dirty="0">
                <a:latin typeface="华文楷体" panose="02010600040101010101" pitchFamily="2" charset="-122"/>
                <a:ea typeface="华文楷体" panose="02010600040101010101" pitchFamily="2" charset="-122"/>
              </a:rPr>
              <a:t>Gini</a:t>
            </a:r>
            <a:r>
              <a:rPr lang="zh-CN" altLang="en-US" sz="1800" b="1" dirty="0">
                <a:latin typeface="华文楷体" panose="02010600040101010101" pitchFamily="2" charset="-122"/>
                <a:ea typeface="华文楷体" panose="02010600040101010101" pitchFamily="2" charset="-122"/>
              </a:rPr>
              <a:t>）。对于二元分类器，此选项将报告 </a:t>
            </a:r>
            <a:r>
              <a:rPr lang="en-US" altLang="zh-CN" sz="1800" b="1" dirty="0">
                <a:latin typeface="华文楷体" panose="02010600040101010101" pitchFamily="2" charset="-122"/>
                <a:ea typeface="华文楷体" panose="02010600040101010101" pitchFamily="2" charset="-122"/>
              </a:rPr>
              <a:t>AUC</a:t>
            </a:r>
            <a:r>
              <a:rPr lang="zh-CN" altLang="en-US" sz="1800" b="1" dirty="0">
                <a:latin typeface="华文楷体" panose="02010600040101010101" pitchFamily="2" charset="-122"/>
                <a:ea typeface="华文楷体" panose="02010600040101010101" pitchFamily="2" charset="-122"/>
              </a:rPr>
              <a:t>（曲线下面积）和 </a:t>
            </a:r>
            <a:r>
              <a:rPr lang="en-US" altLang="zh-CN" sz="1800" b="1" dirty="0">
                <a:latin typeface="华文楷体" panose="02010600040101010101" pitchFamily="2" charset="-122"/>
                <a:ea typeface="华文楷体" panose="02010600040101010101" pitchFamily="2" charset="-122"/>
              </a:rPr>
              <a:t>Gini </a:t>
            </a:r>
            <a:r>
              <a:rPr lang="zh-CN" altLang="en-US" sz="1800" b="1" dirty="0">
                <a:latin typeface="华文楷体" panose="02010600040101010101" pitchFamily="2" charset="-122"/>
                <a:ea typeface="华文楷体" panose="02010600040101010101" pitchFamily="2" charset="-122"/>
              </a:rPr>
              <a:t>系数评估度量。将对每个二元模型共同计算这两个评估度量。将在表中的分析输出浏览器中报告这些度量的值。       </a:t>
            </a:r>
            <a:endParaRPr lang="en-US" altLang="zh-CN" sz="1800" b="1" dirty="0">
              <a:latin typeface="华文楷体" panose="02010600040101010101" pitchFamily="2" charset="-122"/>
              <a:ea typeface="华文楷体" panose="02010600040101010101" pitchFamily="2" charset="-122"/>
            </a:endParaRPr>
          </a:p>
          <a:p>
            <a:endParaRPr lang="en-US" altLang="zh-CN" sz="1400" b="1" dirty="0">
              <a:latin typeface="华文楷体" panose="02010600040101010101" pitchFamily="2" charset="-122"/>
              <a:ea typeface="华文楷体" panose="02010600040101010101" pitchFamily="2" charset="-122"/>
            </a:endParaRPr>
          </a:p>
          <a:p>
            <a:pPr lvl="1"/>
            <a:endParaRPr lang="en-US" altLang="zh-CN" sz="1600" b="1" dirty="0">
              <a:latin typeface="华文楷体" panose="02010600040101010101" pitchFamily="2" charset="-122"/>
              <a:ea typeface="华文楷体" panose="02010600040101010101" pitchFamily="2" charset="-122"/>
            </a:endParaRPr>
          </a:p>
          <a:p>
            <a:pPr lvl="1"/>
            <a:endParaRPr lang="en-US" altLang="zh-CN" sz="1600" b="1" dirty="0">
              <a:latin typeface="华文楷体" panose="02010600040101010101" pitchFamily="2" charset="-122"/>
              <a:ea typeface="华文楷体" panose="02010600040101010101" pitchFamily="2" charset="-122"/>
            </a:endParaRPr>
          </a:p>
          <a:p>
            <a:pPr lvl="1"/>
            <a:endParaRPr lang="en-US" altLang="zh-CN" sz="1600" b="1" dirty="0">
              <a:latin typeface="华文楷体" panose="02010600040101010101" pitchFamily="2" charset="-122"/>
              <a:ea typeface="华文楷体" panose="02010600040101010101" pitchFamily="2" charset="-122"/>
            </a:endParaRPr>
          </a:p>
          <a:p>
            <a:pPr marL="457200" lvl="1" indent="0">
              <a:buNone/>
            </a:pPr>
            <a:endParaRPr lang="zh-CN" altLang="en-US" sz="1600" b="1"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F3050749-F892-43DE-B909-D19D35898052}" type="slidenum">
              <a:rPr lang="en-US" altLang="zh-CN" smtClean="0"/>
              <a:pPr/>
              <a:t>6</a:t>
            </a:fld>
            <a:endParaRPr lang="en-US" altLang="zh-CN"/>
          </a:p>
        </p:txBody>
      </p:sp>
      <p:pic>
        <p:nvPicPr>
          <p:cNvPr id="2" name="图片 1"/>
          <p:cNvPicPr>
            <a:picLocks noChangeAspect="1"/>
          </p:cNvPicPr>
          <p:nvPr/>
        </p:nvPicPr>
        <p:blipFill>
          <a:blip r:embed="rId3"/>
          <a:stretch>
            <a:fillRect/>
          </a:stretch>
        </p:blipFill>
        <p:spPr>
          <a:xfrm>
            <a:off x="5943600" y="167185"/>
            <a:ext cx="466725" cy="628650"/>
          </a:xfrm>
          <a:prstGeom prst="rect">
            <a:avLst/>
          </a:prstGeom>
        </p:spPr>
      </p:pic>
      <p:pic>
        <p:nvPicPr>
          <p:cNvPr id="6" name="图片 5"/>
          <p:cNvPicPr>
            <a:picLocks noChangeAspect="1"/>
          </p:cNvPicPr>
          <p:nvPr/>
        </p:nvPicPr>
        <p:blipFill>
          <a:blip r:embed="rId4"/>
          <a:stretch>
            <a:fillRect/>
          </a:stretch>
        </p:blipFill>
        <p:spPr>
          <a:xfrm>
            <a:off x="4610098" y="1130032"/>
            <a:ext cx="4257675" cy="5391150"/>
          </a:xfrm>
          <a:prstGeom prst="rect">
            <a:avLst/>
          </a:prstGeom>
        </p:spPr>
      </p:pic>
    </p:spTree>
    <p:extLst>
      <p:ext uri="{BB962C8B-B14F-4D97-AF65-F5344CB8AC3E}">
        <p14:creationId xmlns:p14="http://schemas.microsoft.com/office/powerpoint/2010/main" val="2336141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4294967295"/>
          </p:nvPr>
        </p:nvSpPr>
        <p:spPr>
          <a:xfrm>
            <a:off x="381000" y="1066800"/>
            <a:ext cx="7848600" cy="4648200"/>
          </a:xfrm>
          <a:prstGeom prst="rect">
            <a:avLst/>
          </a:prstGeom>
        </p:spPr>
        <p:txBody>
          <a:bodyPr/>
          <a:lstStyle/>
          <a:p>
            <a:r>
              <a:rPr lang="zh-CN" altLang="en-US" sz="2400" b="1" dirty="0">
                <a:latin typeface="华文楷体" panose="02010600040101010101" pitchFamily="2" charset="-122"/>
                <a:ea typeface="华文楷体" panose="02010600040101010101" pitchFamily="2" charset="-122"/>
              </a:rPr>
              <a:t>评估度量：</a:t>
            </a:r>
          </a:p>
          <a:p>
            <a:pPr lvl="1"/>
            <a:r>
              <a:rPr lang="en-US" altLang="zh-CN" sz="1800" b="1" dirty="0">
                <a:latin typeface="华文楷体" panose="02010600040101010101" pitchFamily="2" charset="-122"/>
                <a:ea typeface="华文楷体" panose="02010600040101010101" pitchFamily="2" charset="-122"/>
              </a:rPr>
              <a:t>AUC </a:t>
            </a:r>
            <a:r>
              <a:rPr lang="zh-CN" altLang="en-US" sz="1800" b="1" dirty="0">
                <a:latin typeface="华文楷体" panose="02010600040101010101" pitchFamily="2" charset="-122"/>
                <a:ea typeface="华文楷体" panose="02010600040101010101" pitchFamily="2" charset="-122"/>
              </a:rPr>
              <a:t>评估度量按照 </a:t>
            </a:r>
            <a:r>
              <a:rPr lang="en-US" altLang="zh-CN" sz="1800" b="1" dirty="0">
                <a:latin typeface="华文楷体" panose="02010600040101010101" pitchFamily="2" charset="-122"/>
                <a:ea typeface="华文楷体" panose="02010600040101010101" pitchFamily="2" charset="-122"/>
              </a:rPr>
              <a:t>ROC</a:t>
            </a:r>
            <a:r>
              <a:rPr lang="zh-CN" altLang="en-US" sz="1800" b="1" dirty="0">
                <a:latin typeface="华文楷体" panose="02010600040101010101" pitchFamily="2" charset="-122"/>
                <a:ea typeface="华文楷体" panose="02010600040101010101" pitchFamily="2" charset="-122"/>
              </a:rPr>
              <a:t>（受试者工作特征）曲线下方的面积进行计算，它是分类器预期性能的标量表示。</a:t>
            </a:r>
            <a:r>
              <a:rPr lang="en-US" altLang="zh-CN" sz="1800" b="1" dirty="0">
                <a:solidFill>
                  <a:srgbClr val="FF0000"/>
                </a:solidFill>
                <a:latin typeface="华文楷体" panose="02010600040101010101" pitchFamily="2" charset="-122"/>
                <a:ea typeface="华文楷体" panose="02010600040101010101" pitchFamily="2" charset="-122"/>
              </a:rPr>
              <a:t>AUC </a:t>
            </a:r>
            <a:r>
              <a:rPr lang="zh-CN" altLang="en-US" sz="1800" b="1" dirty="0">
                <a:solidFill>
                  <a:srgbClr val="FF0000"/>
                </a:solidFill>
                <a:latin typeface="华文楷体" panose="02010600040101010101" pitchFamily="2" charset="-122"/>
                <a:ea typeface="华文楷体" panose="02010600040101010101" pitchFamily="2" charset="-122"/>
              </a:rPr>
              <a:t>始终介于 </a:t>
            </a:r>
            <a:r>
              <a:rPr lang="en-US" altLang="zh-CN" sz="1800" b="1" dirty="0">
                <a:solidFill>
                  <a:srgbClr val="FF0000"/>
                </a:solidFill>
                <a:latin typeface="华文楷体" panose="02010600040101010101" pitchFamily="2" charset="-122"/>
                <a:ea typeface="华文楷体" panose="02010600040101010101" pitchFamily="2" charset="-122"/>
              </a:rPr>
              <a:t>0 </a:t>
            </a:r>
            <a:r>
              <a:rPr lang="zh-CN" altLang="en-US" sz="1800" b="1" dirty="0">
                <a:solidFill>
                  <a:srgbClr val="FF0000"/>
                </a:solidFill>
                <a:latin typeface="华文楷体" panose="02010600040101010101" pitchFamily="2" charset="-122"/>
                <a:ea typeface="华文楷体" panose="02010600040101010101" pitchFamily="2" charset="-122"/>
              </a:rPr>
              <a:t>到 </a:t>
            </a:r>
            <a:r>
              <a:rPr lang="en-US" altLang="zh-CN" sz="1800" b="1" dirty="0">
                <a:solidFill>
                  <a:srgbClr val="FF0000"/>
                </a:solidFill>
                <a:latin typeface="华文楷体" panose="02010600040101010101" pitchFamily="2" charset="-122"/>
                <a:ea typeface="华文楷体" panose="02010600040101010101" pitchFamily="2" charset="-122"/>
              </a:rPr>
              <a:t>1 </a:t>
            </a:r>
            <a:r>
              <a:rPr lang="zh-CN" altLang="en-US" sz="1800" b="1" dirty="0">
                <a:solidFill>
                  <a:srgbClr val="FF0000"/>
                </a:solidFill>
                <a:latin typeface="华文楷体" panose="02010600040101010101" pitchFamily="2" charset="-122"/>
                <a:ea typeface="华文楷体" panose="02010600040101010101" pitchFamily="2" charset="-122"/>
              </a:rPr>
              <a:t>之间，数字越大表示分类器越好。</a:t>
            </a:r>
            <a:r>
              <a:rPr lang="zh-CN" altLang="en-US" sz="1800" b="1" dirty="0">
                <a:latin typeface="华文楷体" panose="02010600040101010101" pitchFamily="2" charset="-122"/>
                <a:ea typeface="华文楷体" panose="02010600040101010101" pitchFamily="2" charset="-122"/>
              </a:rPr>
              <a:t>坐标 </a:t>
            </a:r>
            <a:r>
              <a:rPr lang="en-US" altLang="zh-CN" sz="1800" b="1" dirty="0">
                <a:latin typeface="华文楷体" panose="02010600040101010101" pitchFamily="2" charset="-122"/>
                <a:ea typeface="华文楷体" panose="02010600040101010101" pitchFamily="2" charset="-122"/>
              </a:rPr>
              <a:t>(0,0) </a:t>
            </a:r>
            <a:r>
              <a:rPr lang="zh-CN" altLang="en-US" sz="1800" b="1" dirty="0">
                <a:latin typeface="华文楷体" panose="02010600040101010101" pitchFamily="2" charset="-122"/>
                <a:ea typeface="华文楷体" panose="02010600040101010101" pitchFamily="2" charset="-122"/>
              </a:rPr>
              <a:t>与 </a:t>
            </a:r>
            <a:r>
              <a:rPr lang="en-US" altLang="zh-CN" sz="1800" b="1" dirty="0">
                <a:latin typeface="华文楷体" panose="02010600040101010101" pitchFamily="2" charset="-122"/>
                <a:ea typeface="华文楷体" panose="02010600040101010101" pitchFamily="2" charset="-122"/>
              </a:rPr>
              <a:t>(1,1) </a:t>
            </a:r>
            <a:r>
              <a:rPr lang="zh-CN" altLang="en-US" sz="1800" b="1" dirty="0">
                <a:latin typeface="华文楷体" panose="02010600040101010101" pitchFamily="2" charset="-122"/>
                <a:ea typeface="华文楷体" panose="02010600040101010101" pitchFamily="2" charset="-122"/>
              </a:rPr>
              <a:t>之间的对角线 </a:t>
            </a:r>
            <a:r>
              <a:rPr lang="en-US" altLang="zh-CN" sz="1800" b="1" dirty="0">
                <a:latin typeface="华文楷体" panose="02010600040101010101" pitchFamily="2" charset="-122"/>
                <a:ea typeface="华文楷体" panose="02010600040101010101" pitchFamily="2" charset="-122"/>
              </a:rPr>
              <a:t>ROC </a:t>
            </a:r>
            <a:r>
              <a:rPr lang="zh-CN" altLang="en-US" sz="1800" b="1" dirty="0">
                <a:latin typeface="华文楷体" panose="02010600040101010101" pitchFamily="2" charset="-122"/>
                <a:ea typeface="华文楷体" panose="02010600040101010101" pitchFamily="2" charset="-122"/>
              </a:rPr>
              <a:t>曲线表示随机分类器，并且其 </a:t>
            </a:r>
            <a:r>
              <a:rPr lang="en-US" altLang="zh-CN" sz="1800" b="1" dirty="0">
                <a:latin typeface="华文楷体" panose="02010600040101010101" pitchFamily="2" charset="-122"/>
                <a:ea typeface="华文楷体" panose="02010600040101010101" pitchFamily="2" charset="-122"/>
              </a:rPr>
              <a:t>AUC </a:t>
            </a:r>
            <a:r>
              <a:rPr lang="zh-CN" altLang="en-US" sz="1800" b="1" dirty="0">
                <a:latin typeface="华文楷体" panose="02010600040101010101" pitchFamily="2" charset="-122"/>
                <a:ea typeface="华文楷体" panose="02010600040101010101" pitchFamily="2" charset="-122"/>
              </a:rPr>
              <a:t>为 </a:t>
            </a:r>
            <a:r>
              <a:rPr lang="en-US" altLang="zh-CN" sz="1800" b="1" dirty="0">
                <a:latin typeface="华文楷体" panose="02010600040101010101" pitchFamily="2" charset="-122"/>
                <a:ea typeface="华文楷体" panose="02010600040101010101" pitchFamily="2" charset="-122"/>
              </a:rPr>
              <a:t>0.5</a:t>
            </a:r>
            <a:r>
              <a:rPr lang="zh-CN" altLang="en-US" sz="1800" b="1" dirty="0">
                <a:latin typeface="华文楷体" panose="02010600040101010101" pitchFamily="2" charset="-122"/>
                <a:ea typeface="华文楷体" panose="02010600040101010101" pitchFamily="2" charset="-122"/>
              </a:rPr>
              <a:t>。因此，</a:t>
            </a:r>
            <a:r>
              <a:rPr lang="zh-CN" altLang="en-US" sz="1800" b="1" dirty="0">
                <a:solidFill>
                  <a:srgbClr val="FF0000"/>
                </a:solidFill>
                <a:latin typeface="华文楷体" panose="02010600040101010101" pitchFamily="2" charset="-122"/>
                <a:ea typeface="华文楷体" panose="02010600040101010101" pitchFamily="2" charset="-122"/>
              </a:rPr>
              <a:t>实际分类器的 </a:t>
            </a:r>
            <a:r>
              <a:rPr lang="en-US" altLang="zh-CN" sz="1800" b="1" dirty="0">
                <a:solidFill>
                  <a:srgbClr val="FF0000"/>
                </a:solidFill>
                <a:latin typeface="华文楷体" panose="02010600040101010101" pitchFamily="2" charset="-122"/>
                <a:ea typeface="华文楷体" panose="02010600040101010101" pitchFamily="2" charset="-122"/>
              </a:rPr>
              <a:t>AUC </a:t>
            </a:r>
            <a:r>
              <a:rPr lang="zh-CN" altLang="en-US" sz="1800" b="1" dirty="0">
                <a:solidFill>
                  <a:srgbClr val="FF0000"/>
                </a:solidFill>
                <a:latin typeface="华文楷体" panose="02010600040101010101" pitchFamily="2" charset="-122"/>
                <a:ea typeface="华文楷体" panose="02010600040101010101" pitchFamily="2" charset="-122"/>
              </a:rPr>
              <a:t>不会小于 </a:t>
            </a:r>
            <a:r>
              <a:rPr lang="en-US" altLang="zh-CN" sz="1800" b="1" dirty="0">
                <a:solidFill>
                  <a:srgbClr val="FF0000"/>
                </a:solidFill>
                <a:latin typeface="华文楷体" panose="02010600040101010101" pitchFamily="2" charset="-122"/>
                <a:ea typeface="华文楷体" panose="02010600040101010101" pitchFamily="2" charset="-122"/>
              </a:rPr>
              <a:t>0.5</a:t>
            </a:r>
            <a:r>
              <a:rPr lang="zh-CN" altLang="en-US" sz="1800" b="1" dirty="0">
                <a:solidFill>
                  <a:srgbClr val="FF0000"/>
                </a:solidFill>
                <a:latin typeface="华文楷体" panose="02010600040101010101" pitchFamily="2" charset="-122"/>
                <a:ea typeface="华文楷体" panose="02010600040101010101" pitchFamily="2" charset="-122"/>
              </a:rPr>
              <a:t>。</a:t>
            </a:r>
          </a:p>
          <a:p>
            <a:pPr lvl="1"/>
            <a:r>
              <a:rPr lang="en-US" altLang="zh-CN" sz="1800" b="1" dirty="0">
                <a:latin typeface="华文楷体" panose="02010600040101010101" pitchFamily="2" charset="-122"/>
                <a:ea typeface="华文楷体" panose="02010600040101010101" pitchFamily="2" charset="-122"/>
              </a:rPr>
              <a:t>Gini </a:t>
            </a:r>
            <a:r>
              <a:rPr lang="zh-CN" altLang="en-US" sz="1800" b="1" dirty="0">
                <a:latin typeface="华文楷体" panose="02010600040101010101" pitchFamily="2" charset="-122"/>
                <a:ea typeface="华文楷体" panose="02010600040101010101" pitchFamily="2" charset="-122"/>
              </a:rPr>
              <a:t>系数评估度量用作 </a:t>
            </a:r>
            <a:r>
              <a:rPr lang="en-US" altLang="zh-CN" sz="1800" b="1" dirty="0">
                <a:latin typeface="华文楷体" panose="02010600040101010101" pitchFamily="2" charset="-122"/>
                <a:ea typeface="华文楷体" panose="02010600040101010101" pitchFamily="2" charset="-122"/>
              </a:rPr>
              <a:t>AUC </a:t>
            </a:r>
            <a:r>
              <a:rPr lang="zh-CN" altLang="en-US" sz="1800" b="1" dirty="0">
                <a:latin typeface="华文楷体" panose="02010600040101010101" pitchFamily="2" charset="-122"/>
                <a:ea typeface="华文楷体" panose="02010600040101010101" pitchFamily="2" charset="-122"/>
              </a:rPr>
              <a:t>的替代评估度量，并且这两个度量密切相关。</a:t>
            </a:r>
            <a:r>
              <a:rPr lang="en-US" altLang="zh-CN" sz="1800" b="1" dirty="0">
                <a:latin typeface="华文楷体" panose="02010600040101010101" pitchFamily="2" charset="-122"/>
                <a:ea typeface="华文楷体" panose="02010600040101010101" pitchFamily="2" charset="-122"/>
              </a:rPr>
              <a:t>Gini </a:t>
            </a:r>
            <a:r>
              <a:rPr lang="zh-CN" altLang="en-US" sz="1800" b="1" dirty="0">
                <a:latin typeface="华文楷体" panose="02010600040101010101" pitchFamily="2" charset="-122"/>
                <a:ea typeface="华文楷体" panose="02010600040101010101" pitchFamily="2" charset="-122"/>
              </a:rPr>
              <a:t>系数的按照 </a:t>
            </a:r>
            <a:r>
              <a:rPr lang="en-US" altLang="zh-CN" sz="1800" b="1" dirty="0">
                <a:latin typeface="华文楷体" panose="02010600040101010101" pitchFamily="2" charset="-122"/>
                <a:ea typeface="华文楷体" panose="02010600040101010101" pitchFamily="2" charset="-122"/>
              </a:rPr>
              <a:t>ROC </a:t>
            </a:r>
            <a:r>
              <a:rPr lang="zh-CN" altLang="en-US" sz="1800" b="1" dirty="0">
                <a:latin typeface="华文楷体" panose="02010600040101010101" pitchFamily="2" charset="-122"/>
                <a:ea typeface="华文楷体" panose="02010600040101010101" pitchFamily="2" charset="-122"/>
              </a:rPr>
              <a:t>曲线与对角线之间面积的两倍进行计算，或者按照 </a:t>
            </a:r>
            <a:r>
              <a:rPr lang="en-US" altLang="zh-CN" sz="1800" b="1" dirty="0">
                <a:latin typeface="华文楷体" panose="02010600040101010101" pitchFamily="2" charset="-122"/>
                <a:ea typeface="华文楷体" panose="02010600040101010101" pitchFamily="2" charset="-122"/>
              </a:rPr>
              <a:t>Gini = 2AUC - 1 </a:t>
            </a:r>
            <a:r>
              <a:rPr lang="zh-CN" altLang="en-US" sz="1800" b="1" dirty="0">
                <a:latin typeface="华文楷体" panose="02010600040101010101" pitchFamily="2" charset="-122"/>
                <a:ea typeface="华文楷体" panose="02010600040101010101" pitchFamily="2" charset="-122"/>
              </a:rPr>
              <a:t>进行计算。</a:t>
            </a:r>
            <a:r>
              <a:rPr lang="en-US" altLang="zh-CN" sz="1800" b="1" dirty="0">
                <a:solidFill>
                  <a:srgbClr val="FF0000"/>
                </a:solidFill>
                <a:latin typeface="华文楷体" panose="02010600040101010101" pitchFamily="2" charset="-122"/>
                <a:ea typeface="华文楷体" panose="02010600040101010101" pitchFamily="2" charset="-122"/>
              </a:rPr>
              <a:t>Gini </a:t>
            </a:r>
            <a:r>
              <a:rPr lang="zh-CN" altLang="en-US" sz="1800" b="1" dirty="0">
                <a:solidFill>
                  <a:srgbClr val="FF0000"/>
                </a:solidFill>
                <a:latin typeface="华文楷体" panose="02010600040101010101" pitchFamily="2" charset="-122"/>
                <a:ea typeface="华文楷体" panose="02010600040101010101" pitchFamily="2" charset="-122"/>
              </a:rPr>
              <a:t>系数始终介于 </a:t>
            </a:r>
            <a:r>
              <a:rPr lang="en-US" altLang="zh-CN" sz="1800" b="1" dirty="0">
                <a:solidFill>
                  <a:srgbClr val="FF0000"/>
                </a:solidFill>
                <a:latin typeface="华文楷体" panose="02010600040101010101" pitchFamily="2" charset="-122"/>
                <a:ea typeface="华文楷体" panose="02010600040101010101" pitchFamily="2" charset="-122"/>
              </a:rPr>
              <a:t>0 </a:t>
            </a:r>
            <a:r>
              <a:rPr lang="zh-CN" altLang="en-US" sz="1800" b="1" dirty="0">
                <a:solidFill>
                  <a:srgbClr val="FF0000"/>
                </a:solidFill>
                <a:latin typeface="华文楷体" panose="02010600040101010101" pitchFamily="2" charset="-122"/>
                <a:ea typeface="华文楷体" panose="02010600040101010101" pitchFamily="2" charset="-122"/>
              </a:rPr>
              <a:t>到 </a:t>
            </a:r>
            <a:r>
              <a:rPr lang="en-US" altLang="zh-CN" sz="1800" b="1" dirty="0">
                <a:solidFill>
                  <a:srgbClr val="FF0000"/>
                </a:solidFill>
                <a:latin typeface="华文楷体" panose="02010600040101010101" pitchFamily="2" charset="-122"/>
                <a:ea typeface="华文楷体" panose="02010600040101010101" pitchFamily="2" charset="-122"/>
              </a:rPr>
              <a:t>1 </a:t>
            </a:r>
            <a:r>
              <a:rPr lang="zh-CN" altLang="en-US" sz="1800" b="1" dirty="0">
                <a:solidFill>
                  <a:srgbClr val="FF0000"/>
                </a:solidFill>
                <a:latin typeface="华文楷体" panose="02010600040101010101" pitchFamily="2" charset="-122"/>
                <a:ea typeface="华文楷体" panose="02010600040101010101" pitchFamily="2" charset="-122"/>
              </a:rPr>
              <a:t>之间，数字越大表示分类器越好。</a:t>
            </a:r>
            <a:r>
              <a:rPr lang="zh-CN" altLang="en-US" sz="1800" b="1" dirty="0">
                <a:latin typeface="华文楷体" panose="02010600040101010101" pitchFamily="2" charset="-122"/>
                <a:ea typeface="华文楷体" panose="02010600040101010101" pitchFamily="2" charset="-122"/>
              </a:rPr>
              <a:t>对于 </a:t>
            </a:r>
            <a:r>
              <a:rPr lang="en-US" altLang="zh-CN" sz="1800" b="1" dirty="0">
                <a:latin typeface="华文楷体" panose="02010600040101010101" pitchFamily="2" charset="-122"/>
                <a:ea typeface="华文楷体" panose="02010600040101010101" pitchFamily="2" charset="-122"/>
              </a:rPr>
              <a:t>ROC </a:t>
            </a:r>
            <a:r>
              <a:rPr lang="zh-CN" altLang="en-US" sz="1800" b="1" dirty="0">
                <a:latin typeface="华文楷体" panose="02010600040101010101" pitchFamily="2" charset="-122"/>
                <a:ea typeface="华文楷体" panose="02010600040101010101" pitchFamily="2" charset="-122"/>
              </a:rPr>
              <a:t>曲线在对角线下方的不可能事件，</a:t>
            </a:r>
            <a:r>
              <a:rPr lang="en-US" altLang="zh-CN" sz="1800" b="1" dirty="0">
                <a:latin typeface="华文楷体" panose="02010600040101010101" pitchFamily="2" charset="-122"/>
                <a:ea typeface="华文楷体" panose="02010600040101010101" pitchFamily="2" charset="-122"/>
              </a:rPr>
              <a:t>Gini </a:t>
            </a:r>
            <a:r>
              <a:rPr lang="zh-CN" altLang="en-US" sz="1800" b="1" dirty="0">
                <a:latin typeface="华文楷体" panose="02010600040101010101" pitchFamily="2" charset="-122"/>
                <a:ea typeface="华文楷体" panose="02010600040101010101" pitchFamily="2" charset="-122"/>
              </a:rPr>
              <a:t>系数为负。</a:t>
            </a:r>
          </a:p>
          <a:p>
            <a:r>
              <a:rPr lang="zh-CN" altLang="en-US" sz="2400" b="1" dirty="0">
                <a:latin typeface="华文楷体" panose="02010600040101010101" pitchFamily="2" charset="-122"/>
                <a:ea typeface="华文楷体" panose="02010600040101010101" pitchFamily="2" charset="-122"/>
              </a:rPr>
              <a:t>置信度图（如果可用）。对于生成置信度字段的模型，此选项报告有关置信度值及其与预测的关系的统计量。此选项有两个设置：</a:t>
            </a:r>
          </a:p>
          <a:p>
            <a:pPr lvl="1"/>
            <a:r>
              <a:rPr lang="zh-CN" altLang="en-US" sz="1800" b="1" dirty="0">
                <a:latin typeface="华文楷体" panose="02010600040101010101" pitchFamily="2" charset="-122"/>
                <a:ea typeface="华文楷体" panose="02010600040101010101" pitchFamily="2" charset="-122"/>
              </a:rPr>
              <a:t>阈值。报告准确性达到指定百分比的置信度级别。</a:t>
            </a:r>
          </a:p>
          <a:p>
            <a:pPr lvl="1"/>
            <a:r>
              <a:rPr lang="zh-CN" altLang="en-US" sz="1800" b="1" dirty="0">
                <a:latin typeface="华文楷体" panose="02010600040101010101" pitchFamily="2" charset="-122"/>
                <a:ea typeface="华文楷体" panose="02010600040101010101" pitchFamily="2" charset="-122"/>
              </a:rPr>
              <a:t>改善准确性。设置改善准确性的</a:t>
            </a:r>
            <a:r>
              <a:rPr lang="en-US" altLang="zh-CN" sz="1800" b="1" dirty="0">
                <a:latin typeface="华文楷体" panose="02010600040101010101" pitchFamily="2" charset="-122"/>
                <a:ea typeface="华文楷体" panose="02010600040101010101" pitchFamily="2" charset="-122"/>
              </a:rPr>
              <a:t>N</a:t>
            </a:r>
            <a:r>
              <a:rPr lang="zh-CN" altLang="en-US" sz="1800" b="1" dirty="0">
                <a:latin typeface="华文楷体" panose="02010600040101010101" pitchFamily="2" charset="-122"/>
                <a:ea typeface="华文楷体" panose="02010600040101010101" pitchFamily="2" charset="-122"/>
              </a:rPr>
              <a:t>次折叠。</a:t>
            </a:r>
          </a:p>
        </p:txBody>
      </p:sp>
      <p:sp>
        <p:nvSpPr>
          <p:cNvPr id="4" name="灯片编号占位符 3"/>
          <p:cNvSpPr>
            <a:spLocks noGrp="1"/>
          </p:cNvSpPr>
          <p:nvPr>
            <p:ph type="sldNum" sz="quarter" idx="12"/>
          </p:nvPr>
        </p:nvSpPr>
        <p:spPr/>
        <p:txBody>
          <a:bodyPr/>
          <a:lstStyle/>
          <a:p>
            <a:fld id="{F3050749-F892-43DE-B909-D19D35898052}" type="slidenum">
              <a:rPr lang="en-US" altLang="zh-CN" smtClean="0"/>
              <a:pPr/>
              <a:t>7</a:t>
            </a:fld>
            <a:endParaRPr lang="en-US" altLang="zh-CN"/>
          </a:p>
        </p:txBody>
      </p:sp>
      <p:sp>
        <p:nvSpPr>
          <p:cNvPr id="6" name="Rectangle 2"/>
          <p:cNvSpPr txBox="1">
            <a:spLocks noChangeArrowheads="1"/>
          </p:cNvSpPr>
          <p:nvPr/>
        </p:nvSpPr>
        <p:spPr bwMode="gray">
          <a:xfrm>
            <a:off x="609600" y="228600"/>
            <a:ext cx="79248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800" b="1" kern="1200">
                <a:solidFill>
                  <a:schemeClr val="tx1"/>
                </a:solidFill>
                <a:latin typeface="+mj-lt"/>
                <a:ea typeface="+mj-ea"/>
                <a:cs typeface="+mj-cs"/>
              </a:defRPr>
            </a:lvl1pPr>
            <a:lvl2pPr algn="ctr" rtl="0" fontAlgn="base">
              <a:spcBef>
                <a:spcPct val="0"/>
              </a:spcBef>
              <a:spcAft>
                <a:spcPct val="0"/>
              </a:spcAft>
              <a:defRPr sz="2800" b="1">
                <a:solidFill>
                  <a:schemeClr val="bg1"/>
                </a:solidFill>
                <a:latin typeface="Arial" panose="020B0604020202020204" pitchFamily="34" charset="0"/>
              </a:defRPr>
            </a:lvl2pPr>
            <a:lvl3pPr algn="ctr" rtl="0" fontAlgn="base">
              <a:spcBef>
                <a:spcPct val="0"/>
              </a:spcBef>
              <a:spcAft>
                <a:spcPct val="0"/>
              </a:spcAft>
              <a:defRPr sz="2800" b="1">
                <a:solidFill>
                  <a:schemeClr val="bg1"/>
                </a:solidFill>
                <a:latin typeface="Arial" panose="020B0604020202020204" pitchFamily="34" charset="0"/>
              </a:defRPr>
            </a:lvl3pPr>
            <a:lvl4pPr algn="ctr" rtl="0" fontAlgn="base">
              <a:spcBef>
                <a:spcPct val="0"/>
              </a:spcBef>
              <a:spcAft>
                <a:spcPct val="0"/>
              </a:spcAft>
              <a:defRPr sz="2800" b="1">
                <a:solidFill>
                  <a:schemeClr val="bg1"/>
                </a:solidFill>
                <a:latin typeface="Arial" panose="020B0604020202020204" pitchFamily="34" charset="0"/>
              </a:defRPr>
            </a:lvl4pPr>
            <a:lvl5pPr algn="ctr" rtl="0" fontAlgn="base">
              <a:spcBef>
                <a:spcPct val="0"/>
              </a:spcBef>
              <a:spcAft>
                <a:spcPct val="0"/>
              </a:spcAft>
              <a:defRPr sz="2800" b="1">
                <a:solidFill>
                  <a:schemeClr val="bg1"/>
                </a:solidFill>
                <a:latin typeface="Arial" panose="020B0604020202020204" pitchFamily="34" charset="0"/>
              </a:defRPr>
            </a:lvl5pPr>
            <a:lvl6pPr marL="457200" algn="ctr" rtl="0" fontAlgn="base">
              <a:spcBef>
                <a:spcPct val="0"/>
              </a:spcBef>
              <a:spcAft>
                <a:spcPct val="0"/>
              </a:spcAft>
              <a:defRPr sz="2800" b="1">
                <a:solidFill>
                  <a:schemeClr val="bg1"/>
                </a:solidFill>
                <a:latin typeface="Arial" panose="020B0604020202020204" pitchFamily="34" charset="0"/>
              </a:defRPr>
            </a:lvl6pPr>
            <a:lvl7pPr marL="914400" algn="ctr" rtl="0" fontAlgn="base">
              <a:spcBef>
                <a:spcPct val="0"/>
              </a:spcBef>
              <a:spcAft>
                <a:spcPct val="0"/>
              </a:spcAft>
              <a:defRPr sz="2800" b="1">
                <a:solidFill>
                  <a:schemeClr val="bg1"/>
                </a:solidFill>
                <a:latin typeface="Arial" panose="020B0604020202020204" pitchFamily="34" charset="0"/>
              </a:defRPr>
            </a:lvl7pPr>
            <a:lvl8pPr marL="1371600" algn="ctr" rtl="0" fontAlgn="base">
              <a:spcBef>
                <a:spcPct val="0"/>
              </a:spcBef>
              <a:spcAft>
                <a:spcPct val="0"/>
              </a:spcAft>
              <a:defRPr sz="2800" b="1">
                <a:solidFill>
                  <a:schemeClr val="bg1"/>
                </a:solidFill>
                <a:latin typeface="Arial" panose="020B0604020202020204" pitchFamily="34" charset="0"/>
              </a:defRPr>
            </a:lvl8pPr>
            <a:lvl9pPr marL="1828800" algn="ctr" rtl="0" fontAlgn="base">
              <a:spcBef>
                <a:spcPct val="0"/>
              </a:spcBef>
              <a:spcAft>
                <a:spcPct val="0"/>
              </a:spcAft>
              <a:defRPr sz="2800" b="1">
                <a:solidFill>
                  <a:schemeClr val="bg1"/>
                </a:solidFill>
                <a:latin typeface="Arial" panose="020B0604020202020204" pitchFamily="34" charset="0"/>
              </a:defRPr>
            </a:lvl9pPr>
          </a:lstStyle>
          <a:p>
            <a:pPr eaLnBrk="0" hangingPunct="0"/>
            <a:r>
              <a:rPr lang="en-US" altLang="zh-CN" sz="3200" dirty="0">
                <a:solidFill>
                  <a:srgbClr val="000000"/>
                </a:solidFill>
                <a:ea typeface="宋体" panose="02010600030101010101" pitchFamily="2" charset="-122"/>
              </a:rPr>
              <a:t>2.3 </a:t>
            </a:r>
            <a:r>
              <a:rPr lang="zh-CN" altLang="en-US" sz="3200" dirty="0">
                <a:solidFill>
                  <a:srgbClr val="000000"/>
                </a:solidFill>
                <a:ea typeface="宋体" panose="02010600030101010101" pitchFamily="2" charset="-122"/>
              </a:rPr>
              <a:t>分析节点</a:t>
            </a:r>
            <a:endParaRPr lang="en-US" altLang="zh-CN" sz="3200" dirty="0">
              <a:solidFill>
                <a:srgbClr val="000000"/>
              </a:solidFill>
              <a:ea typeface="宋体" panose="02010600030101010101" pitchFamily="2" charset="-122"/>
            </a:endParaRPr>
          </a:p>
        </p:txBody>
      </p:sp>
    </p:spTree>
    <p:extLst>
      <p:ext uri="{BB962C8B-B14F-4D97-AF65-F5344CB8AC3E}">
        <p14:creationId xmlns:p14="http://schemas.microsoft.com/office/powerpoint/2010/main" val="3290774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4294967295"/>
          </p:nvPr>
        </p:nvSpPr>
        <p:spPr>
          <a:xfrm>
            <a:off x="381000" y="1066800"/>
            <a:ext cx="7848600" cy="4648200"/>
          </a:xfrm>
          <a:prstGeom prst="rect">
            <a:avLst/>
          </a:prstGeom>
        </p:spPr>
        <p:txBody>
          <a:bodyPr/>
          <a:lstStyle/>
          <a:p>
            <a:r>
              <a:rPr lang="zh-CN" altLang="en-US" sz="2400" b="1" dirty="0">
                <a:solidFill>
                  <a:srgbClr val="FF0000"/>
                </a:solidFill>
                <a:latin typeface="华文楷体" panose="02010600040101010101" pitchFamily="2" charset="-122"/>
                <a:ea typeface="华文楷体" panose="02010600040101010101" pitchFamily="2" charset="-122"/>
              </a:rPr>
              <a:t>查找预测字段</a:t>
            </a:r>
            <a:r>
              <a:rPr lang="en-US" altLang="zh-CN" sz="2400" b="1" dirty="0">
                <a:solidFill>
                  <a:srgbClr val="FF0000"/>
                </a:solidFill>
                <a:latin typeface="华文楷体" panose="02010600040101010101" pitchFamily="2" charset="-122"/>
                <a:ea typeface="华文楷体" panose="02010600040101010101" pitchFamily="2" charset="-122"/>
              </a:rPr>
              <a:t>/</a:t>
            </a:r>
            <a:r>
              <a:rPr lang="zh-CN" altLang="en-US" sz="2400" b="1" dirty="0">
                <a:solidFill>
                  <a:srgbClr val="FF0000"/>
                </a:solidFill>
                <a:latin typeface="华文楷体" panose="02010600040101010101" pitchFamily="2" charset="-122"/>
                <a:ea typeface="华文楷体" panose="02010600040101010101" pitchFamily="2" charset="-122"/>
              </a:rPr>
              <a:t>预测变量字段所使用的方法</a:t>
            </a:r>
            <a:r>
              <a:rPr lang="zh-CN" altLang="en-US" sz="2400" b="1" dirty="0">
                <a:latin typeface="华文楷体" panose="02010600040101010101" pitchFamily="2" charset="-122"/>
                <a:ea typeface="华文楷体" panose="02010600040101010101" pitchFamily="2" charset="-122"/>
              </a:rPr>
              <a:t>。确定预测字段与原始目标字段匹配的方式。</a:t>
            </a:r>
          </a:p>
          <a:p>
            <a:pPr lvl="1"/>
            <a:r>
              <a:rPr lang="zh-CN" altLang="en-US" sz="2000" b="1" dirty="0">
                <a:latin typeface="华文楷体" panose="02010600040101010101" pitchFamily="2" charset="-122"/>
                <a:ea typeface="华文楷体" panose="02010600040101010101" pitchFamily="2" charset="-122"/>
              </a:rPr>
              <a:t>模型输出字段元数据。基于模型字段信息使预测字段与目标相匹配，从而在即使重命名预测字段的情况下，也可以进行匹配。使用 </a:t>
            </a:r>
            <a:r>
              <a:rPr lang="en-US" altLang="zh-CN" sz="2000" b="1" dirty="0">
                <a:latin typeface="华文楷体" panose="02010600040101010101" pitchFamily="2" charset="-122"/>
                <a:ea typeface="华文楷体" panose="02010600040101010101" pitchFamily="2" charset="-122"/>
              </a:rPr>
              <a:t>Type </a:t>
            </a:r>
            <a:r>
              <a:rPr lang="zh-CN" altLang="en-US" sz="2000" b="1" dirty="0">
                <a:latin typeface="华文楷体" panose="02010600040101010101" pitchFamily="2" charset="-122"/>
                <a:ea typeface="华文楷体" panose="02010600040101010101" pitchFamily="2" charset="-122"/>
              </a:rPr>
              <a:t>节点，从“值”对话框也可以访问任何预测字段的模型字段信息。有关更多信息，请参阅使用值对话框主题。</a:t>
            </a:r>
          </a:p>
          <a:p>
            <a:pPr lvl="1"/>
            <a:r>
              <a:rPr lang="zh-CN" altLang="en-US" sz="2000" b="1" dirty="0">
                <a:latin typeface="华文楷体" panose="02010600040101010101" pitchFamily="2" charset="-122"/>
                <a:ea typeface="华文楷体" panose="02010600040101010101" pitchFamily="2" charset="-122"/>
              </a:rPr>
              <a:t>字段名称格式。基于命名规则匹配字段。例如，</a:t>
            </a:r>
            <a:r>
              <a:rPr lang="en-US" altLang="zh-CN" sz="2000" b="1" dirty="0">
                <a:latin typeface="华文楷体" panose="02010600040101010101" pitchFamily="2" charset="-122"/>
                <a:ea typeface="华文楷体" panose="02010600040101010101" pitchFamily="2" charset="-122"/>
              </a:rPr>
              <a:t>C5.0 </a:t>
            </a:r>
            <a:r>
              <a:rPr lang="zh-CN" altLang="en-US" sz="2000" b="1" dirty="0">
                <a:latin typeface="华文楷体" panose="02010600040101010101" pitchFamily="2" charset="-122"/>
                <a:ea typeface="华文楷体" panose="02010600040101010101" pitchFamily="2" charset="-122"/>
              </a:rPr>
              <a:t>模型块为名为 </a:t>
            </a:r>
            <a:r>
              <a:rPr lang="en-US" altLang="zh-CN" sz="2000" b="1" dirty="0">
                <a:latin typeface="华文楷体" panose="02010600040101010101" pitchFamily="2" charset="-122"/>
                <a:ea typeface="华文楷体" panose="02010600040101010101" pitchFamily="2" charset="-122"/>
              </a:rPr>
              <a:t>response </a:t>
            </a:r>
            <a:r>
              <a:rPr lang="zh-CN" altLang="en-US" sz="2000" b="1" dirty="0">
                <a:latin typeface="华文楷体" panose="02010600040101010101" pitchFamily="2" charset="-122"/>
                <a:ea typeface="华文楷体" panose="02010600040101010101" pitchFamily="2" charset="-122"/>
              </a:rPr>
              <a:t>目标生成的预测值必须位于名为 </a:t>
            </a:r>
            <a:r>
              <a:rPr lang="en-US" altLang="zh-CN" sz="2000" b="1" dirty="0">
                <a:latin typeface="华文楷体" panose="02010600040101010101" pitchFamily="2" charset="-122"/>
                <a:ea typeface="华文楷体" panose="02010600040101010101" pitchFamily="2" charset="-122"/>
              </a:rPr>
              <a:t>$C-response </a:t>
            </a:r>
            <a:r>
              <a:rPr lang="zh-CN" altLang="en-US" sz="2000" b="1" dirty="0">
                <a:latin typeface="华文楷体" panose="02010600040101010101" pitchFamily="2" charset="-122"/>
                <a:ea typeface="华文楷体" panose="02010600040101010101" pitchFamily="2" charset="-122"/>
              </a:rPr>
              <a:t>的字段中。</a:t>
            </a:r>
            <a:endParaRPr lang="en-US" altLang="zh-CN" sz="2000" b="1" dirty="0">
              <a:latin typeface="华文楷体" panose="02010600040101010101" pitchFamily="2" charset="-122"/>
              <a:ea typeface="华文楷体" panose="02010600040101010101" pitchFamily="2" charset="-122"/>
            </a:endParaRPr>
          </a:p>
          <a:p>
            <a:r>
              <a:rPr lang="zh-CN" altLang="en-US" sz="2400" b="1" dirty="0">
                <a:solidFill>
                  <a:srgbClr val="FF0000"/>
                </a:solidFill>
                <a:latin typeface="华文楷体" panose="02010600040101010101" pitchFamily="2" charset="-122"/>
                <a:ea typeface="华文楷体" panose="02010600040101010101" pitchFamily="2" charset="-122"/>
              </a:rPr>
              <a:t>按分区分割</a:t>
            </a:r>
            <a:r>
              <a:rPr lang="zh-CN" altLang="en-US" sz="2400" b="1" dirty="0">
                <a:latin typeface="华文楷体" panose="02010600040101010101" pitchFamily="2" charset="-122"/>
                <a:ea typeface="华文楷体" panose="02010600040101010101" pitchFamily="2" charset="-122"/>
              </a:rPr>
              <a:t>。如果使用分区字段将记录分割为训练样本、检验和验证样本，那么选此项可单独为分区显示结果</a:t>
            </a:r>
            <a:endParaRPr lang="en-US" altLang="zh-CN" sz="2400" b="1" dirty="0">
              <a:latin typeface="华文楷体" panose="02010600040101010101" pitchFamily="2" charset="-122"/>
              <a:ea typeface="华文楷体" panose="02010600040101010101" pitchFamily="2" charset="-122"/>
            </a:endParaRPr>
          </a:p>
          <a:p>
            <a:r>
              <a:rPr lang="zh-CN" altLang="en-US" sz="2400" b="1" dirty="0">
                <a:solidFill>
                  <a:srgbClr val="FF0000"/>
                </a:solidFill>
                <a:latin typeface="华文楷体" panose="02010600040101010101" pitchFamily="2" charset="-122"/>
                <a:ea typeface="华文楷体" panose="02010600040101010101" pitchFamily="2" charset="-122"/>
              </a:rPr>
              <a:t>用户定义的分析</a:t>
            </a:r>
            <a:r>
              <a:rPr lang="zh-CN" altLang="en-US" sz="2400" b="1" dirty="0">
                <a:latin typeface="华文楷体" panose="02010600040101010101" pitchFamily="2" charset="-122"/>
                <a:ea typeface="华文楷体" panose="02010600040101010101" pitchFamily="2" charset="-122"/>
              </a:rPr>
              <a:t>。您可以指定自己的分析计算以在评估模型时使用。</a:t>
            </a:r>
            <a:endParaRPr lang="en-US" altLang="zh-CN" sz="2400" b="1" dirty="0">
              <a:latin typeface="华文楷体" panose="02010600040101010101" pitchFamily="2" charset="-122"/>
              <a:ea typeface="华文楷体" panose="02010600040101010101" pitchFamily="2" charset="-122"/>
            </a:endParaRPr>
          </a:p>
          <a:p>
            <a:r>
              <a:rPr lang="zh-CN" altLang="en-US" sz="2400" b="1" dirty="0">
                <a:solidFill>
                  <a:srgbClr val="FF0000"/>
                </a:solidFill>
                <a:latin typeface="华文楷体" panose="02010600040101010101" pitchFamily="2" charset="-122"/>
                <a:ea typeface="华文楷体" panose="02010600040101010101" pitchFamily="2" charset="-122"/>
              </a:rPr>
              <a:t>按字段分解分析</a:t>
            </a:r>
            <a:r>
              <a:rPr lang="zh-CN" altLang="en-US" sz="2400" b="1" dirty="0">
                <a:latin typeface="华文楷体" panose="02010600040101010101" pitchFamily="2" charset="-122"/>
                <a:ea typeface="华文楷体" panose="02010600040101010101" pitchFamily="2" charset="-122"/>
              </a:rPr>
              <a:t>。显示适用于分解分析的分类字段。除整体分析外，将为每个分解字段每个类别单独做分析。</a:t>
            </a:r>
            <a:endParaRPr lang="en-US" altLang="zh-CN" sz="2400" b="1"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F3050749-F892-43DE-B909-D19D35898052}" type="slidenum">
              <a:rPr lang="en-US" altLang="zh-CN" smtClean="0"/>
              <a:pPr/>
              <a:t>8</a:t>
            </a:fld>
            <a:endParaRPr lang="en-US" altLang="zh-CN"/>
          </a:p>
        </p:txBody>
      </p:sp>
      <p:sp>
        <p:nvSpPr>
          <p:cNvPr id="6" name="Rectangle 2"/>
          <p:cNvSpPr txBox="1">
            <a:spLocks noChangeArrowheads="1"/>
          </p:cNvSpPr>
          <p:nvPr/>
        </p:nvSpPr>
        <p:spPr bwMode="gray">
          <a:xfrm>
            <a:off x="609600" y="228600"/>
            <a:ext cx="79248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800" b="1" kern="1200">
                <a:solidFill>
                  <a:schemeClr val="tx1"/>
                </a:solidFill>
                <a:latin typeface="+mj-lt"/>
                <a:ea typeface="+mj-ea"/>
                <a:cs typeface="+mj-cs"/>
              </a:defRPr>
            </a:lvl1pPr>
            <a:lvl2pPr algn="ctr" rtl="0" fontAlgn="base">
              <a:spcBef>
                <a:spcPct val="0"/>
              </a:spcBef>
              <a:spcAft>
                <a:spcPct val="0"/>
              </a:spcAft>
              <a:defRPr sz="2800" b="1">
                <a:solidFill>
                  <a:schemeClr val="bg1"/>
                </a:solidFill>
                <a:latin typeface="Arial" panose="020B0604020202020204" pitchFamily="34" charset="0"/>
              </a:defRPr>
            </a:lvl2pPr>
            <a:lvl3pPr algn="ctr" rtl="0" fontAlgn="base">
              <a:spcBef>
                <a:spcPct val="0"/>
              </a:spcBef>
              <a:spcAft>
                <a:spcPct val="0"/>
              </a:spcAft>
              <a:defRPr sz="2800" b="1">
                <a:solidFill>
                  <a:schemeClr val="bg1"/>
                </a:solidFill>
                <a:latin typeface="Arial" panose="020B0604020202020204" pitchFamily="34" charset="0"/>
              </a:defRPr>
            </a:lvl3pPr>
            <a:lvl4pPr algn="ctr" rtl="0" fontAlgn="base">
              <a:spcBef>
                <a:spcPct val="0"/>
              </a:spcBef>
              <a:spcAft>
                <a:spcPct val="0"/>
              </a:spcAft>
              <a:defRPr sz="2800" b="1">
                <a:solidFill>
                  <a:schemeClr val="bg1"/>
                </a:solidFill>
                <a:latin typeface="Arial" panose="020B0604020202020204" pitchFamily="34" charset="0"/>
              </a:defRPr>
            </a:lvl4pPr>
            <a:lvl5pPr algn="ctr" rtl="0" fontAlgn="base">
              <a:spcBef>
                <a:spcPct val="0"/>
              </a:spcBef>
              <a:spcAft>
                <a:spcPct val="0"/>
              </a:spcAft>
              <a:defRPr sz="2800" b="1">
                <a:solidFill>
                  <a:schemeClr val="bg1"/>
                </a:solidFill>
                <a:latin typeface="Arial" panose="020B0604020202020204" pitchFamily="34" charset="0"/>
              </a:defRPr>
            </a:lvl5pPr>
            <a:lvl6pPr marL="457200" algn="ctr" rtl="0" fontAlgn="base">
              <a:spcBef>
                <a:spcPct val="0"/>
              </a:spcBef>
              <a:spcAft>
                <a:spcPct val="0"/>
              </a:spcAft>
              <a:defRPr sz="2800" b="1">
                <a:solidFill>
                  <a:schemeClr val="bg1"/>
                </a:solidFill>
                <a:latin typeface="Arial" panose="020B0604020202020204" pitchFamily="34" charset="0"/>
              </a:defRPr>
            </a:lvl6pPr>
            <a:lvl7pPr marL="914400" algn="ctr" rtl="0" fontAlgn="base">
              <a:spcBef>
                <a:spcPct val="0"/>
              </a:spcBef>
              <a:spcAft>
                <a:spcPct val="0"/>
              </a:spcAft>
              <a:defRPr sz="2800" b="1">
                <a:solidFill>
                  <a:schemeClr val="bg1"/>
                </a:solidFill>
                <a:latin typeface="Arial" panose="020B0604020202020204" pitchFamily="34" charset="0"/>
              </a:defRPr>
            </a:lvl7pPr>
            <a:lvl8pPr marL="1371600" algn="ctr" rtl="0" fontAlgn="base">
              <a:spcBef>
                <a:spcPct val="0"/>
              </a:spcBef>
              <a:spcAft>
                <a:spcPct val="0"/>
              </a:spcAft>
              <a:defRPr sz="2800" b="1">
                <a:solidFill>
                  <a:schemeClr val="bg1"/>
                </a:solidFill>
                <a:latin typeface="Arial" panose="020B0604020202020204" pitchFamily="34" charset="0"/>
              </a:defRPr>
            </a:lvl8pPr>
            <a:lvl9pPr marL="1828800" algn="ctr" rtl="0" fontAlgn="base">
              <a:spcBef>
                <a:spcPct val="0"/>
              </a:spcBef>
              <a:spcAft>
                <a:spcPct val="0"/>
              </a:spcAft>
              <a:defRPr sz="2800" b="1">
                <a:solidFill>
                  <a:schemeClr val="bg1"/>
                </a:solidFill>
                <a:latin typeface="Arial" panose="020B0604020202020204" pitchFamily="34" charset="0"/>
              </a:defRPr>
            </a:lvl9pPr>
          </a:lstStyle>
          <a:p>
            <a:pPr eaLnBrk="0" hangingPunct="0"/>
            <a:r>
              <a:rPr lang="en-US" altLang="zh-CN" sz="3200" dirty="0">
                <a:solidFill>
                  <a:srgbClr val="000000"/>
                </a:solidFill>
                <a:ea typeface="宋体" panose="02010600030101010101" pitchFamily="2" charset="-122"/>
              </a:rPr>
              <a:t>2.3 </a:t>
            </a:r>
            <a:r>
              <a:rPr lang="zh-CN" altLang="en-US" sz="3200" dirty="0">
                <a:solidFill>
                  <a:srgbClr val="000000"/>
                </a:solidFill>
                <a:ea typeface="宋体" panose="02010600030101010101" pitchFamily="2" charset="-122"/>
              </a:rPr>
              <a:t>分析节点</a:t>
            </a:r>
            <a:endParaRPr lang="en-US" altLang="zh-CN" sz="3200" dirty="0">
              <a:solidFill>
                <a:srgbClr val="000000"/>
              </a:solidFill>
              <a:ea typeface="宋体" panose="02010600030101010101" pitchFamily="2" charset="-122"/>
            </a:endParaRPr>
          </a:p>
        </p:txBody>
      </p:sp>
    </p:spTree>
    <p:extLst>
      <p:ext uri="{BB962C8B-B14F-4D97-AF65-F5344CB8AC3E}">
        <p14:creationId xmlns:p14="http://schemas.microsoft.com/office/powerpoint/2010/main" val="312342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4294967295"/>
          </p:nvPr>
        </p:nvSpPr>
        <p:spPr>
          <a:xfrm>
            <a:off x="304800" y="1066800"/>
            <a:ext cx="3657600" cy="4648200"/>
          </a:xfrm>
          <a:prstGeom prst="rect">
            <a:avLst/>
          </a:prstGeom>
        </p:spPr>
        <p:txBody>
          <a:bodyPr/>
          <a:lstStyle/>
          <a:p>
            <a:r>
              <a:rPr lang="zh-CN" altLang="en-US" sz="1800" b="1" dirty="0">
                <a:latin typeface="华文楷体" panose="02010600040101010101" pitchFamily="2" charset="-122"/>
                <a:ea typeface="华文楷体" panose="02010600040101010101" pitchFamily="2" charset="-122"/>
              </a:rPr>
              <a:t>图形选项板</a:t>
            </a:r>
            <a:endParaRPr lang="en-US" altLang="zh-CN" sz="1800" b="1" dirty="0">
              <a:latin typeface="华文楷体" panose="02010600040101010101" pitchFamily="2" charset="-122"/>
              <a:ea typeface="华文楷体" panose="02010600040101010101" pitchFamily="2" charset="-122"/>
            </a:endParaRPr>
          </a:p>
          <a:p>
            <a:r>
              <a:rPr lang="zh-CN" altLang="en-US" sz="1800" b="1" dirty="0">
                <a:latin typeface="华文楷体" panose="02010600040101010101" pitchFamily="2" charset="-122"/>
                <a:ea typeface="华文楷体" panose="02010600040101010101" pitchFamily="2" charset="-122"/>
              </a:rPr>
              <a:t>图表类型。选择类型：</a:t>
            </a:r>
            <a:r>
              <a:rPr lang="zh-CN" altLang="en-US" sz="1800" b="1" dirty="0">
                <a:solidFill>
                  <a:srgbClr val="FF0000"/>
                </a:solidFill>
                <a:latin typeface="华文楷体" panose="02010600040101010101" pitchFamily="2" charset="-122"/>
                <a:ea typeface="华文楷体" panose="02010600040101010101" pitchFamily="2" charset="-122"/>
              </a:rPr>
              <a:t> </a:t>
            </a:r>
            <a:r>
              <a:rPr lang="en-US" altLang="zh-CN" sz="1800" b="1" dirty="0">
                <a:solidFill>
                  <a:srgbClr val="FF0000"/>
                </a:solidFill>
                <a:latin typeface="华文楷体" panose="02010600040101010101" pitchFamily="2" charset="-122"/>
                <a:ea typeface="华文楷体" panose="02010600040101010101" pitchFamily="2" charset="-122"/>
              </a:rPr>
              <a:t>ROC</a:t>
            </a:r>
            <a:r>
              <a:rPr lang="zh-CN" altLang="en-US" sz="1800" b="1" dirty="0">
                <a:solidFill>
                  <a:srgbClr val="FF0000"/>
                </a:solidFill>
                <a:latin typeface="华文楷体" panose="02010600040101010101" pitchFamily="2" charset="-122"/>
                <a:ea typeface="华文楷体" panose="02010600040101010101" pitchFamily="2" charset="-122"/>
              </a:rPr>
              <a:t>（受试者操作特征）</a:t>
            </a:r>
            <a:r>
              <a:rPr lang="zh-CN" altLang="en-US" sz="1800" b="1" dirty="0">
                <a:latin typeface="华文楷体" panose="02010600040101010101" pitchFamily="2" charset="-122"/>
                <a:ea typeface="华文楷体" panose="02010600040101010101" pitchFamily="2" charset="-122"/>
              </a:rPr>
              <a:t>。</a:t>
            </a:r>
          </a:p>
          <a:p>
            <a:r>
              <a:rPr lang="zh-CN" altLang="en-US" sz="1800" b="1" dirty="0">
                <a:latin typeface="华文楷体" panose="02010600040101010101" pitchFamily="2" charset="-122"/>
                <a:ea typeface="华文楷体" panose="02010600040101010101" pitchFamily="2" charset="-122"/>
              </a:rPr>
              <a:t>包含基线。图中包含基线，表示匹配值的完全随机分布</a:t>
            </a:r>
          </a:p>
        </p:txBody>
      </p:sp>
      <p:sp>
        <p:nvSpPr>
          <p:cNvPr id="4" name="灯片编号占位符 3"/>
          <p:cNvSpPr>
            <a:spLocks noGrp="1"/>
          </p:cNvSpPr>
          <p:nvPr>
            <p:ph type="sldNum" sz="quarter" idx="12"/>
          </p:nvPr>
        </p:nvSpPr>
        <p:spPr/>
        <p:txBody>
          <a:bodyPr/>
          <a:lstStyle/>
          <a:p>
            <a:fld id="{F3050749-F892-43DE-B909-D19D35898052}" type="slidenum">
              <a:rPr lang="en-US" altLang="zh-CN" smtClean="0"/>
              <a:pPr/>
              <a:t>9</a:t>
            </a:fld>
            <a:endParaRPr lang="en-US" altLang="zh-CN"/>
          </a:p>
        </p:txBody>
      </p:sp>
      <p:sp>
        <p:nvSpPr>
          <p:cNvPr id="6" name="Rectangle 2"/>
          <p:cNvSpPr txBox="1">
            <a:spLocks noChangeArrowheads="1"/>
          </p:cNvSpPr>
          <p:nvPr/>
        </p:nvSpPr>
        <p:spPr bwMode="gray">
          <a:xfrm>
            <a:off x="609600" y="228600"/>
            <a:ext cx="79248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800" b="1" kern="1200">
                <a:solidFill>
                  <a:schemeClr val="tx1"/>
                </a:solidFill>
                <a:latin typeface="+mj-lt"/>
                <a:ea typeface="+mj-ea"/>
                <a:cs typeface="+mj-cs"/>
              </a:defRPr>
            </a:lvl1pPr>
            <a:lvl2pPr algn="ctr" rtl="0" fontAlgn="base">
              <a:spcBef>
                <a:spcPct val="0"/>
              </a:spcBef>
              <a:spcAft>
                <a:spcPct val="0"/>
              </a:spcAft>
              <a:defRPr sz="2800" b="1">
                <a:solidFill>
                  <a:schemeClr val="bg1"/>
                </a:solidFill>
                <a:latin typeface="Arial" panose="020B0604020202020204" pitchFamily="34" charset="0"/>
              </a:defRPr>
            </a:lvl2pPr>
            <a:lvl3pPr algn="ctr" rtl="0" fontAlgn="base">
              <a:spcBef>
                <a:spcPct val="0"/>
              </a:spcBef>
              <a:spcAft>
                <a:spcPct val="0"/>
              </a:spcAft>
              <a:defRPr sz="2800" b="1">
                <a:solidFill>
                  <a:schemeClr val="bg1"/>
                </a:solidFill>
                <a:latin typeface="Arial" panose="020B0604020202020204" pitchFamily="34" charset="0"/>
              </a:defRPr>
            </a:lvl3pPr>
            <a:lvl4pPr algn="ctr" rtl="0" fontAlgn="base">
              <a:spcBef>
                <a:spcPct val="0"/>
              </a:spcBef>
              <a:spcAft>
                <a:spcPct val="0"/>
              </a:spcAft>
              <a:defRPr sz="2800" b="1">
                <a:solidFill>
                  <a:schemeClr val="bg1"/>
                </a:solidFill>
                <a:latin typeface="Arial" panose="020B0604020202020204" pitchFamily="34" charset="0"/>
              </a:defRPr>
            </a:lvl4pPr>
            <a:lvl5pPr algn="ctr" rtl="0" fontAlgn="base">
              <a:spcBef>
                <a:spcPct val="0"/>
              </a:spcBef>
              <a:spcAft>
                <a:spcPct val="0"/>
              </a:spcAft>
              <a:defRPr sz="2800" b="1">
                <a:solidFill>
                  <a:schemeClr val="bg1"/>
                </a:solidFill>
                <a:latin typeface="Arial" panose="020B0604020202020204" pitchFamily="34" charset="0"/>
              </a:defRPr>
            </a:lvl5pPr>
            <a:lvl6pPr marL="457200" algn="ctr" rtl="0" fontAlgn="base">
              <a:spcBef>
                <a:spcPct val="0"/>
              </a:spcBef>
              <a:spcAft>
                <a:spcPct val="0"/>
              </a:spcAft>
              <a:defRPr sz="2800" b="1">
                <a:solidFill>
                  <a:schemeClr val="bg1"/>
                </a:solidFill>
                <a:latin typeface="Arial" panose="020B0604020202020204" pitchFamily="34" charset="0"/>
              </a:defRPr>
            </a:lvl6pPr>
            <a:lvl7pPr marL="914400" algn="ctr" rtl="0" fontAlgn="base">
              <a:spcBef>
                <a:spcPct val="0"/>
              </a:spcBef>
              <a:spcAft>
                <a:spcPct val="0"/>
              </a:spcAft>
              <a:defRPr sz="2800" b="1">
                <a:solidFill>
                  <a:schemeClr val="bg1"/>
                </a:solidFill>
                <a:latin typeface="Arial" panose="020B0604020202020204" pitchFamily="34" charset="0"/>
              </a:defRPr>
            </a:lvl7pPr>
            <a:lvl8pPr marL="1371600" algn="ctr" rtl="0" fontAlgn="base">
              <a:spcBef>
                <a:spcPct val="0"/>
              </a:spcBef>
              <a:spcAft>
                <a:spcPct val="0"/>
              </a:spcAft>
              <a:defRPr sz="2800" b="1">
                <a:solidFill>
                  <a:schemeClr val="bg1"/>
                </a:solidFill>
                <a:latin typeface="Arial" panose="020B0604020202020204" pitchFamily="34" charset="0"/>
              </a:defRPr>
            </a:lvl8pPr>
            <a:lvl9pPr marL="1828800" algn="ctr" rtl="0" fontAlgn="base">
              <a:spcBef>
                <a:spcPct val="0"/>
              </a:spcBef>
              <a:spcAft>
                <a:spcPct val="0"/>
              </a:spcAft>
              <a:defRPr sz="2800" b="1">
                <a:solidFill>
                  <a:schemeClr val="bg1"/>
                </a:solidFill>
                <a:latin typeface="Arial" panose="020B0604020202020204" pitchFamily="34" charset="0"/>
              </a:defRPr>
            </a:lvl9pPr>
          </a:lstStyle>
          <a:p>
            <a:pPr eaLnBrk="0" hangingPunct="0"/>
            <a:r>
              <a:rPr lang="en-US" altLang="zh-CN" sz="3200" dirty="0">
                <a:solidFill>
                  <a:srgbClr val="000000"/>
                </a:solidFill>
                <a:ea typeface="宋体" panose="02010600030101010101" pitchFamily="2" charset="-122"/>
              </a:rPr>
              <a:t>2.4 </a:t>
            </a:r>
            <a:r>
              <a:rPr lang="zh-CN" altLang="en-US" sz="3200" dirty="0">
                <a:solidFill>
                  <a:srgbClr val="000000"/>
                </a:solidFill>
                <a:ea typeface="宋体" panose="02010600030101010101" pitchFamily="2" charset="-122"/>
              </a:rPr>
              <a:t>评估节点</a:t>
            </a:r>
            <a:endParaRPr lang="en-US" altLang="zh-CN" sz="3200" dirty="0">
              <a:solidFill>
                <a:srgbClr val="000000"/>
              </a:solidFill>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5943600" y="228600"/>
            <a:ext cx="476250" cy="590550"/>
          </a:xfrm>
          <a:prstGeom prst="rect">
            <a:avLst/>
          </a:prstGeom>
        </p:spPr>
      </p:pic>
      <p:pic>
        <p:nvPicPr>
          <p:cNvPr id="5" name="图片 4"/>
          <p:cNvPicPr>
            <a:picLocks noChangeAspect="1"/>
          </p:cNvPicPr>
          <p:nvPr/>
        </p:nvPicPr>
        <p:blipFill>
          <a:blip r:embed="rId4"/>
          <a:stretch>
            <a:fillRect/>
          </a:stretch>
        </p:blipFill>
        <p:spPr>
          <a:xfrm>
            <a:off x="4191000" y="1066800"/>
            <a:ext cx="4838700" cy="5739788"/>
          </a:xfrm>
          <a:prstGeom prst="rect">
            <a:avLst/>
          </a:prstGeom>
        </p:spPr>
      </p:pic>
    </p:spTree>
    <p:extLst>
      <p:ext uri="{BB962C8B-B14F-4D97-AF65-F5344CB8AC3E}">
        <p14:creationId xmlns:p14="http://schemas.microsoft.com/office/powerpoint/2010/main" val="3459894434"/>
      </p:ext>
    </p:extLst>
  </p:cSld>
  <p:clrMapOvr>
    <a:masterClrMapping/>
  </p:clrMapOvr>
</p:sld>
</file>

<file path=ppt/theme/theme1.xml><?xml version="1.0" encoding="utf-8"?>
<a:theme xmlns:a="http://schemas.openxmlformats.org/drawingml/2006/main" name="221TGp_sky_light">
  <a:themeElements>
    <a:clrScheme name="221TGp_sky_light 2">
      <a:dk1>
        <a:srgbClr val="000000"/>
      </a:dk1>
      <a:lt1>
        <a:srgbClr val="FFFFFF"/>
      </a:lt1>
      <a:dk2>
        <a:srgbClr val="364EB6"/>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221TGp_sky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21TGp_sky_light 1">
        <a:dk1>
          <a:srgbClr val="000000"/>
        </a:dk1>
        <a:lt1>
          <a:srgbClr val="FFFFFF"/>
        </a:lt1>
        <a:dk2>
          <a:srgbClr val="501A82"/>
        </a:dk2>
        <a:lt2>
          <a:srgbClr val="969696"/>
        </a:lt2>
        <a:accent1>
          <a:srgbClr val="117AC1"/>
        </a:accent1>
        <a:accent2>
          <a:srgbClr val="38B890"/>
        </a:accent2>
        <a:accent3>
          <a:srgbClr val="FFFFFF"/>
        </a:accent3>
        <a:accent4>
          <a:srgbClr val="000000"/>
        </a:accent4>
        <a:accent5>
          <a:srgbClr val="AABEDD"/>
        </a:accent5>
        <a:accent6>
          <a:srgbClr val="32A682"/>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221TGp_sky_light 2">
        <a:dk1>
          <a:srgbClr val="000000"/>
        </a:dk1>
        <a:lt1>
          <a:srgbClr val="FFFFFF"/>
        </a:lt1>
        <a:dk2>
          <a:srgbClr val="364EB6"/>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clrMap bg1="lt1" tx1="dk1" bg2="lt2" tx2="dk2" accent1="accent1" accent2="accent2" accent3="accent3" accent4="accent4" accent5="accent5" accent6="accent6" hlink="hlink" folHlink="folHlink"/>
    </a:extraClrScheme>
    <a:extraClrScheme>
      <a:clrScheme name="221TGp_sky_light 3">
        <a:dk1>
          <a:srgbClr val="000000"/>
        </a:dk1>
        <a:lt1>
          <a:srgbClr val="FFFFFF"/>
        </a:lt1>
        <a:dk2>
          <a:srgbClr val="186894"/>
        </a:dk2>
        <a:lt2>
          <a:srgbClr val="969696"/>
        </a:lt2>
        <a:accent1>
          <a:srgbClr val="2AA08A"/>
        </a:accent1>
        <a:accent2>
          <a:srgbClr val="9C88E6"/>
        </a:accent2>
        <a:accent3>
          <a:srgbClr val="FFFFFF"/>
        </a:accent3>
        <a:accent4>
          <a:srgbClr val="000000"/>
        </a:accent4>
        <a:accent5>
          <a:srgbClr val="ACCDC4"/>
        </a:accent5>
        <a:accent6>
          <a:srgbClr val="8D7BD0"/>
        </a:accent6>
        <a:hlink>
          <a:srgbClr val="7D96D3"/>
        </a:hlink>
        <a:folHlink>
          <a:srgbClr val="DEDB7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4971</TotalTime>
  <Words>2271</Words>
  <Application>Microsoft Office PowerPoint</Application>
  <PresentationFormat>全屏显示(4:3)</PresentationFormat>
  <Paragraphs>142</Paragraphs>
  <Slides>19</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黑体</vt:lpstr>
      <vt:lpstr>华文楷体</vt:lpstr>
      <vt:lpstr>宋体</vt:lpstr>
      <vt:lpstr>Arial</vt:lpstr>
      <vt:lpstr>Arial Narrow</vt:lpstr>
      <vt:lpstr>Calibri</vt:lpstr>
      <vt:lpstr>Tahoma</vt:lpstr>
      <vt:lpstr>Times New Roman</vt:lpstr>
      <vt:lpstr>Verdana</vt:lpstr>
      <vt:lpstr>Wingdings</vt:lpstr>
      <vt:lpstr>221TGp_sky_light</vt:lpstr>
      <vt:lpstr>数据仓库与数据挖掘(国院)</vt:lpstr>
      <vt:lpstr>目录</vt:lpstr>
      <vt:lpstr>1.Modeler分类分析</vt:lpstr>
      <vt:lpstr>2.1 样本节点</vt:lpstr>
      <vt:lpstr>2.2 分区节点</vt:lpstr>
      <vt:lpstr>2.3 分析节点</vt:lpstr>
      <vt:lpstr>PowerPoint 演示文稿</vt:lpstr>
      <vt:lpstr>PowerPoint 演示文稿</vt:lpstr>
      <vt:lpstr>PowerPoint 演示文稿</vt:lpstr>
      <vt:lpstr>PowerPoint 演示文稿</vt:lpstr>
      <vt:lpstr>PowerPoint 演示文稿</vt:lpstr>
      <vt:lpstr>PowerPoint 演示文稿</vt:lpstr>
      <vt:lpstr>4.1 C5.0挖掘分类模型示例-示例数据</vt:lpstr>
      <vt:lpstr>PowerPoint 演示文稿</vt:lpstr>
      <vt:lpstr>PowerPoint 演示文稿</vt:lpstr>
      <vt:lpstr>PowerPoint 演示文稿</vt:lpstr>
      <vt:lpstr>PowerPoint 演示文稿</vt:lpstr>
      <vt:lpstr>PowerPoint 演示文稿</vt:lpstr>
      <vt:lpstr>PowerPoint 演示文稿</vt:lpstr>
    </vt:vector>
  </TitlesOfParts>
  <Company>Guilddesign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袁燕妮</dc:creator>
  <cp:lastModifiedBy>Tacki c</cp:lastModifiedBy>
  <cp:revision>235</cp:revision>
  <dcterms:created xsi:type="dcterms:W3CDTF">2005-02-25T08:08:48Z</dcterms:created>
  <dcterms:modified xsi:type="dcterms:W3CDTF">2017-11-27T07:09:24Z</dcterms:modified>
</cp:coreProperties>
</file>