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31"/>
      <p:bold r:id="rId32"/>
    </p:embeddedFont>
    <p:embeddedFont>
      <p:font typeface="Inconsolata" pitchFamily="1" charset="0"/>
      <p:regular r:id="rId33"/>
      <p:bold r:id="rId34"/>
    </p:embeddedFont>
    <p:embeddedFont>
      <p:font typeface="PT Sans" panose="020B0503020203020204" pitchFamily="34" charset="0"/>
      <p:regular r:id="rId35"/>
      <p:bold r:id="rId36"/>
      <p:italic r:id="rId37"/>
      <p:boldItalic r:id="rId38"/>
    </p:embeddedFont>
    <p:embeddedFont>
      <p:font typeface="Roboto Condensed Light" panose="02000000000000000000" pitchFamily="2" charset="0"/>
      <p:regular r:id="rId39"/>
      <p:bold r:id="rId40"/>
      <p:italic r:id="rId41"/>
      <p:boldItalic r:id="rId42"/>
    </p:embeddedFont>
    <p:embeddedFont>
      <p:font typeface="Roboto Mono" panose="00000009000000000000" pitchFamily="49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045595-2D5B-44A6-9B63-8CEB67C103B2}">
  <a:tblStyle styleId="{40045595-2D5B-44A6-9B63-8CEB67C103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600246ac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600246ac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generated with: debtree libxmlezout5-dev --no-recommends --no-alternatives --condense --no-conflicts --max-depth=3 | dot -T png</a:t>
            </a:r>
            <a:endParaRPr/>
          </a:p>
        </p:txBody>
      </p:sp>
      <p:sp>
        <p:nvSpPr>
          <p:cNvPr id="126" name="Google Shape;126;g12600246ac6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600246ac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600246ac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12600246ac6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600246ac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600246ac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12600246ac6_0_1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2d15bb5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2d15bb5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32d15bb57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600246ac6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600246ac6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12600246ac6_0_8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600246ac6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600246ac6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12600246ac6_0_3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600246ac6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600246ac6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12600246ac6_0_10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600246ac6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600246ac6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600246ac6_0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600246ac6_0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12600246ac6_0_8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600246ac6_0_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600246ac6_0_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12600246ac6_0_9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32d15bb57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32d15bb57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132d15bb572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600246ac6_0_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600246ac6_0_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12600246ac6_0_9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600246ac6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600246ac6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12600246ac6_0_9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600246ac6_0_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600246ac6_0_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12600246ac6_0_9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600246ac6_0_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600246ac6_0_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12600246ac6_0_9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600246ac6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600246ac6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12600246ac6_0_10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600246ac6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600246ac6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12600246ac6_0_2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600246ac6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600246ac6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12600246ac6_0_2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1142a90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1142a908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101142a9087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2d15bb57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2d15bb57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132d15bb572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600246ac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600246ac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2600246ac6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600246ac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600246ac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12600246ac6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600246ac6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600246ac6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600246ac6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600246ac6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12600246ac6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00246ac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600246ac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12600246ac6_0_1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600246ac6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600246ac6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2600246ac6_0_1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">
  <p:cSld name="Normal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40600" y="6250293"/>
            <a:ext cx="3803401" cy="607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/>
        </p:nvSpPr>
        <p:spPr>
          <a:xfrm>
            <a:off x="5377080" y="6669350"/>
            <a:ext cx="3803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s-E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2022-06-14</a:t>
            </a:r>
            <a:r>
              <a:rPr lang="es-ES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r>
              <a:rPr lang="es-E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Alire Package Manager for Ada &amp; SPARK</a:t>
            </a:r>
            <a:r>
              <a:rPr lang="es-ES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fld id="{00000000-1234-1234-1234-123412341234}" type="slidenum">
              <a:rPr lang="es-ES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436250" y="652200"/>
            <a:ext cx="8308200" cy="57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82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  <a:defRPr sz="40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rgbClr val="660000"/>
              </a:buClr>
              <a:buSzPts val="3200"/>
              <a:buFont typeface="Calibri"/>
              <a:buChar char="–"/>
              <a:defRPr sz="3200" i="0" u="none" strike="noStrike" cap="none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783F04"/>
              </a:buClr>
              <a:buSzPts val="2400"/>
              <a:buFont typeface="Calibri"/>
              <a:buChar char="•"/>
              <a:defRPr sz="2400" i="0" u="none" strike="noStrike" cap="none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  <a:defRPr sz="2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»"/>
              <a:defRPr sz="2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144000" cy="652200"/>
          </a:xfrm>
          <a:prstGeom prst="rect">
            <a:avLst/>
          </a:prstGeom>
          <a:noFill/>
          <a:ln>
            <a:noFill/>
          </a:ln>
          <a:effectLst>
            <a:outerShdw blurRad="71438" dist="85725" dir="5400000" algn="bl" rotWithShape="0">
              <a:srgbClr val="000000">
                <a:alpha val="84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sz="3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Char char="–"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–"/>
              <a:defRPr sz="2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2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»"/>
              <a:defRPr sz="2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»"/>
              <a:defRPr sz="2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»"/>
              <a:defRPr sz="2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»"/>
              <a:defRPr sz="2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 w/o footer">
  <p:cSld name="Normal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74775" y="652200"/>
            <a:ext cx="8194500" cy="6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82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  <a:defRPr sz="40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rgbClr val="660000"/>
              </a:buClr>
              <a:buSzPts val="3200"/>
              <a:buFont typeface="Calibri"/>
              <a:buChar char="–"/>
              <a:defRPr sz="3200" i="0" u="none" strike="noStrike" cap="none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783F04"/>
              </a:buClr>
              <a:buSzPts val="2400"/>
              <a:buFont typeface="Calibri"/>
              <a:buChar char="•"/>
              <a:defRPr sz="2400" i="0" u="none" strike="noStrike" cap="none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  <a:defRPr sz="2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»"/>
              <a:defRPr sz="2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5377080" y="6669350"/>
            <a:ext cx="3803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s-E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2017-jun-13</a:t>
            </a:r>
            <a:r>
              <a:rPr lang="es-ES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s-E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RxAda: An Ada implementation of the ReactiveX API </a:t>
            </a:r>
            <a:r>
              <a:rPr lang="es-ES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fld id="{00000000-1234-1234-1234-123412341234}" type="slidenum">
              <a:rPr lang="es-ES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7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144000" cy="652200"/>
          </a:xfrm>
          <a:prstGeom prst="rect">
            <a:avLst/>
          </a:prstGeom>
          <a:noFill/>
          <a:ln>
            <a:noFill/>
          </a:ln>
          <a:effectLst>
            <a:outerShdw blurRad="57150" dist="95250" dir="5400000" algn="bl" rotWithShape="0">
              <a:srgbClr val="000000">
                <a:alpha val="7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None/>
              <a:defRPr sz="3200" b="1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Char char="–"/>
              <a:defRPr sz="2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  <a:defRPr sz="2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–"/>
              <a:defRPr sz="2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2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»"/>
              <a:defRPr sz="2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»"/>
              <a:defRPr sz="2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»"/>
              <a:defRPr sz="2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»"/>
              <a:defRPr sz="2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">
  <p:cSld name="Títul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 descr="Presentación CUD_inicio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628650" y="1157213"/>
            <a:ext cx="7886700" cy="24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5867400" y="4293096"/>
            <a:ext cx="2952750" cy="165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20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lusión">
  <p:cSld name="Conclusió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resentación CUD_fi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1295400" y="1340768"/>
            <a:ext cx="6553200" cy="338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 Black"/>
              <a:buNone/>
              <a:defRPr sz="3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575469" y="548680"/>
            <a:ext cx="7993062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 Black"/>
              <a:buNone/>
              <a:defRPr sz="32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3"/>
          </p:nvPr>
        </p:nvSpPr>
        <p:spPr>
          <a:xfrm rot="-1022038">
            <a:off x="-26760" y="5518302"/>
            <a:ext cx="251612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mpact"/>
              <a:buNone/>
              <a:defRPr sz="16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○"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■"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○"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■"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○"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■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9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41;p9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42;p9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2410112" y="2127701"/>
            <a:ext cx="6321600" cy="4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re-project/GNAT-FSF-buil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anadigital.github.io/grev/?user=alire-project&amp;repo=alir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hyperlink" Target="https://alire.ada.dev/network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lire.ada.dev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lire-crates-ci.mosteo.com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mosteobotic" TargetMode="External"/><Relationship Id="rId3" Type="http://schemas.openxmlformats.org/officeDocument/2006/relationships/image" Target="../media/image4.png"/><Relationship Id="rId7" Type="http://schemas.openxmlformats.org/officeDocument/2006/relationships/hyperlink" Target="mailto:amosteo@unizar.e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ddit.com/r/ada/" TargetMode="External"/><Relationship Id="rId5" Type="http://schemas.openxmlformats.org/officeDocument/2006/relationships/hyperlink" Target="https://gitter.im/ada-lang/Alire" TargetMode="External"/><Relationship Id="rId4" Type="http://schemas.openxmlformats.org/officeDocument/2006/relationships/hyperlink" Target="https://github.com/alire-projec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re-projec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 descr="Presentación CUD_inicio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/>
          <p:nvPr/>
        </p:nvSpPr>
        <p:spPr>
          <a:xfrm>
            <a:off x="4591555" y="4321089"/>
            <a:ext cx="4319587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ES" sz="2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Alejandro R. Mosteo</a:t>
            </a:r>
            <a:endParaRPr sz="2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ES" sz="2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Fabien Chouteau</a:t>
            </a:r>
            <a:endParaRPr sz="2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June 14th, 2022</a:t>
            </a:r>
            <a:r>
              <a:rPr lang="es-ES" sz="18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52" name="Google Shape;52;p10"/>
          <p:cNvSpPr/>
          <p:nvPr/>
        </p:nvSpPr>
        <p:spPr>
          <a:xfrm>
            <a:off x="160824" y="1124750"/>
            <a:ext cx="87504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4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The Alire package manager for Ada and SPARK</a:t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4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https://alire.ada.dev/</a:t>
            </a: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1440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USE CASES: LIBRARY REUSE / DEPENDENCIES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436250" y="4183750"/>
            <a:ext cx="8308200" cy="21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63550" algn="l" rtl="0">
              <a:spcBef>
                <a:spcPts val="0"/>
              </a:spcBef>
              <a:spcAft>
                <a:spcPts val="0"/>
              </a:spcAft>
              <a:buSzPts val="3700"/>
              <a:buChar char="•"/>
            </a:pPr>
            <a:r>
              <a:rPr lang="es-ES" sz="3700"/>
              <a:t>Dependency reuse</a:t>
            </a:r>
            <a:endParaRPr sz="3700"/>
          </a:p>
          <a:p>
            <a:pPr marL="914400" lvl="1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–"/>
            </a:pPr>
            <a:r>
              <a:rPr lang="es-ES" sz="2900"/>
              <a:t>Simply reuse code from other projects</a:t>
            </a:r>
            <a:endParaRPr sz="2900"/>
          </a:p>
          <a:p>
            <a:pPr marL="1371600" lvl="2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s-ES" sz="2900"/>
              <a:t>Finding a valid dependency solution</a:t>
            </a:r>
            <a:endParaRPr sz="2900"/>
          </a:p>
          <a:p>
            <a:pPr marL="457200" lvl="0" indent="-463550" algn="l" rtl="0">
              <a:spcBef>
                <a:spcPts val="0"/>
              </a:spcBef>
              <a:spcAft>
                <a:spcPts val="0"/>
              </a:spcAft>
              <a:buSzPts val="3700"/>
              <a:buChar char="•"/>
            </a:pPr>
            <a:r>
              <a:rPr lang="es-ES" sz="3700"/>
              <a:t>Updates</a:t>
            </a:r>
            <a:endParaRPr sz="3700"/>
          </a:p>
        </p:txBody>
      </p:sp>
      <p:sp>
        <p:nvSpPr>
          <p:cNvPr id="130" name="Google Shape;130;p19"/>
          <p:cNvSpPr txBox="1"/>
          <p:nvPr/>
        </p:nvSpPr>
        <p:spPr>
          <a:xfrm>
            <a:off x="0" y="652200"/>
            <a:ext cx="9144000" cy="3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Inconsolata"/>
                <a:ea typeface="Inconsolata"/>
                <a:cs typeface="Inconsolata"/>
                <a:sym typeface="Inconsolata"/>
              </a:rPr>
              <a:t>  ┌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─┐</a:t>
            </a:r>
            <a:endParaRPr sz="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Inconsolata"/>
                <a:ea typeface="Inconsolata"/>
                <a:cs typeface="Inconsolata"/>
                <a:sym typeface="Inconsolata"/>
              </a:rPr>
              <a:t>  │                                                                                                                                           │</a:t>
            </a:r>
            <a:endParaRPr sz="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Inconsolata"/>
                <a:ea typeface="Inconsolata"/>
                <a:cs typeface="Inconsolata"/>
                <a:sym typeface="Inconsolata"/>
              </a:rPr>
              <a:t>  │                                                                                                                                           │</a:t>
            </a:r>
            <a:endParaRPr sz="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Inconsolata"/>
                <a:ea typeface="Inconsolata"/>
                <a:cs typeface="Inconsolata"/>
                <a:sym typeface="Inconsolata"/>
              </a:rPr>
              <a:t>  │                                                                 ┌──────────────────────────────────────────────────┐                      │</a:t>
            </a:r>
            <a:endParaRPr sz="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Inconsolata"/>
                <a:ea typeface="Inconsolata"/>
                <a:cs typeface="Inconsolata"/>
                <a:sym typeface="Inconsolata"/>
              </a:rPr>
              <a:t>  │                                                                 │                                                  v                      v</a:t>
            </a:r>
            <a:endParaRPr sz="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Inconsolata"/>
                <a:ea typeface="Inconsolata"/>
                <a:cs typeface="Inconsolata"/>
                <a:sym typeface="Inconsolata"/>
              </a:rPr>
              <a:t>┌─────────────────────────┐     ┌───────────────────────────┐     ┌───────────────────┐     ┌──────────────────┐     ┌────────────────┐     ┌───────────┐</a:t>
            </a:r>
            <a:endParaRPr sz="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Inconsolata"/>
                <a:ea typeface="Inconsolata"/>
                <a:cs typeface="Inconsolata"/>
                <a:sym typeface="Inconsolata"/>
              </a:rPr>
              <a:t>│ pygamer_simulator=1.0.0 │ &lt;── │                           │ ──&gt; │ pygamer_bsp=1.0.0 │ ──&gt; │ samd51_hal=0.1.0 │ ──&gt; │ cortex_m=0.1.0 │ ──&gt; │ hal=0.1.0 │</a:t>
            </a:r>
            <a:endParaRPr sz="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Inconsolata"/>
                <a:ea typeface="Inconsolata"/>
                <a:cs typeface="Inconsolata"/>
                <a:sym typeface="Inconsolata"/>
              </a:rPr>
              <a:t>└─────────────────────────┘     │                           │     └───────────────────┘     └──────────────────┘     └────────────────┘     └───────────┘</a:t>
            </a:r>
            <a:endParaRPr sz="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Inconsolata"/>
                <a:ea typeface="Inconsolata"/>
                <a:cs typeface="Inconsolata"/>
                <a:sym typeface="Inconsolata"/>
              </a:rPr>
              <a:t>  │                             │                           │                                 │                                               ∧</a:t>
            </a:r>
            <a:endParaRPr sz="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Inconsolata"/>
                <a:ea typeface="Inconsolata"/>
                <a:cs typeface="Inconsolata"/>
                <a:sym typeface="Inconsolata"/>
              </a:rPr>
              <a:t>  │                             │    </a:t>
            </a:r>
            <a:r>
              <a:rPr lang="es-ES" sz="900" b="1" u="sng">
                <a:latin typeface="Inconsolata"/>
                <a:ea typeface="Inconsolata"/>
                <a:cs typeface="Inconsolata"/>
                <a:sym typeface="Inconsolata"/>
              </a:rPr>
              <a:t>shoot_n_loot</a:t>
            </a:r>
            <a:r>
              <a:rPr lang="es-ES" sz="900" b="1">
                <a:latin typeface="Inconsolata"/>
                <a:ea typeface="Inconsolata"/>
                <a:cs typeface="Inconsolata"/>
                <a:sym typeface="Inconsolata"/>
              </a:rPr>
              <a:t>=1.0.0</a:t>
            </a:r>
            <a:r>
              <a:rPr lang="es-ES" sz="900">
                <a:latin typeface="Inconsolata"/>
                <a:ea typeface="Inconsolata"/>
                <a:cs typeface="Inconsolata"/>
                <a:sym typeface="Inconsolata"/>
              </a:rPr>
              <a:t>     │                                 └───────────────────────────────────────────────┘</a:t>
            </a:r>
            <a:endParaRPr sz="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Inconsolata"/>
                <a:ea typeface="Inconsolata"/>
                <a:cs typeface="Inconsolata"/>
                <a:sym typeface="Inconsolata"/>
              </a:rPr>
              <a:t>  v                             │                           │</a:t>
            </a:r>
            <a:endParaRPr sz="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Inconsolata"/>
                <a:ea typeface="Inconsolata"/>
                <a:cs typeface="Inconsolata"/>
                <a:sym typeface="Inconsolata"/>
              </a:rPr>
              <a:t>┌─────────────────────────┐     │                           │     ┌───────────────────┐</a:t>
            </a:r>
            <a:endParaRPr sz="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Inconsolata"/>
                <a:ea typeface="Inconsolata"/>
                <a:cs typeface="Inconsolata"/>
                <a:sym typeface="Inconsolata"/>
              </a:rPr>
              <a:t>│       asfml=2.5.1       │  ┌─ │                           │ ──&gt; │    geste=1.1.0    │</a:t>
            </a:r>
            <a:endParaRPr sz="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Inconsolata"/>
                <a:ea typeface="Inconsolata"/>
                <a:cs typeface="Inconsolata"/>
                <a:sym typeface="Inconsolata"/>
              </a:rPr>
              <a:t>└─────────────────────────┘  │  └───────────────────────────┘     └───────────────────┘</a:t>
            </a:r>
            <a:endParaRPr sz="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Inconsolata"/>
                <a:ea typeface="Inconsolata"/>
                <a:cs typeface="Inconsolata"/>
                <a:sym typeface="Inconsolata"/>
              </a:rPr>
              <a:t>  │                          │    │</a:t>
            </a:r>
            <a:endParaRPr sz="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Inconsolata"/>
                <a:ea typeface="Inconsolata"/>
                <a:cs typeface="Inconsolata"/>
                <a:sym typeface="Inconsolata"/>
              </a:rPr>
              <a:t>  │                          │    │</a:t>
            </a:r>
            <a:endParaRPr sz="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Inconsolata"/>
                <a:ea typeface="Inconsolata"/>
                <a:cs typeface="Inconsolata"/>
                <a:sym typeface="Inconsolata"/>
              </a:rPr>
              <a:t>  v                          │    v</a:t>
            </a:r>
            <a:endParaRPr sz="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Inconsolata"/>
                <a:ea typeface="Inconsolata"/>
                <a:cs typeface="Inconsolata"/>
                <a:sym typeface="Inconsolata"/>
              </a:rPr>
              <a:t>┌─────────────────────────┐  │  ┌───────────────────────────┐</a:t>
            </a:r>
            <a:endParaRPr sz="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Inconsolata"/>
                <a:ea typeface="Inconsolata"/>
                <a:cs typeface="Inconsolata"/>
                <a:sym typeface="Inconsolata"/>
              </a:rPr>
              <a:t>│     libcsfml=2.5.0      │  │  │ gnat=10.3.2 (gnat_native) │</a:t>
            </a:r>
            <a:endParaRPr sz="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Inconsolata"/>
                <a:ea typeface="Inconsolata"/>
                <a:cs typeface="Inconsolata"/>
                <a:sym typeface="Inconsolata"/>
              </a:rPr>
              <a:t>└─────────────────────────┘  │  └───────────────────────────┘</a:t>
            </a:r>
            <a:endParaRPr sz="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Inconsolata"/>
                <a:ea typeface="Inconsolata"/>
                <a:cs typeface="Inconsolata"/>
                <a:sym typeface="Inconsolata"/>
              </a:rPr>
              <a:t>                             │  ┌───────────────────────────┐</a:t>
            </a:r>
            <a:endParaRPr sz="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Inconsolata"/>
                <a:ea typeface="Inconsolata"/>
                <a:cs typeface="Inconsolata"/>
                <a:sym typeface="Inconsolata"/>
              </a:rPr>
              <a:t>                             └&gt; │       virtapu=0.2.0       │</a:t>
            </a:r>
            <a:endParaRPr sz="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>
                <a:latin typeface="Inconsolata"/>
                <a:ea typeface="Inconsolata"/>
                <a:cs typeface="Inconsolata"/>
                <a:sym typeface="Inconsolata"/>
              </a:rPr>
              <a:t>                                └───────────────────────────┘</a:t>
            </a:r>
            <a:endParaRPr sz="7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436250" y="652200"/>
            <a:ext cx="8308200" cy="57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500" b="1"/>
              <a:t>version 1.2.3-prerelease+anything</a:t>
            </a:r>
            <a:endParaRPr sz="3500" b="1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3500" b="1"/>
          </a:p>
          <a:p>
            <a:pPr marL="914400" lvl="1" indent="-387350" algn="l" rtl="0">
              <a:spcBef>
                <a:spcPts val="1000"/>
              </a:spcBef>
              <a:spcAft>
                <a:spcPts val="0"/>
              </a:spcAft>
              <a:buSzPts val="2500"/>
              <a:buChar char="–"/>
            </a:pPr>
            <a:r>
              <a:rPr lang="es-ES" sz="2500" b="1"/>
              <a:t>major . minor . patch</a:t>
            </a:r>
            <a:endParaRPr sz="2500" b="1"/>
          </a:p>
          <a:p>
            <a:pPr marL="1371600" lvl="2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s-ES" sz="2500" b="1"/>
              <a:t>Major</a:t>
            </a:r>
            <a:r>
              <a:rPr lang="es-ES" sz="2500"/>
              <a:t> changes that </a:t>
            </a:r>
            <a:r>
              <a:rPr lang="es-ES" sz="2500" b="1"/>
              <a:t>break</a:t>
            </a:r>
            <a:r>
              <a:rPr lang="es-ES" sz="2500"/>
              <a:t> compatibility</a:t>
            </a:r>
            <a:endParaRPr sz="2500"/>
          </a:p>
          <a:p>
            <a:pPr marL="1371600" lvl="2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s-ES" sz="2500" b="1"/>
              <a:t>Minor</a:t>
            </a:r>
            <a:r>
              <a:rPr lang="es-ES" sz="2500"/>
              <a:t> changes that </a:t>
            </a:r>
            <a:r>
              <a:rPr lang="es-ES" sz="2500" b="1"/>
              <a:t>add</a:t>
            </a:r>
            <a:r>
              <a:rPr lang="es-ES" sz="2500"/>
              <a:t> functionality</a:t>
            </a:r>
            <a:endParaRPr sz="2500"/>
          </a:p>
          <a:p>
            <a:pPr marL="1371600" lvl="2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s-ES" sz="2500" b="1"/>
              <a:t>Patch</a:t>
            </a:r>
            <a:r>
              <a:rPr lang="es-ES" sz="2500"/>
              <a:t> that fix bugs </a:t>
            </a:r>
            <a:r>
              <a:rPr lang="es-ES" sz="2500" b="1"/>
              <a:t>preserving</a:t>
            </a:r>
            <a:r>
              <a:rPr lang="es-ES" sz="2500"/>
              <a:t> the API w.o. changes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s-ES" sz="2500"/>
              <a:t>Minor/patch updates are theoretically “safe”</a:t>
            </a:r>
            <a:br>
              <a:rPr lang="es-ES" sz="2500"/>
            </a:br>
            <a:endParaRPr sz="25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 sz="2800"/>
              <a:t>Special operators: </a:t>
            </a:r>
            <a:endParaRPr sz="280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s-ES" sz="2800"/>
              <a:t>^1.0 	(&gt;=1.0 &amp; &lt;2.0)  --  Excludes e.g. 2.0-rc1</a:t>
            </a:r>
            <a:endParaRPr sz="280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s-ES" sz="2800"/>
              <a:t>~2.3 	(&gt;=2.3 &amp; &lt;2.4)</a:t>
            </a:r>
            <a:endParaRPr sz="2800"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1440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SEMANTIC VERSIONING</a:t>
            </a:r>
            <a:endParaRPr/>
          </a:p>
        </p:txBody>
      </p:sp>
      <p:cxnSp>
        <p:nvCxnSpPr>
          <p:cNvPr id="138" name="Google Shape;138;p20"/>
          <p:cNvCxnSpPr/>
          <p:nvPr/>
        </p:nvCxnSpPr>
        <p:spPr>
          <a:xfrm rot="10800000" flipH="1">
            <a:off x="1974400" y="1643900"/>
            <a:ext cx="886800" cy="872700"/>
          </a:xfrm>
          <a:prstGeom prst="straightConnector1">
            <a:avLst/>
          </a:prstGeom>
          <a:noFill/>
          <a:ln w="38100" cap="flat" cmpd="sng">
            <a:solidFill>
              <a:srgbClr val="B45F0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9" name="Google Shape;139;p20"/>
          <p:cNvCxnSpPr/>
          <p:nvPr/>
        </p:nvCxnSpPr>
        <p:spPr>
          <a:xfrm rot="10800000" flipH="1">
            <a:off x="2826450" y="1671450"/>
            <a:ext cx="464100" cy="831300"/>
          </a:xfrm>
          <a:prstGeom prst="straightConnector1">
            <a:avLst/>
          </a:prstGeom>
          <a:noFill/>
          <a:ln w="38100" cap="flat" cmpd="sng">
            <a:solidFill>
              <a:srgbClr val="B45F0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0" name="Google Shape;140;p20"/>
          <p:cNvCxnSpPr/>
          <p:nvPr/>
        </p:nvCxnSpPr>
        <p:spPr>
          <a:xfrm rot="10800000">
            <a:off x="3733925" y="1671400"/>
            <a:ext cx="76200" cy="817500"/>
          </a:xfrm>
          <a:prstGeom prst="straightConnector1">
            <a:avLst/>
          </a:prstGeom>
          <a:noFill/>
          <a:ln w="38100" cap="flat" cmpd="sng">
            <a:solidFill>
              <a:srgbClr val="B45F06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474775" y="652200"/>
            <a:ext cx="8194500" cy="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88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Users just wanna have fun</a:t>
            </a:r>
            <a:endParaRPr sz="3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1440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USE CASES: DEPENDENCIES, SEARCHING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25" y="652200"/>
            <a:ext cx="9144000" cy="62058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900" b="1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alr search --crates</a:t>
            </a:r>
            <a:endParaRPr sz="1900" b="1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ada_lua         An Ada binding for Lua                                        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adacurses       Wrapper on different packagings of NcursesAda                 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adayaml         Experimental YAML 1.3 implementation in Ada                   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adayaml_server  Experimental YAML 1.3 server component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agpl            Ada General Purpose Library with a robotics flavor            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ajunitgen       Generator of JUnit-compatible XML reports                     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alire           Alire project catalog and support files                       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alr             Command-line tool from the Alire project                      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apq             APQ Ada95 Database Library (core)                             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aunit           Ada unit test framework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b="1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alr search toml</a:t>
            </a:r>
            <a:endParaRPr sz="1900" b="1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NAME         STATUS  VERSION  DESCRIPTION                         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ada_toml             0.3.0    TOML parser for Ada                            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toml_slicer          0.1.0    Edit TOML files directly without parsing</a:t>
            </a:r>
            <a:endParaRPr sz="1900" b="1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1440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USE CASES: BOOTSTRAP A PROJECT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0" y="652200"/>
            <a:ext cx="9144000" cy="62058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88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300" b="1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alr init --bin my_project</a:t>
            </a:r>
            <a:endParaRPr sz="3300" b="1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-88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300" b="1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cd my_project</a:t>
            </a:r>
            <a:endParaRPr sz="3300" b="1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-8890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1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-88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300" b="1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alr build</a:t>
            </a:r>
            <a:endParaRPr sz="3300" b="1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-88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300" b="1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$ alr run</a:t>
            </a:r>
            <a:endParaRPr sz="3300"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300" b="1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$ alr edit</a:t>
            </a:r>
            <a:endParaRPr sz="3300"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3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474775" y="652200"/>
            <a:ext cx="8194500" cy="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88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Users just wanna have fun</a:t>
            </a:r>
            <a:endParaRPr sz="3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25" y="652200"/>
            <a:ext cx="9144000" cy="62058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 b="1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alr with hello</a:t>
            </a:r>
            <a:endParaRPr sz="2000" b="1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Changes to dependency solution:</a:t>
            </a:r>
            <a:endParaRPr sz="20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 + hello    1.0.1 (new)         </a:t>
            </a:r>
            <a:endParaRPr sz="20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 + libhello 1.0.0 (new,indirect)</a:t>
            </a:r>
            <a:endParaRPr sz="20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alr with --tree</a:t>
            </a:r>
            <a:endParaRPr sz="2000" b="1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my_project=0.1.0-dev</a:t>
            </a:r>
            <a:endParaRPr sz="20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└── hello=1.0.1 (^1.0.1)</a:t>
            </a:r>
            <a:endParaRPr sz="20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  └── libhello=1.0.0 (^1.0)</a:t>
            </a:r>
            <a:endParaRPr sz="20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 b="1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$ alr with --graph</a:t>
            </a:r>
            <a:endParaRPr sz="2000"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┌──────────────────────┐     ┌─────────────┐     ┌────────────────┐</a:t>
            </a:r>
            <a:endParaRPr sz="20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│ my_project=0.1.0-dev │ ──&gt; │ hello=1.0.1 │ ──&gt; │ libhello=1.0.0 │</a:t>
            </a:r>
            <a:endParaRPr sz="20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└──────────────────────┘     └─────────────┘     └────────────────┘</a:t>
            </a:r>
            <a:endParaRPr sz="2000" b="1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1440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USE CASES: DEPENDENCIES, USAGE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0" y="652200"/>
            <a:ext cx="9144000" cy="62058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b="1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tree my_project</a:t>
            </a:r>
            <a:endParaRPr sz="2600" b="1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my_project/</a:t>
            </a:r>
            <a:endParaRPr sz="20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├── alire</a:t>
            </a:r>
            <a:endParaRPr sz="20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│   ├── alire.lock</a:t>
            </a:r>
            <a:endParaRPr sz="20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│   └── cache</a:t>
            </a:r>
            <a:endParaRPr sz="20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│       └── </a:t>
            </a:r>
            <a:r>
              <a:rPr lang="es-ES" sz="2000" b="1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dependencies</a:t>
            </a:r>
            <a:endParaRPr sz="2000" b="1">
              <a:solidFill>
                <a:srgbClr val="00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│           ├── hello_1.0.1_dcc36a2f</a:t>
            </a:r>
            <a:endParaRPr sz="20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│           └── libhello_1.0.0_7bc7dcfd</a:t>
            </a:r>
            <a:endParaRPr sz="20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├── </a:t>
            </a:r>
            <a:r>
              <a:rPr lang="es-ES" sz="2000" b="1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alire.toml</a:t>
            </a:r>
            <a:endParaRPr sz="2000" b="1">
              <a:solidFill>
                <a:srgbClr val="00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├── config</a:t>
            </a:r>
            <a:endParaRPr sz="20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│   └── </a:t>
            </a:r>
            <a:r>
              <a:rPr lang="es-ES" sz="2000" b="1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my_project_config.gpr</a:t>
            </a:r>
            <a:endParaRPr sz="2000" b="1">
              <a:solidFill>
                <a:srgbClr val="00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├── </a:t>
            </a:r>
            <a:r>
              <a:rPr lang="es-ES" sz="2000" b="1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my_project.gpr</a:t>
            </a:r>
            <a:endParaRPr sz="2000" b="1">
              <a:solidFill>
                <a:srgbClr val="00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└── src</a:t>
            </a:r>
            <a:endParaRPr sz="20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  └── my_project.adb</a:t>
            </a:r>
            <a:endParaRPr sz="20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1440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ON-DISK FILE TREE</a:t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3222975" y="5081700"/>
            <a:ext cx="800325" cy="431325"/>
          </a:xfrm>
          <a:custGeom>
            <a:avLst/>
            <a:gdLst/>
            <a:ahLst/>
            <a:cxnLst/>
            <a:rect l="l" t="t" r="r" b="b"/>
            <a:pathLst>
              <a:path w="32013" h="17253" extrusionOk="0">
                <a:moveTo>
                  <a:pt x="0" y="4761"/>
                </a:moveTo>
                <a:cubicBezTo>
                  <a:pt x="4761" y="6836"/>
                  <a:pt x="23257" y="18007"/>
                  <a:pt x="28568" y="17213"/>
                </a:cubicBezTo>
                <a:cubicBezTo>
                  <a:pt x="33879" y="16420"/>
                  <a:pt x="31315" y="2869"/>
                  <a:pt x="31864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72" name="Google Shape;172;p24"/>
          <p:cNvGrpSpPr/>
          <p:nvPr/>
        </p:nvGrpSpPr>
        <p:grpSpPr>
          <a:xfrm>
            <a:off x="2627675" y="4248525"/>
            <a:ext cx="5301600" cy="473400"/>
            <a:chOff x="2627675" y="4248525"/>
            <a:chExt cx="5301600" cy="473400"/>
          </a:xfrm>
        </p:grpSpPr>
        <p:sp>
          <p:nvSpPr>
            <p:cNvPr id="173" name="Google Shape;173;p24"/>
            <p:cNvSpPr txBox="1"/>
            <p:nvPr/>
          </p:nvSpPr>
          <p:spPr>
            <a:xfrm>
              <a:off x="5924075" y="4321725"/>
              <a:ext cx="2005200" cy="400200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</a:rPr>
                <a:t>Manifest</a:t>
              </a:r>
              <a:endParaRPr sz="1900">
                <a:solidFill>
                  <a:schemeClr val="lt1"/>
                </a:solidFill>
              </a:endParaRPr>
            </a:p>
          </p:txBody>
        </p:sp>
        <p:cxnSp>
          <p:nvCxnSpPr>
            <p:cNvPr id="174" name="Google Shape;174;p24"/>
            <p:cNvCxnSpPr>
              <a:stCxn id="173" idx="1"/>
            </p:cNvCxnSpPr>
            <p:nvPr/>
          </p:nvCxnSpPr>
          <p:spPr>
            <a:xfrm rot="10800000">
              <a:off x="2627675" y="4248525"/>
              <a:ext cx="3296400" cy="2733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75" name="Google Shape;175;p24"/>
          <p:cNvGrpSpPr/>
          <p:nvPr/>
        </p:nvGrpSpPr>
        <p:grpSpPr>
          <a:xfrm>
            <a:off x="3863900" y="1242000"/>
            <a:ext cx="4547400" cy="1935300"/>
            <a:chOff x="3381875" y="4321725"/>
            <a:chExt cx="4547400" cy="1935300"/>
          </a:xfrm>
        </p:grpSpPr>
        <p:sp>
          <p:nvSpPr>
            <p:cNvPr id="176" name="Google Shape;176;p24"/>
            <p:cNvSpPr txBox="1"/>
            <p:nvPr/>
          </p:nvSpPr>
          <p:spPr>
            <a:xfrm>
              <a:off x="5924075" y="4321725"/>
              <a:ext cx="2005200" cy="400200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chemeClr val="lt1"/>
                  </a:solidFill>
                </a:rPr>
                <a:t>Dependencies</a:t>
              </a:r>
              <a:endParaRPr sz="1900">
                <a:solidFill>
                  <a:schemeClr val="lt1"/>
                </a:solidFill>
              </a:endParaRPr>
            </a:p>
          </p:txBody>
        </p:sp>
        <p:cxnSp>
          <p:nvCxnSpPr>
            <p:cNvPr id="177" name="Google Shape;177;p24"/>
            <p:cNvCxnSpPr>
              <a:stCxn id="176" idx="1"/>
            </p:cNvCxnSpPr>
            <p:nvPr/>
          </p:nvCxnSpPr>
          <p:spPr>
            <a:xfrm flipH="1">
              <a:off x="3381875" y="4521825"/>
              <a:ext cx="2542200" cy="17352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1440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MANIFEST alire.toml</a:t>
            </a:r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25" y="652200"/>
            <a:ext cx="9144000" cy="62058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900" b="1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alr init --bin my_project &amp;&amp; cd my_project &amp;&amp; cat alire.toml</a:t>
            </a:r>
            <a:endParaRPr sz="1900" b="1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name = "my_project"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description = "Shiny new project"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version = "0.1.0-dev"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authors = ["Alejandro R. Mosteo"]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maintainers = ["Alejandro R. Mosteo &lt;alejandro@mosteo.com&gt;"]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maintainers-logins = ["mosteo"]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project-files = [“</a:t>
            </a:r>
            <a:r>
              <a:rPr lang="es-ES" sz="20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my_project</a:t>
            </a: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.gpr”]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executables = ["</a:t>
            </a:r>
            <a:r>
              <a:rPr lang="es-ES" sz="20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my_project</a:t>
            </a: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"]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[[depends-on]]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hello = "^1.0.1"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1440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USE CASES: PUBLISHING</a:t>
            </a:r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1"/>
          </p:nvPr>
        </p:nvSpPr>
        <p:spPr>
          <a:xfrm>
            <a:off x="436250" y="652200"/>
            <a:ext cx="8308200" cy="57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s-ES" sz="2800"/>
              <a:t>Publishing assistant: </a:t>
            </a:r>
            <a:r>
              <a:rPr lang="es-ES" sz="2800" b="1">
                <a:solidFill>
                  <a:srgbClr val="00FF00"/>
                </a:solidFill>
                <a:highlight>
                  <a:schemeClr val="dk1"/>
                </a:highlight>
                <a:latin typeface="Inconsolata"/>
                <a:ea typeface="Inconsolata"/>
                <a:cs typeface="Inconsolata"/>
                <a:sym typeface="Inconsolata"/>
              </a:rPr>
              <a:t>alr publish‌</a:t>
            </a:r>
            <a:endParaRPr sz="2800" b="1">
              <a:solidFill>
                <a:srgbClr val="00FF00"/>
              </a:solidFill>
              <a:highlight>
                <a:schemeClr val="dk1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s-ES" sz="2800"/>
              <a:t>Local validation</a:t>
            </a:r>
            <a:endParaRPr sz="2800"/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s-ES" sz="2800"/>
              <a:t>Metadata</a:t>
            </a:r>
            <a:endParaRPr sz="2800"/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s-ES" sz="2800"/>
              <a:t>Compilation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 sz="2800"/>
              <a:t>Manifest generation</a:t>
            </a:r>
            <a:endParaRPr sz="2800"/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s-ES" sz="2800"/>
              <a:t>Open </a:t>
            </a:r>
            <a:r>
              <a:rPr lang="es-ES" sz="2800" i="1"/>
              <a:t>pull-request</a:t>
            </a:r>
            <a:r>
              <a:rPr lang="es-ES" sz="2800"/>
              <a:t> on the community index</a:t>
            </a:r>
            <a:endParaRPr sz="2800"/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s-ES" sz="2800"/>
              <a:t>Remote validation based on </a:t>
            </a:r>
            <a:r>
              <a:rPr lang="es-ES" sz="2800" i="1"/>
              <a:t>GitHub Actions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s-ES" sz="2800" b="1">
                <a:solidFill>
                  <a:srgbClr val="00FF00"/>
                </a:solidFill>
                <a:highlight>
                  <a:schemeClr val="dk1"/>
                </a:highlight>
                <a:latin typeface="Inconsolata"/>
                <a:ea typeface="Inconsolata"/>
                <a:cs typeface="Inconsolata"/>
                <a:sym typeface="Inconsolata"/>
              </a:rPr>
              <a:t>alr index --update-all</a:t>
            </a:r>
            <a:endParaRPr sz="2800" i="1"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s-ES" sz="2800"/>
              <a:t>Private indexes can also be used</a:t>
            </a:r>
            <a:endParaRPr sz="2800"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s-ES" sz="2800"/>
              <a:t>Several indexes can be used simultaneously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body" idx="1"/>
          </p:nvPr>
        </p:nvSpPr>
        <p:spPr>
          <a:xfrm>
            <a:off x="0" y="652200"/>
            <a:ext cx="9144000" cy="62058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alr publish</a:t>
            </a:r>
            <a:endParaRPr sz="14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✓ Local repository is clean</a:t>
            </a:r>
            <a:endParaRPr sz="14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✓ Revision exists in local repository (4550aa3)</a:t>
            </a:r>
            <a:endParaRPr sz="14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Publishing assistant: step 1 of 6: Verify origin URL</a:t>
            </a:r>
            <a:endParaRPr sz="14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✓ Origin is of supported kind: GIT</a:t>
            </a:r>
            <a:endParaRPr sz="14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✓ Origin is hosted on trusted site: github.com</a:t>
            </a:r>
            <a:endParaRPr sz="14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Publishing assistant: step 2 of 6: Verify GitHub infrastructure</a:t>
            </a:r>
            <a:endParaRPr sz="14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✓ User has a GitHub account: mosteo</a:t>
            </a:r>
            <a:endParaRPr sz="14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✓ User has forked the community repository</a:t>
            </a:r>
            <a:endParaRPr sz="14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✓ User's fork contains base branch: stable-1.1</a:t>
            </a:r>
            <a:endParaRPr sz="14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Publishing assistant: step 3 of 6: Deploy sources</a:t>
            </a:r>
            <a:endParaRPr sz="14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Publishing assistant: step 4 of 6: Build release</a:t>
            </a:r>
            <a:endParaRPr sz="14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✓ Sources built successfull</a:t>
            </a:r>
            <a:endParaRPr sz="14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Publishing assistant: step 5 of 6: User review</a:t>
            </a:r>
            <a:endParaRPr sz="14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8001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minirest=0.2.0-dev: Minimalist Ada REST client library</a:t>
            </a:r>
            <a:endParaRPr sz="14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8001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Origin: commit 4550aa3 from https://github.com/mosteo/minirest.git </a:t>
            </a:r>
            <a:endParaRPr sz="14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8001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Properties:</a:t>
            </a:r>
            <a:endParaRPr sz="14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8001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 Description: Minimalist Ada REST client library</a:t>
            </a:r>
            <a:endParaRPr sz="14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8001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 License: MIT</a:t>
            </a:r>
            <a:endParaRPr sz="14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8001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 Maintainer: alejandro@mosteo.com</a:t>
            </a:r>
            <a:endParaRPr sz="14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8001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 Name: minirest</a:t>
            </a:r>
            <a:endParaRPr sz="14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8001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 Version: 0.2-dev</a:t>
            </a:r>
            <a:endParaRPr sz="14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Publishing assistant: step 6 of 6: Generate index manifest</a:t>
            </a:r>
            <a:endParaRPr sz="14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✓ Manifest generated at ./alire/releases/minirest-0.2.0-dev.toml</a:t>
            </a:r>
            <a:endParaRPr sz="14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197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ⓘ Please upload this file to https://github.com/mosteo/alire-index/upload/stable-1.1/index/mi/minirest</a:t>
            </a:r>
            <a:endParaRPr sz="14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1440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PUBLISHING EXAMPLE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body" idx="1"/>
          </p:nvPr>
        </p:nvSpPr>
        <p:spPr>
          <a:xfrm>
            <a:off x="436250" y="652200"/>
            <a:ext cx="8308200" cy="57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s-ES" sz="3000"/>
              <a:t>Neither Ada nor GPRbuild have a pre-processor</a:t>
            </a:r>
            <a:endParaRPr sz="300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s-ES" sz="3000"/>
              <a:t>Difficults non-trivial build processes</a:t>
            </a:r>
            <a:endParaRPr sz="300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s-ES" sz="3000"/>
              <a:t>(But for good reasons)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s-ES" sz="3000"/>
              <a:t>Alire has pre-build step</a:t>
            </a:r>
            <a:endParaRPr sz="300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s-ES" sz="3000"/>
              <a:t>Exploited to generate a static file prior to compilation</a:t>
            </a:r>
            <a:endParaRPr sz="300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s-ES" sz="3000"/>
              <a:t>Useable by all dependencies.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s-ES" sz="3000"/>
              <a:t>Configuration section in the manifest</a:t>
            </a:r>
            <a:endParaRPr sz="3000"/>
          </a:p>
        </p:txBody>
      </p:sp>
      <p:sp>
        <p:nvSpPr>
          <p:cNvPr id="204" name="Google Shape;204;p28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1440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USE CASE: STATIC CONFIGURATION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36250" y="652200"/>
            <a:ext cx="8308200" cy="551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s-ES" sz="3400"/>
              <a:t>Alire indexes GNAT FSF for:</a:t>
            </a:r>
            <a:endParaRPr sz="34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s-ES" sz="2600"/>
              <a:t>Windows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s-ES" sz="2600"/>
              <a:t>Linux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s-ES" sz="2600"/>
              <a:t>macOS</a:t>
            </a:r>
            <a:endParaRPr sz="2600"/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s-ES" sz="3400"/>
              <a:t>Including cross-compilers for:</a:t>
            </a:r>
            <a:endParaRPr sz="34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s-ES" sz="2600"/>
              <a:t>ARM Cortex-M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s-ES" sz="2600"/>
              <a:t>AVR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s-ES" sz="2600"/>
              <a:t>RISC-V</a:t>
            </a:r>
            <a:endParaRPr sz="2600"/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s-ES" sz="3400"/>
              <a:t>Pre-built with public scripts at GitHub::</a:t>
            </a:r>
            <a:endParaRPr sz="34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s-ES" sz="2600" u="sng">
                <a:solidFill>
                  <a:srgbClr val="0000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https://github.com/alire-project/GNAT-FSF-builds</a:t>
            </a:r>
            <a:endParaRPr sz="34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1440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TOOLCHAIN INSTALLATION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1440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CONFIGURATIONS</a:t>
            </a:r>
            <a:endParaRPr/>
          </a:p>
        </p:txBody>
      </p:sp>
      <p:graphicFrame>
        <p:nvGraphicFramePr>
          <p:cNvPr id="211" name="Google Shape;211;p29"/>
          <p:cNvGraphicFramePr/>
          <p:nvPr/>
        </p:nvGraphicFramePr>
        <p:xfrm>
          <a:off x="79988" y="742867"/>
          <a:ext cx="8942800" cy="1630640"/>
        </p:xfrm>
        <a:graphic>
          <a:graphicData uri="http://schemas.openxmlformats.org/drawingml/2006/table">
            <a:tbl>
              <a:tblPr>
                <a:noFill/>
                <a:tableStyleId>{40045595-2D5B-44A6-9B63-8CEB67C103B2}</a:tableStyleId>
              </a:tblPr>
              <a:tblGrid>
                <a:gridCol w="894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7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1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 In crate “my_crate”</a:t>
                      </a:r>
                      <a:endParaRPr sz="1300" b="1">
                        <a:solidFill>
                          <a:srgbClr val="8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[configuration.variables]</a:t>
                      </a:r>
                      <a:endParaRPr sz="1300">
                        <a:solidFill>
                          <a:srgbClr val="44444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Device_Name = {type = </a:t>
                      </a:r>
                      <a:r>
                        <a:rPr lang="es-ES" sz="13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"String"</a:t>
                      </a:r>
                      <a:r>
                        <a:rPr lang="es-ES" sz="13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 default = </a:t>
                      </a:r>
                      <a:r>
                        <a:rPr lang="es-ES" sz="13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"no device name"</a:t>
                      </a:r>
                      <a:r>
                        <a:rPr lang="es-ES" sz="13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300">
                        <a:solidFill>
                          <a:srgbClr val="44444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Print_Debug = {type = </a:t>
                      </a:r>
                      <a:r>
                        <a:rPr lang="es-ES" sz="13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"Boolean"</a:t>
                      </a:r>
                      <a:r>
                        <a:rPr lang="es-ES" sz="13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default = </a:t>
                      </a:r>
                      <a:r>
                        <a:rPr lang="es-ES" sz="1300">
                          <a:solidFill>
                            <a:srgbClr val="78A96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false</a:t>
                      </a:r>
                      <a:r>
                        <a:rPr lang="es-ES" sz="13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300">
                        <a:solidFill>
                          <a:srgbClr val="44444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Debug_Level = {type = </a:t>
                      </a:r>
                      <a:r>
                        <a:rPr lang="es-ES" sz="13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"Enum"</a:t>
                      </a:r>
                      <a:r>
                        <a:rPr lang="es-ES" sz="13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values = [</a:t>
                      </a:r>
                      <a:r>
                        <a:rPr lang="es-ES" sz="13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"Debug"</a:t>
                      </a:r>
                      <a:r>
                        <a:rPr lang="es-ES" sz="13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s-ES" sz="13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"Warn"</a:t>
                      </a:r>
                      <a:r>
                        <a:rPr lang="es-ES" sz="13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s-ES" sz="13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"Error"</a:t>
                      </a:r>
                      <a:r>
                        <a:rPr lang="es-ES" sz="13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], default = </a:t>
                      </a:r>
                      <a:r>
                        <a:rPr lang="es-ES" sz="13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"Warn"</a:t>
                      </a:r>
                      <a:r>
                        <a:rPr lang="es-ES" sz="13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300">
                        <a:solidFill>
                          <a:srgbClr val="44444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Buffer_Size = {type = </a:t>
                      </a:r>
                      <a:r>
                        <a:rPr lang="es-ES" sz="13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"Integer"</a:t>
                      </a:r>
                      <a:r>
                        <a:rPr lang="es-ES" sz="13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first = </a:t>
                      </a:r>
                      <a:r>
                        <a:rPr lang="es-ES" sz="13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r>
                        <a:rPr lang="es-ES" sz="13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last = </a:t>
                      </a:r>
                      <a:r>
                        <a:rPr lang="es-ES" sz="13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1024</a:t>
                      </a:r>
                      <a:r>
                        <a:rPr lang="es-ES" sz="13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default = </a:t>
                      </a:r>
                      <a:r>
                        <a:rPr lang="es-ES" sz="13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256</a:t>
                      </a:r>
                      <a:r>
                        <a:rPr lang="es-ES" sz="13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300">
                        <a:solidFill>
                          <a:srgbClr val="44444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Max_Power   = {type = </a:t>
                      </a:r>
                      <a:r>
                        <a:rPr lang="es-ES" sz="13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"Real"</a:t>
                      </a:r>
                      <a:r>
                        <a:rPr lang="es-ES" sz="13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first = </a:t>
                      </a:r>
                      <a:r>
                        <a:rPr lang="es-ES" sz="13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0.0</a:t>
                      </a:r>
                      <a:r>
                        <a:rPr lang="es-ES" sz="13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last = </a:t>
                      </a:r>
                      <a:r>
                        <a:rPr lang="es-ES" sz="13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100.0</a:t>
                      </a:r>
                      <a:r>
                        <a:rPr lang="es-ES" sz="13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default = </a:t>
                      </a:r>
                      <a:r>
                        <a:rPr lang="es-ES" sz="13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50.0</a:t>
                      </a:r>
                      <a:r>
                        <a:rPr lang="es-ES" sz="13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2" name="Google Shape;212;p29"/>
          <p:cNvGraphicFramePr/>
          <p:nvPr/>
        </p:nvGraphicFramePr>
        <p:xfrm>
          <a:off x="79988" y="2373492"/>
          <a:ext cx="8942800" cy="1630640"/>
        </p:xfrm>
        <a:graphic>
          <a:graphicData uri="http://schemas.openxmlformats.org/drawingml/2006/table">
            <a:tbl>
              <a:tblPr>
                <a:noFill/>
                <a:tableStyleId>{40045595-2D5B-44A6-9B63-8CEB67C103B2}</a:tableStyleId>
              </a:tblPr>
              <a:tblGrid>
                <a:gridCol w="894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58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 b="1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 In another crate, depending on “my_crate”</a:t>
                      </a:r>
                      <a:endParaRPr sz="1300" b="1">
                        <a:solidFill>
                          <a:srgbClr val="8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[configuration.values]</a:t>
                      </a:r>
                      <a:endParaRPr sz="1300">
                        <a:solidFill>
                          <a:srgbClr val="44444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my_crate.Device_Name = </a:t>
                      </a:r>
                      <a:r>
                        <a:rPr lang="es-ES" sz="13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"Custom device name"</a:t>
                      </a:r>
                      <a:endParaRPr sz="1300">
                        <a:solidFill>
                          <a:srgbClr val="44444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my_crate.Print_Debug = </a:t>
                      </a:r>
                      <a:r>
                        <a:rPr lang="es-ES" sz="1300">
                          <a:solidFill>
                            <a:srgbClr val="78A96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endParaRPr sz="1300">
                        <a:solidFill>
                          <a:srgbClr val="44444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my_crate.Debug_Level = </a:t>
                      </a:r>
                      <a:r>
                        <a:rPr lang="es-ES" sz="13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"Error"</a:t>
                      </a:r>
                      <a:endParaRPr sz="1300">
                        <a:solidFill>
                          <a:srgbClr val="44444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my_crate.Buffer_Size = </a:t>
                      </a:r>
                      <a:r>
                        <a:rPr lang="es-ES" sz="13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42</a:t>
                      </a:r>
                      <a:endParaRPr sz="1300">
                        <a:solidFill>
                          <a:srgbClr val="44444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3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my_crate.Max_Power   = </a:t>
                      </a:r>
                      <a:r>
                        <a:rPr lang="es-ES" sz="13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42.0</a:t>
                      </a:r>
                      <a:endParaRPr sz="13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3" name="Google Shape;213;p29"/>
          <p:cNvGraphicFramePr/>
          <p:nvPr/>
        </p:nvGraphicFramePr>
        <p:xfrm>
          <a:off x="80000" y="4004135"/>
          <a:ext cx="8942800" cy="2769767"/>
        </p:xfrm>
        <a:graphic>
          <a:graphicData uri="http://schemas.openxmlformats.org/drawingml/2006/table">
            <a:tbl>
              <a:tblPr>
                <a:noFill/>
                <a:tableStyleId>{40045595-2D5B-44A6-9B63-8CEB67C103B2}</a:tableStyleId>
              </a:tblPr>
              <a:tblGrid>
                <a:gridCol w="894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7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-- Generated by Alire (*.ads, *.h, *.gpr)</a:t>
                      </a:r>
                      <a:endParaRPr sz="1100" b="1">
                        <a:solidFill>
                          <a:srgbClr val="8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package</a:t>
                      </a:r>
                      <a:r>
                        <a:rPr lang="es-ES" sz="11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my_crate_Config</a:t>
                      </a:r>
                      <a:r>
                        <a:rPr lang="es-ES" sz="11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is</a:t>
                      </a:r>
                      <a:endParaRPr sz="1100">
                        <a:solidFill>
                          <a:srgbClr val="8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Buffer_Size_First : constant := </a:t>
                      </a:r>
                      <a:r>
                        <a:rPr lang="es-ES" sz="11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r>
                        <a:rPr lang="es-ES" sz="11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; Buffer_Size_Last : constant := </a:t>
                      </a:r>
                      <a:r>
                        <a:rPr lang="es-ES" sz="11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1024</a:t>
                      </a:r>
                      <a:r>
                        <a:rPr lang="es-ES" sz="11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; </a:t>
                      </a:r>
                      <a:endParaRPr sz="1100">
                        <a:solidFill>
                          <a:srgbClr val="44444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Buffer_Size : constant := </a:t>
                      </a:r>
                      <a:r>
                        <a:rPr lang="es-ES" sz="11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42</a:t>
                      </a:r>
                      <a:r>
                        <a:rPr lang="es-ES" sz="11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;</a:t>
                      </a:r>
                      <a:endParaRPr sz="1100">
                        <a:solidFill>
                          <a:srgbClr val="44444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>
                        <a:solidFill>
                          <a:srgbClr val="44444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type </a:t>
                      </a:r>
                      <a:r>
                        <a:rPr lang="es-ES" sz="11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Debug_Level_Kind </a:t>
                      </a:r>
                      <a:r>
                        <a:rPr lang="es-ES" sz="11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is (Debug, Warn, Error); </a:t>
                      </a:r>
                      <a:endParaRPr sz="1100">
                        <a:solidFill>
                          <a:srgbClr val="44444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Debug_Level : constant </a:t>
                      </a:r>
                      <a:r>
                        <a:rPr lang="es-ES" sz="11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Debug_Level_Kind</a:t>
                      </a:r>
                      <a:r>
                        <a:rPr lang="es-ES" sz="11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:= Error;</a:t>
                      </a:r>
                      <a:endParaRPr sz="1100">
                        <a:solidFill>
                          <a:srgbClr val="44444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>
                        <a:solidFill>
                          <a:srgbClr val="44444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Print_Debug : constant </a:t>
                      </a:r>
                      <a:r>
                        <a:rPr lang="es-ES" sz="11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Boolean</a:t>
                      </a:r>
                      <a:r>
                        <a:rPr lang="es-ES" sz="11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:= </a:t>
                      </a:r>
                      <a:r>
                        <a:rPr lang="es-ES" sz="1100">
                          <a:solidFill>
                            <a:srgbClr val="78A96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r>
                        <a:rPr lang="es-ES" sz="11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;</a:t>
                      </a:r>
                      <a:endParaRPr sz="1100">
                        <a:solidFill>
                          <a:srgbClr val="44444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>
                        <a:solidFill>
                          <a:srgbClr val="44444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Max_Power_First : constant := </a:t>
                      </a:r>
                      <a:r>
                        <a:rPr lang="es-ES" sz="11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0.0</a:t>
                      </a:r>
                      <a:r>
                        <a:rPr lang="es-ES" sz="11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; Max_Power_Last : constant := </a:t>
                      </a:r>
                      <a:r>
                        <a:rPr lang="es-ES" sz="11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100.0</a:t>
                      </a:r>
                      <a:r>
                        <a:rPr lang="es-ES" sz="11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;</a:t>
                      </a:r>
                      <a:endParaRPr sz="1100">
                        <a:solidFill>
                          <a:srgbClr val="44444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Max_Power : constant := </a:t>
                      </a:r>
                      <a:r>
                        <a:rPr lang="es-ES" sz="11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42.0</a:t>
                      </a:r>
                      <a:r>
                        <a:rPr lang="es-ES" sz="11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;</a:t>
                      </a:r>
                      <a:endParaRPr sz="1100">
                        <a:solidFill>
                          <a:srgbClr val="44444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>
                        <a:solidFill>
                          <a:srgbClr val="44444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Device_Name : constant </a:t>
                      </a:r>
                      <a:r>
                        <a:rPr lang="es-ES" sz="11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String</a:t>
                      </a:r>
                      <a:r>
                        <a:rPr lang="es-ES" sz="11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:= </a:t>
                      </a:r>
                      <a:r>
                        <a:rPr lang="es-ES" sz="11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"Custom device name"</a:t>
                      </a:r>
                      <a:r>
                        <a:rPr lang="es-ES" sz="11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;</a:t>
                      </a:r>
                      <a:endParaRPr sz="1100">
                        <a:solidFill>
                          <a:srgbClr val="44444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>
                          <a:solidFill>
                            <a:srgbClr val="88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end</a:t>
                      </a:r>
                      <a:r>
                        <a:rPr lang="es-ES" sz="1100">
                          <a:solidFill>
                            <a:srgbClr val="444444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my_crate_Config;</a:t>
                      </a:r>
                      <a:endParaRPr sz="1100">
                        <a:solidFill>
                          <a:srgbClr val="880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121900" marB="121900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>
            <a:spLocks noGrp="1"/>
          </p:cNvSpPr>
          <p:nvPr>
            <p:ph type="body" idx="1"/>
          </p:nvPr>
        </p:nvSpPr>
        <p:spPr>
          <a:xfrm>
            <a:off x="436250" y="652200"/>
            <a:ext cx="8308200" cy="57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E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[[pins]]</a:t>
            </a:r>
            <a:endParaRPr sz="2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foo = { version = </a:t>
            </a:r>
            <a:r>
              <a:rPr lang="es-ES" sz="2000">
                <a:solidFill>
                  <a:srgbClr val="4A86E8"/>
                </a:solidFill>
                <a:latin typeface="Inconsolata"/>
                <a:ea typeface="Inconsolata"/>
                <a:cs typeface="Inconsolata"/>
                <a:sym typeface="Inconsolata"/>
              </a:rPr>
              <a:t>"1.3.2+bugfix"</a:t>
            </a:r>
            <a:r>
              <a:rPr lang="es-E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} </a:t>
            </a:r>
            <a:br>
              <a:rPr lang="es-E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s-ES" sz="2000" i="1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# Specific version override</a:t>
            </a:r>
            <a:endParaRPr sz="2000" i="1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000" i="1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bar = { path = </a:t>
            </a:r>
            <a:r>
              <a:rPr lang="es-ES" sz="2000">
                <a:solidFill>
                  <a:srgbClr val="4A86E8"/>
                </a:solidFill>
                <a:latin typeface="Inconsolata"/>
                <a:ea typeface="Inconsolata"/>
                <a:cs typeface="Inconsolata"/>
                <a:sym typeface="Inconsolata"/>
              </a:rPr>
              <a:t>"../my/bar"</a:t>
            </a:r>
            <a:r>
              <a:rPr lang="es-E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} </a:t>
            </a:r>
            <a:br>
              <a:rPr lang="es-E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s-ES" sz="2000" i="1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# Local folder used to fulfill a dependency</a:t>
            </a:r>
            <a:endParaRPr sz="2000" i="1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baz = { url = </a:t>
            </a:r>
            <a:r>
              <a:rPr lang="es-ES" sz="2000">
                <a:solidFill>
                  <a:srgbClr val="4A86E8"/>
                </a:solidFill>
                <a:latin typeface="Inconsolata"/>
                <a:ea typeface="Inconsolata"/>
                <a:cs typeface="Inconsolata"/>
                <a:sym typeface="Inconsolata"/>
              </a:rPr>
              <a:t>"https://github.com/baz.git"</a:t>
            </a:r>
            <a:r>
              <a:rPr lang="es-E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} </a:t>
            </a:r>
            <a:br>
              <a:rPr lang="es-E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s-ES" sz="2000" i="1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# Use default branch, updated on `alr update`</a:t>
            </a:r>
            <a:endParaRPr sz="2000" i="1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wip = { url = </a:t>
            </a:r>
            <a:r>
              <a:rPr lang="es-ES" sz="2000">
                <a:solidFill>
                  <a:srgbClr val="4A86E8"/>
                </a:solidFill>
                <a:latin typeface="Inconsolata"/>
                <a:ea typeface="Inconsolata"/>
                <a:cs typeface="Inconsolata"/>
                <a:sym typeface="Inconsolata"/>
              </a:rPr>
              <a:t>"https://gitrepo.com/wip.git"</a:t>
            </a:r>
            <a:r>
              <a:rPr lang="es-E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s-ES" sz="2000" b="1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branch</a:t>
            </a:r>
            <a:r>
              <a:rPr lang="es-E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lang="es-ES" sz="2000">
                <a:solidFill>
                  <a:srgbClr val="4A86E8"/>
                </a:solidFill>
                <a:latin typeface="Inconsolata"/>
                <a:ea typeface="Inconsolata"/>
                <a:cs typeface="Inconsolata"/>
                <a:sym typeface="Inconsolata"/>
              </a:rPr>
              <a:t>"feature"</a:t>
            </a:r>
            <a:r>
              <a:rPr lang="es-E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}</a:t>
            </a:r>
            <a:br>
              <a:rPr lang="es-E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s-ES" sz="2000" i="1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# Use given branch, updated on `alr update`</a:t>
            </a:r>
            <a:endParaRPr sz="2000" i="1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000" i="1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gru = { url = </a:t>
            </a:r>
            <a:r>
              <a:rPr lang="es-ES" sz="2000">
                <a:solidFill>
                  <a:srgbClr val="4A86E8"/>
                </a:solidFill>
                <a:latin typeface="Inconsolata"/>
                <a:ea typeface="Inconsolata"/>
                <a:cs typeface="Inconsolata"/>
                <a:sym typeface="Inconsolata"/>
              </a:rPr>
              <a:t>"https://gitlab.com/gru.git"</a:t>
            </a:r>
            <a:r>
              <a:rPr lang="es-E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s-ES" sz="2000" b="1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commit</a:t>
            </a:r>
            <a:r>
              <a:rPr lang="es-E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="..." } </a:t>
            </a:r>
            <a:br>
              <a:rPr lang="es-ES" sz="2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s-ES" sz="2000" i="1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# Use given commit, never updated</a:t>
            </a:r>
            <a:endParaRPr sz="2000" i="1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1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/>
              <a:t>Pins always satisfy the corresponding dependency, no matter the version found at the pin location</a:t>
            </a:r>
            <a:endParaRPr sz="2100"/>
          </a:p>
        </p:txBody>
      </p:sp>
      <p:sp>
        <p:nvSpPr>
          <p:cNvPr id="220" name="Google Shape;220;p30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1440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USE CASES: MULTI-CRATE DEVELOPMENT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>
            <a:spLocks noGrp="1"/>
          </p:cNvSpPr>
          <p:nvPr>
            <p:ph type="body" idx="1"/>
          </p:nvPr>
        </p:nvSpPr>
        <p:spPr>
          <a:xfrm>
            <a:off x="436250" y="957000"/>
            <a:ext cx="8308200" cy="57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300" b="1">
                <a:latin typeface="Roboto Mono"/>
                <a:ea typeface="Roboto Mono"/>
                <a:cs typeface="Roboto Mono"/>
                <a:sym typeface="Roboto Mono"/>
              </a:rPr>
              <a:t>my_project</a:t>
            </a:r>
            <a:endParaRPr sz="2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300">
                <a:latin typeface="Roboto Mono"/>
                <a:ea typeface="Roboto Mono"/>
                <a:cs typeface="Roboto Mono"/>
                <a:sym typeface="Roboto Mono"/>
              </a:rPr>
              <a:t>├── alire.toml</a:t>
            </a:r>
            <a:endParaRPr sz="23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300">
                <a:latin typeface="Roboto Mono"/>
                <a:ea typeface="Roboto Mono"/>
                <a:cs typeface="Roboto Mono"/>
                <a:sym typeface="Roboto Mono"/>
              </a:rPr>
              <a:t>│</a:t>
            </a:r>
            <a:endParaRPr sz="23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300">
                <a:latin typeface="Roboto Mono"/>
                <a:ea typeface="Roboto Mono"/>
                <a:cs typeface="Roboto Mono"/>
                <a:sym typeface="Roboto Mono"/>
              </a:rPr>
              <a:t>├── </a:t>
            </a:r>
            <a:r>
              <a:rPr lang="es-ES" sz="2300" b="1">
                <a:latin typeface="Roboto Mono"/>
                <a:ea typeface="Roboto Mono"/>
                <a:cs typeface="Roboto Mono"/>
                <a:sym typeface="Roboto Mono"/>
              </a:rPr>
              <a:t>examples</a:t>
            </a:r>
            <a:endParaRPr sz="2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300">
                <a:latin typeface="Roboto Mono"/>
                <a:ea typeface="Roboto Mono"/>
                <a:cs typeface="Roboto Mono"/>
                <a:sym typeface="Roboto Mono"/>
              </a:rPr>
              <a:t>│   └── alire.toml</a:t>
            </a:r>
            <a:endParaRPr sz="23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300">
                <a:latin typeface="Roboto Mono"/>
                <a:ea typeface="Roboto Mono"/>
                <a:cs typeface="Roboto Mono"/>
                <a:sym typeface="Roboto Mono"/>
              </a:rPr>
              <a:t>│</a:t>
            </a:r>
            <a:endParaRPr sz="23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300">
                <a:latin typeface="Roboto Mono"/>
                <a:ea typeface="Roboto Mono"/>
                <a:cs typeface="Roboto Mono"/>
                <a:sym typeface="Roboto Mono"/>
              </a:rPr>
              <a:t>├── </a:t>
            </a:r>
            <a:r>
              <a:rPr lang="es-ES" sz="2300" b="1"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endParaRPr sz="2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300">
                <a:latin typeface="Roboto Mono"/>
                <a:ea typeface="Roboto Mono"/>
                <a:cs typeface="Roboto Mono"/>
                <a:sym typeface="Roboto Mono"/>
              </a:rPr>
              <a:t>│</a:t>
            </a:r>
            <a:endParaRPr sz="23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300">
                <a:latin typeface="Roboto Mono"/>
                <a:ea typeface="Roboto Mono"/>
                <a:cs typeface="Roboto Mono"/>
                <a:sym typeface="Roboto Mono"/>
              </a:rPr>
              <a:t>└── </a:t>
            </a:r>
            <a:r>
              <a:rPr lang="es-ES" sz="2300" b="1">
                <a:latin typeface="Roboto Mono"/>
                <a:ea typeface="Roboto Mono"/>
                <a:cs typeface="Roboto Mono"/>
                <a:sym typeface="Roboto Mono"/>
              </a:rPr>
              <a:t>tests</a:t>
            </a:r>
            <a:endParaRPr sz="23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>
                <a:latin typeface="Roboto Mono"/>
                <a:ea typeface="Roboto Mono"/>
                <a:cs typeface="Roboto Mono"/>
                <a:sym typeface="Roboto Mono"/>
              </a:rPr>
              <a:t>    └── alire.toml</a:t>
            </a:r>
            <a:endParaRPr sz="4900"/>
          </a:p>
        </p:txBody>
      </p:sp>
      <p:sp>
        <p:nvSpPr>
          <p:cNvPr id="227" name="Google Shape;227;p31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1440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USE CASES: TESTS, DEMOS</a:t>
            </a:r>
            <a:endParaRPr/>
          </a:p>
        </p:txBody>
      </p:sp>
      <p:sp>
        <p:nvSpPr>
          <p:cNvPr id="228" name="Google Shape;228;p31"/>
          <p:cNvSpPr/>
          <p:nvPr/>
        </p:nvSpPr>
        <p:spPr>
          <a:xfrm>
            <a:off x="4738500" y="3863300"/>
            <a:ext cx="4156200" cy="1968300"/>
          </a:xfrm>
          <a:prstGeom prst="wedgeRectCallout">
            <a:avLst>
              <a:gd name="adj1" fmla="val -66490"/>
              <a:gd name="adj2" fmla="val 2920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Roboto Mono"/>
                <a:ea typeface="Roboto Mono"/>
                <a:cs typeface="Roboto Mono"/>
                <a:sym typeface="Roboto Mono"/>
              </a:rPr>
              <a:t>[[pins]]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Roboto Mono"/>
                <a:ea typeface="Roboto Mono"/>
                <a:cs typeface="Roboto Mono"/>
                <a:sym typeface="Roboto Mono"/>
              </a:rPr>
              <a:t>my_crate = { path=</a:t>
            </a:r>
            <a:r>
              <a:rPr lang="es-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”..”</a:t>
            </a:r>
            <a:r>
              <a:rPr lang="es-ES"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Roboto Mono"/>
                <a:ea typeface="Roboto Mono"/>
                <a:cs typeface="Roboto Mono"/>
                <a:sym typeface="Roboto Mono"/>
              </a:rPr>
              <a:t>[[depends-on]]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# Extra dependencies, for testing only</a:t>
            </a:r>
            <a:endParaRPr i="1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Roboto Mono"/>
                <a:ea typeface="Roboto Mono"/>
                <a:cs typeface="Roboto Mono"/>
                <a:sym typeface="Roboto Mono"/>
              </a:rPr>
              <a:t>aunit = </a:t>
            </a:r>
            <a:r>
              <a:rPr lang="es-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“*”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9" name="Google Shape;229;p31"/>
          <p:cNvSpPr/>
          <p:nvPr/>
        </p:nvSpPr>
        <p:spPr>
          <a:xfrm>
            <a:off x="4738500" y="1599600"/>
            <a:ext cx="4156200" cy="1968300"/>
          </a:xfrm>
          <a:prstGeom prst="wedgeRectCallout">
            <a:avLst>
              <a:gd name="adj1" fmla="val -66793"/>
              <a:gd name="adj2" fmla="val 44452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executables = [</a:t>
            </a:r>
            <a:r>
              <a:rPr lang="es-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“demo1”</a:t>
            </a:r>
            <a:r>
              <a:rPr lang="es-ES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s-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“demo2”</a:t>
            </a:r>
            <a:r>
              <a:rPr lang="es-ES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# Demo binaries, normally not needed</a:t>
            </a:r>
            <a:endParaRPr i="1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# by dependencies so out of lib build.</a:t>
            </a:r>
            <a:endParaRPr i="1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Roboto Mono"/>
                <a:ea typeface="Roboto Mono"/>
                <a:cs typeface="Roboto Mono"/>
                <a:sym typeface="Roboto Mono"/>
              </a:rPr>
              <a:t>[[pins]]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Roboto Mono"/>
                <a:ea typeface="Roboto Mono"/>
                <a:cs typeface="Roboto Mono"/>
                <a:sym typeface="Roboto Mono"/>
              </a:rPr>
              <a:t>my_crate = { path=</a:t>
            </a:r>
            <a:r>
              <a:rPr lang="es-ES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”..”</a:t>
            </a:r>
            <a:r>
              <a:rPr lang="es-ES"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0" name="Google Shape;230;p31"/>
          <p:cNvSpPr/>
          <p:nvPr/>
        </p:nvSpPr>
        <p:spPr>
          <a:xfrm>
            <a:off x="2557625" y="1286708"/>
            <a:ext cx="1968000" cy="721200"/>
          </a:xfrm>
          <a:prstGeom prst="wedgeRoundRectCallout">
            <a:avLst>
              <a:gd name="adj1" fmla="val -35622"/>
              <a:gd name="adj2" fmla="val 92235"/>
              <a:gd name="adj3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To submit to the community index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>
            <a:spLocks noGrp="1"/>
          </p:cNvSpPr>
          <p:nvPr>
            <p:ph type="body" idx="1"/>
          </p:nvPr>
        </p:nvSpPr>
        <p:spPr>
          <a:xfrm>
            <a:off x="436250" y="652200"/>
            <a:ext cx="8308200" cy="57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s-ES" sz="1900">
                <a:latin typeface="Arial"/>
                <a:ea typeface="Arial"/>
                <a:cs typeface="Arial"/>
                <a:sym typeface="Arial"/>
              </a:rPr>
              <a:t>243 Crates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s-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 Embedded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s-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 SPARK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s-ES" sz="1900" i="1">
                <a:latin typeface="Arial"/>
                <a:ea typeface="Arial"/>
                <a:cs typeface="Arial"/>
                <a:sym typeface="Arial"/>
              </a:rPr>
              <a:t>Top </a:t>
            </a:r>
            <a:r>
              <a:rPr lang="es-ES" sz="1900">
                <a:latin typeface="Arial"/>
                <a:ea typeface="Arial"/>
                <a:cs typeface="Arial"/>
                <a:sym typeface="Arial"/>
              </a:rPr>
              <a:t>10 tags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○"/>
            </a:pPr>
            <a:r>
              <a:rPr lang="es-ES" sz="1900">
                <a:latin typeface="Arial"/>
                <a:ea typeface="Arial"/>
                <a:cs typeface="Arial"/>
                <a:sym typeface="Arial"/>
              </a:rPr>
              <a:t>embedded(32) nostd(26) gnatcoll(14) web(12) spark(10) database(10) rp2040(9) bindings(9) sql(8) game(8)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s-ES" sz="1900">
                <a:latin typeface="Arial"/>
                <a:ea typeface="Arial"/>
                <a:cs typeface="Arial"/>
                <a:sym typeface="Arial"/>
              </a:rPr>
              <a:t>22500+ downloads of </a:t>
            </a:r>
            <a:r>
              <a:rPr lang="es-ES" sz="1900">
                <a:latin typeface="Inconsolata"/>
                <a:ea typeface="Inconsolata"/>
                <a:cs typeface="Inconsolata"/>
                <a:sym typeface="Inconsolata"/>
              </a:rPr>
              <a:t>“alr”</a:t>
            </a:r>
            <a:r>
              <a:rPr lang="es-ES" sz="1900">
                <a:latin typeface="Arial"/>
                <a:ea typeface="Arial"/>
                <a:cs typeface="Arial"/>
                <a:sym typeface="Arial"/>
              </a:rPr>
              <a:t> </a:t>
            </a:r>
            <a:endParaRPr sz="1262">
              <a:latin typeface="Arial"/>
              <a:ea typeface="Arial"/>
              <a:cs typeface="Arial"/>
              <a:sym typeface="Arial"/>
            </a:endParaRPr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○"/>
            </a:pPr>
            <a:r>
              <a:rPr lang="es-ES" sz="1962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https://hanadigital.github.io/grev/?user=alire-project&amp;repo=alire</a:t>
            </a:r>
            <a:endParaRPr sz="4400"/>
          </a:p>
        </p:txBody>
      </p:sp>
      <p:sp>
        <p:nvSpPr>
          <p:cNvPr id="237" name="Google Shape;237;p32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1440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ECOSYSTEM</a:t>
            </a:r>
            <a:endParaRPr/>
          </a:p>
        </p:txBody>
      </p:sp>
      <p:sp>
        <p:nvSpPr>
          <p:cNvPr id="238" name="Google Shape;238;p32"/>
          <p:cNvSpPr txBox="1"/>
          <p:nvPr/>
        </p:nvSpPr>
        <p:spPr>
          <a:xfrm>
            <a:off x="3799825" y="980088"/>
            <a:ext cx="5072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u="sng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https://alire.ada.dev/network</a:t>
            </a:r>
            <a:endParaRPr sz="100"/>
          </a:p>
        </p:txBody>
      </p:sp>
      <p:pic>
        <p:nvPicPr>
          <p:cNvPr id="239" name="Google Shape;23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375" y="3483008"/>
            <a:ext cx="3461951" cy="31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1440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EMBEDDED</a:t>
            </a:r>
            <a:endParaRPr/>
          </a:p>
        </p:txBody>
      </p:sp>
      <p:pic>
        <p:nvPicPr>
          <p:cNvPr id="246" name="Google Shape;2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5200"/>
            <a:ext cx="8839200" cy="4923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1440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WEBSITE</a:t>
            </a:r>
            <a:endParaRPr/>
          </a:p>
        </p:txBody>
      </p:sp>
      <p:pic>
        <p:nvPicPr>
          <p:cNvPr id="253" name="Google Shape;2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4600"/>
            <a:ext cx="6549008" cy="590100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4"/>
          <p:cNvSpPr txBox="1"/>
          <p:nvPr/>
        </p:nvSpPr>
        <p:spPr>
          <a:xfrm>
            <a:off x="7068625" y="860725"/>
            <a:ext cx="175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rgbClr val="4A86E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https://alire.ada.dev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1440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CRATE STATUS</a:t>
            </a:r>
            <a:endParaRPr/>
          </a:p>
        </p:txBody>
      </p:sp>
      <p:pic>
        <p:nvPicPr>
          <p:cNvPr id="261" name="Google Shape;2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4600"/>
            <a:ext cx="5705817" cy="5900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5"/>
          <p:cNvSpPr txBox="1"/>
          <p:nvPr/>
        </p:nvSpPr>
        <p:spPr>
          <a:xfrm>
            <a:off x="6098050" y="804600"/>
            <a:ext cx="285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rgbClr val="4A86E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https://alire-crates-ci.mosteo.com</a:t>
            </a:r>
            <a:r>
              <a:rPr lang="es-ES">
                <a:solidFill>
                  <a:srgbClr val="4A86E8"/>
                </a:solidFill>
              </a:rPr>
              <a:t> 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>
            <a:spLocks noGrp="1"/>
          </p:cNvSpPr>
          <p:nvPr>
            <p:ph type="body" idx="1"/>
          </p:nvPr>
        </p:nvSpPr>
        <p:spPr>
          <a:xfrm>
            <a:off x="436250" y="652200"/>
            <a:ext cx="8308200" cy="60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s-ES"/>
              <a:t>User-level package manager for Ada/SPARK</a:t>
            </a:r>
            <a:endParaRPr/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s-ES"/>
              <a:t>Complete solver</a:t>
            </a:r>
            <a:endParaRPr/>
          </a:p>
          <a:p>
            <a:pPr marL="914400" lvl="1" indent="-386080" algn="l" rtl="0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s-ES"/>
              <a:t>Will find a solution if there is one</a:t>
            </a:r>
            <a:endParaRPr/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s-ES"/>
              <a:t>Support for several use cases:</a:t>
            </a:r>
            <a:endParaRPr/>
          </a:p>
          <a:p>
            <a:pPr marL="914400" lvl="1" indent="-386080" algn="l" rtl="0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s-ES"/>
              <a:t>Toolchain installation</a:t>
            </a:r>
            <a:endParaRPr/>
          </a:p>
          <a:p>
            <a:pPr marL="914400" lvl="1" indent="-386080" algn="l" rtl="0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s-ES"/>
              <a:t>User interested only on final executables</a:t>
            </a:r>
            <a:endParaRPr/>
          </a:p>
          <a:p>
            <a:pPr marL="914400" lvl="1" indent="-386080" algn="l" rtl="0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s-ES"/>
              <a:t>Developer interested on library reuse</a:t>
            </a:r>
            <a:endParaRPr/>
          </a:p>
          <a:p>
            <a:pPr marL="1371600" lvl="2" indent="-34671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s-ES"/>
              <a:t>With support for multi-crate development</a:t>
            </a:r>
            <a:endParaRPr/>
          </a:p>
          <a:p>
            <a:pPr marL="914400" lvl="1" indent="-386080" algn="l" rtl="0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s-ES"/>
              <a:t>Embedded developer</a:t>
            </a:r>
            <a:endParaRPr/>
          </a:p>
          <a:p>
            <a:pPr marL="1371600" lvl="2" indent="-34671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s-ES"/>
              <a:t>Cross-compilers</a:t>
            </a:r>
            <a:endParaRPr/>
          </a:p>
          <a:p>
            <a:pPr marL="1371600" lvl="2" indent="-34671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s-ES"/>
              <a:t>Static configuration</a:t>
            </a:r>
            <a:endParaRPr/>
          </a:p>
          <a:p>
            <a:pPr marL="914400" lvl="1" indent="-386080" algn="l" rtl="0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s-ES"/>
              <a:t>Open Source contributor</a:t>
            </a:r>
            <a:endParaRPr/>
          </a:p>
          <a:p>
            <a:pPr marL="1371600" lvl="2" indent="-34671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s-ES"/>
              <a:t>Publishing assistant</a:t>
            </a:r>
            <a:endParaRPr/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s-ES"/>
              <a:t>Rich and growing ecosystem</a:t>
            </a:r>
            <a:endParaRPr/>
          </a:p>
          <a:p>
            <a:pPr marL="914400" lvl="1" indent="-386080" algn="l" rtl="0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s-ES"/>
              <a:t>Public repository oriented</a:t>
            </a:r>
            <a:endParaRPr/>
          </a:p>
          <a:p>
            <a:pPr marL="914400" lvl="1" indent="-386080" algn="l" rtl="0"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s-ES"/>
              <a:t>Chat at Gitter</a:t>
            </a:r>
            <a:endParaRPr/>
          </a:p>
        </p:txBody>
      </p:sp>
      <p:sp>
        <p:nvSpPr>
          <p:cNvPr id="269" name="Google Shape;269;p36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1440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CONCLUSIONS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>
            <a:spLocks noGrp="1"/>
          </p:cNvSpPr>
          <p:nvPr>
            <p:ph type="body" idx="1"/>
          </p:nvPr>
        </p:nvSpPr>
        <p:spPr>
          <a:xfrm>
            <a:off x="436250" y="652200"/>
            <a:ext cx="8308200" cy="57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889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5" name="Google Shape;275;p37" descr="Presentación CUD_f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7"/>
          <p:cNvSpPr txBox="1"/>
          <p:nvPr/>
        </p:nvSpPr>
        <p:spPr>
          <a:xfrm>
            <a:off x="281800" y="311425"/>
            <a:ext cx="8580300" cy="57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THANKS FOR YOUR ATTENTION</a:t>
            </a:r>
            <a:endParaRPr sz="2900" u="non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🔗</a:t>
            </a:r>
            <a:r>
              <a:rPr lang="es-ES" sz="2900" b="1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	</a:t>
            </a:r>
            <a:r>
              <a:rPr lang="es-ES" sz="2900" b="1">
                <a:solidFill>
                  <a:schemeClr val="hlink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4"/>
              </a:rPr>
              <a:t>https://github.com/alire-project</a:t>
            </a:r>
            <a:endParaRPr sz="2900"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 b="1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	</a:t>
            </a:r>
            <a:r>
              <a:rPr lang="es-ES" sz="2900" b="1">
                <a:solidFill>
                  <a:schemeClr val="hlink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4"/>
              </a:rPr>
              <a:t>https://alire.ada.dev</a:t>
            </a:r>
            <a:endParaRPr sz="2900"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 b="1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s-ES" sz="2900" b="1">
                <a:solidFill>
                  <a:schemeClr val="hlink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5"/>
              </a:rPr>
              <a:t>https://gitter.im/ada-lang/Alire</a:t>
            </a:r>
            <a:endParaRPr sz="2900"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2900" b="1">
                <a:solidFill>
                  <a:schemeClr val="hlink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6"/>
              </a:rPr>
              <a:t>https://www.reddit.com/r/ada/</a:t>
            </a:r>
            <a:endParaRPr sz="2900"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✉</a:t>
            </a:r>
            <a:r>
              <a:rPr lang="es-ES" sz="2900" b="1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	</a:t>
            </a:r>
            <a:r>
              <a:rPr lang="es-ES" sz="2900" b="1">
                <a:solidFill>
                  <a:schemeClr val="hlink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7"/>
              </a:rPr>
              <a:t>amosteo@unizar.es</a:t>
            </a:r>
            <a:endParaRPr sz="2900"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 b="1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🐦 	</a:t>
            </a:r>
            <a:r>
              <a:rPr lang="es-ES" sz="2900" b="1">
                <a:solidFill>
                  <a:schemeClr val="hlink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8"/>
              </a:rPr>
              <a:t>@mosteobotic	(Alejandro R. Mosteo)</a:t>
            </a:r>
            <a:endParaRPr sz="1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2900" b="1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	</a:t>
            </a:r>
            <a:r>
              <a:rPr lang="es-ES" sz="2900" b="1">
                <a:solidFill>
                  <a:schemeClr val="lt1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@DesChips		(Fabien Chouteau)</a:t>
            </a:r>
            <a:endParaRPr sz="110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body" idx="1"/>
          </p:nvPr>
        </p:nvSpPr>
        <p:spPr>
          <a:xfrm>
            <a:off x="474775" y="652200"/>
            <a:ext cx="8194500" cy="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88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Users just wanna have fun</a:t>
            </a:r>
            <a:endParaRPr sz="31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1440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USE CASE: TOOLCHAIN INSTALLATION</a:t>
            </a:r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25" y="652200"/>
            <a:ext cx="9144000" cy="62058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900" b="1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alr toolchain --select gnat gprbuild</a:t>
            </a:r>
            <a:endParaRPr sz="1900" b="1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900" b="1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alr toolchain --select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Please select the gnat version for use with this configuration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1. gnat_native=11.2.4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2. None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3. gnat_external=9.4.0 [Detected at /usr/bin/gnat]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4. gnat_arm_elf=11.2.4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5. gnat_avr_elf=11.2.4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6. gnat_riscv64_elf=11.2.4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a. (See more choices...)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b="1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$ alr toolchain</a:t>
            </a:r>
            <a:endParaRPr sz="1900"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CRATE         VERSION  STATUS    NOTES                        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b="1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gprbuild</a:t>
            </a: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    22.0.1   </a:t>
            </a:r>
            <a:r>
              <a:rPr lang="es-ES" sz="1900" b="1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Default</a:t>
            </a: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                              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gprbuild      2019.0.0 Available Detected at /usr/bin/gprbuild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gnat_arm_elf  11.2.3   Available                              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gnat_native   10.3.2   Available                                                  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b="1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gnat_native</a:t>
            </a: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 11.2.4   </a:t>
            </a:r>
            <a:r>
              <a:rPr lang="es-ES" sz="1900" b="1">
                <a:solidFill>
                  <a:srgbClr val="00FFFF"/>
                </a:solidFill>
                <a:latin typeface="Inconsolata"/>
                <a:ea typeface="Inconsolata"/>
                <a:cs typeface="Inconsolata"/>
                <a:sym typeface="Inconsolata"/>
              </a:rPr>
              <a:t>Default</a:t>
            </a: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                              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gnat_external 9.4.0    Available Detected at /usr/bin/gnat</a:t>
            </a:r>
            <a:endParaRPr sz="19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436250" y="652200"/>
            <a:ext cx="8308200" cy="57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s-ES"/>
              <a:t>Introduction</a:t>
            </a:r>
            <a:br>
              <a:rPr lang="es-ES"/>
            </a:br>
            <a:endParaRPr/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s-ES"/>
              <a:t>Use cases</a:t>
            </a:r>
            <a:br>
              <a:rPr lang="es-ES"/>
            </a:br>
            <a:endParaRPr/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s-ES"/>
              <a:t>Ecosystem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1440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CONTENTS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1440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PACKAGE MANAGERS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474775" y="652200"/>
            <a:ext cx="4091100" cy="6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88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Ada world		</a:t>
            </a:r>
            <a:endParaRPr sz="4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88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88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88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88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latin typeface="Calibri"/>
                <a:ea typeface="Calibri"/>
                <a:cs typeface="Calibri"/>
                <a:sym typeface="Calibri"/>
              </a:rPr>
              <a:t>          AURA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" name="Google Shape;82;p14"/>
          <p:cNvGrpSpPr/>
          <p:nvPr/>
        </p:nvGrpSpPr>
        <p:grpSpPr>
          <a:xfrm>
            <a:off x="4994500" y="1364350"/>
            <a:ext cx="3941250" cy="4822475"/>
            <a:chOff x="4994500" y="1821550"/>
            <a:chExt cx="3941250" cy="4822475"/>
          </a:xfrm>
        </p:grpSpPr>
        <p:pic>
          <p:nvPicPr>
            <p:cNvPr id="83" name="Google Shape;8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62750" y="3170106"/>
              <a:ext cx="1674125" cy="73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56602" y="3074102"/>
              <a:ext cx="1600375" cy="14383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81350" y="4731250"/>
              <a:ext cx="1254400" cy="7024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721938" y="1821550"/>
              <a:ext cx="975213" cy="1033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994500" y="4281700"/>
              <a:ext cx="1254400" cy="109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190095" y="5991825"/>
              <a:ext cx="3028968" cy="65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339543" y="4918943"/>
              <a:ext cx="911075" cy="911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0" name="Google Shape;90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4850" y="2279213"/>
            <a:ext cx="2429578" cy="91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93177" y="3756190"/>
            <a:ext cx="1972929" cy="7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041070" y="1627025"/>
            <a:ext cx="2174005" cy="6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1440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/>
              <a:t>TIMELINE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417900" y="908575"/>
            <a:ext cx="8308200" cy="57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s-ES" sz="2100" b="1"/>
              <a:t>Jun 2017:  first repository &amp; discussions </a:t>
            </a:r>
            <a:r>
              <a:rPr lang="es-ES" sz="2100"/>
              <a:t>(with seeds at A-E 2017)</a:t>
            </a:r>
            <a:br>
              <a:rPr lang="es-ES" sz="2100"/>
            </a:b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s-ES" sz="2100" b="1"/>
              <a:t>Feb 2018: presentation at Ada-Europe 2018</a:t>
            </a:r>
            <a:br>
              <a:rPr lang="es-ES" sz="2100"/>
            </a:b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s-ES" sz="2100"/>
              <a:t>Apr  2019: AdaCore sponsorship</a:t>
            </a:r>
            <a:br>
              <a:rPr lang="es-ES" sz="2100"/>
            </a:b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s-ES" sz="2100" b="1"/>
              <a:t>Aug 2019: Website goes live</a:t>
            </a:r>
            <a:br>
              <a:rPr lang="es-ES" sz="2100"/>
            </a:b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s-ES" sz="2100"/>
              <a:t>Nov 2019: internal beta</a:t>
            </a:r>
            <a:br>
              <a:rPr lang="es-ES" sz="2100"/>
            </a:b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s-ES" sz="2100" b="1"/>
              <a:t>Feb 2021: v1.0</a:t>
            </a:r>
            <a:br>
              <a:rPr lang="es-ES" sz="2100"/>
            </a:b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s-ES" sz="2100"/>
              <a:t>Sep 2021: v1.1</a:t>
            </a:r>
            <a:br>
              <a:rPr lang="es-ES" sz="2100"/>
            </a:b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s-ES" sz="2100"/>
              <a:t>May 2022: v1.2</a:t>
            </a:r>
            <a:br>
              <a:rPr lang="es-ES" sz="2100"/>
            </a:b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s-ES" sz="2100"/>
              <a:t>Jun 2022: first tutorial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436250" y="652200"/>
            <a:ext cx="8308200" cy="57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SYSTEM vs </a:t>
            </a:r>
            <a:r>
              <a:rPr lang="es-ES" b="1">
                <a:solidFill>
                  <a:srgbClr val="85200C"/>
                </a:solidFill>
              </a:rPr>
              <a:t>USER</a:t>
            </a:r>
            <a:endParaRPr b="1">
              <a:solidFill>
                <a:srgbClr val="5B0F00"/>
              </a:solidFill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PLATFORM vs </a:t>
            </a:r>
            <a:r>
              <a:rPr lang="es-ES" b="1">
                <a:solidFill>
                  <a:srgbClr val="85200C"/>
                </a:solidFill>
              </a:rPr>
              <a:t>LANGUAGE</a:t>
            </a:r>
            <a:endParaRPr b="1">
              <a:solidFill>
                <a:srgbClr val="85200C"/>
              </a:solidFill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BINARY vs </a:t>
            </a:r>
            <a:r>
              <a:rPr lang="es-ES" b="1">
                <a:solidFill>
                  <a:srgbClr val="85200C"/>
                </a:solidFill>
              </a:rPr>
              <a:t>SOURCES</a:t>
            </a:r>
            <a:endParaRPr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OFFICIAL vs </a:t>
            </a:r>
            <a:r>
              <a:rPr lang="es-ES" b="1">
                <a:solidFill>
                  <a:srgbClr val="85200C"/>
                </a:solidFill>
              </a:rPr>
              <a:t>COMMUNITY</a:t>
            </a:r>
            <a:endParaRPr b="1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1440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KINDS OF PMs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12500" y="652200"/>
            <a:ext cx="4354200" cy="57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8890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/>
          </a:p>
          <a:p>
            <a:pPr marL="342900" lvl="0" indent="-8890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/>
          </a:p>
          <a:p>
            <a:pPr marL="342900" lvl="0" indent="-88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/>
              <a:t>Alire</a:t>
            </a:r>
            <a:endParaRPr sz="3200" b="1"/>
          </a:p>
          <a:p>
            <a:pPr marL="457200" marR="0" lvl="0" indent="-400050" algn="l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consolata"/>
              <a:buChar char="•"/>
            </a:pPr>
            <a:r>
              <a:rPr lang="es-ES" sz="2700"/>
              <a:t>Project as a whole</a:t>
            </a:r>
            <a:endParaRPr sz="2700"/>
          </a:p>
          <a:p>
            <a:pPr marL="4572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consolata"/>
              <a:buChar char="•"/>
            </a:pPr>
            <a:r>
              <a:rPr lang="es-ES" sz="2700"/>
              <a:t>Community index</a:t>
            </a:r>
            <a:endParaRPr sz="2700"/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s-ES" sz="2700"/>
              <a:t>Available packages</a:t>
            </a:r>
            <a:endParaRPr sz="2700"/>
          </a:p>
          <a:p>
            <a:pPr marL="914400" marR="0" lvl="1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s-ES" sz="2700"/>
              <a:t>Packages ⇒ “</a:t>
            </a:r>
            <a:r>
              <a:rPr lang="es-ES" sz="2700" i="1"/>
              <a:t>crates</a:t>
            </a:r>
            <a:r>
              <a:rPr lang="es-ES" sz="2700"/>
              <a:t>”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None/>
            </a:pPr>
            <a:br>
              <a:rPr lang="es-ES" sz="2700"/>
            </a:br>
            <a:endParaRPr sz="2700"/>
          </a:p>
          <a:p>
            <a:pPr marL="0" marR="0" lvl="0" indent="0" algn="l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None/>
            </a:pPr>
            <a:endParaRPr sz="2700"/>
          </a:p>
          <a:p>
            <a:pPr marL="0" marR="0" lvl="0" indent="0" algn="l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None/>
            </a:pPr>
            <a:endParaRPr sz="2700"/>
          </a:p>
          <a:p>
            <a:pPr marL="0" marR="0" lvl="0" indent="0" algn="l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None/>
            </a:pPr>
            <a:endParaRPr sz="2700"/>
          </a:p>
          <a:p>
            <a:pPr marL="0" marR="0" lvl="0" indent="0" algn="ctr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None/>
            </a:pPr>
            <a:endParaRPr sz="1700" b="1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1440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OVERVIEW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4746425" y="652200"/>
            <a:ext cx="4397700" cy="57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 b="1">
                <a:latin typeface="Inconsolata"/>
                <a:ea typeface="Inconsolata"/>
                <a:cs typeface="Inconsolata"/>
                <a:sym typeface="Inconsolata"/>
              </a:rPr>
              <a:t>alr</a:t>
            </a:r>
            <a:endParaRPr sz="2700" b="1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4000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consolata"/>
              <a:buChar char="•"/>
            </a:pPr>
            <a:r>
              <a:rPr lang="es-ES" sz="2700"/>
              <a:t>Command-line tool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consolata"/>
              <a:buChar char="–"/>
            </a:pPr>
            <a:r>
              <a:rPr lang="es-ES" sz="2700"/>
              <a:t>Dependency solver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consolata"/>
              <a:buChar char="–"/>
            </a:pPr>
            <a:r>
              <a:rPr lang="es-ES" sz="2700"/>
              <a:t>Source downloading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consolata"/>
              <a:buChar char="–"/>
            </a:pPr>
            <a:r>
              <a:rPr lang="es-ES" sz="2700"/>
              <a:t>Building</a:t>
            </a:r>
            <a:br>
              <a:rPr lang="es-ES" sz="2700"/>
            </a:br>
            <a:endParaRPr sz="2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</p:txBody>
      </p:sp>
      <p:sp>
        <p:nvSpPr>
          <p:cNvPr id="114" name="Google Shape;114;p17"/>
          <p:cNvSpPr txBox="1"/>
          <p:nvPr/>
        </p:nvSpPr>
        <p:spPr>
          <a:xfrm>
            <a:off x="909450" y="652200"/>
            <a:ext cx="732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s-ES" sz="1700" b="1"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3"/>
              </a:rPr>
              <a:t>https://github.com/alire-project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1965450" y="5124225"/>
            <a:ext cx="5213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88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 </a:t>
            </a:r>
            <a:r>
              <a:rPr lang="es-E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</a:t>
            </a: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brary </a:t>
            </a:r>
            <a:r>
              <a:rPr lang="es-E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</a:t>
            </a: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pository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1440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USE CASE: OBTAIN AND RUN AN EXECUTABLE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0" y="652200"/>
            <a:ext cx="9144000" cy="62058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88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b="1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alr get hangman</a:t>
            </a:r>
            <a:endParaRPr sz="2600" b="1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-8890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-88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b="1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ls</a:t>
            </a:r>
            <a:endParaRPr sz="2600" b="1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-88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hangman_1.0.0_a5790492</a:t>
            </a:r>
            <a:endParaRPr sz="26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-8890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-88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b="1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cd hangman_1.0.0_a5790492</a:t>
            </a:r>
            <a:endParaRPr sz="2600" b="1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-88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b="1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alr run</a:t>
            </a:r>
            <a:endParaRPr sz="2600" b="1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-88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***** W E L C O M E  T O  H A N G M A N  *****</a:t>
            </a:r>
            <a:endParaRPr sz="20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-88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By: Jon Hollan, Mark Hoffman, &amp; Brandon Ball</a:t>
            </a:r>
            <a:endParaRPr sz="20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-8890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lvl="0" indent="-8890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2600" b="1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$ alr run --list</a:t>
            </a:r>
            <a:endParaRPr sz="2600" b="1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26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Project hangman builds these executables:</a:t>
            </a:r>
            <a:endParaRPr sz="26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34290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2600" b="1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 hangmain (found at ./bin/hangmain)</a:t>
            </a:r>
            <a:endParaRPr sz="2600" b="1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ítulo">
  <a:themeElements>
    <a:clrScheme name="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28</Slides>
  <Notes>28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Título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2025-06-05T14:29:09Z</dcterms:modified>
</cp:coreProperties>
</file>