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Inconsolata"/>
      <p:regular r:id="rId45"/>
      <p:bold r:id="rId46"/>
    </p:embeddedFont>
    <p:embeddedFont>
      <p:font typeface="Roboto Condensed Black"/>
      <p:bold r:id="rId47"/>
      <p:boldItalic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Arial Black"/>
      <p:regular r:id="rId53"/>
    </p:embeddedFont>
    <p:embeddedFont>
      <p:font typeface="PT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gRdUFRV0/d8yICDNICivrrmKV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Inconsolata-bold.fntdata"/><Relationship Id="rId45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CondensedBlack-boldItalic.fntdata"/><Relationship Id="rId47" Type="http://schemas.openxmlformats.org/officeDocument/2006/relationships/font" Target="fonts/RobotoCondensedBlack-bold.fntdata"/><Relationship Id="rId49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ArialBlack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55" Type="http://schemas.openxmlformats.org/officeDocument/2006/relationships/font" Target="fonts/PTSans-bold.fntdata"/><Relationship Id="rId10" Type="http://schemas.openxmlformats.org/officeDocument/2006/relationships/slide" Target="slides/slide6.xml"/><Relationship Id="rId54" Type="http://schemas.openxmlformats.org/officeDocument/2006/relationships/font" Target="fonts/PTSans-regular.fntdata"/><Relationship Id="rId13" Type="http://schemas.openxmlformats.org/officeDocument/2006/relationships/slide" Target="slides/slide9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8.xml"/><Relationship Id="rId56" Type="http://schemas.openxmlformats.org/officeDocument/2006/relationships/font" Target="fonts/PT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4de196fb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e4de196f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e4de196fb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4de196fb5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4de196f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4de196fb5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de196fb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4de196f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4de196fb5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4619879c4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e4619879c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e4619879c4_0_1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de196fb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e4de196f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e4de196fb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4de196fb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e4de196f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e4de196fb5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de196fb5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e4de196f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e4de196fb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4de196fb5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e4de196f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e4de196fb5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4de196fb5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4de196fb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4de196fb5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4de196fb5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e4de196f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e4de196fb5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4de196fb5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e4de196f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e4de196fb5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4de196fb5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4de196f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4de196fb5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4619879c4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e4619879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e4619879c4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4de196fb5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e4de196fb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e4de196fb5_0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4619879c4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4619879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e4619879c4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4de196fb5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e4de196fb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e4de196fb5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4de196fb5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e4de196f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e4de196fb5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4de196fb5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e4de196fb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e4de196fb5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de196fb5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e4de196f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e4de196fb5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4de196fb5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e4de196fb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e4de196fb5_0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4de196fb5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e4de196fb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e4de196fb5_0_1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4de196fb5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4de196fb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e4de196fb5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4de196fb5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4de196fb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e4de196fb5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4de196fb5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4de196fb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e4de196fb5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4619879c4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4619879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4619879c4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4de196fb5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4de196f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e4de196fb5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de196f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de196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e4de196fb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de196fb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e4de196f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e4de196fb5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de196fb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e4de196f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e4de196fb5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">
  <p:cSld name="Normal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450" y="4687720"/>
            <a:ext cx="2852551" cy="45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0"/>
          <p:cNvSpPr txBox="1"/>
          <p:nvPr/>
        </p:nvSpPr>
        <p:spPr>
          <a:xfrm>
            <a:off x="5377019" y="4965588"/>
            <a:ext cx="380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-0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Alire 2.0 - A Quality-of-Life Update</a:t>
            </a:r>
            <a:r>
              <a:rPr b="1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660000"/>
              </a:buClr>
              <a:buSzPts val="3200"/>
              <a:buFont typeface="Calibri"/>
              <a:buChar char="–"/>
              <a:defRPr b="0" i="0" sz="3200" u="none" cap="none" strike="noStrik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783F04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1" i="0" sz="3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Char char="–"/>
              <a:defRPr b="1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  <a:defRPr b="1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w/o footer">
  <p:cSld name="Normal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74775" y="489150"/>
            <a:ext cx="81945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660000"/>
              </a:buClr>
              <a:buSzPts val="3200"/>
              <a:buFont typeface="Calibri"/>
              <a:buChar char="–"/>
              <a:defRPr b="0" i="0" sz="3200" u="none" cap="none" strike="noStrik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783F04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/>
          <p:nvPr/>
        </p:nvSpPr>
        <p:spPr>
          <a:xfrm>
            <a:off x="5377080" y="5002013"/>
            <a:ext cx="380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2017-jun-13 - RxAda: An Ada implementation of the ReactiveX API </a:t>
            </a:r>
            <a:r>
              <a:rPr b="1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1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0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1" i="0" sz="3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Char char="–"/>
              <a:defRPr b="1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  <a:defRPr b="1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 CUD_inicio5" id="22" name="Google Shape;2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75" y="0"/>
            <a:ext cx="685623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ción CUD_inicio5" id="23" name="Google Shape;2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62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2"/>
          <p:cNvSpPr txBox="1"/>
          <p:nvPr>
            <p:ph type="title"/>
          </p:nvPr>
        </p:nvSpPr>
        <p:spPr>
          <a:xfrm>
            <a:off x="628650" y="867910"/>
            <a:ext cx="78867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5867400" y="3219822"/>
            <a:ext cx="29529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b="0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En blanco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e4619879c4_0_8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980000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ón">
  <p:cSld name="Conclus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 CUD_fin" id="30" name="Google Shape;3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1295400" y="1005576"/>
            <a:ext cx="65532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575469" y="411510"/>
            <a:ext cx="7993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  <a:defRPr b="0" i="0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 rot="-776608">
            <a:off x="149533" y="3905883"/>
            <a:ext cx="2468419" cy="2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None/>
              <a:defRPr b="0" i="0" sz="1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2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hyperlink" Target="https://github.com/alire-project/" TargetMode="External"/><Relationship Id="rId9" Type="http://schemas.openxmlformats.org/officeDocument/2006/relationships/hyperlink" Target="https://github.com/orgs/alire-project/people/Fabien-Chouteau" TargetMode="External"/><Relationship Id="rId5" Type="http://schemas.openxmlformats.org/officeDocument/2006/relationships/hyperlink" Target="https://github.com/alire-project/" TargetMode="External"/><Relationship Id="rId6" Type="http://schemas.openxmlformats.org/officeDocument/2006/relationships/hyperlink" Target="https://gitter.im/ada-lang/Alire" TargetMode="External"/><Relationship Id="rId7" Type="http://schemas.openxmlformats.org/officeDocument/2006/relationships/hyperlink" Target="https://github.com/orgs/alire-project/people/mosteo" TargetMode="External"/><Relationship Id="rId8" Type="http://schemas.openxmlformats.org/officeDocument/2006/relationships/hyperlink" Target="https://github.com/orgs/alire-project/people/Fabien-Choutea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lire-project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hyperlink" Target="https://alire.ada.dev/networ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nadigital.github.io/grev/?user=alire-project&amp;repo=alire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 CUD_inicio5"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46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/>
          <p:nvPr/>
        </p:nvSpPr>
        <p:spPr>
          <a:xfrm>
            <a:off x="4591555" y="3240817"/>
            <a:ext cx="43197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Alejandro R. Mosteo</a:t>
            </a:r>
            <a:endParaRPr b="0" i="0" sz="22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June 14,</a:t>
            </a:r>
            <a:r>
              <a:rPr b="0" i="0" lang="en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202</a:t>
            </a: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4</a:t>
            </a:r>
            <a:r>
              <a:rPr b="0" i="0" lang="en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60824" y="500663"/>
            <a:ext cx="87504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Alire 2.0: </a:t>
            </a:r>
            <a:br>
              <a:rPr lang="en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 Quality-of-Life Update</a:t>
            </a:r>
            <a:r>
              <a:rPr b="0" i="0" lang="en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0" sz="4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https://alire.ada.dev/</a:t>
            </a:r>
            <a:endParaRPr b="0" i="0" sz="4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de196fb5_0_20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Tested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–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Homebrew/MacPorts on macOS (Simon Wright)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x86_64 arch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Untested (no GH workflow runs)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–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SUSE/openSUSE/zypper (John Serock)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•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Docker image needed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–"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FreeBSD (Stephane Carrez)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e4de196fb5_0_20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NEW PLATFORMS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de196fb5_0_26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pic>
        <p:nvPicPr>
          <p:cNvPr id="126" name="Google Shape;126;g2e4de196fb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38" y="610650"/>
            <a:ext cx="5627944" cy="4478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e4de196fb5_0_26"/>
          <p:cNvSpPr txBox="1"/>
          <p:nvPr/>
        </p:nvSpPr>
        <p:spPr>
          <a:xfrm>
            <a:off x="5927000" y="3626469"/>
            <a:ext cx="286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</a:rPr>
              <a:t>257</a:t>
            </a:r>
            <a:r>
              <a:rPr lang="en" sz="2400"/>
              <a:t> pull requests</a:t>
            </a:r>
            <a:endParaRPr sz="2400"/>
          </a:p>
        </p:txBody>
      </p:sp>
      <p:cxnSp>
        <p:nvCxnSpPr>
          <p:cNvPr id="128" name="Google Shape;128;g2e4de196fb5_0_26"/>
          <p:cNvCxnSpPr>
            <a:endCxn id="127" idx="1"/>
          </p:cNvCxnSpPr>
          <p:nvPr/>
        </p:nvCxnSpPr>
        <p:spPr>
          <a:xfrm>
            <a:off x="2976800" y="3884919"/>
            <a:ext cx="29502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de196fb5_0_57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USE CASES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619879c4_0_177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CRATE RETRIEVAL</a:t>
            </a:r>
            <a:endParaRPr/>
          </a:p>
        </p:txBody>
      </p:sp>
      <p:sp>
        <p:nvSpPr>
          <p:cNvPr id="141" name="Google Shape;141;g2e4619879c4_0_177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Retrieve crate for learning/testing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NEW: nested report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get umwi</a:t>
            </a:r>
            <a:endParaRPr b="1" sz="26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umwi=0.1.0 successfully retrieved.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ⓘ</a:t>
            </a: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6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Found 2 nested crates</a:t>
            </a: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in ./umwi_0.1.0_34abe384: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demo/demo=1.0.0: Demo of default and corner cases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generator/generator=1.0.0: Generate the proper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 bodies based on Unicode spec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Also works for `alr with`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de196fb5_0_44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CRATE INSPECTION</a:t>
            </a:r>
            <a:endParaRPr/>
          </a:p>
        </p:txBody>
      </p:sp>
      <p:sp>
        <p:nvSpPr>
          <p:cNvPr id="148" name="Google Shape;148;g2e4de196fb5_0_44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NEW: describe projects under current location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show --nested</a:t>
            </a:r>
            <a:endParaRPr b="1" sz="26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ⓘ Found 80 nested crates in /home/user/prog: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...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wordle_ada/wordle=0.1.0: Wordle for the terminal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wordlist_ada/wordlist=0.1.3: An English word list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wordlist_ada/demo/demo=0.1.0-dev: Demo project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yeison/yeison=0.1.0-dev: A JSON-like data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structure using Ada 2022 features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4de196fb5_0_34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155" name="Google Shape;155;g2e4de196fb5_0_34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NEW: interactive initialization (optional)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--bin myproject</a:t>
            </a:r>
            <a:endParaRPr b="1" sz="26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Enter a short description of the crate: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CCCCCC"/>
                </a:solidFill>
                <a:latin typeface="Inconsolata"/>
                <a:ea typeface="Inconsolata"/>
                <a:cs typeface="Inconsolata"/>
                <a:sym typeface="Inconsolata"/>
              </a:rPr>
              <a:t>&gt; Cool program</a:t>
            </a:r>
            <a:endParaRPr b="1" sz="26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Select a software license for the crate?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2600">
                <a:solidFill>
                  <a:srgbClr val="CCCCCC"/>
                </a:solidFill>
                <a:latin typeface="Inconsolata"/>
                <a:ea typeface="Inconsolata"/>
                <a:cs typeface="Inconsolata"/>
                <a:sym typeface="Inconsolata"/>
              </a:rPr>
              <a:t>1. MIT OR Apache-2.0 WITH LLVM-exception</a:t>
            </a:r>
            <a:endParaRPr b="1" sz="26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9. Other...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Enter a comma (',') separated list of tags: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CCCCCC"/>
                </a:solidFill>
                <a:latin typeface="Inconsolata"/>
                <a:ea typeface="Inconsolata"/>
                <a:cs typeface="Inconsolata"/>
                <a:sym typeface="Inconsolata"/>
              </a:rPr>
              <a:t>&gt; cool,executable</a:t>
            </a:r>
            <a:endParaRPr b="1" sz="26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myprogram initialized successfully.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4de196fb5_0_50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EDITION</a:t>
            </a:r>
            <a:endParaRPr/>
          </a:p>
        </p:txBody>
      </p:sp>
      <p:sp>
        <p:nvSpPr>
          <p:cNvPr id="162" name="Google Shape;162;g2e4de196fb5_0_50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NEW: lets you pick editor the 1st time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--bin myprogram</a:t>
            </a:r>
            <a:endParaRPr b="1" sz="26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cd myprogram</a:t>
            </a:r>
            <a:endParaRPr b="1" sz="2600">
              <a:solidFill>
                <a:srgbClr val="CCCC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run</a:t>
            </a:r>
            <a:endParaRPr b="1" sz="26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edit</a:t>
            </a:r>
            <a:endParaRPr b="1" sz="26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ⓘ Please select your prefered editor 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1. VS Code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2. GNAT studio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3. Other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de196fb5_0_70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69" name="Google Shape;169;g2e4de196fb5_0_70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install</a:t>
            </a: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wordle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new command to build + gprinstall</a:t>
            </a:r>
            <a:endParaRPr b="1" i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tree ~/.alire/</a:t>
            </a:r>
            <a:endParaRPr b="1" sz="23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$HOME</a:t>
            </a: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/.alire/ </a:t>
            </a:r>
            <a:r>
              <a:rPr b="1" i="1" lang="en" sz="19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default location</a:t>
            </a: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bin/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└── wordle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share/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└── wordlist/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├── large.toml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├── small.toml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└── wordle.txt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install gnatprove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binary crates too</a:t>
            </a:r>
            <a:endParaRPr b="1" sz="23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install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installs current workspace crate</a:t>
            </a:r>
            <a:endParaRPr b="1" i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test   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tests current workspace crate</a:t>
            </a:r>
            <a:r>
              <a:rPr b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170" name="Google Shape;170;g2e4de196fb5_0_70"/>
          <p:cNvGrpSpPr/>
          <p:nvPr/>
        </p:nvGrpSpPr>
        <p:grpSpPr>
          <a:xfrm>
            <a:off x="2584775" y="2257444"/>
            <a:ext cx="4901100" cy="536288"/>
            <a:chOff x="3270275" y="5707025"/>
            <a:chExt cx="4901100" cy="715050"/>
          </a:xfrm>
        </p:grpSpPr>
        <p:sp>
          <p:nvSpPr>
            <p:cNvPr id="171" name="Google Shape;171;g2e4de196fb5_0_70"/>
            <p:cNvSpPr txBox="1"/>
            <p:nvPr/>
          </p:nvSpPr>
          <p:spPr>
            <a:xfrm>
              <a:off x="5924075" y="5707025"/>
              <a:ext cx="2247300" cy="6123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1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“Resources”</a:t>
              </a:r>
              <a:endPara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g2e4de196fb5_0_70"/>
            <p:cNvCxnSpPr>
              <a:stCxn id="171" idx="1"/>
            </p:cNvCxnSpPr>
            <p:nvPr/>
          </p:nvCxnSpPr>
          <p:spPr>
            <a:xfrm flipH="1">
              <a:off x="3270275" y="6013175"/>
              <a:ext cx="2653800" cy="408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de196fb5_0_101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4de196fb5_0_79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PUBLISHING</a:t>
            </a:r>
            <a:endParaRPr/>
          </a:p>
        </p:txBody>
      </p:sp>
      <p:sp>
        <p:nvSpPr>
          <p:cNvPr id="185" name="Google Shape;185;g2e4de196fb5_0_79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Complete command-line workflow (--&gt; automatable)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export GH_TOKEN=... </a:t>
            </a:r>
            <a:r>
              <a:rPr b="1" i="1" lang="en" sz="22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 # GitHub Personal Access Token</a:t>
            </a:r>
            <a:endParaRPr b="1" i="1" sz="22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publish</a:t>
            </a:r>
            <a:endParaRPr b="1" sz="2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D9EAD3"/>
                </a:solidFill>
                <a:latin typeface="Inconsolata"/>
                <a:ea typeface="Inconsolata"/>
                <a:cs typeface="Inconsolata"/>
                <a:sym typeface="Inconsolata"/>
              </a:rPr>
              <a:t>✓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Pull request created successfully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ⓘ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Visit </a:t>
            </a:r>
            <a:r>
              <a:rPr b="1" lang="en" sz="2200">
                <a:solidFill>
                  <a:srgbClr val="93C47D"/>
                </a:solidFill>
                <a:latin typeface="Inconsolata"/>
                <a:ea typeface="Inconsolata"/>
                <a:cs typeface="Inconsolata"/>
                <a:sym typeface="Inconsolata"/>
              </a:rPr>
              <a:t>https://.../alire-index/pull/4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for details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⚠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The submission is in draft mode. 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Please request a review once automated checks 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have succeeded.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"/>
              <a:t>Context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"/>
              <a:t>Ecosystem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"/>
              <a:t>Use cases</a:t>
            </a:r>
            <a:endParaRPr/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–"/>
            </a:pPr>
            <a:r>
              <a:rPr lang="en"/>
              <a:t>Novelties</a:t>
            </a:r>
            <a:endParaRPr/>
          </a:p>
        </p:txBody>
      </p:sp>
      <p:sp>
        <p:nvSpPr>
          <p:cNvPr id="47" name="Google Shape;47;p2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4de196fb5_0_92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PUBLISHING</a:t>
            </a:r>
            <a:endParaRPr/>
          </a:p>
        </p:txBody>
      </p:sp>
      <p:sp>
        <p:nvSpPr>
          <p:cNvPr id="192" name="Google Shape;192;g2e4de196fb5_0_92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publish </a:t>
            </a:r>
            <a:r>
              <a:rPr b="1" lang="en" sz="2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--status</a:t>
            </a:r>
            <a:endParaRPr b="1" sz="2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PR REFERENCE                 	  STATUS         URL    	 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8  mosteo:release/umwi-2.0.0     </a:t>
            </a:r>
            <a:r>
              <a:rPr b="1" lang="en" sz="22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Checks_Ongoing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https://…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5  mosteo:release/dashera-0.15.1 </a:t>
            </a:r>
            <a:r>
              <a:rPr b="1" lang="en" sz="22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Checks_Failed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https://…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2  mosteo:release/rxada-0.1.2    Checks_Passed</a:t>
            </a:r>
            <a:r>
              <a:rPr b="1" lang="en" sz="22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https://…</a:t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publish --request-review=2</a:t>
            </a:r>
            <a:endParaRPr b="1" sz="22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publish --cancel=5 --reason=”Obsolete”</a:t>
            </a:r>
            <a:endParaRPr b="1" sz="22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4de196fb5_0_63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DEPENDENCY-related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619879c4_0_165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FINDING LIBRARIES</a:t>
            </a:r>
            <a:endParaRPr/>
          </a:p>
        </p:txBody>
      </p:sp>
      <p:sp>
        <p:nvSpPr>
          <p:cNvPr id="205" name="Google Shape;205;g2e4619879c4_0_165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Enhanced default search with match identification</a:t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6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search emoji</a:t>
            </a:r>
            <a:endParaRPr b="1" sz="115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NAME      VERSION  DESCRIPTION                                            </a:t>
            </a:r>
            <a:r>
              <a:rPr b="1" lang="en" sz="1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MATCHES</a:t>
            </a:r>
            <a:endParaRPr b="1" sz="1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emojis    1.0.1    A library to replace names between colons with emojis  </a:t>
            </a:r>
            <a:r>
              <a:rPr b="1" lang="en" sz="1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Description, Name, Tag, Website</a:t>
            </a:r>
            <a:endParaRPr b="1" sz="1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keypadder 0.3.0    Programmable virtual keypad for your Linux desktop     </a:t>
            </a:r>
            <a:r>
              <a:rPr b="1" lang="en" sz="1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Long_Description</a:t>
            </a:r>
            <a:endParaRPr b="1" sz="1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umwi      0.1.0    Unicode Monospace Width Information                    </a:t>
            </a:r>
            <a:r>
              <a:rPr b="1" lang="en" sz="1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b="1" sz="1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4de196fb5_0_120"/>
          <p:cNvSpPr txBox="1"/>
          <p:nvPr>
            <p:ph idx="1" type="body"/>
          </p:nvPr>
        </p:nvSpPr>
        <p:spPr>
          <a:xfrm>
            <a:off x="474775" y="489150"/>
            <a:ext cx="8194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Users just wanna have fun</a:t>
            </a:r>
            <a:endParaRPr sz="3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2" name="Google Shape;212;g2e4de196fb5_0_120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FINDING DEPENDENTS</a:t>
            </a:r>
            <a:endParaRPr/>
          </a:p>
        </p:txBody>
      </p:sp>
      <p:sp>
        <p:nvSpPr>
          <p:cNvPr id="213" name="Google Shape;213;g2e4de196fb5_0_120"/>
          <p:cNvSpPr txBox="1"/>
          <p:nvPr>
            <p:ph idx="1" type="body"/>
          </p:nvPr>
        </p:nvSpPr>
        <p:spPr>
          <a:xfrm>
            <a:off x="25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show ada_toml --dependents[=direct]</a:t>
            </a:r>
            <a:endParaRPr b="1"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Direct dependents</a:t>
            </a:r>
            <a:endParaRPr b="1" i="1" sz="20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CRATE     VERSION  DEPENDENCY                            </a:t>
            </a:r>
            <a:endParaRPr b="1" sz="1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clic      0.2.1    ~0.2.0|~0.3.0     </a:t>
            </a:r>
            <a:endParaRPr b="1" sz="1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wordlist  0.1.3    ~0.3.0</a:t>
            </a:r>
            <a:endParaRPr b="1" sz="1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show ada_toml --dependents=shortest</a:t>
            </a:r>
            <a:endParaRPr b="1"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0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Shortest dependency path for every dependent</a:t>
            </a:r>
            <a:endParaRPr b="1" i="1" sz="20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CRATE     VERSION  DEPENDENCY     CHAIN                           </a:t>
            </a:r>
            <a:endParaRPr b="1" sz="15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clic      0.2.1    ~0.2.0|~0.3.0  clic=0.2.1»ada_toml=0.3.0</a:t>
            </a:r>
            <a:endParaRPr b="1" sz="15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wordle    0.1.1    ~0.3.0         </a:t>
            </a:r>
            <a:r>
              <a:rPr b="1" lang="en" sz="15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wordle=0.1.1»wordlist=0.1.3»ada_toml=0.3.0</a:t>
            </a:r>
            <a:endParaRPr b="1" sz="15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wordlist  0.1.3    ~0.3.0         wordlist=0.1.3»ada_toml=0.3.0</a:t>
            </a:r>
            <a:endParaRPr b="1" sz="15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show ada_toml --dependents=all</a:t>
            </a:r>
            <a:endParaRPr b="1" sz="20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" sz="20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Every dependency path for every dependent </a:t>
            </a:r>
            <a:endParaRPr b="1" sz="1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4619879c4_0_38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BUILDS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4de196fb5_0_145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</a:t>
            </a: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--bin myprogram &amp;&amp; cd myprogram</a:t>
            </a:r>
            <a:endParaRPr b="1"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settings --set </a:t>
            </a:r>
            <a:r>
              <a:rPr b="1"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dependencies.shared false</a:t>
            </a:r>
            <a:endParaRPr b="1" sz="20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with hello  </a:t>
            </a:r>
            <a:r>
              <a:rPr b="1" i="1" lang="en" sz="20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hello depends on libhello</a:t>
            </a:r>
            <a:endParaRPr b="1" i="1" sz="20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tree .</a:t>
            </a:r>
            <a:endParaRPr b="1"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myprogram</a:t>
            </a: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/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alire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├── alire.lock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└── cache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└── </a:t>
            </a:r>
            <a:r>
              <a:rPr b="1"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dependencies</a:t>
            </a:r>
            <a:endParaRPr b="1" sz="20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    </a:t>
            </a:r>
            <a:r>
              <a:rPr b="1"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hello_1.0.1_dcc36a2f</a:t>
            </a:r>
            <a:endParaRPr b="1" sz="20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    </a:t>
            </a:r>
            <a:r>
              <a:rPr b="1"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libhello_1.0.0_7bc7dcfd</a:t>
            </a:r>
            <a:endParaRPr b="1" sz="20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alire.toml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</a:t>
            </a: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myprogram</a:t>
            </a: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.gpr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src</a:t>
            </a:r>
            <a:endParaRPr b="1" sz="2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└── myprogram.adb</a:t>
            </a:r>
            <a:endParaRPr b="1" sz="1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6" name="Google Shape;226;g2e4de196fb5_0_145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OLD BEHAVIOR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4de196fb5_0_157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6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--bin myprogram &amp;&amp; cd myprogram</a:t>
            </a:r>
            <a:endParaRPr b="1" sz="26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6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with hello</a:t>
            </a:r>
            <a:endParaRPr b="1" sz="26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6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tree .</a:t>
            </a:r>
            <a:endParaRPr b="1" sz="26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myprogram/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alire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└── alire.lock</a:t>
            </a:r>
            <a:endParaRPr b="1" sz="26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alire.toml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myprogram.gpr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src</a:t>
            </a:r>
            <a:endParaRPr b="1" sz="26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1970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└── myprogram.adb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3" name="Google Shape;233;g2e4de196fb5_0_157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NEW DEFAULT</a:t>
            </a:r>
            <a:r>
              <a:rPr lang="en"/>
              <a:t> BEHAVIOR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4de196fb5_0_163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tree 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$HOME/.local/share/alire/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$HOME/.local/share/alire/</a:t>
            </a:r>
            <a:endParaRPr b="1" sz="2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├── builds</a:t>
            </a:r>
            <a:endParaRPr b="1" sz="2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├── hello_1.0.2_5715870b   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For each release in VAULT,</a:t>
            </a:r>
            <a:endParaRPr b="1" i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│   ├── f049a4cc2ce09      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SHARED build locations</a:t>
            </a:r>
            <a:endParaRPr b="1" i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│   └── 64359f1082c9d       </a:t>
            </a:r>
            <a:r>
              <a:rPr b="1" i="1" lang="en" sz="2300">
                <a:solidFill>
                  <a:srgbClr val="B6D7A8"/>
                </a:solidFill>
                <a:latin typeface="Inconsolata"/>
                <a:ea typeface="Inconsolata"/>
                <a:cs typeface="Inconsolata"/>
                <a:sym typeface="Inconsolata"/>
              </a:rPr>
              <a:t># having unique config.</a:t>
            </a:r>
            <a:endParaRPr b="1" i="1" sz="2300">
              <a:solidFill>
                <a:srgbClr val="B6D7A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└── libhello_1.0.1_3c15bc7f</a:t>
            </a:r>
            <a:endParaRPr b="1" sz="2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    ├── 4ec0aaac3c670        </a:t>
            </a:r>
            <a:endParaRPr b="1" i="1" sz="2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│       └── 6a8aaea7927c8</a:t>
            </a:r>
            <a:endParaRPr b="1" sz="23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└──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releases                    </a:t>
            </a:r>
            <a:r>
              <a:rPr b="1" i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# “VAULT” of r/o releases</a:t>
            </a:r>
            <a:endParaRPr b="1" i="1" sz="2300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     ├── hello_1.0.2_5715870b    </a:t>
            </a:r>
            <a:r>
              <a:rPr b="1" i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# downloaded just once,</a:t>
            </a:r>
            <a:endParaRPr b="1" i="1" sz="2300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     └── libhello_1.0.1_3c15bc7  </a:t>
            </a:r>
            <a:r>
              <a:rPr b="1" i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# kept pristine.</a:t>
            </a:r>
            <a:endParaRPr b="1" i="1" sz="2300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0" name="Google Shape;240;g2e4de196fb5_0_163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NEW DEFAULT BEHAVIOR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de196fb5_0_172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$ cat …/builds/hello…</a:t>
            </a:r>
            <a:r>
              <a:rPr b="1" lang="en" sz="2300">
                <a:solidFill>
                  <a:schemeClr val="lt1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/</a:t>
            </a:r>
            <a:r>
              <a:rPr b="1" lang="en" sz="2300">
                <a:solidFill>
                  <a:schemeClr val="lt1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f049a4cc2ce09/</a:t>
            </a: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alire/</a:t>
            </a:r>
            <a:r>
              <a:rPr b="1" lang="en" sz="2300">
                <a:solidFill>
                  <a:srgbClr val="FF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build_hash_inputs</a:t>
            </a:r>
            <a:endParaRPr b="1" sz="2300">
              <a:solidFill>
                <a:srgbClr val="FF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 dependency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:libhello=1.0.1=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5075676debf3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external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:HELLO_LIBRARY_TYPE=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external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:LIBRARY_TYPE=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profile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:hello=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VALIDATION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switches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:hello=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-O3,-fdata-sections,-ffunction-sections,-g,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  -gnatVa,-gnatW8,-gnata,-gnatn,-gnato,-gnatw.X,-gnatwa,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  -gnatwe,-gnaty-d,-gnaty3,-gnatyA,-gnatyB,-gnatyI,-gnatyO,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  -gnatyS,-gnatya,-gnatyb,-gnatyc,-gnatye,-gnatyf,-gnatyh,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  -gnatyi,-gnatyk,-gnatyl,-gnatym,-gnatyn,-gnatyp,-gnatyr,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   -gnatyt,-gnatyu,-gnatyx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version</a:t>
            </a:r>
            <a:r>
              <a:rPr b="1" lang="en" sz="2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:gnat_native=</a:t>
            </a:r>
            <a:r>
              <a:rPr b="1" lang="en" sz="23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14.1.3</a:t>
            </a:r>
            <a:endParaRPr b="1" sz="2300">
              <a:solidFill>
                <a:srgbClr val="FF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7" name="Google Shape;247;g2e4de196fb5_0_172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UNIQUE BUILD HASH (.ali for builds)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4de196fb5_0_179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SHARED BUILDS ENVIRONMENT</a:t>
            </a:r>
            <a:endParaRPr/>
          </a:p>
        </p:txBody>
      </p:sp>
      <p:sp>
        <p:nvSpPr>
          <p:cNvPr id="254" name="Google Shape;254;g2e4de196fb5_0_179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$ alr printenv</a:t>
            </a:r>
            <a:endParaRPr b="1" sz="2300">
              <a:solidFill>
                <a:srgbClr val="FFFFFF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export GPR_PROJECT_PATH="$HOME/.local/share/alire/builds/hello_1.0.2_5715870b/</a:t>
            </a:r>
            <a:r>
              <a:rPr b="1" lang="en" sz="2300">
                <a:solidFill>
                  <a:srgbClr val="FF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830a733e5eab</a:t>
            </a: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:$HOME/.local/share/alire/builds/libhello_1.0.1_3c15bc7f/</a:t>
            </a:r>
            <a:r>
              <a:rPr b="1" lang="en" sz="2300">
                <a:solidFill>
                  <a:srgbClr val="FF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eb3958dc41730</a:t>
            </a: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:/tmp/a/myprogram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# IMPLICATION: the hash cannot be computed unless all inputs (configuration values, environment variables, compiler to be used) are known.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# IMPLEMENTATION: 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# - VAULT → BUILD sync is delayed until build time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# - post-fetch is run only once after sync, not on fetch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PACKAGE MANAGERS</a:t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4994500" y="1023263"/>
            <a:ext cx="2955938" cy="3616856"/>
            <a:chOff x="4994500" y="1821550"/>
            <a:chExt cx="3941250" cy="4822475"/>
          </a:xfrm>
        </p:grpSpPr>
        <p:pic>
          <p:nvPicPr>
            <p:cNvPr id="55" name="Google Shape;5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2750" y="3170106"/>
              <a:ext cx="1674125" cy="7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6602" y="3074102"/>
              <a:ext cx="1600375" cy="1438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81350" y="4731250"/>
              <a:ext cx="1254400" cy="702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21938" y="1821550"/>
              <a:ext cx="975213" cy="103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94500" y="4281700"/>
              <a:ext cx="1254400" cy="10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90095" y="5991825"/>
              <a:ext cx="3028968" cy="65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339543" y="4918943"/>
              <a:ext cx="911075" cy="91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36825" y="610132"/>
            <a:ext cx="1304424" cy="4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2427" y="2554934"/>
            <a:ext cx="1479696" cy="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41070" y="1334569"/>
            <a:ext cx="1630504" cy="4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4de196fb5_0_192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745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SHARED BUILDS PATHS</a:t>
            </a:r>
            <a:endParaRPr/>
          </a:p>
        </p:txBody>
      </p:sp>
      <p:sp>
        <p:nvSpPr>
          <p:cNvPr id="261" name="Google Shape;261;g2e4de196fb5_0_192"/>
          <p:cNvSpPr txBox="1"/>
          <p:nvPr>
            <p:ph idx="1" type="body"/>
          </p:nvPr>
        </p:nvSpPr>
        <p:spPr>
          <a:xfrm>
            <a:off x="0" y="489150"/>
            <a:ext cx="9144000" cy="46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$ alr version</a:t>
            </a:r>
            <a:endParaRPr b="1" sz="2300">
              <a:solidFill>
                <a:srgbClr val="FFFFFF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FFFFFF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CONFIGURATION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settings folder:       	~/.config/alire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cache folder:          	~/.local/share/alire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vault folder:          	~/.local/share/alire/releases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build folder:          	~/.local/share/alire/builds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toolchain folder:      	~/.local/share/alire/toolchains</a:t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300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# cache and toolchain folders can be relocated with settings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# cache.dir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1" lang="en" sz="2300">
                <a:solidFill>
                  <a:srgbClr val="B6D7A8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 # toolchain.dir</a:t>
            </a:r>
            <a:endParaRPr b="1" i="1" sz="2300">
              <a:solidFill>
                <a:srgbClr val="B6D7A8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4de196fb5_0_140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4de196fb5_0_199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Indexes are loaded on demand and piecemeal</a:t>
            </a:r>
            <a:endParaRPr sz="3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Decreased latency for many commands</a:t>
            </a:r>
            <a:endParaRPr sz="24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Community index is refreshed once a day</a:t>
            </a:r>
            <a:endParaRPr sz="3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Asks for permission on first refresh</a:t>
            </a:r>
            <a:endParaRPr sz="24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Indexes can be accessed over ssh+git</a:t>
            </a:r>
            <a:endParaRPr sz="3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Contributors: Daly Brown/Rowal Walshe</a:t>
            </a:r>
            <a:endParaRPr sz="2400"/>
          </a:p>
        </p:txBody>
      </p:sp>
      <p:sp>
        <p:nvSpPr>
          <p:cNvPr id="274" name="Google Shape;274;g2e4de196fb5_0_199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IMPROVEMENTS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de196fb5_0_207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Unicode enabled by default (-gnatW8)</a:t>
            </a:r>
            <a:endParaRPr sz="3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UTF-8-encoded sources created and expected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No significant trouble to date</a:t>
            </a:r>
            <a:endParaRPr sz="24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Cache locations</a:t>
            </a:r>
            <a:endParaRPr sz="3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Manual cleanup needed of ~/.config/alire/</a:t>
            </a:r>
            <a:endParaRPr sz="24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Toolchain export through `alr toolchain`</a:t>
            </a:r>
            <a:endParaRPr sz="32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Removed `--install/--uninstall/--install-dir`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Use `alr install` (or `alr get` for the old behavior)</a:t>
            </a:r>
            <a:endParaRPr sz="2400"/>
          </a:p>
        </p:txBody>
      </p:sp>
      <p:sp>
        <p:nvSpPr>
          <p:cNvPr id="281" name="Google Shape;281;g2e4de196fb5_0_207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CHANGES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4619879c4_0_53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e4de196fb5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5" y="0"/>
            <a:ext cx="8608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pic>
        <p:nvPicPr>
          <p:cNvPr descr="Presentación CUD_fin"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 txBox="1"/>
          <p:nvPr/>
        </p:nvSpPr>
        <p:spPr>
          <a:xfrm>
            <a:off x="281800" y="4969"/>
            <a:ext cx="85803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YOUR INTEREST</a:t>
            </a:r>
            <a:endParaRPr b="0" i="0" sz="27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🔗</a:t>
            </a:r>
            <a:r>
              <a:rPr b="1" i="0" lang="en" sz="27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b="1" i="0" lang="en" sz="27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https://github.com/alire-project</a:t>
            </a:r>
            <a:endParaRPr b="1" i="0" sz="27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b="1" i="0" lang="en" sz="27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https://alire.ada.dev</a:t>
            </a:r>
            <a:endParaRPr b="1" i="0" sz="27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i="0" lang="en" sz="2700" u="none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6"/>
              </a:rPr>
              <a:t>https://gitter.im/ada-lang/Alire</a:t>
            </a:r>
            <a:endParaRPr b="1" i="0" sz="27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GH</a:t>
            </a:r>
            <a:r>
              <a:rPr b="1" i="0" lang="en" sz="27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b="1" i="0" lang="en" sz="2700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7"/>
              </a:rPr>
              <a:t>@mosteo</a:t>
            </a:r>
            <a:r>
              <a:rPr b="1" i="0" lang="en" sz="2700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				(Alejandro R. Mosteo)</a:t>
            </a:r>
            <a:endParaRPr b="0" i="0" sz="900" cap="none" strike="noStrik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en" sz="2700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b="1" i="0" lang="en" sz="2700" cap="none" strike="noStrike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8"/>
              </a:rPr>
              <a:t>@</a:t>
            </a:r>
            <a:r>
              <a:rPr b="1" lang="en" sz="2700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9"/>
              </a:rPr>
              <a:t>Fabien-Chouteau</a:t>
            </a:r>
            <a:r>
              <a:rPr b="1" i="0" lang="en" sz="2700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(Fabien Chouteau)</a:t>
            </a:r>
            <a:endParaRPr b="0" i="0" sz="900" u="none" cap="none" strike="noStrik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body"/>
          </p:nvPr>
        </p:nvSpPr>
        <p:spPr>
          <a:xfrm>
            <a:off x="436250" y="489150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vs </a:t>
            </a:r>
            <a:r>
              <a:rPr b="1" lang="en">
                <a:solidFill>
                  <a:srgbClr val="85200C"/>
                </a:solidFill>
              </a:rPr>
              <a:t>USER			</a:t>
            </a:r>
            <a:endParaRPr b="1">
              <a:solidFill>
                <a:srgbClr val="5B0F00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PLATFORM vs </a:t>
            </a:r>
            <a:r>
              <a:rPr b="1" lang="en">
                <a:solidFill>
                  <a:srgbClr val="85200C"/>
                </a:solidFill>
              </a:rPr>
              <a:t>LANGUAGE</a:t>
            </a:r>
            <a:endParaRPr b="1">
              <a:solidFill>
                <a:srgbClr val="85200C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vs </a:t>
            </a:r>
            <a:r>
              <a:rPr b="1" lang="en">
                <a:solidFill>
                  <a:srgbClr val="85200C"/>
                </a:solidFill>
              </a:rPr>
              <a:t>SOURCE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OFFICIAL vs </a:t>
            </a:r>
            <a:r>
              <a:rPr b="1" lang="en">
                <a:solidFill>
                  <a:srgbClr val="85200C"/>
                </a:solidFill>
              </a:rPr>
              <a:t>COMMUNITY</a:t>
            </a:r>
            <a:endParaRPr b="1"/>
          </a:p>
        </p:txBody>
      </p:sp>
      <p:sp>
        <p:nvSpPr>
          <p:cNvPr id="71" name="Google Shape;71;p5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TAXONOMY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" type="body"/>
          </p:nvPr>
        </p:nvSpPr>
        <p:spPr>
          <a:xfrm>
            <a:off x="112500" y="946350"/>
            <a:ext cx="4354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3200"/>
          </a:p>
          <a:p>
            <a:pPr indent="-88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3200"/>
          </a:p>
          <a:p>
            <a:pPr indent="-88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3200"/>
              <a:t>Alire</a:t>
            </a:r>
            <a:endParaRPr b="1" sz="3200"/>
          </a:p>
          <a:p>
            <a:pPr indent="-400050" lvl="0" marL="45720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n" sz="2700"/>
              <a:t>Project as a whole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n" sz="2700"/>
              <a:t>Community index</a:t>
            </a:r>
            <a:endParaRPr sz="2700"/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" sz="2700"/>
              <a:t>https://…/alire-index</a:t>
            </a:r>
            <a:endParaRPr sz="2700"/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" sz="2700"/>
              <a:t>Project = “crate”</a:t>
            </a:r>
            <a:br>
              <a:rPr lang="en" sz="2700"/>
            </a:br>
            <a:endParaRPr sz="2700"/>
          </a:p>
          <a:p>
            <a:pPr indent="0" lvl="0" marL="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700"/>
          </a:p>
          <a:p>
            <a:pPr indent="0" lvl="0" marL="0" marR="0" rtl="0" algn="ctr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" name="Google Shape;78;p6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CONTEXTS</a:t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746425" y="946350"/>
            <a:ext cx="43977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700">
                <a:latin typeface="Inconsolata"/>
                <a:ea typeface="Inconsolata"/>
                <a:cs typeface="Inconsolata"/>
                <a:sym typeface="Inconsolata"/>
              </a:rPr>
              <a:t>alr</a:t>
            </a:r>
            <a:endParaRPr b="1" sz="27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n" sz="2700"/>
              <a:t>Command-line tool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n" sz="2700"/>
              <a:t>https://…/alire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n" sz="2700"/>
              <a:t>Source download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n" sz="2700"/>
              <a:t>Dependency mngmnt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n" sz="2700"/>
              <a:t>Build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700"/>
          </a:p>
        </p:txBody>
      </p:sp>
      <p:sp>
        <p:nvSpPr>
          <p:cNvPr id="80" name="Google Shape;80;p6"/>
          <p:cNvSpPr txBox="1"/>
          <p:nvPr/>
        </p:nvSpPr>
        <p:spPr>
          <a:xfrm>
            <a:off x="909450" y="489150"/>
            <a:ext cx="7325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https://github.com/alire-project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1965450" y="4300369"/>
            <a:ext cx="521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8900" lvl="0" marL="3429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</a:t>
            </a: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brary </a:t>
            </a: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43169"/>
            <a:ext cx="1300331" cy="130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idx="2" type="body"/>
          </p:nvPr>
        </p:nvSpPr>
        <p:spPr>
          <a:xfrm>
            <a:off x="0" y="-106882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2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TIMELINE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17900" y="681431"/>
            <a:ext cx="83082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400"/>
              <a:t>Feb 2016: 1st repo created (early ideas)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400"/>
              <a:t>Jun</a:t>
            </a:r>
            <a:r>
              <a:rPr b="1" lang="en" sz="2400"/>
              <a:t> 2018: AEiC 2018 paper &amp; current org+repo creation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400"/>
              <a:t>Aug 2019: Website online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400"/>
              <a:t>Feb 2021: 1.0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400"/>
              <a:t>Sep 2021: 1.1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400"/>
              <a:t>May 2022: 1.2</a:t>
            </a:r>
            <a:br>
              <a:rPr lang="en" sz="2400"/>
            </a:br>
            <a:endParaRPr sz="24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400"/>
              <a:t>Mar</a:t>
            </a:r>
            <a:r>
              <a:rPr b="1" lang="en" sz="2400"/>
              <a:t> 2024: 2.0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de196fb5_0_0"/>
          <p:cNvSpPr txBox="1"/>
          <p:nvPr>
            <p:ph type="title"/>
          </p:nvPr>
        </p:nvSpPr>
        <p:spPr>
          <a:xfrm>
            <a:off x="0" y="1431338"/>
            <a:ext cx="91440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e4de196fb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742" y="1130548"/>
            <a:ext cx="4631258" cy="40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e4de196fb5_0_5"/>
          <p:cNvSpPr txBox="1"/>
          <p:nvPr>
            <p:ph idx="1" type="body"/>
          </p:nvPr>
        </p:nvSpPr>
        <p:spPr>
          <a:xfrm>
            <a:off x="474775" y="489150"/>
            <a:ext cx="81945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407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crates (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1064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releases)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Embedded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SPARK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Top 10 tags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#embedded(56) 	#nostd(33)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#web(26) 		#linux(18)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#database(17) 	#spark(16)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#game(15) 		#orka(14) 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latin typeface="Arial"/>
                <a:ea typeface="Arial"/>
                <a:cs typeface="Arial"/>
                <a:sym typeface="Arial"/>
              </a:rPr>
              <a:t>#gnatcoll(14) 	#bindings(14)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02" name="Google Shape;102;g2e4de196fb5_0_5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103" name="Google Shape;103;g2e4de196fb5_0_5"/>
          <p:cNvSpPr txBox="1"/>
          <p:nvPr/>
        </p:nvSpPr>
        <p:spPr>
          <a:xfrm>
            <a:off x="5462400" y="489144"/>
            <a:ext cx="36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sng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https://alire.ada.dev/network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4de196fb5_0_13"/>
          <p:cNvSpPr txBox="1"/>
          <p:nvPr>
            <p:ph idx="1" type="body"/>
          </p:nvPr>
        </p:nvSpPr>
        <p:spPr>
          <a:xfrm>
            <a:off x="474775" y="634400"/>
            <a:ext cx="81945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Almost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100k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downloads </a:t>
            </a:r>
            <a:endParaRPr sz="1262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" sz="1962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https://hanadigital.github.io/grev/?user=alire-project&amp;repo=alire</a:t>
            </a:r>
            <a:endParaRPr sz="4400"/>
          </a:p>
        </p:txBody>
      </p:sp>
      <p:sp>
        <p:nvSpPr>
          <p:cNvPr id="110" name="Google Shape;110;g2e4de196fb5_0_13"/>
          <p:cNvSpPr txBox="1"/>
          <p:nvPr>
            <p:ph idx="2" type="body"/>
          </p:nvPr>
        </p:nvSpPr>
        <p:spPr>
          <a:xfrm>
            <a:off x="0" y="-118346"/>
            <a:ext cx="9144000" cy="4893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85725">
              <a:srgbClr val="000000">
                <a:alpha val="835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DOWNLOADS</a:t>
            </a:r>
            <a:endParaRPr/>
          </a:p>
        </p:txBody>
      </p:sp>
      <p:pic>
        <p:nvPicPr>
          <p:cNvPr id="111" name="Google Shape;111;g2e4de196fb5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25" y="1811098"/>
            <a:ext cx="7368576" cy="31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e4de196fb5_0_13"/>
          <p:cNvSpPr/>
          <p:nvPr/>
        </p:nvSpPr>
        <p:spPr>
          <a:xfrm>
            <a:off x="261100" y="4160075"/>
            <a:ext cx="8007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ítul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