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1"/>
  </p:sldMasterIdLst>
  <p:notesMasterIdLst>
    <p:notesMasterId r:id="rId48"/>
  </p:notesMasterIdLst>
  <p:handoutMasterIdLst>
    <p:handoutMasterId r:id="rId49"/>
  </p:handoutMasterIdLst>
  <p:sldIdLst>
    <p:sldId id="506" r:id="rId2"/>
    <p:sldId id="587" r:id="rId3"/>
    <p:sldId id="647" r:id="rId4"/>
    <p:sldId id="607" r:id="rId5"/>
    <p:sldId id="608" r:id="rId6"/>
    <p:sldId id="609" r:id="rId7"/>
    <p:sldId id="648" r:id="rId8"/>
    <p:sldId id="610" r:id="rId9"/>
    <p:sldId id="611" r:id="rId10"/>
    <p:sldId id="613" r:id="rId11"/>
    <p:sldId id="649" r:id="rId12"/>
    <p:sldId id="614" r:id="rId13"/>
    <p:sldId id="615" r:id="rId14"/>
    <p:sldId id="616" r:id="rId15"/>
    <p:sldId id="617" r:id="rId16"/>
    <p:sldId id="618" r:id="rId17"/>
    <p:sldId id="619" r:id="rId18"/>
    <p:sldId id="620" r:id="rId19"/>
    <p:sldId id="621" r:id="rId20"/>
    <p:sldId id="622" r:id="rId21"/>
    <p:sldId id="623" r:id="rId22"/>
    <p:sldId id="624" r:id="rId23"/>
    <p:sldId id="625" r:id="rId24"/>
    <p:sldId id="626" r:id="rId25"/>
    <p:sldId id="627" r:id="rId26"/>
    <p:sldId id="628" r:id="rId27"/>
    <p:sldId id="629" r:id="rId28"/>
    <p:sldId id="630" r:id="rId29"/>
    <p:sldId id="631" r:id="rId30"/>
    <p:sldId id="650" r:id="rId31"/>
    <p:sldId id="632" r:id="rId32"/>
    <p:sldId id="633" r:id="rId33"/>
    <p:sldId id="634" r:id="rId34"/>
    <p:sldId id="635" r:id="rId35"/>
    <p:sldId id="636" r:id="rId36"/>
    <p:sldId id="637" r:id="rId37"/>
    <p:sldId id="638" r:id="rId38"/>
    <p:sldId id="639" r:id="rId39"/>
    <p:sldId id="640" r:id="rId40"/>
    <p:sldId id="646" r:id="rId41"/>
    <p:sldId id="645" r:id="rId42"/>
    <p:sldId id="644" r:id="rId43"/>
    <p:sldId id="641" r:id="rId44"/>
    <p:sldId id="643" r:id="rId45"/>
    <p:sldId id="642" r:id="rId46"/>
    <p:sldId id="504"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1pPr>
    <a:lvl2pPr marL="457200"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2pPr>
    <a:lvl3pPr marL="914400"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3pPr>
    <a:lvl4pPr marL="1371600"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4pPr>
    <a:lvl5pPr marL="1828800" algn="l" rtl="0" fontAlgn="base">
      <a:spcBef>
        <a:spcPct val="0"/>
      </a:spcBef>
      <a:spcAft>
        <a:spcPct val="0"/>
      </a:spcAft>
      <a:defRPr kern="1200">
        <a:solidFill>
          <a:schemeClr val="tx1"/>
        </a:solidFill>
        <a:latin typeface="Arial" pitchFamily="34" charset="0"/>
        <a:ea typeface="宋体" pitchFamily="2" charset="-122"/>
        <a:cs typeface="Arial" pitchFamily="34" charset="0"/>
      </a:defRPr>
    </a:lvl5pPr>
    <a:lvl6pPr marL="2286000" algn="l" defTabSz="914400" rtl="0" eaLnBrk="1" latinLnBrk="0" hangingPunct="1">
      <a:defRPr kern="1200">
        <a:solidFill>
          <a:schemeClr val="tx1"/>
        </a:solidFill>
        <a:latin typeface="Arial" pitchFamily="34" charset="0"/>
        <a:ea typeface="宋体" pitchFamily="2" charset="-122"/>
        <a:cs typeface="Arial" pitchFamily="34" charset="0"/>
      </a:defRPr>
    </a:lvl6pPr>
    <a:lvl7pPr marL="2743200" algn="l" defTabSz="914400" rtl="0" eaLnBrk="1" latinLnBrk="0" hangingPunct="1">
      <a:defRPr kern="1200">
        <a:solidFill>
          <a:schemeClr val="tx1"/>
        </a:solidFill>
        <a:latin typeface="Arial" pitchFamily="34" charset="0"/>
        <a:ea typeface="宋体" pitchFamily="2" charset="-122"/>
        <a:cs typeface="Arial" pitchFamily="34" charset="0"/>
      </a:defRPr>
    </a:lvl7pPr>
    <a:lvl8pPr marL="3200400" algn="l" defTabSz="914400" rtl="0" eaLnBrk="1" latinLnBrk="0" hangingPunct="1">
      <a:defRPr kern="1200">
        <a:solidFill>
          <a:schemeClr val="tx1"/>
        </a:solidFill>
        <a:latin typeface="Arial" pitchFamily="34" charset="0"/>
        <a:ea typeface="宋体" pitchFamily="2" charset="-122"/>
        <a:cs typeface="Arial" pitchFamily="34" charset="0"/>
      </a:defRPr>
    </a:lvl8pPr>
    <a:lvl9pPr marL="3657600" algn="l" defTabSz="914400" rtl="0" eaLnBrk="1" latinLnBrk="0" hangingPunct="1">
      <a:defRPr kern="1200">
        <a:solidFill>
          <a:schemeClr val="tx1"/>
        </a:solidFill>
        <a:latin typeface="Arial" pitchFamily="34" charset="0"/>
        <a:ea typeface="宋体" pitchFamily="2" charset="-122"/>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CC"/>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440" autoAdjust="0"/>
    <p:restoredTop sz="98145" autoAdjust="0"/>
  </p:normalViewPr>
  <p:slideViewPr>
    <p:cSldViewPr snapToObjects="1">
      <p:cViewPr>
        <p:scale>
          <a:sx n="70" d="100"/>
          <a:sy n="70" d="100"/>
        </p:scale>
        <p:origin x="-1380" y="-174"/>
      </p:cViewPr>
      <p:guideLst>
        <p:guide orient="horz" pos="1920"/>
        <p:guide pos="240"/>
      </p:guideLst>
    </p:cSldViewPr>
  </p:slideViewPr>
  <p:notesTextViewPr>
    <p:cViewPr>
      <p:scale>
        <a:sx n="100" d="100"/>
        <a:sy n="100" d="100"/>
      </p:scale>
      <p:origin x="0" y="0"/>
    </p:cViewPr>
  </p:notesTextViewPr>
  <p:sorterViewPr>
    <p:cViewPr>
      <p:scale>
        <a:sx n="50" d="100"/>
        <a:sy n="50" d="100"/>
      </p:scale>
      <p:origin x="0" y="0"/>
    </p:cViewPr>
  </p:sorterViewPr>
  <p:notesViewPr>
    <p:cSldViewPr snapToObjects="1">
      <p:cViewPr varScale="1">
        <p:scale>
          <a:sx n="53" d="100"/>
          <a:sy n="53" d="100"/>
        </p:scale>
        <p:origin x="-295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cs typeface="Arial" pitchFamily="34" charset="0"/>
              </a:defRPr>
            </a:lvl1pPr>
          </a:lstStyle>
          <a:p>
            <a:pPr>
              <a:defRPr/>
            </a:pPr>
            <a:fld id="{A5736FB1-BF29-44FF-9A8A-BBAB49ED532E}" type="datetimeFigureOut">
              <a:rPr lang="zh-CN" altLang="en-US"/>
              <a:pPr>
                <a:defRPr/>
              </a:pPr>
              <a:t>2015/3/20</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cs typeface="Arial" pitchFamily="34" charset="0"/>
              </a:defRPr>
            </a:lvl1pPr>
          </a:lstStyle>
          <a:p>
            <a:pPr>
              <a:defRPr/>
            </a:pPr>
            <a:fld id="{AE0917FA-6262-4000-AC5D-BCFE6F0A1BDE}" type="slidenum">
              <a:rPr lang="zh-CN" altLang="en-US"/>
              <a:pPr>
                <a:defRPr/>
              </a:pPr>
              <a:t>‹#›</a:t>
            </a:fld>
            <a:endParaRPr lang="en-US" altLang="zh-CN"/>
          </a:p>
        </p:txBody>
      </p:sp>
    </p:spTree>
    <p:extLst>
      <p:ext uri="{BB962C8B-B14F-4D97-AF65-F5344CB8AC3E}">
        <p14:creationId xmlns="" xmlns:p14="http://schemas.microsoft.com/office/powerpoint/2010/main" val="4281876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cs typeface="Arial" pitchFamily="34" charset="0"/>
              </a:defRPr>
            </a:lvl1pPr>
          </a:lstStyle>
          <a:p>
            <a:pPr>
              <a:defRPr/>
            </a:pPr>
            <a:fld id="{4722C611-31B6-4334-940E-FA410300E77F}" type="datetimeFigureOut">
              <a:rPr lang="zh-CN" altLang="en-US"/>
              <a:pPr>
                <a:defRPr/>
              </a:pPr>
              <a:t>2015/3/20</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cs typeface="Arial" pitchFamily="34" charset="0"/>
              </a:defRPr>
            </a:lvl1pPr>
          </a:lstStyle>
          <a:p>
            <a:pPr>
              <a:defRPr/>
            </a:pPr>
            <a:fld id="{C2256369-ADE7-42BD-8EE6-E58CF70B7728}" type="slidenum">
              <a:rPr lang="zh-CN" altLang="en-US"/>
              <a:pPr>
                <a:defRPr/>
              </a:pPr>
              <a:t>‹#›</a:t>
            </a:fld>
            <a:endParaRPr lang="en-US" altLang="zh-CN"/>
          </a:p>
        </p:txBody>
      </p:sp>
    </p:spTree>
    <p:extLst>
      <p:ext uri="{BB962C8B-B14F-4D97-AF65-F5344CB8AC3E}">
        <p14:creationId xmlns="" xmlns:p14="http://schemas.microsoft.com/office/powerpoint/2010/main" val="8726938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205E4A71-32D7-4BCF-A91B-45D7928793D9}" type="slidenum">
              <a:rPr lang="zh-CN" altLang="en-US" smtClean="0"/>
              <a:pPr>
                <a:defRPr/>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38CCD65A-FBA4-4B3A-91D5-52CF099E173A}" type="slidenum">
              <a:rPr lang="zh-CN" altLang="en-US" smtClean="0"/>
              <a:pPr>
                <a:defRPr/>
              </a:pPr>
              <a:t>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1">
    <p:spTree>
      <p:nvGrpSpPr>
        <p:cNvPr id="1" name=""/>
        <p:cNvGrpSpPr/>
        <p:nvPr/>
      </p:nvGrpSpPr>
      <p:grpSpPr>
        <a:xfrm>
          <a:off x="0" y="0"/>
          <a:ext cx="0" cy="0"/>
          <a:chOff x="0" y="0"/>
          <a:chExt cx="0" cy="0"/>
        </a:xfrm>
      </p:grpSpPr>
      <p:pic>
        <p:nvPicPr>
          <p:cNvPr id="3" name="Picture 2" descr="C:\Users\Administrator\Desktop\LT_ITBusiness_co_03.jpg"/>
          <p:cNvPicPr>
            <a:picLocks noChangeAspect="1" noChangeArrowheads="1"/>
          </p:cNvPicPr>
          <p:nvPr userDrawn="1"/>
        </p:nvPicPr>
        <p:blipFill>
          <a:blip r:embed="rId2" cstate="print"/>
          <a:srcRect/>
          <a:stretch>
            <a:fillRect/>
          </a:stretch>
        </p:blipFill>
        <p:spPr bwMode="auto">
          <a:xfrm>
            <a:off x="4763" y="0"/>
            <a:ext cx="9134475" cy="6858000"/>
          </a:xfrm>
          <a:prstGeom prst="rect">
            <a:avLst/>
          </a:prstGeom>
          <a:noFill/>
          <a:ln w="9525">
            <a:noFill/>
            <a:miter lim="800000"/>
            <a:headEnd/>
            <a:tailEnd/>
          </a:ln>
        </p:spPr>
      </p:pic>
      <p:pic>
        <p:nvPicPr>
          <p:cNvPr id="4" name="图片 5" descr="云视logo定稿透明底20121023-拷贝.png"/>
          <p:cNvPicPr>
            <a:picLocks noChangeAspect="1"/>
          </p:cNvPicPr>
          <p:nvPr userDrawn="1"/>
        </p:nvPicPr>
        <p:blipFill>
          <a:blip r:embed="rId3" cstate="print"/>
          <a:srcRect/>
          <a:stretch>
            <a:fillRect/>
          </a:stretch>
        </p:blipFill>
        <p:spPr bwMode="auto">
          <a:xfrm>
            <a:off x="7010400" y="304800"/>
            <a:ext cx="1403350" cy="1066800"/>
          </a:xfrm>
          <a:prstGeom prst="rect">
            <a:avLst/>
          </a:prstGeom>
          <a:noFill/>
          <a:ln w="9525">
            <a:noFill/>
            <a:miter lim="800000"/>
            <a:headEnd/>
            <a:tailEnd/>
          </a:ln>
        </p:spPr>
      </p:pic>
      <p:sp>
        <p:nvSpPr>
          <p:cNvPr id="10" name="标题 9"/>
          <p:cNvSpPr>
            <a:spLocks noGrp="1"/>
          </p:cNvSpPr>
          <p:nvPr>
            <p:ph type="title"/>
          </p:nvPr>
        </p:nvSpPr>
        <p:spPr>
          <a:xfrm>
            <a:off x="3200400" y="1854200"/>
            <a:ext cx="5541963" cy="508000"/>
          </a:xfrm>
        </p:spPr>
        <p:txBody>
          <a:bodyPr/>
          <a:lstStyle>
            <a:lvl1pPr algn="r">
              <a:defRPr b="1">
                <a:solidFill>
                  <a:schemeClr val="bg1">
                    <a:lumMod val="95000"/>
                    <a:lumOff val="5000"/>
                  </a:schemeClr>
                </a:solidFill>
                <a:effectLst>
                  <a:outerShdw blurRad="38100" dist="38100" dir="2700000" algn="tl">
                    <a:srgbClr val="000000">
                      <a:alpha val="43137"/>
                    </a:srgbClr>
                  </a:outerShdw>
                </a:effectLst>
              </a:defRPr>
            </a:lvl1pPr>
          </a:lstStyle>
          <a:p>
            <a:r>
              <a:rPr lang="zh-CN" altLang="en-US" dirty="0" smtClean="0"/>
              <a:t>单击此处编辑母版标题样式</a:t>
            </a:r>
            <a:endParaRPr lang="zh-CN" alt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_VisualStudi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userDrawn="1"/>
        </p:nvPicPr>
        <p:blipFill>
          <a:blip r:embed="rId3" cstate="print"/>
          <a:srcRect/>
          <a:stretch>
            <a:fillRect/>
          </a:stretch>
        </p:blipFill>
        <p:spPr bwMode="auto">
          <a:xfrm>
            <a:off x="0" y="6016625"/>
            <a:ext cx="8128000" cy="476250"/>
          </a:xfrm>
          <a:prstGeom prst="rect">
            <a:avLst/>
          </a:prstGeom>
          <a:noFill/>
          <a:ln w="9525">
            <a:noFill/>
            <a:miter lim="800000"/>
            <a:headEnd/>
            <a:tailEnd/>
          </a:ln>
        </p:spPr>
      </p:pic>
      <p:pic>
        <p:nvPicPr>
          <p:cNvPr id="6" name="图片 4" descr="云视logo定稿透明底20121023-拷贝.png"/>
          <p:cNvPicPr>
            <a:picLocks noChangeAspect="1"/>
          </p:cNvPicPr>
          <p:nvPr userDrawn="1"/>
        </p:nvPicPr>
        <p:blipFill>
          <a:blip r:embed="rId4" cstate="print"/>
          <a:srcRect/>
          <a:stretch>
            <a:fillRect/>
          </a:stretch>
        </p:blipFill>
        <p:spPr bwMode="auto">
          <a:xfrm>
            <a:off x="7735888" y="5943600"/>
            <a:ext cx="874712" cy="665163"/>
          </a:xfrm>
          <a:prstGeom prst="rect">
            <a:avLst/>
          </a:prstGeom>
          <a:noFill/>
          <a:ln w="9525">
            <a:noFill/>
            <a:miter lim="800000"/>
            <a:headEnd/>
            <a:tailEnd/>
          </a:ln>
        </p:spPr>
      </p:pic>
      <p:sp>
        <p:nvSpPr>
          <p:cNvPr id="7" name="Text Box 16"/>
          <p:cNvSpPr txBox="1">
            <a:spLocks noChangeArrowheads="1"/>
          </p:cNvSpPr>
          <p:nvPr userDrawn="1"/>
        </p:nvSpPr>
        <p:spPr bwMode="gray">
          <a:xfrm>
            <a:off x="76200" y="6535738"/>
            <a:ext cx="5522913" cy="246062"/>
          </a:xfrm>
          <a:prstGeom prst="rect">
            <a:avLst/>
          </a:prstGeom>
          <a:noFill/>
          <a:ln w="38100" algn="ctr">
            <a:noFill/>
            <a:miter lim="800000"/>
            <a:headEnd/>
            <a:tailEnd/>
          </a:ln>
          <a:effectLst/>
        </p:spPr>
        <p:txBody>
          <a:bodyPr wrap="none">
            <a:spAutoFit/>
          </a:bodyPr>
          <a:lstStyle/>
          <a:p>
            <a:pPr algn="ctr" eaLnBrk="0" hangingPunct="0">
              <a:defRPr/>
            </a:pPr>
            <a:r>
              <a:rPr lang="en-US" altLang="zh-CN" sz="1000" dirty="0">
                <a:solidFill>
                  <a:schemeClr val="tx1">
                    <a:lumMod val="75000"/>
                  </a:schemeClr>
                </a:solidFill>
                <a:latin typeface="Arial" charset="0"/>
              </a:rPr>
              <a:t>Copyright © 2012 Cloud Vision Networks. All Rights Reserved </a:t>
            </a:r>
            <a:r>
              <a:rPr lang="zh-CN" altLang="en-US" sz="1000" dirty="0">
                <a:solidFill>
                  <a:schemeClr val="tx1">
                    <a:lumMod val="75000"/>
                  </a:schemeClr>
                </a:solidFill>
                <a:latin typeface="Arial" charset="0"/>
                <a:ea typeface="黑体" pitchFamily="49" charset="-122"/>
              </a:rPr>
              <a:t>上海云视科技有限公司版权所有</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userDrawn="1"/>
        </p:nvPicPr>
        <p:blipFill>
          <a:blip r:embed="rId3" cstate="print"/>
          <a:srcRect/>
          <a:stretch>
            <a:fillRect/>
          </a:stretch>
        </p:blipFill>
        <p:spPr bwMode="auto">
          <a:xfrm>
            <a:off x="0" y="6016625"/>
            <a:ext cx="8128000" cy="476250"/>
          </a:xfrm>
          <a:prstGeom prst="rect">
            <a:avLst/>
          </a:prstGeom>
          <a:noFill/>
          <a:ln w="9525">
            <a:noFill/>
            <a:miter lim="800000"/>
            <a:headEnd/>
            <a:tailEnd/>
          </a:ln>
        </p:spPr>
      </p:pic>
      <p:pic>
        <p:nvPicPr>
          <p:cNvPr id="6" name="图片 4" descr="云视logo定稿透明底20121023-拷贝.png"/>
          <p:cNvPicPr>
            <a:picLocks noChangeAspect="1"/>
          </p:cNvPicPr>
          <p:nvPr userDrawn="1"/>
        </p:nvPicPr>
        <p:blipFill>
          <a:blip r:embed="rId4" cstate="print"/>
          <a:srcRect/>
          <a:stretch>
            <a:fillRect/>
          </a:stretch>
        </p:blipFill>
        <p:spPr bwMode="auto">
          <a:xfrm>
            <a:off x="7735888" y="5943600"/>
            <a:ext cx="874712" cy="665163"/>
          </a:xfrm>
          <a:prstGeom prst="rect">
            <a:avLst/>
          </a:prstGeom>
          <a:noFill/>
          <a:ln w="9525">
            <a:noFill/>
            <a:miter lim="800000"/>
            <a:headEnd/>
            <a:tailEnd/>
          </a:ln>
        </p:spPr>
      </p:pic>
      <p:sp>
        <p:nvSpPr>
          <p:cNvPr id="7" name="Text Box 16"/>
          <p:cNvSpPr txBox="1">
            <a:spLocks noChangeArrowheads="1"/>
          </p:cNvSpPr>
          <p:nvPr userDrawn="1"/>
        </p:nvSpPr>
        <p:spPr bwMode="gray">
          <a:xfrm>
            <a:off x="76200" y="6535738"/>
            <a:ext cx="5522913" cy="246062"/>
          </a:xfrm>
          <a:prstGeom prst="rect">
            <a:avLst/>
          </a:prstGeom>
          <a:noFill/>
          <a:ln w="38100" algn="ctr">
            <a:noFill/>
            <a:miter lim="800000"/>
            <a:headEnd/>
            <a:tailEnd/>
          </a:ln>
          <a:effectLst/>
        </p:spPr>
        <p:txBody>
          <a:bodyPr wrap="none">
            <a:spAutoFit/>
          </a:bodyPr>
          <a:lstStyle/>
          <a:p>
            <a:pPr algn="ctr" eaLnBrk="0" hangingPunct="0">
              <a:defRPr/>
            </a:pPr>
            <a:r>
              <a:rPr lang="en-US" altLang="zh-CN" sz="1000" dirty="0">
                <a:solidFill>
                  <a:schemeClr val="tx1">
                    <a:lumMod val="75000"/>
                  </a:schemeClr>
                </a:solidFill>
                <a:latin typeface="Arial" charset="0"/>
              </a:rPr>
              <a:t>Copyright © 2012 Cloud Vision Networks. All Rights Reserved </a:t>
            </a:r>
            <a:r>
              <a:rPr lang="zh-CN" altLang="en-US" sz="1000" dirty="0">
                <a:solidFill>
                  <a:schemeClr val="tx1">
                    <a:lumMod val="75000"/>
                  </a:schemeClr>
                </a:solidFill>
                <a:latin typeface="Arial" charset="0"/>
                <a:ea typeface="黑体" pitchFamily="49" charset="-122"/>
              </a:rPr>
              <a:t>上海云视科技有限公司版权所有</a:t>
            </a:r>
          </a:p>
        </p:txBody>
      </p:sp>
      <p:sp>
        <p:nvSpPr>
          <p:cNvPr id="2" name="Title 1"/>
          <p:cNvSpPr>
            <a:spLocks noGrp="1"/>
          </p:cNvSpPr>
          <p:nvPr>
            <p:ph type="title"/>
          </p:nvPr>
        </p:nvSpPr>
        <p:spPr/>
        <p:txBody>
          <a:bodyPr/>
          <a:lstStyle>
            <a:lvl1pPr>
              <a:tabLst>
                <a:tab pos="2334762" algn="l"/>
              </a:tab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359835" y="1203854"/>
            <a:ext cx="4019021" cy="1677383"/>
          </a:xfrm>
        </p:spPr>
        <p:txBody>
          <a:bodyPr/>
          <a:lstStyle>
            <a:lvl1pPr marL="289697" indent="-289697">
              <a:lnSpc>
                <a:spcPct val="90000"/>
              </a:lnSpc>
              <a:buFont typeface="Arial" pitchFamily="34" charset="0"/>
              <a:buChar char="•"/>
              <a:defRPr sz="2300"/>
            </a:lvl1pPr>
            <a:lvl2pPr marL="519865" indent="-230169">
              <a:lnSpc>
                <a:spcPct val="90000"/>
              </a:lnSpc>
              <a:buFont typeface="Arial" pitchFamily="34" charset="0"/>
              <a:buChar char="•"/>
              <a:defRPr sz="2000"/>
            </a:lvl2pPr>
            <a:lvl3pPr marL="761940" indent="-242074">
              <a:lnSpc>
                <a:spcPct val="90000"/>
              </a:lnSpc>
              <a:buFont typeface="Arial" pitchFamily="34" charset="0"/>
              <a:buChar char="•"/>
              <a:defRPr sz="2000"/>
            </a:lvl3pPr>
            <a:lvl4pPr marL="1004014" indent="-242074">
              <a:lnSpc>
                <a:spcPct val="90000"/>
              </a:lnSpc>
              <a:buFont typeface="Arial" pitchFamily="34" charset="0"/>
              <a:buChar char="•"/>
              <a:defRPr sz="2000"/>
            </a:lvl4pPr>
            <a:lvl5pPr marL="1234182" indent="-230169">
              <a:lnSpc>
                <a:spcPct val="90000"/>
              </a:lnSpc>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5887" y="1203854"/>
            <a:ext cx="4020343" cy="1677383"/>
          </a:xfrm>
        </p:spPr>
        <p:txBody>
          <a:bodyPr/>
          <a:lstStyle>
            <a:lvl1pPr marL="289697" indent="-289697">
              <a:lnSpc>
                <a:spcPct val="90000"/>
              </a:lnSpc>
              <a:buFont typeface="Arial" pitchFamily="34" charset="0"/>
              <a:buChar char="•"/>
              <a:defRPr sz="2300"/>
            </a:lvl1pPr>
            <a:lvl2pPr marL="519865" indent="-230169">
              <a:lnSpc>
                <a:spcPct val="90000"/>
              </a:lnSpc>
              <a:buFont typeface="Arial" pitchFamily="34" charset="0"/>
              <a:buChar char="•"/>
              <a:defRPr sz="2000"/>
            </a:lvl2pPr>
            <a:lvl3pPr marL="761940" indent="-242074">
              <a:lnSpc>
                <a:spcPct val="90000"/>
              </a:lnSpc>
              <a:buFont typeface="Arial" pitchFamily="34" charset="0"/>
              <a:buChar char="•"/>
              <a:defRPr sz="2000"/>
            </a:lvl3pPr>
            <a:lvl4pPr marL="1004014" indent="-242074">
              <a:lnSpc>
                <a:spcPct val="90000"/>
              </a:lnSpc>
              <a:buFont typeface="Arial" pitchFamily="34" charset="0"/>
              <a:buChar char="•"/>
              <a:defRPr sz="2000"/>
            </a:lvl4pPr>
            <a:lvl5pPr marL="1234182" indent="-230169">
              <a:lnSpc>
                <a:spcPct val="90000"/>
              </a:lnSpc>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 name="图片 3" descr="云视logo定稿透明底20121023-拷贝.png"/>
          <p:cNvPicPr>
            <a:picLocks noChangeAspect="1"/>
          </p:cNvPicPr>
          <p:nvPr userDrawn="1"/>
        </p:nvPicPr>
        <p:blipFill>
          <a:blip r:embed="rId3" cstate="print"/>
          <a:srcRect/>
          <a:stretch>
            <a:fillRect/>
          </a:stretch>
        </p:blipFill>
        <p:spPr bwMode="auto">
          <a:xfrm>
            <a:off x="7735888" y="5943600"/>
            <a:ext cx="874712" cy="665163"/>
          </a:xfrm>
          <a:prstGeom prst="rect">
            <a:avLst/>
          </a:prstGeom>
          <a:noFill/>
          <a:ln w="9525">
            <a:noFill/>
            <a:miter lim="800000"/>
            <a:headEnd/>
            <a:tailEnd/>
          </a:ln>
        </p:spPr>
      </p:pic>
      <p:sp>
        <p:nvSpPr>
          <p:cNvPr id="8" name="Text Box 16"/>
          <p:cNvSpPr txBox="1">
            <a:spLocks noChangeArrowheads="1"/>
          </p:cNvSpPr>
          <p:nvPr userDrawn="1"/>
        </p:nvSpPr>
        <p:spPr bwMode="gray">
          <a:xfrm>
            <a:off x="76200" y="6535738"/>
            <a:ext cx="5522913" cy="246062"/>
          </a:xfrm>
          <a:prstGeom prst="rect">
            <a:avLst/>
          </a:prstGeom>
          <a:noFill/>
          <a:ln w="38100" algn="ctr">
            <a:noFill/>
            <a:miter lim="800000"/>
            <a:headEnd/>
            <a:tailEnd/>
          </a:ln>
          <a:effectLst/>
        </p:spPr>
        <p:txBody>
          <a:bodyPr wrap="none">
            <a:spAutoFit/>
          </a:bodyPr>
          <a:lstStyle/>
          <a:p>
            <a:pPr algn="ctr" eaLnBrk="0" hangingPunct="0">
              <a:defRPr/>
            </a:pPr>
            <a:r>
              <a:rPr lang="en-US" altLang="zh-CN" sz="1000" dirty="0">
                <a:solidFill>
                  <a:schemeClr val="tx1">
                    <a:lumMod val="75000"/>
                  </a:schemeClr>
                </a:solidFill>
                <a:latin typeface="Arial" charset="0"/>
              </a:rPr>
              <a:t>Copyright © 2012 Cloud Vision Networks. All Rights Reserved </a:t>
            </a:r>
            <a:r>
              <a:rPr lang="zh-CN" altLang="en-US" sz="1000" dirty="0">
                <a:solidFill>
                  <a:schemeClr val="tx1">
                    <a:lumMod val="75000"/>
                  </a:schemeClr>
                </a:solidFill>
                <a:latin typeface="Arial" charset="0"/>
                <a:ea typeface="黑体" pitchFamily="49" charset="-122"/>
              </a:rPr>
              <a:t>上海云视科技有限公司版权所有</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203854"/>
            <a:ext cx="3997854" cy="346248"/>
          </a:xfrm>
        </p:spPr>
        <p:txBody>
          <a:bodyPr anchor="b"/>
          <a:lstStyle>
            <a:lvl1pPr marL="0" indent="0">
              <a:lnSpc>
                <a:spcPct val="90000"/>
              </a:lnSpc>
              <a:spcBef>
                <a:spcPts val="0"/>
              </a:spcBef>
              <a:buNone/>
              <a:defRPr sz="2500" b="0" baseline="0">
                <a:latin typeface="+mn-lt"/>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59835" y="1597216"/>
            <a:ext cx="4019021" cy="1536318"/>
          </a:xfrm>
        </p:spPr>
        <p:txBody>
          <a:bodyPr/>
          <a:lstStyle>
            <a:lvl1pPr marL="281759" indent="-281759">
              <a:buFont typeface="Arial" pitchFamily="34" charset="0"/>
              <a:buChar char="•"/>
              <a:defRPr sz="2300"/>
            </a:lvl1pPr>
            <a:lvl2pPr marL="562196" indent="-265885">
              <a:buFont typeface="Arial" pitchFamily="34" charset="0"/>
              <a:buChar char="•"/>
              <a:defRPr sz="2000"/>
            </a:lvl2pPr>
            <a:lvl3pPr marL="813529" indent="-243397">
              <a:buFont typeface="Arial" pitchFamily="34" charset="0"/>
              <a:buChar char="•"/>
              <a:defRPr sz="1800"/>
            </a:lvl3pPr>
            <a:lvl4pPr marL="1050312" indent="-228847">
              <a:buFont typeface="Arial" pitchFamily="34" charset="0"/>
              <a:buChar char="•"/>
              <a:defRPr sz="1700"/>
            </a:lvl4pPr>
            <a:lvl5pPr marL="1279159" indent="-206358">
              <a:buFont typeface="Arial" pitchFamily="34" charset="0"/>
              <a:buChar char="•"/>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5888" y="1203854"/>
            <a:ext cx="4020343" cy="346248"/>
          </a:xfrm>
        </p:spPr>
        <p:txBody>
          <a:bodyPr anchor="b"/>
          <a:lstStyle>
            <a:lvl1pPr marL="0" indent="0">
              <a:lnSpc>
                <a:spcPct val="90000"/>
              </a:lnSpc>
              <a:spcBef>
                <a:spcPts val="0"/>
              </a:spcBef>
              <a:buNone/>
              <a:defRPr sz="2500" b="0">
                <a:latin typeface="+mn-lt"/>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5888" y="1597216"/>
            <a:ext cx="4020343" cy="1536318"/>
          </a:xfrm>
        </p:spPr>
        <p:txBody>
          <a:bodyPr/>
          <a:lstStyle>
            <a:lvl1pPr marL="296309" indent="-296309">
              <a:buFont typeface="Arial" pitchFamily="34" charset="0"/>
              <a:buChar char="•"/>
              <a:defRPr sz="2300"/>
            </a:lvl1pPr>
            <a:lvl2pPr marL="570132" indent="-273822">
              <a:buFont typeface="Arial" pitchFamily="34" charset="0"/>
              <a:buChar char="•"/>
              <a:defRPr sz="2000"/>
            </a:lvl2pPr>
            <a:lvl3pPr marL="821466" indent="-244720">
              <a:buFont typeface="Arial" pitchFamily="34" charset="0"/>
              <a:buChar char="•"/>
              <a:defRPr sz="1800"/>
            </a:lvl3pPr>
            <a:lvl4pPr marL="1050312" indent="-236784">
              <a:buFont typeface="Arial" pitchFamily="34" charset="0"/>
              <a:buChar char="•"/>
              <a:defRPr sz="1700"/>
            </a:lvl4pPr>
            <a:lvl5pPr marL="1279159" indent="-220910">
              <a:buFont typeface="Arial" pitchFamily="34" charset="0"/>
              <a:buChar char="•"/>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3" name="Picture 3" descr="blueband.tif"/>
          <p:cNvPicPr>
            <a:picLocks noChangeAspect="1"/>
          </p:cNvPicPr>
          <p:nvPr userDrawn="1"/>
        </p:nvPicPr>
        <p:blipFill>
          <a:blip r:embed="rId3" cstate="print"/>
          <a:srcRect/>
          <a:stretch>
            <a:fillRect/>
          </a:stretch>
        </p:blipFill>
        <p:spPr bwMode="auto">
          <a:xfrm>
            <a:off x="0" y="6016625"/>
            <a:ext cx="8128000" cy="476250"/>
          </a:xfrm>
          <a:prstGeom prst="rect">
            <a:avLst/>
          </a:prstGeom>
          <a:noFill/>
          <a:ln w="9525">
            <a:noFill/>
            <a:miter lim="800000"/>
            <a:headEnd/>
            <a:tailEnd/>
          </a:ln>
        </p:spPr>
      </p:pic>
      <p:pic>
        <p:nvPicPr>
          <p:cNvPr id="4" name="图片 4" descr="云视logo定稿透明底20121023-拷贝.png"/>
          <p:cNvPicPr>
            <a:picLocks noChangeAspect="1"/>
          </p:cNvPicPr>
          <p:nvPr userDrawn="1"/>
        </p:nvPicPr>
        <p:blipFill>
          <a:blip r:embed="rId4" cstate="print"/>
          <a:srcRect/>
          <a:stretch>
            <a:fillRect/>
          </a:stretch>
        </p:blipFill>
        <p:spPr bwMode="auto">
          <a:xfrm>
            <a:off x="7735888" y="5943600"/>
            <a:ext cx="874712" cy="665163"/>
          </a:xfrm>
          <a:prstGeom prst="rect">
            <a:avLst/>
          </a:prstGeom>
          <a:noFill/>
          <a:ln w="9525">
            <a:noFill/>
            <a:miter lim="800000"/>
            <a:headEnd/>
            <a:tailEnd/>
          </a:ln>
        </p:spPr>
      </p:pic>
      <p:sp>
        <p:nvSpPr>
          <p:cNvPr id="5" name="Text Box 16"/>
          <p:cNvSpPr txBox="1">
            <a:spLocks noChangeArrowheads="1"/>
          </p:cNvSpPr>
          <p:nvPr userDrawn="1"/>
        </p:nvSpPr>
        <p:spPr bwMode="gray">
          <a:xfrm>
            <a:off x="76200" y="6535738"/>
            <a:ext cx="5522913" cy="246062"/>
          </a:xfrm>
          <a:prstGeom prst="rect">
            <a:avLst/>
          </a:prstGeom>
          <a:noFill/>
          <a:ln w="38100" algn="ctr">
            <a:noFill/>
            <a:miter lim="800000"/>
            <a:headEnd/>
            <a:tailEnd/>
          </a:ln>
          <a:effectLst/>
        </p:spPr>
        <p:txBody>
          <a:bodyPr wrap="none">
            <a:spAutoFit/>
          </a:bodyPr>
          <a:lstStyle/>
          <a:p>
            <a:pPr algn="ctr" eaLnBrk="0" hangingPunct="0">
              <a:defRPr/>
            </a:pPr>
            <a:r>
              <a:rPr lang="en-US" altLang="zh-CN" sz="1000" dirty="0">
                <a:solidFill>
                  <a:schemeClr val="tx1">
                    <a:lumMod val="75000"/>
                  </a:schemeClr>
                </a:solidFill>
                <a:latin typeface="Arial" charset="0"/>
              </a:rPr>
              <a:t>Copyright © 2012 Cloud Vision Networks. All Rights Reserved </a:t>
            </a:r>
            <a:r>
              <a:rPr lang="zh-CN" altLang="en-US" sz="1000" dirty="0">
                <a:solidFill>
                  <a:schemeClr val="tx1">
                    <a:lumMod val="75000"/>
                  </a:schemeClr>
                </a:solidFill>
                <a:latin typeface="Arial" charset="0"/>
                <a:ea typeface="黑体" pitchFamily="49" charset="-122"/>
              </a:rPr>
              <a:t>上海云视科技有限公司版权所有</a:t>
            </a:r>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 name="图片 3" descr="云视logo定稿透明底20121023-拷贝.png"/>
          <p:cNvPicPr>
            <a:picLocks noChangeAspect="1"/>
          </p:cNvPicPr>
          <p:nvPr userDrawn="1"/>
        </p:nvPicPr>
        <p:blipFill>
          <a:blip r:embed="rId3" cstate="print"/>
          <a:srcRect/>
          <a:stretch>
            <a:fillRect/>
          </a:stretch>
        </p:blipFill>
        <p:spPr bwMode="auto">
          <a:xfrm>
            <a:off x="7848600" y="5943600"/>
            <a:ext cx="874713" cy="665163"/>
          </a:xfrm>
          <a:prstGeom prst="rect">
            <a:avLst/>
          </a:prstGeom>
          <a:noFill/>
          <a:ln w="9525">
            <a:noFill/>
            <a:miter lim="800000"/>
            <a:headEnd/>
            <a:tailEnd/>
          </a:ln>
        </p:spPr>
      </p:pic>
      <p:sp>
        <p:nvSpPr>
          <p:cNvPr id="3" name="Text Box 3"/>
          <p:cNvSpPr txBox="1">
            <a:spLocks noChangeArrowheads="1"/>
          </p:cNvSpPr>
          <p:nvPr userDrawn="1"/>
        </p:nvSpPr>
        <p:spPr bwMode="gray">
          <a:xfrm>
            <a:off x="152400" y="6453188"/>
            <a:ext cx="5487988" cy="246062"/>
          </a:xfrm>
          <a:prstGeom prst="rect">
            <a:avLst/>
          </a:prstGeom>
          <a:noFill/>
          <a:ln w="38100" algn="ctr">
            <a:noFill/>
            <a:miter lim="800000"/>
            <a:headEnd/>
            <a:tailEnd/>
          </a:ln>
          <a:effectLst/>
        </p:spPr>
        <p:txBody>
          <a:bodyPr wrap="none">
            <a:spAutoFit/>
          </a:bodyPr>
          <a:lstStyle/>
          <a:p>
            <a:pPr algn="ctr" eaLnBrk="0" hangingPunct="0">
              <a:defRPr/>
            </a:pPr>
            <a:r>
              <a:rPr lang="en-US" altLang="zh-CN" sz="1000" dirty="0">
                <a:solidFill>
                  <a:schemeClr val="tx1">
                    <a:lumMod val="75000"/>
                  </a:schemeClr>
                </a:solidFill>
                <a:latin typeface="Arial" charset="0"/>
                <a:ea typeface="+mn-ea"/>
              </a:rPr>
              <a:t>Copyright©2012  Cloud Vision Networks. All Rights Reserved </a:t>
            </a:r>
            <a:r>
              <a:rPr lang="zh-CN" altLang="en-US" sz="1000" dirty="0">
                <a:solidFill>
                  <a:schemeClr val="tx1">
                    <a:lumMod val="75000"/>
                  </a:schemeClr>
                </a:solidFill>
                <a:latin typeface="Arial" charset="0"/>
                <a:ea typeface="黑体" pitchFamily="49" charset="-122"/>
              </a:rPr>
              <a:t>上海云视科技有限公司版权所有</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bwMode="auto">
          <a:xfrm>
            <a:off x="0" y="0"/>
            <a:ext cx="9144000" cy="6858000"/>
          </a:xfrm>
          <a:prstGeom prst="rect">
            <a:avLst/>
          </a:prstGeom>
          <a:gradFill>
            <a:gsLst>
              <a:gs pos="0">
                <a:schemeClr val="accent2">
                  <a:lumMod val="40000"/>
                  <a:lumOff val="60000"/>
                  <a:alpha val="63000"/>
                </a:schemeClr>
              </a:gs>
              <a:gs pos="100000">
                <a:schemeClr val="tx1">
                  <a:lumMod val="95000"/>
                  <a:alpha val="67000"/>
                </a:schemeClr>
              </a:gs>
            </a:gsLst>
            <a:lin ang="5400000" scaled="1"/>
          </a:gra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a:defRPr/>
            </a:pPr>
            <a:endParaRPr lang="zh-CN" altLang="en-US" sz="2800">
              <a:solidFill>
                <a:schemeClr val="tx1"/>
              </a:solidFill>
              <a:effectLst>
                <a:outerShdw blurRad="38100" dist="38100" dir="2700000" algn="tl">
                  <a:srgbClr val="125CA7"/>
                </a:outerShdw>
              </a:effectLst>
              <a:latin typeface="Segoe"/>
              <a:ea typeface="宋体" pitchFamily="2" charset="-122"/>
              <a:cs typeface="Arial" pitchFamily="34" charset="0"/>
            </a:endParaRPr>
          </a:p>
        </p:txBody>
      </p:sp>
      <p:pic>
        <p:nvPicPr>
          <p:cNvPr id="5" name="图片 3" descr="云视logo定稿透明底20121023-拷贝.png"/>
          <p:cNvPicPr>
            <a:picLocks noChangeAspect="1"/>
          </p:cNvPicPr>
          <p:nvPr userDrawn="1"/>
        </p:nvPicPr>
        <p:blipFill>
          <a:blip r:embed="rId3" cstate="print"/>
          <a:srcRect/>
          <a:stretch>
            <a:fillRect/>
          </a:stretch>
        </p:blipFill>
        <p:spPr bwMode="auto">
          <a:xfrm>
            <a:off x="7848600" y="5943600"/>
            <a:ext cx="874713" cy="665163"/>
          </a:xfrm>
          <a:prstGeom prst="rect">
            <a:avLst/>
          </a:prstGeom>
          <a:noFill/>
          <a:ln w="9525">
            <a:noFill/>
            <a:miter lim="800000"/>
            <a:headEnd/>
            <a:tailEnd/>
          </a:ln>
        </p:spPr>
      </p:pic>
      <p:sp>
        <p:nvSpPr>
          <p:cNvPr id="7" name="Text Box 16"/>
          <p:cNvSpPr txBox="1">
            <a:spLocks noChangeArrowheads="1"/>
          </p:cNvSpPr>
          <p:nvPr userDrawn="1"/>
        </p:nvSpPr>
        <p:spPr bwMode="gray">
          <a:xfrm>
            <a:off x="76200" y="6535738"/>
            <a:ext cx="5522913" cy="246062"/>
          </a:xfrm>
          <a:prstGeom prst="rect">
            <a:avLst/>
          </a:prstGeom>
          <a:noFill/>
          <a:ln w="38100" algn="ctr">
            <a:noFill/>
            <a:miter lim="800000"/>
            <a:headEnd/>
            <a:tailEnd/>
          </a:ln>
          <a:effectLst/>
        </p:spPr>
        <p:txBody>
          <a:bodyPr wrap="none">
            <a:spAutoFit/>
          </a:bodyPr>
          <a:lstStyle/>
          <a:p>
            <a:pPr algn="ctr" eaLnBrk="0" hangingPunct="0">
              <a:defRPr/>
            </a:pPr>
            <a:r>
              <a:rPr lang="en-US" altLang="zh-CN" sz="1000" dirty="0">
                <a:solidFill>
                  <a:schemeClr val="tx1">
                    <a:lumMod val="75000"/>
                  </a:schemeClr>
                </a:solidFill>
                <a:latin typeface="Arial" charset="0"/>
              </a:rPr>
              <a:t>Copyright © 2012 Cloud Vision Networks. All Rights Reserved </a:t>
            </a:r>
            <a:r>
              <a:rPr lang="zh-CN" altLang="en-US" sz="1000" dirty="0">
                <a:solidFill>
                  <a:schemeClr val="tx1">
                    <a:lumMod val="75000"/>
                  </a:schemeClr>
                </a:solidFill>
                <a:latin typeface="Arial" charset="0"/>
                <a:ea typeface="黑体" pitchFamily="49" charset="-122"/>
              </a:rPr>
              <a:t>上海云视科技有限公司版权所有</a:t>
            </a:r>
          </a:p>
        </p:txBody>
      </p:sp>
      <p:sp>
        <p:nvSpPr>
          <p:cNvPr id="6" name="标题 5"/>
          <p:cNvSpPr>
            <a:spLocks noGrp="1"/>
          </p:cNvSpPr>
          <p:nvPr>
            <p:ph type="title"/>
          </p:nvPr>
        </p:nvSpPr>
        <p:spPr/>
        <p:txBody>
          <a:bodyPr/>
          <a:lstStyle/>
          <a:p>
            <a:r>
              <a:rPr lang="zh-CN" altLang="en-US" smtClean="0"/>
              <a:t>单击此处编辑母版标题样式</a:t>
            </a:r>
            <a:endParaRPr lang="zh-CN" altLang="en-US"/>
          </a:p>
        </p:txBody>
      </p:sp>
      <p:sp>
        <p:nvSpPr>
          <p:cNvPr id="8" name="内容占位符 7"/>
          <p:cNvSpPr>
            <a:spLocks noGrp="1"/>
          </p:cNvSpPr>
          <p:nvPr>
            <p:ph sz="quarter" idx="10"/>
          </p:nvPr>
        </p:nvSpPr>
        <p:spPr>
          <a:xfrm>
            <a:off x="360363" y="1371600"/>
            <a:ext cx="8382000" cy="47990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2">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bwMode="auto">
          <a:xfrm>
            <a:off x="0" y="2133600"/>
            <a:ext cx="9144000" cy="1905000"/>
          </a:xfrm>
          <a:prstGeom prst="rect">
            <a:avLst/>
          </a:prstGeom>
          <a:solidFill>
            <a:schemeClr val="lt1">
              <a:alpha val="74000"/>
            </a:schemeClr>
          </a:solidFill>
          <a:ln>
            <a:solidFill>
              <a:schemeClr val="accent2">
                <a:alpha val="6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09728" tIns="54864" rIns="109728" bIns="54864" anchor="ctr"/>
          <a:lstStyle/>
          <a:p>
            <a:pPr algn="ctr" defTabSz="1096963">
              <a:defRPr/>
            </a:pPr>
            <a:endParaRPr lang="zh-CN" altLang="en-US" sz="2800">
              <a:solidFill>
                <a:schemeClr val="tx1"/>
              </a:solidFill>
              <a:effectLst>
                <a:outerShdw blurRad="38100" dist="38100" dir="2700000" algn="tl">
                  <a:srgbClr val="000000"/>
                </a:outerShdw>
              </a:effectLst>
              <a:latin typeface="Segoe"/>
              <a:ea typeface="宋体" pitchFamily="2" charset="-122"/>
              <a:cs typeface="Arial" pitchFamily="34" charset="0"/>
            </a:endParaRPr>
          </a:p>
        </p:txBody>
      </p:sp>
      <p:pic>
        <p:nvPicPr>
          <p:cNvPr id="3" name="图片 4" descr="云视logo1.png"/>
          <p:cNvPicPr>
            <a:picLocks noChangeAspect="1"/>
          </p:cNvPicPr>
          <p:nvPr userDrawn="1"/>
        </p:nvPicPr>
        <p:blipFill>
          <a:blip r:embed="rId3" cstate="print"/>
          <a:srcRect/>
          <a:stretch>
            <a:fillRect/>
          </a:stretch>
        </p:blipFill>
        <p:spPr bwMode="auto">
          <a:xfrm>
            <a:off x="5334000" y="4191000"/>
            <a:ext cx="2132013" cy="1624013"/>
          </a:xfrm>
          <a:prstGeom prst="rect">
            <a:avLst/>
          </a:prstGeom>
          <a:noFill/>
          <a:ln w="9525">
            <a:noFill/>
            <a:miter lim="800000"/>
            <a:headEnd/>
            <a:tailEnd/>
          </a:ln>
        </p:spPr>
      </p:pic>
      <p:sp>
        <p:nvSpPr>
          <p:cNvPr id="4" name="TextBox 3"/>
          <p:cNvSpPr txBox="1"/>
          <p:nvPr userDrawn="1"/>
        </p:nvSpPr>
        <p:spPr>
          <a:xfrm>
            <a:off x="5378450" y="5827713"/>
            <a:ext cx="3840163" cy="954087"/>
          </a:xfrm>
          <a:prstGeom prst="rect">
            <a:avLst/>
          </a:prstGeom>
          <a:noFill/>
        </p:spPr>
        <p:txBody>
          <a:bodyPr>
            <a:spAutoFit/>
          </a:bodyPr>
          <a:lstStyle/>
          <a:p>
            <a:pPr>
              <a:defRPr/>
            </a:pPr>
            <a:r>
              <a:rPr lang="zh-CN" altLang="en-US" sz="1400" b="1" dirty="0">
                <a:solidFill>
                  <a:srgbClr val="404040"/>
                </a:solidFill>
              </a:rPr>
              <a:t>上海云视科技有限公司</a:t>
            </a:r>
            <a:endParaRPr lang="en-US" altLang="zh-CN" sz="1400" b="1" dirty="0">
              <a:solidFill>
                <a:srgbClr val="404040"/>
              </a:solidFill>
            </a:endParaRPr>
          </a:p>
          <a:p>
            <a:pPr>
              <a:defRPr/>
            </a:pPr>
            <a:r>
              <a:rPr lang="zh-CN" altLang="en-US" sz="1400" dirty="0">
                <a:solidFill>
                  <a:srgbClr val="404040"/>
                </a:solidFill>
              </a:rPr>
              <a:t>上海市宜山路</a:t>
            </a:r>
            <a:r>
              <a:rPr lang="en-US" altLang="zh-CN" sz="1400" dirty="0">
                <a:solidFill>
                  <a:srgbClr val="404040"/>
                </a:solidFill>
              </a:rPr>
              <a:t>2016</a:t>
            </a:r>
            <a:r>
              <a:rPr lang="zh-CN" altLang="en-US" sz="1400" dirty="0">
                <a:solidFill>
                  <a:srgbClr val="404040"/>
                </a:solidFill>
              </a:rPr>
              <a:t>号合川大厦</a:t>
            </a:r>
            <a:r>
              <a:rPr lang="en-US" altLang="zh-CN" sz="1400" dirty="0">
                <a:solidFill>
                  <a:srgbClr val="404040"/>
                </a:solidFill>
              </a:rPr>
              <a:t>907</a:t>
            </a:r>
            <a:r>
              <a:rPr lang="zh-CN" altLang="en-US" sz="1400" dirty="0">
                <a:solidFill>
                  <a:srgbClr val="404040"/>
                </a:solidFill>
              </a:rPr>
              <a:t>室</a:t>
            </a:r>
          </a:p>
          <a:p>
            <a:pPr>
              <a:defRPr/>
            </a:pPr>
            <a:r>
              <a:rPr lang="zh-CN" altLang="en-US" sz="1400" dirty="0">
                <a:solidFill>
                  <a:srgbClr val="404040"/>
                </a:solidFill>
              </a:rPr>
              <a:t>总机：（</a:t>
            </a:r>
            <a:r>
              <a:rPr lang="en-US" altLang="zh-CN" sz="1400" dirty="0">
                <a:solidFill>
                  <a:srgbClr val="404040"/>
                </a:solidFill>
              </a:rPr>
              <a:t>8621</a:t>
            </a:r>
            <a:r>
              <a:rPr lang="zh-CN" altLang="en-US" sz="1400" dirty="0">
                <a:solidFill>
                  <a:srgbClr val="404040"/>
                </a:solidFill>
              </a:rPr>
              <a:t>）</a:t>
            </a:r>
            <a:r>
              <a:rPr lang="en-US" altLang="zh-CN" sz="1400" dirty="0">
                <a:solidFill>
                  <a:srgbClr val="404040"/>
                </a:solidFill>
              </a:rPr>
              <a:t>3319 1968</a:t>
            </a:r>
          </a:p>
          <a:p>
            <a:pPr>
              <a:defRPr/>
            </a:pPr>
            <a:r>
              <a:rPr lang="zh-CN" altLang="en-US" sz="1400" dirty="0">
                <a:solidFill>
                  <a:srgbClr val="404040"/>
                </a:solidFill>
              </a:rPr>
              <a:t>传真：（</a:t>
            </a:r>
            <a:r>
              <a:rPr lang="en-US" altLang="zh-CN" sz="1400" dirty="0">
                <a:solidFill>
                  <a:srgbClr val="404040"/>
                </a:solidFill>
              </a:rPr>
              <a:t>8621</a:t>
            </a:r>
            <a:r>
              <a:rPr lang="zh-CN" altLang="en-US" sz="1400" dirty="0">
                <a:solidFill>
                  <a:srgbClr val="404040"/>
                </a:solidFill>
              </a:rPr>
              <a:t>）</a:t>
            </a:r>
            <a:r>
              <a:rPr lang="en-US" altLang="zh-CN" sz="1400" dirty="0">
                <a:solidFill>
                  <a:srgbClr val="404040"/>
                </a:solidFill>
              </a:rPr>
              <a:t>3319 1969</a:t>
            </a:r>
            <a:endParaRPr lang="zh-CN" altLang="en-US" sz="1400" dirty="0">
              <a:solidFill>
                <a:srgbClr val="404040"/>
              </a:solidFill>
            </a:endParaRPr>
          </a:p>
        </p:txBody>
      </p:sp>
      <p:grpSp>
        <p:nvGrpSpPr>
          <p:cNvPr id="5" name="组合 14"/>
          <p:cNvGrpSpPr>
            <a:grpSpLocks/>
          </p:cNvGrpSpPr>
          <p:nvPr userDrawn="1"/>
        </p:nvGrpSpPr>
        <p:grpSpPr bwMode="auto">
          <a:xfrm>
            <a:off x="2743200" y="2743200"/>
            <a:ext cx="3475038" cy="838200"/>
            <a:chOff x="692150" y="2133600"/>
            <a:chExt cx="3475674" cy="838200"/>
          </a:xfrm>
        </p:grpSpPr>
        <p:sp>
          <p:nvSpPr>
            <p:cNvPr id="6" name="Title 1"/>
            <p:cNvSpPr txBox="1">
              <a:spLocks/>
            </p:cNvSpPr>
            <p:nvPr userDrawn="1"/>
          </p:nvSpPr>
          <p:spPr>
            <a:xfrm>
              <a:off x="2210078" y="2133600"/>
              <a:ext cx="1957746" cy="838200"/>
            </a:xfrm>
            <a:prstGeom prst="rect">
              <a:avLst/>
            </a:prstGeom>
          </p:spPr>
          <p:txBody>
            <a:bodyPr lIns="0" tIns="0" rIns="0" bIns="0" anchor="b">
              <a:spAutoFit/>
            </a:bodyPr>
            <a:lstStyle>
              <a:lvl1pPr algn="r">
                <a:lnSpc>
                  <a:spcPct val="90000"/>
                </a:lnSpc>
                <a:defRPr sz="6000" b="0" i="1">
                  <a:solidFill>
                    <a:schemeClr val="tx1">
                      <a:lumMod val="50000"/>
                    </a:schemeClr>
                  </a:solidFill>
                  <a:latin typeface="黑体" pitchFamily="49" charset="-122"/>
                  <a:ea typeface="黑体" pitchFamily="49" charset="-122"/>
                </a:defRPr>
              </a:lvl1pPr>
            </a:lstStyle>
            <a:p>
              <a:pPr algn="l" defTabSz="912813" eaLnBrk="0" hangingPunct="0">
                <a:defRPr/>
              </a:pPr>
              <a:r>
                <a:rPr lang="zh-CN" altLang="en-US" spc="-125" dirty="0" smtClean="0">
                  <a:ln w="3175">
                    <a:noFill/>
                  </a:ln>
                  <a:solidFill>
                    <a:srgbClr val="00B0F0"/>
                  </a:solidFill>
                  <a:effectLst>
                    <a:outerShdw blurRad="38100" dist="38100" dir="2700000" algn="tl">
                      <a:srgbClr val="000000">
                        <a:alpha val="43137"/>
                      </a:srgbClr>
                    </a:outerShdw>
                  </a:effectLst>
                  <a:cs typeface="+mj-cs"/>
                </a:rPr>
                <a:t>观赏</a:t>
              </a:r>
              <a:endParaRPr lang="en-US" spc="-125" dirty="0">
                <a:ln w="3175">
                  <a:noFill/>
                </a:ln>
                <a:solidFill>
                  <a:srgbClr val="00B0F0"/>
                </a:solidFill>
                <a:effectLst>
                  <a:outerShdw blurRad="38100" dist="38100" dir="2700000" algn="tl">
                    <a:srgbClr val="000000">
                      <a:alpha val="43137"/>
                    </a:srgbClr>
                  </a:outerShdw>
                </a:effectLst>
                <a:cs typeface="+mj-cs"/>
              </a:endParaRPr>
            </a:p>
          </p:txBody>
        </p:sp>
        <p:sp>
          <p:nvSpPr>
            <p:cNvPr id="7" name="Title 1"/>
            <p:cNvSpPr txBox="1">
              <a:spLocks/>
            </p:cNvSpPr>
            <p:nvPr userDrawn="1"/>
          </p:nvSpPr>
          <p:spPr>
            <a:xfrm>
              <a:off x="692150" y="2133600"/>
              <a:ext cx="1822784" cy="838200"/>
            </a:xfrm>
            <a:prstGeom prst="rect">
              <a:avLst/>
            </a:prstGeom>
          </p:spPr>
          <p:txBody>
            <a:bodyPr lIns="0" tIns="0" rIns="0" bIns="0" anchor="b">
              <a:spAutoFit/>
            </a:bodyPr>
            <a:lstStyle>
              <a:lvl1pPr algn="l">
                <a:lnSpc>
                  <a:spcPct val="90000"/>
                </a:lnSpc>
                <a:defRPr sz="6000" b="0" i="1">
                  <a:solidFill>
                    <a:schemeClr val="tx1">
                      <a:lumMod val="50000"/>
                    </a:schemeClr>
                  </a:solidFill>
                  <a:effectLst>
                    <a:outerShdw blurRad="38100" dist="38100" dir="2700000" algn="tl">
                      <a:srgbClr val="000000">
                        <a:alpha val="43137"/>
                      </a:srgbClr>
                    </a:outerShdw>
                  </a:effectLst>
                  <a:latin typeface="黑体" pitchFamily="49" charset="-122"/>
                  <a:ea typeface="黑体" pitchFamily="49" charset="-122"/>
                </a:defRPr>
              </a:lvl1pPr>
            </a:lstStyle>
            <a:p>
              <a:pPr defTabSz="912813" eaLnBrk="0" hangingPunct="0">
                <a:defRPr/>
              </a:pPr>
              <a:r>
                <a:rPr lang="zh-CN" altLang="en-US" spc="-125" dirty="0" smtClean="0">
                  <a:ln w="3175">
                    <a:noFill/>
                  </a:ln>
                  <a:cs typeface="+mj-cs"/>
                </a:rPr>
                <a:t>谢谢</a:t>
              </a:r>
              <a:endParaRPr lang="en-US" spc="-125" dirty="0">
                <a:ln w="3175">
                  <a:noFill/>
                </a:ln>
                <a:cs typeface="+mj-cs"/>
              </a:endParaRPr>
            </a:p>
          </p:txBody>
        </p:sp>
      </p:gr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000000">
            <a:alpha val="0"/>
          </a:srgbClr>
        </a:solidFill>
        <a:effectLst/>
      </p:bgPr>
    </p:bg>
    <p:spTree>
      <p:nvGrpSpPr>
        <p:cNvPr id="1" name=""/>
        <p:cNvGrpSpPr/>
        <p:nvPr/>
      </p:nvGrpSpPr>
      <p:grpSpPr>
        <a:xfrm>
          <a:off x="0" y="0"/>
          <a:ext cx="0" cy="0"/>
          <a:chOff x="0" y="0"/>
          <a:chExt cx="0" cy="0"/>
        </a:xfrm>
      </p:grpSpPr>
      <p:pic>
        <p:nvPicPr>
          <p:cNvPr id="2" name="图片 4" descr="云视logo1.png"/>
          <p:cNvPicPr>
            <a:picLocks noChangeAspect="1"/>
          </p:cNvPicPr>
          <p:nvPr userDrawn="1"/>
        </p:nvPicPr>
        <p:blipFill>
          <a:blip r:embed="rId2" cstate="print"/>
          <a:srcRect/>
          <a:stretch>
            <a:fillRect/>
          </a:stretch>
        </p:blipFill>
        <p:spPr bwMode="auto">
          <a:xfrm>
            <a:off x="692150" y="4267200"/>
            <a:ext cx="1517650" cy="1155700"/>
          </a:xfrm>
          <a:prstGeom prst="rect">
            <a:avLst/>
          </a:prstGeom>
          <a:noFill/>
          <a:ln w="9525">
            <a:noFill/>
            <a:miter lim="800000"/>
            <a:headEnd/>
            <a:tailEnd/>
          </a:ln>
        </p:spPr>
      </p:pic>
      <p:sp>
        <p:nvSpPr>
          <p:cNvPr id="3" name="TextBox 2"/>
          <p:cNvSpPr txBox="1"/>
          <p:nvPr userDrawn="1"/>
        </p:nvSpPr>
        <p:spPr>
          <a:xfrm>
            <a:off x="692150" y="5422900"/>
            <a:ext cx="5105400" cy="738188"/>
          </a:xfrm>
          <a:prstGeom prst="rect">
            <a:avLst/>
          </a:prstGeom>
          <a:noFill/>
        </p:spPr>
        <p:txBody>
          <a:bodyPr>
            <a:spAutoFit/>
          </a:bodyPr>
          <a:lstStyle/>
          <a:p>
            <a:pPr>
              <a:defRPr/>
            </a:pPr>
            <a:r>
              <a:rPr lang="zh-CN" altLang="en-US" sz="1400">
                <a:solidFill>
                  <a:srgbClr val="404040"/>
                </a:solidFill>
              </a:rPr>
              <a:t>上海市宜山路</a:t>
            </a:r>
            <a:r>
              <a:rPr lang="en-US" altLang="zh-CN" sz="1400">
                <a:solidFill>
                  <a:srgbClr val="404040"/>
                </a:solidFill>
              </a:rPr>
              <a:t>2016</a:t>
            </a:r>
            <a:r>
              <a:rPr lang="zh-CN" altLang="en-US" sz="1400">
                <a:solidFill>
                  <a:srgbClr val="404040"/>
                </a:solidFill>
              </a:rPr>
              <a:t>号合川大厦</a:t>
            </a:r>
            <a:r>
              <a:rPr lang="en-US" altLang="zh-CN" sz="1400">
                <a:solidFill>
                  <a:srgbClr val="404040"/>
                </a:solidFill>
              </a:rPr>
              <a:t>907</a:t>
            </a:r>
            <a:r>
              <a:rPr lang="zh-CN" altLang="en-US" sz="1400">
                <a:solidFill>
                  <a:srgbClr val="404040"/>
                </a:solidFill>
              </a:rPr>
              <a:t>室</a:t>
            </a:r>
          </a:p>
          <a:p>
            <a:pPr>
              <a:defRPr/>
            </a:pPr>
            <a:r>
              <a:rPr lang="zh-CN" altLang="en-US" sz="1400">
                <a:solidFill>
                  <a:srgbClr val="404040"/>
                </a:solidFill>
              </a:rPr>
              <a:t>总机：（</a:t>
            </a:r>
            <a:r>
              <a:rPr lang="en-US" altLang="zh-CN" sz="1400">
                <a:solidFill>
                  <a:srgbClr val="404040"/>
                </a:solidFill>
              </a:rPr>
              <a:t>8621</a:t>
            </a:r>
            <a:r>
              <a:rPr lang="zh-CN" altLang="en-US" sz="1400">
                <a:solidFill>
                  <a:srgbClr val="404040"/>
                </a:solidFill>
              </a:rPr>
              <a:t>）</a:t>
            </a:r>
            <a:r>
              <a:rPr lang="en-US" altLang="zh-CN" sz="1400">
                <a:solidFill>
                  <a:srgbClr val="404040"/>
                </a:solidFill>
              </a:rPr>
              <a:t>3319 1968</a:t>
            </a:r>
          </a:p>
          <a:p>
            <a:pPr>
              <a:defRPr/>
            </a:pPr>
            <a:r>
              <a:rPr lang="zh-CN" altLang="en-US" sz="1400">
                <a:solidFill>
                  <a:srgbClr val="404040"/>
                </a:solidFill>
              </a:rPr>
              <a:t>传真：（</a:t>
            </a:r>
            <a:r>
              <a:rPr lang="en-US" altLang="zh-CN" sz="1400">
                <a:solidFill>
                  <a:srgbClr val="404040"/>
                </a:solidFill>
              </a:rPr>
              <a:t>8621</a:t>
            </a:r>
            <a:r>
              <a:rPr lang="zh-CN" altLang="en-US" sz="1400">
                <a:solidFill>
                  <a:srgbClr val="404040"/>
                </a:solidFill>
              </a:rPr>
              <a:t>）</a:t>
            </a:r>
            <a:r>
              <a:rPr lang="en-US" altLang="zh-CN" sz="1400">
                <a:solidFill>
                  <a:srgbClr val="404040"/>
                </a:solidFill>
              </a:rPr>
              <a:t>3319 1969</a:t>
            </a:r>
            <a:endParaRPr lang="zh-CN" altLang="en-US" sz="1400">
              <a:solidFill>
                <a:srgbClr val="404040"/>
              </a:solidFill>
            </a:endParaRPr>
          </a:p>
        </p:txBody>
      </p:sp>
      <p:grpSp>
        <p:nvGrpSpPr>
          <p:cNvPr id="4" name="组合 14"/>
          <p:cNvGrpSpPr>
            <a:grpSpLocks/>
          </p:cNvGrpSpPr>
          <p:nvPr userDrawn="1"/>
        </p:nvGrpSpPr>
        <p:grpSpPr bwMode="auto">
          <a:xfrm>
            <a:off x="692150" y="1752600"/>
            <a:ext cx="3475038" cy="838200"/>
            <a:chOff x="692150" y="2133600"/>
            <a:chExt cx="3475674" cy="838200"/>
          </a:xfrm>
        </p:grpSpPr>
        <p:sp>
          <p:nvSpPr>
            <p:cNvPr id="5" name="Title 1"/>
            <p:cNvSpPr txBox="1">
              <a:spLocks/>
            </p:cNvSpPr>
            <p:nvPr userDrawn="1"/>
          </p:nvSpPr>
          <p:spPr>
            <a:xfrm>
              <a:off x="2210078" y="2133600"/>
              <a:ext cx="1957746" cy="838200"/>
            </a:xfrm>
            <a:prstGeom prst="rect">
              <a:avLst/>
            </a:prstGeom>
          </p:spPr>
          <p:txBody>
            <a:bodyPr lIns="0" tIns="0" rIns="0" bIns="0" anchor="b">
              <a:spAutoFit/>
            </a:bodyPr>
            <a:lstStyle>
              <a:lvl1pPr algn="r">
                <a:lnSpc>
                  <a:spcPct val="90000"/>
                </a:lnSpc>
                <a:defRPr sz="6000" b="0" i="1">
                  <a:solidFill>
                    <a:schemeClr val="tx1">
                      <a:lumMod val="50000"/>
                    </a:schemeClr>
                  </a:solidFill>
                  <a:latin typeface="黑体" pitchFamily="49" charset="-122"/>
                  <a:ea typeface="黑体" pitchFamily="49" charset="-122"/>
                </a:defRPr>
              </a:lvl1pPr>
            </a:lstStyle>
            <a:p>
              <a:pPr algn="l" defTabSz="912813" eaLnBrk="0" hangingPunct="0">
                <a:defRPr/>
              </a:pPr>
              <a:r>
                <a:rPr lang="zh-CN" altLang="en-US" spc="-125" dirty="0" smtClean="0">
                  <a:ln w="3175">
                    <a:noFill/>
                  </a:ln>
                  <a:solidFill>
                    <a:srgbClr val="00B0F0"/>
                  </a:solidFill>
                  <a:effectLst>
                    <a:outerShdw blurRad="38100" dist="38100" dir="2700000" algn="tl">
                      <a:srgbClr val="000000">
                        <a:alpha val="43137"/>
                      </a:srgbClr>
                    </a:outerShdw>
                  </a:effectLst>
                  <a:cs typeface="+mj-cs"/>
                </a:rPr>
                <a:t>观赏</a:t>
              </a:r>
              <a:endParaRPr lang="en-US" spc="-125" dirty="0">
                <a:ln w="3175">
                  <a:noFill/>
                </a:ln>
                <a:solidFill>
                  <a:srgbClr val="00B0F0"/>
                </a:solidFill>
                <a:effectLst>
                  <a:outerShdw blurRad="38100" dist="38100" dir="2700000" algn="tl">
                    <a:srgbClr val="000000">
                      <a:alpha val="43137"/>
                    </a:srgbClr>
                  </a:outerShdw>
                </a:effectLst>
                <a:cs typeface="+mj-cs"/>
              </a:endParaRPr>
            </a:p>
          </p:txBody>
        </p:sp>
        <p:sp>
          <p:nvSpPr>
            <p:cNvPr id="6" name="Title 1"/>
            <p:cNvSpPr txBox="1">
              <a:spLocks/>
            </p:cNvSpPr>
            <p:nvPr userDrawn="1"/>
          </p:nvSpPr>
          <p:spPr>
            <a:xfrm>
              <a:off x="692150" y="2133600"/>
              <a:ext cx="1822784" cy="838200"/>
            </a:xfrm>
            <a:prstGeom prst="rect">
              <a:avLst/>
            </a:prstGeom>
          </p:spPr>
          <p:txBody>
            <a:bodyPr lIns="0" tIns="0" rIns="0" bIns="0" anchor="b">
              <a:spAutoFit/>
            </a:bodyPr>
            <a:lstStyle>
              <a:lvl1pPr algn="l">
                <a:lnSpc>
                  <a:spcPct val="90000"/>
                </a:lnSpc>
                <a:defRPr sz="6000" b="0" i="1">
                  <a:solidFill>
                    <a:schemeClr val="tx1">
                      <a:lumMod val="50000"/>
                    </a:schemeClr>
                  </a:solidFill>
                  <a:effectLst>
                    <a:outerShdw blurRad="38100" dist="38100" dir="2700000" algn="tl">
                      <a:srgbClr val="000000">
                        <a:alpha val="43137"/>
                      </a:srgbClr>
                    </a:outerShdw>
                  </a:effectLst>
                  <a:latin typeface="黑体" pitchFamily="49" charset="-122"/>
                  <a:ea typeface="黑体" pitchFamily="49" charset="-122"/>
                </a:defRPr>
              </a:lvl1pPr>
            </a:lstStyle>
            <a:p>
              <a:pPr defTabSz="912813" eaLnBrk="0" hangingPunct="0">
                <a:defRPr/>
              </a:pPr>
              <a:r>
                <a:rPr lang="zh-CN" altLang="en-US" spc="-125" dirty="0" smtClean="0">
                  <a:ln w="3175">
                    <a:noFill/>
                  </a:ln>
                  <a:cs typeface="+mj-cs"/>
                </a:rPr>
                <a:t>谢谢</a:t>
              </a:r>
              <a:endParaRPr lang="en-US" spc="-125" dirty="0">
                <a:ln w="3175">
                  <a:noFill/>
                </a:ln>
                <a:cs typeface="+mj-cs"/>
              </a:endParaRPr>
            </a:p>
          </p:txBody>
        </p:sp>
      </p:gr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1672766"/>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1672766"/>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9144001" cy="619125"/>
          </a:xfrm>
          <a:solidFill>
            <a:srgbClr val="FFFF99"/>
          </a:solidFill>
        </p:spPr>
        <p:txBody>
          <a:bodyPr lIns="152388" tIns="76194" rIns="152388" bIns="76194"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1">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Rectangle 19"/>
          <p:cNvSpPr>
            <a:spLocks noChangeArrowheads="1"/>
          </p:cNvSpPr>
          <p:nvPr userDrawn="1"/>
        </p:nvSpPr>
        <p:spPr bwMode="gray">
          <a:xfrm>
            <a:off x="-23813" y="3048000"/>
            <a:ext cx="9153526" cy="3810000"/>
          </a:xfrm>
          <a:prstGeom prst="rect">
            <a:avLst/>
          </a:prstGeom>
          <a:gradFill flip="none" rotWithShape="1">
            <a:gsLst>
              <a:gs pos="0">
                <a:schemeClr val="accent2">
                  <a:lumMod val="75000"/>
                  <a:alpha val="68000"/>
                </a:schemeClr>
              </a:gs>
              <a:gs pos="98000">
                <a:schemeClr val="accent2">
                  <a:lumMod val="40000"/>
                  <a:lumOff val="60000"/>
                  <a:alpha val="44000"/>
                </a:schemeClr>
              </a:gs>
            </a:gsLst>
            <a:lin ang="5400000" scaled="1"/>
            <a:tileRect/>
          </a:gradFill>
          <a:ln w="9525">
            <a:noFill/>
            <a:miter lim="800000"/>
            <a:headEnd/>
            <a:tailEnd/>
          </a:ln>
          <a:effectLst/>
        </p:spPr>
        <p:txBody>
          <a:bodyPr wrap="none" anchor="ctr"/>
          <a:lstStyle/>
          <a:p>
            <a:pPr>
              <a:defRPr/>
            </a:pPr>
            <a:endParaRPr lang="zh-CN" altLang="en-US"/>
          </a:p>
        </p:txBody>
      </p:sp>
      <p:pic>
        <p:nvPicPr>
          <p:cNvPr id="3" name="图片 4" descr="云视logo定稿透明底20121023-拷贝.png"/>
          <p:cNvPicPr>
            <a:picLocks noChangeAspect="1"/>
          </p:cNvPicPr>
          <p:nvPr userDrawn="1"/>
        </p:nvPicPr>
        <p:blipFill>
          <a:blip r:embed="rId3" cstate="print"/>
          <a:srcRect/>
          <a:stretch>
            <a:fillRect/>
          </a:stretch>
        </p:blipFill>
        <p:spPr bwMode="auto">
          <a:xfrm>
            <a:off x="7162800" y="5299075"/>
            <a:ext cx="1450975" cy="1103313"/>
          </a:xfrm>
          <a:prstGeom prst="rect">
            <a:avLst/>
          </a:prstGeom>
          <a:noFill/>
          <a:ln w="9525">
            <a:noFill/>
            <a:miter lim="800000"/>
            <a:headEnd/>
            <a:tailEnd/>
          </a:ln>
        </p:spPr>
      </p:pic>
      <p:pic>
        <p:nvPicPr>
          <p:cNvPr id="4" name="Picture 118" descr="Picture1"/>
          <p:cNvPicPr>
            <a:picLocks noChangeAspect="1" noChangeArrowheads="1"/>
          </p:cNvPicPr>
          <p:nvPr userDrawn="1"/>
        </p:nvPicPr>
        <p:blipFill>
          <a:blip r:embed="rId4" cstate="print"/>
          <a:srcRect/>
          <a:stretch>
            <a:fillRect/>
          </a:stretch>
        </p:blipFill>
        <p:spPr bwMode="auto">
          <a:xfrm>
            <a:off x="9525" y="1546225"/>
            <a:ext cx="3467100" cy="3406775"/>
          </a:xfrm>
          <a:prstGeom prst="rect">
            <a:avLst/>
          </a:prstGeom>
          <a:noFill/>
          <a:ln w="9525">
            <a:noFill/>
            <a:miter lim="800000"/>
            <a:headEnd/>
            <a:tailEnd/>
          </a:ln>
        </p:spPr>
      </p:pic>
      <p:pic>
        <p:nvPicPr>
          <p:cNvPr id="5" name="图片 7" descr="xmjz_02.png"/>
          <p:cNvPicPr>
            <a:picLocks noChangeAspect="1"/>
          </p:cNvPicPr>
          <p:nvPr userDrawn="1"/>
        </p:nvPicPr>
        <p:blipFill>
          <a:blip r:embed="rId5" cstate="print"/>
          <a:srcRect/>
          <a:stretch>
            <a:fillRect/>
          </a:stretch>
        </p:blipFill>
        <p:spPr bwMode="auto">
          <a:xfrm>
            <a:off x="3582988" y="1403350"/>
            <a:ext cx="5561012" cy="1846263"/>
          </a:xfrm>
          <a:prstGeom prst="rect">
            <a:avLst/>
          </a:prstGeom>
          <a:noFill/>
          <a:ln w="9525">
            <a:noFill/>
            <a:miter lim="800000"/>
            <a:headEnd/>
            <a:tailEnd/>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hapter Title Slide">
    <p:spTree>
      <p:nvGrpSpPr>
        <p:cNvPr id="1" name=""/>
        <p:cNvGrpSpPr/>
        <p:nvPr/>
      </p:nvGrpSpPr>
      <p:grpSpPr>
        <a:xfrm>
          <a:off x="0" y="0"/>
          <a:ext cx="0" cy="0"/>
          <a:chOff x="0" y="0"/>
          <a:chExt cx="0" cy="0"/>
        </a:xfrm>
      </p:grpSpPr>
      <p:pic>
        <p:nvPicPr>
          <p:cNvPr id="3" name="图片 3" descr="ppt-background.png"/>
          <p:cNvPicPr>
            <a:picLocks noChangeAspect="1"/>
          </p:cNvPicPr>
          <p:nvPr userDrawn="1"/>
        </p:nvPicPr>
        <p:blipFill>
          <a:blip r:embed="rId2" cstate="print"/>
          <a:srcRect/>
          <a:stretch>
            <a:fillRect/>
          </a:stretch>
        </p:blipFill>
        <p:spPr bwMode="auto">
          <a:xfrm>
            <a:off x="0" y="0"/>
            <a:ext cx="9161463" cy="6858000"/>
          </a:xfrm>
          <a:prstGeom prst="rect">
            <a:avLst/>
          </a:prstGeom>
          <a:noFill/>
          <a:ln w="9525">
            <a:noFill/>
            <a:miter lim="800000"/>
            <a:headEnd/>
            <a:tailEnd/>
          </a:ln>
        </p:spPr>
      </p:pic>
      <p:sp>
        <p:nvSpPr>
          <p:cNvPr id="6" name="标题 9"/>
          <p:cNvSpPr>
            <a:spLocks noGrp="1"/>
          </p:cNvSpPr>
          <p:nvPr>
            <p:ph type="title"/>
          </p:nvPr>
        </p:nvSpPr>
        <p:spPr>
          <a:xfrm>
            <a:off x="1752600" y="1346200"/>
            <a:ext cx="5541963" cy="508000"/>
          </a:xfrm>
        </p:spPr>
        <p:txBody>
          <a:bodyPr/>
          <a:lstStyle>
            <a:lvl1pPr algn="ctr">
              <a:defRPr b="1">
                <a:solidFill>
                  <a:schemeClr val="bg1">
                    <a:lumMod val="95000"/>
                    <a:lumOff val="5000"/>
                  </a:schemeClr>
                </a:solidFill>
                <a:effectLst>
                  <a:outerShdw blurRad="38100" dist="38100" dir="2700000" algn="tl">
                    <a:srgbClr val="000000">
                      <a:alpha val="43137"/>
                    </a:srgbClr>
                  </a:outerShdw>
                </a:effectLst>
              </a:defRPr>
            </a:lvl1pPr>
          </a:lstStyle>
          <a:p>
            <a:r>
              <a:rPr lang="zh-CN" altLang="en-US" dirty="0" smtClean="0"/>
              <a:t>单击此处编辑母版标题样式</a:t>
            </a:r>
            <a:endParaRPr lang="zh-CN" alt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hapter 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图片 3" descr="云视logo定稿透明底20121023-拷贝.png"/>
          <p:cNvPicPr>
            <a:picLocks noChangeAspect="1"/>
          </p:cNvPicPr>
          <p:nvPr userDrawn="1"/>
        </p:nvPicPr>
        <p:blipFill>
          <a:blip r:embed="rId3" cstate="print"/>
          <a:srcRect/>
          <a:stretch>
            <a:fillRect/>
          </a:stretch>
        </p:blipFill>
        <p:spPr bwMode="auto">
          <a:xfrm>
            <a:off x="539750" y="381000"/>
            <a:ext cx="1441450" cy="1096963"/>
          </a:xfrm>
          <a:prstGeom prst="rect">
            <a:avLst/>
          </a:prstGeom>
          <a:noFill/>
          <a:ln w="9525">
            <a:noFill/>
            <a:miter lim="800000"/>
            <a:headEnd/>
            <a:tailEnd/>
          </a:ln>
        </p:spPr>
      </p:pic>
      <p:sp>
        <p:nvSpPr>
          <p:cNvPr id="5" name="Text Box 16"/>
          <p:cNvSpPr txBox="1">
            <a:spLocks noChangeArrowheads="1"/>
          </p:cNvSpPr>
          <p:nvPr userDrawn="1"/>
        </p:nvSpPr>
        <p:spPr bwMode="gray">
          <a:xfrm>
            <a:off x="76200" y="6453188"/>
            <a:ext cx="5522913" cy="246062"/>
          </a:xfrm>
          <a:prstGeom prst="rect">
            <a:avLst/>
          </a:prstGeom>
          <a:noFill/>
          <a:ln w="38100" algn="ctr">
            <a:noFill/>
            <a:miter lim="800000"/>
            <a:headEnd/>
            <a:tailEnd/>
          </a:ln>
          <a:effectLst/>
        </p:spPr>
        <p:txBody>
          <a:bodyPr wrap="none">
            <a:spAutoFit/>
          </a:bodyPr>
          <a:lstStyle/>
          <a:p>
            <a:pPr algn="ctr" eaLnBrk="0" hangingPunct="0">
              <a:defRPr/>
            </a:pPr>
            <a:r>
              <a:rPr lang="en-US" altLang="zh-CN" sz="1000" dirty="0">
                <a:solidFill>
                  <a:schemeClr val="tx1">
                    <a:lumMod val="75000"/>
                  </a:schemeClr>
                </a:solidFill>
                <a:latin typeface="Arial" charset="0"/>
              </a:rPr>
              <a:t>Copyright © 2012 Cloud Vision Networks. All Rights Reserved </a:t>
            </a:r>
            <a:r>
              <a:rPr lang="zh-CN" altLang="en-US" sz="1000" dirty="0">
                <a:solidFill>
                  <a:schemeClr val="tx1">
                    <a:lumMod val="75000"/>
                  </a:schemeClr>
                </a:solidFill>
                <a:latin typeface="Arial" charset="0"/>
                <a:ea typeface="黑体" pitchFamily="49" charset="-122"/>
              </a:rPr>
              <a:t>上海云视科技有限公司版权所有</a:t>
            </a:r>
          </a:p>
        </p:txBody>
      </p:sp>
      <p:sp>
        <p:nvSpPr>
          <p:cNvPr id="2" name="Title 1"/>
          <p:cNvSpPr>
            <a:spLocks noGrp="1"/>
          </p:cNvSpPr>
          <p:nvPr>
            <p:ph type="ctrTitle"/>
          </p:nvPr>
        </p:nvSpPr>
        <p:spPr>
          <a:xfrm>
            <a:off x="539749" y="2837824"/>
            <a:ext cx="8031428" cy="507832"/>
          </a:xfrm>
        </p:spPr>
        <p:txBody>
          <a:bodyPr anchor="b" anchorCtr="0"/>
          <a:lstStyle>
            <a:lvl1pPr algn="r">
              <a:lnSpc>
                <a:spcPct val="90000"/>
              </a:lnSpc>
              <a:defRPr sz="3700"/>
            </a:lvl1pPr>
          </a:lstStyle>
          <a:p>
            <a:r>
              <a:rPr lang="en-US" smtClean="0"/>
              <a:t>Click to edit Master title style</a:t>
            </a:r>
            <a:endParaRPr lang="en-US" dirty="0"/>
          </a:p>
        </p:txBody>
      </p:sp>
      <p:sp>
        <p:nvSpPr>
          <p:cNvPr id="3" name="Subtitle 2"/>
          <p:cNvSpPr>
            <a:spLocks noGrp="1"/>
          </p:cNvSpPr>
          <p:nvPr>
            <p:ph type="subTitle" idx="1"/>
          </p:nvPr>
        </p:nvSpPr>
        <p:spPr>
          <a:xfrm>
            <a:off x="881063" y="3430323"/>
            <a:ext cx="7690116" cy="323165"/>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smtClean="0"/>
              <a:t>Click to edit Master subtitle style</a:t>
            </a:r>
            <a:endParaRPr lang="en-US" dirty="0" smtClean="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图片 3" descr="云视logo定稿透明底20121023-拷贝.png"/>
          <p:cNvPicPr>
            <a:picLocks noChangeAspect="1"/>
          </p:cNvPicPr>
          <p:nvPr userDrawn="1"/>
        </p:nvPicPr>
        <p:blipFill>
          <a:blip r:embed="rId3" cstate="print"/>
          <a:srcRect/>
          <a:stretch>
            <a:fillRect/>
          </a:stretch>
        </p:blipFill>
        <p:spPr bwMode="auto">
          <a:xfrm>
            <a:off x="539750" y="381000"/>
            <a:ext cx="1441450" cy="1096963"/>
          </a:xfrm>
          <a:prstGeom prst="rect">
            <a:avLst/>
          </a:prstGeom>
          <a:noFill/>
          <a:ln w="9525">
            <a:noFill/>
            <a:miter lim="800000"/>
            <a:headEnd/>
            <a:tailEnd/>
          </a:ln>
        </p:spPr>
      </p:pic>
      <p:sp>
        <p:nvSpPr>
          <p:cNvPr id="5" name="Text Box 16"/>
          <p:cNvSpPr txBox="1">
            <a:spLocks noChangeArrowheads="1"/>
          </p:cNvSpPr>
          <p:nvPr userDrawn="1"/>
        </p:nvSpPr>
        <p:spPr bwMode="gray">
          <a:xfrm>
            <a:off x="76200" y="6453188"/>
            <a:ext cx="5522913" cy="246062"/>
          </a:xfrm>
          <a:prstGeom prst="rect">
            <a:avLst/>
          </a:prstGeom>
          <a:noFill/>
          <a:ln w="38100" algn="ctr">
            <a:noFill/>
            <a:miter lim="800000"/>
            <a:headEnd/>
            <a:tailEnd/>
          </a:ln>
          <a:effectLst/>
        </p:spPr>
        <p:txBody>
          <a:bodyPr wrap="none">
            <a:spAutoFit/>
          </a:bodyPr>
          <a:lstStyle/>
          <a:p>
            <a:pPr algn="ctr" eaLnBrk="0" hangingPunct="0">
              <a:defRPr/>
            </a:pPr>
            <a:r>
              <a:rPr lang="en-US" altLang="zh-CN" sz="1000" dirty="0">
                <a:solidFill>
                  <a:schemeClr val="tx1">
                    <a:lumMod val="75000"/>
                  </a:schemeClr>
                </a:solidFill>
                <a:latin typeface="Arial" charset="0"/>
              </a:rPr>
              <a:t>Copyright © 2012 Cloud Vision Networks. All Rights Reserved </a:t>
            </a:r>
            <a:r>
              <a:rPr lang="zh-CN" altLang="en-US" sz="1000" dirty="0">
                <a:solidFill>
                  <a:schemeClr val="tx1">
                    <a:lumMod val="75000"/>
                  </a:schemeClr>
                </a:solidFill>
                <a:latin typeface="Arial" charset="0"/>
                <a:ea typeface="黑体" pitchFamily="49" charset="-122"/>
              </a:rPr>
              <a:t>上海云视科技有限公司版权所有</a:t>
            </a:r>
          </a:p>
        </p:txBody>
      </p:sp>
      <p:sp>
        <p:nvSpPr>
          <p:cNvPr id="7" name="Title 1"/>
          <p:cNvSpPr>
            <a:spLocks noGrp="1"/>
          </p:cNvSpPr>
          <p:nvPr>
            <p:ph type="ctrTitle"/>
          </p:nvPr>
        </p:nvSpPr>
        <p:spPr>
          <a:xfrm>
            <a:off x="539749" y="2837824"/>
            <a:ext cx="8031428" cy="507832"/>
          </a:xfrm>
        </p:spPr>
        <p:txBody>
          <a:bodyPr anchor="b" anchorCtr="0"/>
          <a:lstStyle>
            <a:lvl1pPr algn="r">
              <a:lnSpc>
                <a:spcPct val="90000"/>
              </a:lnSpc>
              <a:defRPr sz="3700"/>
            </a:lvl1pPr>
          </a:lstStyle>
          <a:p>
            <a:r>
              <a:rPr lang="en-US" smtClean="0"/>
              <a:t>Click to edit Master title style</a:t>
            </a:r>
            <a:endParaRPr lang="en-US" dirty="0"/>
          </a:p>
        </p:txBody>
      </p:sp>
      <p:sp>
        <p:nvSpPr>
          <p:cNvPr id="12" name="Subtitle 2"/>
          <p:cNvSpPr>
            <a:spLocks noGrp="1"/>
          </p:cNvSpPr>
          <p:nvPr>
            <p:ph type="subTitle" idx="1"/>
          </p:nvPr>
        </p:nvSpPr>
        <p:spPr>
          <a:xfrm>
            <a:off x="881063" y="3430323"/>
            <a:ext cx="7690116" cy="323165"/>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smtClean="0"/>
              <a:t>Click to edit Master subtitle style</a:t>
            </a:r>
            <a:endParaRPr lang="en-US" dirty="0" smtClean="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alternat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userDrawn="1"/>
        </p:nvPicPr>
        <p:blipFill>
          <a:blip r:embed="rId3" cstate="print"/>
          <a:srcRect/>
          <a:stretch>
            <a:fillRect/>
          </a:stretch>
        </p:blipFill>
        <p:spPr bwMode="auto">
          <a:xfrm>
            <a:off x="0" y="6016625"/>
            <a:ext cx="8128000" cy="476250"/>
          </a:xfrm>
          <a:prstGeom prst="rect">
            <a:avLst/>
          </a:prstGeom>
          <a:noFill/>
          <a:ln w="9525">
            <a:noFill/>
            <a:miter lim="800000"/>
            <a:headEnd/>
            <a:tailEnd/>
          </a:ln>
        </p:spPr>
      </p:pic>
      <p:pic>
        <p:nvPicPr>
          <p:cNvPr id="6" name="图片 4" descr="云视logo定稿透明底20121023-拷贝.png"/>
          <p:cNvPicPr>
            <a:picLocks noChangeAspect="1"/>
          </p:cNvPicPr>
          <p:nvPr userDrawn="1"/>
        </p:nvPicPr>
        <p:blipFill>
          <a:blip r:embed="rId4" cstate="print"/>
          <a:srcRect/>
          <a:stretch>
            <a:fillRect/>
          </a:stretch>
        </p:blipFill>
        <p:spPr bwMode="auto">
          <a:xfrm>
            <a:off x="7735888" y="5943600"/>
            <a:ext cx="874712" cy="665163"/>
          </a:xfrm>
          <a:prstGeom prst="rect">
            <a:avLst/>
          </a:prstGeom>
          <a:noFill/>
          <a:ln w="9525">
            <a:noFill/>
            <a:miter lim="800000"/>
            <a:headEnd/>
            <a:tailEnd/>
          </a:ln>
        </p:spPr>
      </p:pic>
      <p:sp>
        <p:nvSpPr>
          <p:cNvPr id="7" name="Text Box 16"/>
          <p:cNvSpPr txBox="1">
            <a:spLocks noChangeArrowheads="1"/>
          </p:cNvSpPr>
          <p:nvPr userDrawn="1"/>
        </p:nvSpPr>
        <p:spPr bwMode="gray">
          <a:xfrm>
            <a:off x="76200" y="6535738"/>
            <a:ext cx="5522913" cy="246062"/>
          </a:xfrm>
          <a:prstGeom prst="rect">
            <a:avLst/>
          </a:prstGeom>
          <a:noFill/>
          <a:ln w="38100" algn="ctr">
            <a:noFill/>
            <a:miter lim="800000"/>
            <a:headEnd/>
            <a:tailEnd/>
          </a:ln>
          <a:effectLst/>
        </p:spPr>
        <p:txBody>
          <a:bodyPr wrap="none">
            <a:spAutoFit/>
          </a:bodyPr>
          <a:lstStyle/>
          <a:p>
            <a:pPr algn="ctr" eaLnBrk="0" hangingPunct="0">
              <a:defRPr/>
            </a:pPr>
            <a:r>
              <a:rPr lang="en-US" altLang="zh-CN" sz="1000" dirty="0">
                <a:solidFill>
                  <a:schemeClr val="tx1">
                    <a:lumMod val="75000"/>
                  </a:schemeClr>
                </a:solidFill>
                <a:latin typeface="Arial" charset="0"/>
              </a:rPr>
              <a:t>Copyright © 2012 Cloud Vision Networks. All Rights Reserved </a:t>
            </a:r>
            <a:r>
              <a:rPr lang="zh-CN" altLang="en-US" sz="1000" dirty="0">
                <a:solidFill>
                  <a:schemeClr val="tx1">
                    <a:lumMod val="75000"/>
                  </a:schemeClr>
                </a:solidFill>
                <a:latin typeface="Arial" charset="0"/>
                <a:ea typeface="黑体" pitchFamily="49" charset="-122"/>
              </a:rPr>
              <a:t>上海云视科技有限公司版权所有</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_Express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Text Box 16"/>
          <p:cNvSpPr txBox="1">
            <a:spLocks noChangeArrowheads="1"/>
          </p:cNvSpPr>
          <p:nvPr userDrawn="1"/>
        </p:nvSpPr>
        <p:spPr bwMode="gray">
          <a:xfrm>
            <a:off x="76200" y="6535738"/>
            <a:ext cx="5522913" cy="246062"/>
          </a:xfrm>
          <a:prstGeom prst="rect">
            <a:avLst/>
          </a:prstGeom>
          <a:noFill/>
          <a:ln w="38100" algn="ctr">
            <a:noFill/>
            <a:miter lim="800000"/>
            <a:headEnd/>
            <a:tailEnd/>
          </a:ln>
          <a:effectLst/>
        </p:spPr>
        <p:txBody>
          <a:bodyPr wrap="none">
            <a:spAutoFit/>
          </a:bodyPr>
          <a:lstStyle/>
          <a:p>
            <a:pPr algn="ctr" eaLnBrk="0" hangingPunct="0">
              <a:defRPr/>
            </a:pPr>
            <a:r>
              <a:rPr lang="en-US" altLang="zh-CN" sz="1000" dirty="0">
                <a:solidFill>
                  <a:schemeClr val="tx1">
                    <a:lumMod val="75000"/>
                  </a:schemeClr>
                </a:solidFill>
                <a:latin typeface="Arial" charset="0"/>
              </a:rPr>
              <a:t>Copyright © 2012 Cloud Vision Networks. All Rights Reserved </a:t>
            </a:r>
            <a:r>
              <a:rPr lang="zh-CN" altLang="en-US" sz="1000" dirty="0">
                <a:solidFill>
                  <a:schemeClr val="tx1">
                    <a:lumMod val="75000"/>
                  </a:schemeClr>
                </a:solidFill>
                <a:latin typeface="Arial" charset="0"/>
                <a:ea typeface="黑体" pitchFamily="49" charset="-122"/>
              </a:rPr>
              <a:t>上海云视科技有限公司版权所有</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_MSne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userDrawn="1"/>
        </p:nvPicPr>
        <p:blipFill>
          <a:blip r:embed="rId3" cstate="print"/>
          <a:srcRect/>
          <a:stretch>
            <a:fillRect/>
          </a:stretch>
        </p:blipFill>
        <p:spPr bwMode="auto">
          <a:xfrm>
            <a:off x="0" y="6016625"/>
            <a:ext cx="8128000" cy="476250"/>
          </a:xfrm>
          <a:prstGeom prst="rect">
            <a:avLst/>
          </a:prstGeom>
          <a:noFill/>
          <a:ln w="9525">
            <a:noFill/>
            <a:miter lim="800000"/>
            <a:headEnd/>
            <a:tailEnd/>
          </a:ln>
        </p:spPr>
      </p:pic>
      <p:pic>
        <p:nvPicPr>
          <p:cNvPr id="6" name="图片 4" descr="云视logo定稿透明底20121023-拷贝.png"/>
          <p:cNvPicPr>
            <a:picLocks noChangeAspect="1"/>
          </p:cNvPicPr>
          <p:nvPr userDrawn="1"/>
        </p:nvPicPr>
        <p:blipFill>
          <a:blip r:embed="rId4" cstate="print"/>
          <a:srcRect/>
          <a:stretch>
            <a:fillRect/>
          </a:stretch>
        </p:blipFill>
        <p:spPr bwMode="auto">
          <a:xfrm>
            <a:off x="7735888" y="5943600"/>
            <a:ext cx="874712" cy="665163"/>
          </a:xfrm>
          <a:prstGeom prst="rect">
            <a:avLst/>
          </a:prstGeom>
          <a:noFill/>
          <a:ln w="9525">
            <a:noFill/>
            <a:miter lim="800000"/>
            <a:headEnd/>
            <a:tailEnd/>
          </a:ln>
        </p:spPr>
      </p:pic>
      <p:sp>
        <p:nvSpPr>
          <p:cNvPr id="7" name="Text Box 16"/>
          <p:cNvSpPr txBox="1">
            <a:spLocks noChangeArrowheads="1"/>
          </p:cNvSpPr>
          <p:nvPr userDrawn="1"/>
        </p:nvSpPr>
        <p:spPr bwMode="gray">
          <a:xfrm>
            <a:off x="76200" y="6535738"/>
            <a:ext cx="5522913" cy="246062"/>
          </a:xfrm>
          <a:prstGeom prst="rect">
            <a:avLst/>
          </a:prstGeom>
          <a:noFill/>
          <a:ln w="38100" algn="ctr">
            <a:noFill/>
            <a:miter lim="800000"/>
            <a:headEnd/>
            <a:tailEnd/>
          </a:ln>
          <a:effectLst/>
        </p:spPr>
        <p:txBody>
          <a:bodyPr wrap="none">
            <a:spAutoFit/>
          </a:bodyPr>
          <a:lstStyle/>
          <a:p>
            <a:pPr algn="ctr" eaLnBrk="0" hangingPunct="0">
              <a:defRPr/>
            </a:pPr>
            <a:r>
              <a:rPr lang="en-US" altLang="zh-CN" sz="1000" dirty="0">
                <a:solidFill>
                  <a:schemeClr val="tx1">
                    <a:lumMod val="75000"/>
                  </a:schemeClr>
                </a:solidFill>
                <a:latin typeface="Arial" charset="0"/>
              </a:rPr>
              <a:t>Copyright © 2012 Cloud Vision Networks. All Rights Reserved </a:t>
            </a:r>
            <a:r>
              <a:rPr lang="zh-CN" altLang="en-US" sz="1000" dirty="0">
                <a:solidFill>
                  <a:schemeClr val="tx1">
                    <a:lumMod val="75000"/>
                  </a:schemeClr>
                </a:solidFill>
                <a:latin typeface="Arial" charset="0"/>
                <a:ea typeface="黑体" pitchFamily="49" charset="-122"/>
              </a:rPr>
              <a:t>上海云视科技有限公司版权所有</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_ASPne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userDrawn="1"/>
        </p:nvPicPr>
        <p:blipFill>
          <a:blip r:embed="rId3" cstate="print"/>
          <a:srcRect/>
          <a:stretch>
            <a:fillRect/>
          </a:stretch>
        </p:blipFill>
        <p:spPr bwMode="auto">
          <a:xfrm>
            <a:off x="0" y="6016625"/>
            <a:ext cx="8128000" cy="476250"/>
          </a:xfrm>
          <a:prstGeom prst="rect">
            <a:avLst/>
          </a:prstGeom>
          <a:noFill/>
          <a:ln w="9525">
            <a:noFill/>
            <a:miter lim="800000"/>
            <a:headEnd/>
            <a:tailEnd/>
          </a:ln>
        </p:spPr>
      </p:pic>
      <p:pic>
        <p:nvPicPr>
          <p:cNvPr id="6" name="图片 4" descr="云视logo定稿透明底20121023-拷贝.png"/>
          <p:cNvPicPr>
            <a:picLocks noChangeAspect="1"/>
          </p:cNvPicPr>
          <p:nvPr userDrawn="1"/>
        </p:nvPicPr>
        <p:blipFill>
          <a:blip r:embed="rId4" cstate="print"/>
          <a:srcRect/>
          <a:stretch>
            <a:fillRect/>
          </a:stretch>
        </p:blipFill>
        <p:spPr bwMode="auto">
          <a:xfrm>
            <a:off x="7735888" y="5943600"/>
            <a:ext cx="874712" cy="665163"/>
          </a:xfrm>
          <a:prstGeom prst="rect">
            <a:avLst/>
          </a:prstGeom>
          <a:noFill/>
          <a:ln w="9525">
            <a:noFill/>
            <a:miter lim="800000"/>
            <a:headEnd/>
            <a:tailEnd/>
          </a:ln>
        </p:spPr>
      </p:pic>
      <p:sp>
        <p:nvSpPr>
          <p:cNvPr id="7" name="Text Box 16"/>
          <p:cNvSpPr txBox="1">
            <a:spLocks noChangeArrowheads="1"/>
          </p:cNvSpPr>
          <p:nvPr userDrawn="1"/>
        </p:nvSpPr>
        <p:spPr bwMode="gray">
          <a:xfrm>
            <a:off x="76200" y="6535738"/>
            <a:ext cx="5522913" cy="246062"/>
          </a:xfrm>
          <a:prstGeom prst="rect">
            <a:avLst/>
          </a:prstGeom>
          <a:noFill/>
          <a:ln w="38100" algn="ctr">
            <a:noFill/>
            <a:miter lim="800000"/>
            <a:headEnd/>
            <a:tailEnd/>
          </a:ln>
          <a:effectLst/>
        </p:spPr>
        <p:txBody>
          <a:bodyPr wrap="none">
            <a:spAutoFit/>
          </a:bodyPr>
          <a:lstStyle/>
          <a:p>
            <a:pPr algn="ctr" eaLnBrk="0" hangingPunct="0">
              <a:defRPr/>
            </a:pPr>
            <a:r>
              <a:rPr lang="en-US" altLang="zh-CN" sz="1000" dirty="0">
                <a:solidFill>
                  <a:schemeClr val="tx1">
                    <a:lumMod val="75000"/>
                  </a:schemeClr>
                </a:solidFill>
                <a:latin typeface="Arial" charset="0"/>
              </a:rPr>
              <a:t>Copyright © 2012 Cloud Vision Networks. All Rights Reserved </a:t>
            </a:r>
            <a:r>
              <a:rPr lang="zh-CN" altLang="en-US" sz="1000" dirty="0">
                <a:solidFill>
                  <a:schemeClr val="tx1">
                    <a:lumMod val="75000"/>
                  </a:schemeClr>
                </a:solidFill>
                <a:latin typeface="Arial" charset="0"/>
                <a:ea typeface="黑体" pitchFamily="49" charset="-122"/>
              </a:rPr>
              <a:t>上海云视科技有限公司版权所有</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363" y="636588"/>
            <a:ext cx="8382000" cy="508000"/>
          </a:xfrm>
          <a:prstGeom prst="rect">
            <a:avLst/>
          </a:prstGeom>
        </p:spPr>
        <p:txBody>
          <a:bodyPr vert="horz" wrap="square" lIns="0" tIns="0" rIns="0" bIns="0" rtlCol="0" anchor="t">
            <a:spAutoFit/>
          </a:bodyPr>
          <a:lstStyle/>
          <a:p>
            <a:r>
              <a:rPr lang="en-US" dirty="0" smtClean="0"/>
              <a:t>One Column Text Page</a:t>
            </a:r>
            <a:endParaRPr lang="en-US" dirty="0"/>
          </a:p>
        </p:txBody>
      </p:sp>
      <p:sp>
        <p:nvSpPr>
          <p:cNvPr id="1027" name="Text Placeholder 2"/>
          <p:cNvSpPr>
            <a:spLocks noGrp="1"/>
          </p:cNvSpPr>
          <p:nvPr>
            <p:ph type="body" idx="1"/>
          </p:nvPr>
        </p:nvSpPr>
        <p:spPr bwMode="auto">
          <a:xfrm>
            <a:off x="360363" y="1203325"/>
            <a:ext cx="8382000" cy="16779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CN" smtClean="0"/>
              <a:t>&lt;Insert First Level Text&gt;</a:t>
            </a:r>
          </a:p>
          <a:p>
            <a:pPr lvl="1"/>
            <a:r>
              <a:rPr lang="en-US" altLang="zh-CN" smtClean="0"/>
              <a:t>&lt;Insert Second Level Text&gt;</a:t>
            </a:r>
          </a:p>
          <a:p>
            <a:pPr lvl="2"/>
            <a:r>
              <a:rPr lang="en-US" altLang="zh-CN" smtClean="0"/>
              <a:t>&lt;Insert Third Level Text&gt;</a:t>
            </a:r>
          </a:p>
          <a:p>
            <a:pPr lvl="3"/>
            <a:r>
              <a:rPr lang="en-US" altLang="zh-CN" smtClean="0"/>
              <a:t>&lt;Insert Fourth Level Text&gt;</a:t>
            </a:r>
          </a:p>
          <a:p>
            <a:pPr lvl="4"/>
            <a:r>
              <a:rPr lang="en-US" altLang="zh-CN" smtClean="0"/>
              <a:t>&lt;Insert Fifth Level Text&gt;</a:t>
            </a:r>
          </a:p>
        </p:txBody>
      </p:sp>
    </p:spTree>
  </p:cSld>
  <p:clrMap bg1="dk1" tx1="lt1" bg2="dk2" tx2="lt2" accent1="accent1" accent2="accent2" accent3="accent3" accent4="accent4" accent5="accent5" accent6="accent6" hlink="hlink" folHlink="folHlink"/>
  <p:sldLayoutIdLst>
    <p:sldLayoutId id="2147484708" r:id="rId1"/>
    <p:sldLayoutId id="2147484709" r:id="rId2"/>
    <p:sldLayoutId id="2147484710" r:id="rId3"/>
    <p:sldLayoutId id="2147484711" r:id="rId4"/>
    <p:sldLayoutId id="2147484712" r:id="rId5"/>
    <p:sldLayoutId id="2147484713" r:id="rId6"/>
    <p:sldLayoutId id="2147484714" r:id="rId7"/>
    <p:sldLayoutId id="2147484715" r:id="rId8"/>
    <p:sldLayoutId id="2147484716" r:id="rId9"/>
    <p:sldLayoutId id="2147484717" r:id="rId10"/>
    <p:sldLayoutId id="2147484718" r:id="rId11"/>
    <p:sldLayoutId id="2147484719" r:id="rId12"/>
    <p:sldLayoutId id="2147484720" r:id="rId13"/>
    <p:sldLayoutId id="2147484721" r:id="rId14"/>
    <p:sldLayoutId id="2147484722" r:id="rId15"/>
    <p:sldLayoutId id="2147484723" r:id="rId16"/>
    <p:sldLayoutId id="2147484724" r:id="rId17"/>
    <p:sldLayoutId id="2147484706" r:id="rId18"/>
    <p:sldLayoutId id="2147484707" r:id="rId19"/>
  </p:sldLayoutIdLst>
  <p:transition>
    <p:fade/>
  </p:transition>
  <p:timing>
    <p:tnLst>
      <p:par>
        <p:cTn id="1" dur="indefinite" restart="never" nodeType="tmRoot"/>
      </p:par>
    </p:tnLst>
  </p:timing>
  <p:hf sldNum="0" hdr="0"/>
  <p:txStyles>
    <p:titleStyle>
      <a:lvl1pPr algn="l" defTabSz="912813" rtl="0" eaLnBrk="0" fontAlgn="base" hangingPunct="0">
        <a:lnSpc>
          <a:spcPct val="90000"/>
        </a:lnSpc>
        <a:spcBef>
          <a:spcPct val="0"/>
        </a:spcBef>
        <a:spcAft>
          <a:spcPct val="0"/>
        </a:spcAft>
        <a:defRPr lang="en-US" sz="3700" kern="1200" spc="-125" dirty="0">
          <a:ln w="3175">
            <a:noFill/>
          </a:ln>
          <a:solidFill>
            <a:schemeClr val="bg2"/>
          </a:solidFill>
          <a:latin typeface="+mj-lt"/>
          <a:ea typeface="+mj-ea"/>
          <a:cs typeface="+mj-cs"/>
        </a:defRPr>
      </a:lvl1pPr>
      <a:lvl2pPr algn="l" defTabSz="912813" rtl="0" eaLnBrk="0" fontAlgn="base" hangingPunct="0">
        <a:lnSpc>
          <a:spcPct val="90000"/>
        </a:lnSpc>
        <a:spcBef>
          <a:spcPct val="0"/>
        </a:spcBef>
        <a:spcAft>
          <a:spcPct val="0"/>
        </a:spcAft>
        <a:defRPr sz="3700">
          <a:solidFill>
            <a:schemeClr val="bg2"/>
          </a:solidFill>
          <a:latin typeface="Segoe Light"/>
          <a:cs typeface="Arial" pitchFamily="34" charset="0"/>
        </a:defRPr>
      </a:lvl2pPr>
      <a:lvl3pPr algn="l" defTabSz="912813" rtl="0" eaLnBrk="0" fontAlgn="base" hangingPunct="0">
        <a:lnSpc>
          <a:spcPct val="90000"/>
        </a:lnSpc>
        <a:spcBef>
          <a:spcPct val="0"/>
        </a:spcBef>
        <a:spcAft>
          <a:spcPct val="0"/>
        </a:spcAft>
        <a:defRPr sz="3700">
          <a:solidFill>
            <a:schemeClr val="bg2"/>
          </a:solidFill>
          <a:latin typeface="Segoe Light"/>
          <a:cs typeface="Arial" pitchFamily="34" charset="0"/>
        </a:defRPr>
      </a:lvl3pPr>
      <a:lvl4pPr algn="l" defTabSz="912813" rtl="0" eaLnBrk="0" fontAlgn="base" hangingPunct="0">
        <a:lnSpc>
          <a:spcPct val="90000"/>
        </a:lnSpc>
        <a:spcBef>
          <a:spcPct val="0"/>
        </a:spcBef>
        <a:spcAft>
          <a:spcPct val="0"/>
        </a:spcAft>
        <a:defRPr sz="3700">
          <a:solidFill>
            <a:schemeClr val="bg2"/>
          </a:solidFill>
          <a:latin typeface="Segoe Light"/>
          <a:cs typeface="Arial" pitchFamily="34" charset="0"/>
        </a:defRPr>
      </a:lvl4pPr>
      <a:lvl5pPr algn="l" defTabSz="912813" rtl="0" eaLnBrk="0" fontAlgn="base" hangingPunct="0">
        <a:lnSpc>
          <a:spcPct val="90000"/>
        </a:lnSpc>
        <a:spcBef>
          <a:spcPct val="0"/>
        </a:spcBef>
        <a:spcAft>
          <a:spcPct val="0"/>
        </a:spcAft>
        <a:defRPr sz="3700">
          <a:solidFill>
            <a:schemeClr val="bg2"/>
          </a:solidFill>
          <a:latin typeface="Segoe Light"/>
          <a:cs typeface="Arial" pitchFamily="34" charset="0"/>
        </a:defRPr>
      </a:lvl5pPr>
      <a:lvl6pPr marL="457200" algn="l" defTabSz="912813" rtl="0" fontAlgn="base">
        <a:lnSpc>
          <a:spcPct val="90000"/>
        </a:lnSpc>
        <a:spcBef>
          <a:spcPct val="0"/>
        </a:spcBef>
        <a:spcAft>
          <a:spcPct val="0"/>
        </a:spcAft>
        <a:defRPr sz="3700">
          <a:solidFill>
            <a:schemeClr val="bg2"/>
          </a:solidFill>
          <a:latin typeface="Segoe Light"/>
          <a:cs typeface="Arial" pitchFamily="34" charset="0"/>
        </a:defRPr>
      </a:lvl6pPr>
      <a:lvl7pPr marL="914400" algn="l" defTabSz="912813" rtl="0" fontAlgn="base">
        <a:lnSpc>
          <a:spcPct val="90000"/>
        </a:lnSpc>
        <a:spcBef>
          <a:spcPct val="0"/>
        </a:spcBef>
        <a:spcAft>
          <a:spcPct val="0"/>
        </a:spcAft>
        <a:defRPr sz="3700">
          <a:solidFill>
            <a:schemeClr val="bg2"/>
          </a:solidFill>
          <a:latin typeface="Segoe Light"/>
          <a:cs typeface="Arial" pitchFamily="34" charset="0"/>
        </a:defRPr>
      </a:lvl7pPr>
      <a:lvl8pPr marL="1371600" algn="l" defTabSz="912813" rtl="0" fontAlgn="base">
        <a:lnSpc>
          <a:spcPct val="90000"/>
        </a:lnSpc>
        <a:spcBef>
          <a:spcPct val="0"/>
        </a:spcBef>
        <a:spcAft>
          <a:spcPct val="0"/>
        </a:spcAft>
        <a:defRPr sz="3700">
          <a:solidFill>
            <a:schemeClr val="bg2"/>
          </a:solidFill>
          <a:latin typeface="Segoe Light"/>
          <a:cs typeface="Arial" pitchFamily="34" charset="0"/>
        </a:defRPr>
      </a:lvl8pPr>
      <a:lvl9pPr marL="1828800" algn="l" defTabSz="912813" rtl="0" fontAlgn="base">
        <a:lnSpc>
          <a:spcPct val="90000"/>
        </a:lnSpc>
        <a:spcBef>
          <a:spcPct val="0"/>
        </a:spcBef>
        <a:spcAft>
          <a:spcPct val="0"/>
        </a:spcAft>
        <a:defRPr sz="3700">
          <a:solidFill>
            <a:schemeClr val="bg2"/>
          </a:solidFill>
          <a:latin typeface="Segoe Light"/>
          <a:cs typeface="Arial" pitchFamily="34" charset="0"/>
        </a:defRPr>
      </a:lvl9pPr>
    </p:titleStyle>
    <p:bodyStyle>
      <a:lvl1pPr marL="288925" indent="-288925" algn="l" defTabSz="912813" rtl="0" eaLnBrk="0" fontAlgn="base" hangingPunct="0">
        <a:lnSpc>
          <a:spcPct val="90000"/>
        </a:lnSpc>
        <a:spcBef>
          <a:spcPct val="20000"/>
        </a:spcBef>
        <a:spcAft>
          <a:spcPct val="0"/>
        </a:spcAft>
        <a:buFont typeface="Arial" pitchFamily="34" charset="0"/>
        <a:buChar char="•"/>
        <a:defRPr sz="2300" kern="1200">
          <a:solidFill>
            <a:schemeClr val="bg1"/>
          </a:solidFill>
          <a:latin typeface="Arial" pitchFamily="34" charset="0"/>
          <a:ea typeface="+mn-ea"/>
          <a:cs typeface="+mn-cs"/>
        </a:defRPr>
      </a:lvl1pPr>
      <a:lvl2pPr marL="519113" indent="-228600" algn="l" defTabSz="912813" rtl="0" eaLnBrk="0" fontAlgn="base" hangingPunct="0">
        <a:lnSpc>
          <a:spcPct val="90000"/>
        </a:lnSpc>
        <a:spcBef>
          <a:spcPct val="20000"/>
        </a:spcBef>
        <a:spcAft>
          <a:spcPct val="0"/>
        </a:spcAft>
        <a:buFont typeface="Arial" pitchFamily="34" charset="0"/>
        <a:buChar char="•"/>
        <a:defRPr sz="2000" kern="1200">
          <a:solidFill>
            <a:schemeClr val="bg1"/>
          </a:solidFill>
          <a:latin typeface="Arial" pitchFamily="34" charset="0"/>
          <a:ea typeface="+mn-ea"/>
          <a:cs typeface="+mn-cs"/>
        </a:defRPr>
      </a:lvl2pPr>
      <a:lvl3pPr marL="712788" indent="-192088" algn="l" defTabSz="912813" rtl="0" eaLnBrk="0" fontAlgn="base" hangingPunct="0">
        <a:lnSpc>
          <a:spcPct val="90000"/>
        </a:lnSpc>
        <a:spcBef>
          <a:spcPct val="20000"/>
        </a:spcBef>
        <a:spcAft>
          <a:spcPct val="0"/>
        </a:spcAft>
        <a:buFont typeface="Arial" pitchFamily="34" charset="0"/>
        <a:buChar char="•"/>
        <a:defRPr sz="2000" kern="1200">
          <a:solidFill>
            <a:schemeClr val="bg1"/>
          </a:solidFill>
          <a:latin typeface="Arial" pitchFamily="34" charset="0"/>
          <a:ea typeface="+mn-ea"/>
          <a:cs typeface="+mn-cs"/>
        </a:defRPr>
      </a:lvl3pPr>
      <a:lvl4pPr marL="954088" indent="-241300" algn="l" defTabSz="912813" rtl="0" eaLnBrk="0" fontAlgn="base" hangingPunct="0">
        <a:lnSpc>
          <a:spcPct val="90000"/>
        </a:lnSpc>
        <a:spcBef>
          <a:spcPct val="20000"/>
        </a:spcBef>
        <a:spcAft>
          <a:spcPct val="0"/>
        </a:spcAft>
        <a:buFont typeface="Arial" pitchFamily="34" charset="0"/>
        <a:buChar char="•"/>
        <a:defRPr sz="2000" kern="1200">
          <a:solidFill>
            <a:schemeClr val="bg1"/>
          </a:solidFill>
          <a:latin typeface="Arial" pitchFamily="34" charset="0"/>
          <a:ea typeface="+mn-ea"/>
          <a:cs typeface="+mn-cs"/>
        </a:defRPr>
      </a:lvl4pPr>
      <a:lvl5pPr marL="1184275" indent="-228600" algn="l" defTabSz="912813" rtl="0" eaLnBrk="0" fontAlgn="base" hangingPunct="0">
        <a:lnSpc>
          <a:spcPct val="90000"/>
        </a:lnSpc>
        <a:spcBef>
          <a:spcPct val="20000"/>
        </a:spcBef>
        <a:spcAft>
          <a:spcPct val="0"/>
        </a:spcAft>
        <a:buFont typeface="Arial" pitchFamily="34" charset="0"/>
        <a:buChar char="•"/>
        <a:defRPr sz="2000" kern="1200">
          <a:solidFill>
            <a:schemeClr val="bg1"/>
          </a:solidFill>
          <a:latin typeface="Arial" pitchFamily="34" charset="0"/>
          <a:ea typeface="+mn-ea"/>
          <a:cs typeface="+mn-cs"/>
        </a:defRPr>
      </a:lvl5pPr>
      <a:lvl6pPr marL="251439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62"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6"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90"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www.hudong.com/wiki/&#36335;&#30001;&#22120;" TargetMode="External"/><Relationship Id="rId2" Type="http://schemas.openxmlformats.org/officeDocument/2006/relationships/hyperlink" Target="http://www.hudong.com/wiki/OSI"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ChangeArrowheads="1"/>
          </p:cNvSpPr>
          <p:nvPr/>
        </p:nvSpPr>
        <p:spPr bwMode="auto">
          <a:xfrm>
            <a:off x="611188" y="968375"/>
            <a:ext cx="7772400" cy="631825"/>
          </a:xfrm>
          <a:prstGeom prst="rect">
            <a:avLst/>
          </a:prstGeom>
          <a:noFill/>
          <a:ln w="9525">
            <a:noFill/>
            <a:miter lim="800000"/>
            <a:headEnd/>
            <a:tailEnd/>
          </a:ln>
        </p:spPr>
        <p:txBody>
          <a:bodyPr/>
          <a:lstStyle/>
          <a:p>
            <a:pPr algn="ctr" eaLnBrk="0" hangingPunct="0"/>
            <a:r>
              <a:rPr lang="zh-CN" altLang="en-US" sz="3600" b="1" dirty="0" smtClean="0">
                <a:solidFill>
                  <a:schemeClr val="bg1"/>
                </a:solidFill>
                <a:latin typeface="华文细黑" pitchFamily="2" charset="-122"/>
                <a:ea typeface="华文细黑" pitchFamily="2" charset="-122"/>
              </a:rPr>
              <a:t>以太网二层转发</a:t>
            </a:r>
            <a:endParaRPr lang="zh-CN" altLang="en-US" sz="3600" b="1" dirty="0">
              <a:solidFill>
                <a:schemeClr val="bg1"/>
              </a:solidFill>
              <a:latin typeface="华文细黑" pitchFamily="2" charset="-122"/>
              <a:ea typeface="华文细黑" pitchFamily="2" charset="-122"/>
            </a:endParaRPr>
          </a:p>
        </p:txBody>
      </p:sp>
      <p:sp>
        <p:nvSpPr>
          <p:cNvPr id="19459" name="Rectangle 2"/>
          <p:cNvSpPr txBox="1">
            <a:spLocks noChangeArrowheads="1"/>
          </p:cNvSpPr>
          <p:nvPr/>
        </p:nvSpPr>
        <p:spPr bwMode="auto">
          <a:xfrm>
            <a:off x="1981200" y="2133600"/>
            <a:ext cx="5180012" cy="762000"/>
          </a:xfrm>
          <a:prstGeom prst="rect">
            <a:avLst/>
          </a:prstGeom>
          <a:noFill/>
          <a:ln w="9525">
            <a:noFill/>
            <a:miter lim="800000"/>
            <a:headEnd/>
            <a:tailEnd/>
          </a:ln>
        </p:spPr>
        <p:txBody>
          <a:bodyPr/>
          <a:lstStyle/>
          <a:p>
            <a:pPr algn="ctr" eaLnBrk="0" hangingPunct="0"/>
            <a:r>
              <a:rPr lang="en-US" altLang="zh-CN" sz="2400" dirty="0" smtClean="0">
                <a:solidFill>
                  <a:schemeClr val="bg1"/>
                </a:solidFill>
                <a:latin typeface="华文细黑" pitchFamily="2" charset="-122"/>
                <a:ea typeface="华文细黑" pitchFamily="2" charset="-122"/>
              </a:rPr>
              <a:t>2015</a:t>
            </a:r>
            <a:r>
              <a:rPr lang="zh-CN" altLang="en-US" sz="2400" dirty="0" smtClean="0">
                <a:solidFill>
                  <a:schemeClr val="bg1"/>
                </a:solidFill>
                <a:latin typeface="华文细黑" pitchFamily="2" charset="-122"/>
                <a:ea typeface="华文细黑" pitchFamily="2" charset="-122"/>
              </a:rPr>
              <a:t>年</a:t>
            </a:r>
            <a:r>
              <a:rPr lang="en-US" altLang="zh-CN" sz="2400" dirty="0" smtClean="0">
                <a:solidFill>
                  <a:schemeClr val="bg1"/>
                </a:solidFill>
                <a:latin typeface="华文细黑" pitchFamily="2" charset="-122"/>
                <a:ea typeface="华文细黑" pitchFamily="2" charset="-122"/>
              </a:rPr>
              <a:t>3</a:t>
            </a:r>
            <a:r>
              <a:rPr lang="zh-CN" altLang="en-US" sz="2400" dirty="0" smtClean="0">
                <a:solidFill>
                  <a:schemeClr val="bg1"/>
                </a:solidFill>
                <a:latin typeface="华文细黑" pitchFamily="2" charset="-122"/>
                <a:ea typeface="华文细黑" pitchFamily="2" charset="-122"/>
              </a:rPr>
              <a:t>月</a:t>
            </a:r>
            <a:endParaRPr lang="en-US" altLang="zh-CN" sz="2400" dirty="0" smtClean="0">
              <a:solidFill>
                <a:schemeClr val="bg1"/>
              </a:solidFill>
              <a:latin typeface="华文细黑" pitchFamily="2" charset="-122"/>
              <a:ea typeface="华文细黑" pitchFamily="2" charset="-122"/>
            </a:endParaRPr>
          </a:p>
          <a:p>
            <a:pPr algn="ctr" eaLnBrk="0" hangingPunct="0"/>
            <a:r>
              <a:rPr lang="zh-CN" altLang="en-US" sz="2400" dirty="0" smtClean="0">
                <a:solidFill>
                  <a:schemeClr val="bg1"/>
                </a:solidFill>
                <a:latin typeface="华文细黑" pitchFamily="2" charset="-122"/>
                <a:ea typeface="华文细黑" pitchFamily="2" charset="-122"/>
              </a:rPr>
              <a:t>嵌入式软件部门</a:t>
            </a:r>
            <a:endParaRPr lang="en-US" altLang="zh-CN" sz="2400" dirty="0">
              <a:solidFill>
                <a:schemeClr val="bg1"/>
              </a:solidFill>
              <a:latin typeface="华文细黑" pitchFamily="2" charset="-122"/>
              <a:ea typeface="华文细黑" pitchFamily="2"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CDMA/CD</a:t>
            </a:r>
            <a:r>
              <a:rPr lang="zh-CN" altLang="en-US" dirty="0" smtClean="0"/>
              <a:t>标准</a:t>
            </a:r>
            <a:endParaRPr lang="zh-CN" altLang="en-US" dirty="0"/>
          </a:p>
        </p:txBody>
      </p:sp>
      <p:sp>
        <p:nvSpPr>
          <p:cNvPr id="4" name="TextBox 3"/>
          <p:cNvSpPr txBox="1"/>
          <p:nvPr/>
        </p:nvSpPr>
        <p:spPr>
          <a:xfrm>
            <a:off x="914400" y="1371600"/>
            <a:ext cx="6477000" cy="2677656"/>
          </a:xfrm>
          <a:prstGeom prst="rect">
            <a:avLst/>
          </a:prstGeom>
          <a:noFill/>
        </p:spPr>
        <p:txBody>
          <a:bodyPr wrap="square" rtlCol="0">
            <a:spAutoFit/>
          </a:bodyPr>
          <a:lstStyle/>
          <a:p>
            <a:r>
              <a:rPr lang="en-US" altLang="zh-CN" sz="2400" b="1" dirty="0" smtClean="0">
                <a:solidFill>
                  <a:schemeClr val="bg1"/>
                </a:solidFill>
                <a:latin typeface="华文楷体" pitchFamily="2" charset="-122"/>
                <a:ea typeface="华文楷体" pitchFamily="2" charset="-122"/>
              </a:rPr>
              <a:t>3.</a:t>
            </a:r>
            <a:r>
              <a:rPr lang="zh-CN" altLang="zh-CN" sz="2400" b="1" dirty="0" smtClean="0">
                <a:solidFill>
                  <a:schemeClr val="bg1"/>
                </a:solidFill>
                <a:latin typeface="华文楷体" pitchFamily="2" charset="-122"/>
                <a:ea typeface="华文楷体" pitchFamily="2" charset="-122"/>
              </a:rPr>
              <a:t>CDMA/CD</a:t>
            </a:r>
            <a:r>
              <a:rPr lang="zh-CN" altLang="en-US" sz="2400" b="1" dirty="0" smtClean="0">
                <a:solidFill>
                  <a:schemeClr val="bg1"/>
                </a:solidFill>
                <a:latin typeface="华文楷体" pitchFamily="2" charset="-122"/>
                <a:ea typeface="华文楷体" pitchFamily="2" charset="-122"/>
              </a:rPr>
              <a:t>引入的新问题</a:t>
            </a:r>
            <a:endParaRPr lang="en-US" altLang="zh-CN" sz="2400" b="1" dirty="0" smtClean="0">
              <a:solidFill>
                <a:schemeClr val="bg1"/>
              </a:solidFill>
              <a:latin typeface="华文楷体" pitchFamily="2" charset="-122"/>
              <a:ea typeface="华文楷体" pitchFamily="2" charset="-122"/>
            </a:endParaRPr>
          </a:p>
          <a:p>
            <a:r>
              <a:rPr lang="zh-CN" altLang="en-US" dirty="0" smtClean="0">
                <a:solidFill>
                  <a:schemeClr val="bg1"/>
                </a:solidFill>
              </a:rPr>
              <a:t>    使用</a:t>
            </a:r>
            <a:r>
              <a:rPr lang="zh-CN" altLang="zh-CN" dirty="0" smtClean="0">
                <a:solidFill>
                  <a:schemeClr val="bg1"/>
                </a:solidFill>
              </a:rPr>
              <a:t>CDMA/CD</a:t>
            </a:r>
            <a:r>
              <a:rPr lang="zh-CN" altLang="en-US" dirty="0" smtClean="0">
                <a:solidFill>
                  <a:schemeClr val="bg1"/>
                </a:solidFill>
              </a:rPr>
              <a:t>协议的以太网不能进行全双工通信（相当于单行车道上不能同时出现双向车行驶），而只能进行双向交替通信（半双工通信）</a:t>
            </a:r>
            <a:endParaRPr lang="en-US" altLang="zh-CN" dirty="0" smtClean="0">
              <a:solidFill>
                <a:schemeClr val="bg1"/>
              </a:solidFill>
            </a:endParaRPr>
          </a:p>
          <a:p>
            <a:r>
              <a:rPr lang="zh-CN" altLang="en-US" dirty="0" smtClean="0">
                <a:solidFill>
                  <a:schemeClr val="bg1"/>
                </a:solidFill>
              </a:rPr>
              <a:t>    每个站在发送数据之后的一小段时间内，存在着遭遇碰撞的可能性</a:t>
            </a:r>
            <a:endParaRPr lang="en-US" altLang="zh-CN" dirty="0" smtClean="0">
              <a:solidFill>
                <a:schemeClr val="bg1"/>
              </a:solidFill>
            </a:endParaRPr>
          </a:p>
          <a:p>
            <a:r>
              <a:rPr lang="zh-CN" altLang="en-US" dirty="0" smtClean="0">
                <a:solidFill>
                  <a:schemeClr val="bg1"/>
                </a:solidFill>
              </a:rPr>
              <a:t>    这种发送的不确定性是整个以太网的平均通信量远小于以太网的最高数据率</a:t>
            </a:r>
            <a:endParaRPr lang="en-US" altLang="zh-CN" dirty="0" smtClean="0">
              <a:solidFill>
                <a:schemeClr val="bg1"/>
              </a:solidFill>
            </a:endParaRPr>
          </a:p>
          <a:p>
            <a:endParaRPr lang="zh-CN" altLang="en-US" dirty="0">
              <a:solidFill>
                <a:schemeClr val="bg1"/>
              </a:solidFill>
            </a:endParaRPr>
          </a:p>
        </p:txBody>
      </p:sp>
      <p:sp>
        <p:nvSpPr>
          <p:cNvPr id="5" name="十字星 4"/>
          <p:cNvSpPr/>
          <p:nvPr/>
        </p:nvSpPr>
        <p:spPr bwMode="auto">
          <a:xfrm>
            <a:off x="914400" y="1752600"/>
            <a:ext cx="346710" cy="228600"/>
          </a:xfrm>
          <a:prstGeom prst="star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十字星 5"/>
          <p:cNvSpPr/>
          <p:nvPr/>
        </p:nvSpPr>
        <p:spPr bwMode="auto">
          <a:xfrm>
            <a:off x="914400" y="2628900"/>
            <a:ext cx="346710" cy="228600"/>
          </a:xfrm>
          <a:prstGeom prst="star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十字星 6"/>
          <p:cNvSpPr/>
          <p:nvPr/>
        </p:nvSpPr>
        <p:spPr bwMode="auto">
          <a:xfrm>
            <a:off x="914400" y="3048000"/>
            <a:ext cx="346710" cy="228600"/>
          </a:xfrm>
          <a:prstGeom prst="star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sp>
        <p:nvSpPr>
          <p:cNvPr id="4" name="TextBox 3"/>
          <p:cNvSpPr txBox="1"/>
          <p:nvPr/>
        </p:nvSpPr>
        <p:spPr>
          <a:xfrm>
            <a:off x="1066800" y="1144588"/>
            <a:ext cx="7315200" cy="4616648"/>
          </a:xfrm>
          <a:prstGeom prst="rect">
            <a:avLst/>
          </a:prstGeom>
          <a:noFill/>
        </p:spPr>
        <p:txBody>
          <a:bodyPr wrap="square" rtlCol="0">
            <a:spAutoFit/>
          </a:bodyPr>
          <a:lstStyle/>
          <a:p>
            <a:pPr marL="0" lvl="2">
              <a:lnSpc>
                <a:spcPct val="150000"/>
              </a:lnSpc>
            </a:pPr>
            <a:r>
              <a:rPr lang="zh-CN" altLang="en-US" sz="3600" dirty="0" smtClean="0">
                <a:solidFill>
                  <a:schemeClr val="bg1"/>
                </a:solidFill>
                <a:latin typeface="华文细黑" pitchFamily="2" charset="-122"/>
                <a:ea typeface="华文细黑" pitchFamily="2" charset="-122"/>
              </a:rPr>
              <a:t>三、</a:t>
            </a:r>
            <a:r>
              <a:rPr lang="en-US" altLang="zh-CN" sz="3600" dirty="0" smtClean="0">
                <a:solidFill>
                  <a:schemeClr val="bg1"/>
                </a:solidFill>
                <a:latin typeface="华文细黑" pitchFamily="2" charset="-122"/>
                <a:ea typeface="华文细黑" pitchFamily="2" charset="-122"/>
              </a:rPr>
              <a:t>ARP</a:t>
            </a:r>
            <a:r>
              <a:rPr lang="zh-CN" altLang="en-US" sz="3600" dirty="0" smtClean="0">
                <a:solidFill>
                  <a:schemeClr val="bg1"/>
                </a:solidFill>
                <a:latin typeface="华文细黑" pitchFamily="2" charset="-122"/>
                <a:ea typeface="华文细黑" pitchFamily="2" charset="-122"/>
              </a:rPr>
              <a:t>协议</a:t>
            </a:r>
            <a:endParaRPr lang="en-US" altLang="zh-CN" sz="3600" dirty="0" smtClean="0">
              <a:solidFill>
                <a:schemeClr val="bg1"/>
              </a:solidFill>
              <a:latin typeface="华文细黑" pitchFamily="2" charset="-122"/>
              <a:ea typeface="华文细黑" pitchFamily="2" charset="-122"/>
            </a:endParaRPr>
          </a:p>
          <a:p>
            <a:pPr marL="0" lvl="2">
              <a:lnSpc>
                <a:spcPct val="150000"/>
              </a:lnSpc>
            </a:pPr>
            <a:r>
              <a:rPr lang="en-US" altLang="zh-CN" sz="2800" b="1" dirty="0" smtClean="0">
                <a:solidFill>
                  <a:schemeClr val="bg1"/>
                </a:solidFill>
                <a:latin typeface="华文楷体" pitchFamily="2" charset="-122"/>
                <a:ea typeface="华文楷体" pitchFamily="2" charset="-122"/>
              </a:rPr>
              <a:t>1.ARP</a:t>
            </a:r>
            <a:r>
              <a:rPr lang="zh-CN" altLang="en-US" sz="2800" b="1" dirty="0" smtClean="0">
                <a:solidFill>
                  <a:schemeClr val="bg1"/>
                </a:solidFill>
                <a:latin typeface="华文楷体" pitchFamily="2" charset="-122"/>
                <a:ea typeface="华文楷体" pitchFamily="2" charset="-122"/>
              </a:rPr>
              <a:t>介绍</a:t>
            </a:r>
            <a:endParaRPr lang="en-US" altLang="zh-CN" sz="2800" b="1" dirty="0" smtClean="0">
              <a:solidFill>
                <a:schemeClr val="bg1"/>
              </a:solidFill>
              <a:latin typeface="华文楷体" pitchFamily="2" charset="-122"/>
              <a:ea typeface="华文楷体" pitchFamily="2" charset="-122"/>
            </a:endParaRPr>
          </a:p>
          <a:p>
            <a:pPr marL="0" lvl="2">
              <a:lnSpc>
                <a:spcPct val="150000"/>
              </a:lnSpc>
            </a:pPr>
            <a:r>
              <a:rPr lang="en-US" altLang="zh-CN" sz="2800" b="1" dirty="0" smtClean="0">
                <a:solidFill>
                  <a:schemeClr val="bg1"/>
                </a:solidFill>
                <a:latin typeface="华文楷体" pitchFamily="2" charset="-122"/>
                <a:ea typeface="华文楷体" pitchFamily="2" charset="-122"/>
              </a:rPr>
              <a:t>2.</a:t>
            </a:r>
            <a:r>
              <a:rPr lang="zh-CN" altLang="en-US" sz="2800" b="1" dirty="0" smtClean="0">
                <a:solidFill>
                  <a:schemeClr val="bg1"/>
                </a:solidFill>
                <a:latin typeface="华文楷体" pitchFamily="2" charset="-122"/>
                <a:ea typeface="华文楷体" pitchFamily="2" charset="-122"/>
              </a:rPr>
              <a:t>二层交换机</a:t>
            </a:r>
            <a:r>
              <a:rPr lang="en-US" altLang="zh-CN" sz="2800" b="1" dirty="0" smtClean="0">
                <a:solidFill>
                  <a:schemeClr val="bg1"/>
                </a:solidFill>
                <a:latin typeface="华文楷体" pitchFamily="2" charset="-122"/>
                <a:ea typeface="华文楷体" pitchFamily="2" charset="-122"/>
              </a:rPr>
              <a:t>Mac</a:t>
            </a:r>
            <a:r>
              <a:rPr lang="zh-CN" altLang="en-US" sz="2800" b="1" dirty="0" smtClean="0">
                <a:solidFill>
                  <a:schemeClr val="bg1"/>
                </a:solidFill>
                <a:latin typeface="华文楷体" pitchFamily="2" charset="-122"/>
                <a:ea typeface="华文楷体" pitchFamily="2" charset="-122"/>
              </a:rPr>
              <a:t>地址表</a:t>
            </a:r>
            <a:endParaRPr lang="en-US" altLang="zh-CN" sz="2800" b="1" dirty="0" smtClean="0">
              <a:solidFill>
                <a:schemeClr val="bg1"/>
              </a:solidFill>
              <a:latin typeface="华文楷体" pitchFamily="2" charset="-122"/>
              <a:ea typeface="华文楷体" pitchFamily="2" charset="-122"/>
            </a:endParaRPr>
          </a:p>
          <a:p>
            <a:pPr marL="0" lvl="2">
              <a:lnSpc>
                <a:spcPct val="150000"/>
              </a:lnSpc>
            </a:pPr>
            <a:r>
              <a:rPr lang="en-US" altLang="zh-CN" sz="2800" b="1" dirty="0" smtClean="0">
                <a:solidFill>
                  <a:schemeClr val="bg1"/>
                </a:solidFill>
                <a:latin typeface="华文楷体" pitchFamily="2" charset="-122"/>
                <a:ea typeface="华文楷体" pitchFamily="2" charset="-122"/>
              </a:rPr>
              <a:t>3.</a:t>
            </a:r>
            <a:r>
              <a:rPr lang="zh-CN" altLang="en-US" sz="2800" b="1" dirty="0" smtClean="0">
                <a:solidFill>
                  <a:schemeClr val="bg1"/>
                </a:solidFill>
                <a:latin typeface="华文楷体" pitchFamily="2" charset="-122"/>
                <a:ea typeface="华文楷体" pitchFamily="2" charset="-122"/>
              </a:rPr>
              <a:t>二层交换机</a:t>
            </a:r>
            <a:r>
              <a:rPr lang="en-US" altLang="zh-CN" sz="2800" b="1" dirty="0" smtClean="0">
                <a:solidFill>
                  <a:schemeClr val="bg1"/>
                </a:solidFill>
                <a:latin typeface="华文楷体" pitchFamily="2" charset="-122"/>
                <a:ea typeface="华文楷体" pitchFamily="2" charset="-122"/>
              </a:rPr>
              <a:t>MAC</a:t>
            </a:r>
            <a:r>
              <a:rPr lang="zh-CN" altLang="en-US" sz="2800" b="1" dirty="0" smtClean="0">
                <a:solidFill>
                  <a:schemeClr val="bg1"/>
                </a:solidFill>
                <a:latin typeface="华文楷体" pitchFamily="2" charset="-122"/>
                <a:ea typeface="华文楷体" pitchFamily="2" charset="-122"/>
              </a:rPr>
              <a:t>地址表老化处理</a:t>
            </a:r>
            <a:endParaRPr lang="en-US" altLang="zh-CN" sz="2800" b="1" dirty="0" smtClean="0">
              <a:solidFill>
                <a:schemeClr val="bg1"/>
              </a:solidFill>
              <a:latin typeface="华文楷体" pitchFamily="2" charset="-122"/>
              <a:ea typeface="华文楷体" pitchFamily="2" charset="-122"/>
            </a:endParaRPr>
          </a:p>
          <a:p>
            <a:pPr marL="0" lvl="2">
              <a:lnSpc>
                <a:spcPct val="150000"/>
              </a:lnSpc>
            </a:pPr>
            <a:r>
              <a:rPr lang="en-US" altLang="zh-CN" sz="2800" b="1" dirty="0" smtClean="0">
                <a:solidFill>
                  <a:schemeClr val="bg1"/>
                </a:solidFill>
                <a:latin typeface="华文楷体" pitchFamily="2" charset="-122"/>
                <a:ea typeface="华文楷体" pitchFamily="2" charset="-122"/>
              </a:rPr>
              <a:t>4.</a:t>
            </a:r>
            <a:r>
              <a:rPr lang="zh-CN" altLang="en-US" sz="2800" b="1" dirty="0" smtClean="0">
                <a:solidFill>
                  <a:schemeClr val="bg1"/>
                </a:solidFill>
                <a:latin typeface="华文楷体" pitchFamily="2" charset="-122"/>
                <a:ea typeface="华文楷体" pitchFamily="2" charset="-122"/>
              </a:rPr>
              <a:t>以太网二层转发</a:t>
            </a:r>
            <a:endParaRPr lang="en-US" altLang="zh-CN" sz="2800" b="1" dirty="0" smtClean="0">
              <a:solidFill>
                <a:schemeClr val="bg1"/>
              </a:solidFill>
              <a:latin typeface="华文楷体" pitchFamily="2" charset="-122"/>
              <a:ea typeface="华文楷体" pitchFamily="2" charset="-122"/>
            </a:endParaRPr>
          </a:p>
          <a:p>
            <a:pPr marL="0" lvl="2">
              <a:lnSpc>
                <a:spcPct val="150000"/>
              </a:lnSpc>
            </a:pPr>
            <a:endParaRPr lang="en-US" altLang="zh-CN" sz="3600" dirty="0" smtClean="0">
              <a:solidFill>
                <a:schemeClr val="bg1"/>
              </a:solidFill>
              <a:latin typeface="华文细黑" pitchFamily="2" charset="-122"/>
              <a:ea typeface="华文细黑" pitchFamily="2" charset="-122"/>
            </a:endParaRPr>
          </a:p>
          <a:p>
            <a:endParaRPr lang="zh-CN" alt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sp>
        <p:nvSpPr>
          <p:cNvPr id="5" name="TextBox 4"/>
          <p:cNvSpPr txBox="1"/>
          <p:nvPr/>
        </p:nvSpPr>
        <p:spPr>
          <a:xfrm>
            <a:off x="609600" y="1381288"/>
            <a:ext cx="6934200" cy="2723823"/>
          </a:xfrm>
          <a:prstGeom prst="rect">
            <a:avLst/>
          </a:prstGeom>
          <a:noFill/>
        </p:spPr>
        <p:txBody>
          <a:bodyPr wrap="square" rtlCol="0">
            <a:spAutoFit/>
          </a:bodyPr>
          <a:lstStyle/>
          <a:p>
            <a:pPr>
              <a:lnSpc>
                <a:spcPct val="150000"/>
              </a:lnSpc>
            </a:pPr>
            <a:r>
              <a:rPr lang="en-US" altLang="zh-CN" sz="2400" b="1" dirty="0" smtClean="0">
                <a:solidFill>
                  <a:schemeClr val="bg1"/>
                </a:solidFill>
                <a:latin typeface="华文楷体" pitchFamily="2" charset="-122"/>
                <a:ea typeface="华文楷体" pitchFamily="2" charset="-122"/>
              </a:rPr>
              <a:t>1.ARP</a:t>
            </a:r>
            <a:r>
              <a:rPr lang="zh-CN" altLang="en-US" sz="2400" b="1" dirty="0" smtClean="0">
                <a:solidFill>
                  <a:schemeClr val="bg1"/>
                </a:solidFill>
                <a:latin typeface="华文楷体" pitchFamily="2" charset="-122"/>
                <a:ea typeface="华文楷体" pitchFamily="2" charset="-122"/>
              </a:rPr>
              <a:t>介绍</a:t>
            </a:r>
            <a:endParaRPr lang="en-US" altLang="zh-CN" sz="2400" b="1" dirty="0" smtClean="0">
              <a:solidFill>
                <a:schemeClr val="bg1"/>
              </a:solidFill>
              <a:latin typeface="华文楷体" pitchFamily="2" charset="-122"/>
              <a:ea typeface="华文楷体" pitchFamily="2" charset="-122"/>
            </a:endParaRPr>
          </a:p>
          <a:p>
            <a:pPr>
              <a:lnSpc>
                <a:spcPct val="150000"/>
              </a:lnSpc>
            </a:pPr>
            <a:r>
              <a:rPr lang="en-US" altLang="zh-CN" dirty="0" smtClean="0">
                <a:solidFill>
                  <a:schemeClr val="bg1"/>
                </a:solidFill>
              </a:rPr>
              <a:t>    ARP</a:t>
            </a:r>
            <a:r>
              <a:rPr lang="zh-CN" altLang="en-US" dirty="0" smtClean="0">
                <a:solidFill>
                  <a:schemeClr val="bg1"/>
                </a:solidFill>
              </a:rPr>
              <a:t>即为地址解析协议</a:t>
            </a:r>
            <a:endParaRPr lang="en-US" altLang="zh-CN" dirty="0" smtClean="0">
              <a:solidFill>
                <a:schemeClr val="bg1"/>
              </a:solidFill>
            </a:endParaRPr>
          </a:p>
          <a:p>
            <a:r>
              <a:rPr lang="zh-CN" altLang="en-US" dirty="0" smtClean="0">
                <a:solidFill>
                  <a:schemeClr val="bg1"/>
                </a:solidFill>
              </a:rPr>
              <a:t>    它的作用是找到一个</a:t>
            </a:r>
            <a:r>
              <a:rPr lang="en-US" altLang="zh-CN" dirty="0" smtClean="0">
                <a:solidFill>
                  <a:schemeClr val="bg1"/>
                </a:solidFill>
              </a:rPr>
              <a:t>IP</a:t>
            </a:r>
            <a:r>
              <a:rPr lang="zh-CN" altLang="en-US" dirty="0" smtClean="0">
                <a:solidFill>
                  <a:schemeClr val="bg1"/>
                </a:solidFill>
              </a:rPr>
              <a:t>地址所对应</a:t>
            </a:r>
            <a:r>
              <a:rPr lang="en-US" altLang="zh-CN" dirty="0" smtClean="0">
                <a:solidFill>
                  <a:schemeClr val="bg1"/>
                </a:solidFill>
              </a:rPr>
              <a:t>MAC</a:t>
            </a:r>
            <a:r>
              <a:rPr lang="zh-CN" altLang="en-US" dirty="0" smtClean="0">
                <a:solidFill>
                  <a:schemeClr val="bg1"/>
                </a:solidFill>
              </a:rPr>
              <a:t>地址，也可以说是将</a:t>
            </a:r>
            <a:r>
              <a:rPr lang="en-US" altLang="zh-CN" dirty="0" smtClean="0">
                <a:solidFill>
                  <a:schemeClr val="bg1"/>
                </a:solidFill>
              </a:rPr>
              <a:t>IP</a:t>
            </a:r>
            <a:r>
              <a:rPr lang="zh-CN" altLang="en-US" dirty="0" smtClean="0">
                <a:solidFill>
                  <a:schemeClr val="bg1"/>
                </a:solidFill>
              </a:rPr>
              <a:t>地址翻译为</a:t>
            </a:r>
            <a:r>
              <a:rPr lang="en-US" altLang="zh-CN" dirty="0" smtClean="0">
                <a:solidFill>
                  <a:schemeClr val="bg1"/>
                </a:solidFill>
              </a:rPr>
              <a:t>Mac</a:t>
            </a:r>
            <a:r>
              <a:rPr lang="zh-CN" altLang="en-US" dirty="0" smtClean="0">
                <a:solidFill>
                  <a:schemeClr val="bg1"/>
                </a:solidFill>
              </a:rPr>
              <a:t>地址</a:t>
            </a:r>
            <a:endParaRPr lang="en-US" altLang="zh-CN" dirty="0" smtClean="0">
              <a:solidFill>
                <a:schemeClr val="bg1"/>
              </a:solidFill>
            </a:endParaRPr>
          </a:p>
          <a:p>
            <a:r>
              <a:rPr lang="zh-CN" altLang="en-US" dirty="0" smtClean="0">
                <a:solidFill>
                  <a:schemeClr val="bg1"/>
                </a:solidFill>
              </a:rPr>
              <a:t>    翻译地址的时候会自动生成一张</a:t>
            </a:r>
            <a:r>
              <a:rPr lang="en-US" altLang="zh-CN" dirty="0" smtClean="0">
                <a:solidFill>
                  <a:schemeClr val="bg1"/>
                </a:solidFill>
              </a:rPr>
              <a:t>ARP</a:t>
            </a:r>
            <a:r>
              <a:rPr lang="zh-CN" altLang="en-US" dirty="0" smtClean="0">
                <a:solidFill>
                  <a:schemeClr val="bg1"/>
                </a:solidFill>
              </a:rPr>
              <a:t>表，里面记录的是</a:t>
            </a:r>
            <a:r>
              <a:rPr lang="en-US" altLang="zh-CN" dirty="0" smtClean="0">
                <a:solidFill>
                  <a:schemeClr val="bg1"/>
                </a:solidFill>
              </a:rPr>
              <a:t>IP</a:t>
            </a:r>
            <a:r>
              <a:rPr lang="zh-CN" altLang="en-US" dirty="0" smtClean="0">
                <a:solidFill>
                  <a:schemeClr val="bg1"/>
                </a:solidFill>
              </a:rPr>
              <a:t>地址和</a:t>
            </a:r>
            <a:r>
              <a:rPr lang="en-US" altLang="zh-CN" dirty="0" smtClean="0">
                <a:solidFill>
                  <a:schemeClr val="bg1"/>
                </a:solidFill>
              </a:rPr>
              <a:t>Mac</a:t>
            </a:r>
            <a:r>
              <a:rPr lang="zh-CN" altLang="en-US" dirty="0" smtClean="0">
                <a:solidFill>
                  <a:schemeClr val="bg1"/>
                </a:solidFill>
              </a:rPr>
              <a:t>地址的对应关系</a:t>
            </a:r>
            <a:endParaRPr lang="en-US" altLang="zh-CN" dirty="0" smtClean="0">
              <a:solidFill>
                <a:schemeClr val="bg1"/>
              </a:solidFill>
            </a:endParaRPr>
          </a:p>
          <a:p>
            <a:r>
              <a:rPr lang="zh-CN" altLang="en-US" dirty="0" smtClean="0">
                <a:solidFill>
                  <a:schemeClr val="bg1"/>
                </a:solidFill>
              </a:rPr>
              <a:t>    每台电脑想要和外部通信，必须安装</a:t>
            </a:r>
            <a:r>
              <a:rPr lang="en-US" altLang="zh-CN" dirty="0" err="1" smtClean="0">
                <a:solidFill>
                  <a:schemeClr val="bg1"/>
                </a:solidFill>
              </a:rPr>
              <a:t>tcp</a:t>
            </a:r>
            <a:r>
              <a:rPr lang="en-US" altLang="zh-CN" dirty="0" smtClean="0">
                <a:solidFill>
                  <a:schemeClr val="bg1"/>
                </a:solidFill>
              </a:rPr>
              <a:t>/</a:t>
            </a:r>
            <a:r>
              <a:rPr lang="en-US" altLang="zh-CN" dirty="0" err="1" smtClean="0">
                <a:solidFill>
                  <a:schemeClr val="bg1"/>
                </a:solidFill>
              </a:rPr>
              <a:t>ip</a:t>
            </a:r>
            <a:r>
              <a:rPr lang="zh-CN" altLang="en-US" dirty="0" smtClean="0">
                <a:solidFill>
                  <a:schemeClr val="bg1"/>
                </a:solidFill>
              </a:rPr>
              <a:t>协议，安装完成后自动建立一个</a:t>
            </a:r>
            <a:r>
              <a:rPr lang="en-US" altLang="zh-CN" dirty="0" smtClean="0">
                <a:solidFill>
                  <a:schemeClr val="bg1"/>
                </a:solidFill>
              </a:rPr>
              <a:t>ARP</a:t>
            </a:r>
            <a:r>
              <a:rPr lang="zh-CN" altLang="en-US" dirty="0" smtClean="0">
                <a:solidFill>
                  <a:schemeClr val="bg1"/>
                </a:solidFill>
              </a:rPr>
              <a:t>表。</a:t>
            </a:r>
            <a:endParaRPr lang="zh-CN" altLang="en-US" dirty="0">
              <a:solidFill>
                <a:schemeClr val="bg1"/>
              </a:solidFill>
            </a:endParaRPr>
          </a:p>
        </p:txBody>
      </p:sp>
      <p:sp>
        <p:nvSpPr>
          <p:cNvPr id="6" name="十字星 5"/>
          <p:cNvSpPr/>
          <p:nvPr/>
        </p:nvSpPr>
        <p:spPr bwMode="auto">
          <a:xfrm>
            <a:off x="609600" y="2143288"/>
            <a:ext cx="304800" cy="152400"/>
          </a:xfrm>
          <a:prstGeom prst="star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十字星 6"/>
          <p:cNvSpPr/>
          <p:nvPr/>
        </p:nvSpPr>
        <p:spPr bwMode="auto">
          <a:xfrm>
            <a:off x="609600" y="2371888"/>
            <a:ext cx="304800" cy="152400"/>
          </a:xfrm>
          <a:prstGeom prst="star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十字星 7"/>
          <p:cNvSpPr/>
          <p:nvPr/>
        </p:nvSpPr>
        <p:spPr bwMode="auto">
          <a:xfrm>
            <a:off x="609600" y="2981488"/>
            <a:ext cx="304800" cy="152400"/>
          </a:xfrm>
          <a:prstGeom prst="star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十字星 8"/>
          <p:cNvSpPr/>
          <p:nvPr/>
        </p:nvSpPr>
        <p:spPr bwMode="auto">
          <a:xfrm>
            <a:off x="609600" y="3514888"/>
            <a:ext cx="304800" cy="152400"/>
          </a:xfrm>
          <a:prstGeom prst="star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sp>
        <p:nvSpPr>
          <p:cNvPr id="4" name="TextBox 3"/>
          <p:cNvSpPr txBox="1"/>
          <p:nvPr/>
        </p:nvSpPr>
        <p:spPr>
          <a:xfrm>
            <a:off x="360363" y="1144588"/>
            <a:ext cx="8382000" cy="4662815"/>
          </a:xfrm>
          <a:prstGeom prst="rect">
            <a:avLst/>
          </a:prstGeom>
          <a:noFill/>
        </p:spPr>
        <p:txBody>
          <a:bodyPr wrap="square" rtlCol="0">
            <a:spAutoFit/>
          </a:bodyPr>
          <a:lstStyle/>
          <a:p>
            <a:pPr>
              <a:lnSpc>
                <a:spcPct val="150000"/>
              </a:lnSpc>
            </a:pPr>
            <a:r>
              <a:rPr lang="en-US" altLang="zh-CN" sz="2400" b="1" dirty="0" smtClean="0">
                <a:solidFill>
                  <a:schemeClr val="bg1"/>
                </a:solidFill>
                <a:latin typeface="华文楷体" pitchFamily="2" charset="-122"/>
                <a:ea typeface="华文楷体" pitchFamily="2" charset="-122"/>
              </a:rPr>
              <a:t>2.</a:t>
            </a:r>
            <a:r>
              <a:rPr lang="zh-CN" altLang="en-US" sz="2400" b="1" dirty="0" smtClean="0">
                <a:solidFill>
                  <a:schemeClr val="bg1"/>
                </a:solidFill>
                <a:latin typeface="华文楷体" pitchFamily="2" charset="-122"/>
                <a:ea typeface="华文楷体" pitchFamily="2" charset="-122"/>
              </a:rPr>
              <a:t>二层交换机</a:t>
            </a:r>
            <a:r>
              <a:rPr lang="en-US" altLang="zh-CN" sz="2400" b="1" dirty="0" smtClean="0">
                <a:solidFill>
                  <a:schemeClr val="bg1"/>
                </a:solidFill>
                <a:latin typeface="华文楷体" pitchFamily="2" charset="-122"/>
                <a:ea typeface="华文楷体" pitchFamily="2" charset="-122"/>
              </a:rPr>
              <a:t>Mac</a:t>
            </a:r>
            <a:r>
              <a:rPr lang="zh-CN" altLang="en-US" sz="2400" b="1" dirty="0" smtClean="0">
                <a:solidFill>
                  <a:schemeClr val="bg1"/>
                </a:solidFill>
                <a:latin typeface="华文楷体" pitchFamily="2" charset="-122"/>
                <a:ea typeface="华文楷体" pitchFamily="2" charset="-122"/>
              </a:rPr>
              <a:t>地址表</a:t>
            </a:r>
            <a:endParaRPr lang="en-US" altLang="zh-CN" sz="2400" b="1" dirty="0" smtClean="0">
              <a:solidFill>
                <a:schemeClr val="bg1"/>
              </a:solidFill>
              <a:latin typeface="华文楷体" pitchFamily="2" charset="-122"/>
              <a:ea typeface="华文楷体" pitchFamily="2" charset="-122"/>
            </a:endParaRPr>
          </a:p>
          <a:p>
            <a:pPr lvl="0">
              <a:lnSpc>
                <a:spcPct val="150000"/>
              </a:lnSpc>
            </a:pPr>
            <a:r>
              <a:rPr lang="en-US" b="1" dirty="0" smtClean="0">
                <a:solidFill>
                  <a:schemeClr val="bg1"/>
                </a:solidFill>
              </a:rPr>
              <a:t>①MAC</a:t>
            </a:r>
            <a:r>
              <a:rPr lang="zh-CN" altLang="en-US" b="1" dirty="0" smtClean="0">
                <a:solidFill>
                  <a:schemeClr val="bg1"/>
                </a:solidFill>
              </a:rPr>
              <a:t>地址表简介</a:t>
            </a:r>
            <a:endParaRPr lang="zh-CN" altLang="en-US" dirty="0" smtClean="0">
              <a:solidFill>
                <a:schemeClr val="bg1"/>
              </a:solidFill>
            </a:endParaRPr>
          </a:p>
          <a:p>
            <a:r>
              <a:rPr lang="en-US" dirty="0" smtClean="0">
                <a:solidFill>
                  <a:schemeClr val="bg1"/>
                </a:solidFill>
              </a:rPr>
              <a:t>MAC</a:t>
            </a:r>
            <a:r>
              <a:rPr lang="zh-CN" altLang="en-US" dirty="0" smtClean="0">
                <a:solidFill>
                  <a:schemeClr val="bg1"/>
                </a:solidFill>
              </a:rPr>
              <a:t>地址表记录了与该设备相连的设备的</a:t>
            </a:r>
            <a:r>
              <a:rPr lang="en-US" dirty="0" smtClean="0">
                <a:solidFill>
                  <a:schemeClr val="bg1"/>
                </a:solidFill>
              </a:rPr>
              <a:t>MAC</a:t>
            </a:r>
            <a:r>
              <a:rPr lang="zh-CN" altLang="en-US" dirty="0" smtClean="0">
                <a:solidFill>
                  <a:schemeClr val="bg1"/>
                </a:solidFill>
              </a:rPr>
              <a:t>地址、与该设备相连的设备的接口号以及所属的</a:t>
            </a:r>
            <a:r>
              <a:rPr lang="en-US" dirty="0" smtClean="0">
                <a:solidFill>
                  <a:schemeClr val="bg1"/>
                </a:solidFill>
              </a:rPr>
              <a:t>VLAN ID</a:t>
            </a:r>
            <a:r>
              <a:rPr lang="zh-CN" altLang="en-US" dirty="0" smtClean="0">
                <a:solidFill>
                  <a:schemeClr val="bg1"/>
                </a:solidFill>
              </a:rPr>
              <a:t>。在转发数据时，设备根据报文中的目的</a:t>
            </a:r>
            <a:r>
              <a:rPr lang="en-US" dirty="0" smtClean="0">
                <a:solidFill>
                  <a:schemeClr val="bg1"/>
                </a:solidFill>
              </a:rPr>
              <a:t>MAC</a:t>
            </a:r>
            <a:r>
              <a:rPr lang="zh-CN" altLang="en-US" dirty="0" smtClean="0">
                <a:solidFill>
                  <a:schemeClr val="bg1"/>
                </a:solidFill>
              </a:rPr>
              <a:t>地址查询</a:t>
            </a:r>
            <a:r>
              <a:rPr lang="en-US" dirty="0" smtClean="0">
                <a:solidFill>
                  <a:schemeClr val="bg1"/>
                </a:solidFill>
              </a:rPr>
              <a:t>MAC</a:t>
            </a:r>
            <a:r>
              <a:rPr lang="zh-CN" altLang="en-US" dirty="0" smtClean="0">
                <a:solidFill>
                  <a:schemeClr val="bg1"/>
                </a:solidFill>
              </a:rPr>
              <a:t>地址表，快速定位出接口，从而减少广播</a:t>
            </a:r>
          </a:p>
          <a:p>
            <a:pPr lvl="0"/>
            <a:r>
              <a:rPr lang="en-US" b="1" dirty="0" smtClean="0">
                <a:solidFill>
                  <a:schemeClr val="bg1"/>
                </a:solidFill>
              </a:rPr>
              <a:t>②MAC</a:t>
            </a:r>
            <a:r>
              <a:rPr lang="zh-CN" altLang="en-US" b="1" dirty="0" smtClean="0">
                <a:solidFill>
                  <a:schemeClr val="bg1"/>
                </a:solidFill>
              </a:rPr>
              <a:t>地址表项的生成方式</a:t>
            </a:r>
            <a:endParaRPr lang="zh-CN" altLang="en-US" dirty="0" smtClean="0">
              <a:solidFill>
                <a:schemeClr val="bg1"/>
              </a:solidFill>
            </a:endParaRPr>
          </a:p>
          <a:p>
            <a:r>
              <a:rPr lang="zh-CN" altLang="en-US" b="1" dirty="0" smtClean="0">
                <a:solidFill>
                  <a:schemeClr val="bg1"/>
                </a:solidFill>
              </a:rPr>
              <a:t>（</a:t>
            </a:r>
            <a:r>
              <a:rPr lang="en-US" b="1" dirty="0" smtClean="0">
                <a:solidFill>
                  <a:schemeClr val="bg1"/>
                </a:solidFill>
              </a:rPr>
              <a:t>1</a:t>
            </a:r>
            <a:r>
              <a:rPr lang="zh-CN" altLang="en-US" b="1" dirty="0" smtClean="0">
                <a:solidFill>
                  <a:schemeClr val="bg1"/>
                </a:solidFill>
              </a:rPr>
              <a:t>）</a:t>
            </a:r>
            <a:r>
              <a:rPr lang="en-US" b="1" dirty="0" smtClean="0">
                <a:solidFill>
                  <a:schemeClr val="bg1"/>
                </a:solidFill>
              </a:rPr>
              <a:t>. </a:t>
            </a:r>
            <a:r>
              <a:rPr lang="zh-CN" altLang="en-US" b="1" dirty="0" smtClean="0">
                <a:solidFill>
                  <a:schemeClr val="bg1"/>
                </a:solidFill>
              </a:rPr>
              <a:t>自动生成</a:t>
            </a:r>
            <a:r>
              <a:rPr lang="en-US" b="1" dirty="0" smtClean="0">
                <a:solidFill>
                  <a:schemeClr val="bg1"/>
                </a:solidFill>
              </a:rPr>
              <a:t>MAC</a:t>
            </a:r>
            <a:r>
              <a:rPr lang="zh-CN" altLang="en-US" b="1" dirty="0" smtClean="0">
                <a:solidFill>
                  <a:schemeClr val="bg1"/>
                </a:solidFill>
              </a:rPr>
              <a:t>地址表项</a:t>
            </a:r>
            <a:r>
              <a:rPr lang="en-US" dirty="0" smtClean="0">
                <a:solidFill>
                  <a:schemeClr val="bg1"/>
                </a:solidFill>
              </a:rPr>
              <a:t>  </a:t>
            </a:r>
            <a:r>
              <a:rPr lang="zh-CN" altLang="en-US" dirty="0" smtClean="0">
                <a:solidFill>
                  <a:schemeClr val="bg1"/>
                </a:solidFill>
              </a:rPr>
              <a:t>一般情况下，</a:t>
            </a:r>
            <a:r>
              <a:rPr lang="en-US" dirty="0" smtClean="0">
                <a:solidFill>
                  <a:schemeClr val="bg1"/>
                </a:solidFill>
              </a:rPr>
              <a:t>MAC</a:t>
            </a:r>
            <a:r>
              <a:rPr lang="zh-CN" altLang="en-US" dirty="0" smtClean="0">
                <a:solidFill>
                  <a:schemeClr val="bg1"/>
                </a:solidFill>
              </a:rPr>
              <a:t>地址表是设备通过源</a:t>
            </a:r>
            <a:r>
              <a:rPr lang="en-US" dirty="0" smtClean="0">
                <a:solidFill>
                  <a:schemeClr val="bg1"/>
                </a:solidFill>
              </a:rPr>
              <a:t>MAC</a:t>
            </a:r>
            <a:r>
              <a:rPr lang="zh-CN" altLang="en-US" dirty="0" smtClean="0">
                <a:solidFill>
                  <a:schemeClr val="bg1"/>
                </a:solidFill>
              </a:rPr>
              <a:t>地址学习过程而自动建立的。</a:t>
            </a:r>
          </a:p>
          <a:p>
            <a:r>
              <a:rPr lang="zh-CN" altLang="en-US" b="1" dirty="0" smtClean="0">
                <a:solidFill>
                  <a:schemeClr val="bg1"/>
                </a:solidFill>
              </a:rPr>
              <a:t>（</a:t>
            </a:r>
            <a:r>
              <a:rPr lang="en-US" b="1" dirty="0" smtClean="0">
                <a:solidFill>
                  <a:schemeClr val="bg1"/>
                </a:solidFill>
              </a:rPr>
              <a:t>2</a:t>
            </a:r>
            <a:r>
              <a:rPr lang="zh-CN" altLang="en-US" b="1" dirty="0" smtClean="0">
                <a:solidFill>
                  <a:schemeClr val="bg1"/>
                </a:solidFill>
              </a:rPr>
              <a:t>）</a:t>
            </a:r>
            <a:r>
              <a:rPr lang="en-US" b="1" dirty="0" smtClean="0">
                <a:solidFill>
                  <a:schemeClr val="bg1"/>
                </a:solidFill>
              </a:rPr>
              <a:t>. </a:t>
            </a:r>
            <a:r>
              <a:rPr lang="zh-CN" altLang="en-US" b="1" dirty="0" smtClean="0">
                <a:solidFill>
                  <a:schemeClr val="bg1"/>
                </a:solidFill>
              </a:rPr>
              <a:t>手工配置</a:t>
            </a:r>
            <a:r>
              <a:rPr lang="en-US" b="1" dirty="0" smtClean="0">
                <a:solidFill>
                  <a:schemeClr val="bg1"/>
                </a:solidFill>
              </a:rPr>
              <a:t>MAC</a:t>
            </a:r>
            <a:r>
              <a:rPr lang="zh-CN" altLang="en-US" b="1" dirty="0" smtClean="0">
                <a:solidFill>
                  <a:schemeClr val="bg1"/>
                </a:solidFill>
              </a:rPr>
              <a:t>地址表项 </a:t>
            </a:r>
            <a:r>
              <a:rPr lang="zh-CN" altLang="en-US" dirty="0" smtClean="0">
                <a:solidFill>
                  <a:schemeClr val="bg1"/>
                </a:solidFill>
              </a:rPr>
              <a:t> 设备通过源</a:t>
            </a:r>
            <a:r>
              <a:rPr lang="en-US" dirty="0" smtClean="0">
                <a:solidFill>
                  <a:schemeClr val="bg1"/>
                </a:solidFill>
              </a:rPr>
              <a:t>MAC</a:t>
            </a:r>
            <a:r>
              <a:rPr lang="zh-CN" altLang="en-US" dirty="0" smtClean="0">
                <a:solidFill>
                  <a:schemeClr val="bg1"/>
                </a:solidFill>
              </a:rPr>
              <a:t>地址学习自动建立</a:t>
            </a:r>
            <a:r>
              <a:rPr lang="en-US" dirty="0" smtClean="0">
                <a:solidFill>
                  <a:schemeClr val="bg1"/>
                </a:solidFill>
              </a:rPr>
              <a:t>MAC</a:t>
            </a:r>
            <a:r>
              <a:rPr lang="zh-CN" altLang="en-US" dirty="0" smtClean="0">
                <a:solidFill>
                  <a:schemeClr val="bg1"/>
                </a:solidFill>
              </a:rPr>
              <a:t>地址表时，无法区分合法用户和黑客用户的报文，带来了安全隐患。如果黑客用户将攻击报文的源</a:t>
            </a:r>
            <a:r>
              <a:rPr lang="en-US" dirty="0" smtClean="0">
                <a:solidFill>
                  <a:schemeClr val="bg1"/>
                </a:solidFill>
              </a:rPr>
              <a:t>MAC</a:t>
            </a:r>
            <a:r>
              <a:rPr lang="zh-CN" altLang="en-US" dirty="0" smtClean="0">
                <a:solidFill>
                  <a:schemeClr val="bg1"/>
                </a:solidFill>
              </a:rPr>
              <a:t>地址伪装成合法用户的</a:t>
            </a:r>
            <a:r>
              <a:rPr lang="en-US" dirty="0" smtClean="0">
                <a:solidFill>
                  <a:schemeClr val="bg1"/>
                </a:solidFill>
              </a:rPr>
              <a:t>MAC</a:t>
            </a:r>
            <a:r>
              <a:rPr lang="zh-CN" altLang="en-US" dirty="0" smtClean="0">
                <a:solidFill>
                  <a:schemeClr val="bg1"/>
                </a:solidFill>
              </a:rPr>
              <a:t>地址，并从设备的其它接口进入，设备就会学习到错误的</a:t>
            </a:r>
            <a:r>
              <a:rPr lang="en-US" dirty="0" smtClean="0">
                <a:solidFill>
                  <a:schemeClr val="bg1"/>
                </a:solidFill>
              </a:rPr>
              <a:t>MAC</a:t>
            </a:r>
            <a:r>
              <a:rPr lang="zh-CN" altLang="en-US" dirty="0" smtClean="0">
                <a:solidFill>
                  <a:schemeClr val="bg1"/>
                </a:solidFill>
              </a:rPr>
              <a:t>地址表项，于是就会将本应转发给合法用户的报文转发给黑客用户。为了提高接口安全性，网络管理员可手工在</a:t>
            </a:r>
            <a:r>
              <a:rPr lang="en-US" dirty="0" smtClean="0">
                <a:solidFill>
                  <a:schemeClr val="bg1"/>
                </a:solidFill>
              </a:rPr>
              <a:t>MAC</a:t>
            </a:r>
            <a:r>
              <a:rPr lang="zh-CN" altLang="en-US" dirty="0" smtClean="0">
                <a:solidFill>
                  <a:schemeClr val="bg1"/>
                </a:solidFill>
              </a:rPr>
              <a:t>地址表中加入特定</a:t>
            </a:r>
            <a:r>
              <a:rPr lang="en-US" dirty="0" smtClean="0">
                <a:solidFill>
                  <a:schemeClr val="bg1"/>
                </a:solidFill>
              </a:rPr>
              <a:t>MAC</a:t>
            </a:r>
            <a:r>
              <a:rPr lang="zh-CN" altLang="en-US" dirty="0" smtClean="0">
                <a:solidFill>
                  <a:schemeClr val="bg1"/>
                </a:solidFill>
              </a:rPr>
              <a:t>地址表项，将用户设备与接口绑定，从而防止假冒身份的非法用户骗取数据。手工配置的</a:t>
            </a:r>
            <a:r>
              <a:rPr lang="en-US" dirty="0" smtClean="0">
                <a:solidFill>
                  <a:schemeClr val="bg1"/>
                </a:solidFill>
              </a:rPr>
              <a:t>MAC</a:t>
            </a:r>
            <a:r>
              <a:rPr lang="zh-CN" altLang="en-US" dirty="0" smtClean="0">
                <a:solidFill>
                  <a:schemeClr val="bg1"/>
                </a:solidFill>
              </a:rPr>
              <a:t>地址表项优先级高于自动生成的表项。</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sp>
        <p:nvSpPr>
          <p:cNvPr id="4" name="TextBox 3"/>
          <p:cNvSpPr txBox="1"/>
          <p:nvPr/>
        </p:nvSpPr>
        <p:spPr>
          <a:xfrm>
            <a:off x="914400" y="1447800"/>
            <a:ext cx="6726237" cy="2862322"/>
          </a:xfrm>
          <a:prstGeom prst="rect">
            <a:avLst/>
          </a:prstGeom>
          <a:noFill/>
        </p:spPr>
        <p:txBody>
          <a:bodyPr wrap="square" rtlCol="0">
            <a:spAutoFit/>
          </a:bodyPr>
          <a:lstStyle/>
          <a:p>
            <a:pPr lvl="0"/>
            <a:r>
              <a:rPr lang="en-US" b="1" dirty="0" smtClean="0">
                <a:solidFill>
                  <a:schemeClr val="bg1"/>
                </a:solidFill>
              </a:rPr>
              <a:t>③MAC</a:t>
            </a:r>
            <a:r>
              <a:rPr lang="zh-CN" altLang="en-US" b="1" dirty="0" smtClean="0">
                <a:solidFill>
                  <a:schemeClr val="bg1"/>
                </a:solidFill>
              </a:rPr>
              <a:t>地址表分类</a:t>
            </a:r>
            <a:endParaRPr lang="zh-CN" altLang="en-US" dirty="0" smtClean="0">
              <a:solidFill>
                <a:schemeClr val="bg1"/>
              </a:solidFill>
            </a:endParaRPr>
          </a:p>
          <a:p>
            <a:pPr lvl="0"/>
            <a:r>
              <a:rPr lang="zh-CN" altLang="en-US" b="1" dirty="0" smtClean="0">
                <a:solidFill>
                  <a:schemeClr val="bg1"/>
                </a:solidFill>
              </a:rPr>
              <a:t>静态</a:t>
            </a:r>
            <a:r>
              <a:rPr lang="en-US" b="1" dirty="0" smtClean="0">
                <a:solidFill>
                  <a:schemeClr val="bg1"/>
                </a:solidFill>
              </a:rPr>
              <a:t>MAC</a:t>
            </a:r>
            <a:r>
              <a:rPr lang="zh-CN" altLang="en-US" b="1" dirty="0" smtClean="0">
                <a:solidFill>
                  <a:schemeClr val="bg1"/>
                </a:solidFill>
              </a:rPr>
              <a:t>地址表项：</a:t>
            </a:r>
            <a:r>
              <a:rPr lang="zh-CN" altLang="en-US" dirty="0" smtClean="0">
                <a:solidFill>
                  <a:schemeClr val="bg1"/>
                </a:solidFill>
              </a:rPr>
              <a:t>由用户手工配置，表项不老化；</a:t>
            </a:r>
            <a:r>
              <a:rPr lang="en-US" dirty="0" smtClean="0">
                <a:solidFill>
                  <a:schemeClr val="bg1"/>
                </a:solidFill>
              </a:rPr>
              <a:t>  </a:t>
            </a:r>
            <a:endParaRPr lang="zh-CN" altLang="en-US" dirty="0" smtClean="0">
              <a:solidFill>
                <a:schemeClr val="bg1"/>
              </a:solidFill>
            </a:endParaRPr>
          </a:p>
          <a:p>
            <a:pPr lvl="0"/>
            <a:r>
              <a:rPr lang="zh-CN" altLang="en-US" b="1" dirty="0" smtClean="0">
                <a:solidFill>
                  <a:schemeClr val="bg1"/>
                </a:solidFill>
              </a:rPr>
              <a:t>动态</a:t>
            </a:r>
            <a:r>
              <a:rPr lang="en-US" b="1" dirty="0" smtClean="0">
                <a:solidFill>
                  <a:schemeClr val="bg1"/>
                </a:solidFill>
              </a:rPr>
              <a:t>MAC</a:t>
            </a:r>
            <a:r>
              <a:rPr lang="zh-CN" altLang="en-US" b="1" dirty="0" smtClean="0">
                <a:solidFill>
                  <a:schemeClr val="bg1"/>
                </a:solidFill>
              </a:rPr>
              <a:t>地址表项：</a:t>
            </a:r>
            <a:r>
              <a:rPr lang="zh-CN" altLang="en-US" dirty="0" smtClean="0">
                <a:solidFill>
                  <a:schemeClr val="bg1"/>
                </a:solidFill>
              </a:rPr>
              <a:t>包括用户配置的以及设备通过源</a:t>
            </a:r>
            <a:r>
              <a:rPr lang="en-US" dirty="0" smtClean="0">
                <a:solidFill>
                  <a:schemeClr val="bg1"/>
                </a:solidFill>
              </a:rPr>
              <a:t>MAC</a:t>
            </a:r>
            <a:r>
              <a:rPr lang="zh-CN" altLang="en-US" dirty="0" smtClean="0">
                <a:solidFill>
                  <a:schemeClr val="bg1"/>
                </a:solidFill>
              </a:rPr>
              <a:t>地址学习得来的，表项有老化时间。</a:t>
            </a:r>
          </a:p>
          <a:p>
            <a:pPr lvl="0"/>
            <a:r>
              <a:rPr lang="zh-CN" altLang="en-US" b="1" dirty="0" smtClean="0">
                <a:solidFill>
                  <a:schemeClr val="bg1"/>
                </a:solidFill>
              </a:rPr>
              <a:t>④黑洞</a:t>
            </a:r>
            <a:r>
              <a:rPr lang="en-US" b="1" dirty="0" smtClean="0">
                <a:solidFill>
                  <a:schemeClr val="bg1"/>
                </a:solidFill>
              </a:rPr>
              <a:t>MAC</a:t>
            </a:r>
            <a:r>
              <a:rPr lang="zh-CN" altLang="en-US" b="1" dirty="0" smtClean="0">
                <a:solidFill>
                  <a:schemeClr val="bg1"/>
                </a:solidFill>
              </a:rPr>
              <a:t>地址表项</a:t>
            </a:r>
            <a:r>
              <a:rPr lang="zh-CN" altLang="en-US" dirty="0" smtClean="0">
                <a:solidFill>
                  <a:schemeClr val="bg1"/>
                </a:solidFill>
              </a:rPr>
              <a:t>： 用于丢弃含有特定源</a:t>
            </a:r>
            <a:r>
              <a:rPr lang="en-US" dirty="0" smtClean="0">
                <a:solidFill>
                  <a:schemeClr val="bg1"/>
                </a:solidFill>
              </a:rPr>
              <a:t>MAC</a:t>
            </a:r>
            <a:r>
              <a:rPr lang="zh-CN" altLang="en-US" dirty="0" smtClean="0">
                <a:solidFill>
                  <a:schemeClr val="bg1"/>
                </a:solidFill>
              </a:rPr>
              <a:t>地址或目的</a:t>
            </a:r>
            <a:r>
              <a:rPr lang="en-US" dirty="0" smtClean="0">
                <a:solidFill>
                  <a:schemeClr val="bg1"/>
                </a:solidFill>
              </a:rPr>
              <a:t>MAC</a:t>
            </a:r>
            <a:r>
              <a:rPr lang="zh-CN" altLang="en-US" dirty="0" smtClean="0">
                <a:solidFill>
                  <a:schemeClr val="bg1"/>
                </a:solidFill>
              </a:rPr>
              <a:t>地址的报文（例如，处于安全考虑，可以屏蔽某个用户接收报文），由用户手工配置，表项不老化；</a:t>
            </a:r>
          </a:p>
          <a:p>
            <a:endParaRPr lang="en-US" altLang="zh-CN" dirty="0" smtClean="0">
              <a:solidFill>
                <a:schemeClr val="bg1"/>
              </a:solidFill>
            </a:endParaRPr>
          </a:p>
          <a:p>
            <a:endParaRPr lang="zh-CN" altLang="en-US" dirty="0" smtClean="0">
              <a:solidFill>
                <a:schemeClr val="bg1"/>
              </a:solidFill>
            </a:endParaRPr>
          </a:p>
          <a:p>
            <a:endParaRPr lang="zh-CN" alt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sp>
        <p:nvSpPr>
          <p:cNvPr id="4" name="TextBox 3"/>
          <p:cNvSpPr txBox="1"/>
          <p:nvPr/>
        </p:nvSpPr>
        <p:spPr>
          <a:xfrm>
            <a:off x="762000" y="1371600"/>
            <a:ext cx="7086600" cy="4524315"/>
          </a:xfrm>
          <a:prstGeom prst="rect">
            <a:avLst/>
          </a:prstGeom>
          <a:noFill/>
        </p:spPr>
        <p:txBody>
          <a:bodyPr wrap="square" rtlCol="0">
            <a:spAutoFit/>
          </a:bodyPr>
          <a:lstStyle/>
          <a:p>
            <a:pPr lvl="0">
              <a:lnSpc>
                <a:spcPct val="150000"/>
              </a:lnSpc>
            </a:pPr>
            <a:r>
              <a:rPr lang="en-US" altLang="zh-CN" sz="2400" b="1" dirty="0" smtClean="0">
                <a:solidFill>
                  <a:schemeClr val="bg1"/>
                </a:solidFill>
                <a:latin typeface="华文楷体" pitchFamily="2" charset="-122"/>
                <a:ea typeface="华文楷体" pitchFamily="2" charset="-122"/>
              </a:rPr>
              <a:t>3.</a:t>
            </a:r>
            <a:r>
              <a:rPr lang="zh-CN" altLang="en-US" sz="2400" b="1" dirty="0" smtClean="0">
                <a:solidFill>
                  <a:schemeClr val="bg1"/>
                </a:solidFill>
                <a:latin typeface="华文楷体" pitchFamily="2" charset="-122"/>
                <a:ea typeface="华文楷体" pitchFamily="2" charset="-122"/>
              </a:rPr>
              <a:t>二层交换机</a:t>
            </a:r>
            <a:r>
              <a:rPr lang="en-US" altLang="zh-CN" sz="2400" b="1" dirty="0" smtClean="0">
                <a:solidFill>
                  <a:schemeClr val="bg1"/>
                </a:solidFill>
                <a:latin typeface="华文楷体" pitchFamily="2" charset="-122"/>
                <a:ea typeface="华文楷体" pitchFamily="2" charset="-122"/>
              </a:rPr>
              <a:t>MAC</a:t>
            </a:r>
            <a:r>
              <a:rPr lang="zh-CN" altLang="en-US" sz="2400" b="1" dirty="0" smtClean="0">
                <a:solidFill>
                  <a:schemeClr val="bg1"/>
                </a:solidFill>
                <a:latin typeface="华文楷体" pitchFamily="2" charset="-122"/>
                <a:ea typeface="华文楷体" pitchFamily="2" charset="-122"/>
              </a:rPr>
              <a:t>地址表老化处理</a:t>
            </a:r>
          </a:p>
          <a:p>
            <a:pPr>
              <a:lnSpc>
                <a:spcPct val="150000"/>
              </a:lnSpc>
            </a:pPr>
            <a:r>
              <a:rPr lang="zh-CN" altLang="en-US" dirty="0" smtClean="0">
                <a:solidFill>
                  <a:schemeClr val="bg1"/>
                </a:solidFill>
              </a:rPr>
              <a:t>二层交换机的</a:t>
            </a:r>
            <a:r>
              <a:rPr lang="en-US" dirty="0" smtClean="0">
                <a:solidFill>
                  <a:schemeClr val="bg1"/>
                </a:solidFill>
              </a:rPr>
              <a:t>MAC</a:t>
            </a:r>
            <a:r>
              <a:rPr lang="zh-CN" altLang="en-US" dirty="0" smtClean="0">
                <a:solidFill>
                  <a:schemeClr val="bg1"/>
                </a:solidFill>
              </a:rPr>
              <a:t>地址老化和刷新通常直接由硬件</a:t>
            </a:r>
            <a:r>
              <a:rPr lang="en-US" dirty="0" smtClean="0">
                <a:solidFill>
                  <a:schemeClr val="bg1"/>
                </a:solidFill>
              </a:rPr>
              <a:t>ASIC</a:t>
            </a:r>
            <a:r>
              <a:rPr lang="zh-CN" altLang="en-US" dirty="0" smtClean="0">
                <a:solidFill>
                  <a:schemeClr val="bg1"/>
                </a:solidFill>
              </a:rPr>
              <a:t>芯片来完成，这里介绍一下其通常采用的机制：</a:t>
            </a:r>
          </a:p>
          <a:p>
            <a:r>
              <a:rPr lang="zh-CN" altLang="en-US" dirty="0" smtClean="0">
                <a:solidFill>
                  <a:schemeClr val="bg1"/>
                </a:solidFill>
              </a:rPr>
              <a:t>（</a:t>
            </a:r>
            <a:r>
              <a:rPr lang="en-US" dirty="0" smtClean="0">
                <a:solidFill>
                  <a:schemeClr val="bg1"/>
                </a:solidFill>
              </a:rPr>
              <a:t>1</a:t>
            </a:r>
            <a:r>
              <a:rPr lang="zh-CN" altLang="en-US" dirty="0" smtClean="0">
                <a:solidFill>
                  <a:schemeClr val="bg1"/>
                </a:solidFill>
              </a:rPr>
              <a:t>）在芯片中储存的每一个动态添加的</a:t>
            </a:r>
            <a:r>
              <a:rPr lang="en-US" dirty="0" smtClean="0">
                <a:solidFill>
                  <a:schemeClr val="bg1"/>
                </a:solidFill>
              </a:rPr>
              <a:t>MAC</a:t>
            </a:r>
            <a:r>
              <a:rPr lang="zh-CN" altLang="en-US" dirty="0" smtClean="0">
                <a:solidFill>
                  <a:schemeClr val="bg1"/>
                </a:solidFill>
              </a:rPr>
              <a:t>地址表项都有一个</a:t>
            </a:r>
            <a:r>
              <a:rPr lang="en-US" dirty="0" smtClean="0">
                <a:solidFill>
                  <a:schemeClr val="bg1"/>
                </a:solidFill>
              </a:rPr>
              <a:t> 1 bit </a:t>
            </a:r>
            <a:r>
              <a:rPr lang="zh-CN" altLang="en-US" dirty="0" smtClean="0">
                <a:solidFill>
                  <a:schemeClr val="bg1"/>
                </a:solidFill>
              </a:rPr>
              <a:t>长度的老化标志，同时芯片有一个老化定时器用于控制地址老化； </a:t>
            </a:r>
          </a:p>
          <a:p>
            <a:r>
              <a:rPr lang="zh-CN" altLang="en-US" dirty="0" smtClean="0">
                <a:solidFill>
                  <a:schemeClr val="bg1"/>
                </a:solidFill>
              </a:rPr>
              <a:t>（</a:t>
            </a:r>
            <a:r>
              <a:rPr lang="en-US" dirty="0" smtClean="0">
                <a:solidFill>
                  <a:schemeClr val="bg1"/>
                </a:solidFill>
              </a:rPr>
              <a:t>2</a:t>
            </a:r>
            <a:r>
              <a:rPr lang="zh-CN" altLang="en-US" dirty="0" smtClean="0">
                <a:solidFill>
                  <a:schemeClr val="bg1"/>
                </a:solidFill>
              </a:rPr>
              <a:t>）对于新学习到的</a:t>
            </a:r>
            <a:r>
              <a:rPr lang="en-US" dirty="0" smtClean="0">
                <a:solidFill>
                  <a:schemeClr val="bg1"/>
                </a:solidFill>
              </a:rPr>
              <a:t>MAC</a:t>
            </a:r>
            <a:r>
              <a:rPr lang="zh-CN" altLang="en-US" dirty="0" smtClean="0">
                <a:solidFill>
                  <a:schemeClr val="bg1"/>
                </a:solidFill>
              </a:rPr>
              <a:t>地址表项，其老化标志位置</a:t>
            </a:r>
            <a:r>
              <a:rPr lang="en-US" dirty="0" smtClean="0">
                <a:solidFill>
                  <a:schemeClr val="bg1"/>
                </a:solidFill>
              </a:rPr>
              <a:t>1</a:t>
            </a:r>
            <a:r>
              <a:rPr lang="zh-CN" altLang="en-US" dirty="0" smtClean="0">
                <a:solidFill>
                  <a:schemeClr val="bg1"/>
                </a:solidFill>
              </a:rPr>
              <a:t>；对于已经学习到的</a:t>
            </a:r>
            <a:r>
              <a:rPr lang="en-US" dirty="0" smtClean="0">
                <a:solidFill>
                  <a:schemeClr val="bg1"/>
                </a:solidFill>
              </a:rPr>
              <a:t>MAC</a:t>
            </a:r>
            <a:r>
              <a:rPr lang="zh-CN" altLang="en-US" dirty="0" smtClean="0">
                <a:solidFill>
                  <a:schemeClr val="bg1"/>
                </a:solidFill>
              </a:rPr>
              <a:t>表项，如果后续有报文的源</a:t>
            </a:r>
            <a:r>
              <a:rPr lang="en-US" dirty="0" smtClean="0">
                <a:solidFill>
                  <a:schemeClr val="bg1"/>
                </a:solidFill>
              </a:rPr>
              <a:t>MAC</a:t>
            </a:r>
            <a:r>
              <a:rPr lang="zh-CN" altLang="en-US" dirty="0" smtClean="0">
                <a:solidFill>
                  <a:schemeClr val="bg1"/>
                </a:solidFill>
              </a:rPr>
              <a:t>与表项相同，那么将其老化标志位刷新为</a:t>
            </a:r>
            <a:r>
              <a:rPr lang="en-US" dirty="0" smtClean="0">
                <a:solidFill>
                  <a:schemeClr val="bg1"/>
                </a:solidFill>
              </a:rPr>
              <a:t>1</a:t>
            </a:r>
            <a:r>
              <a:rPr lang="zh-CN" altLang="en-US" dirty="0" smtClean="0">
                <a:solidFill>
                  <a:schemeClr val="bg1"/>
                </a:solidFill>
              </a:rPr>
              <a:t>；</a:t>
            </a:r>
          </a:p>
          <a:p>
            <a:r>
              <a:rPr lang="zh-CN" altLang="en-US" dirty="0" smtClean="0">
                <a:solidFill>
                  <a:schemeClr val="bg1"/>
                </a:solidFill>
              </a:rPr>
              <a:t>（</a:t>
            </a:r>
            <a:r>
              <a:rPr lang="en-US" dirty="0" smtClean="0">
                <a:solidFill>
                  <a:schemeClr val="bg1"/>
                </a:solidFill>
              </a:rPr>
              <a:t>3</a:t>
            </a:r>
            <a:r>
              <a:rPr lang="zh-CN" altLang="en-US" dirty="0" smtClean="0">
                <a:solidFill>
                  <a:schemeClr val="bg1"/>
                </a:solidFill>
              </a:rPr>
              <a:t>）</a:t>
            </a:r>
            <a:r>
              <a:rPr lang="en-US" dirty="0" smtClean="0">
                <a:solidFill>
                  <a:schemeClr val="bg1"/>
                </a:solidFill>
              </a:rPr>
              <a:t> </a:t>
            </a:r>
            <a:r>
              <a:rPr lang="zh-CN" altLang="en-US" dirty="0" smtClean="0">
                <a:solidFill>
                  <a:schemeClr val="bg1"/>
                </a:solidFill>
              </a:rPr>
              <a:t>每当芯片的老化定时器超时后，将</a:t>
            </a:r>
            <a:r>
              <a:rPr lang="en-US" dirty="0" smtClean="0">
                <a:solidFill>
                  <a:schemeClr val="bg1"/>
                </a:solidFill>
              </a:rPr>
              <a:t>MAC</a:t>
            </a:r>
            <a:r>
              <a:rPr lang="zh-CN" altLang="en-US" dirty="0" smtClean="0">
                <a:solidFill>
                  <a:schemeClr val="bg1"/>
                </a:solidFill>
              </a:rPr>
              <a:t>地址表中老化标志位等于</a:t>
            </a:r>
            <a:r>
              <a:rPr lang="en-US" dirty="0" smtClean="0">
                <a:solidFill>
                  <a:schemeClr val="bg1"/>
                </a:solidFill>
              </a:rPr>
              <a:t>1</a:t>
            </a:r>
            <a:r>
              <a:rPr lang="zh-CN" altLang="en-US" dirty="0" smtClean="0">
                <a:solidFill>
                  <a:schemeClr val="bg1"/>
                </a:solidFill>
              </a:rPr>
              <a:t>的项目，修改其老化标志位等于</a:t>
            </a:r>
            <a:r>
              <a:rPr lang="en-US" dirty="0" smtClean="0">
                <a:solidFill>
                  <a:schemeClr val="bg1"/>
                </a:solidFill>
              </a:rPr>
              <a:t>0</a:t>
            </a:r>
            <a:r>
              <a:rPr lang="zh-CN" altLang="en-US" dirty="0" smtClean="0">
                <a:solidFill>
                  <a:schemeClr val="bg1"/>
                </a:solidFill>
              </a:rPr>
              <a:t>；对于</a:t>
            </a:r>
            <a:r>
              <a:rPr lang="en-US" dirty="0" smtClean="0">
                <a:solidFill>
                  <a:schemeClr val="bg1"/>
                </a:solidFill>
              </a:rPr>
              <a:t>MAC</a:t>
            </a:r>
            <a:r>
              <a:rPr lang="zh-CN" altLang="en-US" dirty="0" smtClean="0">
                <a:solidFill>
                  <a:schemeClr val="bg1"/>
                </a:solidFill>
              </a:rPr>
              <a:t>地址表中老化标志位等于</a:t>
            </a:r>
            <a:r>
              <a:rPr lang="en-US" dirty="0" smtClean="0">
                <a:solidFill>
                  <a:schemeClr val="bg1"/>
                </a:solidFill>
              </a:rPr>
              <a:t>0</a:t>
            </a:r>
            <a:r>
              <a:rPr lang="zh-CN" altLang="en-US" dirty="0" smtClean="0">
                <a:solidFill>
                  <a:schemeClr val="bg1"/>
                </a:solidFill>
              </a:rPr>
              <a:t>的项目，直接删除。</a:t>
            </a:r>
          </a:p>
          <a:p>
            <a:r>
              <a:rPr lang="zh-CN" altLang="en-US" dirty="0" smtClean="0">
                <a:solidFill>
                  <a:schemeClr val="bg1"/>
                </a:solidFill>
              </a:rPr>
              <a:t>在这样的老化更新机制下，</a:t>
            </a:r>
            <a:r>
              <a:rPr lang="en-US" dirty="0" smtClean="0">
                <a:solidFill>
                  <a:schemeClr val="bg1"/>
                </a:solidFill>
              </a:rPr>
              <a:t>MAC</a:t>
            </a:r>
            <a:r>
              <a:rPr lang="zh-CN" altLang="en-US" dirty="0" smtClean="0">
                <a:solidFill>
                  <a:schemeClr val="bg1"/>
                </a:solidFill>
              </a:rPr>
              <a:t>地址的实际老化时间并不是精确的，而是一个范围：</a:t>
            </a:r>
            <a:r>
              <a:rPr lang="en-US" dirty="0" smtClean="0">
                <a:solidFill>
                  <a:schemeClr val="bg1"/>
                </a:solidFill>
              </a:rPr>
              <a:t>1</a:t>
            </a:r>
            <a:r>
              <a:rPr lang="zh-CN" altLang="en-US" dirty="0" smtClean="0">
                <a:solidFill>
                  <a:schemeClr val="bg1"/>
                </a:solidFill>
              </a:rPr>
              <a:t>～</a:t>
            </a:r>
            <a:r>
              <a:rPr lang="en-US" dirty="0" smtClean="0">
                <a:solidFill>
                  <a:schemeClr val="bg1"/>
                </a:solidFill>
              </a:rPr>
              <a:t>2</a:t>
            </a:r>
            <a:r>
              <a:rPr lang="zh-CN" altLang="en-US" dirty="0" smtClean="0">
                <a:solidFill>
                  <a:schemeClr val="bg1"/>
                </a:solidFill>
              </a:rPr>
              <a:t>倍的老化定时器时间。</a:t>
            </a:r>
          </a:p>
          <a:p>
            <a:endParaRPr lang="zh-CN" alt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sp>
        <p:nvSpPr>
          <p:cNvPr id="4" name="TextBox 3"/>
          <p:cNvSpPr txBox="1"/>
          <p:nvPr/>
        </p:nvSpPr>
        <p:spPr>
          <a:xfrm>
            <a:off x="685800" y="1524000"/>
            <a:ext cx="7010400" cy="369332"/>
          </a:xfrm>
          <a:prstGeom prst="rect">
            <a:avLst/>
          </a:prstGeom>
          <a:noFill/>
        </p:spPr>
        <p:txBody>
          <a:bodyPr wrap="square" rtlCol="0">
            <a:spAutoFit/>
          </a:bodyPr>
          <a:lstStyle/>
          <a:p>
            <a:endParaRPr lang="zh-CN" altLang="en-US" dirty="0"/>
          </a:p>
        </p:txBody>
      </p:sp>
      <p:sp>
        <p:nvSpPr>
          <p:cNvPr id="5" name="矩形 4"/>
          <p:cNvSpPr/>
          <p:nvPr/>
        </p:nvSpPr>
        <p:spPr>
          <a:xfrm>
            <a:off x="990600" y="1293167"/>
            <a:ext cx="6456363" cy="923330"/>
          </a:xfrm>
          <a:prstGeom prst="rect">
            <a:avLst/>
          </a:prstGeom>
        </p:spPr>
        <p:txBody>
          <a:bodyPr wrap="square">
            <a:spAutoFit/>
          </a:bodyPr>
          <a:lstStyle/>
          <a:p>
            <a:pPr>
              <a:lnSpc>
                <a:spcPct val="150000"/>
              </a:lnSpc>
            </a:pPr>
            <a:r>
              <a:rPr lang="en-US" altLang="zh-CN" sz="2400" b="1" dirty="0" smtClean="0">
                <a:solidFill>
                  <a:schemeClr val="bg1"/>
                </a:solidFill>
                <a:latin typeface="华文楷体" pitchFamily="2" charset="-122"/>
                <a:ea typeface="华文楷体" pitchFamily="2" charset="-122"/>
              </a:rPr>
              <a:t>4.</a:t>
            </a:r>
            <a:r>
              <a:rPr lang="zh-CN" altLang="en-US" sz="2400" b="1" dirty="0" smtClean="0">
                <a:solidFill>
                  <a:schemeClr val="bg1"/>
                </a:solidFill>
                <a:latin typeface="华文楷体" pitchFamily="2" charset="-122"/>
                <a:ea typeface="华文楷体" pitchFamily="2" charset="-122"/>
              </a:rPr>
              <a:t>以太网二层转发</a:t>
            </a:r>
            <a:endParaRPr lang="en-US" altLang="zh-CN" sz="2400" b="1" dirty="0" smtClean="0">
              <a:solidFill>
                <a:schemeClr val="bg1"/>
              </a:solidFill>
              <a:latin typeface="华文楷体" pitchFamily="2" charset="-122"/>
              <a:ea typeface="华文楷体" pitchFamily="2" charset="-122"/>
            </a:endParaRPr>
          </a:p>
          <a:p>
            <a:r>
              <a:rPr lang="zh-CN" altLang="en-US" dirty="0" smtClean="0">
                <a:solidFill>
                  <a:schemeClr val="bg1"/>
                </a:solidFill>
              </a:rPr>
              <a:t>二层转发原理：在数据链路层，数据依照</a:t>
            </a:r>
            <a:r>
              <a:rPr lang="en-US" altLang="zh-CN" dirty="0" smtClean="0">
                <a:solidFill>
                  <a:schemeClr val="bg1"/>
                </a:solidFill>
              </a:rPr>
              <a:t>Mac</a:t>
            </a:r>
            <a:r>
              <a:rPr lang="zh-CN" altLang="en-US" dirty="0" smtClean="0">
                <a:solidFill>
                  <a:schemeClr val="bg1"/>
                </a:solidFill>
              </a:rPr>
              <a:t>地址进行转发</a:t>
            </a:r>
            <a:endParaRPr lang="en-US" altLang="zh-CN" dirty="0" smtClean="0">
              <a:solidFill>
                <a:schemeClr val="bg1"/>
              </a:solidFill>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762000" y="611848"/>
          <a:ext cx="7239000" cy="6246152"/>
        </p:xfrm>
        <a:graphic>
          <a:graphicData uri="http://schemas.openxmlformats.org/presentationml/2006/ole">
            <p:oleObj spid="_x0000_s40962" name="Visio" r:id="rId3" imgW="6247638" imgH="5390388" progId="Visio.Drawing.11">
              <p:embed/>
            </p:oleObj>
          </a:graphicData>
        </a:graphic>
      </p:graphicFrame>
      <p:sp>
        <p:nvSpPr>
          <p:cNvPr id="5" name="矩形 4"/>
          <p:cNvSpPr/>
          <p:nvPr/>
        </p:nvSpPr>
        <p:spPr bwMode="auto">
          <a:xfrm>
            <a:off x="381000" y="152400"/>
            <a:ext cx="2590800" cy="6858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solidFill>
                  <a:srgbClr val="FFFF00"/>
                </a:solidFill>
                <a:effectLst>
                  <a:outerShdw blurRad="38100" dist="38100" dir="2700000" algn="tl">
                    <a:srgbClr val="000000">
                      <a:alpha val="43137"/>
                    </a:srgbClr>
                  </a:outerShdw>
                </a:effectLst>
                <a:latin typeface="Segoe" pitchFamily="34" charset="0"/>
              </a:rPr>
              <a:t>交换机数据转发过程</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sp>
        <p:nvSpPr>
          <p:cNvPr id="4" name="TextBox 3"/>
          <p:cNvSpPr txBox="1"/>
          <p:nvPr/>
        </p:nvSpPr>
        <p:spPr>
          <a:xfrm>
            <a:off x="685800" y="1371600"/>
            <a:ext cx="2286000" cy="369332"/>
          </a:xfrm>
          <a:prstGeom prst="rect">
            <a:avLst/>
          </a:prstGeom>
          <a:noFill/>
        </p:spPr>
        <p:txBody>
          <a:bodyPr wrap="square" rtlCol="0">
            <a:spAutoFit/>
          </a:bodyPr>
          <a:lstStyle/>
          <a:p>
            <a:r>
              <a:rPr lang="zh-CN" altLang="en-US" b="1" dirty="0" smtClean="0">
                <a:solidFill>
                  <a:schemeClr val="bg1"/>
                </a:solidFill>
              </a:rPr>
              <a:t>应用举例：</a:t>
            </a:r>
            <a:endParaRPr lang="zh-CN" altLang="en-US" b="1" dirty="0">
              <a:solidFill>
                <a:schemeClr val="bg1"/>
              </a:solidFill>
            </a:endParaRPr>
          </a:p>
        </p:txBody>
      </p:sp>
      <p:pic>
        <p:nvPicPr>
          <p:cNvPr id="41986" name="Picture 2"/>
          <p:cNvPicPr>
            <a:picLocks noChangeAspect="1" noChangeArrowheads="1"/>
          </p:cNvPicPr>
          <p:nvPr/>
        </p:nvPicPr>
        <p:blipFill>
          <a:blip r:embed="rId2"/>
          <a:srcRect/>
          <a:stretch>
            <a:fillRect/>
          </a:stretch>
        </p:blipFill>
        <p:spPr bwMode="auto">
          <a:xfrm>
            <a:off x="914400" y="1740932"/>
            <a:ext cx="6705600" cy="4672356"/>
          </a:xfrm>
          <a:prstGeom prst="rect">
            <a:avLst/>
          </a:prstGeom>
          <a:noFill/>
          <a:ln w="9525">
            <a:noFill/>
            <a:miter lim="800000"/>
            <a:headEnd/>
            <a:tailEnd/>
          </a:ln>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pic>
        <p:nvPicPr>
          <p:cNvPr id="43010" name="Picture 2"/>
          <p:cNvPicPr>
            <a:picLocks noChangeAspect="1" noChangeArrowheads="1"/>
          </p:cNvPicPr>
          <p:nvPr/>
        </p:nvPicPr>
        <p:blipFill>
          <a:blip r:embed="rId2"/>
          <a:srcRect/>
          <a:stretch>
            <a:fillRect/>
          </a:stretch>
        </p:blipFill>
        <p:spPr bwMode="auto">
          <a:xfrm>
            <a:off x="1147763" y="1295400"/>
            <a:ext cx="6548437" cy="4918159"/>
          </a:xfrm>
          <a:prstGeom prst="rect">
            <a:avLst/>
          </a:prstGeom>
          <a:noFill/>
          <a:ln w="9525">
            <a:noFill/>
            <a:miter lim="800000"/>
            <a:headEnd/>
            <a:tailEnd/>
          </a:ln>
          <a:effec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3"/>
          <p:cNvSpPr txBox="1">
            <a:spLocks/>
          </p:cNvSpPr>
          <p:nvPr/>
        </p:nvSpPr>
        <p:spPr bwMode="auto">
          <a:xfrm>
            <a:off x="381000" y="1600200"/>
            <a:ext cx="8763000" cy="2548390"/>
          </a:xfrm>
          <a:prstGeom prst="rect">
            <a:avLst/>
          </a:prstGeom>
          <a:noFill/>
          <a:ln w="9525">
            <a:noFill/>
            <a:miter lim="800000"/>
            <a:headEnd/>
            <a:tailEnd/>
          </a:ln>
        </p:spPr>
        <p:txBody>
          <a:bodyPr lIns="0" tIns="0" rIns="0" bIns="0">
            <a:spAutoFit/>
          </a:bodyPr>
          <a:lstStyle/>
          <a:p>
            <a:pPr marL="1371600" lvl="2" indent="-457200" defTabSz="912813" eaLnBrk="0" hangingPunct="0">
              <a:spcBef>
                <a:spcPct val="20000"/>
              </a:spcBef>
            </a:pPr>
            <a:r>
              <a:rPr lang="zh-CN" altLang="en-US" sz="3600" dirty="0" smtClean="0">
                <a:solidFill>
                  <a:schemeClr val="bg1"/>
                </a:solidFill>
                <a:latin typeface="华文细黑" pitchFamily="2" charset="-122"/>
                <a:ea typeface="华文细黑" pitchFamily="2" charset="-122"/>
              </a:rPr>
              <a:t>一、以太网</a:t>
            </a:r>
            <a:endParaRPr lang="en-US" altLang="zh-CN" sz="3600" dirty="0" smtClean="0">
              <a:solidFill>
                <a:schemeClr val="bg1"/>
              </a:solidFill>
              <a:latin typeface="华文细黑" pitchFamily="2" charset="-122"/>
              <a:ea typeface="华文细黑" pitchFamily="2" charset="-122"/>
            </a:endParaRPr>
          </a:p>
          <a:p>
            <a:pPr marL="1371600" lvl="2" indent="-457200" defTabSz="912813" eaLnBrk="0" hangingPunct="0">
              <a:spcBef>
                <a:spcPct val="20000"/>
              </a:spcBef>
            </a:pPr>
            <a:r>
              <a:rPr lang="zh-CN" altLang="en-US" sz="3600" dirty="0" smtClean="0">
                <a:solidFill>
                  <a:schemeClr val="bg1"/>
                </a:solidFill>
                <a:latin typeface="华文细黑" pitchFamily="2" charset="-122"/>
                <a:ea typeface="华文细黑" pitchFamily="2" charset="-122"/>
              </a:rPr>
              <a:t>二、</a:t>
            </a:r>
            <a:r>
              <a:rPr lang="en-US" altLang="zh-CN" sz="3600" dirty="0" smtClean="0">
                <a:solidFill>
                  <a:schemeClr val="bg1"/>
                </a:solidFill>
                <a:latin typeface="华文细黑" pitchFamily="2" charset="-122"/>
                <a:ea typeface="华文细黑" pitchFamily="2" charset="-122"/>
              </a:rPr>
              <a:t>CDMA/CD</a:t>
            </a:r>
            <a:r>
              <a:rPr lang="zh-CN" altLang="en-US" sz="3600" dirty="0" smtClean="0">
                <a:solidFill>
                  <a:schemeClr val="bg1"/>
                </a:solidFill>
                <a:latin typeface="华文细黑" pitchFamily="2" charset="-122"/>
                <a:ea typeface="华文细黑" pitchFamily="2" charset="-122"/>
              </a:rPr>
              <a:t>标准</a:t>
            </a:r>
            <a:endParaRPr lang="en-US" altLang="zh-CN" sz="3600" dirty="0" smtClean="0">
              <a:solidFill>
                <a:schemeClr val="bg1"/>
              </a:solidFill>
              <a:latin typeface="华文细黑" pitchFamily="2" charset="-122"/>
              <a:ea typeface="华文细黑" pitchFamily="2" charset="-122"/>
            </a:endParaRPr>
          </a:p>
          <a:p>
            <a:pPr marL="1371600" lvl="2" indent="-457200" defTabSz="912813" eaLnBrk="0" hangingPunct="0">
              <a:spcBef>
                <a:spcPct val="20000"/>
              </a:spcBef>
            </a:pPr>
            <a:r>
              <a:rPr lang="zh-CN" altLang="en-US" sz="3600" dirty="0" smtClean="0">
                <a:solidFill>
                  <a:schemeClr val="bg1"/>
                </a:solidFill>
                <a:latin typeface="华文细黑" pitchFamily="2" charset="-122"/>
                <a:ea typeface="华文细黑" pitchFamily="2" charset="-122"/>
              </a:rPr>
              <a:t>三、</a:t>
            </a:r>
            <a:r>
              <a:rPr lang="en-US" altLang="zh-CN" sz="3600" dirty="0" smtClean="0">
                <a:solidFill>
                  <a:schemeClr val="bg1"/>
                </a:solidFill>
                <a:latin typeface="华文细黑" pitchFamily="2" charset="-122"/>
                <a:ea typeface="华文细黑" pitchFamily="2" charset="-122"/>
              </a:rPr>
              <a:t>ARP</a:t>
            </a:r>
            <a:r>
              <a:rPr lang="zh-CN" altLang="en-US" sz="3600" dirty="0" smtClean="0">
                <a:solidFill>
                  <a:schemeClr val="bg1"/>
                </a:solidFill>
                <a:latin typeface="华文细黑" pitchFamily="2" charset="-122"/>
                <a:ea typeface="华文细黑" pitchFamily="2" charset="-122"/>
              </a:rPr>
              <a:t>协议</a:t>
            </a:r>
            <a:endParaRPr lang="en-US" altLang="zh-CN" sz="3600" dirty="0" smtClean="0">
              <a:solidFill>
                <a:schemeClr val="bg1"/>
              </a:solidFill>
              <a:latin typeface="华文细黑" pitchFamily="2" charset="-122"/>
              <a:ea typeface="华文细黑" pitchFamily="2" charset="-122"/>
            </a:endParaRPr>
          </a:p>
          <a:p>
            <a:pPr marL="1371600" lvl="2" indent="-457200" defTabSz="912813" eaLnBrk="0" hangingPunct="0">
              <a:spcBef>
                <a:spcPct val="20000"/>
              </a:spcBef>
            </a:pPr>
            <a:r>
              <a:rPr lang="zh-CN" altLang="en-US" sz="3600" dirty="0" smtClean="0">
                <a:solidFill>
                  <a:schemeClr val="bg1"/>
                </a:solidFill>
                <a:latin typeface="华文细黑" pitchFamily="2" charset="-122"/>
                <a:ea typeface="华文细黑" pitchFamily="2" charset="-122"/>
              </a:rPr>
              <a:t>四、</a:t>
            </a:r>
            <a:r>
              <a:rPr lang="en-US" altLang="zh-CN" sz="3600" dirty="0" err="1" smtClean="0">
                <a:solidFill>
                  <a:schemeClr val="bg1"/>
                </a:solidFill>
                <a:latin typeface="华文细黑" pitchFamily="2" charset="-122"/>
                <a:ea typeface="华文细黑" pitchFamily="2" charset="-122"/>
              </a:rPr>
              <a:t>vlan</a:t>
            </a:r>
            <a:endParaRPr lang="zh-CN" altLang="en-US" sz="3600" dirty="0">
              <a:solidFill>
                <a:schemeClr val="bg1"/>
              </a:solidFill>
              <a:latin typeface="华文细黑" pitchFamily="2" charset="-122"/>
              <a:ea typeface="华文细黑" pitchFamily="2" charset="-122"/>
            </a:endParaRPr>
          </a:p>
        </p:txBody>
      </p:sp>
      <p:sp>
        <p:nvSpPr>
          <p:cNvPr id="6" name="标题 3"/>
          <p:cNvSpPr>
            <a:spLocks noGrp="1"/>
          </p:cNvSpPr>
          <p:nvPr>
            <p:ph type="title"/>
          </p:nvPr>
        </p:nvSpPr>
        <p:spPr/>
        <p:txBody>
          <a:bodyPr numCol="1" anchorCtr="0" compatLnSpc="1">
            <a:prstTxWarp prst="textNoShape">
              <a:avLst/>
            </a:prstTxWarp>
          </a:bodyPr>
          <a:lstStyle/>
          <a:p>
            <a:pPr algn="ctr">
              <a:defRPr/>
            </a:pPr>
            <a:r>
              <a:rPr lang="zh-CN" altLang="en-US" b="1" dirty="0" smtClean="0">
                <a:ln>
                  <a:noFill/>
                </a:ln>
                <a:solidFill>
                  <a:schemeClr val="bg1"/>
                </a:solidFill>
                <a:latin typeface="华文细黑" pitchFamily="2" charset="-122"/>
                <a:ea typeface="华文细黑" pitchFamily="2" charset="-122"/>
              </a:rPr>
              <a:t>目录</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pic>
        <p:nvPicPr>
          <p:cNvPr id="44034" name="Picture 2"/>
          <p:cNvPicPr>
            <a:picLocks noChangeAspect="1" noChangeArrowheads="1"/>
          </p:cNvPicPr>
          <p:nvPr/>
        </p:nvPicPr>
        <p:blipFill>
          <a:blip r:embed="rId2"/>
          <a:srcRect/>
          <a:stretch>
            <a:fillRect/>
          </a:stretch>
        </p:blipFill>
        <p:spPr bwMode="auto">
          <a:xfrm>
            <a:off x="1066800" y="1144588"/>
            <a:ext cx="6591300" cy="5286375"/>
          </a:xfrm>
          <a:prstGeom prst="rect">
            <a:avLst/>
          </a:prstGeom>
          <a:noFill/>
          <a:ln w="9525">
            <a:noFill/>
            <a:miter lim="800000"/>
            <a:headEnd/>
            <a:tailEnd/>
          </a:ln>
          <a:effec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pic>
        <p:nvPicPr>
          <p:cNvPr id="45058" name="Picture 2"/>
          <p:cNvPicPr>
            <a:picLocks noChangeAspect="1" noChangeArrowheads="1"/>
          </p:cNvPicPr>
          <p:nvPr/>
        </p:nvPicPr>
        <p:blipFill>
          <a:blip r:embed="rId2"/>
          <a:srcRect/>
          <a:stretch>
            <a:fillRect/>
          </a:stretch>
        </p:blipFill>
        <p:spPr bwMode="auto">
          <a:xfrm>
            <a:off x="1090613" y="1144588"/>
            <a:ext cx="6962775" cy="5124450"/>
          </a:xfrm>
          <a:prstGeom prst="rect">
            <a:avLst/>
          </a:prstGeom>
          <a:noFill/>
          <a:ln w="9525">
            <a:noFill/>
            <a:miter lim="800000"/>
            <a:headEnd/>
            <a:tailEnd/>
          </a:ln>
          <a:effec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pic>
        <p:nvPicPr>
          <p:cNvPr id="46083" name="Picture 3"/>
          <p:cNvPicPr>
            <a:picLocks noChangeAspect="1" noChangeArrowheads="1"/>
          </p:cNvPicPr>
          <p:nvPr/>
        </p:nvPicPr>
        <p:blipFill>
          <a:blip r:embed="rId2"/>
          <a:srcRect/>
          <a:stretch>
            <a:fillRect/>
          </a:stretch>
        </p:blipFill>
        <p:spPr bwMode="auto">
          <a:xfrm>
            <a:off x="1066800" y="1438274"/>
            <a:ext cx="6143625" cy="4505325"/>
          </a:xfrm>
          <a:prstGeom prst="rect">
            <a:avLst/>
          </a:prstGeom>
          <a:noFill/>
          <a:ln w="9525">
            <a:noFill/>
            <a:miter lim="800000"/>
            <a:headEnd/>
            <a:tailEnd/>
          </a:ln>
          <a:effectLst/>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pic>
        <p:nvPicPr>
          <p:cNvPr id="47106" name="Picture 2"/>
          <p:cNvPicPr>
            <a:picLocks noChangeAspect="1" noChangeArrowheads="1"/>
          </p:cNvPicPr>
          <p:nvPr/>
        </p:nvPicPr>
        <p:blipFill>
          <a:blip r:embed="rId2"/>
          <a:srcRect/>
          <a:stretch>
            <a:fillRect/>
          </a:stretch>
        </p:blipFill>
        <p:spPr bwMode="auto">
          <a:xfrm>
            <a:off x="1795463" y="1433513"/>
            <a:ext cx="5553075" cy="3990975"/>
          </a:xfrm>
          <a:prstGeom prst="rect">
            <a:avLst/>
          </a:prstGeom>
          <a:noFill/>
          <a:ln w="9525">
            <a:noFill/>
            <a:miter lim="800000"/>
            <a:headEnd/>
            <a:tailEnd/>
          </a:ln>
          <a:effectLst/>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pic>
        <p:nvPicPr>
          <p:cNvPr id="48131" name="Picture 3"/>
          <p:cNvPicPr>
            <a:picLocks noChangeAspect="1" noChangeArrowheads="1"/>
          </p:cNvPicPr>
          <p:nvPr/>
        </p:nvPicPr>
        <p:blipFill>
          <a:blip r:embed="rId2"/>
          <a:srcRect/>
          <a:stretch>
            <a:fillRect/>
          </a:stretch>
        </p:blipFill>
        <p:spPr bwMode="auto">
          <a:xfrm>
            <a:off x="1447800" y="1447800"/>
            <a:ext cx="5836627" cy="4267200"/>
          </a:xfrm>
          <a:prstGeom prst="rect">
            <a:avLst/>
          </a:prstGeom>
          <a:noFill/>
          <a:ln w="9525">
            <a:noFill/>
            <a:miter lim="800000"/>
            <a:headEnd/>
            <a:tailEnd/>
          </a:ln>
          <a:effectLst/>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pic>
        <p:nvPicPr>
          <p:cNvPr id="49154" name="Picture 2"/>
          <p:cNvPicPr>
            <a:picLocks noChangeAspect="1" noChangeArrowheads="1"/>
          </p:cNvPicPr>
          <p:nvPr/>
        </p:nvPicPr>
        <p:blipFill>
          <a:blip r:embed="rId2"/>
          <a:srcRect/>
          <a:stretch>
            <a:fillRect/>
          </a:stretch>
        </p:blipFill>
        <p:spPr bwMode="auto">
          <a:xfrm>
            <a:off x="1524000" y="1457324"/>
            <a:ext cx="5841448" cy="4257675"/>
          </a:xfrm>
          <a:prstGeom prst="rect">
            <a:avLst/>
          </a:prstGeom>
          <a:noFill/>
          <a:ln w="9525">
            <a:noFill/>
            <a:miter lim="800000"/>
            <a:headEnd/>
            <a:tailEnd/>
          </a:ln>
          <a:effec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pic>
        <p:nvPicPr>
          <p:cNvPr id="50178" name="Picture 2"/>
          <p:cNvPicPr>
            <a:picLocks noChangeAspect="1" noChangeArrowheads="1"/>
          </p:cNvPicPr>
          <p:nvPr/>
        </p:nvPicPr>
        <p:blipFill>
          <a:blip r:embed="rId2"/>
          <a:srcRect/>
          <a:stretch>
            <a:fillRect/>
          </a:stretch>
        </p:blipFill>
        <p:spPr bwMode="auto">
          <a:xfrm>
            <a:off x="1371601" y="1428750"/>
            <a:ext cx="6061982" cy="4286250"/>
          </a:xfrm>
          <a:prstGeom prst="rect">
            <a:avLst/>
          </a:prstGeom>
          <a:noFill/>
          <a:ln w="9525">
            <a:noFill/>
            <a:miter lim="800000"/>
            <a:headEnd/>
            <a:tailEnd/>
          </a:ln>
          <a:effectLst/>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pic>
        <p:nvPicPr>
          <p:cNvPr id="52226" name="Picture 2"/>
          <p:cNvPicPr>
            <a:picLocks noChangeAspect="1" noChangeArrowheads="1"/>
          </p:cNvPicPr>
          <p:nvPr/>
        </p:nvPicPr>
        <p:blipFill>
          <a:blip r:embed="rId2"/>
          <a:srcRect/>
          <a:stretch>
            <a:fillRect/>
          </a:stretch>
        </p:blipFill>
        <p:spPr bwMode="auto">
          <a:xfrm>
            <a:off x="1371600" y="1433513"/>
            <a:ext cx="5990520" cy="4357687"/>
          </a:xfrm>
          <a:prstGeom prst="rect">
            <a:avLst/>
          </a:prstGeom>
          <a:noFill/>
          <a:ln w="9525">
            <a:noFill/>
            <a:miter lim="800000"/>
            <a:headEnd/>
            <a:tailEnd/>
          </a:ln>
          <a:effec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pic>
        <p:nvPicPr>
          <p:cNvPr id="51202" name="Picture 2"/>
          <p:cNvPicPr>
            <a:picLocks noChangeAspect="1" noChangeArrowheads="1"/>
          </p:cNvPicPr>
          <p:nvPr/>
        </p:nvPicPr>
        <p:blipFill>
          <a:blip r:embed="rId2"/>
          <a:srcRect/>
          <a:stretch>
            <a:fillRect/>
          </a:stretch>
        </p:blipFill>
        <p:spPr bwMode="auto">
          <a:xfrm>
            <a:off x="1295400" y="1447799"/>
            <a:ext cx="6048375" cy="4323237"/>
          </a:xfrm>
          <a:prstGeom prst="rect">
            <a:avLst/>
          </a:prstGeom>
          <a:noFill/>
          <a:ln w="9525">
            <a:noFill/>
            <a:miter lim="800000"/>
            <a:headEnd/>
            <a:tailEnd/>
          </a:ln>
          <a:effectLst/>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ARP</a:t>
            </a:r>
            <a:r>
              <a:rPr lang="zh-CN" altLang="en-US" dirty="0" smtClean="0"/>
              <a:t>协议</a:t>
            </a:r>
            <a:endParaRPr lang="zh-CN" altLang="en-US" dirty="0"/>
          </a:p>
        </p:txBody>
      </p:sp>
      <p:pic>
        <p:nvPicPr>
          <p:cNvPr id="53250" name="Picture 2"/>
          <p:cNvPicPr>
            <a:picLocks noChangeAspect="1" noChangeArrowheads="1"/>
          </p:cNvPicPr>
          <p:nvPr/>
        </p:nvPicPr>
        <p:blipFill>
          <a:blip r:embed="rId2"/>
          <a:srcRect/>
          <a:stretch>
            <a:fillRect/>
          </a:stretch>
        </p:blipFill>
        <p:spPr bwMode="auto">
          <a:xfrm>
            <a:off x="990600" y="1428750"/>
            <a:ext cx="6274435" cy="4591050"/>
          </a:xfrm>
          <a:prstGeom prst="rect">
            <a:avLst/>
          </a:prstGeom>
          <a:noFill/>
          <a:ln w="9525">
            <a:noFill/>
            <a:miter lim="800000"/>
            <a:headEnd/>
            <a:tailEnd/>
          </a:ln>
          <a:effec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以太网</a:t>
            </a:r>
            <a:endParaRPr lang="zh-CN" altLang="en-US" dirty="0"/>
          </a:p>
        </p:txBody>
      </p:sp>
      <p:sp>
        <p:nvSpPr>
          <p:cNvPr id="4" name="TextBox 3"/>
          <p:cNvSpPr txBox="1"/>
          <p:nvPr/>
        </p:nvSpPr>
        <p:spPr>
          <a:xfrm>
            <a:off x="360363" y="1447800"/>
            <a:ext cx="4876800" cy="3502497"/>
          </a:xfrm>
          <a:prstGeom prst="rect">
            <a:avLst/>
          </a:prstGeom>
          <a:noFill/>
        </p:spPr>
        <p:txBody>
          <a:bodyPr wrap="square" rtlCol="0">
            <a:spAutoFit/>
          </a:bodyPr>
          <a:lstStyle/>
          <a:p>
            <a:pPr marL="1371600" lvl="2" indent="-457200" defTabSz="912813" eaLnBrk="0" hangingPunct="0">
              <a:lnSpc>
                <a:spcPct val="150000"/>
              </a:lnSpc>
              <a:spcBef>
                <a:spcPct val="20000"/>
              </a:spcBef>
            </a:pPr>
            <a:r>
              <a:rPr lang="zh-CN" altLang="en-US" sz="3600" dirty="0" smtClean="0">
                <a:solidFill>
                  <a:schemeClr val="bg1"/>
                </a:solidFill>
                <a:latin typeface="华文细黑" pitchFamily="2" charset="-122"/>
                <a:ea typeface="华文细黑" pitchFamily="2" charset="-122"/>
              </a:rPr>
              <a:t>一、以太网</a:t>
            </a:r>
            <a:endParaRPr lang="en-US" altLang="zh-CN" sz="3600" dirty="0" smtClean="0">
              <a:solidFill>
                <a:schemeClr val="bg1"/>
              </a:solidFill>
              <a:latin typeface="华文细黑" pitchFamily="2" charset="-122"/>
              <a:ea typeface="华文细黑" pitchFamily="2" charset="-122"/>
            </a:endParaRPr>
          </a:p>
          <a:p>
            <a:pPr marL="1371600" lvl="2" indent="-457200" defTabSz="912813" eaLnBrk="0" hangingPunct="0">
              <a:lnSpc>
                <a:spcPct val="150000"/>
              </a:lnSpc>
              <a:spcBef>
                <a:spcPct val="20000"/>
              </a:spcBef>
            </a:pPr>
            <a:r>
              <a:rPr lang="en-US" altLang="zh-CN" sz="2800" b="1" dirty="0" smtClean="0">
                <a:solidFill>
                  <a:schemeClr val="bg1"/>
                </a:solidFill>
                <a:latin typeface="华文楷体" pitchFamily="2" charset="-122"/>
                <a:ea typeface="华文楷体" pitchFamily="2" charset="-122"/>
              </a:rPr>
              <a:t>1.</a:t>
            </a:r>
            <a:r>
              <a:rPr lang="zh-CN" altLang="en-US" sz="2800" b="1" dirty="0" smtClean="0">
                <a:solidFill>
                  <a:schemeClr val="bg1"/>
                </a:solidFill>
                <a:latin typeface="华文楷体" pitchFamily="2" charset="-122"/>
                <a:ea typeface="华文楷体" pitchFamily="2" charset="-122"/>
              </a:rPr>
              <a:t>以太网背景</a:t>
            </a:r>
            <a:endParaRPr lang="en-US" altLang="zh-CN" sz="2800" b="1" dirty="0" smtClean="0">
              <a:solidFill>
                <a:schemeClr val="bg1"/>
              </a:solidFill>
              <a:latin typeface="华文楷体" pitchFamily="2" charset="-122"/>
              <a:ea typeface="华文楷体" pitchFamily="2" charset="-122"/>
            </a:endParaRPr>
          </a:p>
          <a:p>
            <a:pPr marL="1371600" lvl="2" indent="-457200" defTabSz="912813" eaLnBrk="0" hangingPunct="0">
              <a:spcBef>
                <a:spcPct val="20000"/>
              </a:spcBef>
            </a:pPr>
            <a:r>
              <a:rPr lang="en-US" altLang="zh-CN" sz="2800" b="1" dirty="0" smtClean="0">
                <a:solidFill>
                  <a:schemeClr val="bg1"/>
                </a:solidFill>
                <a:latin typeface="华文楷体" pitchFamily="2" charset="-122"/>
                <a:ea typeface="华文楷体" pitchFamily="2" charset="-122"/>
              </a:rPr>
              <a:t>2.</a:t>
            </a:r>
            <a:r>
              <a:rPr lang="zh-CN" altLang="en-US" sz="2800" b="1" dirty="0" smtClean="0">
                <a:solidFill>
                  <a:schemeClr val="bg1"/>
                </a:solidFill>
                <a:latin typeface="华文楷体" pitchFamily="2" charset="-122"/>
                <a:ea typeface="华文楷体" pitchFamily="2" charset="-122"/>
              </a:rPr>
              <a:t>以太网帧格式</a:t>
            </a:r>
            <a:endParaRPr lang="en-US" altLang="zh-CN" sz="2800" b="1" dirty="0" smtClean="0">
              <a:solidFill>
                <a:schemeClr val="bg1"/>
              </a:solidFill>
              <a:latin typeface="华文楷体" pitchFamily="2" charset="-122"/>
              <a:ea typeface="华文楷体" pitchFamily="2" charset="-122"/>
            </a:endParaRPr>
          </a:p>
          <a:p>
            <a:pPr marL="1371600" lvl="2" indent="-457200" defTabSz="912813" eaLnBrk="0" hangingPunct="0">
              <a:spcBef>
                <a:spcPct val="20000"/>
              </a:spcBef>
            </a:pPr>
            <a:endParaRPr lang="en-US" altLang="zh-CN" sz="3600" b="1" dirty="0" smtClean="0">
              <a:solidFill>
                <a:schemeClr val="bg1"/>
              </a:solidFill>
              <a:latin typeface="华文楷体" pitchFamily="2" charset="-122"/>
              <a:ea typeface="华文楷体" pitchFamily="2" charset="-122"/>
            </a:endParaRPr>
          </a:p>
          <a:p>
            <a:pPr marL="1371600" lvl="2" indent="-457200" defTabSz="912813" eaLnBrk="0" hangingPunct="0">
              <a:spcBef>
                <a:spcPct val="20000"/>
              </a:spcBef>
            </a:pPr>
            <a:endParaRPr lang="en-US" altLang="zh-CN" sz="3600" dirty="0" smtClean="0">
              <a:solidFill>
                <a:schemeClr val="bg1"/>
              </a:solidFill>
              <a:latin typeface="华文细黑" pitchFamily="2" charset="-122"/>
              <a:ea typeface="华文细黑" pitchFamily="2" charset="-122"/>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4" name="TextBox 3"/>
          <p:cNvSpPr txBox="1"/>
          <p:nvPr/>
        </p:nvSpPr>
        <p:spPr>
          <a:xfrm>
            <a:off x="914400" y="1225689"/>
            <a:ext cx="6324600" cy="5632311"/>
          </a:xfrm>
          <a:prstGeom prst="rect">
            <a:avLst/>
          </a:prstGeom>
          <a:noFill/>
        </p:spPr>
        <p:txBody>
          <a:bodyPr wrap="square" rtlCol="0">
            <a:spAutoFit/>
          </a:bodyPr>
          <a:lstStyle/>
          <a:p>
            <a:pPr>
              <a:lnSpc>
                <a:spcPct val="150000"/>
              </a:lnSpc>
            </a:pPr>
            <a:r>
              <a:rPr lang="zh-CN" altLang="en-US" sz="3600" dirty="0" smtClean="0">
                <a:solidFill>
                  <a:schemeClr val="bg1"/>
                </a:solidFill>
                <a:latin typeface="华文细黑" pitchFamily="2" charset="-122"/>
                <a:ea typeface="华文细黑" pitchFamily="2" charset="-122"/>
              </a:rPr>
              <a:t>四、</a:t>
            </a:r>
            <a:r>
              <a:rPr lang="en-US" altLang="zh-CN" sz="3600" dirty="0" err="1" smtClean="0">
                <a:solidFill>
                  <a:schemeClr val="bg1"/>
                </a:solidFill>
              </a:rPr>
              <a:t>vlan</a:t>
            </a:r>
            <a:endParaRPr lang="en-US" altLang="zh-CN" sz="3600" dirty="0" smtClean="0">
              <a:solidFill>
                <a:schemeClr val="bg1"/>
              </a:solidFill>
            </a:endParaRPr>
          </a:p>
          <a:p>
            <a:pPr>
              <a:lnSpc>
                <a:spcPct val="150000"/>
              </a:lnSpc>
            </a:pPr>
            <a:r>
              <a:rPr lang="en-US" altLang="zh-CN" sz="2800" b="1" dirty="0" smtClean="0">
                <a:solidFill>
                  <a:schemeClr val="bg1"/>
                </a:solidFill>
                <a:latin typeface="华文楷体" pitchFamily="2" charset="-122"/>
                <a:ea typeface="华文楷体" pitchFamily="2" charset="-122"/>
              </a:rPr>
              <a:t>1.</a:t>
            </a:r>
            <a:r>
              <a:rPr lang="zh-CN" altLang="en-US" sz="2800" b="1" dirty="0" smtClean="0">
                <a:solidFill>
                  <a:schemeClr val="bg1"/>
                </a:solidFill>
                <a:latin typeface="华文楷体" pitchFamily="2" charset="-122"/>
                <a:ea typeface="华文楷体" pitchFamily="2" charset="-122"/>
              </a:rPr>
              <a:t>什么是</a:t>
            </a:r>
            <a:r>
              <a:rPr lang="en-US" altLang="zh-CN" sz="2800" b="1" dirty="0" err="1" smtClean="0">
                <a:solidFill>
                  <a:schemeClr val="bg1"/>
                </a:solidFill>
                <a:latin typeface="华文楷体" pitchFamily="2" charset="-122"/>
                <a:ea typeface="华文楷体" pitchFamily="2" charset="-122"/>
              </a:rPr>
              <a:t>vlan</a:t>
            </a:r>
            <a:endParaRPr lang="en-US" altLang="zh-CN" sz="2800" b="1" dirty="0" smtClean="0">
              <a:solidFill>
                <a:schemeClr val="bg1"/>
              </a:solidFill>
              <a:latin typeface="华文楷体" pitchFamily="2" charset="-122"/>
              <a:ea typeface="华文楷体" pitchFamily="2" charset="-122"/>
            </a:endParaRPr>
          </a:p>
          <a:p>
            <a:r>
              <a:rPr lang="en-US" sz="2800" b="1" dirty="0" smtClean="0">
                <a:solidFill>
                  <a:schemeClr val="bg1"/>
                </a:solidFill>
                <a:latin typeface="华文楷体" pitchFamily="2" charset="-122"/>
                <a:ea typeface="华文楷体" pitchFamily="2" charset="-122"/>
              </a:rPr>
              <a:t>2 .</a:t>
            </a:r>
            <a:r>
              <a:rPr lang="en-US" altLang="zh-CN" sz="2800" b="1" dirty="0" err="1" smtClean="0">
                <a:solidFill>
                  <a:schemeClr val="bg1"/>
                </a:solidFill>
                <a:latin typeface="华文楷体" pitchFamily="2" charset="-122"/>
                <a:ea typeface="华文楷体" pitchFamily="2" charset="-122"/>
              </a:rPr>
              <a:t>vlan</a:t>
            </a:r>
            <a:r>
              <a:rPr lang="zh-CN" altLang="en-US" sz="2800" b="1" dirty="0" smtClean="0">
                <a:solidFill>
                  <a:schemeClr val="bg1"/>
                </a:solidFill>
                <a:latin typeface="华文楷体" pitchFamily="2" charset="-122"/>
                <a:ea typeface="华文楷体" pitchFamily="2" charset="-122"/>
              </a:rPr>
              <a:t>的实现机制</a:t>
            </a:r>
            <a:endParaRPr lang="en-US" altLang="zh-CN" sz="2800" b="1" dirty="0" smtClean="0">
              <a:solidFill>
                <a:schemeClr val="bg1"/>
              </a:solidFill>
              <a:latin typeface="华文楷体" pitchFamily="2" charset="-122"/>
              <a:ea typeface="华文楷体" pitchFamily="2" charset="-122"/>
            </a:endParaRPr>
          </a:p>
          <a:p>
            <a:r>
              <a:rPr lang="en-US" sz="2800" b="1" dirty="0" smtClean="0">
                <a:solidFill>
                  <a:schemeClr val="bg1"/>
                </a:solidFill>
                <a:latin typeface="华文楷体" pitchFamily="2" charset="-122"/>
                <a:ea typeface="华文楷体" pitchFamily="2" charset="-122"/>
              </a:rPr>
              <a:t>3. </a:t>
            </a:r>
            <a:r>
              <a:rPr lang="en-US" altLang="zh-CN" sz="2800" b="1" dirty="0" err="1" smtClean="0">
                <a:solidFill>
                  <a:schemeClr val="bg1"/>
                </a:solidFill>
                <a:latin typeface="华文楷体" pitchFamily="2" charset="-122"/>
                <a:ea typeface="华文楷体" pitchFamily="2" charset="-122"/>
              </a:rPr>
              <a:t>vlan</a:t>
            </a:r>
            <a:r>
              <a:rPr lang="zh-CN" altLang="en-US" sz="2800" b="1" dirty="0" smtClean="0">
                <a:solidFill>
                  <a:schemeClr val="bg1"/>
                </a:solidFill>
                <a:latin typeface="华文楷体" pitchFamily="2" charset="-122"/>
                <a:ea typeface="华文楷体" pitchFamily="2" charset="-122"/>
              </a:rPr>
              <a:t>的划分方法</a:t>
            </a:r>
            <a:endParaRPr lang="en-US" altLang="zh-CN" sz="2800" b="1" dirty="0" smtClean="0">
              <a:solidFill>
                <a:schemeClr val="bg1"/>
              </a:solidFill>
              <a:latin typeface="华文楷体" pitchFamily="2" charset="-122"/>
              <a:ea typeface="华文楷体" pitchFamily="2" charset="-122"/>
            </a:endParaRPr>
          </a:p>
          <a:p>
            <a:r>
              <a:rPr lang="en-US" altLang="zh-CN" sz="2800" b="1" dirty="0" smtClean="0">
                <a:solidFill>
                  <a:schemeClr val="bg1"/>
                </a:solidFill>
                <a:latin typeface="华文楷体" pitchFamily="2" charset="-122"/>
                <a:ea typeface="华文楷体" pitchFamily="2" charset="-122"/>
              </a:rPr>
              <a:t>4.vlan</a:t>
            </a:r>
            <a:r>
              <a:rPr lang="zh-CN" altLang="en-US" sz="2800" b="1" dirty="0" smtClean="0">
                <a:solidFill>
                  <a:schemeClr val="bg1"/>
                </a:solidFill>
                <a:latin typeface="华文楷体" pitchFamily="2" charset="-122"/>
                <a:ea typeface="华文楷体" pitchFamily="2" charset="-122"/>
              </a:rPr>
              <a:t>帧结构</a:t>
            </a:r>
            <a:endParaRPr lang="en-US" altLang="zh-CN" sz="2800" b="1" dirty="0" smtClean="0">
              <a:solidFill>
                <a:schemeClr val="bg1"/>
              </a:solidFill>
              <a:latin typeface="华文楷体" pitchFamily="2" charset="-122"/>
              <a:ea typeface="华文楷体" pitchFamily="2" charset="-122"/>
            </a:endParaRPr>
          </a:p>
          <a:p>
            <a:endParaRPr lang="en-US" altLang="zh-CN" sz="3600" b="1" dirty="0" smtClean="0">
              <a:solidFill>
                <a:schemeClr val="bg1"/>
              </a:solidFill>
              <a:latin typeface="华文楷体" pitchFamily="2" charset="-122"/>
              <a:ea typeface="华文楷体" pitchFamily="2" charset="-122"/>
            </a:endParaRPr>
          </a:p>
          <a:p>
            <a:endParaRPr lang="zh-CN" altLang="en-US" sz="3600" b="1" dirty="0" smtClean="0">
              <a:solidFill>
                <a:schemeClr val="bg1"/>
              </a:solidFill>
              <a:latin typeface="华文楷体" pitchFamily="2" charset="-122"/>
              <a:ea typeface="华文楷体" pitchFamily="2" charset="-122"/>
            </a:endParaRPr>
          </a:p>
          <a:p>
            <a:endParaRPr lang="en-US" altLang="zh-CN" sz="3600" b="1" dirty="0" smtClean="0">
              <a:solidFill>
                <a:schemeClr val="bg1"/>
              </a:solidFill>
              <a:latin typeface="华文楷体" pitchFamily="2" charset="-122"/>
              <a:ea typeface="华文楷体" pitchFamily="2" charset="-122"/>
            </a:endParaRPr>
          </a:p>
          <a:p>
            <a:endParaRPr lang="en-US" altLang="zh-CN" sz="3600" dirty="0" smtClean="0">
              <a:solidFill>
                <a:schemeClr val="bg1"/>
              </a:solidFill>
            </a:endParaRPr>
          </a:p>
          <a:p>
            <a:endParaRPr lang="zh-CN" altLang="en-US" sz="3600" dirty="0">
              <a:solidFill>
                <a:schemeClr val="bg1"/>
              </a:solidFill>
              <a:latin typeface="华文细黑" pitchFamily="2" charset="-122"/>
              <a:ea typeface="华文细黑" pitchFamily="2"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4" name="TextBox 3"/>
          <p:cNvSpPr txBox="1"/>
          <p:nvPr/>
        </p:nvSpPr>
        <p:spPr>
          <a:xfrm>
            <a:off x="1143000" y="1524000"/>
            <a:ext cx="6477000" cy="3785652"/>
          </a:xfrm>
          <a:prstGeom prst="rect">
            <a:avLst/>
          </a:prstGeom>
          <a:noFill/>
        </p:spPr>
        <p:txBody>
          <a:bodyPr wrap="square" rtlCol="0">
            <a:spAutoFit/>
          </a:bodyPr>
          <a:lstStyle/>
          <a:p>
            <a:r>
              <a:rPr lang="en-US" altLang="zh-CN" sz="2400" b="1" dirty="0" smtClean="0">
                <a:solidFill>
                  <a:schemeClr val="bg1"/>
                </a:solidFill>
                <a:latin typeface="华文楷体" pitchFamily="2" charset="-122"/>
                <a:ea typeface="华文楷体" pitchFamily="2" charset="-122"/>
              </a:rPr>
              <a:t>1.</a:t>
            </a:r>
            <a:r>
              <a:rPr lang="zh-CN" altLang="en-US" sz="2400" b="1" dirty="0" smtClean="0">
                <a:solidFill>
                  <a:schemeClr val="bg1"/>
                </a:solidFill>
                <a:latin typeface="华文楷体" pitchFamily="2" charset="-122"/>
                <a:ea typeface="华文楷体" pitchFamily="2" charset="-122"/>
              </a:rPr>
              <a:t>什么是</a:t>
            </a:r>
            <a:r>
              <a:rPr lang="en-US" altLang="zh-CN" sz="2400" b="1" dirty="0" err="1" smtClean="0">
                <a:solidFill>
                  <a:schemeClr val="bg1"/>
                </a:solidFill>
                <a:latin typeface="华文楷体" pitchFamily="2" charset="-122"/>
                <a:ea typeface="华文楷体" pitchFamily="2" charset="-122"/>
              </a:rPr>
              <a:t>vlan</a:t>
            </a:r>
            <a:endParaRPr lang="en-US" altLang="zh-CN" sz="2400" b="1" dirty="0" smtClean="0">
              <a:solidFill>
                <a:schemeClr val="bg1"/>
              </a:solidFill>
              <a:latin typeface="华文楷体" pitchFamily="2" charset="-122"/>
              <a:ea typeface="华文楷体" pitchFamily="2" charset="-122"/>
            </a:endParaRPr>
          </a:p>
          <a:p>
            <a:r>
              <a:rPr lang="en-US" dirty="0" smtClean="0">
                <a:solidFill>
                  <a:schemeClr val="bg1"/>
                </a:solidFill>
              </a:rPr>
              <a:t>VLAN</a:t>
            </a:r>
            <a:r>
              <a:rPr lang="zh-CN" altLang="en-US" dirty="0" smtClean="0">
                <a:solidFill>
                  <a:schemeClr val="bg1"/>
                </a:solidFill>
              </a:rPr>
              <a:t>（</a:t>
            </a:r>
            <a:r>
              <a:rPr lang="en-US" dirty="0" smtClean="0">
                <a:solidFill>
                  <a:schemeClr val="bg1"/>
                </a:solidFill>
              </a:rPr>
              <a:t>Virtual Local Area Network</a:t>
            </a:r>
            <a:r>
              <a:rPr lang="zh-CN" altLang="en-US" dirty="0" smtClean="0">
                <a:solidFill>
                  <a:schemeClr val="bg1"/>
                </a:solidFill>
              </a:rPr>
              <a:t>）又称虚拟局域网，是指在交换局域网的基础上，采用网络管理软件构建的可跨越不同网段、不同网络的端到端的逻辑网络。一个</a:t>
            </a:r>
            <a:r>
              <a:rPr lang="en-US" dirty="0" smtClean="0">
                <a:solidFill>
                  <a:schemeClr val="bg1"/>
                </a:solidFill>
              </a:rPr>
              <a:t>VLAN</a:t>
            </a:r>
            <a:r>
              <a:rPr lang="zh-CN" altLang="en-US" dirty="0" smtClean="0">
                <a:solidFill>
                  <a:schemeClr val="bg1"/>
                </a:solidFill>
              </a:rPr>
              <a:t>组成一个逻辑子网，即一个逻辑广播域，它可以覆盖多个网络设备，允许处于不同地理位置的网络用户加入到一个逻辑子网中。</a:t>
            </a:r>
            <a:r>
              <a:rPr lang="en-US" dirty="0" smtClean="0">
                <a:solidFill>
                  <a:schemeClr val="bg1"/>
                </a:solidFill>
              </a:rPr>
              <a:t>VLAN</a:t>
            </a:r>
            <a:r>
              <a:rPr lang="zh-CN" altLang="en-US" dirty="0" smtClean="0">
                <a:solidFill>
                  <a:schemeClr val="bg1"/>
                </a:solidFill>
              </a:rPr>
              <a:t>是一种比较新的技术，工作在</a:t>
            </a:r>
            <a:r>
              <a:rPr lang="en-US" dirty="0" smtClean="0">
                <a:solidFill>
                  <a:schemeClr val="bg1"/>
                </a:solidFill>
                <a:hlinkClick r:id="rId2"/>
              </a:rPr>
              <a:t>OSI</a:t>
            </a:r>
            <a:r>
              <a:rPr lang="zh-CN" altLang="en-US" dirty="0" smtClean="0">
                <a:solidFill>
                  <a:schemeClr val="bg1"/>
                </a:solidFill>
              </a:rPr>
              <a:t>参考模型的第</a:t>
            </a:r>
            <a:r>
              <a:rPr lang="en-US" dirty="0" smtClean="0">
                <a:solidFill>
                  <a:schemeClr val="bg1"/>
                </a:solidFill>
              </a:rPr>
              <a:t>2</a:t>
            </a:r>
            <a:r>
              <a:rPr lang="zh-CN" altLang="en-US" dirty="0" smtClean="0">
                <a:solidFill>
                  <a:schemeClr val="bg1"/>
                </a:solidFill>
              </a:rPr>
              <a:t>层和第</a:t>
            </a:r>
            <a:r>
              <a:rPr lang="en-US" dirty="0" smtClean="0">
                <a:solidFill>
                  <a:schemeClr val="bg1"/>
                </a:solidFill>
              </a:rPr>
              <a:t>3</a:t>
            </a:r>
            <a:r>
              <a:rPr lang="zh-CN" altLang="en-US" dirty="0" smtClean="0">
                <a:solidFill>
                  <a:schemeClr val="bg1"/>
                </a:solidFill>
              </a:rPr>
              <a:t>层，</a:t>
            </a:r>
            <a:r>
              <a:rPr lang="en-US" dirty="0" smtClean="0">
                <a:solidFill>
                  <a:schemeClr val="bg1"/>
                </a:solidFill>
              </a:rPr>
              <a:t>VLAN</a:t>
            </a:r>
            <a:r>
              <a:rPr lang="zh-CN" altLang="en-US" dirty="0" smtClean="0">
                <a:solidFill>
                  <a:schemeClr val="bg1"/>
                </a:solidFill>
              </a:rPr>
              <a:t>之间的通信是通过第</a:t>
            </a:r>
            <a:r>
              <a:rPr lang="en-US" dirty="0" smtClean="0">
                <a:solidFill>
                  <a:schemeClr val="bg1"/>
                </a:solidFill>
              </a:rPr>
              <a:t>3</a:t>
            </a:r>
            <a:r>
              <a:rPr lang="zh-CN" altLang="en-US" dirty="0" smtClean="0">
                <a:solidFill>
                  <a:schemeClr val="bg1"/>
                </a:solidFill>
              </a:rPr>
              <a:t>层的</a:t>
            </a:r>
            <a:r>
              <a:rPr lang="en-US" dirty="0" err="1" smtClean="0">
                <a:solidFill>
                  <a:schemeClr val="bg1"/>
                </a:solidFill>
                <a:hlinkClick r:id="rId3"/>
              </a:rPr>
              <a:t>路由器</a:t>
            </a:r>
            <a:r>
              <a:rPr lang="zh-CN" altLang="en-US" dirty="0" smtClean="0">
                <a:solidFill>
                  <a:schemeClr val="bg1"/>
                </a:solidFill>
              </a:rPr>
              <a:t>来完成的。</a:t>
            </a:r>
            <a:endParaRPr lang="en-US" altLang="zh-CN" dirty="0" smtClean="0">
              <a:solidFill>
                <a:schemeClr val="bg1"/>
              </a:solidFill>
            </a:endParaRPr>
          </a:p>
          <a:p>
            <a:r>
              <a:rPr lang="zh-CN" altLang="en-US" dirty="0" smtClean="0">
                <a:solidFill>
                  <a:schemeClr val="bg1"/>
                </a:solidFill>
              </a:rPr>
              <a:t>二层交换机只能构建单一的广播域，不过使用</a:t>
            </a:r>
            <a:r>
              <a:rPr lang="en-US" dirty="0" smtClean="0">
                <a:solidFill>
                  <a:schemeClr val="bg1"/>
                </a:solidFill>
              </a:rPr>
              <a:t>VLAN</a:t>
            </a:r>
            <a:r>
              <a:rPr lang="zh-CN" altLang="en-US" dirty="0" smtClean="0">
                <a:solidFill>
                  <a:schemeClr val="bg1"/>
                </a:solidFill>
              </a:rPr>
              <a:t>功能后，它能够将网络分割成多个广播域。</a:t>
            </a:r>
          </a:p>
          <a:p>
            <a:endParaRPr lang="en-US" altLang="zh-CN" dirty="0" smtClean="0">
              <a:solidFill>
                <a:schemeClr val="bg1"/>
              </a:solidFill>
            </a:endParaRPr>
          </a:p>
          <a:p>
            <a:endParaRPr lang="en-US" altLang="zh-CN" dirty="0" smtClean="0">
              <a:solidFill>
                <a:schemeClr val="bg1"/>
              </a:solidFill>
            </a:endParaRPr>
          </a:p>
          <a:p>
            <a:endParaRPr lang="zh-CN" altLang="en-US" dirty="0">
              <a:solidFill>
                <a:schemeClr val="bg1"/>
              </a:solidFill>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pic>
        <p:nvPicPr>
          <p:cNvPr id="54274" name="Picture 2"/>
          <p:cNvPicPr>
            <a:picLocks noChangeAspect="1" noChangeArrowheads="1"/>
          </p:cNvPicPr>
          <p:nvPr/>
        </p:nvPicPr>
        <p:blipFill>
          <a:blip r:embed="rId2"/>
          <a:srcRect/>
          <a:stretch>
            <a:fillRect/>
          </a:stretch>
        </p:blipFill>
        <p:spPr bwMode="auto">
          <a:xfrm>
            <a:off x="1219200" y="1676400"/>
            <a:ext cx="5867400" cy="4429088"/>
          </a:xfrm>
          <a:prstGeom prst="rect">
            <a:avLst/>
          </a:prstGeom>
          <a:noFill/>
          <a:ln w="9525">
            <a:noFill/>
            <a:miter lim="800000"/>
            <a:headEnd/>
            <a:tailEnd/>
          </a:ln>
        </p:spPr>
      </p:pic>
      <p:sp>
        <p:nvSpPr>
          <p:cNvPr id="5" name="TextBox 4"/>
          <p:cNvSpPr txBox="1"/>
          <p:nvPr/>
        </p:nvSpPr>
        <p:spPr>
          <a:xfrm>
            <a:off x="685800" y="1371600"/>
            <a:ext cx="3886200" cy="369332"/>
          </a:xfrm>
          <a:prstGeom prst="rect">
            <a:avLst/>
          </a:prstGeom>
          <a:noFill/>
        </p:spPr>
        <p:txBody>
          <a:bodyPr wrap="square" rtlCol="0">
            <a:spAutoFit/>
          </a:bodyPr>
          <a:lstStyle/>
          <a:p>
            <a:r>
              <a:rPr lang="zh-CN" altLang="en-US" b="1" dirty="0" smtClean="0">
                <a:solidFill>
                  <a:schemeClr val="bg1"/>
                </a:solidFill>
              </a:rPr>
              <a:t>使用</a:t>
            </a:r>
            <a:r>
              <a:rPr lang="en-US" altLang="zh-CN" b="1" dirty="0" err="1" smtClean="0">
                <a:solidFill>
                  <a:schemeClr val="bg1"/>
                </a:solidFill>
              </a:rPr>
              <a:t>vlan</a:t>
            </a:r>
            <a:r>
              <a:rPr lang="zh-CN" altLang="en-US" b="1" dirty="0" smtClean="0">
                <a:solidFill>
                  <a:schemeClr val="bg1"/>
                </a:solidFill>
              </a:rPr>
              <a:t>设置多个广播域的原因：</a:t>
            </a:r>
            <a:endParaRPr lang="zh-CN" altLang="en-US" b="1" dirty="0">
              <a:solidFill>
                <a:schemeClr val="bg1"/>
              </a:solidFill>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5" name="TextBox 4"/>
          <p:cNvSpPr txBox="1"/>
          <p:nvPr/>
        </p:nvSpPr>
        <p:spPr>
          <a:xfrm>
            <a:off x="838200" y="1337101"/>
            <a:ext cx="4419600" cy="461665"/>
          </a:xfrm>
          <a:prstGeom prst="rect">
            <a:avLst/>
          </a:prstGeom>
          <a:noFill/>
        </p:spPr>
        <p:txBody>
          <a:bodyPr wrap="square" rtlCol="0">
            <a:spAutoFit/>
          </a:bodyPr>
          <a:lstStyle/>
          <a:p>
            <a:r>
              <a:rPr lang="en-US" sz="2400" b="1" dirty="0" smtClean="0">
                <a:solidFill>
                  <a:schemeClr val="bg1"/>
                </a:solidFill>
                <a:latin typeface="华文楷体" pitchFamily="2" charset="-122"/>
                <a:ea typeface="华文楷体" pitchFamily="2" charset="-122"/>
              </a:rPr>
              <a:t>2 .VLAN</a:t>
            </a:r>
            <a:r>
              <a:rPr lang="zh-CN" altLang="en-US" sz="2400" b="1" dirty="0" smtClean="0">
                <a:solidFill>
                  <a:schemeClr val="bg1"/>
                </a:solidFill>
                <a:latin typeface="华文楷体" pitchFamily="2" charset="-122"/>
                <a:ea typeface="华文楷体" pitchFamily="2" charset="-122"/>
              </a:rPr>
              <a:t>的实现机制</a:t>
            </a:r>
          </a:p>
        </p:txBody>
      </p:sp>
      <p:pic>
        <p:nvPicPr>
          <p:cNvPr id="55298" name="Picture 2"/>
          <p:cNvPicPr>
            <a:picLocks noChangeAspect="1" noChangeArrowheads="1"/>
          </p:cNvPicPr>
          <p:nvPr/>
        </p:nvPicPr>
        <p:blipFill>
          <a:blip r:embed="rId2"/>
          <a:srcRect/>
          <a:stretch>
            <a:fillRect/>
          </a:stretch>
        </p:blipFill>
        <p:spPr bwMode="auto">
          <a:xfrm>
            <a:off x="1828800" y="1798766"/>
            <a:ext cx="5105400" cy="2667926"/>
          </a:xfrm>
          <a:prstGeom prst="rect">
            <a:avLst/>
          </a:prstGeom>
          <a:noFill/>
          <a:ln w="9525">
            <a:noFill/>
            <a:miter lim="800000"/>
            <a:headEnd/>
            <a:tailEnd/>
          </a:ln>
        </p:spPr>
      </p:pic>
      <p:sp>
        <p:nvSpPr>
          <p:cNvPr id="7" name="TextBox 6"/>
          <p:cNvSpPr txBox="1"/>
          <p:nvPr/>
        </p:nvSpPr>
        <p:spPr>
          <a:xfrm>
            <a:off x="838200" y="4876800"/>
            <a:ext cx="6553200" cy="1477328"/>
          </a:xfrm>
          <a:prstGeom prst="rect">
            <a:avLst/>
          </a:prstGeom>
          <a:noFill/>
        </p:spPr>
        <p:txBody>
          <a:bodyPr wrap="square" rtlCol="0">
            <a:spAutoFit/>
          </a:bodyPr>
          <a:lstStyle/>
          <a:p>
            <a:r>
              <a:rPr lang="zh-CN" altLang="en-US" dirty="0" smtClean="0">
                <a:solidFill>
                  <a:schemeClr val="bg1"/>
                </a:solidFill>
              </a:rPr>
              <a:t>接下来让我们来了解一下交换机是如何使用</a:t>
            </a:r>
            <a:r>
              <a:rPr lang="en-US" dirty="0" smtClean="0">
                <a:solidFill>
                  <a:schemeClr val="bg1"/>
                </a:solidFill>
              </a:rPr>
              <a:t>VLAN</a:t>
            </a:r>
            <a:r>
              <a:rPr lang="zh-CN" altLang="en-US" dirty="0" smtClean="0">
                <a:solidFill>
                  <a:schemeClr val="bg1"/>
                </a:solidFill>
              </a:rPr>
              <a:t>分割广播域的。 首先，在一台未设置任何</a:t>
            </a:r>
            <a:r>
              <a:rPr lang="en-US" dirty="0" smtClean="0">
                <a:solidFill>
                  <a:schemeClr val="bg1"/>
                </a:solidFill>
              </a:rPr>
              <a:t>VLAN</a:t>
            </a:r>
            <a:r>
              <a:rPr lang="zh-CN" altLang="en-US" dirty="0" smtClean="0">
                <a:solidFill>
                  <a:schemeClr val="bg1"/>
                </a:solidFill>
              </a:rPr>
              <a:t>的二层交换机上，任何广播帧都会被转发给除接收端口外的所有其他端口（</a:t>
            </a:r>
            <a:r>
              <a:rPr lang="en-US" dirty="0" smtClean="0">
                <a:solidFill>
                  <a:schemeClr val="bg1"/>
                </a:solidFill>
              </a:rPr>
              <a:t>Flooding</a:t>
            </a:r>
            <a:r>
              <a:rPr lang="zh-CN" altLang="en-US" dirty="0" smtClean="0">
                <a:solidFill>
                  <a:schemeClr val="bg1"/>
                </a:solidFill>
              </a:rPr>
              <a:t>）。例如，计算机</a:t>
            </a:r>
            <a:r>
              <a:rPr lang="en-US" dirty="0" smtClean="0">
                <a:solidFill>
                  <a:schemeClr val="bg1"/>
                </a:solidFill>
              </a:rPr>
              <a:t>A</a:t>
            </a:r>
            <a:r>
              <a:rPr lang="zh-CN" altLang="en-US" dirty="0" smtClean="0">
                <a:solidFill>
                  <a:schemeClr val="bg1"/>
                </a:solidFill>
              </a:rPr>
              <a:t>发送广播信息后，会被转发给端口</a:t>
            </a:r>
            <a:r>
              <a:rPr lang="en-US" dirty="0" smtClean="0">
                <a:solidFill>
                  <a:schemeClr val="bg1"/>
                </a:solidFill>
              </a:rPr>
              <a:t>2</a:t>
            </a:r>
            <a:r>
              <a:rPr lang="zh-CN" altLang="en-US" dirty="0" smtClean="0">
                <a:solidFill>
                  <a:schemeClr val="bg1"/>
                </a:solidFill>
              </a:rPr>
              <a:t>、</a:t>
            </a:r>
            <a:r>
              <a:rPr lang="en-US" dirty="0" smtClean="0">
                <a:solidFill>
                  <a:schemeClr val="bg1"/>
                </a:solidFill>
              </a:rPr>
              <a:t>3</a:t>
            </a:r>
            <a:r>
              <a:rPr lang="zh-CN" altLang="en-US" dirty="0" smtClean="0">
                <a:solidFill>
                  <a:schemeClr val="bg1"/>
                </a:solidFill>
              </a:rPr>
              <a:t>、</a:t>
            </a:r>
            <a:r>
              <a:rPr lang="en-US" dirty="0" smtClean="0">
                <a:solidFill>
                  <a:schemeClr val="bg1"/>
                </a:solidFill>
              </a:rPr>
              <a:t>4</a:t>
            </a:r>
            <a:r>
              <a:rPr lang="zh-CN" altLang="en-US" dirty="0" smtClean="0">
                <a:solidFill>
                  <a:schemeClr val="bg1"/>
                </a:solidFill>
              </a:rPr>
              <a:t>。 </a:t>
            </a:r>
          </a:p>
          <a:p>
            <a:endParaRPr lang="zh-CN" alt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4" name="TextBox 3"/>
          <p:cNvSpPr txBox="1"/>
          <p:nvPr/>
        </p:nvSpPr>
        <p:spPr>
          <a:xfrm>
            <a:off x="360363" y="4272677"/>
            <a:ext cx="7488237" cy="2585323"/>
          </a:xfrm>
          <a:prstGeom prst="rect">
            <a:avLst/>
          </a:prstGeom>
          <a:noFill/>
        </p:spPr>
        <p:txBody>
          <a:bodyPr wrap="square" rtlCol="0">
            <a:spAutoFit/>
          </a:bodyPr>
          <a:lstStyle/>
          <a:p>
            <a:r>
              <a:rPr lang="zh-CN" altLang="en-US" dirty="0" smtClean="0">
                <a:solidFill>
                  <a:schemeClr val="bg1"/>
                </a:solidFill>
              </a:rPr>
              <a:t>这时，如果在交换机上生成红、蓝两个</a:t>
            </a:r>
            <a:r>
              <a:rPr lang="en-US" dirty="0" smtClean="0">
                <a:solidFill>
                  <a:schemeClr val="bg1"/>
                </a:solidFill>
              </a:rPr>
              <a:t>VLAN</a:t>
            </a:r>
            <a:r>
              <a:rPr lang="zh-CN" altLang="en-US" dirty="0" smtClean="0">
                <a:solidFill>
                  <a:schemeClr val="bg1"/>
                </a:solidFill>
              </a:rPr>
              <a:t>；同时设置端口</a:t>
            </a:r>
            <a:r>
              <a:rPr lang="en-US" dirty="0" smtClean="0">
                <a:solidFill>
                  <a:schemeClr val="bg1"/>
                </a:solidFill>
              </a:rPr>
              <a:t>1</a:t>
            </a:r>
            <a:r>
              <a:rPr lang="zh-CN" altLang="en-US" dirty="0" smtClean="0">
                <a:solidFill>
                  <a:schemeClr val="bg1"/>
                </a:solidFill>
              </a:rPr>
              <a:t>、</a:t>
            </a:r>
            <a:r>
              <a:rPr lang="en-US" dirty="0" smtClean="0">
                <a:solidFill>
                  <a:schemeClr val="bg1"/>
                </a:solidFill>
              </a:rPr>
              <a:t>2</a:t>
            </a:r>
            <a:r>
              <a:rPr lang="zh-CN" altLang="en-US" dirty="0" smtClean="0">
                <a:solidFill>
                  <a:schemeClr val="bg1"/>
                </a:solidFill>
              </a:rPr>
              <a:t>属于红色</a:t>
            </a:r>
            <a:r>
              <a:rPr lang="en-US" dirty="0" smtClean="0">
                <a:solidFill>
                  <a:schemeClr val="bg1"/>
                </a:solidFill>
              </a:rPr>
              <a:t>VLAN</a:t>
            </a:r>
            <a:r>
              <a:rPr lang="zh-CN" altLang="en-US" dirty="0" smtClean="0">
                <a:solidFill>
                  <a:schemeClr val="bg1"/>
                </a:solidFill>
              </a:rPr>
              <a:t>、端口</a:t>
            </a:r>
            <a:r>
              <a:rPr lang="en-US" dirty="0" smtClean="0">
                <a:solidFill>
                  <a:schemeClr val="bg1"/>
                </a:solidFill>
              </a:rPr>
              <a:t>3</a:t>
            </a:r>
            <a:r>
              <a:rPr lang="zh-CN" altLang="en-US" dirty="0" smtClean="0">
                <a:solidFill>
                  <a:schemeClr val="bg1"/>
                </a:solidFill>
              </a:rPr>
              <a:t>、</a:t>
            </a:r>
            <a:r>
              <a:rPr lang="en-US" dirty="0" smtClean="0">
                <a:solidFill>
                  <a:schemeClr val="bg1"/>
                </a:solidFill>
              </a:rPr>
              <a:t>4</a:t>
            </a:r>
            <a:r>
              <a:rPr lang="zh-CN" altLang="en-US" dirty="0" smtClean="0">
                <a:solidFill>
                  <a:schemeClr val="bg1"/>
                </a:solidFill>
              </a:rPr>
              <a:t>属于蓝色</a:t>
            </a:r>
            <a:r>
              <a:rPr lang="en-US" dirty="0" smtClean="0">
                <a:solidFill>
                  <a:schemeClr val="bg1"/>
                </a:solidFill>
              </a:rPr>
              <a:t>VLAN</a:t>
            </a:r>
            <a:r>
              <a:rPr lang="zh-CN" altLang="en-US" dirty="0" smtClean="0">
                <a:solidFill>
                  <a:schemeClr val="bg1"/>
                </a:solidFill>
              </a:rPr>
              <a:t>。再从</a:t>
            </a:r>
            <a:r>
              <a:rPr lang="en-US" dirty="0" smtClean="0">
                <a:solidFill>
                  <a:schemeClr val="bg1"/>
                </a:solidFill>
              </a:rPr>
              <a:t>A</a:t>
            </a:r>
            <a:r>
              <a:rPr lang="zh-CN" altLang="en-US" dirty="0" smtClean="0">
                <a:solidFill>
                  <a:schemeClr val="bg1"/>
                </a:solidFill>
              </a:rPr>
              <a:t>发出广播帧的话，交换机就只会把它转发给同属于一个</a:t>
            </a:r>
            <a:r>
              <a:rPr lang="en-US" dirty="0" smtClean="0">
                <a:solidFill>
                  <a:schemeClr val="bg1"/>
                </a:solidFill>
              </a:rPr>
              <a:t>VLAN</a:t>
            </a:r>
            <a:r>
              <a:rPr lang="zh-CN" altLang="en-US" dirty="0" smtClean="0">
                <a:solidFill>
                  <a:schemeClr val="bg1"/>
                </a:solidFill>
              </a:rPr>
              <a:t>的其他端口</a:t>
            </a:r>
            <a:r>
              <a:rPr lang="en-US" dirty="0" smtClean="0">
                <a:solidFill>
                  <a:schemeClr val="bg1"/>
                </a:solidFill>
              </a:rPr>
              <a:t>——</a:t>
            </a:r>
            <a:r>
              <a:rPr lang="zh-CN" altLang="en-US" dirty="0" smtClean="0">
                <a:solidFill>
                  <a:schemeClr val="bg1"/>
                </a:solidFill>
              </a:rPr>
              <a:t>也就是同属于红色</a:t>
            </a:r>
            <a:r>
              <a:rPr lang="en-US" dirty="0" smtClean="0">
                <a:solidFill>
                  <a:schemeClr val="bg1"/>
                </a:solidFill>
              </a:rPr>
              <a:t>VLAN</a:t>
            </a:r>
            <a:r>
              <a:rPr lang="zh-CN" altLang="en-US" dirty="0" smtClean="0">
                <a:solidFill>
                  <a:schemeClr val="bg1"/>
                </a:solidFill>
              </a:rPr>
              <a:t>的端口</a:t>
            </a:r>
            <a:r>
              <a:rPr lang="en-US" dirty="0" smtClean="0">
                <a:solidFill>
                  <a:schemeClr val="bg1"/>
                </a:solidFill>
              </a:rPr>
              <a:t>2</a:t>
            </a:r>
            <a:r>
              <a:rPr lang="zh-CN" altLang="en-US" dirty="0" smtClean="0">
                <a:solidFill>
                  <a:schemeClr val="bg1"/>
                </a:solidFill>
              </a:rPr>
              <a:t>，不会再转发给属于蓝色</a:t>
            </a:r>
            <a:r>
              <a:rPr lang="en-US" dirty="0" smtClean="0">
                <a:solidFill>
                  <a:schemeClr val="bg1"/>
                </a:solidFill>
              </a:rPr>
              <a:t>VLAN</a:t>
            </a:r>
            <a:r>
              <a:rPr lang="zh-CN" altLang="en-US" dirty="0" smtClean="0">
                <a:solidFill>
                  <a:schemeClr val="bg1"/>
                </a:solidFill>
              </a:rPr>
              <a:t>的端口。 </a:t>
            </a:r>
          </a:p>
          <a:p>
            <a:r>
              <a:rPr lang="zh-CN" altLang="en-US" dirty="0" smtClean="0">
                <a:solidFill>
                  <a:schemeClr val="bg1"/>
                </a:solidFill>
              </a:rPr>
              <a:t>同样，</a:t>
            </a:r>
            <a:r>
              <a:rPr lang="en-US" dirty="0" smtClean="0">
                <a:solidFill>
                  <a:schemeClr val="bg1"/>
                </a:solidFill>
              </a:rPr>
              <a:t>C</a:t>
            </a:r>
            <a:r>
              <a:rPr lang="zh-CN" altLang="en-US" dirty="0" smtClean="0">
                <a:solidFill>
                  <a:schemeClr val="bg1"/>
                </a:solidFill>
              </a:rPr>
              <a:t>发送广播信息时，只会被转发给其他属于蓝色</a:t>
            </a:r>
            <a:r>
              <a:rPr lang="en-US" dirty="0" smtClean="0">
                <a:solidFill>
                  <a:schemeClr val="bg1"/>
                </a:solidFill>
              </a:rPr>
              <a:t>VLAN</a:t>
            </a:r>
            <a:r>
              <a:rPr lang="zh-CN" altLang="en-US" dirty="0" smtClean="0">
                <a:solidFill>
                  <a:schemeClr val="bg1"/>
                </a:solidFill>
              </a:rPr>
              <a:t>的端口，不会被转发给属于红色</a:t>
            </a:r>
            <a:r>
              <a:rPr lang="en-US" dirty="0" smtClean="0">
                <a:solidFill>
                  <a:schemeClr val="bg1"/>
                </a:solidFill>
              </a:rPr>
              <a:t>VLAN</a:t>
            </a:r>
            <a:r>
              <a:rPr lang="zh-CN" altLang="en-US" dirty="0" smtClean="0">
                <a:solidFill>
                  <a:schemeClr val="bg1"/>
                </a:solidFill>
              </a:rPr>
              <a:t>的端口。就这样，</a:t>
            </a:r>
            <a:r>
              <a:rPr lang="en-US" dirty="0" smtClean="0">
                <a:solidFill>
                  <a:schemeClr val="bg1"/>
                </a:solidFill>
              </a:rPr>
              <a:t>VLAN</a:t>
            </a:r>
            <a:r>
              <a:rPr lang="zh-CN" altLang="en-US" dirty="0" smtClean="0">
                <a:solidFill>
                  <a:schemeClr val="bg1"/>
                </a:solidFill>
              </a:rPr>
              <a:t>通过限制广播帧转发的范围分割了广播域。上图中为了便于说明，以红、蓝两色识别不同的</a:t>
            </a:r>
            <a:r>
              <a:rPr lang="en-US" dirty="0" smtClean="0">
                <a:solidFill>
                  <a:schemeClr val="bg1"/>
                </a:solidFill>
              </a:rPr>
              <a:t>VLAN</a:t>
            </a:r>
            <a:r>
              <a:rPr lang="zh-CN" altLang="en-US" dirty="0" smtClean="0">
                <a:solidFill>
                  <a:schemeClr val="bg1"/>
                </a:solidFill>
              </a:rPr>
              <a:t>，在实际使用中则是用</a:t>
            </a:r>
            <a:r>
              <a:rPr lang="en-US" dirty="0" smtClean="0">
                <a:solidFill>
                  <a:schemeClr val="bg1"/>
                </a:solidFill>
              </a:rPr>
              <a:t>“VLAN ID”</a:t>
            </a:r>
            <a:r>
              <a:rPr lang="zh-CN" altLang="en-US" dirty="0" smtClean="0">
                <a:solidFill>
                  <a:schemeClr val="bg1"/>
                </a:solidFill>
              </a:rPr>
              <a:t>来区分的。 </a:t>
            </a:r>
            <a:r>
              <a:rPr lang="zh-CN" altLang="en-US" b="1" dirty="0" smtClean="0">
                <a:solidFill>
                  <a:schemeClr val="bg1"/>
                </a:solidFill>
              </a:rPr>
              <a:t> </a:t>
            </a:r>
            <a:endParaRPr lang="zh-CN" altLang="en-US" dirty="0" smtClean="0">
              <a:solidFill>
                <a:schemeClr val="bg1"/>
              </a:solidFill>
            </a:endParaRPr>
          </a:p>
          <a:p>
            <a:endParaRPr lang="zh-CN" altLang="en-US" dirty="0">
              <a:solidFill>
                <a:schemeClr val="bg1"/>
              </a:solidFill>
            </a:endParaRPr>
          </a:p>
        </p:txBody>
      </p:sp>
      <p:pic>
        <p:nvPicPr>
          <p:cNvPr id="57346" name="Picture 2"/>
          <p:cNvPicPr>
            <a:picLocks noChangeAspect="1" noChangeArrowheads="1"/>
          </p:cNvPicPr>
          <p:nvPr/>
        </p:nvPicPr>
        <p:blipFill>
          <a:blip r:embed="rId2"/>
          <a:srcRect/>
          <a:stretch>
            <a:fillRect/>
          </a:stretch>
        </p:blipFill>
        <p:spPr bwMode="auto">
          <a:xfrm>
            <a:off x="1447800" y="1144588"/>
            <a:ext cx="5181600" cy="2913916"/>
          </a:xfrm>
          <a:prstGeom prst="rect">
            <a:avLst/>
          </a:prstGeom>
          <a:noFill/>
          <a:ln w="9525">
            <a:noFill/>
            <a:miter lim="800000"/>
            <a:headEnd/>
            <a:tailEnd/>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4" name="TextBox 3"/>
          <p:cNvSpPr txBox="1"/>
          <p:nvPr/>
        </p:nvSpPr>
        <p:spPr>
          <a:xfrm>
            <a:off x="609600" y="1144588"/>
            <a:ext cx="7543800" cy="5847755"/>
          </a:xfrm>
          <a:prstGeom prst="rect">
            <a:avLst/>
          </a:prstGeom>
          <a:noFill/>
        </p:spPr>
        <p:txBody>
          <a:bodyPr wrap="square" rtlCol="0">
            <a:spAutoFit/>
          </a:bodyPr>
          <a:lstStyle/>
          <a:p>
            <a:r>
              <a:rPr lang="en-US" sz="2400" b="1" dirty="0" smtClean="0">
                <a:solidFill>
                  <a:schemeClr val="bg1"/>
                </a:solidFill>
                <a:latin typeface="华文楷体" pitchFamily="2" charset="-122"/>
                <a:ea typeface="华文楷体" pitchFamily="2" charset="-122"/>
              </a:rPr>
              <a:t>3. VLAN</a:t>
            </a:r>
            <a:r>
              <a:rPr lang="zh-CN" altLang="en-US" sz="2400" b="1" dirty="0" smtClean="0">
                <a:solidFill>
                  <a:schemeClr val="bg1"/>
                </a:solidFill>
                <a:latin typeface="华文楷体" pitchFamily="2" charset="-122"/>
                <a:ea typeface="华文楷体" pitchFamily="2" charset="-122"/>
              </a:rPr>
              <a:t>的划分方法</a:t>
            </a:r>
            <a:endParaRPr lang="en-US" altLang="zh-CN" sz="2400" b="1" dirty="0" smtClean="0">
              <a:solidFill>
                <a:schemeClr val="bg1"/>
              </a:solidFill>
              <a:latin typeface="华文楷体" pitchFamily="2" charset="-122"/>
              <a:ea typeface="华文楷体" pitchFamily="2" charset="-122"/>
            </a:endParaRPr>
          </a:p>
          <a:p>
            <a:pPr marL="342900" indent="-342900">
              <a:buAutoNum type="arabicParenBoth"/>
            </a:pPr>
            <a:r>
              <a:rPr lang="zh-CN" altLang="en-US" dirty="0" smtClean="0">
                <a:solidFill>
                  <a:schemeClr val="bg1"/>
                </a:solidFill>
              </a:rPr>
              <a:t>静态</a:t>
            </a:r>
            <a:r>
              <a:rPr lang="en-US" altLang="zh-CN" dirty="0" smtClean="0">
                <a:solidFill>
                  <a:schemeClr val="bg1"/>
                </a:solidFill>
              </a:rPr>
              <a:t>VLAN</a:t>
            </a:r>
          </a:p>
          <a:p>
            <a:pPr marL="342900" indent="-342900"/>
            <a:r>
              <a:rPr lang="zh-CN" altLang="en-US" dirty="0" smtClean="0">
                <a:solidFill>
                  <a:schemeClr val="bg1"/>
                </a:solidFill>
              </a:rPr>
              <a:t> 静态</a:t>
            </a:r>
            <a:r>
              <a:rPr lang="en-US" dirty="0" smtClean="0">
                <a:solidFill>
                  <a:schemeClr val="bg1"/>
                </a:solidFill>
              </a:rPr>
              <a:t>VLAN</a:t>
            </a:r>
            <a:r>
              <a:rPr lang="zh-CN" altLang="en-US" dirty="0" smtClean="0">
                <a:solidFill>
                  <a:schemeClr val="bg1"/>
                </a:solidFill>
              </a:rPr>
              <a:t>又被称为基于端口的</a:t>
            </a:r>
            <a:r>
              <a:rPr lang="en-US" dirty="0" smtClean="0">
                <a:solidFill>
                  <a:schemeClr val="bg1"/>
                </a:solidFill>
              </a:rPr>
              <a:t>VLAN</a:t>
            </a:r>
            <a:r>
              <a:rPr lang="zh-CN" altLang="en-US" dirty="0" smtClean="0">
                <a:solidFill>
                  <a:schemeClr val="bg1"/>
                </a:solidFill>
              </a:rPr>
              <a:t>（</a:t>
            </a:r>
            <a:r>
              <a:rPr lang="en-US" dirty="0" smtClean="0">
                <a:solidFill>
                  <a:schemeClr val="bg1"/>
                </a:solidFill>
              </a:rPr>
              <a:t>Port Based VLAN</a:t>
            </a:r>
            <a:r>
              <a:rPr lang="zh-CN" altLang="en-US" dirty="0" smtClean="0">
                <a:solidFill>
                  <a:schemeClr val="bg1"/>
                </a:solidFill>
              </a:rPr>
              <a:t>）</a:t>
            </a:r>
            <a:r>
              <a:rPr lang="en-US" altLang="zh-CN" dirty="0" smtClean="0">
                <a:solidFill>
                  <a:schemeClr val="bg1"/>
                </a:solidFill>
              </a:rPr>
              <a:t>.</a:t>
            </a:r>
            <a:r>
              <a:rPr lang="zh-CN" altLang="en-US" dirty="0" smtClean="0">
                <a:solidFill>
                  <a:schemeClr val="bg1"/>
                </a:solidFill>
              </a:rPr>
              <a:t>顾名思义，就是明确指定各端口属于哪个</a:t>
            </a:r>
            <a:r>
              <a:rPr lang="en-US" dirty="0" smtClean="0">
                <a:solidFill>
                  <a:schemeClr val="bg1"/>
                </a:solidFill>
              </a:rPr>
              <a:t>VLAN</a:t>
            </a:r>
            <a:r>
              <a:rPr lang="zh-CN" altLang="en-US" dirty="0" smtClean="0">
                <a:solidFill>
                  <a:schemeClr val="bg1"/>
                </a:solidFill>
              </a:rPr>
              <a:t>的设定方法。 </a:t>
            </a:r>
            <a:endParaRPr lang="en-US" altLang="zh-CN" dirty="0" smtClean="0">
              <a:solidFill>
                <a:schemeClr val="bg1"/>
              </a:solidFill>
            </a:endParaRPr>
          </a:p>
          <a:p>
            <a:pPr marL="342900" indent="-342900"/>
            <a:r>
              <a:rPr lang="en-US" altLang="zh-CN" dirty="0" smtClean="0">
                <a:solidFill>
                  <a:schemeClr val="bg1"/>
                </a:solidFill>
              </a:rPr>
              <a:t>(2)</a:t>
            </a:r>
            <a:r>
              <a:rPr lang="zh-CN" altLang="en-US" dirty="0" smtClean="0">
                <a:solidFill>
                  <a:schemeClr val="bg1"/>
                </a:solidFill>
              </a:rPr>
              <a:t>动态</a:t>
            </a:r>
            <a:r>
              <a:rPr lang="en-US" altLang="zh-CN" dirty="0" smtClean="0">
                <a:solidFill>
                  <a:schemeClr val="bg1"/>
                </a:solidFill>
              </a:rPr>
              <a:t>VLAN</a:t>
            </a:r>
          </a:p>
          <a:p>
            <a:pPr lvl="0"/>
            <a:r>
              <a:rPr lang="zh-CN" altLang="en-US" dirty="0" smtClean="0">
                <a:solidFill>
                  <a:srgbClr val="000000"/>
                </a:solidFill>
                <a:cs typeface="Times New Roman" pitchFamily="18" charset="0"/>
              </a:rPr>
              <a:t>动态</a:t>
            </a:r>
            <a:r>
              <a:rPr lang="en-US" altLang="zh-CN" dirty="0" smtClean="0">
                <a:solidFill>
                  <a:srgbClr val="000000"/>
                </a:solidFill>
                <a:latin typeface="Times New Roman" pitchFamily="18" charset="0"/>
                <a:ea typeface="Arial" pitchFamily="34" charset="0"/>
                <a:cs typeface="Times New Roman" pitchFamily="18" charset="0"/>
              </a:rPr>
              <a:t>VLAN</a:t>
            </a:r>
            <a:r>
              <a:rPr lang="zh-CN" altLang="en-US" dirty="0" smtClean="0">
                <a:solidFill>
                  <a:srgbClr val="000000"/>
                </a:solidFill>
                <a:cs typeface="Times New Roman" pitchFamily="18" charset="0"/>
              </a:rPr>
              <a:t>则是根据每个端口所连的计算机，随时改变端口所属的</a:t>
            </a:r>
            <a:r>
              <a:rPr lang="en-US" altLang="zh-CN" dirty="0" smtClean="0">
                <a:solidFill>
                  <a:srgbClr val="000000"/>
                </a:solidFill>
                <a:latin typeface="Times New Roman" pitchFamily="18" charset="0"/>
                <a:ea typeface="Arial" pitchFamily="34" charset="0"/>
                <a:cs typeface="Times New Roman" pitchFamily="18" charset="0"/>
              </a:rPr>
              <a:t>VLAN</a:t>
            </a:r>
            <a:r>
              <a:rPr lang="zh-CN" altLang="en-US" dirty="0" smtClean="0">
                <a:solidFill>
                  <a:srgbClr val="000000"/>
                </a:solidFill>
                <a:cs typeface="Times New Roman" pitchFamily="18" charset="0"/>
              </a:rPr>
              <a:t>。这就可以避免上述的更改设定之类的操作。动态</a:t>
            </a:r>
            <a:r>
              <a:rPr lang="en-US" altLang="zh-CN" dirty="0" smtClean="0">
                <a:solidFill>
                  <a:srgbClr val="000000"/>
                </a:solidFill>
                <a:latin typeface="Times New Roman" pitchFamily="18" charset="0"/>
                <a:ea typeface="Arial" pitchFamily="34" charset="0"/>
                <a:cs typeface="Times New Roman" pitchFamily="18" charset="0"/>
              </a:rPr>
              <a:t>VLAN</a:t>
            </a:r>
            <a:r>
              <a:rPr lang="zh-CN" altLang="en-US" dirty="0" smtClean="0">
                <a:solidFill>
                  <a:srgbClr val="000000"/>
                </a:solidFill>
                <a:cs typeface="Times New Roman" pitchFamily="18" charset="0"/>
              </a:rPr>
              <a:t>可以大致分为</a:t>
            </a:r>
            <a:r>
              <a:rPr lang="en-US" altLang="zh-CN" dirty="0" smtClean="0">
                <a:solidFill>
                  <a:srgbClr val="000000"/>
                </a:solidFill>
                <a:latin typeface="Times New Roman" pitchFamily="18" charset="0"/>
                <a:ea typeface="Arial" pitchFamily="34" charset="0"/>
                <a:cs typeface="Times New Roman" pitchFamily="18" charset="0"/>
              </a:rPr>
              <a:t>3</a:t>
            </a:r>
            <a:r>
              <a:rPr lang="zh-CN" altLang="en-US" dirty="0" smtClean="0">
                <a:solidFill>
                  <a:srgbClr val="000000"/>
                </a:solidFill>
                <a:cs typeface="Times New Roman" pitchFamily="18" charset="0"/>
              </a:rPr>
              <a:t>类：</a:t>
            </a:r>
            <a:r>
              <a:rPr lang="zh-CN" altLang="en-US" dirty="0" smtClean="0">
                <a:solidFill>
                  <a:srgbClr val="000000"/>
                </a:solidFill>
                <a:latin typeface="Times New Roman" pitchFamily="18" charset="0"/>
                <a:cs typeface="Times New Roman" pitchFamily="18" charset="0"/>
              </a:rPr>
              <a:t> </a:t>
            </a:r>
            <a:endParaRPr lang="zh-CN" altLang="en-US" sz="800" dirty="0" smtClean="0">
              <a:cs typeface="宋体" pitchFamily="2" charset="-122"/>
            </a:endParaRPr>
          </a:p>
          <a:p>
            <a:pPr lvl="0" eaLnBrk="0" hangingPunct="0"/>
            <a:r>
              <a:rPr lang="zh-CN" altLang="en-US" dirty="0" smtClean="0">
                <a:solidFill>
                  <a:srgbClr val="000000"/>
                </a:solidFill>
                <a:cs typeface="Times New Roman" pitchFamily="18" charset="0"/>
              </a:rPr>
              <a:t>①基于</a:t>
            </a:r>
            <a:r>
              <a:rPr lang="en-US" altLang="zh-CN" dirty="0" smtClean="0">
                <a:solidFill>
                  <a:srgbClr val="000000"/>
                </a:solidFill>
                <a:latin typeface="Times New Roman" pitchFamily="18" charset="0"/>
                <a:ea typeface="Arial" pitchFamily="34" charset="0"/>
                <a:cs typeface="Times New Roman" pitchFamily="18" charset="0"/>
              </a:rPr>
              <a:t>MAC</a:t>
            </a:r>
            <a:r>
              <a:rPr lang="zh-CN" altLang="en-US" dirty="0" smtClean="0">
                <a:solidFill>
                  <a:srgbClr val="000000"/>
                </a:solidFill>
                <a:cs typeface="Times New Roman" pitchFamily="18" charset="0"/>
              </a:rPr>
              <a:t>地址的</a:t>
            </a:r>
            <a:r>
              <a:rPr lang="en-US" altLang="zh-CN" dirty="0" smtClean="0">
                <a:solidFill>
                  <a:srgbClr val="000000"/>
                </a:solidFill>
                <a:latin typeface="Times New Roman" pitchFamily="18" charset="0"/>
                <a:ea typeface="Arial" pitchFamily="34" charset="0"/>
                <a:cs typeface="Times New Roman" pitchFamily="18" charset="0"/>
              </a:rPr>
              <a:t>VLAN</a:t>
            </a:r>
            <a:r>
              <a:rPr lang="zh-CN" altLang="en-US" dirty="0" smtClean="0">
                <a:solidFill>
                  <a:srgbClr val="000000"/>
                </a:solidFill>
                <a:cs typeface="Times New Roman" pitchFamily="18" charset="0"/>
              </a:rPr>
              <a:t>（</a:t>
            </a:r>
            <a:r>
              <a:rPr lang="en-US" altLang="zh-CN" dirty="0" smtClean="0">
                <a:solidFill>
                  <a:srgbClr val="000000"/>
                </a:solidFill>
                <a:latin typeface="Times New Roman" pitchFamily="18" charset="0"/>
                <a:ea typeface="Arial" pitchFamily="34" charset="0"/>
                <a:cs typeface="Times New Roman" pitchFamily="18" charset="0"/>
              </a:rPr>
              <a:t>MAC Based VLAN</a:t>
            </a:r>
            <a:r>
              <a:rPr lang="zh-CN" altLang="en-US" dirty="0" smtClean="0">
                <a:solidFill>
                  <a:srgbClr val="000000"/>
                </a:solidFill>
                <a:cs typeface="Times New Roman" pitchFamily="18" charset="0"/>
              </a:rPr>
              <a:t>）</a:t>
            </a:r>
            <a:r>
              <a:rPr lang="zh-CN" altLang="en-US" dirty="0" smtClean="0">
                <a:solidFill>
                  <a:srgbClr val="000000"/>
                </a:solidFill>
                <a:latin typeface="Times New Roman" pitchFamily="18" charset="0"/>
                <a:cs typeface="Times New Roman" pitchFamily="18" charset="0"/>
              </a:rPr>
              <a:t> </a:t>
            </a:r>
            <a:endParaRPr lang="zh-CN" altLang="en-US" sz="800" dirty="0" smtClean="0">
              <a:cs typeface="宋体" pitchFamily="2" charset="-122"/>
            </a:endParaRPr>
          </a:p>
          <a:p>
            <a:pPr lvl="0" eaLnBrk="0" hangingPunct="0"/>
            <a:r>
              <a:rPr lang="zh-CN" altLang="en-US" dirty="0" smtClean="0">
                <a:solidFill>
                  <a:srgbClr val="000000"/>
                </a:solidFill>
                <a:cs typeface="Times New Roman" pitchFamily="18" charset="0"/>
              </a:rPr>
              <a:t>②基于子网的</a:t>
            </a:r>
            <a:r>
              <a:rPr lang="en-US" altLang="zh-CN" dirty="0" smtClean="0">
                <a:solidFill>
                  <a:srgbClr val="000000"/>
                </a:solidFill>
                <a:latin typeface="Times New Roman" pitchFamily="18" charset="0"/>
                <a:ea typeface="Arial" pitchFamily="34" charset="0"/>
                <a:cs typeface="Times New Roman" pitchFamily="18" charset="0"/>
              </a:rPr>
              <a:t>VLAN</a:t>
            </a:r>
            <a:r>
              <a:rPr lang="zh-CN" altLang="en-US" dirty="0" smtClean="0">
                <a:solidFill>
                  <a:srgbClr val="000000"/>
                </a:solidFill>
                <a:cs typeface="Times New Roman" pitchFamily="18" charset="0"/>
              </a:rPr>
              <a:t>（</a:t>
            </a:r>
            <a:r>
              <a:rPr lang="en-US" altLang="zh-CN" dirty="0" smtClean="0">
                <a:solidFill>
                  <a:srgbClr val="000000"/>
                </a:solidFill>
                <a:latin typeface="Times New Roman" pitchFamily="18" charset="0"/>
                <a:ea typeface="Arial" pitchFamily="34" charset="0"/>
                <a:cs typeface="Times New Roman" pitchFamily="18" charset="0"/>
              </a:rPr>
              <a:t>Subnet Based VLAN</a:t>
            </a:r>
            <a:r>
              <a:rPr lang="zh-CN" altLang="en-US" dirty="0" smtClean="0">
                <a:solidFill>
                  <a:srgbClr val="000000"/>
                </a:solidFill>
                <a:cs typeface="Times New Roman" pitchFamily="18" charset="0"/>
              </a:rPr>
              <a:t>）</a:t>
            </a:r>
            <a:r>
              <a:rPr lang="zh-CN" altLang="en-US" dirty="0" smtClean="0">
                <a:solidFill>
                  <a:srgbClr val="000000"/>
                </a:solidFill>
                <a:latin typeface="Times New Roman" pitchFamily="18" charset="0"/>
                <a:cs typeface="Times New Roman" pitchFamily="18" charset="0"/>
              </a:rPr>
              <a:t> </a:t>
            </a:r>
            <a:endParaRPr lang="zh-CN" altLang="en-US" dirty="0" smtClean="0">
              <a:solidFill>
                <a:srgbClr val="000000"/>
              </a:solidFill>
              <a:ea typeface="Wingdings" pitchFamily="2" charset="2"/>
              <a:cs typeface="Times New Roman" pitchFamily="18" charset="0"/>
            </a:endParaRPr>
          </a:p>
          <a:p>
            <a:pPr lvl="0" eaLnBrk="0" hangingPunct="0"/>
            <a:r>
              <a:rPr lang="zh-CN" altLang="en-US" dirty="0" smtClean="0">
                <a:solidFill>
                  <a:srgbClr val="000000"/>
                </a:solidFill>
                <a:cs typeface="Times New Roman" pitchFamily="18" charset="0"/>
              </a:rPr>
              <a:t>③基于用户的</a:t>
            </a:r>
            <a:r>
              <a:rPr lang="en-US" altLang="zh-CN" dirty="0" smtClean="0">
                <a:solidFill>
                  <a:srgbClr val="000000"/>
                </a:solidFill>
                <a:ea typeface="Arial" pitchFamily="34" charset="0"/>
                <a:cs typeface="Times New Roman" pitchFamily="18" charset="0"/>
              </a:rPr>
              <a:t>VLAN</a:t>
            </a:r>
            <a:r>
              <a:rPr lang="zh-CN" altLang="en-US" dirty="0" smtClean="0">
                <a:solidFill>
                  <a:srgbClr val="000000"/>
                </a:solidFill>
                <a:cs typeface="Times New Roman" pitchFamily="18" charset="0"/>
              </a:rPr>
              <a:t>（</a:t>
            </a:r>
            <a:r>
              <a:rPr lang="en-US" altLang="zh-CN" dirty="0" smtClean="0">
                <a:solidFill>
                  <a:srgbClr val="000000"/>
                </a:solidFill>
                <a:ea typeface="Arial" pitchFamily="34" charset="0"/>
                <a:cs typeface="Times New Roman" pitchFamily="18" charset="0"/>
              </a:rPr>
              <a:t>User Based VLAN</a:t>
            </a:r>
            <a:r>
              <a:rPr lang="zh-CN" altLang="en-US" dirty="0" smtClean="0">
                <a:solidFill>
                  <a:srgbClr val="000000"/>
                </a:solidFill>
                <a:ea typeface="Arial" pitchFamily="34" charset="0"/>
                <a:cs typeface="Times New Roman" pitchFamily="18" charset="0"/>
              </a:rPr>
              <a:t>）</a:t>
            </a:r>
            <a:endParaRPr lang="en-US" altLang="zh-CN" dirty="0" smtClean="0">
              <a:solidFill>
                <a:srgbClr val="000000"/>
              </a:solidFill>
              <a:ea typeface="Arial" pitchFamily="34" charset="0"/>
              <a:cs typeface="Times New Roman" pitchFamily="18" charset="0"/>
            </a:endParaRPr>
          </a:p>
          <a:p>
            <a:pPr lvl="0" eaLnBrk="0" hangingPunct="0"/>
            <a:endParaRPr lang="en-US" altLang="zh-CN" dirty="0" smtClean="0">
              <a:solidFill>
                <a:srgbClr val="000000"/>
              </a:solidFill>
              <a:ea typeface="Arial" pitchFamily="34" charset="0"/>
              <a:cs typeface="Times New Roman" pitchFamily="18" charset="0"/>
            </a:endParaRPr>
          </a:p>
          <a:p>
            <a:pPr eaLnBrk="0" hangingPunct="0"/>
            <a:r>
              <a:rPr lang="zh-CN" altLang="en-US" b="1" dirty="0" smtClean="0">
                <a:solidFill>
                  <a:srgbClr val="000000"/>
                </a:solidFill>
                <a:cs typeface="Times New Roman" pitchFamily="18" charset="0"/>
              </a:rPr>
              <a:t>基于</a:t>
            </a:r>
            <a:r>
              <a:rPr lang="en-US" altLang="zh-CN" b="1" dirty="0" smtClean="0">
                <a:solidFill>
                  <a:srgbClr val="000000"/>
                </a:solidFill>
                <a:latin typeface="Times New Roman" pitchFamily="18" charset="0"/>
                <a:ea typeface="Arial" pitchFamily="34" charset="0"/>
                <a:cs typeface="Times New Roman" pitchFamily="18" charset="0"/>
              </a:rPr>
              <a:t>MAC</a:t>
            </a:r>
            <a:r>
              <a:rPr lang="zh-CN" altLang="en-US" b="1" dirty="0" smtClean="0">
                <a:solidFill>
                  <a:srgbClr val="000000"/>
                </a:solidFill>
                <a:cs typeface="Times New Roman" pitchFamily="18" charset="0"/>
              </a:rPr>
              <a:t>地址的</a:t>
            </a:r>
            <a:r>
              <a:rPr lang="en-US" altLang="zh-CN" b="1" dirty="0" smtClean="0">
                <a:solidFill>
                  <a:srgbClr val="000000"/>
                </a:solidFill>
                <a:latin typeface="Times New Roman" pitchFamily="18" charset="0"/>
                <a:ea typeface="Arial" pitchFamily="34" charset="0"/>
                <a:cs typeface="Times New Roman" pitchFamily="18" charset="0"/>
              </a:rPr>
              <a:t>VLAN</a:t>
            </a:r>
            <a:r>
              <a:rPr lang="zh-CN" altLang="en-US" dirty="0" smtClean="0">
                <a:solidFill>
                  <a:srgbClr val="000000"/>
                </a:solidFill>
                <a:latin typeface="Times New Roman" pitchFamily="18" charset="0"/>
                <a:ea typeface="Arial" pitchFamily="34" charset="0"/>
                <a:cs typeface="Times New Roman" pitchFamily="18" charset="0"/>
              </a:rPr>
              <a:t>：</a:t>
            </a:r>
            <a:r>
              <a:rPr lang="zh-CN" altLang="en-US" dirty="0" smtClean="0">
                <a:solidFill>
                  <a:schemeClr val="bg1"/>
                </a:solidFill>
              </a:rPr>
              <a:t>就是通过查询并记录端口所连计算机上网卡的</a:t>
            </a:r>
            <a:r>
              <a:rPr lang="en-US" dirty="0" smtClean="0">
                <a:solidFill>
                  <a:schemeClr val="bg1"/>
                </a:solidFill>
              </a:rPr>
              <a:t>MAC</a:t>
            </a:r>
            <a:r>
              <a:rPr lang="zh-CN" altLang="en-US" dirty="0" smtClean="0">
                <a:solidFill>
                  <a:schemeClr val="bg1"/>
                </a:solidFill>
              </a:rPr>
              <a:t>地址来决定端口的所属。假定有一个</a:t>
            </a:r>
            <a:r>
              <a:rPr lang="en-US" dirty="0" smtClean="0">
                <a:solidFill>
                  <a:schemeClr val="bg1"/>
                </a:solidFill>
              </a:rPr>
              <a:t>MAC</a:t>
            </a:r>
            <a:r>
              <a:rPr lang="zh-CN" altLang="en-US" dirty="0" smtClean="0">
                <a:solidFill>
                  <a:schemeClr val="bg1"/>
                </a:solidFill>
              </a:rPr>
              <a:t>地址</a:t>
            </a:r>
            <a:r>
              <a:rPr lang="en-US" dirty="0" smtClean="0">
                <a:solidFill>
                  <a:schemeClr val="bg1"/>
                </a:solidFill>
              </a:rPr>
              <a:t>“A”</a:t>
            </a:r>
            <a:r>
              <a:rPr lang="zh-CN" altLang="en-US" dirty="0" smtClean="0">
                <a:solidFill>
                  <a:schemeClr val="bg1"/>
                </a:solidFill>
              </a:rPr>
              <a:t>被交换机设定为属于</a:t>
            </a:r>
            <a:r>
              <a:rPr lang="en-US" dirty="0" smtClean="0">
                <a:solidFill>
                  <a:schemeClr val="bg1"/>
                </a:solidFill>
              </a:rPr>
              <a:t>VLAN“10”</a:t>
            </a:r>
            <a:r>
              <a:rPr lang="zh-CN" altLang="en-US" dirty="0" smtClean="0">
                <a:solidFill>
                  <a:schemeClr val="bg1"/>
                </a:solidFill>
              </a:rPr>
              <a:t>，那么不论</a:t>
            </a:r>
            <a:r>
              <a:rPr lang="en-US" dirty="0" smtClean="0">
                <a:solidFill>
                  <a:schemeClr val="bg1"/>
                </a:solidFill>
              </a:rPr>
              <a:t>MAC</a:t>
            </a:r>
            <a:r>
              <a:rPr lang="zh-CN" altLang="en-US" dirty="0" smtClean="0">
                <a:solidFill>
                  <a:schemeClr val="bg1"/>
                </a:solidFill>
              </a:rPr>
              <a:t>地址为</a:t>
            </a:r>
            <a:r>
              <a:rPr lang="en-US" dirty="0" smtClean="0">
                <a:solidFill>
                  <a:schemeClr val="bg1"/>
                </a:solidFill>
              </a:rPr>
              <a:t>“A”</a:t>
            </a:r>
            <a:r>
              <a:rPr lang="zh-CN" altLang="en-US" dirty="0" smtClean="0">
                <a:solidFill>
                  <a:schemeClr val="bg1"/>
                </a:solidFill>
              </a:rPr>
              <a:t>的这台计算机连在交换机哪个端口，该端口都会被划分到</a:t>
            </a:r>
            <a:r>
              <a:rPr lang="en-US" dirty="0" smtClean="0">
                <a:solidFill>
                  <a:schemeClr val="bg1"/>
                </a:solidFill>
              </a:rPr>
              <a:t>VLAN10</a:t>
            </a:r>
            <a:r>
              <a:rPr lang="zh-CN" altLang="en-US" dirty="0" smtClean="0">
                <a:solidFill>
                  <a:schemeClr val="bg1"/>
                </a:solidFill>
              </a:rPr>
              <a:t>中去。计算机连在端口</a:t>
            </a:r>
            <a:r>
              <a:rPr lang="en-US" dirty="0" smtClean="0">
                <a:solidFill>
                  <a:schemeClr val="bg1"/>
                </a:solidFill>
              </a:rPr>
              <a:t>1</a:t>
            </a:r>
            <a:r>
              <a:rPr lang="zh-CN" altLang="en-US" dirty="0" smtClean="0">
                <a:solidFill>
                  <a:schemeClr val="bg1"/>
                </a:solidFill>
              </a:rPr>
              <a:t>时，端口</a:t>
            </a:r>
            <a:r>
              <a:rPr lang="en-US" dirty="0" smtClean="0">
                <a:solidFill>
                  <a:schemeClr val="bg1"/>
                </a:solidFill>
              </a:rPr>
              <a:t>1</a:t>
            </a:r>
            <a:r>
              <a:rPr lang="zh-CN" altLang="en-US" dirty="0" smtClean="0">
                <a:solidFill>
                  <a:schemeClr val="bg1"/>
                </a:solidFill>
              </a:rPr>
              <a:t>属于</a:t>
            </a:r>
            <a:r>
              <a:rPr lang="en-US" dirty="0" smtClean="0">
                <a:solidFill>
                  <a:schemeClr val="bg1"/>
                </a:solidFill>
              </a:rPr>
              <a:t>VLAN10</a:t>
            </a:r>
            <a:r>
              <a:rPr lang="zh-CN" altLang="en-US" dirty="0" smtClean="0">
                <a:solidFill>
                  <a:schemeClr val="bg1"/>
                </a:solidFill>
              </a:rPr>
              <a:t>；而计算机连在端口</a:t>
            </a:r>
            <a:r>
              <a:rPr lang="en-US" dirty="0" smtClean="0">
                <a:solidFill>
                  <a:schemeClr val="bg1"/>
                </a:solidFill>
              </a:rPr>
              <a:t>2</a:t>
            </a:r>
            <a:r>
              <a:rPr lang="zh-CN" altLang="en-US" dirty="0" smtClean="0">
                <a:solidFill>
                  <a:schemeClr val="bg1"/>
                </a:solidFill>
              </a:rPr>
              <a:t>时，则是端口</a:t>
            </a:r>
            <a:r>
              <a:rPr lang="en-US" dirty="0" smtClean="0">
                <a:solidFill>
                  <a:schemeClr val="bg1"/>
                </a:solidFill>
              </a:rPr>
              <a:t>2</a:t>
            </a:r>
            <a:r>
              <a:rPr lang="zh-CN" altLang="en-US" dirty="0" smtClean="0">
                <a:solidFill>
                  <a:schemeClr val="bg1"/>
                </a:solidFill>
              </a:rPr>
              <a:t>属于</a:t>
            </a:r>
            <a:r>
              <a:rPr lang="en-US" dirty="0" smtClean="0">
                <a:solidFill>
                  <a:schemeClr val="bg1"/>
                </a:solidFill>
              </a:rPr>
              <a:t>VLAN10</a:t>
            </a:r>
            <a:r>
              <a:rPr lang="zh-CN" altLang="en-US" dirty="0" smtClean="0">
                <a:solidFill>
                  <a:schemeClr val="bg1"/>
                </a:solidFill>
              </a:rPr>
              <a:t>。由于是基于</a:t>
            </a:r>
            <a:r>
              <a:rPr lang="en-US" dirty="0" smtClean="0">
                <a:solidFill>
                  <a:schemeClr val="bg1"/>
                </a:solidFill>
              </a:rPr>
              <a:t>MAC</a:t>
            </a:r>
            <a:r>
              <a:rPr lang="zh-CN" altLang="en-US" dirty="0" smtClean="0">
                <a:solidFill>
                  <a:schemeClr val="bg1"/>
                </a:solidFill>
              </a:rPr>
              <a:t>地址决定所属</a:t>
            </a:r>
            <a:r>
              <a:rPr lang="en-US" dirty="0" smtClean="0">
                <a:solidFill>
                  <a:schemeClr val="bg1"/>
                </a:solidFill>
              </a:rPr>
              <a:t>VLAN</a:t>
            </a:r>
            <a:r>
              <a:rPr lang="zh-CN" altLang="en-US" dirty="0" smtClean="0">
                <a:solidFill>
                  <a:schemeClr val="bg1"/>
                </a:solidFill>
              </a:rPr>
              <a:t>的，因此可以理解为这是一种在</a:t>
            </a:r>
            <a:r>
              <a:rPr lang="en-US" dirty="0" smtClean="0">
                <a:solidFill>
                  <a:schemeClr val="bg1"/>
                </a:solidFill>
              </a:rPr>
              <a:t>OSI</a:t>
            </a:r>
            <a:r>
              <a:rPr lang="zh-CN" altLang="en-US" dirty="0" smtClean="0">
                <a:solidFill>
                  <a:schemeClr val="bg1"/>
                </a:solidFill>
              </a:rPr>
              <a:t>的第二层设定访问链接的办法。</a:t>
            </a:r>
          </a:p>
          <a:p>
            <a:pPr lvl="0" eaLnBrk="0" hangingPunct="0"/>
            <a:endParaRPr lang="en-US" altLang="zh-CN" dirty="0" smtClean="0">
              <a:solidFill>
                <a:srgbClr val="000000"/>
              </a:solidFill>
              <a:ea typeface="Arial" pitchFamily="34" charset="0"/>
              <a:cs typeface="Times New Roman" pitchFamily="18" charset="0"/>
            </a:endParaRPr>
          </a:p>
          <a:p>
            <a:pPr lvl="0" eaLnBrk="0" hangingPunct="0"/>
            <a:endParaRPr lang="en-US" altLang="zh-CN" dirty="0" smtClean="0">
              <a:solidFill>
                <a:srgbClr val="000000"/>
              </a:solidFill>
              <a:ea typeface="Arial" pitchFamily="34" charset="0"/>
              <a:cs typeface="Times New Roman" pitchFamily="18" charset="0"/>
            </a:endParaRPr>
          </a:p>
          <a:p>
            <a:pPr lvl="0" eaLnBrk="0" hangingPunct="0"/>
            <a:r>
              <a:rPr lang="en-US" altLang="zh-CN" sz="800" dirty="0" smtClean="0">
                <a:cs typeface="宋体" pitchFamily="2" charset="-122"/>
              </a:rPr>
              <a:t> </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6" name="TextBox 5"/>
          <p:cNvSpPr txBox="1"/>
          <p:nvPr/>
        </p:nvSpPr>
        <p:spPr>
          <a:xfrm>
            <a:off x="685800" y="1459468"/>
            <a:ext cx="6934200" cy="4524315"/>
          </a:xfrm>
          <a:prstGeom prst="rect">
            <a:avLst/>
          </a:prstGeom>
          <a:noFill/>
        </p:spPr>
        <p:txBody>
          <a:bodyPr wrap="square" rtlCol="0">
            <a:spAutoFit/>
          </a:bodyPr>
          <a:lstStyle/>
          <a:p>
            <a:r>
              <a:rPr lang="zh-CN" altLang="en-US" b="1" dirty="0" smtClean="0">
                <a:solidFill>
                  <a:schemeClr val="bg1"/>
                </a:solidFill>
                <a:cs typeface="Times New Roman" pitchFamily="18" charset="0"/>
              </a:rPr>
              <a:t>基于子网的</a:t>
            </a:r>
            <a:r>
              <a:rPr lang="en-US" altLang="zh-CN" b="1" dirty="0" smtClean="0">
                <a:solidFill>
                  <a:schemeClr val="bg1"/>
                </a:solidFill>
                <a:latin typeface="Times New Roman" pitchFamily="18" charset="0"/>
                <a:ea typeface="Arial" pitchFamily="34" charset="0"/>
                <a:cs typeface="Times New Roman" pitchFamily="18" charset="0"/>
              </a:rPr>
              <a:t>VLAN</a:t>
            </a:r>
            <a:r>
              <a:rPr lang="zh-CN" altLang="en-US" b="1" dirty="0" smtClean="0">
                <a:solidFill>
                  <a:schemeClr val="bg1"/>
                </a:solidFill>
                <a:latin typeface="Times New Roman" pitchFamily="18" charset="0"/>
                <a:ea typeface="Arial" pitchFamily="34" charset="0"/>
                <a:cs typeface="Times New Roman" pitchFamily="18" charset="0"/>
              </a:rPr>
              <a:t>：</a:t>
            </a:r>
            <a:r>
              <a:rPr lang="zh-CN" altLang="en-US" dirty="0" smtClean="0">
                <a:solidFill>
                  <a:schemeClr val="bg1"/>
                </a:solidFill>
              </a:rPr>
              <a:t>基于子网的</a:t>
            </a:r>
            <a:r>
              <a:rPr lang="en-US" dirty="0" smtClean="0">
                <a:solidFill>
                  <a:schemeClr val="bg1"/>
                </a:solidFill>
              </a:rPr>
              <a:t>VLAN</a:t>
            </a:r>
            <a:r>
              <a:rPr lang="zh-CN" altLang="en-US" dirty="0" smtClean="0">
                <a:solidFill>
                  <a:schemeClr val="bg1"/>
                </a:solidFill>
              </a:rPr>
              <a:t>，则是通过所连计算机的</a:t>
            </a:r>
            <a:r>
              <a:rPr lang="en-US" dirty="0" smtClean="0">
                <a:solidFill>
                  <a:schemeClr val="bg1"/>
                </a:solidFill>
              </a:rPr>
              <a:t>IP</a:t>
            </a:r>
            <a:r>
              <a:rPr lang="zh-CN" altLang="en-US" dirty="0" smtClean="0">
                <a:solidFill>
                  <a:schemeClr val="bg1"/>
                </a:solidFill>
              </a:rPr>
              <a:t>地址，来决定端口所属</a:t>
            </a:r>
            <a:r>
              <a:rPr lang="en-US" dirty="0" smtClean="0">
                <a:solidFill>
                  <a:schemeClr val="bg1"/>
                </a:solidFill>
              </a:rPr>
              <a:t>VLAN</a:t>
            </a:r>
            <a:r>
              <a:rPr lang="zh-CN" altLang="en-US" dirty="0" smtClean="0">
                <a:solidFill>
                  <a:schemeClr val="bg1"/>
                </a:solidFill>
              </a:rPr>
              <a:t>的。不像基于</a:t>
            </a:r>
            <a:r>
              <a:rPr lang="en-US" dirty="0" smtClean="0">
                <a:solidFill>
                  <a:schemeClr val="bg1"/>
                </a:solidFill>
              </a:rPr>
              <a:t>MAC</a:t>
            </a:r>
            <a:r>
              <a:rPr lang="zh-CN" altLang="en-US" dirty="0" smtClean="0">
                <a:solidFill>
                  <a:schemeClr val="bg1"/>
                </a:solidFill>
              </a:rPr>
              <a:t>地址的</a:t>
            </a:r>
            <a:r>
              <a:rPr lang="en-US" dirty="0" smtClean="0">
                <a:solidFill>
                  <a:schemeClr val="bg1"/>
                </a:solidFill>
              </a:rPr>
              <a:t>VLAN</a:t>
            </a:r>
            <a:r>
              <a:rPr lang="zh-CN" altLang="en-US" dirty="0" smtClean="0">
                <a:solidFill>
                  <a:schemeClr val="bg1"/>
                </a:solidFill>
              </a:rPr>
              <a:t>，即使计算机因为交换了网卡或是其他原因导致</a:t>
            </a:r>
            <a:r>
              <a:rPr lang="en-US" dirty="0" smtClean="0">
                <a:solidFill>
                  <a:schemeClr val="bg1"/>
                </a:solidFill>
              </a:rPr>
              <a:t>MAC</a:t>
            </a:r>
            <a:r>
              <a:rPr lang="zh-CN" altLang="en-US" dirty="0" smtClean="0">
                <a:solidFill>
                  <a:schemeClr val="bg1"/>
                </a:solidFill>
              </a:rPr>
              <a:t>地址改变，只要它的</a:t>
            </a:r>
            <a:r>
              <a:rPr lang="en-US" dirty="0" smtClean="0">
                <a:solidFill>
                  <a:schemeClr val="bg1"/>
                </a:solidFill>
              </a:rPr>
              <a:t>IP</a:t>
            </a:r>
            <a:r>
              <a:rPr lang="zh-CN" altLang="en-US" dirty="0" smtClean="0">
                <a:solidFill>
                  <a:schemeClr val="bg1"/>
                </a:solidFill>
              </a:rPr>
              <a:t>地址不变，就仍可以加入原先设定的</a:t>
            </a:r>
            <a:r>
              <a:rPr lang="en-US" dirty="0" smtClean="0">
                <a:solidFill>
                  <a:schemeClr val="bg1"/>
                </a:solidFill>
              </a:rPr>
              <a:t>VLAN</a:t>
            </a:r>
            <a:r>
              <a:rPr lang="zh-CN" altLang="en-US" dirty="0" smtClean="0">
                <a:solidFill>
                  <a:schemeClr val="bg1"/>
                </a:solidFill>
              </a:rPr>
              <a:t>。</a:t>
            </a:r>
            <a:r>
              <a:rPr lang="en-US" dirty="0" smtClean="0">
                <a:solidFill>
                  <a:schemeClr val="bg1"/>
                </a:solidFill>
              </a:rPr>
              <a:t> IP</a:t>
            </a:r>
            <a:r>
              <a:rPr lang="zh-CN" altLang="en-US" dirty="0" smtClean="0">
                <a:solidFill>
                  <a:schemeClr val="bg1"/>
                </a:solidFill>
              </a:rPr>
              <a:t>地址是</a:t>
            </a:r>
            <a:r>
              <a:rPr lang="en-US" dirty="0" smtClean="0">
                <a:solidFill>
                  <a:schemeClr val="bg1"/>
                </a:solidFill>
              </a:rPr>
              <a:t>OSI</a:t>
            </a:r>
            <a:r>
              <a:rPr lang="zh-CN" altLang="en-US" dirty="0" smtClean="0">
                <a:solidFill>
                  <a:schemeClr val="bg1"/>
                </a:solidFill>
              </a:rPr>
              <a:t>参照模型中第三层的信息，所以我们可以理解为基于子网的</a:t>
            </a:r>
            <a:r>
              <a:rPr lang="en-US" dirty="0" smtClean="0">
                <a:solidFill>
                  <a:schemeClr val="bg1"/>
                </a:solidFill>
              </a:rPr>
              <a:t>VLAN</a:t>
            </a:r>
            <a:r>
              <a:rPr lang="zh-CN" altLang="en-US" dirty="0" smtClean="0">
                <a:solidFill>
                  <a:schemeClr val="bg1"/>
                </a:solidFill>
              </a:rPr>
              <a:t>是一种在</a:t>
            </a:r>
            <a:r>
              <a:rPr lang="en-US" dirty="0" smtClean="0">
                <a:solidFill>
                  <a:schemeClr val="bg1"/>
                </a:solidFill>
              </a:rPr>
              <a:t>OSI</a:t>
            </a:r>
            <a:r>
              <a:rPr lang="zh-CN" altLang="en-US" dirty="0" smtClean="0">
                <a:solidFill>
                  <a:schemeClr val="bg1"/>
                </a:solidFill>
              </a:rPr>
              <a:t>的第三层设定访问链接的方法。一般路由器与三层交换机都使用基于子网的方法划分</a:t>
            </a:r>
            <a:r>
              <a:rPr lang="en-US" dirty="0" smtClean="0">
                <a:solidFill>
                  <a:schemeClr val="bg1"/>
                </a:solidFill>
              </a:rPr>
              <a:t>VLAN</a:t>
            </a:r>
            <a:r>
              <a:rPr lang="zh-CN" altLang="en-US" dirty="0" smtClean="0">
                <a:solidFill>
                  <a:schemeClr val="bg1"/>
                </a:solidFill>
              </a:rPr>
              <a:t>。 </a:t>
            </a:r>
            <a:endParaRPr lang="en-US" altLang="zh-CN" dirty="0" smtClean="0">
              <a:solidFill>
                <a:schemeClr val="bg1"/>
              </a:solidFill>
            </a:endParaRPr>
          </a:p>
          <a:p>
            <a:r>
              <a:rPr lang="zh-CN" altLang="en-US" b="1" dirty="0" smtClean="0">
                <a:solidFill>
                  <a:schemeClr val="bg1"/>
                </a:solidFill>
              </a:rPr>
              <a:t>基于用户的</a:t>
            </a:r>
            <a:r>
              <a:rPr lang="en-US" b="1" dirty="0" smtClean="0">
                <a:solidFill>
                  <a:schemeClr val="bg1"/>
                </a:solidFill>
              </a:rPr>
              <a:t>VLAN</a:t>
            </a:r>
            <a:r>
              <a:rPr lang="zh-CN" altLang="en-US" b="1" dirty="0" smtClean="0">
                <a:solidFill>
                  <a:schemeClr val="bg1"/>
                </a:solidFill>
              </a:rPr>
              <a:t>：</a:t>
            </a:r>
            <a:r>
              <a:rPr lang="zh-CN" altLang="en-US" dirty="0" smtClean="0">
                <a:solidFill>
                  <a:schemeClr val="bg1"/>
                </a:solidFill>
              </a:rPr>
              <a:t>则是根据交换机各端口所连的计算机上当前登录的用户，来决定该端口属于哪个</a:t>
            </a:r>
            <a:r>
              <a:rPr lang="en-US" dirty="0" smtClean="0">
                <a:solidFill>
                  <a:schemeClr val="bg1"/>
                </a:solidFill>
              </a:rPr>
              <a:t>VLAN</a:t>
            </a:r>
            <a:r>
              <a:rPr lang="zh-CN" altLang="en-US" dirty="0" smtClean="0">
                <a:solidFill>
                  <a:schemeClr val="bg1"/>
                </a:solidFill>
              </a:rPr>
              <a:t>。这里的用户识别信息，一般是计算机操作系统登录的用户，比如可以是</a:t>
            </a:r>
            <a:r>
              <a:rPr lang="en-US" dirty="0" smtClean="0">
                <a:solidFill>
                  <a:schemeClr val="bg1"/>
                </a:solidFill>
              </a:rPr>
              <a:t>Windows</a:t>
            </a:r>
            <a:r>
              <a:rPr lang="zh-CN" altLang="en-US" dirty="0" smtClean="0">
                <a:solidFill>
                  <a:schemeClr val="bg1"/>
                </a:solidFill>
              </a:rPr>
              <a:t>域中使用的用户名。这些用户名信息，属于</a:t>
            </a:r>
            <a:r>
              <a:rPr lang="en-US" dirty="0" smtClean="0">
                <a:solidFill>
                  <a:schemeClr val="bg1"/>
                </a:solidFill>
              </a:rPr>
              <a:t>OSI</a:t>
            </a:r>
            <a:r>
              <a:rPr lang="zh-CN" altLang="en-US" dirty="0" smtClean="0">
                <a:solidFill>
                  <a:schemeClr val="bg1"/>
                </a:solidFill>
              </a:rPr>
              <a:t>第四层以上的信息。</a:t>
            </a:r>
            <a:endParaRPr lang="en-US" altLang="zh-CN" dirty="0" smtClean="0">
              <a:solidFill>
                <a:schemeClr val="bg1"/>
              </a:solidFill>
            </a:endParaRPr>
          </a:p>
          <a:p>
            <a:r>
              <a:rPr lang="zh-CN" altLang="en-US" dirty="0" smtClean="0">
                <a:solidFill>
                  <a:schemeClr val="bg1"/>
                </a:solidFill>
              </a:rPr>
              <a:t> </a:t>
            </a:r>
          </a:p>
          <a:p>
            <a:r>
              <a:rPr lang="zh-CN" altLang="en-US" dirty="0" smtClean="0">
                <a:solidFill>
                  <a:schemeClr val="bg1"/>
                </a:solidFill>
              </a:rPr>
              <a:t>总的来说，决定端口所属</a:t>
            </a:r>
            <a:r>
              <a:rPr lang="en-US" dirty="0" smtClean="0">
                <a:solidFill>
                  <a:schemeClr val="bg1"/>
                </a:solidFill>
              </a:rPr>
              <a:t>VLAN</a:t>
            </a:r>
            <a:r>
              <a:rPr lang="zh-CN" altLang="en-US" dirty="0" smtClean="0">
                <a:solidFill>
                  <a:schemeClr val="bg1"/>
                </a:solidFill>
              </a:rPr>
              <a:t>时利用的信息在</a:t>
            </a:r>
            <a:r>
              <a:rPr lang="en-US" dirty="0" smtClean="0">
                <a:solidFill>
                  <a:schemeClr val="bg1"/>
                </a:solidFill>
              </a:rPr>
              <a:t>OSI</a:t>
            </a:r>
            <a:r>
              <a:rPr lang="zh-CN" altLang="en-US" dirty="0" smtClean="0">
                <a:solidFill>
                  <a:schemeClr val="bg1"/>
                </a:solidFill>
              </a:rPr>
              <a:t>中的层面越高，就越适于构建灵活多变（局限性越小）的网络。 </a:t>
            </a:r>
          </a:p>
          <a:p>
            <a:endParaRPr lang="zh-CN" altLang="en-US" dirty="0" smtClean="0">
              <a:solidFill>
                <a:schemeClr val="bg1"/>
              </a:solidFill>
            </a:endParaRPr>
          </a:p>
          <a:p>
            <a:endParaRPr lang="zh-CN" altLang="en-US" dirty="0">
              <a:solidFill>
                <a:schemeClr val="bg1"/>
              </a:solidFill>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4" name="TextBox 3"/>
          <p:cNvSpPr txBox="1"/>
          <p:nvPr/>
        </p:nvSpPr>
        <p:spPr>
          <a:xfrm>
            <a:off x="685800" y="1447800"/>
            <a:ext cx="7239000" cy="2123658"/>
          </a:xfrm>
          <a:prstGeom prst="rect">
            <a:avLst/>
          </a:prstGeom>
          <a:noFill/>
        </p:spPr>
        <p:txBody>
          <a:bodyPr wrap="square" rtlCol="0">
            <a:spAutoFit/>
          </a:bodyPr>
          <a:lstStyle/>
          <a:p>
            <a:r>
              <a:rPr lang="en-US" altLang="zh-CN" sz="2400" b="1" dirty="0" smtClean="0">
                <a:solidFill>
                  <a:schemeClr val="bg1"/>
                </a:solidFill>
                <a:latin typeface="华文楷体" pitchFamily="2" charset="-122"/>
                <a:ea typeface="华文楷体" pitchFamily="2" charset="-122"/>
              </a:rPr>
              <a:t>4.VLAN</a:t>
            </a:r>
            <a:r>
              <a:rPr lang="zh-CN" altLang="en-US" sz="2400" b="1" dirty="0" smtClean="0">
                <a:solidFill>
                  <a:schemeClr val="bg1"/>
                </a:solidFill>
                <a:latin typeface="华文楷体" pitchFamily="2" charset="-122"/>
                <a:ea typeface="华文楷体" pitchFamily="2" charset="-122"/>
              </a:rPr>
              <a:t>帧结构</a:t>
            </a:r>
            <a:endParaRPr lang="en-US" altLang="zh-CN" sz="2400" b="1" dirty="0" smtClean="0">
              <a:solidFill>
                <a:schemeClr val="bg1"/>
              </a:solidFill>
              <a:latin typeface="华文楷体" pitchFamily="2" charset="-122"/>
              <a:ea typeface="华文楷体" pitchFamily="2" charset="-122"/>
            </a:endParaRPr>
          </a:p>
          <a:p>
            <a:r>
              <a:rPr lang="zh-CN" altLang="en-US" dirty="0" smtClean="0">
                <a:solidFill>
                  <a:schemeClr val="bg1"/>
                </a:solidFill>
              </a:rPr>
              <a:t>在交换机的汇聚链接上，可以通过对数据帧附加</a:t>
            </a:r>
            <a:r>
              <a:rPr lang="en-US" dirty="0" smtClean="0">
                <a:solidFill>
                  <a:schemeClr val="bg1"/>
                </a:solidFill>
              </a:rPr>
              <a:t>VLAN</a:t>
            </a:r>
            <a:r>
              <a:rPr lang="zh-CN" altLang="en-US" dirty="0" smtClean="0">
                <a:solidFill>
                  <a:schemeClr val="bg1"/>
                </a:solidFill>
              </a:rPr>
              <a:t>信息，构建跨越多台交换机的</a:t>
            </a:r>
            <a:r>
              <a:rPr lang="en-US" dirty="0" smtClean="0">
                <a:solidFill>
                  <a:schemeClr val="bg1"/>
                </a:solidFill>
              </a:rPr>
              <a:t>VLAN</a:t>
            </a:r>
            <a:r>
              <a:rPr lang="zh-CN" altLang="en-US" dirty="0" smtClean="0">
                <a:solidFill>
                  <a:schemeClr val="bg1"/>
                </a:solidFill>
              </a:rPr>
              <a:t>。 </a:t>
            </a:r>
          </a:p>
          <a:p>
            <a:r>
              <a:rPr lang="zh-CN" altLang="en-US" dirty="0" smtClean="0">
                <a:solidFill>
                  <a:schemeClr val="bg1"/>
                </a:solidFill>
              </a:rPr>
              <a:t>对数据帧附加</a:t>
            </a:r>
            <a:r>
              <a:rPr lang="en-US" altLang="zh-CN" dirty="0" err="1" smtClean="0">
                <a:solidFill>
                  <a:schemeClr val="bg1"/>
                </a:solidFill>
              </a:rPr>
              <a:t>vlan</a:t>
            </a:r>
            <a:r>
              <a:rPr lang="zh-CN" altLang="en-US" dirty="0" smtClean="0">
                <a:solidFill>
                  <a:schemeClr val="bg1"/>
                </a:solidFill>
              </a:rPr>
              <a:t>信息的两种协议： </a:t>
            </a:r>
          </a:p>
          <a:p>
            <a:pPr lvl="0"/>
            <a:r>
              <a:rPr lang="en-US" dirty="0" smtClean="0">
                <a:solidFill>
                  <a:schemeClr val="bg1"/>
                </a:solidFill>
              </a:rPr>
              <a:t> ①  IEEE802.1Q </a:t>
            </a:r>
            <a:endParaRPr lang="zh-CN" altLang="en-US" dirty="0" smtClean="0">
              <a:solidFill>
                <a:schemeClr val="bg1"/>
              </a:solidFill>
            </a:endParaRPr>
          </a:p>
          <a:p>
            <a:pPr lvl="0"/>
            <a:r>
              <a:rPr lang="en-US" dirty="0" smtClean="0">
                <a:solidFill>
                  <a:schemeClr val="bg1"/>
                </a:solidFill>
              </a:rPr>
              <a:t> ②ISL </a:t>
            </a:r>
            <a:r>
              <a:rPr lang="en-US" altLang="zh-CN" dirty="0" smtClean="0">
                <a:solidFill>
                  <a:schemeClr val="bg1"/>
                </a:solidFill>
              </a:rPr>
              <a:t>inter switch link </a:t>
            </a:r>
            <a:r>
              <a:rPr lang="zh-CN" altLang="en-US" dirty="0" smtClean="0">
                <a:solidFill>
                  <a:schemeClr val="bg1"/>
                </a:solidFill>
              </a:rPr>
              <a:t>（用于思科产品）</a:t>
            </a:r>
            <a:r>
              <a:rPr lang="en-US" dirty="0" smtClean="0">
                <a:solidFill>
                  <a:schemeClr val="bg1"/>
                </a:solidFill>
              </a:rPr>
              <a:t> </a:t>
            </a:r>
            <a:endParaRPr lang="zh-CN" altLang="en-US" dirty="0" smtClean="0">
              <a:solidFill>
                <a:schemeClr val="bg1"/>
              </a:solidFill>
            </a:endParaRPr>
          </a:p>
          <a:p>
            <a:endParaRPr lang="zh-CN" altLang="en-US" dirty="0">
              <a:solidFill>
                <a:schemeClr val="bg1"/>
              </a:solidFill>
            </a:endParaRPr>
          </a:p>
        </p:txBody>
      </p:sp>
      <p:sp>
        <p:nvSpPr>
          <p:cNvPr id="58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graphicFrame>
        <p:nvGraphicFramePr>
          <p:cNvPr id="63489" name="Object 1"/>
          <p:cNvGraphicFramePr>
            <a:graphicFrameLocks noChangeAspect="1"/>
          </p:cNvGraphicFramePr>
          <p:nvPr/>
        </p:nvGraphicFramePr>
        <p:xfrm>
          <a:off x="990600" y="1676400"/>
          <a:ext cx="6553200" cy="4457700"/>
        </p:xfrm>
        <a:graphic>
          <a:graphicData uri="http://schemas.openxmlformats.org/presentationml/2006/ole">
            <p:oleObj spid="_x0000_s63489" name="Visio" r:id="rId3" imgW="6605821" imgH="5324454" progId="Visio.Drawing.11">
              <p:embed/>
            </p:oleObj>
          </a:graphicData>
        </a:graphic>
      </p:graphicFrame>
      <p:sp>
        <p:nvSpPr>
          <p:cNvPr id="5" name="TextBox 4"/>
          <p:cNvSpPr txBox="1"/>
          <p:nvPr/>
        </p:nvSpPr>
        <p:spPr>
          <a:xfrm>
            <a:off x="533400" y="1144588"/>
            <a:ext cx="2971800" cy="369332"/>
          </a:xfrm>
          <a:prstGeom prst="rect">
            <a:avLst/>
          </a:prstGeom>
          <a:noFill/>
        </p:spPr>
        <p:txBody>
          <a:bodyPr wrap="square" rtlCol="0">
            <a:spAutoFit/>
          </a:bodyPr>
          <a:lstStyle/>
          <a:p>
            <a:r>
              <a:rPr lang="en-US" b="1" dirty="0" smtClean="0">
                <a:solidFill>
                  <a:schemeClr val="bg1"/>
                </a:solidFill>
              </a:rPr>
              <a:t>①  IEEE802.1Q</a:t>
            </a:r>
            <a:endParaRPr lang="zh-CN" altLang="en-US" b="1"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6" name="TextBox 5"/>
          <p:cNvSpPr txBox="1"/>
          <p:nvPr/>
        </p:nvSpPr>
        <p:spPr>
          <a:xfrm>
            <a:off x="1219200" y="2438400"/>
            <a:ext cx="8153400" cy="369332"/>
          </a:xfrm>
          <a:prstGeom prst="rect">
            <a:avLst/>
          </a:prstGeom>
          <a:noFill/>
        </p:spPr>
        <p:txBody>
          <a:bodyPr wrap="square" rtlCol="0">
            <a:spAutoFit/>
          </a:bodyPr>
          <a:lstStyle/>
          <a:p>
            <a:endParaRPr lang="zh-CN" altLang="en-US" dirty="0"/>
          </a:p>
        </p:txBody>
      </p:sp>
      <p:sp>
        <p:nvSpPr>
          <p:cNvPr id="62466" name="Rectangle 2"/>
          <p:cNvSpPr>
            <a:spLocks noChangeArrowheads="1"/>
          </p:cNvSpPr>
          <p:nvPr/>
        </p:nvSpPr>
        <p:spPr bwMode="auto">
          <a:xfrm>
            <a:off x="207963" y="1371600"/>
            <a:ext cx="8534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smtClean="0">
                <a:solidFill>
                  <a:srgbClr val="000000"/>
                </a:solidFill>
                <a:latin typeface="Times New Roman" pitchFamily="18" charset="0"/>
                <a:cs typeface="Times New Roman" pitchFamily="18" charset="0"/>
              </a:rPr>
              <a:t>(</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1)TPID (Tag Protocol Identifier</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，也就是</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EtherType</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是</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IEEE</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定义的新的类型，表明这是一个加了</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802.1Q</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标签的帧。</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TPID</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包含了一个固定的值</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0x8100</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r>
            <a:b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b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(2).TCI (Tag Control Information)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包括用户优先级</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(User Priority)</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、规范格式指示器</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(Canonical Format Indicator)</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和</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VLAN ID</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lang="en-US" altLang="zh-CN" sz="1600" b="1" dirty="0" smtClean="0">
                <a:solidFill>
                  <a:srgbClr val="000000"/>
                </a:solidFill>
                <a:latin typeface="Times New Roman" pitchFamily="18" charset="0"/>
                <a:cs typeface="Times New Roman" pitchFamily="18" charset="0"/>
              </a:rPr>
              <a:t>ⅰ</a:t>
            </a:r>
            <a:r>
              <a:rPr lang="zh-CN" altLang="en-US" sz="1600" b="1" dirty="0" smtClean="0">
                <a:solidFill>
                  <a:srgbClr val="000000"/>
                </a:solidFill>
                <a:latin typeface="Times New Roman" pitchFamily="18" charset="0"/>
                <a:cs typeface="Times New Roman" pitchFamily="18" charset="0"/>
              </a:rPr>
              <a:t>）</a:t>
            </a:r>
            <a:r>
              <a:rPr lang="en-US" altLang="zh-CN" sz="1600" dirty="0" smtClean="0">
                <a:solidFill>
                  <a:srgbClr val="000000"/>
                </a:solidFill>
                <a:latin typeface="Times New Roman" pitchFamily="18" charset="0"/>
                <a:cs typeface="Times New Roman" pitchFamily="18" charset="0"/>
              </a:rPr>
              <a:t>User </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Priority</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：该字段为</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3-bit</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，用于定义用户优先级，总共有</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8</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个</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的</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次方</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优先级别。</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IEEE 802.1P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为</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比特的用户优先级位定义了操作。最高优先级为</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7</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，应用于关键性网络流量，如路由选择信息协议（</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RIP</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）和开放最短路径优先（</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OSPF</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）协议的路由表更新。优先级</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6</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和</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5</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主要用于延迟敏感（</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delay-sensitive</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）应用程序，如交互式视频和语音。优先级</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到</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主要用于受控负载（</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controlled-load</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）应用程序，如流式多媒体（</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streaming multimedia</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）和关键性业务流量（</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business-critical traffic</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例如，</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SAP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数据</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以及</a:t>
            </a:r>
            <a:r>
              <a:rPr kumimoji="0" lang="zh-CN" altLang="en-US" sz="1600" b="0"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loss eligible</a:t>
            </a:r>
            <a:r>
              <a:rPr kumimoji="0" lang="en-US" altLang="zh-CN" sz="1600" b="0"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流量。优先级</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是缺省值，并在没有设置其它优先级值的情况下自动启用。</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lang="en-US" altLang="zh-CN" sz="1600" b="1" dirty="0" smtClean="0">
                <a:solidFill>
                  <a:srgbClr val="000000"/>
                </a:solidFill>
                <a:latin typeface="Times New Roman" pitchFamily="18" charset="0"/>
                <a:cs typeface="Times New Roman" pitchFamily="18" charset="0"/>
              </a:rPr>
              <a:t>ⅱ</a:t>
            </a:r>
            <a:r>
              <a:rPr lang="zh-CN" altLang="en-US" sz="1600" b="1" dirty="0" smtClean="0">
                <a:solidFill>
                  <a:srgbClr val="000000"/>
                </a:solidFill>
                <a:latin typeface="Times New Roman" pitchFamily="18" charset="0"/>
                <a:cs typeface="Times New Roman" pitchFamily="18" charset="0"/>
              </a:rPr>
              <a:t>）</a:t>
            </a:r>
            <a:r>
              <a:rPr lang="en-US" altLang="zh-CN" sz="1600" dirty="0" smtClean="0">
                <a:solidFill>
                  <a:srgbClr val="000000"/>
                </a:solidFill>
                <a:latin typeface="Times New Roman" pitchFamily="18" charset="0"/>
                <a:cs typeface="Times New Roman" pitchFamily="18" charset="0"/>
              </a:rPr>
              <a:t>CFI</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CFI</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值为</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说明是规范格式，</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为非规范格式。它被用在令牌环</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源路由</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FDDI</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介质访问方法中来指示封装帧中所带地址的比特次序信息。</a:t>
            </a:r>
            <a:r>
              <a:rPr kumimoji="0" lang="zh-CN" altLang="en-US" sz="1600" b="0" i="0" u="none" strike="noStrike" cap="none" normalizeH="0" baseline="0" dirty="0" smtClean="0">
                <a:ln>
                  <a:noFill/>
                </a:ln>
                <a:solidFill>
                  <a:srgbClr val="333333"/>
                </a:solidFill>
                <a:effectLst/>
                <a:latin typeface="Verdana" pitchFamily="34" charset="0"/>
                <a:ea typeface="宋体" pitchFamily="2" charset="-122"/>
                <a:cs typeface="Times New Roman" pitchFamily="18" charset="0"/>
              </a:rPr>
              <a:t/>
            </a:r>
            <a:br>
              <a:rPr kumimoji="0" lang="zh-CN" altLang="en-US" sz="1600" b="0" i="0" u="none" strike="noStrike" cap="none" normalizeH="0" baseline="0" dirty="0" smtClean="0">
                <a:ln>
                  <a:noFill/>
                </a:ln>
                <a:solidFill>
                  <a:srgbClr val="333333"/>
                </a:solidFill>
                <a:effectLst/>
                <a:latin typeface="Verdana" pitchFamily="34" charset="0"/>
                <a:ea typeface="宋体" pitchFamily="2" charset="-122"/>
                <a:cs typeface="Times New Roman" pitchFamily="18" charset="0"/>
              </a:rPr>
            </a:br>
            <a:r>
              <a:rPr lang="en-US" altLang="zh-CN" sz="1600" b="1" dirty="0" smtClean="0">
                <a:solidFill>
                  <a:srgbClr val="000000"/>
                </a:solidFill>
                <a:latin typeface="Times New Roman" pitchFamily="18" charset="0"/>
                <a:cs typeface="Times New Roman" pitchFamily="18" charset="0"/>
              </a:rPr>
              <a:t>ⅲ</a:t>
            </a:r>
            <a:r>
              <a:rPr lang="zh-CN" altLang="en-US" sz="1600" b="1" dirty="0" smtClean="0">
                <a:solidFill>
                  <a:srgbClr val="000000"/>
                </a:solidFill>
                <a:latin typeface="Times New Roman" pitchFamily="18" charset="0"/>
                <a:cs typeface="Times New Roman" pitchFamily="18" charset="0"/>
              </a:rPr>
              <a:t>）</a:t>
            </a:r>
            <a:r>
              <a:rPr lang="en-US" altLang="zh-CN" sz="1600" dirty="0" smtClean="0">
                <a:solidFill>
                  <a:srgbClr val="000000"/>
                </a:solidFill>
                <a:latin typeface="Times New Roman" pitchFamily="18" charset="0"/>
                <a:cs typeface="Times New Roman" pitchFamily="18" charset="0"/>
              </a:rPr>
              <a:t>VID</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：该字段为</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12-bit</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VLAN ID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是对</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VLAN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的识别字段，在标准</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802.1Q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中常被使用。支持</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4096(2</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的</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12</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次方</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VLAN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的识别。在</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4096</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可能的</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VID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中，</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VID</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用于识别帧优先级。</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4095(FFF)</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作为预留值，所以</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VLAN </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配置的最大可能值为</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4094</a:t>
            </a:r>
            <a:r>
              <a:rPr kumimoji="0" lang="zh-CN" altLang="en-US" sz="16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600" b="1" i="0" u="none" strike="noStrike" cap="none" normalizeH="0" baseline="0" dirty="0" smtClean="0">
                <a:ln>
                  <a:noFill/>
                </a:ln>
                <a:solidFill>
                  <a:srgbClr val="0000FF"/>
                </a:solidFill>
                <a:effectLst/>
                <a:latin typeface="Arial" pitchFamily="34" charset="0"/>
                <a:ea typeface="宋体" pitchFamily="2" charset="-122"/>
                <a:cs typeface="Times New Roman" pitchFamily="18" charset="0"/>
              </a:rPr>
              <a:t>所以有效的</a:t>
            </a: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VLAN ID</a:t>
            </a:r>
            <a:r>
              <a:rPr kumimoji="0" lang="zh-CN" altLang="en-US" sz="1600" b="1" i="0" u="none" strike="noStrike" cap="none" normalizeH="0" baseline="0" dirty="0" smtClean="0">
                <a:ln>
                  <a:noFill/>
                </a:ln>
                <a:solidFill>
                  <a:srgbClr val="0000FF"/>
                </a:solidFill>
                <a:effectLst/>
                <a:latin typeface="Arial" pitchFamily="34" charset="0"/>
                <a:ea typeface="宋体" pitchFamily="2" charset="-122"/>
                <a:cs typeface="Times New Roman" pitchFamily="18" charset="0"/>
              </a:rPr>
              <a:t>范围一般为</a:t>
            </a:r>
            <a:r>
              <a:rPr kumimoji="0" lang="en-US" altLang="zh-CN" sz="16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1-4094</a:t>
            </a:r>
            <a:r>
              <a:rPr kumimoji="0" lang="zh-CN" altLang="en-US" sz="1600" b="1" i="0" u="none" strike="noStrike" cap="none" normalizeH="0" baseline="0" dirty="0" smtClean="0">
                <a:ln>
                  <a:noFill/>
                </a:ln>
                <a:solidFill>
                  <a:srgbClr val="0000FF"/>
                </a:solidFill>
                <a:effectLst/>
                <a:latin typeface="Arial" pitchFamily="34"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lgn="ctr"/>
            <a:r>
              <a:rPr lang="zh-CN" altLang="en-US" dirty="0" smtClean="0"/>
              <a:t>以太网</a:t>
            </a:r>
            <a:endParaRPr lang="zh-CN" altLang="en-US" dirty="0"/>
          </a:p>
        </p:txBody>
      </p:sp>
      <p:sp>
        <p:nvSpPr>
          <p:cNvPr id="3" name="TextBox 2"/>
          <p:cNvSpPr txBox="1"/>
          <p:nvPr/>
        </p:nvSpPr>
        <p:spPr>
          <a:xfrm>
            <a:off x="685800" y="1447800"/>
            <a:ext cx="6477000" cy="3785652"/>
          </a:xfrm>
          <a:prstGeom prst="rect">
            <a:avLst/>
          </a:prstGeom>
          <a:noFill/>
        </p:spPr>
        <p:txBody>
          <a:bodyPr wrap="square" rtlCol="0">
            <a:spAutoFit/>
          </a:bodyPr>
          <a:lstStyle/>
          <a:p>
            <a:r>
              <a:rPr lang="en-US" altLang="zh-CN" sz="2400" b="1" dirty="0" smtClean="0">
                <a:solidFill>
                  <a:schemeClr val="bg1"/>
                </a:solidFill>
                <a:latin typeface="华文楷体" pitchFamily="2" charset="-122"/>
                <a:ea typeface="华文楷体" pitchFamily="2" charset="-122"/>
              </a:rPr>
              <a:t>1.</a:t>
            </a:r>
            <a:r>
              <a:rPr lang="zh-CN" altLang="en-US" sz="2400" b="1" dirty="0" smtClean="0">
                <a:solidFill>
                  <a:schemeClr val="bg1"/>
                </a:solidFill>
                <a:latin typeface="华文楷体" pitchFamily="2" charset="-122"/>
                <a:ea typeface="华文楷体" pitchFamily="2" charset="-122"/>
              </a:rPr>
              <a:t>以太网背景</a:t>
            </a:r>
            <a:endParaRPr lang="en-US" altLang="zh-CN" sz="2400" b="1" dirty="0" smtClean="0">
              <a:solidFill>
                <a:schemeClr val="bg1"/>
              </a:solidFill>
              <a:latin typeface="华文楷体" pitchFamily="2" charset="-122"/>
              <a:ea typeface="华文楷体" pitchFamily="2" charset="-122"/>
            </a:endParaRPr>
          </a:p>
          <a:p>
            <a:r>
              <a:rPr lang="zh-CN" altLang="en-US" dirty="0" smtClean="0">
                <a:solidFill>
                  <a:schemeClr val="bg1"/>
                </a:solidFill>
              </a:rPr>
              <a:t>以太网这个术语通常是指由</a:t>
            </a:r>
            <a:r>
              <a:rPr lang="en-US" altLang="zh-CN" dirty="0" smtClean="0">
                <a:solidFill>
                  <a:schemeClr val="bg1"/>
                </a:solidFill>
              </a:rPr>
              <a:t>DEC</a:t>
            </a:r>
            <a:r>
              <a:rPr lang="zh-CN" altLang="en-US" dirty="0" smtClean="0">
                <a:solidFill>
                  <a:schemeClr val="bg1"/>
                </a:solidFill>
              </a:rPr>
              <a:t>、</a:t>
            </a:r>
            <a:r>
              <a:rPr lang="en-US" altLang="zh-CN" dirty="0" smtClean="0">
                <a:solidFill>
                  <a:schemeClr val="bg1"/>
                </a:solidFill>
              </a:rPr>
              <a:t>Intel</a:t>
            </a:r>
            <a:r>
              <a:rPr lang="zh-CN" altLang="en-US" dirty="0" smtClean="0">
                <a:solidFill>
                  <a:schemeClr val="bg1"/>
                </a:solidFill>
              </a:rPr>
              <a:t>和</a:t>
            </a:r>
            <a:r>
              <a:rPr lang="en-US" altLang="zh-CN" dirty="0" smtClean="0">
                <a:solidFill>
                  <a:schemeClr val="bg1"/>
                </a:solidFill>
              </a:rPr>
              <a:t>Xerox</a:t>
            </a:r>
            <a:r>
              <a:rPr lang="zh-CN" altLang="en-US" dirty="0" smtClean="0">
                <a:solidFill>
                  <a:schemeClr val="bg1"/>
                </a:solidFill>
              </a:rPr>
              <a:t>公司在</a:t>
            </a:r>
            <a:r>
              <a:rPr lang="en-US" altLang="zh-CN" dirty="0" smtClean="0">
                <a:solidFill>
                  <a:schemeClr val="bg1"/>
                </a:solidFill>
              </a:rPr>
              <a:t>1982</a:t>
            </a:r>
            <a:r>
              <a:rPr lang="zh-CN" altLang="en-US" dirty="0" smtClean="0">
                <a:solidFill>
                  <a:schemeClr val="bg1"/>
                </a:solidFill>
              </a:rPr>
              <a:t>年联合公布的一个标准，它是当今</a:t>
            </a:r>
            <a:r>
              <a:rPr lang="en-US" altLang="zh-CN" dirty="0" smtClean="0">
                <a:solidFill>
                  <a:schemeClr val="bg1"/>
                </a:solidFill>
              </a:rPr>
              <a:t>TCP/IP</a:t>
            </a:r>
            <a:r>
              <a:rPr lang="zh-CN" altLang="en-US" dirty="0" smtClean="0">
                <a:solidFill>
                  <a:schemeClr val="bg1"/>
                </a:solidFill>
              </a:rPr>
              <a:t>采用的主要的局域网技术，它采用一种称作</a:t>
            </a:r>
            <a:r>
              <a:rPr lang="en-US" altLang="zh-CN" dirty="0" smtClean="0">
                <a:solidFill>
                  <a:schemeClr val="bg1"/>
                </a:solidFill>
              </a:rPr>
              <a:t>CSMA/CD</a:t>
            </a:r>
            <a:r>
              <a:rPr lang="zh-CN" altLang="en-US" dirty="0" smtClean="0">
                <a:solidFill>
                  <a:schemeClr val="bg1"/>
                </a:solidFill>
              </a:rPr>
              <a:t>的媒体接入方法。在</a:t>
            </a:r>
            <a:r>
              <a:rPr lang="en-US" altLang="zh-CN" dirty="0" smtClean="0">
                <a:solidFill>
                  <a:schemeClr val="bg1"/>
                </a:solidFill>
              </a:rPr>
              <a:t>TCP/IP</a:t>
            </a:r>
            <a:r>
              <a:rPr lang="zh-CN" altLang="en-US" dirty="0" smtClean="0">
                <a:solidFill>
                  <a:schemeClr val="bg1"/>
                </a:solidFill>
              </a:rPr>
              <a:t>世界中，以太网</a:t>
            </a:r>
            <a:r>
              <a:rPr lang="en-US" altLang="zh-CN" dirty="0" smtClean="0">
                <a:solidFill>
                  <a:schemeClr val="bg1"/>
                </a:solidFill>
              </a:rPr>
              <a:t>IP</a:t>
            </a:r>
            <a:r>
              <a:rPr lang="zh-CN" altLang="en-US" dirty="0" smtClean="0">
                <a:solidFill>
                  <a:schemeClr val="bg1"/>
                </a:solidFill>
              </a:rPr>
              <a:t>数据报文的封装在</a:t>
            </a:r>
            <a:r>
              <a:rPr lang="en-US" altLang="zh-CN" dirty="0" smtClean="0">
                <a:solidFill>
                  <a:schemeClr val="bg1"/>
                </a:solidFill>
              </a:rPr>
              <a:t>RFC 894</a:t>
            </a:r>
            <a:r>
              <a:rPr lang="zh-CN" altLang="en-US" dirty="0" smtClean="0">
                <a:solidFill>
                  <a:schemeClr val="bg1"/>
                </a:solidFill>
              </a:rPr>
              <a:t>中定义。</a:t>
            </a:r>
            <a:endParaRPr lang="en-US" altLang="zh-CN" dirty="0" smtClean="0">
              <a:solidFill>
                <a:schemeClr val="bg1"/>
              </a:solidFill>
            </a:endParaRPr>
          </a:p>
          <a:p>
            <a:endParaRPr lang="zh-CN" altLang="en-US" dirty="0" smtClean="0">
              <a:solidFill>
                <a:schemeClr val="bg1"/>
              </a:solidFill>
            </a:endParaRPr>
          </a:p>
          <a:p>
            <a:r>
              <a:rPr lang="zh-CN" altLang="en-US" dirty="0" smtClean="0">
                <a:solidFill>
                  <a:schemeClr val="bg1"/>
                </a:solidFill>
              </a:rPr>
              <a:t>     </a:t>
            </a:r>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r>
              <a:rPr lang="zh-CN" altLang="en-US" dirty="0" smtClean="0">
                <a:solidFill>
                  <a:schemeClr val="bg1"/>
                </a:solidFill>
              </a:rPr>
              <a:t> </a:t>
            </a:r>
            <a:endParaRPr lang="en-US" altLang="zh-CN" dirty="0" smtClean="0">
              <a:solidFill>
                <a:schemeClr val="bg1"/>
              </a:solidFill>
            </a:endParaRPr>
          </a:p>
          <a:p>
            <a:endParaRPr lang="en-US" altLang="zh-CN" dirty="0" smtClean="0">
              <a:solidFill>
                <a:schemeClr val="bg1"/>
              </a:solidFill>
            </a:endParaRPr>
          </a:p>
          <a:p>
            <a:endParaRPr lang="zh-CN" altLang="en-US" dirty="0">
              <a:solidFill>
                <a:schemeClr val="bg1"/>
              </a:solidFill>
            </a:endParaRPr>
          </a:p>
        </p:txBody>
      </p:sp>
      <p:sp>
        <p:nvSpPr>
          <p:cNvPr id="4" name="矩形 3"/>
          <p:cNvSpPr/>
          <p:nvPr/>
        </p:nvSpPr>
        <p:spPr bwMode="auto">
          <a:xfrm>
            <a:off x="3200400" y="3048000"/>
            <a:ext cx="1828800" cy="3048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高层协议</a:t>
            </a:r>
          </a:p>
        </p:txBody>
      </p:sp>
      <p:sp>
        <p:nvSpPr>
          <p:cNvPr id="5" name="矩形 4"/>
          <p:cNvSpPr/>
          <p:nvPr/>
        </p:nvSpPr>
        <p:spPr bwMode="auto">
          <a:xfrm>
            <a:off x="1409700" y="3733800"/>
            <a:ext cx="6019800" cy="5334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TCP/IP</a:t>
            </a:r>
            <a:endParaRPr kumimoji="0" lang="zh-CN" alt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矩形 5"/>
          <p:cNvSpPr/>
          <p:nvPr/>
        </p:nvSpPr>
        <p:spPr bwMode="auto">
          <a:xfrm>
            <a:off x="685800" y="4612481"/>
            <a:ext cx="990600" cy="3405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solidFill>
                  <a:srgbClr val="FFFF00"/>
                </a:solidFill>
                <a:effectLst>
                  <a:outerShdw blurRad="38100" dist="38100" dir="2700000" algn="tl">
                    <a:srgbClr val="000000">
                      <a:alpha val="43137"/>
                    </a:srgbClr>
                  </a:outerShdw>
                </a:effectLst>
                <a:latin typeface="Segoe" pitchFamily="34" charset="0"/>
              </a:rPr>
              <a:t>Ethernet</a:t>
            </a:r>
            <a:endParaRPr kumimoji="0" lang="zh-CN" altLang="en-US" sz="1600" b="0" i="0" u="none" strike="noStrike" cap="none" normalizeH="0" baseline="0" dirty="0" smtClean="0">
              <a:solidFill>
                <a:srgbClr val="FFFF00"/>
              </a:solidFill>
              <a:effectLst>
                <a:outerShdw blurRad="38100" dist="38100" dir="2700000" algn="tl">
                  <a:srgbClr val="000000">
                    <a:alpha val="43137"/>
                  </a:srgbClr>
                </a:outerShdw>
              </a:effectLst>
              <a:latin typeface="Segoe" pitchFamily="34" charset="0"/>
            </a:endParaRPr>
          </a:p>
        </p:txBody>
      </p:sp>
      <p:sp>
        <p:nvSpPr>
          <p:cNvPr id="8" name="矩形 7"/>
          <p:cNvSpPr/>
          <p:nvPr/>
        </p:nvSpPr>
        <p:spPr bwMode="auto">
          <a:xfrm>
            <a:off x="3162300" y="4612481"/>
            <a:ext cx="990600" cy="3405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X.25</a:t>
            </a:r>
            <a:endParaRPr kumimoji="0" lang="zh-CN" alt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矩形 8"/>
          <p:cNvSpPr/>
          <p:nvPr/>
        </p:nvSpPr>
        <p:spPr bwMode="auto">
          <a:xfrm>
            <a:off x="1943100" y="4612481"/>
            <a:ext cx="990600" cy="3405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effectLst>
                  <a:outerShdw blurRad="38100" dist="38100" dir="2700000" algn="tl">
                    <a:srgbClr val="000000">
                      <a:alpha val="43137"/>
                    </a:srgbClr>
                  </a:outerShdw>
                </a:effectLst>
                <a:latin typeface="Segoe" pitchFamily="34" charset="0"/>
              </a:rPr>
              <a:t>Token Ring</a:t>
            </a:r>
            <a:endParaRPr kumimoji="0" lang="zh-CN" alt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矩形 9"/>
          <p:cNvSpPr/>
          <p:nvPr/>
        </p:nvSpPr>
        <p:spPr bwMode="auto">
          <a:xfrm>
            <a:off x="4572000" y="4612481"/>
            <a:ext cx="990600" cy="3405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altLang="zh-CN" sz="1600" dirty="0" smtClean="0">
                <a:solidFill>
                  <a:schemeClr val="tx1"/>
                </a:solidFill>
                <a:effectLst>
                  <a:outerShdw blurRad="38100" dist="38100" dir="2700000" algn="tl">
                    <a:srgbClr val="000000">
                      <a:alpha val="43137"/>
                    </a:srgbClr>
                  </a:outerShdw>
                </a:effectLst>
                <a:latin typeface="Segoe" pitchFamily="34" charset="0"/>
              </a:rPr>
              <a:t>FR</a:t>
            </a:r>
            <a:endParaRPr kumimoji="0" lang="zh-CN" alt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矩形 11"/>
          <p:cNvSpPr/>
          <p:nvPr/>
        </p:nvSpPr>
        <p:spPr bwMode="auto">
          <a:xfrm>
            <a:off x="5791200" y="4612481"/>
            <a:ext cx="990600" cy="3405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ATM</a:t>
            </a:r>
            <a:endParaRPr kumimoji="0" lang="zh-CN" alt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矩形 12"/>
          <p:cNvSpPr/>
          <p:nvPr/>
        </p:nvSpPr>
        <p:spPr bwMode="auto">
          <a:xfrm>
            <a:off x="6972300" y="4612481"/>
            <a:ext cx="990600" cy="3405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PPP/SDH</a:t>
            </a:r>
            <a:endParaRPr kumimoji="0" lang="zh-CN" alt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5" name="直接箭头连接符 14"/>
          <p:cNvCxnSpPr>
            <a:stCxn id="4" idx="2"/>
          </p:cNvCxnSpPr>
          <p:nvPr/>
        </p:nvCxnSpPr>
        <p:spPr>
          <a:xfrm rot="5400000">
            <a:off x="3924300" y="3543300"/>
            <a:ext cx="381000"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rot="5400000">
            <a:off x="2248694" y="4381500"/>
            <a:ext cx="381000"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rot="5400000">
            <a:off x="3544094" y="4421187"/>
            <a:ext cx="381000"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rot="5400000">
            <a:off x="4839494" y="4381500"/>
            <a:ext cx="381000"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rot="5400000">
            <a:off x="6058694" y="4421187"/>
            <a:ext cx="381000"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rot="5400000">
            <a:off x="7238206" y="4421187"/>
            <a:ext cx="381000"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rot="5400000">
            <a:off x="1219994" y="4421187"/>
            <a:ext cx="381000"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133600" y="5334000"/>
            <a:ext cx="4343400" cy="369332"/>
          </a:xfrm>
          <a:prstGeom prst="rect">
            <a:avLst/>
          </a:prstGeom>
          <a:noFill/>
        </p:spPr>
        <p:txBody>
          <a:bodyPr wrap="square" rtlCol="0">
            <a:spAutoFit/>
          </a:bodyPr>
          <a:lstStyle/>
          <a:p>
            <a:pPr algn="ctr"/>
            <a:r>
              <a:rPr lang="zh-CN" altLang="en-US" b="1" dirty="0" smtClean="0">
                <a:solidFill>
                  <a:schemeClr val="bg1"/>
                </a:solidFill>
              </a:rPr>
              <a:t>以太网技术与</a:t>
            </a:r>
            <a:r>
              <a:rPr lang="en-US" altLang="zh-CN" b="1" dirty="0" smtClean="0">
                <a:solidFill>
                  <a:schemeClr val="bg1"/>
                </a:solidFill>
              </a:rPr>
              <a:t>IP</a:t>
            </a:r>
            <a:r>
              <a:rPr lang="zh-CN" altLang="en-US" b="1" dirty="0" smtClean="0">
                <a:solidFill>
                  <a:schemeClr val="bg1"/>
                </a:solidFill>
              </a:rPr>
              <a:t>数据业务</a:t>
            </a:r>
            <a:endParaRPr lang="zh-CN" altLang="en-US" b="1"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4" name="TextBox 3"/>
          <p:cNvSpPr txBox="1"/>
          <p:nvPr/>
        </p:nvSpPr>
        <p:spPr>
          <a:xfrm>
            <a:off x="609600" y="1828800"/>
            <a:ext cx="6705600" cy="3970318"/>
          </a:xfrm>
          <a:prstGeom prst="rect">
            <a:avLst/>
          </a:prstGeom>
          <a:noFill/>
        </p:spPr>
        <p:txBody>
          <a:bodyPr wrap="square" rtlCol="0">
            <a:spAutoFit/>
          </a:bodyPr>
          <a:lstStyle/>
          <a:p>
            <a:pPr>
              <a:defRPr/>
            </a:pPr>
            <a:r>
              <a:rPr lang="zh-CN" altLang="en-US" dirty="0" smtClean="0">
                <a:solidFill>
                  <a:schemeClr val="bg1"/>
                </a:solidFill>
                <a:latin typeface="+mn-ea"/>
              </a:rPr>
              <a:t>根据端口在转发报文时对</a:t>
            </a:r>
            <a:r>
              <a:rPr lang="en-US" altLang="zh-CN" dirty="0" smtClean="0">
                <a:solidFill>
                  <a:schemeClr val="bg1"/>
                </a:solidFill>
                <a:latin typeface="+mn-ea"/>
              </a:rPr>
              <a:t>Tag</a:t>
            </a:r>
            <a:r>
              <a:rPr lang="zh-CN" altLang="en-US" dirty="0" smtClean="0">
                <a:solidFill>
                  <a:schemeClr val="bg1"/>
                </a:solidFill>
                <a:latin typeface="+mn-ea"/>
              </a:rPr>
              <a:t>标签的不同处理方式，可将端口的链路类型分为三种：</a:t>
            </a:r>
          </a:p>
          <a:p>
            <a:pPr marL="342900" indent="-342900">
              <a:buFont typeface="Wingdings" pitchFamily="2" charset="2"/>
              <a:buChar char="l"/>
              <a:defRPr/>
            </a:pPr>
            <a:r>
              <a:rPr lang="en-US" altLang="zh-CN" dirty="0" smtClean="0">
                <a:solidFill>
                  <a:schemeClr val="bg1"/>
                </a:solidFill>
                <a:latin typeface="+mn-ea"/>
              </a:rPr>
              <a:t>Access</a:t>
            </a:r>
            <a:r>
              <a:rPr lang="zh-CN" altLang="en-US" dirty="0" smtClean="0">
                <a:solidFill>
                  <a:schemeClr val="bg1"/>
                </a:solidFill>
                <a:latin typeface="+mn-ea"/>
              </a:rPr>
              <a:t>连接：端口发出去的报文不带</a:t>
            </a:r>
            <a:r>
              <a:rPr lang="en-US" altLang="zh-CN" dirty="0" smtClean="0">
                <a:solidFill>
                  <a:schemeClr val="bg1"/>
                </a:solidFill>
                <a:latin typeface="+mn-ea"/>
              </a:rPr>
              <a:t>Tag</a:t>
            </a:r>
            <a:r>
              <a:rPr lang="zh-CN" altLang="en-US" dirty="0" smtClean="0">
                <a:solidFill>
                  <a:schemeClr val="bg1"/>
                </a:solidFill>
                <a:latin typeface="+mn-ea"/>
              </a:rPr>
              <a:t>标签。一般用于和不能识别</a:t>
            </a:r>
            <a:r>
              <a:rPr lang="en-US" altLang="zh-CN" dirty="0" smtClean="0">
                <a:solidFill>
                  <a:schemeClr val="bg1"/>
                </a:solidFill>
                <a:latin typeface="+mn-ea"/>
              </a:rPr>
              <a:t>VLAN Tag</a:t>
            </a:r>
            <a:r>
              <a:rPr lang="zh-CN" altLang="en-US" dirty="0" smtClean="0">
                <a:solidFill>
                  <a:schemeClr val="bg1"/>
                </a:solidFill>
                <a:latin typeface="+mn-ea"/>
              </a:rPr>
              <a:t>的终端设备相连，或者不需要区分不同</a:t>
            </a:r>
            <a:r>
              <a:rPr lang="en-US" altLang="zh-CN" dirty="0" smtClean="0">
                <a:solidFill>
                  <a:schemeClr val="bg1"/>
                </a:solidFill>
                <a:latin typeface="+mn-ea"/>
              </a:rPr>
              <a:t>VLAN</a:t>
            </a:r>
            <a:r>
              <a:rPr lang="zh-CN" altLang="en-US" dirty="0" smtClean="0">
                <a:solidFill>
                  <a:schemeClr val="bg1"/>
                </a:solidFill>
                <a:latin typeface="+mn-ea"/>
              </a:rPr>
              <a:t>成员时使用。</a:t>
            </a:r>
          </a:p>
          <a:p>
            <a:pPr marL="342900" indent="-342900">
              <a:buFont typeface="Wingdings" pitchFamily="2" charset="2"/>
              <a:buChar char="l"/>
              <a:defRPr/>
            </a:pPr>
            <a:r>
              <a:rPr lang="en-US" altLang="zh-CN" dirty="0" smtClean="0">
                <a:solidFill>
                  <a:schemeClr val="bg1"/>
                </a:solidFill>
                <a:latin typeface="+mn-ea"/>
              </a:rPr>
              <a:t>Trunk</a:t>
            </a:r>
            <a:r>
              <a:rPr lang="zh-CN" altLang="en-US" dirty="0" smtClean="0">
                <a:solidFill>
                  <a:schemeClr val="bg1"/>
                </a:solidFill>
                <a:latin typeface="+mn-ea"/>
              </a:rPr>
              <a:t>连接：端口发出去的报文，端口缺省</a:t>
            </a:r>
            <a:r>
              <a:rPr lang="en-US" altLang="zh-CN" dirty="0" smtClean="0">
                <a:solidFill>
                  <a:schemeClr val="bg1"/>
                </a:solidFill>
                <a:latin typeface="+mn-ea"/>
              </a:rPr>
              <a:t>VLAN</a:t>
            </a:r>
            <a:r>
              <a:rPr lang="zh-CN" altLang="en-US" dirty="0" smtClean="0">
                <a:solidFill>
                  <a:schemeClr val="bg1"/>
                </a:solidFill>
                <a:latin typeface="+mn-ea"/>
              </a:rPr>
              <a:t>内的报文不带</a:t>
            </a:r>
            <a:r>
              <a:rPr lang="en-US" altLang="zh-CN" dirty="0" smtClean="0">
                <a:solidFill>
                  <a:schemeClr val="bg1"/>
                </a:solidFill>
                <a:latin typeface="+mn-ea"/>
              </a:rPr>
              <a:t>Tag</a:t>
            </a:r>
            <a:r>
              <a:rPr lang="zh-CN" altLang="en-US" dirty="0" smtClean="0">
                <a:solidFill>
                  <a:schemeClr val="bg1"/>
                </a:solidFill>
                <a:latin typeface="+mn-ea"/>
              </a:rPr>
              <a:t>，其它</a:t>
            </a:r>
            <a:r>
              <a:rPr lang="en-US" altLang="zh-CN" dirty="0" smtClean="0">
                <a:solidFill>
                  <a:schemeClr val="bg1"/>
                </a:solidFill>
                <a:latin typeface="+mn-ea"/>
              </a:rPr>
              <a:t>VLAN</a:t>
            </a:r>
            <a:r>
              <a:rPr lang="zh-CN" altLang="en-US" dirty="0" smtClean="0">
                <a:solidFill>
                  <a:schemeClr val="bg1"/>
                </a:solidFill>
                <a:latin typeface="+mn-ea"/>
              </a:rPr>
              <a:t>内的报文都必须带</a:t>
            </a:r>
            <a:r>
              <a:rPr lang="en-US" altLang="zh-CN" dirty="0" smtClean="0">
                <a:solidFill>
                  <a:schemeClr val="bg1"/>
                </a:solidFill>
                <a:latin typeface="+mn-ea"/>
              </a:rPr>
              <a:t>Tag</a:t>
            </a:r>
            <a:r>
              <a:rPr lang="zh-CN" altLang="en-US" dirty="0" smtClean="0">
                <a:solidFill>
                  <a:schemeClr val="bg1"/>
                </a:solidFill>
                <a:latin typeface="+mn-ea"/>
              </a:rPr>
              <a:t>。通常用于网络传输设备之间的互连。</a:t>
            </a:r>
          </a:p>
          <a:p>
            <a:pPr marL="342900" indent="-342900">
              <a:buFont typeface="Wingdings" pitchFamily="2" charset="2"/>
              <a:buChar char="l"/>
              <a:defRPr/>
            </a:pPr>
            <a:r>
              <a:rPr lang="en-US" altLang="zh-CN" dirty="0" smtClean="0">
                <a:solidFill>
                  <a:schemeClr val="bg1"/>
                </a:solidFill>
                <a:latin typeface="+mn-ea"/>
              </a:rPr>
              <a:t>Hybrid</a:t>
            </a:r>
            <a:r>
              <a:rPr lang="zh-CN" altLang="en-US" dirty="0" smtClean="0">
                <a:solidFill>
                  <a:schemeClr val="bg1"/>
                </a:solidFill>
                <a:latin typeface="+mn-ea"/>
              </a:rPr>
              <a:t>连接：端口发出去的报文可根据需要设置某些</a:t>
            </a:r>
            <a:r>
              <a:rPr lang="en-US" altLang="zh-CN" dirty="0" smtClean="0">
                <a:solidFill>
                  <a:schemeClr val="bg1"/>
                </a:solidFill>
                <a:latin typeface="+mn-ea"/>
              </a:rPr>
              <a:t>VLAN</a:t>
            </a:r>
            <a:r>
              <a:rPr lang="zh-CN" altLang="en-US" dirty="0" smtClean="0">
                <a:solidFill>
                  <a:schemeClr val="bg1"/>
                </a:solidFill>
                <a:latin typeface="+mn-ea"/>
              </a:rPr>
              <a:t>内的报文带</a:t>
            </a:r>
            <a:r>
              <a:rPr lang="en-US" altLang="zh-CN" dirty="0" smtClean="0">
                <a:solidFill>
                  <a:schemeClr val="bg1"/>
                </a:solidFill>
                <a:latin typeface="+mn-ea"/>
              </a:rPr>
              <a:t>Tag</a:t>
            </a:r>
            <a:r>
              <a:rPr lang="zh-CN" altLang="en-US" dirty="0" smtClean="0">
                <a:solidFill>
                  <a:schemeClr val="bg1"/>
                </a:solidFill>
                <a:latin typeface="+mn-ea"/>
              </a:rPr>
              <a:t>，某些</a:t>
            </a:r>
            <a:r>
              <a:rPr lang="en-US" altLang="zh-CN" dirty="0" smtClean="0">
                <a:solidFill>
                  <a:schemeClr val="bg1"/>
                </a:solidFill>
                <a:latin typeface="+mn-ea"/>
              </a:rPr>
              <a:t>VLAN</a:t>
            </a:r>
            <a:r>
              <a:rPr lang="zh-CN" altLang="en-US" dirty="0" smtClean="0">
                <a:solidFill>
                  <a:schemeClr val="bg1"/>
                </a:solidFill>
                <a:latin typeface="+mn-ea"/>
              </a:rPr>
              <a:t>内的报文不带</a:t>
            </a:r>
            <a:r>
              <a:rPr lang="en-US" altLang="zh-CN" dirty="0" smtClean="0">
                <a:solidFill>
                  <a:schemeClr val="bg1"/>
                </a:solidFill>
                <a:latin typeface="+mn-ea"/>
              </a:rPr>
              <a:t>Tag</a:t>
            </a:r>
            <a:r>
              <a:rPr lang="zh-CN" altLang="en-US" dirty="0" smtClean="0">
                <a:solidFill>
                  <a:schemeClr val="bg1"/>
                </a:solidFill>
                <a:latin typeface="+mn-ea"/>
              </a:rPr>
              <a:t>。</a:t>
            </a:r>
            <a:r>
              <a:rPr lang="en-US" altLang="zh-CN" dirty="0" smtClean="0">
                <a:solidFill>
                  <a:schemeClr val="bg1"/>
                </a:solidFill>
                <a:latin typeface="+mn-ea"/>
              </a:rPr>
              <a:t>Hybrid</a:t>
            </a:r>
            <a:r>
              <a:rPr lang="zh-CN" altLang="en-US" dirty="0" smtClean="0">
                <a:solidFill>
                  <a:schemeClr val="bg1"/>
                </a:solidFill>
                <a:latin typeface="+mn-ea"/>
              </a:rPr>
              <a:t>类型端口既可以用于网络传输设备之间的互连，又可以直接连接终端设备。</a:t>
            </a:r>
            <a:endParaRPr lang="en-US" altLang="zh-CN" dirty="0" smtClean="0">
              <a:solidFill>
                <a:schemeClr val="bg1"/>
              </a:solidFill>
              <a:latin typeface="+mn-ea"/>
            </a:endParaRPr>
          </a:p>
          <a:p>
            <a:pPr marL="342900" indent="-342900">
              <a:buFont typeface="Wingdings" pitchFamily="2" charset="2"/>
              <a:buChar char="l"/>
              <a:defRPr/>
            </a:pPr>
            <a:r>
              <a:rPr lang="zh-CN" altLang="en-US" dirty="0" smtClean="0">
                <a:solidFill>
                  <a:schemeClr val="bg1"/>
                </a:solidFill>
                <a:latin typeface="+mn-ea"/>
              </a:rPr>
              <a:t>端口缺省</a:t>
            </a:r>
            <a:r>
              <a:rPr lang="en-US" altLang="zh-CN" dirty="0" smtClean="0">
                <a:solidFill>
                  <a:schemeClr val="bg1"/>
                </a:solidFill>
                <a:latin typeface="+mn-ea"/>
              </a:rPr>
              <a:t>VLAN</a:t>
            </a:r>
            <a:r>
              <a:rPr lang="zh-CN" altLang="en-US" dirty="0" smtClean="0">
                <a:solidFill>
                  <a:schemeClr val="bg1"/>
                </a:solidFill>
                <a:latin typeface="+mn-ea"/>
              </a:rPr>
              <a:t>，为</a:t>
            </a:r>
            <a:r>
              <a:rPr lang="en-US" altLang="zh-CN" dirty="0" err="1" smtClean="0">
                <a:solidFill>
                  <a:schemeClr val="bg1"/>
                </a:solidFill>
                <a:latin typeface="+mn-ea"/>
              </a:rPr>
              <a:t>untag</a:t>
            </a:r>
            <a:r>
              <a:rPr lang="zh-CN" altLang="en-US" dirty="0" smtClean="0">
                <a:solidFill>
                  <a:schemeClr val="bg1"/>
                </a:solidFill>
                <a:latin typeface="+mn-ea"/>
              </a:rPr>
              <a:t>报文加上缺省</a:t>
            </a:r>
            <a:r>
              <a:rPr lang="en-US" altLang="zh-CN" dirty="0" smtClean="0">
                <a:solidFill>
                  <a:schemeClr val="bg1"/>
                </a:solidFill>
                <a:latin typeface="+mn-ea"/>
              </a:rPr>
              <a:t>VLAN</a:t>
            </a:r>
            <a:r>
              <a:rPr lang="zh-CN" altLang="en-US" dirty="0" smtClean="0">
                <a:solidFill>
                  <a:schemeClr val="bg1"/>
                </a:solidFill>
                <a:latin typeface="+mn-ea"/>
              </a:rPr>
              <a:t>，因为交换机内部的转发都是基于</a:t>
            </a:r>
            <a:r>
              <a:rPr lang="en-US" altLang="zh-CN" dirty="0" smtClean="0">
                <a:solidFill>
                  <a:schemeClr val="bg1"/>
                </a:solidFill>
                <a:latin typeface="+mn-ea"/>
              </a:rPr>
              <a:t>VLAN</a:t>
            </a:r>
            <a:r>
              <a:rPr lang="zh-CN" altLang="en-US" dirty="0" smtClean="0">
                <a:solidFill>
                  <a:schemeClr val="bg1"/>
                </a:solidFill>
                <a:latin typeface="+mn-ea"/>
              </a:rPr>
              <a:t>转发的</a:t>
            </a:r>
            <a:endParaRPr lang="zh-CN" altLang="en-US" dirty="0">
              <a:solidFill>
                <a:schemeClr val="bg1"/>
              </a:solidFill>
              <a:latin typeface="+mn-ea"/>
            </a:endParaRPr>
          </a:p>
        </p:txBody>
      </p:sp>
      <p:sp>
        <p:nvSpPr>
          <p:cNvPr id="5" name="TextBox 4"/>
          <p:cNvSpPr txBox="1"/>
          <p:nvPr/>
        </p:nvSpPr>
        <p:spPr>
          <a:xfrm>
            <a:off x="360363" y="1447800"/>
            <a:ext cx="3373437" cy="381000"/>
          </a:xfrm>
          <a:prstGeom prst="rect">
            <a:avLst/>
          </a:prstGeom>
          <a:noFill/>
        </p:spPr>
        <p:txBody>
          <a:bodyPr wrap="square" rtlCol="0">
            <a:spAutoFit/>
          </a:bodyPr>
          <a:lstStyle/>
          <a:p>
            <a:r>
              <a:rPr lang="en-US" altLang="zh-CN" b="1" dirty="0" smtClean="0">
                <a:solidFill>
                  <a:schemeClr val="bg1"/>
                </a:solidFill>
              </a:rPr>
              <a:t>802.1Q</a:t>
            </a:r>
            <a:r>
              <a:rPr lang="zh-CN" altLang="en-US" b="1" dirty="0" smtClean="0">
                <a:solidFill>
                  <a:schemeClr val="bg1"/>
                </a:solidFill>
              </a:rPr>
              <a:t>链路类型</a:t>
            </a:r>
            <a:endParaRPr lang="zh-CN" altLang="en-US" b="1" dirty="0">
              <a:solidFill>
                <a:schemeClr val="bg1"/>
              </a:solidFill>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15" name="Rectangle 9"/>
          <p:cNvSpPr>
            <a:spLocks noChangeArrowheads="1"/>
          </p:cNvSpPr>
          <p:nvPr/>
        </p:nvSpPr>
        <p:spPr bwMode="auto">
          <a:xfrm>
            <a:off x="314326" y="1412875"/>
            <a:ext cx="8280400" cy="647700"/>
          </a:xfrm>
          <a:prstGeom prst="rect">
            <a:avLst/>
          </a:prstGeom>
          <a:noFill/>
          <a:ln w="9525" algn="ctr">
            <a:noFill/>
            <a:miter lim="800000"/>
            <a:headEnd/>
            <a:tailEnd/>
          </a:ln>
          <a:effectLst/>
        </p:spPr>
        <p:txBody>
          <a:bodyPr/>
          <a:lstStyle/>
          <a:p>
            <a:pPr marL="355600" indent="-355600">
              <a:lnSpc>
                <a:spcPct val="110000"/>
              </a:lnSpc>
              <a:buClr>
                <a:schemeClr val="tx1"/>
              </a:buClr>
              <a:buFont typeface="Wingdings" pitchFamily="2" charset="2"/>
              <a:buChar char="l"/>
            </a:pPr>
            <a:r>
              <a:rPr lang="zh-CN" altLang="en-US" sz="2400" b="1" dirty="0">
                <a:solidFill>
                  <a:srgbClr val="000000"/>
                </a:solidFill>
                <a:ea typeface="华文细黑" pitchFamily="2" charset="-122"/>
              </a:rPr>
              <a:t>应用举例：</a:t>
            </a:r>
          </a:p>
        </p:txBody>
      </p:sp>
      <p:sp>
        <p:nvSpPr>
          <p:cNvPr id="16" name="Line 40"/>
          <p:cNvSpPr>
            <a:spLocks noChangeShapeType="1"/>
          </p:cNvSpPr>
          <p:nvPr/>
        </p:nvSpPr>
        <p:spPr bwMode="auto">
          <a:xfrm flipH="1">
            <a:off x="2428858" y="2560625"/>
            <a:ext cx="1624012" cy="85407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17" name="Text Box 41"/>
          <p:cNvSpPr txBox="1">
            <a:spLocks noChangeArrowheads="1"/>
          </p:cNvSpPr>
          <p:nvPr/>
        </p:nvSpPr>
        <p:spPr bwMode="auto">
          <a:xfrm>
            <a:off x="2071670" y="3870313"/>
            <a:ext cx="717550" cy="274637"/>
          </a:xfrm>
          <a:prstGeom prst="rect">
            <a:avLst/>
          </a:prstGeom>
          <a:noFill/>
          <a:ln w="9525">
            <a:noFill/>
            <a:miter lim="800000"/>
            <a:headEnd/>
            <a:tailEnd/>
          </a:ln>
          <a:effectLst/>
        </p:spPr>
        <p:txBody>
          <a:bodyPr>
            <a:spAutoFit/>
          </a:bodyPr>
          <a:lstStyle/>
          <a:p>
            <a:pPr>
              <a:spcBef>
                <a:spcPct val="50000"/>
              </a:spcBef>
            </a:pPr>
            <a:r>
              <a:rPr lang="en-US" altLang="zh-CN" sz="1200" b="1" dirty="0">
                <a:solidFill>
                  <a:schemeClr val="bg1"/>
                </a:solidFill>
              </a:rPr>
              <a:t>PC2-1</a:t>
            </a:r>
          </a:p>
        </p:txBody>
      </p:sp>
      <p:pic>
        <p:nvPicPr>
          <p:cNvPr id="18" name="Picture 42" descr="终端机"/>
          <p:cNvPicPr>
            <a:picLocks noChangeAspect="1" noChangeArrowheads="1"/>
          </p:cNvPicPr>
          <p:nvPr/>
        </p:nvPicPr>
        <p:blipFill>
          <a:blip r:embed="rId2" cstate="print"/>
          <a:srcRect/>
          <a:stretch>
            <a:fillRect/>
          </a:stretch>
        </p:blipFill>
        <p:spPr bwMode="auto">
          <a:xfrm>
            <a:off x="2139933" y="3208325"/>
            <a:ext cx="611187" cy="647700"/>
          </a:xfrm>
          <a:prstGeom prst="rect">
            <a:avLst/>
          </a:prstGeom>
          <a:noFill/>
          <a:ln w="9525">
            <a:noFill/>
            <a:miter lim="800000"/>
            <a:headEnd/>
            <a:tailEnd/>
          </a:ln>
        </p:spPr>
      </p:pic>
      <p:sp>
        <p:nvSpPr>
          <p:cNvPr id="19" name="Line 43"/>
          <p:cNvSpPr>
            <a:spLocks noChangeShapeType="1"/>
          </p:cNvSpPr>
          <p:nvPr/>
        </p:nvSpPr>
        <p:spPr bwMode="auto">
          <a:xfrm>
            <a:off x="4535470" y="2560625"/>
            <a:ext cx="1566863" cy="85407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0" name="Text Box 44"/>
          <p:cNvSpPr txBox="1">
            <a:spLocks noChangeArrowheads="1"/>
          </p:cNvSpPr>
          <p:nvPr/>
        </p:nvSpPr>
        <p:spPr bwMode="auto">
          <a:xfrm>
            <a:off x="5745145" y="3870313"/>
            <a:ext cx="717550" cy="274637"/>
          </a:xfrm>
          <a:prstGeom prst="rect">
            <a:avLst/>
          </a:prstGeom>
          <a:noFill/>
          <a:ln w="9525">
            <a:noFill/>
            <a:miter lim="800000"/>
            <a:headEnd/>
            <a:tailEnd/>
          </a:ln>
          <a:effectLst/>
        </p:spPr>
        <p:txBody>
          <a:bodyPr>
            <a:spAutoFit/>
          </a:bodyPr>
          <a:lstStyle/>
          <a:p>
            <a:pPr>
              <a:spcBef>
                <a:spcPct val="50000"/>
              </a:spcBef>
            </a:pPr>
            <a:r>
              <a:rPr lang="en-US" altLang="zh-CN" sz="1200" b="1" dirty="0">
                <a:solidFill>
                  <a:schemeClr val="bg1"/>
                </a:solidFill>
              </a:rPr>
              <a:t>PC2-2</a:t>
            </a:r>
          </a:p>
        </p:txBody>
      </p:sp>
      <p:pic>
        <p:nvPicPr>
          <p:cNvPr id="21" name="Picture 45" descr="终端机"/>
          <p:cNvPicPr>
            <a:picLocks noChangeAspect="1" noChangeArrowheads="1"/>
          </p:cNvPicPr>
          <p:nvPr/>
        </p:nvPicPr>
        <p:blipFill>
          <a:blip r:embed="rId2" cstate="print"/>
          <a:srcRect/>
          <a:stretch>
            <a:fillRect/>
          </a:stretch>
        </p:blipFill>
        <p:spPr bwMode="auto">
          <a:xfrm>
            <a:off x="5745145" y="3208325"/>
            <a:ext cx="611188" cy="647700"/>
          </a:xfrm>
          <a:prstGeom prst="rect">
            <a:avLst/>
          </a:prstGeom>
          <a:noFill/>
          <a:ln w="9525">
            <a:noFill/>
            <a:miter lim="800000"/>
            <a:headEnd/>
            <a:tailEnd/>
          </a:ln>
        </p:spPr>
      </p:pic>
      <p:pic>
        <p:nvPicPr>
          <p:cNvPr id="22" name="Picture 46" descr="通用交换机"/>
          <p:cNvPicPr>
            <a:picLocks noChangeAspect="1" noChangeArrowheads="1"/>
          </p:cNvPicPr>
          <p:nvPr/>
        </p:nvPicPr>
        <p:blipFill>
          <a:blip r:embed="rId3" cstate="print"/>
          <a:srcRect/>
          <a:stretch>
            <a:fillRect/>
          </a:stretch>
        </p:blipFill>
        <p:spPr bwMode="auto">
          <a:xfrm>
            <a:off x="3698858" y="1912925"/>
            <a:ext cx="1150937" cy="838200"/>
          </a:xfrm>
          <a:prstGeom prst="rect">
            <a:avLst/>
          </a:prstGeom>
          <a:noFill/>
          <a:ln w="9525">
            <a:noFill/>
            <a:miter lim="800000"/>
            <a:headEnd/>
            <a:tailEnd/>
          </a:ln>
        </p:spPr>
      </p:pic>
      <p:sp>
        <p:nvSpPr>
          <p:cNvPr id="23" name="Rectangle 47"/>
          <p:cNvSpPr>
            <a:spLocks noChangeArrowheads="1"/>
          </p:cNvSpPr>
          <p:nvPr/>
        </p:nvSpPr>
        <p:spPr bwMode="auto">
          <a:xfrm>
            <a:off x="2684445" y="2344725"/>
            <a:ext cx="922338" cy="361950"/>
          </a:xfrm>
          <a:prstGeom prst="rect">
            <a:avLst/>
          </a:prstGeom>
          <a:solidFill>
            <a:srgbClr val="993366"/>
          </a:solidFill>
          <a:ln w="9525" algn="ctr">
            <a:no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dirty="0">
                <a:solidFill>
                  <a:schemeClr val="bg1"/>
                </a:solidFill>
                <a:latin typeface="华文细黑" pitchFamily="2" charset="-122"/>
                <a:ea typeface="华文细黑" pitchFamily="2" charset="-122"/>
              </a:rPr>
              <a:t>PVID=10</a:t>
            </a:r>
          </a:p>
        </p:txBody>
      </p:sp>
      <p:sp>
        <p:nvSpPr>
          <p:cNvPr id="24" name="Rectangle 48"/>
          <p:cNvSpPr>
            <a:spLocks noChangeArrowheads="1"/>
          </p:cNvSpPr>
          <p:nvPr/>
        </p:nvSpPr>
        <p:spPr bwMode="auto">
          <a:xfrm>
            <a:off x="4965683" y="2344725"/>
            <a:ext cx="922337" cy="361950"/>
          </a:xfrm>
          <a:prstGeom prst="rect">
            <a:avLst/>
          </a:prstGeom>
          <a:solidFill>
            <a:srgbClr val="FFCC00"/>
          </a:solidFill>
          <a:ln w="9525" algn="ctr">
            <a:no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dirty="0">
                <a:solidFill>
                  <a:schemeClr val="bg1"/>
                </a:solidFill>
                <a:latin typeface="华文细黑" pitchFamily="2" charset="-122"/>
                <a:ea typeface="华文细黑" pitchFamily="2" charset="-122"/>
              </a:rPr>
              <a:t>PVID=20</a:t>
            </a:r>
          </a:p>
        </p:txBody>
      </p:sp>
      <p:sp>
        <p:nvSpPr>
          <p:cNvPr id="25" name="Text Box 50"/>
          <p:cNvSpPr txBox="1">
            <a:spLocks noChangeArrowheads="1"/>
          </p:cNvSpPr>
          <p:nvPr/>
        </p:nvSpPr>
        <p:spPr bwMode="auto">
          <a:xfrm>
            <a:off x="3884595" y="1643050"/>
            <a:ext cx="965200" cy="274638"/>
          </a:xfrm>
          <a:prstGeom prst="rect">
            <a:avLst/>
          </a:prstGeom>
          <a:noFill/>
          <a:ln w="9525">
            <a:noFill/>
            <a:miter lim="800000"/>
            <a:headEnd/>
            <a:tailEnd/>
          </a:ln>
          <a:effectLst/>
        </p:spPr>
        <p:txBody>
          <a:bodyPr>
            <a:spAutoFit/>
          </a:bodyPr>
          <a:lstStyle/>
          <a:p>
            <a:pPr>
              <a:spcBef>
                <a:spcPct val="50000"/>
              </a:spcBef>
            </a:pPr>
            <a:r>
              <a:rPr lang="en-US" altLang="zh-CN" sz="1200" b="1" dirty="0" err="1">
                <a:solidFill>
                  <a:schemeClr val="bg1"/>
                </a:solidFill>
              </a:rPr>
              <a:t>SwitchA</a:t>
            </a:r>
            <a:endParaRPr lang="en-US" altLang="zh-CN" sz="1200" b="1" dirty="0">
              <a:solidFill>
                <a:schemeClr val="bg1"/>
              </a:solidFill>
            </a:endParaRPr>
          </a:p>
        </p:txBody>
      </p:sp>
      <p:sp>
        <p:nvSpPr>
          <p:cNvPr id="38" name="Rectangle 49"/>
          <p:cNvSpPr>
            <a:spLocks noChangeArrowheads="1"/>
          </p:cNvSpPr>
          <p:nvPr/>
        </p:nvSpPr>
        <p:spPr bwMode="auto">
          <a:xfrm>
            <a:off x="395288" y="4581525"/>
            <a:ext cx="8280400" cy="1584325"/>
          </a:xfrm>
          <a:prstGeom prst="rect">
            <a:avLst/>
          </a:prstGeom>
          <a:noFill/>
          <a:ln w="9525" algn="ctr">
            <a:noFill/>
            <a:miter lim="800000"/>
            <a:headEnd/>
            <a:tailEnd/>
          </a:ln>
          <a:effectLst/>
        </p:spPr>
        <p:txBody>
          <a:bodyPr/>
          <a:lstStyle/>
          <a:p>
            <a:pPr marL="742950" lvl="1" indent="-285750">
              <a:lnSpc>
                <a:spcPct val="110000"/>
              </a:lnSpc>
              <a:buClr>
                <a:schemeClr val="tx1"/>
              </a:buClr>
              <a:buFont typeface="Wingdings" pitchFamily="2" charset="2"/>
              <a:buChar char="à"/>
            </a:pPr>
            <a:r>
              <a:rPr lang="zh-CN" altLang="en-US" sz="2000" b="1" dirty="0">
                <a:solidFill>
                  <a:srgbClr val="000000"/>
                </a:solidFill>
                <a:ea typeface="华文细黑" pitchFamily="2" charset="-122"/>
              </a:rPr>
              <a:t>连接</a:t>
            </a:r>
            <a:r>
              <a:rPr lang="en-US" altLang="zh-CN" sz="2000" b="1" dirty="0">
                <a:solidFill>
                  <a:srgbClr val="000000"/>
                </a:solidFill>
                <a:ea typeface="华文细黑" pitchFamily="2" charset="-122"/>
              </a:rPr>
              <a:t>PC2-1</a:t>
            </a:r>
            <a:r>
              <a:rPr lang="zh-CN" altLang="en-US" sz="2000" b="1" dirty="0">
                <a:solidFill>
                  <a:srgbClr val="000000"/>
                </a:solidFill>
                <a:ea typeface="华文细黑" pitchFamily="2" charset="-122"/>
              </a:rPr>
              <a:t>端口的</a:t>
            </a:r>
            <a:r>
              <a:rPr lang="en-US" altLang="zh-CN" sz="2000" b="1" dirty="0">
                <a:solidFill>
                  <a:srgbClr val="000000"/>
                </a:solidFill>
                <a:ea typeface="华文细黑" pitchFamily="2" charset="-122"/>
              </a:rPr>
              <a:t>PVID=10</a:t>
            </a:r>
            <a:r>
              <a:rPr lang="zh-CN" altLang="en-US" sz="2000" b="1" dirty="0">
                <a:solidFill>
                  <a:srgbClr val="000000"/>
                </a:solidFill>
                <a:ea typeface="华文细黑" pitchFamily="2" charset="-122"/>
              </a:rPr>
              <a:t>，连接</a:t>
            </a:r>
            <a:r>
              <a:rPr lang="en-US" altLang="zh-CN" sz="2000" b="1" dirty="0">
                <a:solidFill>
                  <a:srgbClr val="000000"/>
                </a:solidFill>
                <a:ea typeface="华文细黑" pitchFamily="2" charset="-122"/>
              </a:rPr>
              <a:t>PC2-2</a:t>
            </a:r>
            <a:r>
              <a:rPr lang="zh-CN" altLang="en-US" sz="2000" b="1" dirty="0">
                <a:solidFill>
                  <a:srgbClr val="000000"/>
                </a:solidFill>
                <a:ea typeface="华文细黑" pitchFamily="2" charset="-122"/>
              </a:rPr>
              <a:t>端口的</a:t>
            </a:r>
            <a:r>
              <a:rPr lang="en-US" altLang="zh-CN" sz="2000" b="1" dirty="0">
                <a:solidFill>
                  <a:srgbClr val="000000"/>
                </a:solidFill>
                <a:ea typeface="华文细黑" pitchFamily="2" charset="-122"/>
              </a:rPr>
              <a:t>PVID=20</a:t>
            </a:r>
            <a:r>
              <a:rPr lang="zh-CN" altLang="en-US" sz="2000" b="1" dirty="0">
                <a:solidFill>
                  <a:srgbClr val="000000"/>
                </a:solidFill>
                <a:ea typeface="华文细黑" pitchFamily="2" charset="-122"/>
              </a:rPr>
              <a:t>；</a:t>
            </a:r>
          </a:p>
          <a:p>
            <a:pPr marL="742950" lvl="1" indent="-285750">
              <a:lnSpc>
                <a:spcPct val="110000"/>
              </a:lnSpc>
              <a:buClr>
                <a:schemeClr val="tx1"/>
              </a:buClr>
              <a:buFont typeface="Wingdings" pitchFamily="2" charset="2"/>
              <a:buChar char="à"/>
            </a:pPr>
            <a:r>
              <a:rPr lang="zh-CN" altLang="en-US" sz="2000" b="1" dirty="0">
                <a:solidFill>
                  <a:srgbClr val="000000"/>
                </a:solidFill>
                <a:ea typeface="华文细黑" pitchFamily="2" charset="-122"/>
              </a:rPr>
              <a:t>所有</a:t>
            </a:r>
            <a:r>
              <a:rPr lang="en-US" altLang="zh-CN" sz="2000" b="1" dirty="0">
                <a:solidFill>
                  <a:srgbClr val="000000"/>
                </a:solidFill>
                <a:ea typeface="华文细黑" pitchFamily="2" charset="-122"/>
              </a:rPr>
              <a:t>PC</a:t>
            </a:r>
            <a:r>
              <a:rPr lang="zh-CN" altLang="en-US" sz="2000" b="1" dirty="0">
                <a:solidFill>
                  <a:srgbClr val="000000"/>
                </a:solidFill>
                <a:ea typeface="华文细黑" pitchFamily="2" charset="-122"/>
              </a:rPr>
              <a:t>机的</a:t>
            </a:r>
            <a:r>
              <a:rPr lang="en-US" altLang="zh-CN" sz="2000" b="1" dirty="0">
                <a:solidFill>
                  <a:srgbClr val="000000"/>
                </a:solidFill>
                <a:ea typeface="华文细黑" pitchFamily="2" charset="-122"/>
              </a:rPr>
              <a:t>IP</a:t>
            </a:r>
            <a:r>
              <a:rPr lang="zh-CN" altLang="en-US" sz="2000" b="1" dirty="0">
                <a:solidFill>
                  <a:srgbClr val="000000"/>
                </a:solidFill>
                <a:ea typeface="华文细黑" pitchFamily="2" charset="-122"/>
              </a:rPr>
              <a:t>地址均在同一个</a:t>
            </a:r>
            <a:r>
              <a:rPr lang="en-US" altLang="zh-CN" sz="2000" b="1" dirty="0">
                <a:solidFill>
                  <a:srgbClr val="000000"/>
                </a:solidFill>
                <a:ea typeface="华文细黑" pitchFamily="2" charset="-122"/>
              </a:rPr>
              <a:t>IP</a:t>
            </a:r>
            <a:r>
              <a:rPr lang="zh-CN" altLang="en-US" sz="2000" b="1" dirty="0">
                <a:solidFill>
                  <a:srgbClr val="000000"/>
                </a:solidFill>
                <a:ea typeface="华文细黑" pitchFamily="2" charset="-122"/>
              </a:rPr>
              <a:t>地址段内；</a:t>
            </a:r>
          </a:p>
          <a:p>
            <a:pPr marL="742950" lvl="1" indent="-285750">
              <a:lnSpc>
                <a:spcPct val="110000"/>
              </a:lnSpc>
              <a:buClr>
                <a:schemeClr val="tx1"/>
              </a:buClr>
              <a:buFont typeface="Wingdings" pitchFamily="2" charset="2"/>
              <a:buChar char="à"/>
            </a:pPr>
            <a:r>
              <a:rPr lang="zh-CN" altLang="en-US" sz="2000" b="1" dirty="0">
                <a:solidFill>
                  <a:srgbClr val="000000"/>
                </a:solidFill>
                <a:ea typeface="华文细黑" pitchFamily="2" charset="-122"/>
              </a:rPr>
              <a:t>要求</a:t>
            </a:r>
            <a:r>
              <a:rPr lang="en-US" altLang="zh-CN" sz="2000" b="1" dirty="0">
                <a:solidFill>
                  <a:srgbClr val="000000"/>
                </a:solidFill>
                <a:ea typeface="华文细黑" pitchFamily="2" charset="-122"/>
              </a:rPr>
              <a:t>PC2-1</a:t>
            </a:r>
            <a:r>
              <a:rPr lang="zh-CN" altLang="en-US" sz="2000" b="1" dirty="0">
                <a:solidFill>
                  <a:srgbClr val="000000"/>
                </a:solidFill>
                <a:ea typeface="华文细黑" pitchFamily="2" charset="-122"/>
              </a:rPr>
              <a:t>与</a:t>
            </a:r>
            <a:r>
              <a:rPr lang="en-US" altLang="zh-CN" sz="2000" b="1" dirty="0">
                <a:solidFill>
                  <a:srgbClr val="000000"/>
                </a:solidFill>
                <a:ea typeface="华文细黑" pitchFamily="2" charset="-122"/>
              </a:rPr>
              <a:t>PC2-2</a:t>
            </a:r>
            <a:r>
              <a:rPr lang="zh-CN" altLang="en-US" sz="2000" b="1" dirty="0">
                <a:solidFill>
                  <a:srgbClr val="000000"/>
                </a:solidFill>
                <a:ea typeface="华文细黑" pitchFamily="2" charset="-122"/>
              </a:rPr>
              <a:t>可以互通。</a:t>
            </a:r>
            <a:endParaRPr lang="en-US" altLang="zh-CN" sz="2000" b="1" dirty="0">
              <a:solidFill>
                <a:srgbClr val="000000"/>
              </a:solidFill>
              <a:ea typeface="华文细黑" pitchFamily="2" charset="-122"/>
            </a:endParaRPr>
          </a:p>
          <a:p>
            <a:pPr marL="742950" lvl="1" indent="-285750">
              <a:lnSpc>
                <a:spcPct val="110000"/>
              </a:lnSpc>
              <a:buClr>
                <a:schemeClr val="tx1"/>
              </a:buClr>
              <a:buFont typeface="Wingdings" pitchFamily="2" charset="2"/>
              <a:buChar char="à"/>
            </a:pPr>
            <a:r>
              <a:rPr lang="zh-CN" altLang="en-US" sz="2000" b="1" dirty="0">
                <a:solidFill>
                  <a:srgbClr val="000000"/>
                </a:solidFill>
                <a:ea typeface="华文细黑" pitchFamily="2" charset="-122"/>
              </a:rPr>
              <a:t>如何配置达到要求</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4" name="Line 14"/>
          <p:cNvSpPr>
            <a:spLocks noChangeShapeType="1"/>
          </p:cNvSpPr>
          <p:nvPr/>
        </p:nvSpPr>
        <p:spPr bwMode="auto">
          <a:xfrm flipH="1">
            <a:off x="2697163" y="2347913"/>
            <a:ext cx="1624012" cy="85407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5" name="Text Box 15"/>
          <p:cNvSpPr txBox="1">
            <a:spLocks noChangeArrowheads="1"/>
          </p:cNvSpPr>
          <p:nvPr/>
        </p:nvSpPr>
        <p:spPr bwMode="auto">
          <a:xfrm>
            <a:off x="2339975" y="3657600"/>
            <a:ext cx="717550" cy="274638"/>
          </a:xfrm>
          <a:prstGeom prst="rect">
            <a:avLst/>
          </a:prstGeom>
          <a:noFill/>
          <a:ln w="9525">
            <a:noFill/>
            <a:miter lim="800000"/>
            <a:headEnd/>
            <a:tailEnd/>
          </a:ln>
          <a:effectLst/>
        </p:spPr>
        <p:txBody>
          <a:bodyPr>
            <a:spAutoFit/>
          </a:bodyPr>
          <a:lstStyle/>
          <a:p>
            <a:pPr>
              <a:spcBef>
                <a:spcPct val="50000"/>
              </a:spcBef>
            </a:pPr>
            <a:r>
              <a:rPr lang="en-US" altLang="zh-CN" sz="1200" b="1" dirty="0">
                <a:solidFill>
                  <a:schemeClr val="bg1"/>
                </a:solidFill>
              </a:rPr>
              <a:t>PC2-1</a:t>
            </a:r>
          </a:p>
        </p:txBody>
      </p:sp>
      <p:pic>
        <p:nvPicPr>
          <p:cNvPr id="6" name="Picture 16" descr="终端机"/>
          <p:cNvPicPr>
            <a:picLocks noChangeAspect="1" noChangeArrowheads="1"/>
          </p:cNvPicPr>
          <p:nvPr/>
        </p:nvPicPr>
        <p:blipFill>
          <a:blip r:embed="rId2" cstate="print"/>
          <a:srcRect/>
          <a:stretch>
            <a:fillRect/>
          </a:stretch>
        </p:blipFill>
        <p:spPr bwMode="auto">
          <a:xfrm>
            <a:off x="2408238" y="2995613"/>
            <a:ext cx="611187" cy="647700"/>
          </a:xfrm>
          <a:prstGeom prst="rect">
            <a:avLst/>
          </a:prstGeom>
          <a:noFill/>
          <a:ln w="9525">
            <a:noFill/>
            <a:miter lim="800000"/>
            <a:headEnd/>
            <a:tailEnd/>
          </a:ln>
        </p:spPr>
      </p:pic>
      <p:sp>
        <p:nvSpPr>
          <p:cNvPr id="7" name="Line 17"/>
          <p:cNvSpPr>
            <a:spLocks noChangeShapeType="1"/>
          </p:cNvSpPr>
          <p:nvPr/>
        </p:nvSpPr>
        <p:spPr bwMode="auto">
          <a:xfrm>
            <a:off x="4803775" y="2347913"/>
            <a:ext cx="1566863" cy="85407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8" name="Text Box 18"/>
          <p:cNvSpPr txBox="1">
            <a:spLocks noChangeArrowheads="1"/>
          </p:cNvSpPr>
          <p:nvPr/>
        </p:nvSpPr>
        <p:spPr bwMode="auto">
          <a:xfrm>
            <a:off x="6013450" y="3657600"/>
            <a:ext cx="717550" cy="274638"/>
          </a:xfrm>
          <a:prstGeom prst="rect">
            <a:avLst/>
          </a:prstGeom>
          <a:noFill/>
          <a:ln w="9525">
            <a:noFill/>
            <a:miter lim="800000"/>
            <a:headEnd/>
            <a:tailEnd/>
          </a:ln>
          <a:effectLst/>
        </p:spPr>
        <p:txBody>
          <a:bodyPr>
            <a:spAutoFit/>
          </a:bodyPr>
          <a:lstStyle/>
          <a:p>
            <a:pPr>
              <a:spcBef>
                <a:spcPct val="50000"/>
              </a:spcBef>
            </a:pPr>
            <a:r>
              <a:rPr lang="en-US" altLang="zh-CN" sz="1200" b="1" dirty="0">
                <a:solidFill>
                  <a:schemeClr val="bg1"/>
                </a:solidFill>
              </a:rPr>
              <a:t>PC2-2</a:t>
            </a:r>
          </a:p>
        </p:txBody>
      </p:sp>
      <p:pic>
        <p:nvPicPr>
          <p:cNvPr id="9" name="Picture 19" descr="终端机"/>
          <p:cNvPicPr>
            <a:picLocks noChangeAspect="1" noChangeArrowheads="1"/>
          </p:cNvPicPr>
          <p:nvPr/>
        </p:nvPicPr>
        <p:blipFill>
          <a:blip r:embed="rId2" cstate="print"/>
          <a:srcRect/>
          <a:stretch>
            <a:fillRect/>
          </a:stretch>
        </p:blipFill>
        <p:spPr bwMode="auto">
          <a:xfrm>
            <a:off x="6013450" y="2995613"/>
            <a:ext cx="611188" cy="647700"/>
          </a:xfrm>
          <a:prstGeom prst="rect">
            <a:avLst/>
          </a:prstGeom>
          <a:noFill/>
          <a:ln w="9525">
            <a:noFill/>
            <a:miter lim="800000"/>
            <a:headEnd/>
            <a:tailEnd/>
          </a:ln>
        </p:spPr>
      </p:pic>
      <p:pic>
        <p:nvPicPr>
          <p:cNvPr id="10" name="Picture 20" descr="通用交换机"/>
          <p:cNvPicPr>
            <a:picLocks noChangeAspect="1" noChangeArrowheads="1"/>
          </p:cNvPicPr>
          <p:nvPr/>
        </p:nvPicPr>
        <p:blipFill>
          <a:blip r:embed="rId3" cstate="print"/>
          <a:srcRect/>
          <a:stretch>
            <a:fillRect/>
          </a:stretch>
        </p:blipFill>
        <p:spPr bwMode="auto">
          <a:xfrm>
            <a:off x="3967163" y="1700213"/>
            <a:ext cx="1150937" cy="838200"/>
          </a:xfrm>
          <a:prstGeom prst="rect">
            <a:avLst/>
          </a:prstGeom>
          <a:noFill/>
          <a:ln w="9525">
            <a:noFill/>
            <a:miter lim="800000"/>
            <a:headEnd/>
            <a:tailEnd/>
          </a:ln>
        </p:spPr>
      </p:pic>
      <p:grpSp>
        <p:nvGrpSpPr>
          <p:cNvPr id="11" name="Group 31"/>
          <p:cNvGrpSpPr>
            <a:grpSpLocks/>
          </p:cNvGrpSpPr>
          <p:nvPr/>
        </p:nvGrpSpPr>
        <p:grpSpPr bwMode="auto">
          <a:xfrm>
            <a:off x="1023938" y="3021013"/>
            <a:ext cx="1844675" cy="361950"/>
            <a:chOff x="1371" y="2886"/>
            <a:chExt cx="1162" cy="228"/>
          </a:xfrm>
        </p:grpSpPr>
        <p:sp>
          <p:nvSpPr>
            <p:cNvPr id="12" name="Rectangle 11"/>
            <p:cNvSpPr>
              <a:spLocks noChangeArrowheads="1"/>
            </p:cNvSpPr>
            <p:nvPr/>
          </p:nvSpPr>
          <p:spPr bwMode="auto">
            <a:xfrm>
              <a:off x="1952" y="2886"/>
              <a:ext cx="581" cy="228"/>
            </a:xfrm>
            <a:prstGeom prst="rect">
              <a:avLst/>
            </a:prstGeom>
            <a:solidFill>
              <a:srgbClr val="993366"/>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a:solidFill>
                    <a:schemeClr val="bg1"/>
                  </a:solidFill>
                  <a:latin typeface="华文细黑" pitchFamily="2" charset="-122"/>
                  <a:ea typeface="华文细黑" pitchFamily="2" charset="-122"/>
                </a:rPr>
                <a:t>MAC2-1</a:t>
              </a:r>
            </a:p>
          </p:txBody>
        </p:sp>
        <p:sp>
          <p:nvSpPr>
            <p:cNvPr id="13" name="Rectangle 21"/>
            <p:cNvSpPr>
              <a:spLocks noChangeArrowheads="1"/>
            </p:cNvSpPr>
            <p:nvPr/>
          </p:nvSpPr>
          <p:spPr bwMode="auto">
            <a:xfrm>
              <a:off x="1371" y="2886"/>
              <a:ext cx="581" cy="228"/>
            </a:xfrm>
            <a:prstGeom prst="rect">
              <a:avLst/>
            </a:prstGeom>
            <a:solidFill>
              <a:srgbClr val="993366"/>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a:solidFill>
                    <a:schemeClr val="bg1"/>
                  </a:solidFill>
                  <a:latin typeface="华文细黑" pitchFamily="2" charset="-122"/>
                  <a:ea typeface="华文细黑" pitchFamily="2" charset="-122"/>
                </a:rPr>
                <a:t>MAC-2-2</a:t>
              </a:r>
            </a:p>
          </p:txBody>
        </p:sp>
      </p:grpSp>
      <p:sp>
        <p:nvSpPr>
          <p:cNvPr id="14" name="Text Box 23"/>
          <p:cNvSpPr txBox="1">
            <a:spLocks noChangeArrowheads="1"/>
          </p:cNvSpPr>
          <p:nvPr/>
        </p:nvSpPr>
        <p:spPr bwMode="auto">
          <a:xfrm>
            <a:off x="4152900" y="1412875"/>
            <a:ext cx="965200" cy="274638"/>
          </a:xfrm>
          <a:prstGeom prst="rect">
            <a:avLst/>
          </a:prstGeom>
          <a:noFill/>
          <a:ln w="9525">
            <a:noFill/>
            <a:miter lim="800000"/>
            <a:headEnd/>
            <a:tailEnd/>
          </a:ln>
          <a:effectLst/>
        </p:spPr>
        <p:txBody>
          <a:bodyPr>
            <a:spAutoFit/>
          </a:bodyPr>
          <a:lstStyle/>
          <a:p>
            <a:pPr>
              <a:spcBef>
                <a:spcPct val="50000"/>
              </a:spcBef>
            </a:pPr>
            <a:r>
              <a:rPr lang="en-US" altLang="zh-CN" sz="1200" b="1" dirty="0" err="1">
                <a:solidFill>
                  <a:schemeClr val="bg1"/>
                </a:solidFill>
              </a:rPr>
              <a:t>SwitchA</a:t>
            </a:r>
            <a:endParaRPr lang="en-US" altLang="zh-CN" sz="1200" b="1" dirty="0">
              <a:solidFill>
                <a:schemeClr val="bg1"/>
              </a:solidFill>
            </a:endParaRPr>
          </a:p>
        </p:txBody>
      </p:sp>
      <p:grpSp>
        <p:nvGrpSpPr>
          <p:cNvPr id="15" name="Group 32"/>
          <p:cNvGrpSpPr>
            <a:grpSpLocks/>
          </p:cNvGrpSpPr>
          <p:nvPr/>
        </p:nvGrpSpPr>
        <p:grpSpPr bwMode="auto">
          <a:xfrm>
            <a:off x="1485900" y="1757363"/>
            <a:ext cx="2667000" cy="361950"/>
            <a:chOff x="1226" y="3250"/>
            <a:chExt cx="1680" cy="228"/>
          </a:xfrm>
        </p:grpSpPr>
        <p:sp>
          <p:nvSpPr>
            <p:cNvPr id="16" name="Rectangle 26"/>
            <p:cNvSpPr>
              <a:spLocks noChangeArrowheads="1"/>
            </p:cNvSpPr>
            <p:nvPr/>
          </p:nvSpPr>
          <p:spPr bwMode="auto">
            <a:xfrm>
              <a:off x="2325" y="3250"/>
              <a:ext cx="581" cy="228"/>
            </a:xfrm>
            <a:prstGeom prst="rect">
              <a:avLst/>
            </a:prstGeom>
            <a:solidFill>
              <a:srgbClr val="993366"/>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a:solidFill>
                    <a:schemeClr val="bg1"/>
                  </a:solidFill>
                  <a:latin typeface="华文细黑" pitchFamily="2" charset="-122"/>
                  <a:ea typeface="华文细黑" pitchFamily="2" charset="-122"/>
                </a:rPr>
                <a:t>VID=10</a:t>
              </a:r>
            </a:p>
          </p:txBody>
        </p:sp>
        <p:sp>
          <p:nvSpPr>
            <p:cNvPr id="17" name="Rectangle 24"/>
            <p:cNvSpPr>
              <a:spLocks noChangeArrowheads="1"/>
            </p:cNvSpPr>
            <p:nvPr/>
          </p:nvSpPr>
          <p:spPr bwMode="auto">
            <a:xfrm>
              <a:off x="1807" y="3250"/>
              <a:ext cx="581" cy="228"/>
            </a:xfrm>
            <a:prstGeom prst="rect">
              <a:avLst/>
            </a:prstGeom>
            <a:solidFill>
              <a:srgbClr val="993366"/>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dirty="0">
                  <a:solidFill>
                    <a:schemeClr val="bg1"/>
                  </a:solidFill>
                  <a:latin typeface="华文细黑" pitchFamily="2" charset="-122"/>
                  <a:ea typeface="华文细黑" pitchFamily="2" charset="-122"/>
                </a:rPr>
                <a:t>MAC-2-1</a:t>
              </a:r>
            </a:p>
          </p:txBody>
        </p:sp>
        <p:sp>
          <p:nvSpPr>
            <p:cNvPr id="18" name="Rectangle 25"/>
            <p:cNvSpPr>
              <a:spLocks noChangeArrowheads="1"/>
            </p:cNvSpPr>
            <p:nvPr/>
          </p:nvSpPr>
          <p:spPr bwMode="auto">
            <a:xfrm>
              <a:off x="1226" y="3250"/>
              <a:ext cx="581" cy="228"/>
            </a:xfrm>
            <a:prstGeom prst="rect">
              <a:avLst/>
            </a:prstGeom>
            <a:solidFill>
              <a:srgbClr val="993366"/>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dirty="0">
                  <a:solidFill>
                    <a:schemeClr val="bg1"/>
                  </a:solidFill>
                  <a:latin typeface="华文细黑" pitchFamily="2" charset="-122"/>
                  <a:ea typeface="华文细黑" pitchFamily="2" charset="-122"/>
                </a:rPr>
                <a:t>MAC-2-2</a:t>
              </a:r>
            </a:p>
          </p:txBody>
        </p:sp>
      </p:grpSp>
      <p:grpSp>
        <p:nvGrpSpPr>
          <p:cNvPr id="19" name="Group 33"/>
          <p:cNvGrpSpPr>
            <a:grpSpLocks/>
          </p:cNvGrpSpPr>
          <p:nvPr/>
        </p:nvGrpSpPr>
        <p:grpSpPr bwMode="auto">
          <a:xfrm>
            <a:off x="4929190" y="1643050"/>
            <a:ext cx="2635250" cy="361950"/>
            <a:chOff x="3389" y="2886"/>
            <a:chExt cx="1660" cy="228"/>
          </a:xfrm>
        </p:grpSpPr>
        <p:sp>
          <p:nvSpPr>
            <p:cNvPr id="20" name="Rectangle 28"/>
            <p:cNvSpPr>
              <a:spLocks noChangeArrowheads="1"/>
            </p:cNvSpPr>
            <p:nvPr/>
          </p:nvSpPr>
          <p:spPr bwMode="auto">
            <a:xfrm>
              <a:off x="4468" y="2886"/>
              <a:ext cx="581" cy="228"/>
            </a:xfrm>
            <a:prstGeom prst="rect">
              <a:avLst/>
            </a:prstGeom>
            <a:solidFill>
              <a:srgbClr val="FFCC00"/>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a:solidFill>
                    <a:schemeClr val="bg1"/>
                  </a:solidFill>
                  <a:latin typeface="华文细黑" pitchFamily="2" charset="-122"/>
                  <a:ea typeface="华文细黑" pitchFamily="2" charset="-122"/>
                </a:rPr>
                <a:t>VID=20</a:t>
              </a:r>
            </a:p>
          </p:txBody>
        </p:sp>
        <p:sp>
          <p:nvSpPr>
            <p:cNvPr id="21" name="Rectangle 12"/>
            <p:cNvSpPr>
              <a:spLocks noChangeArrowheads="1"/>
            </p:cNvSpPr>
            <p:nvPr/>
          </p:nvSpPr>
          <p:spPr bwMode="auto">
            <a:xfrm>
              <a:off x="3389" y="2886"/>
              <a:ext cx="581" cy="228"/>
            </a:xfrm>
            <a:prstGeom prst="rect">
              <a:avLst/>
            </a:prstGeom>
            <a:solidFill>
              <a:srgbClr val="FFCC00"/>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a:solidFill>
                    <a:schemeClr val="bg1"/>
                  </a:solidFill>
                  <a:latin typeface="华文细黑" pitchFamily="2" charset="-122"/>
                  <a:ea typeface="华文细黑" pitchFamily="2" charset="-122"/>
                </a:rPr>
                <a:t>MAC-2-1</a:t>
              </a:r>
            </a:p>
          </p:txBody>
        </p:sp>
        <p:sp>
          <p:nvSpPr>
            <p:cNvPr id="22" name="Rectangle 27"/>
            <p:cNvSpPr>
              <a:spLocks noChangeArrowheads="1"/>
            </p:cNvSpPr>
            <p:nvPr/>
          </p:nvSpPr>
          <p:spPr bwMode="auto">
            <a:xfrm>
              <a:off x="3970" y="2886"/>
              <a:ext cx="581" cy="228"/>
            </a:xfrm>
            <a:prstGeom prst="rect">
              <a:avLst/>
            </a:prstGeom>
            <a:solidFill>
              <a:srgbClr val="FFCC00"/>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dirty="0">
                  <a:solidFill>
                    <a:schemeClr val="bg1"/>
                  </a:solidFill>
                  <a:latin typeface="华文细黑" pitchFamily="2" charset="-122"/>
                  <a:ea typeface="华文细黑" pitchFamily="2" charset="-122"/>
                </a:rPr>
                <a:t>MAC-2-2</a:t>
              </a:r>
            </a:p>
          </p:txBody>
        </p:sp>
      </p:grpSp>
      <p:grpSp>
        <p:nvGrpSpPr>
          <p:cNvPr id="23" name="Group 34"/>
          <p:cNvGrpSpPr>
            <a:grpSpLocks/>
          </p:cNvGrpSpPr>
          <p:nvPr/>
        </p:nvGrpSpPr>
        <p:grpSpPr bwMode="auto">
          <a:xfrm>
            <a:off x="6170613" y="3067050"/>
            <a:ext cx="1844675" cy="361950"/>
            <a:chOff x="3525" y="3364"/>
            <a:chExt cx="1162" cy="228"/>
          </a:xfrm>
        </p:grpSpPr>
        <p:sp>
          <p:nvSpPr>
            <p:cNvPr id="24" name="Rectangle 29"/>
            <p:cNvSpPr>
              <a:spLocks noChangeArrowheads="1"/>
            </p:cNvSpPr>
            <p:nvPr/>
          </p:nvSpPr>
          <p:spPr bwMode="auto">
            <a:xfrm>
              <a:off x="3525" y="3364"/>
              <a:ext cx="581" cy="228"/>
            </a:xfrm>
            <a:prstGeom prst="rect">
              <a:avLst/>
            </a:prstGeom>
            <a:solidFill>
              <a:srgbClr val="FFCC00"/>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a:solidFill>
                    <a:schemeClr val="bg1"/>
                  </a:solidFill>
                  <a:latin typeface="华文细黑" pitchFamily="2" charset="-122"/>
                  <a:ea typeface="华文细黑" pitchFamily="2" charset="-122"/>
                </a:rPr>
                <a:t>MAC-2-1</a:t>
              </a:r>
            </a:p>
          </p:txBody>
        </p:sp>
        <p:sp>
          <p:nvSpPr>
            <p:cNvPr id="25" name="Rectangle 30"/>
            <p:cNvSpPr>
              <a:spLocks noChangeArrowheads="1"/>
            </p:cNvSpPr>
            <p:nvPr/>
          </p:nvSpPr>
          <p:spPr bwMode="auto">
            <a:xfrm>
              <a:off x="4106" y="3364"/>
              <a:ext cx="581" cy="228"/>
            </a:xfrm>
            <a:prstGeom prst="rect">
              <a:avLst/>
            </a:prstGeom>
            <a:solidFill>
              <a:srgbClr val="FFCC00"/>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dirty="0">
                  <a:solidFill>
                    <a:schemeClr val="bg1"/>
                  </a:solidFill>
                  <a:latin typeface="华文细黑" pitchFamily="2" charset="-122"/>
                  <a:ea typeface="华文细黑" pitchFamily="2" charset="-122"/>
                </a:rPr>
                <a:t>MAC-2-2</a:t>
              </a:r>
            </a:p>
          </p:txBody>
        </p:sp>
      </p:grpSp>
      <p:grpSp>
        <p:nvGrpSpPr>
          <p:cNvPr id="26" name="Group 35"/>
          <p:cNvGrpSpPr>
            <a:grpSpLocks/>
          </p:cNvGrpSpPr>
          <p:nvPr/>
        </p:nvGrpSpPr>
        <p:grpSpPr bwMode="auto">
          <a:xfrm>
            <a:off x="4613275" y="2176463"/>
            <a:ext cx="1844675" cy="361950"/>
            <a:chOff x="1371" y="2886"/>
            <a:chExt cx="1162" cy="228"/>
          </a:xfrm>
        </p:grpSpPr>
        <p:sp>
          <p:nvSpPr>
            <p:cNvPr id="27" name="Rectangle 36"/>
            <p:cNvSpPr>
              <a:spLocks noChangeArrowheads="1"/>
            </p:cNvSpPr>
            <p:nvPr/>
          </p:nvSpPr>
          <p:spPr bwMode="auto">
            <a:xfrm>
              <a:off x="1952" y="2886"/>
              <a:ext cx="581" cy="228"/>
            </a:xfrm>
            <a:prstGeom prst="rect">
              <a:avLst/>
            </a:prstGeom>
            <a:solidFill>
              <a:srgbClr val="993366"/>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a:solidFill>
                    <a:schemeClr val="bg1"/>
                  </a:solidFill>
                  <a:latin typeface="华文细黑" pitchFamily="2" charset="-122"/>
                  <a:ea typeface="华文细黑" pitchFamily="2" charset="-122"/>
                </a:rPr>
                <a:t>MAC2-1</a:t>
              </a:r>
            </a:p>
          </p:txBody>
        </p:sp>
        <p:sp>
          <p:nvSpPr>
            <p:cNvPr id="28" name="Rectangle 37"/>
            <p:cNvSpPr>
              <a:spLocks noChangeArrowheads="1"/>
            </p:cNvSpPr>
            <p:nvPr/>
          </p:nvSpPr>
          <p:spPr bwMode="auto">
            <a:xfrm>
              <a:off x="1371" y="2886"/>
              <a:ext cx="581" cy="228"/>
            </a:xfrm>
            <a:prstGeom prst="rect">
              <a:avLst/>
            </a:prstGeom>
            <a:solidFill>
              <a:srgbClr val="993366"/>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a:solidFill>
                    <a:schemeClr val="bg1"/>
                  </a:solidFill>
                  <a:latin typeface="华文细黑" pitchFamily="2" charset="-122"/>
                  <a:ea typeface="华文细黑" pitchFamily="2" charset="-122"/>
                </a:rPr>
                <a:t>MAC-2-2</a:t>
              </a:r>
            </a:p>
          </p:txBody>
        </p:sp>
      </p:grpSp>
      <p:grpSp>
        <p:nvGrpSpPr>
          <p:cNvPr id="29" name="Group 45"/>
          <p:cNvGrpSpPr>
            <a:grpSpLocks/>
          </p:cNvGrpSpPr>
          <p:nvPr/>
        </p:nvGrpSpPr>
        <p:grpSpPr bwMode="auto">
          <a:xfrm>
            <a:off x="2697163" y="2176463"/>
            <a:ext cx="1844675" cy="361950"/>
            <a:chOff x="3525" y="3364"/>
            <a:chExt cx="1162" cy="228"/>
          </a:xfrm>
        </p:grpSpPr>
        <p:sp>
          <p:nvSpPr>
            <p:cNvPr id="30" name="Rectangle 46"/>
            <p:cNvSpPr>
              <a:spLocks noChangeArrowheads="1"/>
            </p:cNvSpPr>
            <p:nvPr/>
          </p:nvSpPr>
          <p:spPr bwMode="auto">
            <a:xfrm>
              <a:off x="3525" y="3364"/>
              <a:ext cx="581" cy="228"/>
            </a:xfrm>
            <a:prstGeom prst="rect">
              <a:avLst/>
            </a:prstGeom>
            <a:solidFill>
              <a:srgbClr val="FFCC00"/>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dirty="0">
                  <a:solidFill>
                    <a:schemeClr val="bg1"/>
                  </a:solidFill>
                  <a:latin typeface="华文细黑" pitchFamily="2" charset="-122"/>
                  <a:ea typeface="华文细黑" pitchFamily="2" charset="-122"/>
                </a:rPr>
                <a:t>MAC-2-1</a:t>
              </a:r>
            </a:p>
          </p:txBody>
        </p:sp>
        <p:sp>
          <p:nvSpPr>
            <p:cNvPr id="31" name="Rectangle 47"/>
            <p:cNvSpPr>
              <a:spLocks noChangeArrowheads="1"/>
            </p:cNvSpPr>
            <p:nvPr/>
          </p:nvSpPr>
          <p:spPr bwMode="auto">
            <a:xfrm>
              <a:off x="4106" y="3364"/>
              <a:ext cx="581" cy="228"/>
            </a:xfrm>
            <a:prstGeom prst="rect">
              <a:avLst/>
            </a:prstGeom>
            <a:solidFill>
              <a:srgbClr val="FFCC00"/>
            </a:solidFill>
            <a:ln w="9525" algn="ctr">
              <a:solidFill>
                <a:schemeClr val="tx1"/>
              </a:solidFill>
              <a:miter lim="800000"/>
              <a:headEnd/>
              <a:tailEnd/>
            </a:ln>
            <a:effectLst/>
          </p:spPr>
          <p:txBody>
            <a:bodyPr anchor="b" anchorCtr="1"/>
            <a:lstStyle/>
            <a:p>
              <a:pPr marL="342900" indent="-342900">
                <a:lnSpc>
                  <a:spcPct val="110000"/>
                </a:lnSpc>
                <a:buClr>
                  <a:schemeClr val="tx1"/>
                </a:buClr>
                <a:buFont typeface="Wingdings" pitchFamily="2" charset="2"/>
                <a:buNone/>
              </a:pPr>
              <a:r>
                <a:rPr lang="en-US" altLang="zh-CN" sz="1200" b="1" dirty="0">
                  <a:solidFill>
                    <a:schemeClr val="bg1"/>
                  </a:solidFill>
                  <a:latin typeface="华文细黑" pitchFamily="2" charset="-122"/>
                  <a:ea typeface="华文细黑" pitchFamily="2" charset="-122"/>
                </a:rPr>
                <a:t>MAC-2-2</a:t>
              </a:r>
            </a:p>
          </p:txBody>
        </p:sp>
      </p:grpSp>
      <p:sp>
        <p:nvSpPr>
          <p:cNvPr id="32" name="Rectangle 49"/>
          <p:cNvSpPr>
            <a:spLocks noChangeArrowheads="1"/>
          </p:cNvSpPr>
          <p:nvPr/>
        </p:nvSpPr>
        <p:spPr bwMode="auto">
          <a:xfrm>
            <a:off x="611188" y="4149725"/>
            <a:ext cx="3816350" cy="1800225"/>
          </a:xfrm>
          <a:prstGeom prst="rect">
            <a:avLst/>
          </a:prstGeom>
          <a:noFill/>
          <a:ln w="9525" algn="ctr">
            <a:noFill/>
            <a:miter lim="800000"/>
            <a:headEnd/>
            <a:tailEnd/>
          </a:ln>
          <a:effectLst/>
        </p:spPr>
        <p:txBody>
          <a:bodyPr/>
          <a:lstStyle/>
          <a:p>
            <a:pPr marL="742950" lvl="1" indent="-285750">
              <a:lnSpc>
                <a:spcPct val="110000"/>
              </a:lnSpc>
              <a:buClr>
                <a:schemeClr val="tx1"/>
              </a:buClr>
              <a:buFont typeface="Wingdings" pitchFamily="2" charset="2"/>
              <a:buNone/>
            </a:pPr>
            <a:r>
              <a:rPr lang="en-US" altLang="zh-CN" sz="1600" b="1" dirty="0">
                <a:solidFill>
                  <a:srgbClr val="000000"/>
                </a:solidFill>
                <a:ea typeface="华文细黑" pitchFamily="2" charset="-122"/>
              </a:rPr>
              <a:t>Interface Ethernet1/0/1</a:t>
            </a:r>
          </a:p>
          <a:p>
            <a:pPr marL="742950" lvl="1" indent="-285750">
              <a:lnSpc>
                <a:spcPct val="110000"/>
              </a:lnSpc>
              <a:buClr>
                <a:schemeClr val="tx1"/>
              </a:buClr>
              <a:buFont typeface="Wingdings" pitchFamily="2" charset="2"/>
              <a:buNone/>
            </a:pPr>
            <a:r>
              <a:rPr lang="en-US" altLang="zh-CN" sz="1600" b="1" dirty="0">
                <a:solidFill>
                  <a:srgbClr val="000000"/>
                </a:solidFill>
                <a:ea typeface="华文细黑" pitchFamily="2" charset="-122"/>
              </a:rPr>
              <a:t>port link-type hybrid</a:t>
            </a:r>
          </a:p>
          <a:p>
            <a:pPr marL="742950" lvl="1" indent="-285750">
              <a:lnSpc>
                <a:spcPct val="110000"/>
              </a:lnSpc>
              <a:buClr>
                <a:schemeClr val="tx1"/>
              </a:buClr>
              <a:buFont typeface="Wingdings" pitchFamily="2" charset="2"/>
              <a:buNone/>
            </a:pPr>
            <a:r>
              <a:rPr lang="en-US" altLang="zh-CN" sz="1600" b="1" dirty="0">
                <a:solidFill>
                  <a:srgbClr val="000000"/>
                </a:solidFill>
                <a:ea typeface="华文细黑" pitchFamily="2" charset="-122"/>
              </a:rPr>
              <a:t>port hybrid </a:t>
            </a:r>
            <a:r>
              <a:rPr lang="en-US" altLang="zh-CN" sz="1600" b="1" dirty="0" err="1">
                <a:solidFill>
                  <a:srgbClr val="000000"/>
                </a:solidFill>
                <a:ea typeface="华文细黑" pitchFamily="2" charset="-122"/>
              </a:rPr>
              <a:t>vlan</a:t>
            </a:r>
            <a:r>
              <a:rPr lang="en-US" altLang="zh-CN" sz="1600" b="1" dirty="0">
                <a:solidFill>
                  <a:srgbClr val="000000"/>
                </a:solidFill>
                <a:ea typeface="华文细黑" pitchFamily="2" charset="-122"/>
              </a:rPr>
              <a:t> 20 untagged</a:t>
            </a:r>
          </a:p>
          <a:p>
            <a:pPr marL="742950" lvl="1" indent="-285750">
              <a:lnSpc>
                <a:spcPct val="110000"/>
              </a:lnSpc>
              <a:buClr>
                <a:schemeClr val="tx1"/>
              </a:buClr>
              <a:buFont typeface="Wingdings" pitchFamily="2" charset="2"/>
              <a:buNone/>
            </a:pPr>
            <a:r>
              <a:rPr lang="en-US" altLang="zh-CN" sz="1600" b="1" dirty="0">
                <a:solidFill>
                  <a:schemeClr val="bg1"/>
                </a:solidFill>
                <a:ea typeface="华文细黑" pitchFamily="2" charset="-122"/>
              </a:rPr>
              <a:t>port hybrid </a:t>
            </a:r>
            <a:r>
              <a:rPr lang="en-US" altLang="zh-CN" sz="1600" b="1" dirty="0" err="1">
                <a:solidFill>
                  <a:schemeClr val="bg1"/>
                </a:solidFill>
                <a:ea typeface="华文细黑" pitchFamily="2" charset="-122"/>
              </a:rPr>
              <a:t>vlan</a:t>
            </a:r>
            <a:r>
              <a:rPr lang="en-US" altLang="zh-CN" sz="1600" b="1" dirty="0">
                <a:solidFill>
                  <a:schemeClr val="bg1"/>
                </a:solidFill>
                <a:ea typeface="华文细黑" pitchFamily="2" charset="-122"/>
              </a:rPr>
              <a:t> 10 untagged</a:t>
            </a:r>
          </a:p>
          <a:p>
            <a:pPr marL="742950" lvl="1" indent="-285750">
              <a:lnSpc>
                <a:spcPct val="110000"/>
              </a:lnSpc>
              <a:buClr>
                <a:schemeClr val="tx1"/>
              </a:buClr>
              <a:buFont typeface="Wingdings" pitchFamily="2" charset="2"/>
              <a:buNone/>
            </a:pPr>
            <a:r>
              <a:rPr lang="en-US" altLang="zh-CN" sz="1600" b="1" dirty="0">
                <a:solidFill>
                  <a:srgbClr val="000000"/>
                </a:solidFill>
                <a:ea typeface="华文细黑" pitchFamily="2" charset="-122"/>
              </a:rPr>
              <a:t>port hybrid </a:t>
            </a:r>
            <a:r>
              <a:rPr lang="en-US" altLang="zh-CN" sz="1600" b="1" dirty="0" err="1">
                <a:solidFill>
                  <a:srgbClr val="000000"/>
                </a:solidFill>
                <a:ea typeface="华文细黑" pitchFamily="2" charset="-122"/>
              </a:rPr>
              <a:t>pvid</a:t>
            </a:r>
            <a:r>
              <a:rPr lang="en-US" altLang="zh-CN" sz="1600" b="1" dirty="0">
                <a:solidFill>
                  <a:srgbClr val="000000"/>
                </a:solidFill>
                <a:ea typeface="华文细黑" pitchFamily="2" charset="-122"/>
              </a:rPr>
              <a:t> </a:t>
            </a:r>
            <a:r>
              <a:rPr lang="en-US" altLang="zh-CN" sz="1600" b="1" dirty="0" err="1">
                <a:solidFill>
                  <a:srgbClr val="000000"/>
                </a:solidFill>
                <a:ea typeface="华文细黑" pitchFamily="2" charset="-122"/>
              </a:rPr>
              <a:t>vlan</a:t>
            </a:r>
            <a:r>
              <a:rPr lang="en-US" altLang="zh-CN" sz="1600" b="1" dirty="0">
                <a:solidFill>
                  <a:srgbClr val="000000"/>
                </a:solidFill>
                <a:ea typeface="华文细黑" pitchFamily="2" charset="-122"/>
              </a:rPr>
              <a:t> 10</a:t>
            </a:r>
          </a:p>
        </p:txBody>
      </p:sp>
      <p:sp>
        <p:nvSpPr>
          <p:cNvPr id="33" name="矩形 1"/>
          <p:cNvSpPr>
            <a:spLocks noChangeArrowheads="1"/>
          </p:cNvSpPr>
          <p:nvPr/>
        </p:nvSpPr>
        <p:spPr bwMode="auto">
          <a:xfrm>
            <a:off x="4129088" y="4149725"/>
            <a:ext cx="4572000" cy="1446213"/>
          </a:xfrm>
          <a:prstGeom prst="rect">
            <a:avLst/>
          </a:prstGeom>
          <a:noFill/>
          <a:ln w="9525">
            <a:noFill/>
            <a:miter lim="800000"/>
            <a:headEnd/>
            <a:tailEnd/>
          </a:ln>
        </p:spPr>
        <p:txBody>
          <a:bodyPr>
            <a:spAutoFit/>
          </a:bodyPr>
          <a:lstStyle/>
          <a:p>
            <a:pPr marL="742950" lvl="1" indent="-285750">
              <a:lnSpc>
                <a:spcPct val="110000"/>
              </a:lnSpc>
              <a:buClr>
                <a:schemeClr val="tx1"/>
              </a:buClr>
              <a:buFont typeface="Wingdings" pitchFamily="2" charset="2"/>
              <a:buNone/>
            </a:pPr>
            <a:r>
              <a:rPr lang="en-US" altLang="zh-CN" sz="1600" b="1" dirty="0">
                <a:solidFill>
                  <a:srgbClr val="000000"/>
                </a:solidFill>
                <a:ea typeface="华文细黑" pitchFamily="2" charset="-122"/>
              </a:rPr>
              <a:t>Interface Ethernet1/0/2</a:t>
            </a:r>
          </a:p>
          <a:p>
            <a:pPr marL="742950" lvl="1" indent="-285750">
              <a:lnSpc>
                <a:spcPct val="110000"/>
              </a:lnSpc>
              <a:buClr>
                <a:schemeClr val="tx1"/>
              </a:buClr>
              <a:buFont typeface="Wingdings" pitchFamily="2" charset="2"/>
              <a:buNone/>
            </a:pPr>
            <a:r>
              <a:rPr lang="en-US" altLang="zh-CN" sz="1600" b="1" dirty="0">
                <a:solidFill>
                  <a:srgbClr val="000000"/>
                </a:solidFill>
                <a:ea typeface="华文细黑" pitchFamily="2" charset="-122"/>
              </a:rPr>
              <a:t>port link-type hybrid</a:t>
            </a:r>
          </a:p>
          <a:p>
            <a:pPr marL="742950" lvl="1" indent="-285750">
              <a:lnSpc>
                <a:spcPct val="110000"/>
              </a:lnSpc>
              <a:buClr>
                <a:schemeClr val="tx1"/>
              </a:buClr>
              <a:buFont typeface="Wingdings" pitchFamily="2" charset="2"/>
              <a:buNone/>
            </a:pPr>
            <a:r>
              <a:rPr lang="en-US" altLang="zh-CN" sz="1600" b="1" dirty="0">
                <a:solidFill>
                  <a:srgbClr val="000000"/>
                </a:solidFill>
                <a:ea typeface="华文细黑" pitchFamily="2" charset="-122"/>
              </a:rPr>
              <a:t>port hybrid </a:t>
            </a:r>
            <a:r>
              <a:rPr lang="en-US" altLang="zh-CN" sz="1600" b="1" dirty="0" err="1">
                <a:solidFill>
                  <a:srgbClr val="000000"/>
                </a:solidFill>
                <a:ea typeface="华文细黑" pitchFamily="2" charset="-122"/>
              </a:rPr>
              <a:t>vlan</a:t>
            </a:r>
            <a:r>
              <a:rPr lang="en-US" altLang="zh-CN" sz="1600" b="1" dirty="0">
                <a:solidFill>
                  <a:srgbClr val="000000"/>
                </a:solidFill>
                <a:ea typeface="华文细黑" pitchFamily="2" charset="-122"/>
              </a:rPr>
              <a:t> 10 untagged</a:t>
            </a:r>
          </a:p>
          <a:p>
            <a:pPr marL="742950" lvl="1" indent="-285750">
              <a:lnSpc>
                <a:spcPct val="110000"/>
              </a:lnSpc>
              <a:buClr>
                <a:schemeClr val="tx1"/>
              </a:buClr>
              <a:buFont typeface="Wingdings" pitchFamily="2" charset="2"/>
              <a:buNone/>
            </a:pPr>
            <a:r>
              <a:rPr lang="en-US" altLang="zh-CN" sz="1600" b="1" dirty="0">
                <a:solidFill>
                  <a:schemeClr val="bg1"/>
                </a:solidFill>
                <a:ea typeface="华文细黑" pitchFamily="2" charset="-122"/>
              </a:rPr>
              <a:t>Port hybrid </a:t>
            </a:r>
            <a:r>
              <a:rPr lang="en-US" altLang="zh-CN" sz="1600" b="1" dirty="0" err="1">
                <a:solidFill>
                  <a:schemeClr val="bg1"/>
                </a:solidFill>
                <a:ea typeface="华文细黑" pitchFamily="2" charset="-122"/>
              </a:rPr>
              <a:t>vlan</a:t>
            </a:r>
            <a:r>
              <a:rPr lang="en-US" altLang="zh-CN" sz="1600" b="1" dirty="0">
                <a:solidFill>
                  <a:schemeClr val="bg1"/>
                </a:solidFill>
                <a:ea typeface="华文细黑" pitchFamily="2" charset="-122"/>
              </a:rPr>
              <a:t> 20 untagged</a:t>
            </a:r>
          </a:p>
          <a:p>
            <a:pPr marL="742950" lvl="1" indent="-285750">
              <a:lnSpc>
                <a:spcPct val="110000"/>
              </a:lnSpc>
              <a:buClr>
                <a:schemeClr val="tx1"/>
              </a:buClr>
              <a:buFont typeface="Wingdings" pitchFamily="2" charset="2"/>
              <a:buNone/>
            </a:pPr>
            <a:r>
              <a:rPr lang="en-US" altLang="zh-CN" sz="1600" b="1" dirty="0">
                <a:solidFill>
                  <a:schemeClr val="bg1"/>
                </a:solidFill>
                <a:ea typeface="华文细黑" pitchFamily="2" charset="-122"/>
              </a:rPr>
              <a:t>port hybrid </a:t>
            </a:r>
            <a:r>
              <a:rPr lang="en-US" altLang="zh-CN" sz="1600" b="1" dirty="0" err="1">
                <a:solidFill>
                  <a:schemeClr val="bg1"/>
                </a:solidFill>
                <a:ea typeface="华文细黑" pitchFamily="2" charset="-122"/>
              </a:rPr>
              <a:t>pvid</a:t>
            </a:r>
            <a:r>
              <a:rPr lang="en-US" altLang="zh-CN" sz="1600" b="1" dirty="0">
                <a:solidFill>
                  <a:schemeClr val="bg1"/>
                </a:solidFill>
                <a:ea typeface="华文细黑" pitchFamily="2" charset="-122"/>
              </a:rPr>
              <a:t> </a:t>
            </a:r>
            <a:r>
              <a:rPr lang="en-US" altLang="zh-CN" sz="1600" b="1" dirty="0" err="1">
                <a:solidFill>
                  <a:schemeClr val="bg1"/>
                </a:solidFill>
                <a:ea typeface="华文细黑" pitchFamily="2" charset="-122"/>
              </a:rPr>
              <a:t>vlan</a:t>
            </a:r>
            <a:r>
              <a:rPr lang="en-US" altLang="zh-CN" sz="1600" b="1" dirty="0">
                <a:solidFill>
                  <a:schemeClr val="bg1"/>
                </a:solidFill>
                <a:ea typeface="华文细黑" pitchFamily="2" charset="-122"/>
              </a:rPr>
              <a:t> 20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nodeType="clickEffect">
                                  <p:stCondLst>
                                    <p:cond delay="0"/>
                                  </p:stCondLst>
                                  <p:childTnLst>
                                    <p:animMotion origin="layout" path="M 2.77778E-6 -2.96296E-6 L 0.21632 -0.13495 " pathEditMode="relative" rAng="0" ptsTypes="AA">
                                      <p:cBhvr>
                                        <p:cTn id="11" dur="2000" fill="hold"/>
                                        <p:tgtEl>
                                          <p:spTgt spid="11"/>
                                        </p:tgtEl>
                                        <p:attrNameLst>
                                          <p:attrName>ppt_x</p:attrName>
                                          <p:attrName>ppt_y</p:attrName>
                                        </p:attrNameLst>
                                      </p:cBhvr>
                                      <p:rCtr x="108" y="-68"/>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par>
                          <p:cTn id="21" fill="hold">
                            <p:stCondLst>
                              <p:cond delay="1000"/>
                            </p:stCondLst>
                            <p:childTnLst>
                              <p:par>
                                <p:cTn id="22" presetID="49" presetClass="path" presetSubtype="0" accel="50000" decel="50000" fill="hold" nodeType="afterEffect">
                                  <p:stCondLst>
                                    <p:cond delay="0"/>
                                  </p:stCondLst>
                                  <p:childTnLst>
                                    <p:animMotion origin="layout" path="M -5.55556E-7 -4.07407E-6 L 0.15712 0.06019 " pathEditMode="relative" rAng="0" ptsTypes="AA">
                                      <p:cBhvr>
                                        <p:cTn id="23" dur="2000" fill="hold"/>
                                        <p:tgtEl>
                                          <p:spTgt spid="15"/>
                                        </p:tgtEl>
                                        <p:attrNameLst>
                                          <p:attrName>ppt_x</p:attrName>
                                          <p:attrName>ppt_y</p:attrName>
                                        </p:attrNameLst>
                                      </p:cBhvr>
                                      <p:rCtr x="78" y="30"/>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par>
                          <p:cTn id="33" fill="hold">
                            <p:stCondLst>
                              <p:cond delay="1000"/>
                            </p:stCondLst>
                            <p:childTnLst>
                              <p:par>
                                <p:cTn id="34" presetID="56" presetClass="path" presetSubtype="0" accel="50000" decel="50000" fill="hold" nodeType="afterEffect">
                                  <p:stCondLst>
                                    <p:cond delay="0"/>
                                  </p:stCondLst>
                                  <p:childTnLst>
                                    <p:animMotion origin="layout" path="M -1.94444E-6 -4.81481E-6 L 0.16233 0.12315 " pathEditMode="relative" rAng="0" ptsTypes="AA">
                                      <p:cBhvr>
                                        <p:cTn id="35" dur="2000" fill="hold"/>
                                        <p:tgtEl>
                                          <p:spTgt spid="26"/>
                                        </p:tgtEl>
                                        <p:attrNameLst>
                                          <p:attrName>ppt_x</p:attrName>
                                          <p:attrName>ppt_y</p:attrName>
                                        </p:attrNameLst>
                                      </p:cBhvr>
                                      <p:rCtr x="81" y="62"/>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26"/>
                                        </p:tgtEl>
                                      </p:cBhvr>
                                    </p:animEffect>
                                    <p:set>
                                      <p:cBhvr>
                                        <p:cTn id="40" dur="1" fill="hold">
                                          <p:stCondLst>
                                            <p:cond delay="499"/>
                                          </p:stCondLst>
                                        </p:cTn>
                                        <p:tgtEl>
                                          <p:spTgt spid="26"/>
                                        </p:tgtEl>
                                        <p:attrNameLst>
                                          <p:attrName>style.visibility</p:attrName>
                                        </p:attrNameLst>
                                      </p:cBhvr>
                                      <p:to>
                                        <p:strVal val="hidden"/>
                                      </p:to>
                                    </p:set>
                                  </p:childTnLst>
                                </p:cTn>
                              </p:par>
                              <p:par>
                                <p:cTn id="41" presetID="3" presetClass="entr" presetSubtype="1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35" presetClass="path" presetSubtype="0" accel="50000" decel="50000" fill="hold" nodeType="clickEffect">
                                  <p:stCondLst>
                                    <p:cond delay="0"/>
                                  </p:stCondLst>
                                  <p:childTnLst>
                                    <p:animMotion origin="layout" path="M -0.00799 -0.00671 L -0.1783 -0.13658 " pathEditMode="relative" rAng="0" ptsTypes="AA">
                                      <p:cBhvr>
                                        <p:cTn id="47" dur="2000" fill="hold"/>
                                        <p:tgtEl>
                                          <p:spTgt spid="23"/>
                                        </p:tgtEl>
                                        <p:attrNameLst>
                                          <p:attrName>ppt_x</p:attrName>
                                          <p:attrName>ppt_y</p:attrName>
                                        </p:attrNameLst>
                                      </p:cBhvr>
                                      <p:rCtr x="-85" y="-65"/>
                                    </p:animMotion>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nodeType="clickEffect">
                                  <p:stCondLst>
                                    <p:cond delay="0"/>
                                  </p:stCondLst>
                                  <p:childTnLst>
                                    <p:animEffect transition="out" filter="dissolve">
                                      <p:cBhvr>
                                        <p:cTn id="51" dur="500"/>
                                        <p:tgtEl>
                                          <p:spTgt spid="23"/>
                                        </p:tgtEl>
                                      </p:cBhvr>
                                    </p:animEffect>
                                    <p:set>
                                      <p:cBhvr>
                                        <p:cTn id="52" dur="1" fill="hold">
                                          <p:stCondLst>
                                            <p:cond delay="499"/>
                                          </p:stCondLst>
                                        </p:cTn>
                                        <p:tgtEl>
                                          <p:spTgt spid="23"/>
                                        </p:tgtEl>
                                        <p:attrNameLst>
                                          <p:attrName>style.visibility</p:attrName>
                                        </p:attrNameLst>
                                      </p:cBhvr>
                                      <p:to>
                                        <p:strVal val="hidden"/>
                                      </p:to>
                                    </p:set>
                                  </p:childTnLst>
                                </p:cTn>
                              </p:par>
                            </p:childTnLst>
                          </p:cTn>
                        </p:par>
                        <p:par>
                          <p:cTn id="53" fill="hold">
                            <p:stCondLst>
                              <p:cond delay="500"/>
                            </p:stCondLst>
                            <p:childTnLst>
                              <p:par>
                                <p:cTn id="54" presetID="3" presetClass="entr" presetSubtype="1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linds(horizontal)">
                                      <p:cBhvr>
                                        <p:cTn id="56" dur="500"/>
                                        <p:tgtEl>
                                          <p:spTgt spid="19"/>
                                        </p:tgtEl>
                                      </p:cBhvr>
                                    </p:animEffect>
                                  </p:childTnLst>
                                </p:cTn>
                              </p:par>
                            </p:childTnLst>
                          </p:cTn>
                        </p:par>
                        <p:par>
                          <p:cTn id="57" fill="hold">
                            <p:stCondLst>
                              <p:cond delay="1000"/>
                            </p:stCondLst>
                            <p:childTnLst>
                              <p:par>
                                <p:cTn id="58" presetID="42" presetClass="path" presetSubtype="0" accel="50000" decel="50000" fill="hold" nodeType="afterEffect">
                                  <p:stCondLst>
                                    <p:cond delay="0"/>
                                  </p:stCondLst>
                                  <p:childTnLst>
                                    <p:animMotion origin="layout" path="M 2.77778E-7 -4.07407E-6 L -0.13507 0.06019 " pathEditMode="relative" rAng="0" ptsTypes="AA">
                                      <p:cBhvr>
                                        <p:cTn id="59" dur="2000" fill="hold"/>
                                        <p:tgtEl>
                                          <p:spTgt spid="19"/>
                                        </p:tgtEl>
                                        <p:attrNameLst>
                                          <p:attrName>ppt_x</p:attrName>
                                          <p:attrName>ppt_y</p:attrName>
                                        </p:attrNameLst>
                                      </p:cBhvr>
                                      <p:rCtr x="-68" y="30"/>
                                    </p:animMotion>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nodeType="clickEffect">
                                  <p:stCondLst>
                                    <p:cond delay="0"/>
                                  </p:stCondLst>
                                  <p:childTnLst>
                                    <p:animEffect transition="out" filter="dissolve">
                                      <p:cBhvr>
                                        <p:cTn id="63" dur="500"/>
                                        <p:tgtEl>
                                          <p:spTgt spid="19"/>
                                        </p:tgtEl>
                                      </p:cBhvr>
                                    </p:animEffect>
                                    <p:set>
                                      <p:cBhvr>
                                        <p:cTn id="64" dur="1" fill="hold">
                                          <p:stCondLst>
                                            <p:cond delay="499"/>
                                          </p:stCondLst>
                                        </p:cTn>
                                        <p:tgtEl>
                                          <p:spTgt spid="19"/>
                                        </p:tgtEl>
                                        <p:attrNameLst>
                                          <p:attrName>style.visibility</p:attrName>
                                        </p:attrNameLst>
                                      </p:cBhvr>
                                      <p:to>
                                        <p:strVal val="hidden"/>
                                      </p:to>
                                    </p:set>
                                  </p:childTnLst>
                                </p:cTn>
                              </p:par>
                              <p:par>
                                <p:cTn id="65" presetID="3" presetClass="entr" presetSubtype="1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blinds(horizontal)">
                                      <p:cBhvr>
                                        <p:cTn id="67" dur="500"/>
                                        <p:tgtEl>
                                          <p:spTgt spid="29"/>
                                        </p:tgtEl>
                                      </p:cBhvr>
                                    </p:animEffect>
                                  </p:childTnLst>
                                </p:cTn>
                              </p:par>
                            </p:childTnLst>
                          </p:cTn>
                        </p:par>
                        <p:par>
                          <p:cTn id="68" fill="hold">
                            <p:stCondLst>
                              <p:cond delay="500"/>
                            </p:stCondLst>
                            <p:childTnLst>
                              <p:par>
                                <p:cTn id="69" presetID="35" presetClass="path" presetSubtype="0" accel="50000" decel="50000" fill="hold" nodeType="afterEffect">
                                  <p:stCondLst>
                                    <p:cond delay="0"/>
                                  </p:stCondLst>
                                  <p:childTnLst>
                                    <p:animMotion origin="layout" path="M 2.77778E-6 -1.85185E-6 L -0.17032 0.12986 " pathEditMode="relative" rAng="0" ptsTypes="AA">
                                      <p:cBhvr>
                                        <p:cTn id="70" dur="2000" fill="hold"/>
                                        <p:tgtEl>
                                          <p:spTgt spid="29"/>
                                        </p:tgtEl>
                                        <p:attrNameLst>
                                          <p:attrName>ppt_x</p:attrName>
                                          <p:attrName>ppt_y</p:attrName>
                                        </p:attrNameLst>
                                      </p:cBhvr>
                                      <p:rCtr x="-85" y="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41" name="Object 1"/>
          <p:cNvGraphicFramePr>
            <a:graphicFrameLocks noChangeAspect="1"/>
          </p:cNvGraphicFramePr>
          <p:nvPr/>
        </p:nvGraphicFramePr>
        <p:xfrm>
          <a:off x="1143000" y="1513920"/>
          <a:ext cx="6096000" cy="4932114"/>
        </p:xfrm>
        <a:graphic>
          <a:graphicData uri="http://schemas.openxmlformats.org/presentationml/2006/ole">
            <p:oleObj spid="_x0000_s61441" name="Visio" r:id="rId3" imgW="6605821" imgH="5342083" progId="Visio.Drawing.11">
              <p:embed/>
            </p:oleObj>
          </a:graphicData>
        </a:graphic>
      </p:graphicFrame>
      <p:sp>
        <p:nvSpPr>
          <p:cNvPr id="6" name="TextBox 5"/>
          <p:cNvSpPr txBox="1"/>
          <p:nvPr/>
        </p:nvSpPr>
        <p:spPr>
          <a:xfrm>
            <a:off x="360363" y="1144588"/>
            <a:ext cx="4724400" cy="369332"/>
          </a:xfrm>
          <a:prstGeom prst="rect">
            <a:avLst/>
          </a:prstGeom>
          <a:noFill/>
        </p:spPr>
        <p:txBody>
          <a:bodyPr wrap="square" rtlCol="0">
            <a:spAutoFit/>
          </a:bodyPr>
          <a:lstStyle/>
          <a:p>
            <a:r>
              <a:rPr lang="en-US" b="1" dirty="0" smtClean="0">
                <a:solidFill>
                  <a:schemeClr val="bg1"/>
                </a:solidFill>
              </a:rPr>
              <a:t>②ISL </a:t>
            </a:r>
            <a:r>
              <a:rPr lang="en-US" altLang="zh-CN" b="1" dirty="0" smtClean="0">
                <a:solidFill>
                  <a:schemeClr val="bg1"/>
                </a:solidFill>
              </a:rPr>
              <a:t>inter switch link </a:t>
            </a:r>
            <a:r>
              <a:rPr lang="zh-CN" altLang="en-US" b="1" dirty="0" smtClean="0">
                <a:solidFill>
                  <a:schemeClr val="bg1"/>
                </a:solidFill>
              </a:rPr>
              <a:t>（用于思科产品）</a:t>
            </a:r>
            <a:endParaRPr lang="zh-CN" altLang="en-US" b="1"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4" name="TextBox 3"/>
          <p:cNvSpPr txBox="1"/>
          <p:nvPr/>
        </p:nvSpPr>
        <p:spPr>
          <a:xfrm>
            <a:off x="990600" y="1752600"/>
            <a:ext cx="8153400" cy="369332"/>
          </a:xfrm>
          <a:prstGeom prst="rect">
            <a:avLst/>
          </a:prstGeom>
          <a:noFill/>
        </p:spPr>
        <p:txBody>
          <a:bodyPr wrap="square" rtlCol="0">
            <a:spAutoFit/>
          </a:bodyPr>
          <a:lstStyle/>
          <a:p>
            <a:endParaRPr lang="zh-CN" altLang="en-US" dirty="0"/>
          </a:p>
        </p:txBody>
      </p:sp>
      <p:sp>
        <p:nvSpPr>
          <p:cNvPr id="64513" name="Rectangle 1"/>
          <p:cNvSpPr>
            <a:spLocks noChangeArrowheads="1"/>
          </p:cNvSpPr>
          <p:nvPr/>
        </p:nvSpPr>
        <p:spPr bwMode="auto">
          <a:xfrm>
            <a:off x="0" y="1295400"/>
            <a:ext cx="9296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DA ― 40</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位组播目的地址。包括一个广播地址</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0X01000C0000</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或者是</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0X03000C0000</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Type ―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各种封装帧（</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Ethernet (0000)</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Token Ring (0001)</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FDDI (0010)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和</a:t>
            </a:r>
            <a:r>
              <a:rPr kumimoji="0" lang="zh-CN" altLang="en-US"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ATM (0011)</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）的</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4</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位描述。</a:t>
            </a:r>
            <a:endPar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User ― Type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字段使用的</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4</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位描述符扩展或定义</a:t>
            </a:r>
            <a:r>
              <a:rPr kumimoji="0" lang="zh-CN" altLang="en-US"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Ethernet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优先级。该二进制值从最低优先级开始</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到最高优先级</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3</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 ―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传输</a:t>
            </a:r>
            <a:r>
              <a:rPr kumimoji="0" lang="zh-CN" altLang="en-US"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Catalyst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交换机中使用的</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48</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位源</a:t>
            </a:r>
            <a:r>
              <a:rPr kumimoji="0" lang="zh-CN" altLang="en-US"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MAC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地址。</a:t>
            </a:r>
            <a:endPar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LEN ― 16</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位帧长描述符减去</a:t>
            </a:r>
            <a:r>
              <a:rPr kumimoji="0" lang="zh-CN" altLang="en-US"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DA</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type</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user</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LEN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和</a:t>
            </a:r>
            <a:r>
              <a:rPr kumimoji="0" lang="zh-CN" altLang="en-US"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CRC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字段。</a:t>
            </a:r>
            <a:endPar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AAAA03 ―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标准</a:t>
            </a:r>
            <a:r>
              <a:rPr kumimoji="0" lang="zh-CN" altLang="en-US"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SNAP 802.2 LLC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头。</a:t>
            </a:r>
            <a:endPar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HAS ― SA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的前</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3</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字节（厂商的</a:t>
            </a:r>
            <a:r>
              <a:rPr kumimoji="0" lang="zh-CN" altLang="en-US"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ID </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或组织唯一</a:t>
            </a:r>
            <a:r>
              <a:rPr kumimoji="0" lang="zh-CN" altLang="en-US"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ID</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VLAN ― 15</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位</a:t>
            </a:r>
            <a:r>
              <a:rPr kumimoji="0" lang="zh-CN" altLang="en-US"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VLAN ID</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。低</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10</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位用于</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1024 VLAN</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BPDU ― 1</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位描述符，识别帧是否是生成树网桥协议数据单元（</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BPDU</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）。如果封装帧为思科发现协议（</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CDP</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）帧，也需设置该字段。</a:t>
            </a:r>
            <a:endPar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INDEX ― 16</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位描述符，识别传输端口</a:t>
            </a:r>
            <a:r>
              <a:rPr kumimoji="0" lang="zh-CN" altLang="en-US"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ID</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。用于诊断差错。</a:t>
            </a:r>
            <a:endPar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RES ― 16</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位预留字段，应用于其它信息，如令牌环和分布式光纤数据接口帧（</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FDDI</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），帧校验（</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FC</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）字段。</a:t>
            </a:r>
            <a:endParaRPr lang="en-US" altLang="zh-CN" sz="1600" dirty="0" smtClean="0">
              <a:solidFill>
                <a:schemeClr val="bg1"/>
              </a:solidFill>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ISL</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帧最大为</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1548bytes,iSL</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Times New Roman" pitchFamily="18" charset="0"/>
              </a:rPr>
              <a:t>包头</a:t>
            </a: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26+1518+4=1548</a:t>
            </a:r>
            <a:endParaRPr kumimoji="0" lang="en-US" altLang="zh-CN" sz="16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319088" algn="l"/>
                <a:tab pos="457200" algn="l"/>
              </a:tabLst>
            </a:pPr>
            <a:r>
              <a:rPr kumimoji="0" lang="en-US" altLang="zh-CN" sz="16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bg1"/>
                </a:solidFill>
                <a:effectLst/>
                <a:latin typeface="Times New Roman" pitchFamily="18" charset="0"/>
                <a:ea typeface="Arial" pitchFamily="34" charset="0"/>
                <a:cs typeface="Times New Roman" pitchFamily="18" charset="0"/>
              </a:rPr>
              <a:t>ISL</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有如用</a:t>
            </a:r>
            <a:r>
              <a:rPr kumimoji="0" lang="en-US" altLang="zh-CN" sz="1600" b="0" i="0" u="none" strike="noStrike" cap="none" normalizeH="0" baseline="0" dirty="0" smtClean="0">
                <a:ln>
                  <a:noFill/>
                </a:ln>
                <a:solidFill>
                  <a:schemeClr val="bg1"/>
                </a:solidFill>
                <a:effectLst/>
                <a:latin typeface="Times New Roman" pitchFamily="18" charset="0"/>
                <a:ea typeface="Arial" pitchFamily="34" charset="0"/>
                <a:cs typeface="Times New Roman" pitchFamily="18" charset="0"/>
              </a:rPr>
              <a:t>ISL</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包头和新</a:t>
            </a:r>
            <a:r>
              <a:rPr kumimoji="0" lang="en-US" altLang="zh-CN" sz="1600" b="0" i="0" u="none" strike="noStrike" cap="none" normalizeH="0" baseline="0" dirty="0" smtClean="0">
                <a:ln>
                  <a:noFill/>
                </a:ln>
                <a:solidFill>
                  <a:schemeClr val="bg1"/>
                </a:solidFill>
                <a:effectLst/>
                <a:latin typeface="Times New Roman" pitchFamily="18" charset="0"/>
                <a:ea typeface="Arial" pitchFamily="34" charset="0"/>
                <a:cs typeface="Times New Roman" pitchFamily="18" charset="0"/>
              </a:rPr>
              <a:t>CRC</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将原数据帧整个包裹起来，因此也被称为</a:t>
            </a:r>
            <a:r>
              <a:rPr kumimoji="0" lang="zh-CN" altLang="en-US" sz="1600" b="0" i="0" u="none" strike="noStrike" cap="none" normalizeH="0" baseline="0" dirty="0" smtClean="0">
                <a:ln>
                  <a:noFill/>
                </a:ln>
                <a:solidFill>
                  <a:schemeClr val="bg1"/>
                </a:solidFill>
                <a:effectLst/>
                <a:latin typeface="Arial"/>
                <a:ea typeface="Arial" pitchFamily="34" charset="0"/>
                <a:cs typeface="Times New Roman" pitchFamily="18" charset="0"/>
              </a:rPr>
              <a:t>“</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封装型</a:t>
            </a:r>
            <a:r>
              <a:rPr kumimoji="0" lang="en-US" altLang="zh-CN" sz="1600" b="0" i="0" u="none" strike="noStrike" cap="none" normalizeH="0" baseline="0" dirty="0" smtClean="0">
                <a:ln>
                  <a:noFill/>
                </a:ln>
                <a:solidFill>
                  <a:schemeClr val="bg1"/>
                </a:solidFill>
                <a:effectLst/>
                <a:latin typeface="Times New Roman" pitchFamily="18" charset="0"/>
                <a:ea typeface="Arial" pitchFamily="34" charset="0"/>
                <a:cs typeface="Times New Roman" pitchFamily="18" charset="0"/>
              </a:rPr>
              <a:t>VLAN</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a:t>
            </a:r>
            <a:r>
              <a:rPr kumimoji="0" lang="en-US" altLang="zh-CN" sz="1600" b="0" i="0" u="none" strike="noStrike" cap="none" normalizeH="0" baseline="0" dirty="0" smtClean="0">
                <a:ln>
                  <a:noFill/>
                </a:ln>
                <a:solidFill>
                  <a:schemeClr val="bg1"/>
                </a:solidFill>
                <a:effectLst/>
                <a:latin typeface="Times New Roman" pitchFamily="18" charset="0"/>
                <a:ea typeface="Arial" pitchFamily="34" charset="0"/>
                <a:cs typeface="Times New Roman" pitchFamily="18" charset="0"/>
              </a:rPr>
              <a:t>Encapsulated VLAN</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a:t>
            </a:r>
            <a:r>
              <a:rPr kumimoji="0" lang="zh-CN" altLang="en-US" sz="1600" b="0" i="0" u="none" strike="noStrike" cap="none" normalizeH="0" baseline="0" dirty="0" smtClean="0">
                <a:ln>
                  <a:noFill/>
                </a:ln>
                <a:solidFill>
                  <a:schemeClr val="bg1"/>
                </a:solidFill>
                <a:effectLst/>
                <a:latin typeface="Arial"/>
                <a:ea typeface="Arial" pitchFamily="34" charset="0"/>
                <a:cs typeface="Times New Roman" pitchFamily="18" charset="0"/>
              </a:rPr>
              <a:t>”</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 需要注意的是，不论是</a:t>
            </a:r>
            <a:r>
              <a:rPr kumimoji="0" lang="en-US" altLang="zh-CN" sz="1600" b="0" i="0" u="none" strike="noStrike" cap="none" normalizeH="0" baseline="0" dirty="0" smtClean="0">
                <a:ln>
                  <a:noFill/>
                </a:ln>
                <a:solidFill>
                  <a:schemeClr val="bg1"/>
                </a:solidFill>
                <a:effectLst/>
                <a:latin typeface="Times New Roman" pitchFamily="18" charset="0"/>
                <a:ea typeface="Arial" pitchFamily="34" charset="0"/>
                <a:cs typeface="Times New Roman" pitchFamily="18" charset="0"/>
              </a:rPr>
              <a:t>IEEE802.1Q</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的标签型</a:t>
            </a:r>
            <a:r>
              <a:rPr kumimoji="0" lang="en-US" altLang="zh-CN"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VLAN</a:t>
            </a:r>
            <a:r>
              <a:rPr kumimoji="0" lang="zh-CN" altLang="en-US" sz="1600" b="0" i="0" u="none" strike="noStrike" cap="none" normalizeH="0" baseline="0" dirty="0" smtClean="0">
                <a:ln>
                  <a:noFill/>
                </a:ln>
                <a:solidFill>
                  <a:schemeClr val="bg1"/>
                </a:solidFill>
                <a:effectLst/>
                <a:latin typeface="Arial"/>
                <a:ea typeface="Arial" pitchFamily="34" charset="0"/>
                <a:cs typeface="Times New Roman" pitchFamily="18" charset="0"/>
              </a:rPr>
              <a:t>“</a:t>
            </a:r>
            <a:r>
              <a:rPr kumimoji="0" lang="en-US" altLang="zh-CN" sz="1600" b="0" i="0" u="none" strike="noStrike" cap="none" normalizeH="0" baseline="0" dirty="0" smtClean="0">
                <a:ln>
                  <a:noFill/>
                </a:ln>
                <a:solidFill>
                  <a:schemeClr val="bg1"/>
                </a:solidFill>
                <a:effectLst/>
                <a:latin typeface="Times New Roman" pitchFamily="18" charset="0"/>
                <a:ea typeface="Arial" pitchFamily="34" charset="0"/>
                <a:cs typeface="Times New Roman" pitchFamily="18" charset="0"/>
              </a:rPr>
              <a:t>Tagging VLAN</a:t>
            </a:r>
            <a:r>
              <a:rPr kumimoji="0" lang="en-US" altLang="zh-CN" sz="1600" b="0" i="0" u="none" strike="noStrike" cap="none" normalizeH="0" baseline="0" dirty="0" smtClean="0">
                <a:ln>
                  <a:noFill/>
                </a:ln>
                <a:solidFill>
                  <a:schemeClr val="bg1"/>
                </a:solidFill>
                <a:effectLst/>
                <a:latin typeface="Arial"/>
                <a:ea typeface="Arial" pitchFamily="34" charset="0"/>
                <a:cs typeface="Times New Roman" pitchFamily="18" charset="0"/>
              </a:rPr>
              <a:t>”</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，还是</a:t>
            </a:r>
            <a:r>
              <a:rPr kumimoji="0" lang="en-US" altLang="zh-CN" sz="1600" b="0" i="0" u="none" strike="noStrike" cap="none" normalizeH="0" baseline="0" dirty="0" smtClean="0">
                <a:ln>
                  <a:noFill/>
                </a:ln>
                <a:solidFill>
                  <a:schemeClr val="bg1"/>
                </a:solidFill>
                <a:effectLst/>
                <a:latin typeface="Times New Roman" pitchFamily="18" charset="0"/>
                <a:ea typeface="Arial" pitchFamily="34" charset="0"/>
                <a:cs typeface="Times New Roman" pitchFamily="18" charset="0"/>
              </a:rPr>
              <a:t>ISL</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的</a:t>
            </a:r>
            <a:r>
              <a:rPr kumimoji="0" lang="zh-CN" altLang="en-US" sz="1600" b="0" i="0" u="none" strike="noStrike" cap="none" normalizeH="0" baseline="0" dirty="0" smtClean="0">
                <a:ln>
                  <a:noFill/>
                </a:ln>
                <a:solidFill>
                  <a:schemeClr val="bg1"/>
                </a:solidFill>
                <a:effectLst/>
                <a:latin typeface="Arial"/>
                <a:ea typeface="Arial" pitchFamily="34" charset="0"/>
                <a:cs typeface="Times New Roman" pitchFamily="18" charset="0"/>
              </a:rPr>
              <a:t>“</a:t>
            </a:r>
            <a:r>
              <a:rPr kumimoji="0" lang="en-US" altLang="zh-CN" sz="1600" b="0" i="0" u="none" strike="noStrike" cap="none" normalizeH="0" baseline="0" dirty="0" smtClean="0">
                <a:ln>
                  <a:noFill/>
                </a:ln>
                <a:solidFill>
                  <a:schemeClr val="bg1"/>
                </a:solidFill>
                <a:effectLst/>
                <a:latin typeface="Times New Roman" pitchFamily="18" charset="0"/>
                <a:ea typeface="Arial" pitchFamily="34" charset="0"/>
                <a:cs typeface="Times New Roman" pitchFamily="18" charset="0"/>
              </a:rPr>
              <a:t>Encapsulated VLAN</a:t>
            </a:r>
            <a:r>
              <a:rPr kumimoji="0" lang="en-US" altLang="zh-CN" sz="1600" b="0" i="0" u="none" strike="noStrike" cap="none" normalizeH="0" baseline="0" dirty="0" smtClean="0">
                <a:ln>
                  <a:noFill/>
                </a:ln>
                <a:solidFill>
                  <a:schemeClr val="bg1"/>
                </a:solidFill>
                <a:effectLst/>
                <a:latin typeface="Arial"/>
                <a:ea typeface="Arial" pitchFamily="34" charset="0"/>
                <a:cs typeface="Times New Roman" pitchFamily="18" charset="0"/>
              </a:rPr>
              <a:t>”</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，都不是很严密的称谓。不同的书籍与参考资料中，上述词语有可能被混合使用，因此需要大家在学习时格外注意。 并且由于</a:t>
            </a:r>
            <a:r>
              <a:rPr kumimoji="0" lang="en-US" altLang="zh-CN" sz="1600" b="0" i="0" u="none" strike="noStrike" cap="none" normalizeH="0" baseline="0" dirty="0" smtClean="0">
                <a:ln>
                  <a:noFill/>
                </a:ln>
                <a:solidFill>
                  <a:schemeClr val="bg1"/>
                </a:solidFill>
                <a:effectLst/>
                <a:latin typeface="Times New Roman" pitchFamily="18" charset="0"/>
                <a:ea typeface="Arial" pitchFamily="34" charset="0"/>
                <a:cs typeface="Times New Roman" pitchFamily="18" charset="0"/>
              </a:rPr>
              <a:t>ISL</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是</a:t>
            </a:r>
            <a:r>
              <a:rPr kumimoji="0" lang="en-US" altLang="zh-CN" sz="1600" b="0" i="0" u="none" strike="noStrike" cap="none" normalizeH="0" baseline="0" dirty="0" smtClean="0">
                <a:ln>
                  <a:noFill/>
                </a:ln>
                <a:solidFill>
                  <a:schemeClr val="bg1"/>
                </a:solidFill>
                <a:effectLst/>
                <a:latin typeface="Times New Roman" pitchFamily="18" charset="0"/>
                <a:ea typeface="Arial" pitchFamily="34" charset="0"/>
                <a:cs typeface="Times New Roman" pitchFamily="18" charset="0"/>
              </a:rPr>
              <a:t>Cisco</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独有的协议，因此只能用于</a:t>
            </a:r>
            <a:r>
              <a:rPr kumimoji="0" lang="en-US" altLang="zh-CN" sz="1600" b="0" i="0" u="none" strike="noStrike" cap="none" normalizeH="0" baseline="0" dirty="0" smtClean="0">
                <a:ln>
                  <a:noFill/>
                </a:ln>
                <a:solidFill>
                  <a:schemeClr val="bg1"/>
                </a:solidFill>
                <a:effectLst/>
                <a:latin typeface="Times New Roman" pitchFamily="18" charset="0"/>
                <a:ea typeface="Arial" pitchFamily="34" charset="0"/>
                <a:cs typeface="Times New Roman" pitchFamily="18" charset="0"/>
              </a:rPr>
              <a:t>Cisco</a:t>
            </a:r>
            <a:r>
              <a:rPr kumimoji="0" lang="zh-CN" altLang="en-US" sz="1600" b="0" i="0" u="none" strike="noStrike" cap="none" normalizeH="0" baseline="0" dirty="0" smtClean="0">
                <a:ln>
                  <a:noFill/>
                </a:ln>
                <a:solidFill>
                  <a:schemeClr val="bg1"/>
                </a:solidFill>
                <a:effectLst/>
                <a:latin typeface="宋体" pitchFamily="2" charset="-122"/>
                <a:ea typeface="宋体" pitchFamily="2" charset="-122"/>
                <a:cs typeface="Times New Roman" pitchFamily="18" charset="0"/>
              </a:rPr>
              <a:t>网络设备之间的互联。 </a:t>
            </a:r>
            <a:endParaRPr kumimoji="0" lang="zh-CN" altLang="en-US" sz="16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altLang="zh-CN" dirty="0" smtClean="0"/>
              <a:t>vlan</a:t>
            </a:r>
            <a:endParaRPr lang="zh-CN" altLang="en-US" dirty="0"/>
          </a:p>
        </p:txBody>
      </p:sp>
      <p:sp>
        <p:nvSpPr>
          <p:cNvPr id="4" name="TextBox 3"/>
          <p:cNvSpPr txBox="1"/>
          <p:nvPr/>
        </p:nvSpPr>
        <p:spPr>
          <a:xfrm>
            <a:off x="609600" y="1600200"/>
            <a:ext cx="7315200" cy="1754326"/>
          </a:xfrm>
          <a:prstGeom prst="rect">
            <a:avLst/>
          </a:prstGeom>
          <a:noFill/>
        </p:spPr>
        <p:txBody>
          <a:bodyPr wrap="square" rtlCol="0">
            <a:spAutoFit/>
          </a:bodyPr>
          <a:lstStyle/>
          <a:p>
            <a:r>
              <a:rPr lang="en-US" b="1" dirty="0" smtClean="0">
                <a:solidFill>
                  <a:schemeClr val="bg1"/>
                </a:solidFill>
              </a:rPr>
              <a:t>IEEE 802.Q</a:t>
            </a:r>
            <a:r>
              <a:rPr lang="zh-CN" altLang="en-US" b="1" dirty="0" smtClean="0">
                <a:solidFill>
                  <a:schemeClr val="bg1"/>
                </a:solidFill>
              </a:rPr>
              <a:t>和</a:t>
            </a:r>
            <a:r>
              <a:rPr lang="en-US" b="1" dirty="0" smtClean="0">
                <a:solidFill>
                  <a:schemeClr val="bg1"/>
                </a:solidFill>
              </a:rPr>
              <a:t>ISL</a:t>
            </a:r>
            <a:r>
              <a:rPr lang="zh-CN" altLang="en-US" b="1" dirty="0" smtClean="0">
                <a:solidFill>
                  <a:schemeClr val="bg1"/>
                </a:solidFill>
              </a:rPr>
              <a:t>的异同：</a:t>
            </a:r>
            <a:r>
              <a:rPr lang="en-US" dirty="0" smtClean="0">
                <a:solidFill>
                  <a:schemeClr val="bg1"/>
                </a:solidFill>
              </a:rPr>
              <a:t/>
            </a:r>
            <a:br>
              <a:rPr lang="en-US" dirty="0" smtClean="0">
                <a:solidFill>
                  <a:schemeClr val="bg1"/>
                </a:solidFill>
              </a:rPr>
            </a:br>
            <a:r>
              <a:rPr lang="zh-CN" altLang="en-US" dirty="0" smtClean="0">
                <a:solidFill>
                  <a:schemeClr val="bg1"/>
                </a:solidFill>
              </a:rPr>
              <a:t>相同点：都是显式标记，即帧被显式标记了</a:t>
            </a:r>
            <a:r>
              <a:rPr lang="en-US" dirty="0" smtClean="0">
                <a:solidFill>
                  <a:schemeClr val="bg1"/>
                </a:solidFill>
              </a:rPr>
              <a:t>VLAN</a:t>
            </a:r>
            <a:r>
              <a:rPr lang="zh-CN" altLang="en-US" dirty="0" smtClean="0">
                <a:solidFill>
                  <a:schemeClr val="bg1"/>
                </a:solidFill>
              </a:rPr>
              <a:t>的信息。</a:t>
            </a:r>
            <a:r>
              <a:rPr lang="en-US" dirty="0" smtClean="0">
                <a:solidFill>
                  <a:schemeClr val="bg1"/>
                </a:solidFill>
              </a:rPr>
              <a:t/>
            </a:r>
            <a:br>
              <a:rPr lang="en-US" dirty="0" smtClean="0">
                <a:solidFill>
                  <a:schemeClr val="bg1"/>
                </a:solidFill>
              </a:rPr>
            </a:br>
            <a:r>
              <a:rPr lang="zh-CN" altLang="en-US" dirty="0" smtClean="0">
                <a:solidFill>
                  <a:schemeClr val="bg1"/>
                </a:solidFill>
              </a:rPr>
              <a:t>不同点：</a:t>
            </a:r>
            <a:r>
              <a:rPr lang="en-US" dirty="0" smtClean="0">
                <a:solidFill>
                  <a:schemeClr val="bg1"/>
                </a:solidFill>
              </a:rPr>
              <a:t>IEEE 802.1Q</a:t>
            </a:r>
            <a:r>
              <a:rPr lang="zh-CN" altLang="en-US" dirty="0" smtClean="0">
                <a:solidFill>
                  <a:schemeClr val="bg1"/>
                </a:solidFill>
              </a:rPr>
              <a:t>是公有的标记方式，</a:t>
            </a:r>
            <a:r>
              <a:rPr lang="en-US" dirty="0" smtClean="0">
                <a:solidFill>
                  <a:schemeClr val="bg1"/>
                </a:solidFill>
              </a:rPr>
              <a:t>ISL</a:t>
            </a:r>
            <a:r>
              <a:rPr lang="zh-CN" altLang="en-US" dirty="0" smtClean="0">
                <a:solidFill>
                  <a:schemeClr val="bg1"/>
                </a:solidFill>
              </a:rPr>
              <a:t>是</a:t>
            </a:r>
            <a:r>
              <a:rPr lang="en-US" dirty="0" smtClean="0">
                <a:solidFill>
                  <a:schemeClr val="bg1"/>
                </a:solidFill>
              </a:rPr>
              <a:t>Cisco</a:t>
            </a:r>
            <a:r>
              <a:rPr lang="zh-CN" altLang="en-US" dirty="0" smtClean="0">
                <a:solidFill>
                  <a:schemeClr val="bg1"/>
                </a:solidFill>
              </a:rPr>
              <a:t>私有的，</a:t>
            </a:r>
            <a:r>
              <a:rPr lang="en-US" dirty="0" smtClean="0">
                <a:solidFill>
                  <a:schemeClr val="bg1"/>
                </a:solidFill>
              </a:rPr>
              <a:t>ISL</a:t>
            </a:r>
            <a:r>
              <a:rPr lang="zh-CN" altLang="en-US" dirty="0" smtClean="0">
                <a:solidFill>
                  <a:schemeClr val="bg1"/>
                </a:solidFill>
              </a:rPr>
              <a:t>采用外部标记的方法，</a:t>
            </a:r>
            <a:r>
              <a:rPr lang="en-US" dirty="0" smtClean="0">
                <a:solidFill>
                  <a:schemeClr val="bg1"/>
                </a:solidFill>
              </a:rPr>
              <a:t>802.1Q</a:t>
            </a:r>
            <a:r>
              <a:rPr lang="zh-CN" altLang="en-US" dirty="0" smtClean="0">
                <a:solidFill>
                  <a:schemeClr val="bg1"/>
                </a:solidFill>
              </a:rPr>
              <a:t>采用内部标记的方法，</a:t>
            </a:r>
            <a:r>
              <a:rPr lang="en-US" dirty="0" smtClean="0">
                <a:solidFill>
                  <a:schemeClr val="bg1"/>
                </a:solidFill>
              </a:rPr>
              <a:t>ISL</a:t>
            </a:r>
            <a:r>
              <a:rPr lang="zh-CN" altLang="en-US" dirty="0" smtClean="0">
                <a:solidFill>
                  <a:schemeClr val="bg1"/>
                </a:solidFill>
              </a:rPr>
              <a:t>标记的长度为</a:t>
            </a:r>
            <a:r>
              <a:rPr lang="en-US" dirty="0" smtClean="0">
                <a:solidFill>
                  <a:schemeClr val="bg1"/>
                </a:solidFill>
              </a:rPr>
              <a:t>30</a:t>
            </a:r>
            <a:r>
              <a:rPr lang="zh-CN" altLang="en-US" dirty="0" smtClean="0">
                <a:solidFill>
                  <a:schemeClr val="bg1"/>
                </a:solidFill>
              </a:rPr>
              <a:t>字节，</a:t>
            </a:r>
            <a:r>
              <a:rPr lang="en-US" dirty="0" smtClean="0">
                <a:solidFill>
                  <a:schemeClr val="bg1"/>
                </a:solidFill>
              </a:rPr>
              <a:t>802.1Q</a:t>
            </a:r>
            <a:r>
              <a:rPr lang="zh-CN" altLang="en-US" dirty="0" smtClean="0">
                <a:solidFill>
                  <a:schemeClr val="bg1"/>
                </a:solidFill>
              </a:rPr>
              <a:t>标记的长度为</a:t>
            </a:r>
            <a:r>
              <a:rPr lang="en-US" dirty="0" smtClean="0">
                <a:solidFill>
                  <a:schemeClr val="bg1"/>
                </a:solidFill>
              </a:rPr>
              <a:t>4</a:t>
            </a:r>
            <a:r>
              <a:rPr lang="zh-CN" altLang="en-US" dirty="0" smtClean="0">
                <a:solidFill>
                  <a:schemeClr val="bg1"/>
                </a:solidFill>
              </a:rPr>
              <a:t>字节。</a:t>
            </a:r>
          </a:p>
          <a:p>
            <a:endParaRPr lang="zh-CN" altLang="en-US"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以太网</a:t>
            </a:r>
            <a:endParaRPr lang="zh-CN" altLang="en-US" dirty="0"/>
          </a:p>
        </p:txBody>
      </p:sp>
      <p:sp>
        <p:nvSpPr>
          <p:cNvPr id="4" name="矩形 3"/>
          <p:cNvSpPr/>
          <p:nvPr/>
        </p:nvSpPr>
        <p:spPr bwMode="auto">
          <a:xfrm>
            <a:off x="714111" y="3015734"/>
            <a:ext cx="1267619"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前导符</a:t>
            </a:r>
          </a:p>
        </p:txBody>
      </p:sp>
      <p:sp>
        <p:nvSpPr>
          <p:cNvPr id="24" name="矩形 23"/>
          <p:cNvSpPr/>
          <p:nvPr/>
        </p:nvSpPr>
        <p:spPr bwMode="auto">
          <a:xfrm>
            <a:off x="1981730" y="3015734"/>
            <a:ext cx="1267619"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目标地址</a:t>
            </a:r>
          </a:p>
        </p:txBody>
      </p:sp>
      <p:sp>
        <p:nvSpPr>
          <p:cNvPr id="25" name="矩形 24"/>
          <p:cNvSpPr/>
          <p:nvPr/>
        </p:nvSpPr>
        <p:spPr bwMode="auto">
          <a:xfrm>
            <a:off x="3249349" y="3015734"/>
            <a:ext cx="1267619"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zh-CN" altLang="en-US" b="1" dirty="0" smtClean="0">
                <a:solidFill>
                  <a:schemeClr val="tx1"/>
                </a:solidFill>
                <a:effectLst>
                  <a:outerShdw blurRad="38100" dist="38100" dir="2700000" algn="tl">
                    <a:srgbClr val="000000">
                      <a:alpha val="43137"/>
                    </a:srgbClr>
                  </a:outerShdw>
                </a:effectLst>
                <a:latin typeface="Segoe" pitchFamily="34" charset="0"/>
              </a:rPr>
              <a:t>源地址</a:t>
            </a:r>
            <a:endParaRPr kumimoji="0" lang="zh-CN" altLang="en-US" b="1"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矩形 25"/>
          <p:cNvSpPr/>
          <p:nvPr/>
        </p:nvSpPr>
        <p:spPr bwMode="auto">
          <a:xfrm>
            <a:off x="4516968" y="3015734"/>
            <a:ext cx="1267619"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类型</a:t>
            </a:r>
          </a:p>
        </p:txBody>
      </p:sp>
      <p:sp>
        <p:nvSpPr>
          <p:cNvPr id="27" name="矩形 26"/>
          <p:cNvSpPr/>
          <p:nvPr/>
        </p:nvSpPr>
        <p:spPr bwMode="auto">
          <a:xfrm>
            <a:off x="5784587" y="3015734"/>
            <a:ext cx="1267619"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数据</a:t>
            </a:r>
          </a:p>
        </p:txBody>
      </p:sp>
      <p:sp>
        <p:nvSpPr>
          <p:cNvPr id="28" name="矩形 27"/>
          <p:cNvSpPr/>
          <p:nvPr/>
        </p:nvSpPr>
        <p:spPr bwMode="auto">
          <a:xfrm>
            <a:off x="7052206" y="3015734"/>
            <a:ext cx="1267619" cy="457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FCS</a:t>
            </a:r>
            <a:endParaRPr kumimoji="0" lang="zh-CN" altLang="en-US" b="1"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9" name="TextBox 28"/>
          <p:cNvSpPr txBox="1"/>
          <p:nvPr/>
        </p:nvSpPr>
        <p:spPr>
          <a:xfrm>
            <a:off x="990600" y="3015734"/>
            <a:ext cx="609600" cy="369332"/>
          </a:xfrm>
          <a:prstGeom prst="rect">
            <a:avLst/>
          </a:prstGeom>
          <a:noFill/>
        </p:spPr>
        <p:txBody>
          <a:bodyPr wrap="square" rtlCol="0">
            <a:spAutoFit/>
          </a:bodyPr>
          <a:lstStyle/>
          <a:p>
            <a:r>
              <a:rPr lang="en-US" altLang="zh-CN" dirty="0" smtClean="0"/>
              <a:t>8</a:t>
            </a:r>
            <a:endParaRPr lang="zh-CN" altLang="en-US" dirty="0">
              <a:solidFill>
                <a:schemeClr val="bg1"/>
              </a:solidFill>
            </a:endParaRPr>
          </a:p>
        </p:txBody>
      </p:sp>
      <p:sp>
        <p:nvSpPr>
          <p:cNvPr id="31" name="TextBox 30"/>
          <p:cNvSpPr txBox="1"/>
          <p:nvPr/>
        </p:nvSpPr>
        <p:spPr>
          <a:xfrm>
            <a:off x="533400" y="1307574"/>
            <a:ext cx="6248400" cy="1292662"/>
          </a:xfrm>
          <a:prstGeom prst="rect">
            <a:avLst/>
          </a:prstGeom>
          <a:noFill/>
        </p:spPr>
        <p:txBody>
          <a:bodyPr wrap="square" rtlCol="0">
            <a:spAutoFit/>
          </a:bodyPr>
          <a:lstStyle/>
          <a:p>
            <a:pPr>
              <a:buNone/>
            </a:pPr>
            <a:r>
              <a:rPr lang="en-US" altLang="zh-CN" sz="2400" b="1" dirty="0" smtClean="0">
                <a:solidFill>
                  <a:schemeClr val="bg1"/>
                </a:solidFill>
                <a:latin typeface="华文楷体" pitchFamily="2" charset="-122"/>
                <a:ea typeface="华文楷体" pitchFamily="2" charset="-122"/>
              </a:rPr>
              <a:t>2.</a:t>
            </a:r>
            <a:r>
              <a:rPr lang="zh-CN" altLang="en-US" sz="2400" b="1" dirty="0" smtClean="0">
                <a:solidFill>
                  <a:schemeClr val="bg1"/>
                </a:solidFill>
                <a:latin typeface="华文楷体" pitchFamily="2" charset="-122"/>
                <a:ea typeface="华文楷体" pitchFamily="2" charset="-122"/>
              </a:rPr>
              <a:t>以太网帧格式</a:t>
            </a:r>
            <a:endParaRPr lang="en-US" altLang="zh-CN" sz="2400" b="1" dirty="0" smtClean="0">
              <a:solidFill>
                <a:schemeClr val="bg1"/>
              </a:solidFill>
              <a:latin typeface="华文楷体" pitchFamily="2" charset="-122"/>
              <a:ea typeface="华文楷体" pitchFamily="2" charset="-122"/>
            </a:endParaRPr>
          </a:p>
          <a:p>
            <a:pPr>
              <a:buNone/>
            </a:pPr>
            <a:r>
              <a:rPr lang="zh-CN" altLang="en-US" dirty="0" smtClean="0">
                <a:solidFill>
                  <a:schemeClr val="bg1"/>
                </a:solidFill>
              </a:rPr>
              <a:t>   最常使用的封装格式是</a:t>
            </a:r>
            <a:r>
              <a:rPr lang="en-US" altLang="zh-CN" dirty="0" smtClean="0">
                <a:solidFill>
                  <a:schemeClr val="bg1"/>
                </a:solidFill>
              </a:rPr>
              <a:t>RFC 894</a:t>
            </a:r>
            <a:r>
              <a:rPr lang="zh-CN" altLang="en-US" dirty="0" smtClean="0">
                <a:solidFill>
                  <a:schemeClr val="bg1"/>
                </a:solidFill>
              </a:rPr>
              <a:t>定义的格式，俗称</a:t>
            </a:r>
            <a:r>
              <a:rPr lang="en-US" altLang="zh-CN" dirty="0" smtClean="0">
                <a:solidFill>
                  <a:schemeClr val="bg1"/>
                </a:solidFill>
              </a:rPr>
              <a:t>Ethernet Ⅱ</a:t>
            </a:r>
            <a:r>
              <a:rPr lang="zh-CN" altLang="en-US" dirty="0" smtClean="0">
                <a:solidFill>
                  <a:schemeClr val="bg1"/>
                </a:solidFill>
              </a:rPr>
              <a:t>或者</a:t>
            </a:r>
            <a:r>
              <a:rPr lang="en-US" altLang="zh-CN" dirty="0" smtClean="0">
                <a:solidFill>
                  <a:schemeClr val="bg1"/>
                </a:solidFill>
              </a:rPr>
              <a:t>Ethernet DIX</a:t>
            </a:r>
            <a:r>
              <a:rPr lang="zh-CN" altLang="en-US" dirty="0" smtClean="0">
                <a:solidFill>
                  <a:schemeClr val="bg1"/>
                </a:solidFill>
              </a:rPr>
              <a:t>。这里我们就以</a:t>
            </a:r>
            <a:r>
              <a:rPr lang="en-US" altLang="zh-CN" dirty="0" smtClean="0">
                <a:solidFill>
                  <a:schemeClr val="bg1"/>
                </a:solidFill>
              </a:rPr>
              <a:t>Ethernet Ⅱ</a:t>
            </a:r>
            <a:r>
              <a:rPr lang="zh-CN" altLang="en-US" dirty="0" smtClean="0">
                <a:solidFill>
                  <a:schemeClr val="bg1"/>
                </a:solidFill>
              </a:rPr>
              <a:t>的帧格式作为分析对象</a:t>
            </a:r>
            <a:endParaRPr lang="zh-CN" altLang="en-US" dirty="0"/>
          </a:p>
        </p:txBody>
      </p:sp>
      <p:sp>
        <p:nvSpPr>
          <p:cNvPr id="32" name="TextBox 31"/>
          <p:cNvSpPr txBox="1"/>
          <p:nvPr/>
        </p:nvSpPr>
        <p:spPr>
          <a:xfrm>
            <a:off x="990600" y="2602468"/>
            <a:ext cx="381000" cy="369332"/>
          </a:xfrm>
          <a:prstGeom prst="rect">
            <a:avLst/>
          </a:prstGeom>
          <a:noFill/>
        </p:spPr>
        <p:txBody>
          <a:bodyPr wrap="square" rtlCol="0">
            <a:spAutoFit/>
          </a:bodyPr>
          <a:lstStyle/>
          <a:p>
            <a:r>
              <a:rPr lang="en-US" altLang="zh-CN" b="1" dirty="0" smtClean="0">
                <a:solidFill>
                  <a:schemeClr val="bg1"/>
                </a:solidFill>
              </a:rPr>
              <a:t>8</a:t>
            </a:r>
            <a:endParaRPr lang="zh-CN" altLang="en-US" b="1" dirty="0">
              <a:solidFill>
                <a:schemeClr val="bg1"/>
              </a:solidFill>
            </a:endParaRPr>
          </a:p>
        </p:txBody>
      </p:sp>
      <p:sp>
        <p:nvSpPr>
          <p:cNvPr id="38" name="TextBox 37"/>
          <p:cNvSpPr txBox="1"/>
          <p:nvPr/>
        </p:nvSpPr>
        <p:spPr>
          <a:xfrm>
            <a:off x="7543800" y="2570202"/>
            <a:ext cx="381000" cy="369332"/>
          </a:xfrm>
          <a:prstGeom prst="rect">
            <a:avLst/>
          </a:prstGeom>
          <a:noFill/>
        </p:spPr>
        <p:txBody>
          <a:bodyPr wrap="square" rtlCol="0">
            <a:spAutoFit/>
          </a:bodyPr>
          <a:lstStyle/>
          <a:p>
            <a:r>
              <a:rPr lang="en-US" altLang="zh-CN" b="1" dirty="0" smtClean="0">
                <a:solidFill>
                  <a:schemeClr val="bg1"/>
                </a:solidFill>
              </a:rPr>
              <a:t>4</a:t>
            </a:r>
            <a:endParaRPr lang="zh-CN" altLang="en-US" b="1" dirty="0">
              <a:solidFill>
                <a:schemeClr val="bg1"/>
              </a:solidFill>
            </a:endParaRPr>
          </a:p>
        </p:txBody>
      </p:sp>
      <p:sp>
        <p:nvSpPr>
          <p:cNvPr id="39" name="TextBox 38"/>
          <p:cNvSpPr txBox="1"/>
          <p:nvPr/>
        </p:nvSpPr>
        <p:spPr>
          <a:xfrm>
            <a:off x="2629430" y="2602468"/>
            <a:ext cx="381000" cy="369332"/>
          </a:xfrm>
          <a:prstGeom prst="rect">
            <a:avLst/>
          </a:prstGeom>
          <a:noFill/>
        </p:spPr>
        <p:txBody>
          <a:bodyPr wrap="square" rtlCol="0">
            <a:spAutoFit/>
          </a:bodyPr>
          <a:lstStyle/>
          <a:p>
            <a:r>
              <a:rPr lang="en-US" altLang="zh-CN" b="1" dirty="0" smtClean="0">
                <a:solidFill>
                  <a:schemeClr val="bg1"/>
                </a:solidFill>
              </a:rPr>
              <a:t>6</a:t>
            </a:r>
            <a:endParaRPr lang="zh-CN" altLang="en-US" b="1" dirty="0">
              <a:solidFill>
                <a:schemeClr val="bg1"/>
              </a:solidFill>
            </a:endParaRPr>
          </a:p>
        </p:txBody>
      </p:sp>
      <p:sp>
        <p:nvSpPr>
          <p:cNvPr id="40" name="TextBox 39"/>
          <p:cNvSpPr txBox="1"/>
          <p:nvPr/>
        </p:nvSpPr>
        <p:spPr>
          <a:xfrm>
            <a:off x="3733800" y="2570202"/>
            <a:ext cx="381000" cy="369332"/>
          </a:xfrm>
          <a:prstGeom prst="rect">
            <a:avLst/>
          </a:prstGeom>
          <a:noFill/>
        </p:spPr>
        <p:txBody>
          <a:bodyPr wrap="square" rtlCol="0">
            <a:spAutoFit/>
          </a:bodyPr>
          <a:lstStyle/>
          <a:p>
            <a:r>
              <a:rPr lang="en-US" altLang="zh-CN" b="1" dirty="0" smtClean="0">
                <a:solidFill>
                  <a:schemeClr val="bg1"/>
                </a:solidFill>
              </a:rPr>
              <a:t>6</a:t>
            </a:r>
            <a:endParaRPr lang="zh-CN" altLang="en-US" b="1" dirty="0">
              <a:solidFill>
                <a:schemeClr val="bg1"/>
              </a:solidFill>
            </a:endParaRPr>
          </a:p>
        </p:txBody>
      </p:sp>
      <p:sp>
        <p:nvSpPr>
          <p:cNvPr id="41" name="TextBox 40"/>
          <p:cNvSpPr txBox="1"/>
          <p:nvPr/>
        </p:nvSpPr>
        <p:spPr>
          <a:xfrm>
            <a:off x="4953000" y="2570202"/>
            <a:ext cx="381000" cy="369332"/>
          </a:xfrm>
          <a:prstGeom prst="rect">
            <a:avLst/>
          </a:prstGeom>
          <a:noFill/>
        </p:spPr>
        <p:txBody>
          <a:bodyPr wrap="square" rtlCol="0">
            <a:spAutoFit/>
          </a:bodyPr>
          <a:lstStyle/>
          <a:p>
            <a:r>
              <a:rPr lang="en-US" altLang="zh-CN" b="1" dirty="0" smtClean="0">
                <a:solidFill>
                  <a:schemeClr val="bg1"/>
                </a:solidFill>
              </a:rPr>
              <a:t>2</a:t>
            </a:r>
            <a:endParaRPr lang="zh-CN" altLang="en-US" b="1" dirty="0">
              <a:solidFill>
                <a:schemeClr val="bg1"/>
              </a:solidFill>
            </a:endParaRPr>
          </a:p>
        </p:txBody>
      </p:sp>
      <p:sp>
        <p:nvSpPr>
          <p:cNvPr id="42" name="TextBox 41"/>
          <p:cNvSpPr txBox="1"/>
          <p:nvPr/>
        </p:nvSpPr>
        <p:spPr>
          <a:xfrm>
            <a:off x="5784587" y="2570202"/>
            <a:ext cx="1267619" cy="369332"/>
          </a:xfrm>
          <a:prstGeom prst="rect">
            <a:avLst/>
          </a:prstGeom>
          <a:noFill/>
        </p:spPr>
        <p:txBody>
          <a:bodyPr wrap="square" rtlCol="0">
            <a:spAutoFit/>
          </a:bodyPr>
          <a:lstStyle/>
          <a:p>
            <a:r>
              <a:rPr lang="en-US" altLang="zh-CN" b="1" dirty="0" smtClean="0">
                <a:solidFill>
                  <a:schemeClr val="bg1"/>
                </a:solidFill>
              </a:rPr>
              <a:t>46-1500</a:t>
            </a:r>
            <a:endParaRPr lang="zh-CN" altLang="en-US" b="1" dirty="0">
              <a:solidFill>
                <a:schemeClr val="bg1"/>
              </a:solidFill>
            </a:endParaRPr>
          </a:p>
        </p:txBody>
      </p:sp>
      <p:sp>
        <p:nvSpPr>
          <p:cNvPr id="43" name="TextBox 42"/>
          <p:cNvSpPr txBox="1"/>
          <p:nvPr/>
        </p:nvSpPr>
        <p:spPr>
          <a:xfrm>
            <a:off x="714111" y="3810000"/>
            <a:ext cx="7329225" cy="2862322"/>
          </a:xfrm>
          <a:prstGeom prst="rect">
            <a:avLst/>
          </a:prstGeom>
          <a:noFill/>
        </p:spPr>
        <p:txBody>
          <a:bodyPr wrap="square" rtlCol="0">
            <a:spAutoFit/>
          </a:bodyPr>
          <a:lstStyle/>
          <a:p>
            <a:r>
              <a:rPr lang="zh-CN" altLang="en-US" b="1" dirty="0" smtClean="0">
                <a:solidFill>
                  <a:schemeClr val="bg1"/>
                </a:solidFill>
              </a:rPr>
              <a:t>前导符</a:t>
            </a:r>
            <a:r>
              <a:rPr lang="zh-CN" altLang="en-US" dirty="0" smtClean="0">
                <a:solidFill>
                  <a:schemeClr val="bg1"/>
                </a:solidFill>
              </a:rPr>
              <a:t>：</a:t>
            </a:r>
            <a:r>
              <a:rPr lang="en-US" dirty="0" smtClean="0">
                <a:solidFill>
                  <a:schemeClr val="bg1"/>
                </a:solidFill>
              </a:rPr>
              <a:t>8</a:t>
            </a:r>
            <a:r>
              <a:rPr lang="zh-CN" altLang="en-US" dirty="0" smtClean="0">
                <a:solidFill>
                  <a:schemeClr val="bg1"/>
                </a:solidFill>
              </a:rPr>
              <a:t>个字节，前</a:t>
            </a:r>
            <a:r>
              <a:rPr lang="en-US" dirty="0" smtClean="0">
                <a:solidFill>
                  <a:schemeClr val="bg1"/>
                </a:solidFill>
              </a:rPr>
              <a:t>7</a:t>
            </a:r>
            <a:r>
              <a:rPr lang="zh-CN" altLang="en-US" dirty="0" smtClean="0">
                <a:solidFill>
                  <a:schemeClr val="bg1"/>
                </a:solidFill>
              </a:rPr>
              <a:t>个</a:t>
            </a:r>
            <a:r>
              <a:rPr lang="en-US" dirty="0" smtClean="0">
                <a:solidFill>
                  <a:schemeClr val="bg1"/>
                </a:solidFill>
              </a:rPr>
              <a:t>0</a:t>
            </a:r>
            <a:r>
              <a:rPr lang="zh-CN" altLang="en-US" dirty="0" smtClean="0">
                <a:solidFill>
                  <a:schemeClr val="bg1"/>
                </a:solidFill>
              </a:rPr>
              <a:t>，</a:t>
            </a:r>
            <a:r>
              <a:rPr lang="en-US" dirty="0" smtClean="0">
                <a:solidFill>
                  <a:schemeClr val="bg1"/>
                </a:solidFill>
              </a:rPr>
              <a:t>1</a:t>
            </a:r>
            <a:r>
              <a:rPr lang="zh-CN" altLang="en-US" dirty="0" smtClean="0">
                <a:solidFill>
                  <a:schemeClr val="bg1"/>
                </a:solidFill>
              </a:rPr>
              <a:t>交替的字节（</a:t>
            </a:r>
            <a:r>
              <a:rPr lang="en-US" dirty="0" smtClean="0">
                <a:solidFill>
                  <a:schemeClr val="bg1"/>
                </a:solidFill>
              </a:rPr>
              <a:t>10101010</a:t>
            </a:r>
            <a:r>
              <a:rPr lang="zh-CN" altLang="en-US" dirty="0" smtClean="0">
                <a:solidFill>
                  <a:schemeClr val="bg1"/>
                </a:solidFill>
              </a:rPr>
              <a:t>）用来同步接收站，一个</a:t>
            </a:r>
            <a:r>
              <a:rPr lang="en-US" dirty="0" smtClean="0">
                <a:solidFill>
                  <a:schemeClr val="bg1"/>
                </a:solidFill>
              </a:rPr>
              <a:t>1010101011</a:t>
            </a:r>
            <a:r>
              <a:rPr lang="zh-CN" altLang="en-US" dirty="0" smtClean="0">
                <a:solidFill>
                  <a:schemeClr val="bg1"/>
                </a:solidFill>
              </a:rPr>
              <a:t>字节指出帧的开始位置。报头提供接收器同步和帧定界服务。</a:t>
            </a:r>
          </a:p>
          <a:p>
            <a:r>
              <a:rPr lang="zh-CN" altLang="en-US" b="1" dirty="0" smtClean="0">
                <a:solidFill>
                  <a:schemeClr val="bg1"/>
                </a:solidFill>
              </a:rPr>
              <a:t>目标地址</a:t>
            </a:r>
            <a:r>
              <a:rPr lang="zh-CN" altLang="en-US" dirty="0" smtClean="0">
                <a:solidFill>
                  <a:schemeClr val="bg1"/>
                </a:solidFill>
              </a:rPr>
              <a:t>：</a:t>
            </a:r>
            <a:r>
              <a:rPr lang="en-US" dirty="0" smtClean="0">
                <a:solidFill>
                  <a:schemeClr val="bg1"/>
                </a:solidFill>
              </a:rPr>
              <a:t>6</a:t>
            </a:r>
            <a:r>
              <a:rPr lang="zh-CN" altLang="en-US" dirty="0" smtClean="0">
                <a:solidFill>
                  <a:schemeClr val="bg1"/>
                </a:solidFill>
              </a:rPr>
              <a:t>个字节，单播、多播或者广播。单播地址也叫个人、物理、硬件或</a:t>
            </a:r>
            <a:r>
              <a:rPr lang="en-US" dirty="0" smtClean="0">
                <a:solidFill>
                  <a:schemeClr val="bg1"/>
                </a:solidFill>
              </a:rPr>
              <a:t>MAC</a:t>
            </a:r>
            <a:r>
              <a:rPr lang="zh-CN" altLang="en-US" dirty="0" smtClean="0">
                <a:solidFill>
                  <a:schemeClr val="bg1"/>
                </a:solidFill>
              </a:rPr>
              <a:t>地址。广播地址全为</a:t>
            </a:r>
            <a:r>
              <a:rPr lang="en-US" dirty="0" smtClean="0">
                <a:solidFill>
                  <a:schemeClr val="bg1"/>
                </a:solidFill>
              </a:rPr>
              <a:t>1</a:t>
            </a:r>
            <a:r>
              <a:rPr lang="zh-CN" altLang="en-US" dirty="0" smtClean="0">
                <a:solidFill>
                  <a:schemeClr val="bg1"/>
                </a:solidFill>
              </a:rPr>
              <a:t>，</a:t>
            </a:r>
            <a:r>
              <a:rPr lang="en-US" dirty="0" smtClean="0">
                <a:solidFill>
                  <a:schemeClr val="bg1"/>
                </a:solidFill>
              </a:rPr>
              <a:t>0xFF FF </a:t>
            </a:r>
            <a:r>
              <a:rPr lang="en-US" dirty="0" err="1" smtClean="0">
                <a:solidFill>
                  <a:schemeClr val="bg1"/>
                </a:solidFill>
              </a:rPr>
              <a:t>FF</a:t>
            </a:r>
            <a:r>
              <a:rPr lang="en-US" dirty="0" smtClean="0">
                <a:solidFill>
                  <a:schemeClr val="bg1"/>
                </a:solidFill>
              </a:rPr>
              <a:t> </a:t>
            </a:r>
            <a:r>
              <a:rPr lang="en-US" dirty="0" err="1" smtClean="0">
                <a:solidFill>
                  <a:schemeClr val="bg1"/>
                </a:solidFill>
              </a:rPr>
              <a:t>FF</a:t>
            </a:r>
            <a:r>
              <a:rPr lang="zh-CN" altLang="en-US" dirty="0" smtClean="0">
                <a:solidFill>
                  <a:schemeClr val="bg1"/>
                </a:solidFill>
              </a:rPr>
              <a:t>。</a:t>
            </a:r>
          </a:p>
          <a:p>
            <a:r>
              <a:rPr lang="zh-CN" altLang="en-US" b="1" dirty="0" smtClean="0">
                <a:solidFill>
                  <a:schemeClr val="bg1"/>
                </a:solidFill>
              </a:rPr>
              <a:t>源地址</a:t>
            </a:r>
            <a:r>
              <a:rPr lang="zh-CN" altLang="en-US" dirty="0" smtClean="0">
                <a:solidFill>
                  <a:schemeClr val="bg1"/>
                </a:solidFill>
              </a:rPr>
              <a:t>：</a:t>
            </a:r>
            <a:r>
              <a:rPr lang="en-US" dirty="0" smtClean="0">
                <a:solidFill>
                  <a:schemeClr val="bg1"/>
                </a:solidFill>
              </a:rPr>
              <a:t>6</a:t>
            </a:r>
            <a:r>
              <a:rPr lang="zh-CN" altLang="en-US" dirty="0" smtClean="0">
                <a:solidFill>
                  <a:schemeClr val="bg1"/>
                </a:solidFill>
              </a:rPr>
              <a:t>个字节。指出发送节点的单点广播地址。</a:t>
            </a:r>
          </a:p>
          <a:p>
            <a:r>
              <a:rPr lang="zh-CN" altLang="en-US" b="1" dirty="0" smtClean="0">
                <a:solidFill>
                  <a:schemeClr val="bg1"/>
                </a:solidFill>
              </a:rPr>
              <a:t>以太网类型</a:t>
            </a:r>
            <a:r>
              <a:rPr lang="zh-CN" altLang="en-US" dirty="0" smtClean="0">
                <a:solidFill>
                  <a:schemeClr val="bg1"/>
                </a:solidFill>
              </a:rPr>
              <a:t>：</a:t>
            </a:r>
            <a:r>
              <a:rPr lang="en-US" dirty="0" smtClean="0">
                <a:solidFill>
                  <a:schemeClr val="bg1"/>
                </a:solidFill>
              </a:rPr>
              <a:t>2</a:t>
            </a:r>
            <a:r>
              <a:rPr lang="zh-CN" altLang="en-US" dirty="0" smtClean="0">
                <a:solidFill>
                  <a:schemeClr val="bg1"/>
                </a:solidFill>
              </a:rPr>
              <a:t>个字节，用来指出以太网帧内所含的上层协议。即帧格式的协议标识符。对于</a:t>
            </a:r>
            <a:r>
              <a:rPr lang="en-US" dirty="0" smtClean="0">
                <a:solidFill>
                  <a:schemeClr val="bg1"/>
                </a:solidFill>
              </a:rPr>
              <a:t>IP</a:t>
            </a:r>
            <a:r>
              <a:rPr lang="zh-CN" altLang="en-US" dirty="0" smtClean="0">
                <a:solidFill>
                  <a:schemeClr val="bg1"/>
                </a:solidFill>
              </a:rPr>
              <a:t>报文来说，该字段值是</a:t>
            </a:r>
            <a:r>
              <a:rPr lang="en-US" dirty="0" smtClean="0">
                <a:solidFill>
                  <a:schemeClr val="bg1"/>
                </a:solidFill>
              </a:rPr>
              <a:t>0x0800</a:t>
            </a:r>
            <a:r>
              <a:rPr lang="zh-CN" altLang="en-US" dirty="0" smtClean="0">
                <a:solidFill>
                  <a:schemeClr val="bg1"/>
                </a:solidFill>
              </a:rPr>
              <a:t>。对于</a:t>
            </a:r>
            <a:r>
              <a:rPr lang="en-US" dirty="0" smtClean="0">
                <a:solidFill>
                  <a:schemeClr val="bg1"/>
                </a:solidFill>
              </a:rPr>
              <a:t>ARP</a:t>
            </a:r>
            <a:r>
              <a:rPr lang="zh-CN" altLang="en-US" dirty="0" smtClean="0">
                <a:solidFill>
                  <a:schemeClr val="bg1"/>
                </a:solidFill>
              </a:rPr>
              <a:t>信息来说，以太类型字段的值是</a:t>
            </a:r>
            <a:r>
              <a:rPr lang="en-US" dirty="0" smtClean="0">
                <a:solidFill>
                  <a:schemeClr val="bg1"/>
                </a:solidFill>
              </a:rPr>
              <a:t>0x0806</a:t>
            </a:r>
            <a:r>
              <a:rPr lang="zh-CN" altLang="en-US" dirty="0" smtClean="0">
                <a:solidFill>
                  <a:schemeClr val="bg1"/>
                </a:solidFill>
              </a:rPr>
              <a:t>。</a:t>
            </a:r>
          </a:p>
          <a:p>
            <a:endParaRPr lang="zh-CN" alt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371600"/>
            <a:ext cx="6858000" cy="1754326"/>
          </a:xfrm>
          <a:prstGeom prst="rect">
            <a:avLst/>
          </a:prstGeom>
          <a:noFill/>
        </p:spPr>
        <p:txBody>
          <a:bodyPr wrap="square" rtlCol="0">
            <a:spAutoFit/>
          </a:bodyPr>
          <a:lstStyle/>
          <a:p>
            <a:r>
              <a:rPr lang="zh-CN" altLang="en-US" b="1" dirty="0" smtClean="0">
                <a:solidFill>
                  <a:schemeClr val="bg1"/>
                </a:solidFill>
              </a:rPr>
              <a:t>有效数据：</a:t>
            </a:r>
            <a:r>
              <a:rPr lang="zh-CN" altLang="en-US" dirty="0" smtClean="0">
                <a:solidFill>
                  <a:schemeClr val="bg1"/>
                </a:solidFill>
              </a:rPr>
              <a:t>由一个上层协议的协议数据单元</a:t>
            </a:r>
            <a:r>
              <a:rPr lang="en-US" dirty="0" smtClean="0">
                <a:solidFill>
                  <a:schemeClr val="bg1"/>
                </a:solidFill>
              </a:rPr>
              <a:t>PDU</a:t>
            </a:r>
            <a:r>
              <a:rPr lang="zh-CN" altLang="en-US" dirty="0" smtClean="0">
                <a:solidFill>
                  <a:schemeClr val="bg1"/>
                </a:solidFill>
              </a:rPr>
              <a:t>构成。可以发送的最大有效负载是</a:t>
            </a:r>
            <a:r>
              <a:rPr lang="en-US" dirty="0" smtClean="0">
                <a:solidFill>
                  <a:schemeClr val="bg1"/>
                </a:solidFill>
              </a:rPr>
              <a:t>1500</a:t>
            </a:r>
            <a:r>
              <a:rPr lang="zh-CN" altLang="en-US" dirty="0" smtClean="0">
                <a:solidFill>
                  <a:schemeClr val="bg1"/>
                </a:solidFill>
              </a:rPr>
              <a:t>字节。由于以太网的冲突检测特性，有效负载至少是</a:t>
            </a:r>
            <a:r>
              <a:rPr lang="en-US" dirty="0" smtClean="0">
                <a:solidFill>
                  <a:schemeClr val="bg1"/>
                </a:solidFill>
              </a:rPr>
              <a:t>46</a:t>
            </a:r>
            <a:r>
              <a:rPr lang="zh-CN" altLang="en-US" dirty="0" smtClean="0">
                <a:solidFill>
                  <a:schemeClr val="bg1"/>
                </a:solidFill>
              </a:rPr>
              <a:t>个字节。如果上层协议数据单元长度少于</a:t>
            </a:r>
            <a:r>
              <a:rPr lang="en-US" dirty="0" smtClean="0">
                <a:solidFill>
                  <a:schemeClr val="bg1"/>
                </a:solidFill>
              </a:rPr>
              <a:t>46</a:t>
            </a:r>
            <a:r>
              <a:rPr lang="zh-CN" altLang="en-US" dirty="0" smtClean="0">
                <a:solidFill>
                  <a:schemeClr val="bg1"/>
                </a:solidFill>
              </a:rPr>
              <a:t>个字节，必须增补到</a:t>
            </a:r>
            <a:r>
              <a:rPr lang="en-US" dirty="0" smtClean="0">
                <a:solidFill>
                  <a:schemeClr val="bg1"/>
                </a:solidFill>
              </a:rPr>
              <a:t>46</a:t>
            </a:r>
            <a:r>
              <a:rPr lang="zh-CN" altLang="en-US" dirty="0" smtClean="0">
                <a:solidFill>
                  <a:schemeClr val="bg1"/>
                </a:solidFill>
              </a:rPr>
              <a:t>个字节。</a:t>
            </a:r>
          </a:p>
          <a:p>
            <a:r>
              <a:rPr lang="zh-CN" altLang="en-US" b="1" dirty="0" smtClean="0">
                <a:solidFill>
                  <a:schemeClr val="bg1"/>
                </a:solidFill>
              </a:rPr>
              <a:t>帧检验序列：</a:t>
            </a:r>
            <a:r>
              <a:rPr lang="en-US" dirty="0" smtClean="0">
                <a:solidFill>
                  <a:schemeClr val="bg1"/>
                </a:solidFill>
              </a:rPr>
              <a:t>4</a:t>
            </a:r>
            <a:r>
              <a:rPr lang="zh-CN" altLang="en-US" dirty="0" smtClean="0">
                <a:solidFill>
                  <a:schemeClr val="bg1"/>
                </a:solidFill>
              </a:rPr>
              <a:t>个字节。验证比特完整性。</a:t>
            </a:r>
          </a:p>
          <a:p>
            <a:endParaRPr lang="zh-CN" altLang="en-US" dirty="0"/>
          </a:p>
        </p:txBody>
      </p:sp>
      <p:sp>
        <p:nvSpPr>
          <p:cNvPr id="5" name="标题 1"/>
          <p:cNvSpPr>
            <a:spLocks noGrp="1"/>
          </p:cNvSpPr>
          <p:nvPr>
            <p:ph type="title"/>
          </p:nvPr>
        </p:nvSpPr>
        <p:spPr>
          <a:xfrm>
            <a:off x="360363" y="636588"/>
            <a:ext cx="8382000" cy="508000"/>
          </a:xfrm>
        </p:spPr>
        <p:txBody>
          <a:bodyPr/>
          <a:lstStyle/>
          <a:p>
            <a:pPr algn="ctr"/>
            <a:r>
              <a:rPr lang="zh-CN" altLang="en-US" dirty="0" smtClean="0"/>
              <a:t>以太网</a:t>
            </a: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CDMA/CD</a:t>
            </a:r>
            <a:r>
              <a:rPr lang="zh-CN" altLang="en-US" dirty="0" smtClean="0"/>
              <a:t>标准</a:t>
            </a:r>
            <a:endParaRPr lang="zh-CN" altLang="en-US" dirty="0"/>
          </a:p>
        </p:txBody>
      </p:sp>
      <p:sp>
        <p:nvSpPr>
          <p:cNvPr id="4" name="TextBox 3"/>
          <p:cNvSpPr txBox="1"/>
          <p:nvPr/>
        </p:nvSpPr>
        <p:spPr>
          <a:xfrm>
            <a:off x="533400" y="1371600"/>
            <a:ext cx="5638800" cy="3539430"/>
          </a:xfrm>
          <a:prstGeom prst="rect">
            <a:avLst/>
          </a:prstGeom>
          <a:noFill/>
        </p:spPr>
        <p:txBody>
          <a:bodyPr wrap="square" rtlCol="0">
            <a:spAutoFit/>
          </a:bodyPr>
          <a:lstStyle/>
          <a:p>
            <a:pPr>
              <a:lnSpc>
                <a:spcPct val="150000"/>
              </a:lnSpc>
            </a:pPr>
            <a:r>
              <a:rPr lang="zh-CN" altLang="en-US" sz="3600" dirty="0" smtClean="0">
                <a:solidFill>
                  <a:schemeClr val="bg1"/>
                </a:solidFill>
                <a:latin typeface="华文细黑" pitchFamily="2" charset="-122"/>
                <a:ea typeface="华文细黑" pitchFamily="2" charset="-122"/>
              </a:rPr>
              <a:t>二、</a:t>
            </a:r>
            <a:r>
              <a:rPr lang="zh-CN" altLang="zh-CN" sz="3600" dirty="0" smtClean="0">
                <a:solidFill>
                  <a:schemeClr val="bg1"/>
                </a:solidFill>
                <a:latin typeface="华文细黑" pitchFamily="2" charset="-122"/>
                <a:ea typeface="华文细黑" pitchFamily="2" charset="-122"/>
              </a:rPr>
              <a:t>CDMA/CD</a:t>
            </a:r>
            <a:r>
              <a:rPr lang="zh-CN" altLang="en-US" sz="3600" dirty="0" smtClean="0">
                <a:solidFill>
                  <a:schemeClr val="bg1"/>
                </a:solidFill>
                <a:latin typeface="华文细黑" pitchFamily="2" charset="-122"/>
                <a:ea typeface="华文细黑" pitchFamily="2" charset="-122"/>
              </a:rPr>
              <a:t>标准</a:t>
            </a:r>
            <a:endParaRPr lang="en-US" altLang="zh-CN" sz="3600" dirty="0" smtClean="0">
              <a:solidFill>
                <a:schemeClr val="bg1"/>
              </a:solidFill>
              <a:latin typeface="华文细黑" pitchFamily="2" charset="-122"/>
              <a:ea typeface="华文细黑" pitchFamily="2" charset="-122"/>
            </a:endParaRPr>
          </a:p>
          <a:p>
            <a:pPr>
              <a:lnSpc>
                <a:spcPct val="150000"/>
              </a:lnSpc>
            </a:pPr>
            <a:r>
              <a:rPr lang="en-US" altLang="zh-CN" sz="2800" b="1" dirty="0" smtClean="0">
                <a:solidFill>
                  <a:schemeClr val="bg1"/>
                </a:solidFill>
                <a:latin typeface="华文楷体" pitchFamily="2" charset="-122"/>
                <a:ea typeface="华文楷体" pitchFamily="2" charset="-122"/>
              </a:rPr>
              <a:t>1.</a:t>
            </a:r>
            <a:r>
              <a:rPr lang="zh-CN" altLang="en-US" sz="2800" b="1" dirty="0" smtClean="0">
                <a:solidFill>
                  <a:schemeClr val="bg1"/>
                </a:solidFill>
                <a:latin typeface="华文楷体" pitchFamily="2" charset="-122"/>
                <a:ea typeface="华文楷体" pitchFamily="2" charset="-122"/>
              </a:rPr>
              <a:t>以太网数据传输问题</a:t>
            </a:r>
            <a:endParaRPr lang="en-US" altLang="zh-CN" sz="2800" b="1" dirty="0" smtClean="0">
              <a:solidFill>
                <a:schemeClr val="bg1"/>
              </a:solidFill>
              <a:latin typeface="华文楷体" pitchFamily="2" charset="-122"/>
              <a:ea typeface="华文楷体" pitchFamily="2" charset="-122"/>
            </a:endParaRPr>
          </a:p>
          <a:p>
            <a:r>
              <a:rPr lang="en-US" altLang="zh-CN" sz="2800" b="1" dirty="0" smtClean="0">
                <a:solidFill>
                  <a:schemeClr val="bg1"/>
                </a:solidFill>
                <a:latin typeface="华文楷体" pitchFamily="2" charset="-122"/>
                <a:ea typeface="华文楷体" pitchFamily="2" charset="-122"/>
              </a:rPr>
              <a:t>2.</a:t>
            </a:r>
            <a:r>
              <a:rPr lang="zh-CN" altLang="en-US" sz="2800" b="1" dirty="0" smtClean="0">
                <a:solidFill>
                  <a:schemeClr val="bg1"/>
                </a:solidFill>
                <a:latin typeface="华文楷体" pitchFamily="2" charset="-122"/>
                <a:ea typeface="华文楷体" pitchFamily="2" charset="-122"/>
              </a:rPr>
              <a:t>关于</a:t>
            </a:r>
            <a:r>
              <a:rPr lang="zh-CN" altLang="zh-CN" sz="2800" b="1" dirty="0" smtClean="0">
                <a:solidFill>
                  <a:schemeClr val="bg1"/>
                </a:solidFill>
                <a:latin typeface="华文楷体" pitchFamily="2" charset="-122"/>
                <a:ea typeface="华文楷体" pitchFamily="2" charset="-122"/>
              </a:rPr>
              <a:t>CDMA/CD</a:t>
            </a:r>
            <a:endParaRPr lang="en-US" altLang="zh-CN" sz="2800" b="1" dirty="0" smtClean="0">
              <a:solidFill>
                <a:schemeClr val="bg1"/>
              </a:solidFill>
              <a:latin typeface="华文楷体" pitchFamily="2" charset="-122"/>
              <a:ea typeface="华文楷体" pitchFamily="2" charset="-122"/>
            </a:endParaRPr>
          </a:p>
          <a:p>
            <a:r>
              <a:rPr lang="en-US" altLang="zh-CN" sz="2800" b="1" dirty="0" smtClean="0">
                <a:solidFill>
                  <a:schemeClr val="bg1"/>
                </a:solidFill>
                <a:latin typeface="华文楷体" pitchFamily="2" charset="-122"/>
                <a:ea typeface="华文楷体" pitchFamily="2" charset="-122"/>
              </a:rPr>
              <a:t>3.</a:t>
            </a:r>
            <a:r>
              <a:rPr lang="zh-CN" altLang="zh-CN" sz="2800" b="1" dirty="0" smtClean="0">
                <a:solidFill>
                  <a:schemeClr val="bg1"/>
                </a:solidFill>
                <a:latin typeface="华文楷体" pitchFamily="2" charset="-122"/>
                <a:ea typeface="华文楷体" pitchFamily="2" charset="-122"/>
              </a:rPr>
              <a:t>CDMA/CD</a:t>
            </a:r>
            <a:r>
              <a:rPr lang="zh-CN" altLang="en-US" sz="2800" b="1" dirty="0" smtClean="0">
                <a:solidFill>
                  <a:schemeClr val="bg1"/>
                </a:solidFill>
                <a:latin typeface="华文楷体" pitchFamily="2" charset="-122"/>
                <a:ea typeface="华文楷体" pitchFamily="2" charset="-122"/>
              </a:rPr>
              <a:t>引入的新问题</a:t>
            </a:r>
            <a:endParaRPr lang="en-US" altLang="zh-CN" sz="2800" b="1" dirty="0" smtClean="0">
              <a:solidFill>
                <a:schemeClr val="bg1"/>
              </a:solidFill>
              <a:latin typeface="华文楷体" pitchFamily="2" charset="-122"/>
              <a:ea typeface="华文楷体" pitchFamily="2" charset="-122"/>
            </a:endParaRPr>
          </a:p>
          <a:p>
            <a:endParaRPr lang="en-US" altLang="zh-CN" sz="3600" b="1" dirty="0" smtClean="0">
              <a:solidFill>
                <a:schemeClr val="bg1"/>
              </a:solidFill>
              <a:latin typeface="华文楷体" pitchFamily="2" charset="-122"/>
              <a:ea typeface="华文楷体" pitchFamily="2" charset="-122"/>
            </a:endParaRPr>
          </a:p>
          <a:p>
            <a:r>
              <a:rPr lang="zh-CN" altLang="zh-CN" dirty="0" smtClean="0"/>
              <a:t>CD</a:t>
            </a:r>
            <a:endParaRPr lang="en-US" altLang="zh-CN" dirty="0" smtClean="0"/>
          </a:p>
          <a:p>
            <a:r>
              <a:rPr lang="zh-CN" altLang="en-US" dirty="0" smtClean="0"/>
              <a:t>标准</a:t>
            </a:r>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363" y="636588"/>
            <a:ext cx="8382000" cy="512448"/>
          </a:xfrm>
        </p:spPr>
        <p:txBody>
          <a:bodyPr/>
          <a:lstStyle/>
          <a:p>
            <a:pPr algn="ctr"/>
            <a:r>
              <a:rPr lang="zh-CN" altLang="zh-CN" dirty="0" smtClean="0"/>
              <a:t>CDMA/CD</a:t>
            </a:r>
            <a:r>
              <a:rPr lang="zh-CN" altLang="en-US" dirty="0" smtClean="0"/>
              <a:t>标准</a:t>
            </a:r>
          </a:p>
        </p:txBody>
      </p:sp>
      <p:sp>
        <p:nvSpPr>
          <p:cNvPr id="5" name="TextBox 4"/>
          <p:cNvSpPr txBox="1"/>
          <p:nvPr/>
        </p:nvSpPr>
        <p:spPr>
          <a:xfrm>
            <a:off x="838200" y="1371600"/>
            <a:ext cx="6858000" cy="2954655"/>
          </a:xfrm>
          <a:prstGeom prst="rect">
            <a:avLst/>
          </a:prstGeom>
          <a:noFill/>
        </p:spPr>
        <p:txBody>
          <a:bodyPr wrap="square" rtlCol="0">
            <a:spAutoFit/>
          </a:bodyPr>
          <a:lstStyle/>
          <a:p>
            <a:r>
              <a:rPr lang="en-US" altLang="zh-CN" sz="2400" b="1" dirty="0" smtClean="0">
                <a:solidFill>
                  <a:schemeClr val="bg1"/>
                </a:solidFill>
                <a:latin typeface="华文楷体" pitchFamily="2" charset="-122"/>
                <a:ea typeface="华文楷体" pitchFamily="2" charset="-122"/>
              </a:rPr>
              <a:t>1.</a:t>
            </a:r>
            <a:r>
              <a:rPr lang="zh-CN" altLang="en-US" sz="2400" b="1" dirty="0" smtClean="0">
                <a:solidFill>
                  <a:schemeClr val="bg1"/>
                </a:solidFill>
                <a:latin typeface="华文楷体" pitchFamily="2" charset="-122"/>
                <a:ea typeface="华文楷体" pitchFamily="2" charset="-122"/>
              </a:rPr>
              <a:t>以太网数据传输问题</a:t>
            </a:r>
            <a:endParaRPr lang="en-US" altLang="zh-CN" sz="2400" b="1" dirty="0" smtClean="0">
              <a:solidFill>
                <a:schemeClr val="bg1"/>
              </a:solidFill>
              <a:latin typeface="华文楷体" pitchFamily="2" charset="-122"/>
              <a:ea typeface="华文楷体" pitchFamily="2" charset="-122"/>
            </a:endParaRPr>
          </a:p>
          <a:p>
            <a:r>
              <a:rPr lang="zh-CN" altLang="en-US" b="1" dirty="0" smtClean="0">
                <a:solidFill>
                  <a:schemeClr val="bg1"/>
                </a:solidFill>
              </a:rPr>
              <a:t>冲突（</a:t>
            </a:r>
            <a:r>
              <a:rPr lang="en-US" altLang="zh-CN" b="1" dirty="0" smtClean="0">
                <a:solidFill>
                  <a:schemeClr val="bg1"/>
                </a:solidFill>
              </a:rPr>
              <a:t>collision</a:t>
            </a:r>
            <a:r>
              <a:rPr lang="zh-CN" altLang="en-US" b="1" dirty="0" smtClean="0">
                <a:solidFill>
                  <a:schemeClr val="bg1"/>
                </a:solidFill>
              </a:rPr>
              <a:t>）：</a:t>
            </a:r>
            <a:r>
              <a:rPr lang="zh-CN" altLang="en-US" dirty="0" smtClean="0">
                <a:solidFill>
                  <a:schemeClr val="bg1"/>
                </a:solidFill>
              </a:rPr>
              <a:t>在以太网中当两个节点同时传输数据是，从两个设备发出的帧将会发生碰撞，在屋里介质上相遇，彼此数据都会被破坏</a:t>
            </a:r>
            <a:endParaRPr lang="en-US" altLang="zh-CN" dirty="0" smtClean="0">
              <a:solidFill>
                <a:schemeClr val="bg1"/>
              </a:solidFill>
            </a:endParaRPr>
          </a:p>
          <a:p>
            <a:endParaRPr lang="en-US" altLang="zh-CN" dirty="0" smtClean="0">
              <a:solidFill>
                <a:schemeClr val="bg1"/>
              </a:solidFill>
            </a:endParaRPr>
          </a:p>
          <a:p>
            <a:r>
              <a:rPr lang="zh-CN" altLang="en-US" b="1" dirty="0" smtClean="0">
                <a:solidFill>
                  <a:schemeClr val="bg1"/>
                </a:solidFill>
              </a:rPr>
              <a:t>冲突域（</a:t>
            </a:r>
            <a:r>
              <a:rPr lang="en-US" altLang="zh-CN" b="1" dirty="0" smtClean="0">
                <a:solidFill>
                  <a:schemeClr val="bg1"/>
                </a:solidFill>
              </a:rPr>
              <a:t>collision domain</a:t>
            </a:r>
            <a:r>
              <a:rPr lang="zh-CN" altLang="en-US" b="1" dirty="0" smtClean="0">
                <a:solidFill>
                  <a:schemeClr val="bg1"/>
                </a:solidFill>
              </a:rPr>
              <a:t>）：</a:t>
            </a:r>
            <a:r>
              <a:rPr lang="zh-CN" altLang="en-US" dirty="0" smtClean="0">
                <a:solidFill>
                  <a:schemeClr val="bg1"/>
                </a:solidFill>
              </a:rPr>
              <a:t>一个支持共享介质的网段</a:t>
            </a:r>
            <a:endParaRPr lang="en-US" altLang="zh-CN" dirty="0" smtClean="0">
              <a:solidFill>
                <a:schemeClr val="bg1"/>
              </a:solidFill>
            </a:endParaRPr>
          </a:p>
          <a:p>
            <a:endParaRPr lang="en-US" altLang="zh-CN" dirty="0" smtClean="0">
              <a:solidFill>
                <a:schemeClr val="bg1"/>
              </a:solidFill>
            </a:endParaRPr>
          </a:p>
          <a:p>
            <a:r>
              <a:rPr lang="zh-CN" altLang="en-US" b="1" dirty="0" smtClean="0">
                <a:solidFill>
                  <a:schemeClr val="bg1"/>
                </a:solidFill>
              </a:rPr>
              <a:t>广播域（</a:t>
            </a:r>
            <a:r>
              <a:rPr lang="en-US" altLang="zh-CN" b="1" dirty="0" smtClean="0">
                <a:solidFill>
                  <a:schemeClr val="bg1"/>
                </a:solidFill>
              </a:rPr>
              <a:t>broadcast domain</a:t>
            </a:r>
            <a:r>
              <a:rPr lang="zh-CN" altLang="en-US" b="1" dirty="0" smtClean="0">
                <a:solidFill>
                  <a:schemeClr val="bg1"/>
                </a:solidFill>
              </a:rPr>
              <a:t>）：</a:t>
            </a:r>
            <a:r>
              <a:rPr lang="zh-CN" altLang="en-US" dirty="0" smtClean="0">
                <a:solidFill>
                  <a:schemeClr val="bg1"/>
                </a:solidFill>
              </a:rPr>
              <a:t>广播帧传输的网络范围，一般是路由器设定边界（因为</a:t>
            </a:r>
            <a:r>
              <a:rPr lang="en-US" altLang="zh-CN" dirty="0" smtClean="0">
                <a:solidFill>
                  <a:schemeClr val="bg1"/>
                </a:solidFill>
              </a:rPr>
              <a:t>router</a:t>
            </a:r>
            <a:r>
              <a:rPr lang="zh-CN" altLang="en-US" dirty="0" smtClean="0">
                <a:solidFill>
                  <a:schemeClr val="bg1"/>
                </a:solidFill>
              </a:rPr>
              <a:t>不转发广播）</a:t>
            </a:r>
            <a:endParaRPr lang="en-US" altLang="zh-CN" dirty="0" smtClean="0">
              <a:solidFill>
                <a:schemeClr val="bg1"/>
              </a:solidFill>
            </a:endParaRPr>
          </a:p>
          <a:p>
            <a:endParaRPr lang="zh-CN" altLang="en-US" dirty="0">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5334000" y="4038600"/>
            <a:ext cx="2590800" cy="2244090"/>
          </a:xfrm>
          <a:prstGeom prst="rect">
            <a:avLst/>
          </a:prstGeom>
          <a:noFill/>
          <a:ln w="9525">
            <a:noFill/>
            <a:miter lim="800000"/>
            <a:headEnd/>
            <a:tailEnd/>
          </a:ln>
          <a:effectLst/>
        </p:spPr>
      </p:pic>
      <p:sp>
        <p:nvSpPr>
          <p:cNvPr id="7" name="TextBox 6"/>
          <p:cNvSpPr txBox="1"/>
          <p:nvPr/>
        </p:nvSpPr>
        <p:spPr>
          <a:xfrm>
            <a:off x="838200" y="4800600"/>
            <a:ext cx="4038600" cy="646331"/>
          </a:xfrm>
          <a:prstGeom prst="rect">
            <a:avLst/>
          </a:prstGeom>
          <a:noFill/>
        </p:spPr>
        <p:txBody>
          <a:bodyPr wrap="square" rtlCol="0">
            <a:spAutoFit/>
          </a:bodyPr>
          <a:lstStyle/>
          <a:p>
            <a:r>
              <a:rPr lang="zh-CN" altLang="en-US" b="1" dirty="0" smtClean="0">
                <a:solidFill>
                  <a:srgbClr val="00B050"/>
                </a:solidFill>
                <a:latin typeface="方正姚体" pitchFamily="2" charset="-122"/>
                <a:ea typeface="方正姚体" pitchFamily="2" charset="-122"/>
              </a:rPr>
              <a:t>问题：</a:t>
            </a:r>
            <a:r>
              <a:rPr lang="zh-CN" altLang="en-US" b="1" dirty="0" smtClean="0">
                <a:solidFill>
                  <a:srgbClr val="00B050"/>
                </a:solidFill>
              </a:rPr>
              <a:t>同一个冲突域内，接入设备越多冲突几率越大</a:t>
            </a:r>
            <a:endParaRPr lang="zh-CN" altLang="en-US" b="1" dirty="0">
              <a:solidFill>
                <a:srgbClr val="00B050"/>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CDMA/CD</a:t>
            </a:r>
            <a:r>
              <a:rPr lang="zh-CN" altLang="en-US" dirty="0" smtClean="0"/>
              <a:t>标准</a:t>
            </a:r>
            <a:endParaRPr lang="zh-CN" altLang="en-US" dirty="0"/>
          </a:p>
        </p:txBody>
      </p:sp>
      <p:sp>
        <p:nvSpPr>
          <p:cNvPr id="4" name="TextBox 3"/>
          <p:cNvSpPr txBox="1"/>
          <p:nvPr/>
        </p:nvSpPr>
        <p:spPr>
          <a:xfrm>
            <a:off x="381002" y="1144588"/>
            <a:ext cx="7640637" cy="5216813"/>
          </a:xfrm>
          <a:prstGeom prst="rect">
            <a:avLst/>
          </a:prstGeom>
          <a:noFill/>
        </p:spPr>
        <p:txBody>
          <a:bodyPr wrap="square" rtlCol="0">
            <a:spAutoFit/>
          </a:bodyPr>
          <a:lstStyle/>
          <a:p>
            <a:pPr>
              <a:lnSpc>
                <a:spcPct val="150000"/>
              </a:lnSpc>
            </a:pPr>
            <a:r>
              <a:rPr lang="en-US" altLang="zh-CN" sz="2400" b="1" dirty="0" smtClean="0">
                <a:solidFill>
                  <a:schemeClr val="bg1"/>
                </a:solidFill>
                <a:latin typeface="华文楷体" pitchFamily="2" charset="-122"/>
                <a:ea typeface="华文楷体" pitchFamily="2" charset="-122"/>
              </a:rPr>
              <a:t>2.</a:t>
            </a:r>
            <a:r>
              <a:rPr lang="zh-CN" altLang="en-US" sz="2400" b="1" dirty="0" smtClean="0">
                <a:solidFill>
                  <a:schemeClr val="bg1"/>
                </a:solidFill>
                <a:latin typeface="华文楷体" pitchFamily="2" charset="-122"/>
                <a:ea typeface="华文楷体" pitchFamily="2" charset="-122"/>
              </a:rPr>
              <a:t>关于</a:t>
            </a:r>
            <a:r>
              <a:rPr lang="zh-CN" altLang="zh-CN" sz="2400" b="1" dirty="0" smtClean="0">
                <a:solidFill>
                  <a:schemeClr val="bg1"/>
                </a:solidFill>
                <a:latin typeface="华文楷体" pitchFamily="2" charset="-122"/>
                <a:ea typeface="华文楷体" pitchFamily="2" charset="-122"/>
              </a:rPr>
              <a:t>CDMA/CD</a:t>
            </a:r>
            <a:endParaRPr lang="en-US" altLang="zh-CN" sz="2400" b="1" dirty="0" smtClean="0">
              <a:solidFill>
                <a:schemeClr val="bg1"/>
              </a:solidFill>
              <a:latin typeface="华文楷体" pitchFamily="2" charset="-122"/>
              <a:ea typeface="华文楷体" pitchFamily="2" charset="-122"/>
            </a:endParaRPr>
          </a:p>
          <a:p>
            <a:pPr>
              <a:lnSpc>
                <a:spcPct val="150000"/>
              </a:lnSpc>
            </a:pPr>
            <a:r>
              <a:rPr lang="en-US" altLang="zh-CN" dirty="0" smtClean="0">
                <a:solidFill>
                  <a:schemeClr val="bg1"/>
                </a:solidFill>
              </a:rPr>
              <a:t>      </a:t>
            </a:r>
            <a:r>
              <a:rPr lang="zh-CN" altLang="zh-CN" dirty="0" smtClean="0">
                <a:solidFill>
                  <a:schemeClr val="bg1"/>
                </a:solidFill>
              </a:rPr>
              <a:t>CDMA/CD</a:t>
            </a:r>
            <a:r>
              <a:rPr lang="zh-CN" altLang="en-US" dirty="0" smtClean="0">
                <a:solidFill>
                  <a:schemeClr val="bg1"/>
                </a:solidFill>
              </a:rPr>
              <a:t>即载波监听多路访问</a:t>
            </a:r>
            <a:r>
              <a:rPr lang="en-US" altLang="zh-CN" dirty="0" smtClean="0">
                <a:solidFill>
                  <a:schemeClr val="bg1"/>
                </a:solidFill>
              </a:rPr>
              <a:t>/</a:t>
            </a:r>
            <a:r>
              <a:rPr lang="zh-CN" altLang="en-US" dirty="0" smtClean="0">
                <a:solidFill>
                  <a:schemeClr val="bg1"/>
                </a:solidFill>
              </a:rPr>
              <a:t>冲突检测方法</a:t>
            </a:r>
            <a:endParaRPr lang="en-US" altLang="zh-CN" dirty="0" smtClean="0">
              <a:solidFill>
                <a:schemeClr val="bg1"/>
              </a:solidFill>
            </a:endParaRPr>
          </a:p>
          <a:p>
            <a:pPr>
              <a:lnSpc>
                <a:spcPct val="150000"/>
              </a:lnSpc>
            </a:pPr>
            <a:r>
              <a:rPr lang="en-US" altLang="zh-CN" dirty="0" smtClean="0">
                <a:solidFill>
                  <a:schemeClr val="bg1"/>
                </a:solidFill>
              </a:rPr>
              <a:t>      </a:t>
            </a:r>
            <a:r>
              <a:rPr lang="zh-CN" altLang="zh-CN" dirty="0" smtClean="0">
                <a:solidFill>
                  <a:schemeClr val="bg1"/>
                </a:solidFill>
              </a:rPr>
              <a:t>CDMA/CD</a:t>
            </a:r>
            <a:r>
              <a:rPr lang="zh-CN" altLang="en-US" dirty="0" smtClean="0">
                <a:solidFill>
                  <a:schemeClr val="bg1"/>
                </a:solidFill>
              </a:rPr>
              <a:t>应用在</a:t>
            </a:r>
            <a:r>
              <a:rPr lang="en-US" altLang="zh-CN" dirty="0" smtClean="0">
                <a:solidFill>
                  <a:schemeClr val="bg1"/>
                </a:solidFill>
              </a:rPr>
              <a:t>OSI</a:t>
            </a:r>
            <a:r>
              <a:rPr lang="zh-CN" altLang="en-US" dirty="0" smtClean="0">
                <a:solidFill>
                  <a:schemeClr val="bg1"/>
                </a:solidFill>
              </a:rPr>
              <a:t>的第二层数据链路层中，所以</a:t>
            </a:r>
            <a:r>
              <a:rPr lang="zh-CN" altLang="zh-CN" dirty="0" smtClean="0">
                <a:solidFill>
                  <a:schemeClr val="bg1"/>
                </a:solidFill>
              </a:rPr>
              <a:t>CDMA/CD</a:t>
            </a:r>
            <a:r>
              <a:rPr lang="zh-CN" altLang="en-US" dirty="0" smtClean="0">
                <a:solidFill>
                  <a:schemeClr val="bg1"/>
                </a:solidFill>
              </a:rPr>
              <a:t>也可以称为以太网</a:t>
            </a:r>
            <a:r>
              <a:rPr lang="en-US" altLang="zh-CN" dirty="0" smtClean="0">
                <a:solidFill>
                  <a:schemeClr val="bg1"/>
                </a:solidFill>
              </a:rPr>
              <a:t>Mac</a:t>
            </a:r>
            <a:r>
              <a:rPr lang="zh-CN" altLang="en-US" dirty="0" smtClean="0">
                <a:solidFill>
                  <a:schemeClr val="bg1"/>
                </a:solidFill>
              </a:rPr>
              <a:t>层的技术标准</a:t>
            </a:r>
            <a:endParaRPr lang="en-US" altLang="zh-CN" dirty="0" smtClean="0">
              <a:solidFill>
                <a:schemeClr val="bg1"/>
              </a:solidFill>
            </a:endParaRPr>
          </a:p>
          <a:p>
            <a:pPr>
              <a:lnSpc>
                <a:spcPct val="150000"/>
              </a:lnSpc>
            </a:pPr>
            <a:r>
              <a:rPr lang="zh-CN" altLang="zh-CN" b="1" dirty="0" smtClean="0">
                <a:solidFill>
                  <a:schemeClr val="bg1"/>
                </a:solidFill>
              </a:rPr>
              <a:t>CDMA/CD</a:t>
            </a:r>
            <a:r>
              <a:rPr lang="zh-CN" altLang="en-US" b="1" dirty="0" smtClean="0">
                <a:solidFill>
                  <a:schemeClr val="bg1"/>
                </a:solidFill>
              </a:rPr>
              <a:t>工作原理可归纳为四步：</a:t>
            </a:r>
            <a:endParaRPr lang="en-US" altLang="zh-CN" b="1" dirty="0" smtClean="0">
              <a:solidFill>
                <a:schemeClr val="bg1"/>
              </a:solidFill>
            </a:endParaRPr>
          </a:p>
          <a:p>
            <a:pPr>
              <a:lnSpc>
                <a:spcPct val="150000"/>
              </a:lnSpc>
            </a:pPr>
            <a:r>
              <a:rPr lang="zh-CN" altLang="en-US" b="1" dirty="0" smtClean="0">
                <a:solidFill>
                  <a:schemeClr val="bg1"/>
                </a:solidFill>
              </a:rPr>
              <a:t>第一步：</a:t>
            </a:r>
            <a:r>
              <a:rPr lang="zh-CN" altLang="en-US" dirty="0" smtClean="0">
                <a:solidFill>
                  <a:schemeClr val="bg1"/>
                </a:solidFill>
              </a:rPr>
              <a:t>如果媒体信道空闲，则可进行发送</a:t>
            </a:r>
            <a:endParaRPr lang="en-US" altLang="zh-CN" dirty="0" smtClean="0">
              <a:solidFill>
                <a:schemeClr val="bg1"/>
              </a:solidFill>
            </a:endParaRPr>
          </a:p>
          <a:p>
            <a:pPr>
              <a:lnSpc>
                <a:spcPct val="150000"/>
              </a:lnSpc>
            </a:pPr>
            <a:r>
              <a:rPr lang="zh-CN" altLang="en-US" b="1" dirty="0" smtClean="0">
                <a:solidFill>
                  <a:schemeClr val="bg1"/>
                </a:solidFill>
              </a:rPr>
              <a:t>第二步</a:t>
            </a:r>
            <a:r>
              <a:rPr lang="zh-CN" altLang="en-US" dirty="0" smtClean="0">
                <a:solidFill>
                  <a:schemeClr val="bg1"/>
                </a:solidFill>
              </a:rPr>
              <a:t>：如果媒体信道有载波（忙），则继续对信道进行监听，一旦发现空闲，便立即进行发送。</a:t>
            </a:r>
            <a:endParaRPr lang="en-US" altLang="zh-CN" dirty="0" smtClean="0">
              <a:solidFill>
                <a:schemeClr val="bg1"/>
              </a:solidFill>
            </a:endParaRPr>
          </a:p>
          <a:p>
            <a:pPr>
              <a:lnSpc>
                <a:spcPct val="150000"/>
              </a:lnSpc>
            </a:pPr>
            <a:r>
              <a:rPr lang="zh-CN" altLang="en-US" b="1" dirty="0" smtClean="0">
                <a:solidFill>
                  <a:schemeClr val="bg1"/>
                </a:solidFill>
              </a:rPr>
              <a:t>第三步</a:t>
            </a:r>
            <a:r>
              <a:rPr lang="en-US" altLang="zh-CN" b="1" dirty="0" smtClean="0">
                <a:solidFill>
                  <a:schemeClr val="bg1"/>
                </a:solidFill>
              </a:rPr>
              <a:t>:</a:t>
            </a:r>
            <a:r>
              <a:rPr lang="zh-CN" altLang="en-US" dirty="0" smtClean="0">
                <a:solidFill>
                  <a:schemeClr val="bg1"/>
                </a:solidFill>
              </a:rPr>
              <a:t>如果发送过程中检测到信号碰撞。则停止正常发送，转而发送一短暂的干扰信号，强化碰撞信号，使</a:t>
            </a:r>
            <a:r>
              <a:rPr lang="en-US" altLang="zh-CN" dirty="0" smtClean="0">
                <a:solidFill>
                  <a:schemeClr val="bg1"/>
                </a:solidFill>
              </a:rPr>
              <a:t>LAN</a:t>
            </a:r>
            <a:r>
              <a:rPr lang="zh-CN" altLang="en-US" dirty="0" smtClean="0">
                <a:solidFill>
                  <a:schemeClr val="bg1"/>
                </a:solidFill>
              </a:rPr>
              <a:t>上所有站都知道出现了碰撞。</a:t>
            </a:r>
            <a:endParaRPr lang="en-US" altLang="zh-CN" dirty="0" smtClean="0">
              <a:solidFill>
                <a:schemeClr val="bg1"/>
              </a:solidFill>
            </a:endParaRPr>
          </a:p>
          <a:p>
            <a:pPr>
              <a:lnSpc>
                <a:spcPct val="150000"/>
              </a:lnSpc>
            </a:pPr>
            <a:r>
              <a:rPr lang="zh-CN" altLang="en-US" b="1" dirty="0" smtClean="0">
                <a:solidFill>
                  <a:schemeClr val="bg1"/>
                </a:solidFill>
              </a:rPr>
              <a:t>第四步：</a:t>
            </a:r>
            <a:r>
              <a:rPr lang="zh-CN" altLang="en-US" dirty="0" smtClean="0">
                <a:solidFill>
                  <a:schemeClr val="bg1"/>
                </a:solidFill>
              </a:rPr>
              <a:t>发送了干扰信号后，避一随机时间，重新尝试发送。</a:t>
            </a:r>
            <a:endParaRPr lang="en-US" altLang="zh-CN" dirty="0" smtClean="0">
              <a:solidFill>
                <a:schemeClr val="bg1"/>
              </a:solidFill>
            </a:endParaRPr>
          </a:p>
          <a:p>
            <a:pPr>
              <a:lnSpc>
                <a:spcPct val="150000"/>
              </a:lnSpc>
            </a:pPr>
            <a:endParaRPr lang="zh-CN" altLang="en-US" dirty="0">
              <a:solidFill>
                <a:schemeClr val="bg1"/>
              </a:solidFill>
            </a:endParaRPr>
          </a:p>
        </p:txBody>
      </p:sp>
      <p:sp>
        <p:nvSpPr>
          <p:cNvPr id="5" name="十字星 4"/>
          <p:cNvSpPr/>
          <p:nvPr/>
        </p:nvSpPr>
        <p:spPr bwMode="auto">
          <a:xfrm>
            <a:off x="360363" y="1866900"/>
            <a:ext cx="457199" cy="228600"/>
          </a:xfrm>
          <a:prstGeom prst="star4">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十字星 7"/>
          <p:cNvSpPr/>
          <p:nvPr/>
        </p:nvSpPr>
        <p:spPr bwMode="auto">
          <a:xfrm>
            <a:off x="381002" y="2209800"/>
            <a:ext cx="457199" cy="228600"/>
          </a:xfrm>
          <a:prstGeom prst="star4">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sld>
</file>

<file path=ppt/theme/theme1.xml><?xml version="1.0" encoding="utf-8"?>
<a:theme xmlns:a="http://schemas.openxmlformats.org/drawingml/2006/main" name="17_Silverlight_template">
  <a:themeElements>
    <a:clrScheme name="Custom 10">
      <a:dk1>
        <a:srgbClr val="000000"/>
      </a:dk1>
      <a:lt1>
        <a:srgbClr val="FFFFFF"/>
      </a:lt1>
      <a:dk2>
        <a:srgbClr val="125CA7"/>
      </a:dk2>
      <a:lt2>
        <a:srgbClr val="E5F1F7"/>
      </a:lt2>
      <a:accent1>
        <a:srgbClr val="BFE7F7"/>
      </a:accent1>
      <a:accent2>
        <a:srgbClr val="54B0E2"/>
      </a:accent2>
      <a:accent3>
        <a:srgbClr val="E8E8E2"/>
      </a:accent3>
      <a:accent4>
        <a:srgbClr val="C7C7BD"/>
      </a:accent4>
      <a:accent5>
        <a:srgbClr val="817C77"/>
      </a:accent5>
      <a:accent6>
        <a:srgbClr val="F47E3F"/>
      </a:accent6>
      <a:hlink>
        <a:srgbClr val="54B0E2"/>
      </a:hlink>
      <a:folHlink>
        <a:srgbClr val="F47E3F"/>
      </a:folHlink>
    </a:clrScheme>
    <a:fontScheme name="17_Silverlight_template">
      <a:majorFont>
        <a:latin typeface="Segoe Light"/>
        <a:ea typeface=""/>
        <a:cs typeface="Arial"/>
      </a:majorFont>
      <a:minorFont>
        <a:latin typefac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3010</Words>
  <Application>Microsoft Office PowerPoint</Application>
  <PresentationFormat>全屏显示(4:3)</PresentationFormat>
  <Paragraphs>253</Paragraphs>
  <Slides>46</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17_Silverlight_template</vt:lpstr>
      <vt:lpstr>Visio</vt:lpstr>
      <vt:lpstr>幻灯片 1</vt:lpstr>
      <vt:lpstr>目录</vt:lpstr>
      <vt:lpstr>以太网</vt:lpstr>
      <vt:lpstr>以太网</vt:lpstr>
      <vt:lpstr>以太网</vt:lpstr>
      <vt:lpstr>以太网</vt:lpstr>
      <vt:lpstr>CDMA/CD标准</vt:lpstr>
      <vt:lpstr>CDMA/CD标准</vt:lpstr>
      <vt:lpstr>CDMA/CD标准</vt:lpstr>
      <vt:lpstr>CDMA/CD标准</vt:lpstr>
      <vt:lpstr>ARP协议</vt:lpstr>
      <vt:lpstr>ARP协议</vt:lpstr>
      <vt:lpstr>ARP协议</vt:lpstr>
      <vt:lpstr>ARP协议</vt:lpstr>
      <vt:lpstr>ARP协议</vt:lpstr>
      <vt:lpstr>ARP协议</vt:lpstr>
      <vt:lpstr>幻灯片 17</vt:lpstr>
      <vt:lpstr>ARP协议</vt:lpstr>
      <vt:lpstr>ARP协议</vt:lpstr>
      <vt:lpstr>ARP协议</vt:lpstr>
      <vt:lpstr>ARP协议</vt:lpstr>
      <vt:lpstr>ARP协议</vt:lpstr>
      <vt:lpstr>ARP协议</vt:lpstr>
      <vt:lpstr>ARP协议</vt:lpstr>
      <vt:lpstr>ARP协议</vt:lpstr>
      <vt:lpstr>ARP协议</vt:lpstr>
      <vt:lpstr>ARP协议</vt:lpstr>
      <vt:lpstr>ARP协议</vt:lpstr>
      <vt:lpstr>ARP协议</vt:lpstr>
      <vt:lpstr>vlan</vt:lpstr>
      <vt:lpstr>vlan</vt:lpstr>
      <vt:lpstr>vlan</vt:lpstr>
      <vt:lpstr>vlan</vt:lpstr>
      <vt:lpstr>vlan</vt:lpstr>
      <vt:lpstr>vlan</vt:lpstr>
      <vt:lpstr>vlan</vt:lpstr>
      <vt:lpstr>vlan</vt:lpstr>
      <vt:lpstr>vlan</vt:lpstr>
      <vt:lpstr>vlan</vt:lpstr>
      <vt:lpstr>vlan</vt:lpstr>
      <vt:lpstr>vlan</vt:lpstr>
      <vt:lpstr>vlan</vt:lpstr>
      <vt:lpstr>vlan</vt:lpstr>
      <vt:lpstr>vlan</vt:lpstr>
      <vt:lpstr>vlan</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项目总结（模板）</dc:title>
  <dc:creator/>
  <cp:lastModifiedBy/>
  <cp:revision>9</cp:revision>
  <dcterms:created xsi:type="dcterms:W3CDTF">2007-08-03T18:56:26Z</dcterms:created>
  <dcterms:modified xsi:type="dcterms:W3CDTF">2015-03-20T07:43:23Z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00080070240000000000010250800207f7000400038000</vt:lpwstr>
  </property>
</Properties>
</file>