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9"/>
  </p:notesMasterIdLst>
  <p:sldIdLst>
    <p:sldId id="256" r:id="rId2"/>
    <p:sldId id="257" r:id="rId3"/>
    <p:sldId id="321" r:id="rId4"/>
    <p:sldId id="322" r:id="rId5"/>
    <p:sldId id="319" r:id="rId6"/>
    <p:sldId id="309" r:id="rId7"/>
    <p:sldId id="324" r:id="rId8"/>
    <p:sldId id="323" r:id="rId9"/>
    <p:sldId id="284" r:id="rId10"/>
    <p:sldId id="288" r:id="rId11"/>
    <p:sldId id="314" r:id="rId12"/>
    <p:sldId id="320" r:id="rId13"/>
    <p:sldId id="287" r:id="rId14"/>
    <p:sldId id="28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11" r:id="rId26"/>
    <p:sldId id="317" r:id="rId27"/>
    <p:sldId id="318" r:id="rId28"/>
    <p:sldId id="278" r:id="rId29"/>
    <p:sldId id="280" r:id="rId30"/>
    <p:sldId id="315" r:id="rId31"/>
    <p:sldId id="316" r:id="rId32"/>
    <p:sldId id="263" r:id="rId33"/>
    <p:sldId id="279" r:id="rId34"/>
    <p:sldId id="289" r:id="rId35"/>
    <p:sldId id="297" r:id="rId36"/>
    <p:sldId id="258" r:id="rId37"/>
    <p:sldId id="281" r:id="rId38"/>
    <p:sldId id="259" r:id="rId39"/>
    <p:sldId id="296" r:id="rId40"/>
    <p:sldId id="298" r:id="rId41"/>
    <p:sldId id="282" r:id="rId42"/>
    <p:sldId id="300" r:id="rId43"/>
    <p:sldId id="303" r:id="rId44"/>
    <p:sldId id="301" r:id="rId45"/>
    <p:sldId id="260" r:id="rId46"/>
    <p:sldId id="283" r:id="rId47"/>
    <p:sldId id="302" r:id="rId48"/>
    <p:sldId id="266" r:id="rId49"/>
    <p:sldId id="265" r:id="rId50"/>
    <p:sldId id="261" r:id="rId51"/>
    <p:sldId id="308" r:id="rId52"/>
    <p:sldId id="307" r:id="rId53"/>
    <p:sldId id="310" r:id="rId54"/>
    <p:sldId id="304" r:id="rId55"/>
    <p:sldId id="305" r:id="rId56"/>
    <p:sldId id="306" r:id="rId57"/>
    <p:sldId id="262" r:id="rId58"/>
    <p:sldId id="291" r:id="rId59"/>
    <p:sldId id="312" r:id="rId60"/>
    <p:sldId id="290" r:id="rId61"/>
    <p:sldId id="299" r:id="rId62"/>
    <p:sldId id="292" r:id="rId63"/>
    <p:sldId id="293" r:id="rId64"/>
    <p:sldId id="294" r:id="rId65"/>
    <p:sldId id="295" r:id="rId66"/>
    <p:sldId id="313" r:id="rId67"/>
    <p:sldId id="326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84" autoAdjust="0"/>
  </p:normalViewPr>
  <p:slideViewPr>
    <p:cSldViewPr>
      <p:cViewPr varScale="1">
        <p:scale>
          <a:sx n="68" d="100"/>
          <a:sy n="68" d="100"/>
        </p:scale>
        <p:origin x="-185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387F5-B22B-400E-A744-55FF52BCC6CA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57163-4E67-4B82-853A-C3C81AB5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8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domain</a:t>
            </a:r>
            <a:r>
              <a:rPr lang="en-US" altLang="zh-CN" dirty="0" smtClean="0"/>
              <a:t>:</a:t>
            </a:r>
            <a:r>
              <a:rPr lang="zh-CN" altLang="en-US" dirty="0" smtClean="0"/>
              <a:t>说明我们网络程序所在的主机采用的通讯协族</a:t>
            </a:r>
            <a:r>
              <a:rPr lang="en-US" altLang="zh-CN" dirty="0" smtClean="0"/>
              <a:t>(AF_UNIX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AF_INET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). </a:t>
            </a:r>
            <a:br>
              <a:rPr lang="en-US" altLang="zh-CN" dirty="0" smtClean="0"/>
            </a:br>
            <a:r>
              <a:rPr lang="en-US" altLang="zh-CN" dirty="0" smtClean="0"/>
              <a:t>        AF_UNIX</a:t>
            </a:r>
            <a:r>
              <a:rPr lang="zh-CN" altLang="en-US" dirty="0" smtClean="0"/>
              <a:t>只能够用于单一的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系统进程间通信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       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AF_INET</a:t>
            </a:r>
            <a:r>
              <a:rPr lang="zh-CN" altLang="en-US" dirty="0" smtClean="0"/>
              <a:t>是针对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因而可以允许在远程主机之间通信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当我们 </a:t>
            </a:r>
            <a:r>
              <a:rPr lang="en-US" altLang="zh-CN" dirty="0" smtClean="0"/>
              <a:t>man socket</a:t>
            </a:r>
            <a:r>
              <a:rPr lang="zh-CN" altLang="en-US" dirty="0" smtClean="0"/>
              <a:t>时发现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可选项是 </a:t>
            </a:r>
            <a:r>
              <a:rPr lang="en-US" altLang="zh-CN" dirty="0" smtClean="0"/>
              <a:t>PF_*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AF_*,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glibc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posix</a:t>
            </a:r>
            <a:r>
              <a:rPr lang="zh-CN" altLang="en-US" dirty="0" smtClean="0"/>
              <a:t>的实现所以用</a:t>
            </a:r>
            <a:r>
              <a:rPr lang="en-US" altLang="zh-CN" dirty="0" smtClean="0"/>
              <a:t>PF</a:t>
            </a:r>
            <a:r>
              <a:rPr lang="zh-CN" altLang="en-US" dirty="0" smtClean="0"/>
              <a:t>代替了</a:t>
            </a:r>
            <a:r>
              <a:rPr lang="en-US" altLang="zh-CN" dirty="0" smtClean="0"/>
              <a:t>AF,</a:t>
            </a:r>
            <a:br>
              <a:rPr lang="en-US" altLang="zh-CN" dirty="0" smtClean="0"/>
            </a:br>
            <a:r>
              <a:rPr lang="en-US" altLang="zh-CN" dirty="0" smtClean="0"/>
              <a:t>        </a:t>
            </a:r>
            <a:r>
              <a:rPr lang="zh-CN" altLang="en-US" dirty="0" smtClean="0"/>
              <a:t>不过我们都可以使用的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  </a:t>
            </a:r>
            <a:r>
              <a:rPr lang="en-US" altLang="zh-CN" b="1" dirty="0" smtClean="0"/>
              <a:t>type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我们网络程序所采用的通讯协议</a:t>
            </a:r>
            <a:r>
              <a:rPr lang="en-US" altLang="zh-CN" dirty="0" smtClean="0"/>
              <a:t>(SOCK_STREAM,SOCK_DGRAM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 </a:t>
            </a:r>
            <a:br>
              <a:rPr lang="en-US" altLang="zh-CN" dirty="0" smtClean="0"/>
            </a:br>
            <a:r>
              <a:rPr lang="en-US" altLang="zh-CN" dirty="0" smtClean="0"/>
              <a:t>        SOCK_STREAM</a:t>
            </a:r>
            <a:r>
              <a:rPr lang="zh-CN" altLang="en-US" dirty="0" smtClean="0"/>
              <a:t>表明我们用的是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这样会提供按顺序的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可靠</a:t>
            </a:r>
            <a:r>
              <a:rPr lang="en-US" altLang="zh-CN" dirty="0" smtClean="0"/>
              <a:t>,</a:t>
            </a:r>
            <a:r>
              <a:rPr lang="zh-CN" altLang="en-US" dirty="0" smtClean="0"/>
              <a:t>双向</a:t>
            </a:r>
            <a:r>
              <a:rPr lang="en-US" altLang="zh-CN" dirty="0" smtClean="0"/>
              <a:t>,</a:t>
            </a:r>
            <a:r>
              <a:rPr lang="zh-CN" altLang="en-US" dirty="0" smtClean="0"/>
              <a:t>面向连接的比特流</a:t>
            </a:r>
            <a:r>
              <a:rPr lang="en-US" altLang="zh-CN" dirty="0" smtClean="0"/>
              <a:t>. </a:t>
            </a:r>
            <a:br>
              <a:rPr lang="en-US" altLang="zh-CN" dirty="0" smtClean="0"/>
            </a:br>
            <a:r>
              <a:rPr lang="en-US" altLang="zh-CN" dirty="0" smtClean="0"/>
              <a:t>        SOCK_DGRAM</a:t>
            </a:r>
            <a:r>
              <a:rPr lang="zh-CN" altLang="en-US" dirty="0" smtClean="0"/>
              <a:t>表明我们用的是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这样只会提供定长的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不可靠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无连接的通信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  </a:t>
            </a:r>
            <a:r>
              <a:rPr lang="en-US" altLang="zh-CN" b="1" dirty="0" smtClean="0"/>
              <a:t>protocol</a:t>
            </a:r>
            <a:r>
              <a:rPr lang="en-US" altLang="zh-CN" dirty="0" smtClean="0"/>
              <a:t>:</a:t>
            </a:r>
            <a:r>
              <a:rPr lang="zh-CN" altLang="en-US" dirty="0" smtClean="0"/>
              <a:t>由于我们指定了</a:t>
            </a:r>
            <a:r>
              <a:rPr lang="en-US" altLang="zh-CN" dirty="0" smtClean="0"/>
              <a:t>type,</a:t>
            </a:r>
            <a:r>
              <a:rPr lang="zh-CN" altLang="en-US" dirty="0" smtClean="0"/>
              <a:t>所以这个地方我们一般只要用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来代替就可以了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9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端口复用</a:t>
            </a:r>
            <a:endParaRPr lang="en-US" altLang="zh-CN" dirty="0" smtClean="0"/>
          </a:p>
          <a:p>
            <a:r>
              <a:rPr lang="zh-CN" altLang="en-US" dirty="0" smtClean="0"/>
              <a:t>是否阻塞模式</a:t>
            </a:r>
            <a:endParaRPr lang="en-US" altLang="zh-CN" dirty="0" smtClean="0"/>
          </a:p>
          <a:p>
            <a:r>
              <a:rPr lang="zh-CN" altLang="en-US" dirty="0" smtClean="0"/>
              <a:t>接收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发送缓冲区长度等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45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绑定到一个固定的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上；</a:t>
            </a:r>
            <a:endParaRPr lang="en-US" altLang="zh-CN" dirty="0" smtClean="0"/>
          </a:p>
          <a:p>
            <a:r>
              <a:rPr lang="zh-CN" altLang="en-US" dirty="0" smtClean="0"/>
              <a:t>一般用于服务器侦听端口，客户端侧不常使用；</a:t>
            </a:r>
            <a:endParaRPr lang="en-US" altLang="zh-CN" dirty="0" smtClean="0"/>
          </a:p>
          <a:p>
            <a:r>
              <a:rPr lang="en-US" altLang="zh-CN" dirty="0" smtClean="0"/>
              <a:t>IPv4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都可以使用；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41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服务器侦听端口时使用；</a:t>
            </a:r>
            <a:endParaRPr lang="en-US" altLang="zh-CN" dirty="0" smtClean="0"/>
          </a:p>
          <a:p>
            <a:r>
              <a:rPr lang="en-US" altLang="zh-CN" dirty="0" smtClean="0"/>
              <a:t>  backlog:</a:t>
            </a:r>
            <a:r>
              <a:rPr lang="zh-CN" altLang="en-US" dirty="0" smtClean="0"/>
              <a:t>设置请求排队的最大长度</a:t>
            </a:r>
            <a:r>
              <a:rPr lang="en-US" altLang="zh-CN" dirty="0" smtClean="0"/>
              <a:t>.</a:t>
            </a:r>
            <a:r>
              <a:rPr lang="zh-CN" altLang="en-US" dirty="0" smtClean="0"/>
              <a:t>当有多个客户端程序和服务端相连时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使用这个表示可以介绍的排队长度</a:t>
            </a:r>
            <a:r>
              <a:rPr lang="en-US" altLang="zh-CN" dirty="0" smtClean="0"/>
              <a:t>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1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accept</a:t>
            </a:r>
            <a:r>
              <a:rPr lang="zh-CN" altLang="en-US" dirty="0" smtClean="0"/>
              <a:t>调用时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服务器端的程序会一直阻塞到有一个 客户程序发出了连接</a:t>
            </a:r>
            <a:r>
              <a:rPr lang="en-US" altLang="zh-CN" dirty="0" smtClean="0"/>
              <a:t>. accept</a:t>
            </a:r>
            <a:r>
              <a:rPr lang="zh-CN" altLang="en-US" dirty="0" smtClean="0"/>
              <a:t>成功时返回最后的服务器端的文件描述符。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52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8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函数对应，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函数返回的文件描述符也使用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关闭；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8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接收时，必须对返回值进行判断；</a:t>
            </a:r>
            <a:endParaRPr lang="en-US" altLang="zh-CN" dirty="0" smtClean="0"/>
          </a:p>
          <a:p>
            <a:r>
              <a:rPr lang="zh-CN" altLang="en-US" dirty="0" smtClean="0"/>
              <a:t>返回值</a:t>
            </a:r>
            <a:r>
              <a:rPr lang="en-US" altLang="zh-CN" dirty="0" smtClean="0"/>
              <a:t>&lt;0</a:t>
            </a:r>
            <a:r>
              <a:rPr lang="zh-CN" altLang="en-US" dirty="0" smtClean="0"/>
              <a:t>时，则认为是出错；</a:t>
            </a:r>
            <a:endParaRPr lang="en-US" altLang="zh-CN" dirty="0" smtClean="0"/>
          </a:p>
          <a:p>
            <a:r>
              <a:rPr lang="zh-CN" altLang="en-US" dirty="0" smtClean="0"/>
              <a:t>返回值</a:t>
            </a:r>
            <a:r>
              <a:rPr lang="en-US" altLang="zh-CN" dirty="0" smtClean="0"/>
              <a:t>=0</a:t>
            </a:r>
            <a:r>
              <a:rPr lang="zh-CN" altLang="en-US" dirty="0" smtClean="0"/>
              <a:t>时，认为是连接断开；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send </a:t>
            </a:r>
            <a:r>
              <a:rPr lang="zh-CN" altLang="en-US" dirty="0" smtClean="0"/>
              <a:t>主要用于面向连接的通信</a:t>
            </a:r>
            <a:r>
              <a:rPr lang="en-US" altLang="zh-CN" dirty="0" smtClean="0"/>
              <a:t>(TCP)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sendto</a:t>
            </a:r>
            <a:r>
              <a:rPr lang="zh-CN" altLang="en-US" dirty="0" smtClean="0"/>
              <a:t>用于非连接通信</a:t>
            </a:r>
            <a:r>
              <a:rPr lang="en-US" altLang="zh-CN" dirty="0" smtClean="0"/>
              <a:t>(UDP);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8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来说，服务器和客户端区别并不明显；</a:t>
            </a:r>
            <a:endParaRPr lang="en-US" altLang="zh-CN" dirty="0" smtClean="0"/>
          </a:p>
          <a:p>
            <a:r>
              <a:rPr lang="zh-CN" altLang="en-US" dirty="0" smtClean="0"/>
              <a:t>服务器除了必须执行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操作，其他与客户端操作基本相同，</a:t>
            </a:r>
            <a:endParaRPr lang="en-US" altLang="zh-CN" dirty="0" smtClean="0"/>
          </a:p>
          <a:p>
            <a:r>
              <a:rPr lang="zh-CN" altLang="en-US" dirty="0" smtClean="0"/>
              <a:t>服务器不存在 </a:t>
            </a:r>
            <a:r>
              <a:rPr lang="en-US" altLang="zh-CN" dirty="0" smtClean="0"/>
              <a:t>listen / accept</a:t>
            </a:r>
            <a:r>
              <a:rPr lang="zh-CN" altLang="en-US" dirty="0" smtClean="0"/>
              <a:t>操作；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5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</a:p>
          <a:p>
            <a:r>
              <a:rPr lang="en-US" altLang="zh-CN" dirty="0" err="1" smtClean="0"/>
              <a:t>Protobuf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44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提出问题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服务器每次只能同一个客户端进行通信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多个客户端同时连接该怎么办？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76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32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提出问题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69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与单进程比，毕竟是前进了一步。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22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的超时时间，这个参数至关重要，它可以使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处于三种状态，第一，若将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以形参传入，即不传入时间结构，就是将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置于阻塞状态，一定等到监视文件描述符集合中某个文件描述符发生变化为止；第二，若将时间值设为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毫秒，就变成一个纯粹的非阻塞函数，不管文件描述符是否有变化，都立刻返回继续执行，文件无变化返回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，有变化返回一个正值；第三，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的值大于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，这就是等待的超时时间，即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时间内阻塞，超时时间之内有事件到来就返回了，否则在超时后不管怎样一定返回，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timeval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执行后会被修改为</a:t>
            </a:r>
            <a:r>
              <a:rPr lang="en-US" altLang="zh-CN" dirty="0" smtClean="0"/>
              <a:t>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61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10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0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理解到多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连接和多线程处理是两个不同的概念。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45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POLLOUT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POLLPRI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POLLIN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POLLERR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POLLRDHUP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POLLHUP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POLLNVAL</a:t>
            </a:r>
            <a:r>
              <a:rPr lang="zh-CN" altLang="en-US" dirty="0" smtClean="0"/>
              <a:t>等事件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79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是否存在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和事件绑定的功能？？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5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08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信号处理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71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登录到本地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服务端口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18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arm / java</a:t>
            </a:r>
            <a:r>
              <a:rPr lang="zh-CN" altLang="en-US" dirty="0" smtClean="0"/>
              <a:t>字节序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97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03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75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机制心跳无法保证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1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Ssh</a:t>
            </a:r>
            <a:r>
              <a:rPr lang="en-US" altLang="zh-CN" baseline="0" dirty="0" smtClean="0"/>
              <a:t> 22</a:t>
            </a:r>
          </a:p>
          <a:p>
            <a:r>
              <a:rPr lang="en-US" altLang="zh-CN" baseline="0" dirty="0" smtClean="0"/>
              <a:t>443</a:t>
            </a:r>
          </a:p>
          <a:p>
            <a:r>
              <a:rPr lang="en-US" altLang="zh-CN" baseline="0" dirty="0" smtClean="0"/>
              <a:t>3389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当应用程序用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传送数据时，数据被送入协议栈中，然后 逐个通过每一层直到被当做一串比特流送入网络。其中每一层对收到的数据都要增加一些首部的信息（有时还要增加尾部信息），此过程为封装。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数据基本一致。唯一不同的是</a:t>
            </a:r>
            <a:r>
              <a:rPr lang="en-US" altLang="zh-CN" dirty="0" smtClean="0"/>
              <a:t>UDP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的信息单元称作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数据报，而且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的首部长度为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2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当目的主机收到一个以太网数据帧时，数据就开始从协议栈中由底向上，同时去掉各层协议加上的报文首部。每层协议层都要去掉检查报文首部中的协议标识，以确定接收数据的上层协议，这个过程就是分用。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3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Ipconfig</a:t>
            </a:r>
            <a:endParaRPr lang="en-US" altLang="zh-CN" dirty="0" smtClean="0"/>
          </a:p>
          <a:p>
            <a:r>
              <a:rPr lang="en-US" altLang="zh-CN" dirty="0" err="1" smtClean="0"/>
              <a:t>Ifconfig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9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1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Raw</a:t>
            </a:r>
            <a:r>
              <a:rPr lang="en-US" altLang="zh-CN" baseline="0" dirty="0" smtClean="0"/>
              <a:t> socket : ping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/ </a:t>
            </a:r>
            <a:r>
              <a:rPr lang="en-US" altLang="zh-CN" baseline="0" dirty="0" err="1" smtClean="0"/>
              <a:t>arp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57163-4E67-4B82-853A-C3C81AB532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7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网络编程基础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网络数据帧分用获取用户数据过程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14125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0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数据的封装与传递过程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" y="1628800"/>
            <a:ext cx="77247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Q: </a:t>
            </a:r>
            <a:r>
              <a:rPr lang="zh-CN" altLang="en-US" dirty="0" smtClean="0"/>
              <a:t>网口和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地址是否是一一对应关系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Q: 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下查看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地址的命令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5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下，所有的</a:t>
            </a:r>
            <a:r>
              <a:rPr lang="en-US" altLang="zh-CN" dirty="0"/>
              <a:t>I/O</a:t>
            </a:r>
            <a:r>
              <a:rPr lang="zh-CN" altLang="en-US" dirty="0"/>
              <a:t>操作都是通过读写文件描述符而产生的，文件描述符是一个和打开的文件相关联的整数，而套接口就是系统进程和文件描述符通信的一种方法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zh-CN" altLang="en-US" dirty="0"/>
              <a:t>最常用的套接口：字节流套接口和数据报套接口、原始套接口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1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336704" cy="43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09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常用网络函数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socket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setsockopt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bind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listen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connect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accept</a:t>
            </a:r>
          </a:p>
          <a:p>
            <a:r>
              <a:rPr lang="en-US" altLang="zh-CN" dirty="0"/>
              <a:t>send / </a:t>
            </a:r>
            <a:r>
              <a:rPr lang="en-US" altLang="zh-CN" dirty="0" err="1"/>
              <a:t>recv</a:t>
            </a:r>
            <a:endParaRPr lang="en-US" altLang="zh-CN" dirty="0"/>
          </a:p>
          <a:p>
            <a:r>
              <a:rPr lang="en-US" altLang="zh-CN" dirty="0" err="1"/>
              <a:t>sendto</a:t>
            </a:r>
            <a:r>
              <a:rPr lang="en-US" altLang="zh-CN" dirty="0"/>
              <a:t>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recvfrom</a:t>
            </a:r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close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htons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ntohs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htonl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ntohl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inet_pton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inet_ntop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2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创建一个套接字</a:t>
            </a:r>
            <a:endParaRPr lang="en-US" altLang="zh-CN" dirty="0" smtClean="0"/>
          </a:p>
          <a:p>
            <a:r>
              <a:rPr lang="zh-CN" altLang="en-US" dirty="0" smtClean="0"/>
              <a:t>函数原型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#include 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include &lt;sys/</a:t>
            </a:r>
            <a:r>
              <a:rPr lang="en-US" altLang="zh-CN" dirty="0" err="1"/>
              <a:t>socket.h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socket(</a:t>
            </a:r>
            <a:r>
              <a:rPr lang="en-US" altLang="zh-CN" dirty="0" err="1"/>
              <a:t>int</a:t>
            </a:r>
            <a:r>
              <a:rPr lang="en-US" altLang="zh-CN" dirty="0"/>
              <a:t> domain, </a:t>
            </a:r>
            <a:r>
              <a:rPr lang="en-US" altLang="zh-CN" dirty="0" err="1"/>
              <a:t>int</a:t>
            </a:r>
            <a:r>
              <a:rPr lang="en-US" altLang="zh-CN" dirty="0"/>
              <a:t> type, </a:t>
            </a:r>
            <a:r>
              <a:rPr lang="en-US" altLang="zh-CN" dirty="0" err="1"/>
              <a:t>int</a:t>
            </a:r>
            <a:r>
              <a:rPr lang="en-US" altLang="zh-CN" dirty="0"/>
              <a:t> protocol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成功：非负文件描述符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返回错误原因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32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getsockopt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setsockopt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r>
              <a:rPr lang="zh-CN" altLang="en-US" dirty="0" smtClean="0"/>
              <a:t>函数原型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#include 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#include &lt;sys/</a:t>
            </a:r>
            <a:r>
              <a:rPr lang="en-US" altLang="zh-CN" dirty="0" err="1" smtClean="0"/>
              <a:t>socket.h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getsockopt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level,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optname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optval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socklen_t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optlen</a:t>
            </a:r>
            <a:r>
              <a:rPr lang="en-US" altLang="zh-CN" dirty="0" smtClean="0"/>
              <a:t>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setsockopt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level,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optname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void *</a:t>
            </a:r>
            <a:r>
              <a:rPr lang="en-US" altLang="zh-CN" dirty="0" err="1" smtClean="0"/>
              <a:t>optval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socklen_t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optlen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成功：</a:t>
            </a:r>
            <a:r>
              <a:rPr lang="en-US" altLang="zh-CN" dirty="0" smtClean="0"/>
              <a:t>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返回错误原因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2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为套接口分配一个本地的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和端口号。</a:t>
            </a:r>
            <a:endParaRPr lang="en-US" altLang="zh-CN" dirty="0" smtClean="0"/>
          </a:p>
          <a:p>
            <a:r>
              <a:rPr lang="zh-CN" altLang="en-US" dirty="0" smtClean="0"/>
              <a:t>函数原型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#include 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#include &lt;sys/</a:t>
            </a:r>
            <a:r>
              <a:rPr lang="en-US" altLang="zh-CN" dirty="0" err="1" smtClean="0"/>
              <a:t>socket.h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bind(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my_addr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socklen_t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addrlen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成功：</a:t>
            </a:r>
            <a:r>
              <a:rPr lang="en-US" altLang="zh-CN" dirty="0" smtClean="0"/>
              <a:t>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返回错误原因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2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在指定套接字上侦听客户端连接。</a:t>
            </a:r>
            <a:endParaRPr lang="en-US" altLang="zh-CN" dirty="0" smtClean="0"/>
          </a:p>
          <a:p>
            <a:r>
              <a:rPr lang="zh-CN" altLang="en-US" dirty="0" smtClean="0"/>
              <a:t>函数原型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include &lt;</a:t>
            </a:r>
            <a:r>
              <a:rPr lang="en-US" altLang="zh-CN" dirty="0" smtClean="0"/>
              <a:t>sys/</a:t>
            </a:r>
            <a:r>
              <a:rPr lang="en-US" altLang="zh-CN" dirty="0" err="1" smtClean="0"/>
              <a:t>socket.h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sv-SE" altLang="zh-CN" dirty="0" smtClean="0"/>
              <a:t>    int listen(int sockfd, int backlog);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成功：</a:t>
            </a:r>
            <a:r>
              <a:rPr lang="en-US" altLang="zh-CN" dirty="0" smtClean="0"/>
              <a:t>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返回错误原因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2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网络基础协议</a:t>
            </a:r>
            <a:endParaRPr lang="en-US" altLang="zh-CN" dirty="0" smtClean="0"/>
          </a:p>
          <a:p>
            <a:r>
              <a:rPr lang="zh-CN" altLang="en-US" dirty="0" smtClean="0"/>
              <a:t>基本网络编程</a:t>
            </a:r>
            <a:endParaRPr lang="en-US" altLang="zh-CN" dirty="0" smtClean="0"/>
          </a:p>
          <a:p>
            <a:r>
              <a:rPr lang="zh-CN" altLang="en-US" dirty="0"/>
              <a:t>典型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 smtClean="0"/>
              <a:t>网络库介绍</a:t>
            </a:r>
            <a:endParaRPr lang="en-US" altLang="zh-CN" dirty="0" smtClean="0"/>
          </a:p>
          <a:p>
            <a:r>
              <a:rPr lang="zh-CN" altLang="en-US" dirty="0" smtClean="0"/>
              <a:t>常用网络工具</a:t>
            </a:r>
            <a:endParaRPr lang="en-US" altLang="zh-CN" dirty="0" smtClean="0"/>
          </a:p>
          <a:p>
            <a:r>
              <a:rPr lang="zh-CN" altLang="en-US" dirty="0" smtClean="0"/>
              <a:t>网络编程注意事项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在指定侦听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上，接收一个连接。</a:t>
            </a:r>
            <a:endParaRPr lang="en-US" altLang="zh-CN" dirty="0" smtClean="0"/>
          </a:p>
          <a:p>
            <a:r>
              <a:rPr lang="zh-CN" altLang="en-US" dirty="0" smtClean="0"/>
              <a:t>函数原型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#include 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include &lt;sys/</a:t>
            </a:r>
            <a:r>
              <a:rPr lang="en-US" altLang="zh-CN" dirty="0" err="1"/>
              <a:t>socket.h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accept(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socklen_t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addrlen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成功：非负文件描述符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返回错误原因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2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连接到指定的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zh-CN" altLang="en-US" dirty="0" smtClean="0"/>
              <a:t>函数原型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#include 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include &lt;sys/</a:t>
            </a:r>
            <a:r>
              <a:rPr lang="en-US" altLang="zh-CN" dirty="0" err="1"/>
              <a:t>socket.h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connect(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serv_addr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socklen_t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addrlen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成功：</a:t>
            </a:r>
            <a:r>
              <a:rPr lang="en-US" altLang="zh-CN" dirty="0" smtClean="0"/>
              <a:t>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返回错误原因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2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关闭文件描述符</a:t>
            </a:r>
            <a:r>
              <a:rPr lang="en-US" altLang="zh-CN" dirty="0" smtClean="0"/>
              <a:t>(socket</a:t>
            </a:r>
            <a:r>
              <a:rPr lang="zh-CN" altLang="en-US" dirty="0"/>
              <a:t>套</a:t>
            </a:r>
            <a:r>
              <a:rPr lang="zh-CN" altLang="en-US" dirty="0" smtClean="0"/>
              <a:t>接字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函数原型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#include 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include &lt;sys/</a:t>
            </a:r>
            <a:r>
              <a:rPr lang="en-US" altLang="zh-CN" dirty="0" err="1"/>
              <a:t>socket.h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close(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成功：</a:t>
            </a:r>
            <a:r>
              <a:rPr lang="en-US" altLang="zh-CN" dirty="0" smtClean="0"/>
              <a:t>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返回错误原因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69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recvfrom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套接字接收消息。</a:t>
            </a:r>
            <a:endParaRPr lang="en-US" altLang="zh-CN" dirty="0" smtClean="0"/>
          </a:p>
          <a:p>
            <a:r>
              <a:rPr lang="zh-CN" altLang="en-US" dirty="0" smtClean="0"/>
              <a:t>函数原型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#include 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include &lt;sys/</a:t>
            </a:r>
            <a:r>
              <a:rPr lang="en-US" altLang="zh-CN" dirty="0" err="1"/>
              <a:t>socket.h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ssize_t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s,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recvfrom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s,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</a:t>
            </a:r>
            <a:r>
              <a:rPr lang="en-US" altLang="zh-CN" dirty="0" smtClean="0"/>
              <a:t> *from, </a:t>
            </a:r>
            <a:r>
              <a:rPr lang="en-US" altLang="zh-CN" dirty="0" err="1" smtClean="0"/>
              <a:t>socklen_t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fromlen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成功：</a:t>
            </a:r>
            <a:r>
              <a:rPr lang="zh-CN" altLang="en-US" dirty="0"/>
              <a:t>接收</a:t>
            </a:r>
            <a:r>
              <a:rPr lang="zh-CN" altLang="en-US" dirty="0" smtClean="0"/>
              <a:t>字符个数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返回错误原因；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，对端正常断开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1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 / </a:t>
            </a:r>
            <a:r>
              <a:rPr lang="en-US" altLang="zh-CN" dirty="0" err="1" smtClean="0"/>
              <a:t>sendto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套接字发送消息。</a:t>
            </a:r>
            <a:endParaRPr lang="en-US" altLang="zh-CN" dirty="0" smtClean="0"/>
          </a:p>
          <a:p>
            <a:r>
              <a:rPr lang="zh-CN" altLang="en-US" dirty="0" smtClean="0"/>
              <a:t>函数原型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#include 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include &lt;sys/</a:t>
            </a:r>
            <a:r>
              <a:rPr lang="en-US" altLang="zh-CN" dirty="0" err="1"/>
              <a:t>socket.h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s,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recvfrom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s,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sockaddr</a:t>
            </a:r>
            <a:r>
              <a:rPr lang="en-US" altLang="zh-CN" dirty="0" smtClean="0"/>
              <a:t> *from, </a:t>
            </a:r>
            <a:r>
              <a:rPr lang="en-US" altLang="zh-CN" dirty="0" err="1" smtClean="0"/>
              <a:t>socklen_t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fromlen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成功：</a:t>
            </a:r>
            <a:r>
              <a:rPr lang="en-US" altLang="zh-CN" dirty="0" smtClean="0"/>
              <a:t>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，由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返回错误原因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40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网络通信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4" y="1412776"/>
            <a:ext cx="7560840" cy="498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0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49" y="1351309"/>
            <a:ext cx="8229600" cy="510202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 &lt;sys/</a:t>
            </a:r>
            <a:r>
              <a:rPr lang="en-US" altLang="zh-CN" dirty="0" err="1"/>
              <a:t>socket.h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**</a:t>
            </a:r>
            <a:r>
              <a:rPr lang="en-US" altLang="zh-CN" dirty="0" err="1"/>
              <a:t>argv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…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listenfd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socket</a:t>
            </a:r>
            <a:r>
              <a:rPr lang="en-US" altLang="zh-CN" dirty="0"/>
              <a:t>(AF_INET, SOCK_DGRAM, 0</a:t>
            </a:r>
            <a:r>
              <a:rPr lang="en-US" altLang="zh-CN" dirty="0" smtClean="0"/>
              <a:t>);  // </a:t>
            </a:r>
            <a:r>
              <a:rPr lang="zh-CN" altLang="en-US" dirty="0" smtClean="0"/>
              <a:t>创建侦听端口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// </a:t>
            </a:r>
            <a:r>
              <a:rPr lang="zh-CN" altLang="en-US" dirty="0" smtClean="0"/>
              <a:t>初始化服务地址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bzero</a:t>
            </a:r>
            <a:r>
              <a:rPr lang="en-US" altLang="zh-CN" dirty="0"/>
              <a:t>(&amp;</a:t>
            </a:r>
            <a:r>
              <a:rPr lang="en-US" altLang="zh-CN" dirty="0" err="1"/>
              <a:t>servaddr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servaddr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servaddr.sin_family</a:t>
            </a:r>
            <a:r>
              <a:rPr lang="en-US" altLang="zh-CN" dirty="0" smtClean="0"/>
              <a:t> </a:t>
            </a:r>
            <a:r>
              <a:rPr lang="en-US" altLang="zh-CN" dirty="0"/>
              <a:t>= AF_INET;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err="1" smtClean="0"/>
              <a:t>inet_pton</a:t>
            </a:r>
            <a:r>
              <a:rPr lang="en-US" altLang="zh-CN" dirty="0" smtClean="0"/>
              <a:t>(AF_INET</a:t>
            </a:r>
            <a:r>
              <a:rPr lang="en-US" altLang="zh-CN" dirty="0"/>
              <a:t>, </a:t>
            </a:r>
            <a:r>
              <a:rPr lang="en-US" altLang="zh-CN" dirty="0" err="1"/>
              <a:t>servInetAddr</a:t>
            </a:r>
            <a:r>
              <a:rPr lang="en-US" altLang="zh-CN" dirty="0"/>
              <a:t>, &amp;</a:t>
            </a:r>
            <a:r>
              <a:rPr lang="en-US" altLang="zh-CN" dirty="0" err="1"/>
              <a:t>servaddr.sin_addr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servaddr.sin_port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htons</a:t>
            </a:r>
            <a:r>
              <a:rPr lang="en-US" altLang="zh-CN" dirty="0"/>
              <a:t>(</a:t>
            </a:r>
            <a:r>
              <a:rPr lang="en-US" altLang="zh-CN" dirty="0" err="1"/>
              <a:t>serverPort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// </a:t>
            </a:r>
            <a:r>
              <a:rPr lang="zh-CN" altLang="en-US" dirty="0" smtClean="0"/>
              <a:t>绑定到</a:t>
            </a:r>
            <a:r>
              <a:rPr lang="en-US" altLang="zh-CN" dirty="0" smtClean="0"/>
              <a:t>UPD</a:t>
            </a:r>
            <a:r>
              <a:rPr lang="zh-CN" altLang="en-US" dirty="0" smtClean="0"/>
              <a:t>侦听端口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bind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listenfd</a:t>
            </a:r>
            <a:r>
              <a:rPr lang="en-US" altLang="zh-CN" dirty="0"/>
              <a:t>, 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*) &amp;</a:t>
            </a:r>
            <a:r>
              <a:rPr lang="en-US" altLang="zh-CN" dirty="0" err="1"/>
              <a:t>servaddr</a:t>
            </a:r>
            <a:r>
              <a:rPr lang="en-US" altLang="zh-CN" dirty="0"/>
              <a:t>, </a:t>
            </a:r>
            <a:r>
              <a:rPr lang="en-US" altLang="zh-CN" dirty="0" err="1"/>
              <a:t>socklen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for </a:t>
            </a:r>
            <a:r>
              <a:rPr lang="en-US" altLang="zh-CN" dirty="0"/>
              <a:t>( ; ; )  </a:t>
            </a:r>
            <a:r>
              <a:rPr lang="en-US" altLang="zh-CN" dirty="0" smtClean="0"/>
              <a:t>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// </a:t>
            </a:r>
            <a:r>
              <a:rPr lang="zh-CN" altLang="en-US" dirty="0" smtClean="0"/>
              <a:t>接收数据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 smtClean="0"/>
              <a:t>recvLen</a:t>
            </a:r>
            <a:r>
              <a:rPr lang="en-US" altLang="zh-CN" dirty="0" smtClean="0"/>
              <a:t> </a:t>
            </a:r>
            <a:r>
              <a:rPr lang="en-US" altLang="zh-CN" dirty="0"/>
              <a:t>=</a:t>
            </a:r>
            <a:r>
              <a:rPr lang="en-US" altLang="zh-CN" b="1" dirty="0"/>
              <a:t> </a:t>
            </a:r>
            <a:r>
              <a:rPr lang="en-US" altLang="zh-CN" b="1" dirty="0" err="1"/>
              <a:t>recvfrom</a:t>
            </a:r>
            <a:r>
              <a:rPr lang="en-US" altLang="zh-CN" dirty="0"/>
              <a:t>(</a:t>
            </a:r>
            <a:r>
              <a:rPr lang="en-US" altLang="zh-CN" dirty="0" err="1"/>
              <a:t>listenfd</a:t>
            </a:r>
            <a:r>
              <a:rPr lang="en-US" altLang="zh-CN" dirty="0"/>
              <a:t>, </a:t>
            </a:r>
            <a:r>
              <a:rPr lang="en-US" altLang="zh-CN" dirty="0" err="1"/>
              <a:t>recvBuf</a:t>
            </a:r>
            <a:r>
              <a:rPr lang="en-US" altLang="zh-CN" dirty="0"/>
              <a:t>, 2048, 0, 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*)&amp;</a:t>
            </a:r>
            <a:r>
              <a:rPr lang="en-US" altLang="zh-CN" dirty="0" err="1"/>
              <a:t>cliAddr</a:t>
            </a:r>
            <a:r>
              <a:rPr lang="en-US" altLang="zh-CN" dirty="0"/>
              <a:t>, &amp;</a:t>
            </a:r>
            <a:r>
              <a:rPr lang="en-US" altLang="zh-CN" dirty="0" err="1"/>
              <a:t>cliAddrLen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("client IP = %s\n",</a:t>
            </a:r>
            <a:r>
              <a:rPr lang="en-US" altLang="zh-CN" dirty="0" err="1"/>
              <a:t>inet_ntoa</a:t>
            </a:r>
            <a:r>
              <a:rPr lang="en-US" altLang="zh-CN" dirty="0"/>
              <a:t>(</a:t>
            </a:r>
            <a:r>
              <a:rPr lang="en-US" altLang="zh-CN" dirty="0" err="1"/>
              <a:t>cliAddr.sin_addr</a:t>
            </a:r>
            <a:r>
              <a:rPr lang="en-US" altLang="zh-CN" dirty="0"/>
              <a:t>)); 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将</a:t>
            </a:r>
            <a:r>
              <a:rPr lang="zh-CN" altLang="en-US" dirty="0"/>
              <a:t>接收到的</a:t>
            </a:r>
            <a:r>
              <a:rPr lang="zh-CN" altLang="en-US" dirty="0" smtClean="0"/>
              <a:t>数据回送到客户端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b="1" dirty="0" err="1" smtClean="0"/>
              <a:t>sendto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listenfd</a:t>
            </a:r>
            <a:r>
              <a:rPr lang="en-US" altLang="zh-CN" dirty="0"/>
              <a:t>, recvBuf,recvLen,0,(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*)&amp;</a:t>
            </a:r>
            <a:r>
              <a:rPr lang="en-US" altLang="zh-CN" dirty="0" err="1"/>
              <a:t>cliAddr,cliAddrLen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9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 &lt;sys/</a:t>
            </a:r>
            <a:r>
              <a:rPr lang="en-US" altLang="zh-CN" dirty="0" err="1"/>
              <a:t>socket.h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…;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listenfd</a:t>
            </a:r>
            <a:r>
              <a:rPr lang="en-US" altLang="zh-CN" dirty="0"/>
              <a:t> = </a:t>
            </a:r>
            <a:r>
              <a:rPr lang="en-US" altLang="zh-CN" b="1" dirty="0"/>
              <a:t>socket</a:t>
            </a:r>
            <a:r>
              <a:rPr lang="en-US" altLang="zh-CN" dirty="0"/>
              <a:t>(AF_INET, SOCK_DGRAM, 0);  // </a:t>
            </a:r>
            <a:r>
              <a:rPr lang="zh-CN" altLang="en-US" dirty="0"/>
              <a:t>创建侦听端口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// </a:t>
            </a:r>
            <a:r>
              <a:rPr lang="zh-CN" altLang="en-US" dirty="0"/>
              <a:t>初始化</a:t>
            </a:r>
            <a:r>
              <a:rPr lang="zh-CN" altLang="en-US" dirty="0" smtClean="0"/>
              <a:t>服务器地址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bzero</a:t>
            </a:r>
            <a:r>
              <a:rPr lang="en-US" altLang="zh-CN" dirty="0"/>
              <a:t>(&amp;</a:t>
            </a:r>
            <a:r>
              <a:rPr lang="en-US" altLang="zh-CN" dirty="0" err="1"/>
              <a:t>servaddr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servaddr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servaddr.sin_family</a:t>
            </a:r>
            <a:r>
              <a:rPr lang="en-US" altLang="zh-CN" dirty="0"/>
              <a:t> = AF_INET;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inet_pton</a:t>
            </a:r>
            <a:r>
              <a:rPr lang="en-US" altLang="zh-CN" dirty="0"/>
              <a:t>(AF_INET, </a:t>
            </a:r>
            <a:r>
              <a:rPr lang="en-US" altLang="zh-CN" dirty="0" err="1"/>
              <a:t>servInetAddr</a:t>
            </a:r>
            <a:r>
              <a:rPr lang="en-US" altLang="zh-CN" dirty="0"/>
              <a:t>, &amp;</a:t>
            </a:r>
            <a:r>
              <a:rPr lang="en-US" altLang="zh-CN" dirty="0" err="1"/>
              <a:t>servaddr.sin_addr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servaddr.sin_port</a:t>
            </a:r>
            <a:r>
              <a:rPr lang="en-US" altLang="zh-CN" dirty="0"/>
              <a:t> = </a:t>
            </a:r>
            <a:r>
              <a:rPr lang="en-US" altLang="zh-CN" dirty="0" err="1"/>
              <a:t>htons</a:t>
            </a:r>
            <a:r>
              <a:rPr lang="en-US" altLang="zh-CN" dirty="0"/>
              <a:t>(</a:t>
            </a:r>
            <a:r>
              <a:rPr lang="en-US" altLang="zh-CN" dirty="0" err="1"/>
              <a:t>serverPort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for ( ; ; ) 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b="1" dirty="0" err="1" smtClean="0"/>
              <a:t>fgets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sendline</a:t>
            </a:r>
            <a:r>
              <a:rPr lang="en-US" altLang="zh-CN" dirty="0"/>
              <a:t>, MAXLINE, </a:t>
            </a:r>
            <a:r>
              <a:rPr lang="en-US" altLang="zh-CN" dirty="0" err="1"/>
              <a:t>stdin</a:t>
            </a:r>
            <a:r>
              <a:rPr lang="en-US" altLang="zh-CN" dirty="0" smtClean="0"/>
              <a:t>);   // </a:t>
            </a:r>
            <a:r>
              <a:rPr lang="zh-CN" altLang="en-US" dirty="0" smtClean="0"/>
              <a:t>从标准输入读取数据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// </a:t>
            </a:r>
            <a:r>
              <a:rPr lang="zh-CN" altLang="en-US" dirty="0"/>
              <a:t>发送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b="1" dirty="0" err="1" smtClean="0"/>
              <a:t>sendto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connfd</a:t>
            </a:r>
            <a:r>
              <a:rPr lang="en-US" altLang="zh-CN" dirty="0"/>
              <a:t>, </a:t>
            </a:r>
            <a:r>
              <a:rPr lang="en-US" altLang="zh-CN" dirty="0" err="1"/>
              <a:t>sendline</a:t>
            </a:r>
            <a:r>
              <a:rPr lang="en-US" altLang="zh-CN" dirty="0"/>
              <a:t>,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sendline</a:t>
            </a:r>
            <a:r>
              <a:rPr lang="en-US" altLang="zh-CN" dirty="0"/>
              <a:t>), 0,(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*)&amp;</a:t>
            </a:r>
            <a:r>
              <a:rPr lang="en-US" altLang="zh-CN" dirty="0" err="1"/>
              <a:t>servaddr</a:t>
            </a:r>
            <a:r>
              <a:rPr lang="en-US" altLang="zh-CN" dirty="0"/>
              <a:t>, </a:t>
            </a:r>
            <a:r>
              <a:rPr lang="en-US" altLang="zh-CN" dirty="0" err="1"/>
              <a:t>addrLen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接收数据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/>
              <a:t>n = </a:t>
            </a:r>
            <a:r>
              <a:rPr lang="en-US" altLang="zh-CN" b="1" dirty="0" err="1"/>
              <a:t>recvfrom</a:t>
            </a:r>
            <a:r>
              <a:rPr lang="en-US" altLang="zh-CN" dirty="0"/>
              <a:t>(</a:t>
            </a:r>
            <a:r>
              <a:rPr lang="en-US" altLang="zh-CN" dirty="0" err="1"/>
              <a:t>connfd</a:t>
            </a:r>
            <a:r>
              <a:rPr lang="en-US" altLang="zh-CN" dirty="0"/>
              <a:t>, </a:t>
            </a:r>
            <a:r>
              <a:rPr lang="en-US" altLang="zh-CN" dirty="0" err="1"/>
              <a:t>recvline</a:t>
            </a:r>
            <a:r>
              <a:rPr lang="en-US" altLang="zh-CN" dirty="0"/>
              <a:t>, MAXLINE, 0, 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*)&amp;</a:t>
            </a:r>
            <a:r>
              <a:rPr lang="en-US" altLang="zh-CN" dirty="0" err="1"/>
              <a:t>servaddr</a:t>
            </a:r>
            <a:r>
              <a:rPr lang="en-US" altLang="zh-CN" dirty="0"/>
              <a:t>, &amp;</a:t>
            </a:r>
            <a:r>
              <a:rPr lang="en-US" altLang="zh-CN" dirty="0" err="1"/>
              <a:t>addrLen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 </a:t>
            </a:r>
            <a:r>
              <a:rPr lang="zh-CN" altLang="en-US" dirty="0"/>
              <a:t>接收</a:t>
            </a:r>
            <a:r>
              <a:rPr lang="zh-CN" altLang="en-US" dirty="0" smtClean="0"/>
              <a:t>数据回写到标准输出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(STDOUT_FILENO</a:t>
            </a:r>
            <a:r>
              <a:rPr lang="en-US" altLang="zh-CN" dirty="0"/>
              <a:t>, </a:t>
            </a:r>
            <a:r>
              <a:rPr lang="en-US" altLang="zh-CN" dirty="0" err="1"/>
              <a:t>recvline</a:t>
            </a:r>
            <a:r>
              <a:rPr lang="en-US" altLang="zh-CN" dirty="0"/>
              <a:t>, n);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8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网络通讯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914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4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584" y="1196752"/>
            <a:ext cx="6275040" cy="49251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2800" dirty="0" smtClean="0"/>
              <a:t>#</a:t>
            </a:r>
            <a:r>
              <a:rPr lang="en-US" altLang="zh-CN" sz="2800" dirty="0"/>
              <a:t>include &lt; sys/</a:t>
            </a:r>
            <a:r>
              <a:rPr lang="en-US" altLang="zh-CN" sz="2800" dirty="0" err="1"/>
              <a:t>socket.h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&gt;</a:t>
            </a:r>
          </a:p>
          <a:p>
            <a:pPr marL="0" indent="0">
              <a:buNone/>
            </a:pPr>
            <a:r>
              <a:rPr lang="en-US" altLang="zh-CN" sz="2800" dirty="0" smtClean="0"/>
              <a:t>…</a:t>
            </a:r>
          </a:p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main(){</a:t>
            </a:r>
          </a:p>
          <a:p>
            <a:pPr marL="0" indent="0">
              <a:buNone/>
            </a:pPr>
            <a:r>
              <a:rPr lang="en-US" altLang="zh-CN" sz="2800" dirty="0" smtClean="0"/>
              <a:t>  …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/>
              <a:t>connfd</a:t>
            </a:r>
            <a:r>
              <a:rPr lang="en-US" altLang="zh-CN" sz="2800" dirty="0"/>
              <a:t> = </a:t>
            </a:r>
            <a:r>
              <a:rPr lang="en-US" altLang="zh-CN" sz="2800" b="1" dirty="0"/>
              <a:t>socket</a:t>
            </a:r>
            <a:r>
              <a:rPr lang="en-US" altLang="zh-CN" sz="2800" dirty="0"/>
              <a:t>(AF_INET, SOCK_STREAM, 0</a:t>
            </a:r>
            <a:r>
              <a:rPr lang="en-US" altLang="zh-CN" sz="2800" dirty="0" smtClean="0"/>
              <a:t>); // </a:t>
            </a:r>
            <a:r>
              <a:rPr lang="zh-CN" altLang="en-US" sz="2800" dirty="0" smtClean="0"/>
              <a:t>创建套接字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servaddr.sin_family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AF_INET;</a:t>
            </a:r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 smtClean="0"/>
              <a:t>servaddr.sin_port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htons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servPort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en-US" altLang="zh-CN" sz="2800" b="1" dirty="0" err="1" smtClean="0"/>
              <a:t>inet_pton</a:t>
            </a:r>
            <a:r>
              <a:rPr lang="en-US" altLang="zh-CN" sz="2800" dirty="0" smtClean="0"/>
              <a:t>(AF_INET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servInetAddr</a:t>
            </a:r>
            <a:r>
              <a:rPr lang="en-US" altLang="zh-CN" sz="2800" dirty="0"/>
              <a:t>, &amp;</a:t>
            </a:r>
            <a:r>
              <a:rPr lang="en-US" altLang="zh-CN" sz="2800" dirty="0" err="1"/>
              <a:t>servaddr.sin_addr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</a:p>
          <a:p>
            <a:pPr marL="0" indent="0">
              <a:buNone/>
            </a:pPr>
            <a:r>
              <a:rPr lang="en-US" altLang="zh-CN" sz="2800" dirty="0" smtClean="0"/>
              <a:t>  // </a:t>
            </a:r>
            <a:r>
              <a:rPr lang="zh-CN" altLang="en-US" sz="2800" dirty="0" smtClean="0"/>
              <a:t>连接到</a:t>
            </a:r>
            <a:r>
              <a:rPr lang="en-US" altLang="zh-CN" sz="2800" dirty="0" smtClean="0"/>
              <a:t>server</a:t>
            </a:r>
            <a:r>
              <a:rPr lang="zh-CN" altLang="en-US" sz="2800" dirty="0" smtClean="0"/>
              <a:t>服务器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b="1" dirty="0" smtClean="0"/>
              <a:t>connect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connfd</a:t>
            </a:r>
            <a:r>
              <a:rPr lang="en-US" altLang="zh-CN" sz="2800" dirty="0"/>
              <a:t>, (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sockaddr</a:t>
            </a:r>
            <a:r>
              <a:rPr lang="en-US" altLang="zh-CN" sz="2800" dirty="0"/>
              <a:t> *) &amp;</a:t>
            </a:r>
            <a:r>
              <a:rPr lang="en-US" altLang="zh-CN" sz="2800" dirty="0" err="1"/>
              <a:t>servaddr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servaddr</a:t>
            </a:r>
            <a:r>
              <a:rPr lang="en-US" altLang="zh-CN" sz="2800" dirty="0" smtClean="0"/>
              <a:t>))</a:t>
            </a:r>
            <a:r>
              <a:rPr lang="en-US" altLang="zh-CN" sz="2800" dirty="0"/>
              <a:t>;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// </a:t>
            </a:r>
            <a:r>
              <a:rPr lang="zh-CN" altLang="en-US" sz="2800" dirty="0"/>
              <a:t>处理</a:t>
            </a:r>
            <a:r>
              <a:rPr lang="zh-CN" altLang="en-US" sz="2800" dirty="0" smtClean="0"/>
              <a:t>接收</a:t>
            </a:r>
            <a:r>
              <a:rPr lang="en-US" altLang="zh-CN" sz="2800" dirty="0" smtClean="0"/>
              <a:t>socket</a:t>
            </a:r>
            <a:r>
              <a:rPr lang="zh-CN" altLang="en-US" sz="2800" dirty="0" smtClean="0"/>
              <a:t>套接字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b="1" dirty="0" smtClean="0"/>
              <a:t>handle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connfd</a:t>
            </a:r>
            <a:r>
              <a:rPr lang="en-US" altLang="zh-CN" sz="2800" dirty="0" smtClean="0"/>
              <a:t>); 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//</a:t>
            </a:r>
            <a:r>
              <a:rPr lang="zh-CN" altLang="en-US" sz="2800" dirty="0"/>
              <a:t>关闭套接字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/>
              <a:t>close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connfd</a:t>
            </a:r>
            <a:r>
              <a:rPr lang="en-US" altLang="zh-CN" sz="2800" dirty="0" smtClean="0"/>
              <a:t>); 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return 0;</a:t>
            </a:r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6016" y="2132856"/>
            <a:ext cx="3610744" cy="334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067944" y="4265836"/>
            <a:ext cx="4320480" cy="2259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800" dirty="0" smtClean="0"/>
              <a:t>void handle(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sockfd</a:t>
            </a:r>
            <a:r>
              <a:rPr lang="en-US" altLang="zh-CN" sz="2800" dirty="0" smtClean="0"/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for(;;){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if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fgets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sendline</a:t>
            </a:r>
            <a:r>
              <a:rPr lang="en-US" altLang="zh-CN" sz="2800" dirty="0"/>
              <a:t>, MAXLINE, </a:t>
            </a:r>
            <a:r>
              <a:rPr lang="en-US" altLang="zh-CN" sz="2800" dirty="0" err="1"/>
              <a:t>stdin</a:t>
            </a:r>
            <a:r>
              <a:rPr lang="en-US" altLang="zh-CN" sz="2800" dirty="0"/>
              <a:t>) == NULL</a:t>
            </a:r>
            <a:r>
              <a:rPr lang="en-US" altLang="zh-CN" sz="2800" dirty="0" smtClean="0"/>
              <a:t>) { break; }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// </a:t>
            </a:r>
            <a:r>
              <a:rPr lang="zh-CN" altLang="en-US" sz="2800" dirty="0" smtClean="0"/>
              <a:t>发送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 n </a:t>
            </a:r>
            <a:r>
              <a:rPr lang="en-US" altLang="zh-CN" sz="2800" dirty="0"/>
              <a:t>= </a:t>
            </a:r>
            <a:r>
              <a:rPr lang="en-US" altLang="zh-CN" sz="2800" b="1" dirty="0"/>
              <a:t>write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sockfd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sendline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strlen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sendline</a:t>
            </a:r>
            <a:r>
              <a:rPr lang="en-US" altLang="zh-CN" sz="2800" dirty="0" smtClean="0"/>
              <a:t>));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// </a:t>
            </a:r>
            <a:r>
              <a:rPr lang="zh-CN" altLang="en-US" sz="2800" dirty="0" smtClean="0"/>
              <a:t>接收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 n </a:t>
            </a:r>
            <a:r>
              <a:rPr lang="en-US" altLang="zh-CN" sz="2800" dirty="0"/>
              <a:t>= </a:t>
            </a:r>
            <a:r>
              <a:rPr lang="en-US" altLang="zh-CN" sz="2800" b="1" dirty="0"/>
              <a:t>read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sockfd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recvline</a:t>
            </a:r>
            <a:r>
              <a:rPr lang="en-US" altLang="zh-CN" sz="2800" dirty="0"/>
              <a:t>, MAXLINE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         if </a:t>
            </a:r>
            <a:r>
              <a:rPr lang="en-US" altLang="zh-CN" sz="2800" dirty="0"/>
              <a:t>(n == 0) </a:t>
            </a:r>
            <a:r>
              <a:rPr lang="en-US" altLang="zh-CN" sz="2800" dirty="0" smtClean="0"/>
              <a:t>{ break; }</a:t>
            </a:r>
          </a:p>
          <a:p>
            <a:pPr marL="0" indent="0">
              <a:buNone/>
            </a:pPr>
            <a:r>
              <a:rPr lang="en-US" altLang="zh-CN" sz="2800" dirty="0" smtClean="0"/>
              <a:t>         write(STDOUT_FILENO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recvline</a:t>
            </a:r>
            <a:r>
              <a:rPr lang="en-US" altLang="zh-CN" sz="2800" dirty="0"/>
              <a:t>, n);</a:t>
            </a:r>
            <a:endParaRPr lang="en-US" altLang="zh-CN" sz="28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25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0" name="Freeform 161"/>
          <p:cNvSpPr>
            <a:spLocks/>
          </p:cNvSpPr>
          <p:nvPr/>
        </p:nvSpPr>
        <p:spPr bwMode="auto">
          <a:xfrm>
            <a:off x="1691406" y="2462237"/>
            <a:ext cx="1584325" cy="1081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1" y="227"/>
              </a:cxn>
              <a:cxn ang="0">
                <a:pos x="409" y="363"/>
              </a:cxn>
              <a:cxn ang="0">
                <a:pos x="998" y="681"/>
              </a:cxn>
            </a:cxnLst>
            <a:rect l="0" t="0" r="r" b="b"/>
            <a:pathLst>
              <a:path w="998" h="681">
                <a:moveTo>
                  <a:pt x="0" y="0"/>
                </a:moveTo>
                <a:cubicBezTo>
                  <a:pt x="306" y="83"/>
                  <a:pt x="613" y="166"/>
                  <a:pt x="681" y="227"/>
                </a:cubicBezTo>
                <a:cubicBezTo>
                  <a:pt x="749" y="288"/>
                  <a:pt x="356" y="287"/>
                  <a:pt x="409" y="363"/>
                </a:cubicBezTo>
                <a:cubicBezTo>
                  <a:pt x="462" y="439"/>
                  <a:pt x="900" y="628"/>
                  <a:pt x="998" y="681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1" name="Freeform 162"/>
          <p:cNvSpPr>
            <a:spLocks/>
          </p:cNvSpPr>
          <p:nvPr/>
        </p:nvSpPr>
        <p:spPr bwMode="auto">
          <a:xfrm>
            <a:off x="4356819" y="4191025"/>
            <a:ext cx="1655762" cy="1008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499"/>
              </a:cxn>
              <a:cxn ang="0">
                <a:pos x="589" y="317"/>
              </a:cxn>
              <a:cxn ang="0">
                <a:pos x="1043" y="635"/>
              </a:cxn>
            </a:cxnLst>
            <a:rect l="0" t="0" r="r" b="b"/>
            <a:pathLst>
              <a:path w="1043" h="635">
                <a:moveTo>
                  <a:pt x="0" y="0"/>
                </a:moveTo>
                <a:cubicBezTo>
                  <a:pt x="268" y="223"/>
                  <a:pt x="537" y="446"/>
                  <a:pt x="635" y="499"/>
                </a:cubicBezTo>
                <a:cubicBezTo>
                  <a:pt x="733" y="552"/>
                  <a:pt x="521" y="294"/>
                  <a:pt x="589" y="317"/>
                </a:cubicBezTo>
                <a:cubicBezTo>
                  <a:pt x="657" y="340"/>
                  <a:pt x="968" y="582"/>
                  <a:pt x="1043" y="635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anchor="b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102" name="Group 129"/>
          <p:cNvGrpSpPr>
            <a:grpSpLocks/>
          </p:cNvGrpSpPr>
          <p:nvPr/>
        </p:nvGrpSpPr>
        <p:grpSpPr bwMode="auto">
          <a:xfrm>
            <a:off x="880548" y="1823268"/>
            <a:ext cx="989012" cy="1252538"/>
            <a:chOff x="4105" y="2659"/>
            <a:chExt cx="623" cy="789"/>
          </a:xfrm>
        </p:grpSpPr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4336" y="3100"/>
              <a:ext cx="147" cy="140"/>
            </a:xfrm>
            <a:custGeom>
              <a:avLst/>
              <a:gdLst>
                <a:gd name="T0" fmla="*/ 73 w 242"/>
                <a:gd name="T1" fmla="*/ 44 h 204"/>
                <a:gd name="T2" fmla="*/ 75 w 242"/>
                <a:gd name="T3" fmla="*/ 50 h 204"/>
                <a:gd name="T4" fmla="*/ 78 w 242"/>
                <a:gd name="T5" fmla="*/ 59 h 204"/>
                <a:gd name="T6" fmla="*/ 83 w 242"/>
                <a:gd name="T7" fmla="*/ 67 h 204"/>
                <a:gd name="T8" fmla="*/ 87 w 242"/>
                <a:gd name="T9" fmla="*/ 71 h 204"/>
                <a:gd name="T10" fmla="*/ 87 w 242"/>
                <a:gd name="T11" fmla="*/ 71 h 204"/>
                <a:gd name="T12" fmla="*/ 89 w 242"/>
                <a:gd name="T13" fmla="*/ 73 h 204"/>
                <a:gd name="T14" fmla="*/ 85 w 242"/>
                <a:gd name="T15" fmla="*/ 86 h 204"/>
                <a:gd name="T16" fmla="*/ 81 w 242"/>
                <a:gd name="T17" fmla="*/ 86 h 204"/>
                <a:gd name="T18" fmla="*/ 80 w 242"/>
                <a:gd name="T19" fmla="*/ 91 h 204"/>
                <a:gd name="T20" fmla="*/ 78 w 242"/>
                <a:gd name="T21" fmla="*/ 95 h 204"/>
                <a:gd name="T22" fmla="*/ 77 w 242"/>
                <a:gd name="T23" fmla="*/ 94 h 204"/>
                <a:gd name="T24" fmla="*/ 50 w 242"/>
                <a:gd name="T25" fmla="*/ 50 h 204"/>
                <a:gd name="T26" fmla="*/ 30 w 242"/>
                <a:gd name="T27" fmla="*/ 5 h 204"/>
                <a:gd name="T28" fmla="*/ 25 w 242"/>
                <a:gd name="T29" fmla="*/ 10 h 204"/>
                <a:gd name="T30" fmla="*/ 0 w 242"/>
                <a:gd name="T31" fmla="*/ 5 h 204"/>
                <a:gd name="T32" fmla="*/ 1 w 242"/>
                <a:gd name="T33" fmla="*/ 0 h 204"/>
                <a:gd name="T34" fmla="*/ 11 w 242"/>
                <a:gd name="T35" fmla="*/ 3 h 204"/>
                <a:gd name="T36" fmla="*/ 24 w 242"/>
                <a:gd name="T37" fmla="*/ 5 h 204"/>
                <a:gd name="T38" fmla="*/ 29 w 242"/>
                <a:gd name="T39" fmla="*/ 0 h 204"/>
                <a:gd name="T40" fmla="*/ 33 w 242"/>
                <a:gd name="T41" fmla="*/ 1 h 204"/>
                <a:gd name="T42" fmla="*/ 43 w 242"/>
                <a:gd name="T43" fmla="*/ 26 h 204"/>
                <a:gd name="T44" fmla="*/ 46 w 242"/>
                <a:gd name="T45" fmla="*/ 34 h 204"/>
                <a:gd name="T46" fmla="*/ 49 w 242"/>
                <a:gd name="T47" fmla="*/ 40 h 204"/>
                <a:gd name="T48" fmla="*/ 54 w 242"/>
                <a:gd name="T49" fmla="*/ 38 h 204"/>
                <a:gd name="T50" fmla="*/ 57 w 242"/>
                <a:gd name="T51" fmla="*/ 39 h 204"/>
                <a:gd name="T52" fmla="*/ 69 w 242"/>
                <a:gd name="T53" fmla="*/ 43 h 204"/>
                <a:gd name="T54" fmla="*/ 73 w 242"/>
                <a:gd name="T55" fmla="*/ 44 h 204"/>
                <a:gd name="T56" fmla="*/ 73 w 242"/>
                <a:gd name="T57" fmla="*/ 44 h 20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2"/>
                <a:gd name="T88" fmla="*/ 0 h 204"/>
                <a:gd name="T89" fmla="*/ 242 w 242"/>
                <a:gd name="T90" fmla="*/ 204 h 20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2" h="204">
                  <a:moveTo>
                    <a:pt x="198" y="93"/>
                  </a:moveTo>
                  <a:lnTo>
                    <a:pt x="204" y="106"/>
                  </a:lnTo>
                  <a:lnTo>
                    <a:pt x="211" y="126"/>
                  </a:lnTo>
                  <a:lnTo>
                    <a:pt x="225" y="143"/>
                  </a:lnTo>
                  <a:lnTo>
                    <a:pt x="235" y="150"/>
                  </a:lnTo>
                  <a:lnTo>
                    <a:pt x="241" y="156"/>
                  </a:lnTo>
                  <a:lnTo>
                    <a:pt x="231" y="183"/>
                  </a:lnTo>
                  <a:lnTo>
                    <a:pt x="221" y="183"/>
                  </a:lnTo>
                  <a:lnTo>
                    <a:pt x="218" y="193"/>
                  </a:lnTo>
                  <a:lnTo>
                    <a:pt x="211" y="203"/>
                  </a:lnTo>
                  <a:lnTo>
                    <a:pt x="208" y="200"/>
                  </a:lnTo>
                  <a:lnTo>
                    <a:pt x="137" y="106"/>
                  </a:lnTo>
                  <a:lnTo>
                    <a:pt x="80" y="10"/>
                  </a:lnTo>
                  <a:lnTo>
                    <a:pt x="67" y="20"/>
                  </a:lnTo>
                  <a:lnTo>
                    <a:pt x="0" y="10"/>
                  </a:lnTo>
                  <a:lnTo>
                    <a:pt x="3" y="0"/>
                  </a:lnTo>
                  <a:lnTo>
                    <a:pt x="30" y="6"/>
                  </a:lnTo>
                  <a:lnTo>
                    <a:pt x="64" y="10"/>
                  </a:lnTo>
                  <a:lnTo>
                    <a:pt x="77" y="0"/>
                  </a:lnTo>
                  <a:lnTo>
                    <a:pt x="90" y="3"/>
                  </a:lnTo>
                  <a:lnTo>
                    <a:pt x="117" y="56"/>
                  </a:lnTo>
                  <a:lnTo>
                    <a:pt x="124" y="73"/>
                  </a:lnTo>
                  <a:lnTo>
                    <a:pt x="134" y="86"/>
                  </a:lnTo>
                  <a:lnTo>
                    <a:pt x="147" y="80"/>
                  </a:lnTo>
                  <a:lnTo>
                    <a:pt x="154" y="83"/>
                  </a:lnTo>
                  <a:lnTo>
                    <a:pt x="188" y="90"/>
                  </a:lnTo>
                  <a:lnTo>
                    <a:pt x="19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4105" y="3018"/>
              <a:ext cx="447" cy="430"/>
            </a:xfrm>
            <a:custGeom>
              <a:avLst/>
              <a:gdLst>
                <a:gd name="T0" fmla="*/ 221 w 739"/>
                <a:gd name="T1" fmla="*/ 142 h 628"/>
                <a:gd name="T2" fmla="*/ 228 w 739"/>
                <a:gd name="T3" fmla="*/ 130 h 628"/>
                <a:gd name="T4" fmla="*/ 240 w 739"/>
                <a:gd name="T5" fmla="*/ 124 h 628"/>
                <a:gd name="T6" fmla="*/ 250 w 739"/>
                <a:gd name="T7" fmla="*/ 138 h 628"/>
                <a:gd name="T8" fmla="*/ 252 w 739"/>
                <a:gd name="T9" fmla="*/ 149 h 628"/>
                <a:gd name="T10" fmla="*/ 252 w 739"/>
                <a:gd name="T11" fmla="*/ 142 h 628"/>
                <a:gd name="T12" fmla="*/ 270 w 739"/>
                <a:gd name="T13" fmla="*/ 185 h 628"/>
                <a:gd name="T14" fmla="*/ 266 w 739"/>
                <a:gd name="T15" fmla="*/ 227 h 628"/>
                <a:gd name="T16" fmla="*/ 259 w 739"/>
                <a:gd name="T17" fmla="*/ 246 h 628"/>
                <a:gd name="T18" fmla="*/ 212 w 739"/>
                <a:gd name="T19" fmla="*/ 279 h 628"/>
                <a:gd name="T20" fmla="*/ 203 w 739"/>
                <a:gd name="T21" fmla="*/ 279 h 628"/>
                <a:gd name="T22" fmla="*/ 183 w 739"/>
                <a:gd name="T23" fmla="*/ 294 h 628"/>
                <a:gd name="T24" fmla="*/ 0 w 739"/>
                <a:gd name="T25" fmla="*/ 294 h 628"/>
                <a:gd name="T26" fmla="*/ 0 w 739"/>
                <a:gd name="T27" fmla="*/ 188 h 628"/>
                <a:gd name="T28" fmla="*/ 0 w 739"/>
                <a:gd name="T29" fmla="*/ 190 h 628"/>
                <a:gd name="T30" fmla="*/ 4 w 739"/>
                <a:gd name="T31" fmla="*/ 197 h 628"/>
                <a:gd name="T32" fmla="*/ 2 w 739"/>
                <a:gd name="T33" fmla="*/ 196 h 628"/>
                <a:gd name="T34" fmla="*/ 2 w 739"/>
                <a:gd name="T35" fmla="*/ 184 h 628"/>
                <a:gd name="T36" fmla="*/ 8 w 739"/>
                <a:gd name="T37" fmla="*/ 169 h 628"/>
                <a:gd name="T38" fmla="*/ 6 w 739"/>
                <a:gd name="T39" fmla="*/ 170 h 628"/>
                <a:gd name="T40" fmla="*/ 16 w 739"/>
                <a:gd name="T41" fmla="*/ 170 h 628"/>
                <a:gd name="T42" fmla="*/ 28 w 739"/>
                <a:gd name="T43" fmla="*/ 166 h 628"/>
                <a:gd name="T44" fmla="*/ 28 w 739"/>
                <a:gd name="T45" fmla="*/ 170 h 628"/>
                <a:gd name="T46" fmla="*/ 32 w 739"/>
                <a:gd name="T47" fmla="*/ 162 h 628"/>
                <a:gd name="T48" fmla="*/ 33 w 739"/>
                <a:gd name="T49" fmla="*/ 162 h 628"/>
                <a:gd name="T50" fmla="*/ 30 w 739"/>
                <a:gd name="T51" fmla="*/ 177 h 628"/>
                <a:gd name="T52" fmla="*/ 28 w 739"/>
                <a:gd name="T53" fmla="*/ 180 h 628"/>
                <a:gd name="T54" fmla="*/ 43 w 739"/>
                <a:gd name="T55" fmla="*/ 133 h 628"/>
                <a:gd name="T56" fmla="*/ 41 w 739"/>
                <a:gd name="T57" fmla="*/ 119 h 628"/>
                <a:gd name="T58" fmla="*/ 42 w 739"/>
                <a:gd name="T59" fmla="*/ 111 h 628"/>
                <a:gd name="T60" fmla="*/ 46 w 739"/>
                <a:gd name="T61" fmla="*/ 118 h 628"/>
                <a:gd name="T62" fmla="*/ 53 w 739"/>
                <a:gd name="T63" fmla="*/ 123 h 628"/>
                <a:gd name="T64" fmla="*/ 51 w 739"/>
                <a:gd name="T65" fmla="*/ 114 h 628"/>
                <a:gd name="T66" fmla="*/ 59 w 739"/>
                <a:gd name="T67" fmla="*/ 118 h 628"/>
                <a:gd name="T68" fmla="*/ 59 w 739"/>
                <a:gd name="T69" fmla="*/ 118 h 628"/>
                <a:gd name="T70" fmla="*/ 55 w 739"/>
                <a:gd name="T71" fmla="*/ 114 h 628"/>
                <a:gd name="T72" fmla="*/ 50 w 739"/>
                <a:gd name="T73" fmla="*/ 86 h 628"/>
                <a:gd name="T74" fmla="*/ 54 w 739"/>
                <a:gd name="T75" fmla="*/ 63 h 628"/>
                <a:gd name="T76" fmla="*/ 54 w 739"/>
                <a:gd name="T77" fmla="*/ 50 h 628"/>
                <a:gd name="T78" fmla="*/ 59 w 739"/>
                <a:gd name="T79" fmla="*/ 66 h 628"/>
                <a:gd name="T80" fmla="*/ 60 w 739"/>
                <a:gd name="T81" fmla="*/ 83 h 628"/>
                <a:gd name="T82" fmla="*/ 62 w 739"/>
                <a:gd name="T83" fmla="*/ 71 h 628"/>
                <a:gd name="T84" fmla="*/ 59 w 739"/>
                <a:gd name="T85" fmla="*/ 55 h 628"/>
                <a:gd name="T86" fmla="*/ 57 w 739"/>
                <a:gd name="T87" fmla="*/ 34 h 628"/>
                <a:gd name="T88" fmla="*/ 59 w 739"/>
                <a:gd name="T89" fmla="*/ 11 h 628"/>
                <a:gd name="T90" fmla="*/ 80 w 739"/>
                <a:gd name="T91" fmla="*/ 0 h 628"/>
                <a:gd name="T92" fmla="*/ 99 w 739"/>
                <a:gd name="T93" fmla="*/ 42 h 628"/>
                <a:gd name="T94" fmla="*/ 111 w 739"/>
                <a:gd name="T95" fmla="*/ 57 h 628"/>
                <a:gd name="T96" fmla="*/ 165 w 739"/>
                <a:gd name="T97" fmla="*/ 66 h 628"/>
                <a:gd name="T98" fmla="*/ 169 w 739"/>
                <a:gd name="T99" fmla="*/ 62 h 628"/>
                <a:gd name="T100" fmla="*/ 216 w 739"/>
                <a:gd name="T101" fmla="*/ 151 h 628"/>
                <a:gd name="T102" fmla="*/ 220 w 739"/>
                <a:gd name="T103" fmla="*/ 146 h 6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9"/>
                <a:gd name="T157" fmla="*/ 0 h 628"/>
                <a:gd name="T158" fmla="*/ 739 w 739"/>
                <a:gd name="T159" fmla="*/ 628 h 6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9" h="628">
                  <a:moveTo>
                    <a:pt x="601" y="311"/>
                  </a:moveTo>
                  <a:lnTo>
                    <a:pt x="604" y="304"/>
                  </a:lnTo>
                  <a:lnTo>
                    <a:pt x="614" y="304"/>
                  </a:lnTo>
                  <a:lnTo>
                    <a:pt x="624" y="277"/>
                  </a:lnTo>
                  <a:lnTo>
                    <a:pt x="628" y="271"/>
                  </a:lnTo>
                  <a:lnTo>
                    <a:pt x="654" y="264"/>
                  </a:lnTo>
                  <a:lnTo>
                    <a:pt x="681" y="277"/>
                  </a:lnTo>
                  <a:lnTo>
                    <a:pt x="685" y="294"/>
                  </a:lnTo>
                  <a:lnTo>
                    <a:pt x="671" y="304"/>
                  </a:lnTo>
                  <a:lnTo>
                    <a:pt x="688" y="317"/>
                  </a:lnTo>
                  <a:lnTo>
                    <a:pt x="688" y="311"/>
                  </a:lnTo>
                  <a:lnTo>
                    <a:pt x="688" y="304"/>
                  </a:lnTo>
                  <a:lnTo>
                    <a:pt x="732" y="341"/>
                  </a:lnTo>
                  <a:lnTo>
                    <a:pt x="738" y="394"/>
                  </a:lnTo>
                  <a:lnTo>
                    <a:pt x="738" y="447"/>
                  </a:lnTo>
                  <a:lnTo>
                    <a:pt x="728" y="484"/>
                  </a:lnTo>
                  <a:lnTo>
                    <a:pt x="715" y="517"/>
                  </a:lnTo>
                  <a:lnTo>
                    <a:pt x="708" y="524"/>
                  </a:lnTo>
                  <a:lnTo>
                    <a:pt x="695" y="531"/>
                  </a:lnTo>
                  <a:lnTo>
                    <a:pt x="581" y="594"/>
                  </a:lnTo>
                  <a:lnTo>
                    <a:pt x="567" y="604"/>
                  </a:lnTo>
                  <a:lnTo>
                    <a:pt x="554" y="594"/>
                  </a:lnTo>
                  <a:lnTo>
                    <a:pt x="547" y="627"/>
                  </a:lnTo>
                  <a:lnTo>
                    <a:pt x="500" y="627"/>
                  </a:lnTo>
                  <a:lnTo>
                    <a:pt x="493" y="627"/>
                  </a:lnTo>
                  <a:lnTo>
                    <a:pt x="0" y="627"/>
                  </a:lnTo>
                  <a:lnTo>
                    <a:pt x="0" y="437"/>
                  </a:lnTo>
                  <a:lnTo>
                    <a:pt x="0" y="401"/>
                  </a:lnTo>
                  <a:lnTo>
                    <a:pt x="0" y="404"/>
                  </a:lnTo>
                  <a:lnTo>
                    <a:pt x="4" y="414"/>
                  </a:lnTo>
                  <a:lnTo>
                    <a:pt x="11" y="421"/>
                  </a:lnTo>
                  <a:lnTo>
                    <a:pt x="7" y="417"/>
                  </a:lnTo>
                  <a:lnTo>
                    <a:pt x="7" y="404"/>
                  </a:lnTo>
                  <a:lnTo>
                    <a:pt x="7" y="391"/>
                  </a:lnTo>
                  <a:lnTo>
                    <a:pt x="14" y="377"/>
                  </a:lnTo>
                  <a:lnTo>
                    <a:pt x="21" y="361"/>
                  </a:lnTo>
                  <a:lnTo>
                    <a:pt x="17" y="364"/>
                  </a:lnTo>
                  <a:lnTo>
                    <a:pt x="17" y="384"/>
                  </a:lnTo>
                  <a:lnTo>
                    <a:pt x="44" y="364"/>
                  </a:lnTo>
                  <a:lnTo>
                    <a:pt x="74" y="347"/>
                  </a:lnTo>
                  <a:lnTo>
                    <a:pt x="78" y="354"/>
                  </a:lnTo>
                  <a:lnTo>
                    <a:pt x="78" y="361"/>
                  </a:lnTo>
                  <a:lnTo>
                    <a:pt x="78" y="364"/>
                  </a:lnTo>
                  <a:lnTo>
                    <a:pt x="84" y="354"/>
                  </a:lnTo>
                  <a:lnTo>
                    <a:pt x="88" y="344"/>
                  </a:lnTo>
                  <a:lnTo>
                    <a:pt x="91" y="337"/>
                  </a:lnTo>
                  <a:lnTo>
                    <a:pt x="91" y="344"/>
                  </a:lnTo>
                  <a:lnTo>
                    <a:pt x="88" y="361"/>
                  </a:lnTo>
                  <a:lnTo>
                    <a:pt x="81" y="377"/>
                  </a:lnTo>
                  <a:lnTo>
                    <a:pt x="74" y="387"/>
                  </a:lnTo>
                  <a:lnTo>
                    <a:pt x="78" y="384"/>
                  </a:lnTo>
                  <a:lnTo>
                    <a:pt x="111" y="337"/>
                  </a:lnTo>
                  <a:lnTo>
                    <a:pt x="118" y="284"/>
                  </a:lnTo>
                  <a:lnTo>
                    <a:pt x="115" y="267"/>
                  </a:lnTo>
                  <a:lnTo>
                    <a:pt x="111" y="254"/>
                  </a:lnTo>
                  <a:lnTo>
                    <a:pt x="111" y="244"/>
                  </a:lnTo>
                  <a:lnTo>
                    <a:pt x="115" y="237"/>
                  </a:lnTo>
                  <a:lnTo>
                    <a:pt x="118" y="244"/>
                  </a:lnTo>
                  <a:lnTo>
                    <a:pt x="125" y="251"/>
                  </a:lnTo>
                  <a:lnTo>
                    <a:pt x="135" y="261"/>
                  </a:lnTo>
                  <a:lnTo>
                    <a:pt x="145" y="261"/>
                  </a:lnTo>
                  <a:lnTo>
                    <a:pt x="141" y="257"/>
                  </a:lnTo>
                  <a:lnTo>
                    <a:pt x="141" y="244"/>
                  </a:lnTo>
                  <a:lnTo>
                    <a:pt x="151" y="247"/>
                  </a:lnTo>
                  <a:lnTo>
                    <a:pt x="161" y="251"/>
                  </a:lnTo>
                  <a:lnTo>
                    <a:pt x="168" y="247"/>
                  </a:lnTo>
                  <a:lnTo>
                    <a:pt x="161" y="251"/>
                  </a:lnTo>
                  <a:lnTo>
                    <a:pt x="161" y="247"/>
                  </a:lnTo>
                  <a:lnTo>
                    <a:pt x="151" y="244"/>
                  </a:lnTo>
                  <a:lnTo>
                    <a:pt x="138" y="217"/>
                  </a:lnTo>
                  <a:lnTo>
                    <a:pt x="138" y="184"/>
                  </a:lnTo>
                  <a:lnTo>
                    <a:pt x="145" y="161"/>
                  </a:lnTo>
                  <a:lnTo>
                    <a:pt x="148" y="134"/>
                  </a:lnTo>
                  <a:lnTo>
                    <a:pt x="148" y="111"/>
                  </a:lnTo>
                  <a:lnTo>
                    <a:pt x="148" y="107"/>
                  </a:lnTo>
                  <a:lnTo>
                    <a:pt x="161" y="141"/>
                  </a:lnTo>
                  <a:lnTo>
                    <a:pt x="165" y="177"/>
                  </a:lnTo>
                  <a:lnTo>
                    <a:pt x="168" y="167"/>
                  </a:lnTo>
                  <a:lnTo>
                    <a:pt x="168" y="151"/>
                  </a:lnTo>
                  <a:lnTo>
                    <a:pt x="165" y="134"/>
                  </a:lnTo>
                  <a:lnTo>
                    <a:pt x="161" y="117"/>
                  </a:lnTo>
                  <a:lnTo>
                    <a:pt x="155" y="101"/>
                  </a:lnTo>
                  <a:lnTo>
                    <a:pt x="155" y="71"/>
                  </a:lnTo>
                  <a:lnTo>
                    <a:pt x="158" y="47"/>
                  </a:lnTo>
                  <a:lnTo>
                    <a:pt x="161" y="24"/>
                  </a:lnTo>
                  <a:lnTo>
                    <a:pt x="168" y="0"/>
                  </a:lnTo>
                  <a:lnTo>
                    <a:pt x="218" y="0"/>
                  </a:lnTo>
                  <a:lnTo>
                    <a:pt x="269" y="74"/>
                  </a:lnTo>
                  <a:lnTo>
                    <a:pt x="269" y="91"/>
                  </a:lnTo>
                  <a:lnTo>
                    <a:pt x="299" y="104"/>
                  </a:lnTo>
                  <a:lnTo>
                    <a:pt x="302" y="121"/>
                  </a:lnTo>
                  <a:lnTo>
                    <a:pt x="379" y="131"/>
                  </a:lnTo>
                  <a:lnTo>
                    <a:pt x="450" y="141"/>
                  </a:lnTo>
                  <a:lnTo>
                    <a:pt x="463" y="131"/>
                  </a:lnTo>
                  <a:lnTo>
                    <a:pt x="507" y="204"/>
                  </a:lnTo>
                  <a:lnTo>
                    <a:pt x="591" y="321"/>
                  </a:lnTo>
                  <a:lnTo>
                    <a:pt x="594" y="324"/>
                  </a:lnTo>
                  <a:lnTo>
                    <a:pt x="601" y="311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7A7A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5" name="Freeform 8"/>
            <p:cNvSpPr>
              <a:spLocks/>
            </p:cNvSpPr>
            <p:nvPr/>
          </p:nvSpPr>
          <p:spPr bwMode="auto">
            <a:xfrm>
              <a:off x="4474" y="3274"/>
              <a:ext cx="58" cy="92"/>
            </a:xfrm>
            <a:custGeom>
              <a:avLst/>
              <a:gdLst>
                <a:gd name="T0" fmla="*/ 18 w 95"/>
                <a:gd name="T1" fmla="*/ 0 h 134"/>
                <a:gd name="T2" fmla="*/ 19 w 95"/>
                <a:gd name="T3" fmla="*/ 3 h 134"/>
                <a:gd name="T4" fmla="*/ 31 w 95"/>
                <a:gd name="T5" fmla="*/ 47 h 134"/>
                <a:gd name="T6" fmla="*/ 32 w 95"/>
                <a:gd name="T7" fmla="*/ 54 h 134"/>
                <a:gd name="T8" fmla="*/ 34 w 95"/>
                <a:gd name="T9" fmla="*/ 60 h 134"/>
                <a:gd name="T10" fmla="*/ 35 w 95"/>
                <a:gd name="T11" fmla="*/ 62 h 134"/>
                <a:gd name="T12" fmla="*/ 35 w 95"/>
                <a:gd name="T13" fmla="*/ 62 h 134"/>
                <a:gd name="T14" fmla="*/ 21 w 95"/>
                <a:gd name="T15" fmla="*/ 22 h 134"/>
                <a:gd name="T16" fmla="*/ 19 w 95"/>
                <a:gd name="T17" fmla="*/ 44 h 134"/>
                <a:gd name="T18" fmla="*/ 19 w 95"/>
                <a:gd name="T19" fmla="*/ 44 h 134"/>
                <a:gd name="T20" fmla="*/ 15 w 95"/>
                <a:gd name="T21" fmla="*/ 19 h 134"/>
                <a:gd name="T22" fmla="*/ 7 w 95"/>
                <a:gd name="T23" fmla="*/ 30 h 134"/>
                <a:gd name="T24" fmla="*/ 5 w 95"/>
                <a:gd name="T25" fmla="*/ 55 h 134"/>
                <a:gd name="T26" fmla="*/ 0 w 95"/>
                <a:gd name="T27" fmla="*/ 39 h 134"/>
                <a:gd name="T28" fmla="*/ 4 w 95"/>
                <a:gd name="T29" fmla="*/ 25 h 134"/>
                <a:gd name="T30" fmla="*/ 16 w 95"/>
                <a:gd name="T31" fmla="*/ 11 h 134"/>
                <a:gd name="T32" fmla="*/ 18 w 95"/>
                <a:gd name="T33" fmla="*/ 0 h 134"/>
                <a:gd name="T34" fmla="*/ 18 w 95"/>
                <a:gd name="T35" fmla="*/ 0 h 134"/>
                <a:gd name="T36" fmla="*/ 18 w 95"/>
                <a:gd name="T37" fmla="*/ 0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5"/>
                <a:gd name="T58" fmla="*/ 0 h 134"/>
                <a:gd name="T59" fmla="*/ 95 w 95"/>
                <a:gd name="T60" fmla="*/ 134 h 1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5" h="134">
                  <a:moveTo>
                    <a:pt x="47" y="0"/>
                  </a:moveTo>
                  <a:lnTo>
                    <a:pt x="50" y="7"/>
                  </a:lnTo>
                  <a:lnTo>
                    <a:pt x="84" y="100"/>
                  </a:lnTo>
                  <a:lnTo>
                    <a:pt x="87" y="113"/>
                  </a:lnTo>
                  <a:lnTo>
                    <a:pt x="90" y="127"/>
                  </a:lnTo>
                  <a:lnTo>
                    <a:pt x="94" y="133"/>
                  </a:lnTo>
                  <a:lnTo>
                    <a:pt x="57" y="47"/>
                  </a:lnTo>
                  <a:lnTo>
                    <a:pt x="50" y="93"/>
                  </a:lnTo>
                  <a:lnTo>
                    <a:pt x="40" y="40"/>
                  </a:lnTo>
                  <a:lnTo>
                    <a:pt x="20" y="63"/>
                  </a:lnTo>
                  <a:lnTo>
                    <a:pt x="13" y="117"/>
                  </a:lnTo>
                  <a:lnTo>
                    <a:pt x="0" y="83"/>
                  </a:lnTo>
                  <a:lnTo>
                    <a:pt x="10" y="53"/>
                  </a:lnTo>
                  <a:lnTo>
                    <a:pt x="43" y="2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>
              <a:prstShdw prst="shdw17" dist="17961" dir="2700000">
                <a:srgbClr val="474747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4464" y="3231"/>
              <a:ext cx="65" cy="28"/>
            </a:xfrm>
            <a:custGeom>
              <a:avLst/>
              <a:gdLst>
                <a:gd name="T0" fmla="*/ 10 w 108"/>
                <a:gd name="T1" fmla="*/ 18 h 41"/>
                <a:gd name="T2" fmla="*/ 10 w 108"/>
                <a:gd name="T3" fmla="*/ 18 h 41"/>
                <a:gd name="T4" fmla="*/ 11 w 108"/>
                <a:gd name="T5" fmla="*/ 16 h 41"/>
                <a:gd name="T6" fmla="*/ 11 w 108"/>
                <a:gd name="T7" fmla="*/ 14 h 41"/>
                <a:gd name="T8" fmla="*/ 13 w 108"/>
                <a:gd name="T9" fmla="*/ 12 h 41"/>
                <a:gd name="T10" fmla="*/ 16 w 108"/>
                <a:gd name="T11" fmla="*/ 11 h 41"/>
                <a:gd name="T12" fmla="*/ 39 w 108"/>
                <a:gd name="T13" fmla="*/ 10 h 41"/>
                <a:gd name="T14" fmla="*/ 39 w 108"/>
                <a:gd name="T15" fmla="*/ 10 h 41"/>
                <a:gd name="T16" fmla="*/ 12 w 108"/>
                <a:gd name="T17" fmla="*/ 8 h 41"/>
                <a:gd name="T18" fmla="*/ 8 w 108"/>
                <a:gd name="T19" fmla="*/ 11 h 41"/>
                <a:gd name="T20" fmla="*/ 5 w 108"/>
                <a:gd name="T21" fmla="*/ 14 h 41"/>
                <a:gd name="T22" fmla="*/ 5 w 108"/>
                <a:gd name="T23" fmla="*/ 14 h 41"/>
                <a:gd name="T24" fmla="*/ 2 w 108"/>
                <a:gd name="T25" fmla="*/ 11 h 41"/>
                <a:gd name="T26" fmla="*/ 4 w 108"/>
                <a:gd name="T27" fmla="*/ 0 h 41"/>
                <a:gd name="T28" fmla="*/ 2 w 108"/>
                <a:gd name="T29" fmla="*/ 0 h 41"/>
                <a:gd name="T30" fmla="*/ 4 w 108"/>
                <a:gd name="T31" fmla="*/ 0 h 41"/>
                <a:gd name="T32" fmla="*/ 0 w 108"/>
                <a:gd name="T33" fmla="*/ 6 h 41"/>
                <a:gd name="T34" fmla="*/ 2 w 108"/>
                <a:gd name="T35" fmla="*/ 11 h 41"/>
                <a:gd name="T36" fmla="*/ 6 w 108"/>
                <a:gd name="T37" fmla="*/ 14 h 41"/>
                <a:gd name="T38" fmla="*/ 10 w 108"/>
                <a:gd name="T39" fmla="*/ 18 h 41"/>
                <a:gd name="T40" fmla="*/ 10 w 108"/>
                <a:gd name="T41" fmla="*/ 18 h 41"/>
                <a:gd name="T42" fmla="*/ 10 w 108"/>
                <a:gd name="T43" fmla="*/ 18 h 4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8"/>
                <a:gd name="T67" fmla="*/ 0 h 41"/>
                <a:gd name="T68" fmla="*/ 108 w 108"/>
                <a:gd name="T69" fmla="*/ 41 h 4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8" h="41">
                  <a:moveTo>
                    <a:pt x="27" y="40"/>
                  </a:moveTo>
                  <a:lnTo>
                    <a:pt x="27" y="40"/>
                  </a:lnTo>
                  <a:lnTo>
                    <a:pt x="30" y="33"/>
                  </a:lnTo>
                  <a:lnTo>
                    <a:pt x="30" y="30"/>
                  </a:lnTo>
                  <a:lnTo>
                    <a:pt x="37" y="26"/>
                  </a:lnTo>
                  <a:lnTo>
                    <a:pt x="44" y="23"/>
                  </a:lnTo>
                  <a:lnTo>
                    <a:pt x="107" y="20"/>
                  </a:lnTo>
                  <a:lnTo>
                    <a:pt x="34" y="16"/>
                  </a:lnTo>
                  <a:lnTo>
                    <a:pt x="24" y="23"/>
                  </a:lnTo>
                  <a:lnTo>
                    <a:pt x="14" y="30"/>
                  </a:lnTo>
                  <a:lnTo>
                    <a:pt x="7" y="2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0" y="13"/>
                  </a:lnTo>
                  <a:lnTo>
                    <a:pt x="7" y="23"/>
                  </a:lnTo>
                  <a:lnTo>
                    <a:pt x="17" y="30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7" name="Freeform 10"/>
            <p:cNvSpPr>
              <a:spLocks/>
            </p:cNvSpPr>
            <p:nvPr/>
          </p:nvSpPr>
          <p:spPr bwMode="auto">
            <a:xfrm>
              <a:off x="4464" y="3231"/>
              <a:ext cx="65" cy="28"/>
            </a:xfrm>
            <a:custGeom>
              <a:avLst/>
              <a:gdLst>
                <a:gd name="T0" fmla="*/ 10 w 108"/>
                <a:gd name="T1" fmla="*/ 18 h 41"/>
                <a:gd name="T2" fmla="*/ 11 w 108"/>
                <a:gd name="T3" fmla="*/ 16 h 41"/>
                <a:gd name="T4" fmla="*/ 11 w 108"/>
                <a:gd name="T5" fmla="*/ 14 h 41"/>
                <a:gd name="T6" fmla="*/ 13 w 108"/>
                <a:gd name="T7" fmla="*/ 12 h 41"/>
                <a:gd name="T8" fmla="*/ 16 w 108"/>
                <a:gd name="T9" fmla="*/ 11 h 41"/>
                <a:gd name="T10" fmla="*/ 39 w 108"/>
                <a:gd name="T11" fmla="*/ 10 h 41"/>
                <a:gd name="T12" fmla="*/ 12 w 108"/>
                <a:gd name="T13" fmla="*/ 8 h 41"/>
                <a:gd name="T14" fmla="*/ 8 w 108"/>
                <a:gd name="T15" fmla="*/ 11 h 41"/>
                <a:gd name="T16" fmla="*/ 5 w 108"/>
                <a:gd name="T17" fmla="*/ 14 h 41"/>
                <a:gd name="T18" fmla="*/ 2 w 108"/>
                <a:gd name="T19" fmla="*/ 11 h 41"/>
                <a:gd name="T20" fmla="*/ 4 w 108"/>
                <a:gd name="T21" fmla="*/ 0 h 41"/>
                <a:gd name="T22" fmla="*/ 2 w 108"/>
                <a:gd name="T23" fmla="*/ 0 h 41"/>
                <a:gd name="T24" fmla="*/ 4 w 108"/>
                <a:gd name="T25" fmla="*/ 0 h 41"/>
                <a:gd name="T26" fmla="*/ 0 w 108"/>
                <a:gd name="T27" fmla="*/ 6 h 41"/>
                <a:gd name="T28" fmla="*/ 2 w 108"/>
                <a:gd name="T29" fmla="*/ 11 h 41"/>
                <a:gd name="T30" fmla="*/ 6 w 108"/>
                <a:gd name="T31" fmla="*/ 14 h 41"/>
                <a:gd name="T32" fmla="*/ 10 w 108"/>
                <a:gd name="T33" fmla="*/ 18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8"/>
                <a:gd name="T52" fmla="*/ 0 h 41"/>
                <a:gd name="T53" fmla="*/ 108 w 108"/>
                <a:gd name="T54" fmla="*/ 41 h 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8" h="41">
                  <a:moveTo>
                    <a:pt x="27" y="40"/>
                  </a:moveTo>
                  <a:lnTo>
                    <a:pt x="30" y="33"/>
                  </a:lnTo>
                  <a:lnTo>
                    <a:pt x="30" y="30"/>
                  </a:lnTo>
                  <a:lnTo>
                    <a:pt x="37" y="26"/>
                  </a:lnTo>
                  <a:lnTo>
                    <a:pt x="44" y="23"/>
                  </a:lnTo>
                  <a:lnTo>
                    <a:pt x="107" y="20"/>
                  </a:lnTo>
                  <a:lnTo>
                    <a:pt x="34" y="16"/>
                  </a:lnTo>
                  <a:lnTo>
                    <a:pt x="24" y="23"/>
                  </a:lnTo>
                  <a:lnTo>
                    <a:pt x="14" y="30"/>
                  </a:lnTo>
                  <a:lnTo>
                    <a:pt x="7" y="2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0" y="13"/>
                  </a:lnTo>
                  <a:lnTo>
                    <a:pt x="7" y="23"/>
                  </a:lnTo>
                  <a:lnTo>
                    <a:pt x="17" y="30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>
              <a:prstShdw prst="shdw17" dist="17961" dir="2700000">
                <a:srgbClr val="474747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8" name="Freeform 11"/>
            <p:cNvSpPr>
              <a:spLocks/>
            </p:cNvSpPr>
            <p:nvPr/>
          </p:nvSpPr>
          <p:spPr bwMode="auto">
            <a:xfrm>
              <a:off x="4336" y="3057"/>
              <a:ext cx="386" cy="154"/>
            </a:xfrm>
            <a:custGeom>
              <a:avLst/>
              <a:gdLst>
                <a:gd name="T0" fmla="*/ 233 w 638"/>
                <a:gd name="T1" fmla="*/ 25 h 225"/>
                <a:gd name="T2" fmla="*/ 210 w 638"/>
                <a:gd name="T3" fmla="*/ 92 h 225"/>
                <a:gd name="T4" fmla="*/ 210 w 638"/>
                <a:gd name="T5" fmla="*/ 97 h 225"/>
                <a:gd name="T6" fmla="*/ 210 w 638"/>
                <a:gd name="T7" fmla="*/ 102 h 225"/>
                <a:gd name="T8" fmla="*/ 210 w 638"/>
                <a:gd name="T9" fmla="*/ 105 h 225"/>
                <a:gd name="T10" fmla="*/ 198 w 638"/>
                <a:gd name="T11" fmla="*/ 102 h 225"/>
                <a:gd name="T12" fmla="*/ 122 w 638"/>
                <a:gd name="T13" fmla="*/ 88 h 225"/>
                <a:gd name="T14" fmla="*/ 119 w 638"/>
                <a:gd name="T15" fmla="*/ 88 h 225"/>
                <a:gd name="T16" fmla="*/ 67 w 638"/>
                <a:gd name="T17" fmla="*/ 78 h 225"/>
                <a:gd name="T18" fmla="*/ 55 w 638"/>
                <a:gd name="T19" fmla="*/ 75 h 225"/>
                <a:gd name="T20" fmla="*/ 47 w 638"/>
                <a:gd name="T21" fmla="*/ 63 h 225"/>
                <a:gd name="T22" fmla="*/ 33 w 638"/>
                <a:gd name="T23" fmla="*/ 36 h 225"/>
                <a:gd name="T24" fmla="*/ 27 w 638"/>
                <a:gd name="T25" fmla="*/ 36 h 225"/>
                <a:gd name="T26" fmla="*/ 22 w 638"/>
                <a:gd name="T27" fmla="*/ 41 h 225"/>
                <a:gd name="T28" fmla="*/ 10 w 638"/>
                <a:gd name="T29" fmla="*/ 39 h 225"/>
                <a:gd name="T30" fmla="*/ 0 w 638"/>
                <a:gd name="T31" fmla="*/ 36 h 225"/>
                <a:gd name="T32" fmla="*/ 33 w 638"/>
                <a:gd name="T33" fmla="*/ 0 h 225"/>
                <a:gd name="T34" fmla="*/ 34 w 638"/>
                <a:gd name="T35" fmla="*/ 0 h 225"/>
                <a:gd name="T36" fmla="*/ 189 w 638"/>
                <a:gd name="T37" fmla="*/ 21 h 225"/>
                <a:gd name="T38" fmla="*/ 227 w 638"/>
                <a:gd name="T39" fmla="*/ 25 h 225"/>
                <a:gd name="T40" fmla="*/ 233 w 638"/>
                <a:gd name="T41" fmla="*/ 25 h 225"/>
                <a:gd name="T42" fmla="*/ 233 w 638"/>
                <a:gd name="T43" fmla="*/ 25 h 2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38"/>
                <a:gd name="T67" fmla="*/ 0 h 225"/>
                <a:gd name="T68" fmla="*/ 638 w 638"/>
                <a:gd name="T69" fmla="*/ 225 h 2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38" h="225">
                  <a:moveTo>
                    <a:pt x="637" y="54"/>
                  </a:moveTo>
                  <a:lnTo>
                    <a:pt x="573" y="197"/>
                  </a:lnTo>
                  <a:lnTo>
                    <a:pt x="573" y="207"/>
                  </a:lnTo>
                  <a:lnTo>
                    <a:pt x="573" y="217"/>
                  </a:lnTo>
                  <a:lnTo>
                    <a:pt x="573" y="224"/>
                  </a:lnTo>
                  <a:lnTo>
                    <a:pt x="540" y="217"/>
                  </a:lnTo>
                  <a:lnTo>
                    <a:pt x="332" y="187"/>
                  </a:lnTo>
                  <a:lnTo>
                    <a:pt x="325" y="187"/>
                  </a:lnTo>
                  <a:lnTo>
                    <a:pt x="184" y="167"/>
                  </a:lnTo>
                  <a:lnTo>
                    <a:pt x="151" y="160"/>
                  </a:lnTo>
                  <a:lnTo>
                    <a:pt x="127" y="134"/>
                  </a:lnTo>
                  <a:lnTo>
                    <a:pt x="90" y="77"/>
                  </a:lnTo>
                  <a:lnTo>
                    <a:pt x="74" y="77"/>
                  </a:lnTo>
                  <a:lnTo>
                    <a:pt x="60" y="87"/>
                  </a:lnTo>
                  <a:lnTo>
                    <a:pt x="27" y="84"/>
                  </a:lnTo>
                  <a:lnTo>
                    <a:pt x="0" y="77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516" y="44"/>
                  </a:lnTo>
                  <a:lnTo>
                    <a:pt x="620" y="54"/>
                  </a:lnTo>
                  <a:lnTo>
                    <a:pt x="637" y="5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ffectLst>
              <a:prstShdw prst="shdw17" dist="17961" dir="2700000">
                <a:srgbClr val="39393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9" name="Freeform 12"/>
            <p:cNvSpPr>
              <a:spLocks/>
            </p:cNvSpPr>
            <p:nvPr/>
          </p:nvSpPr>
          <p:spPr bwMode="auto">
            <a:xfrm>
              <a:off x="4452" y="3111"/>
              <a:ext cx="86" cy="102"/>
            </a:xfrm>
            <a:custGeom>
              <a:avLst/>
              <a:gdLst>
                <a:gd name="T0" fmla="*/ 1 w 142"/>
                <a:gd name="T1" fmla="*/ 26 h 148"/>
                <a:gd name="T2" fmla="*/ 0 w 142"/>
                <a:gd name="T3" fmla="*/ 30 h 148"/>
                <a:gd name="T4" fmla="*/ 1 w 142"/>
                <a:gd name="T5" fmla="*/ 43 h 148"/>
                <a:gd name="T6" fmla="*/ 6 w 142"/>
                <a:gd name="T7" fmla="*/ 61 h 148"/>
                <a:gd name="T8" fmla="*/ 11 w 142"/>
                <a:gd name="T9" fmla="*/ 66 h 148"/>
                <a:gd name="T10" fmla="*/ 15 w 142"/>
                <a:gd name="T11" fmla="*/ 70 h 148"/>
                <a:gd name="T12" fmla="*/ 15 w 142"/>
                <a:gd name="T13" fmla="*/ 68 h 148"/>
                <a:gd name="T14" fmla="*/ 27 w 142"/>
                <a:gd name="T15" fmla="*/ 63 h 148"/>
                <a:gd name="T16" fmla="*/ 39 w 142"/>
                <a:gd name="T17" fmla="*/ 70 h 148"/>
                <a:gd name="T18" fmla="*/ 45 w 142"/>
                <a:gd name="T19" fmla="*/ 50 h 148"/>
                <a:gd name="T20" fmla="*/ 48 w 142"/>
                <a:gd name="T21" fmla="*/ 37 h 148"/>
                <a:gd name="T22" fmla="*/ 51 w 142"/>
                <a:gd name="T23" fmla="*/ 21 h 148"/>
                <a:gd name="T24" fmla="*/ 51 w 142"/>
                <a:gd name="T25" fmla="*/ 16 h 148"/>
                <a:gd name="T26" fmla="*/ 50 w 142"/>
                <a:gd name="T27" fmla="*/ 12 h 148"/>
                <a:gd name="T28" fmla="*/ 43 w 142"/>
                <a:gd name="T29" fmla="*/ 22 h 148"/>
                <a:gd name="T30" fmla="*/ 42 w 142"/>
                <a:gd name="T31" fmla="*/ 23 h 148"/>
                <a:gd name="T32" fmla="*/ 41 w 142"/>
                <a:gd name="T33" fmla="*/ 8 h 148"/>
                <a:gd name="T34" fmla="*/ 38 w 142"/>
                <a:gd name="T35" fmla="*/ 5 h 148"/>
                <a:gd name="T36" fmla="*/ 36 w 142"/>
                <a:gd name="T37" fmla="*/ 5 h 148"/>
                <a:gd name="T38" fmla="*/ 33 w 142"/>
                <a:gd name="T39" fmla="*/ 7 h 148"/>
                <a:gd name="T40" fmla="*/ 32 w 142"/>
                <a:gd name="T41" fmla="*/ 2 h 148"/>
                <a:gd name="T42" fmla="*/ 31 w 142"/>
                <a:gd name="T43" fmla="*/ 0 h 148"/>
                <a:gd name="T44" fmla="*/ 27 w 142"/>
                <a:gd name="T45" fmla="*/ 0 h 148"/>
                <a:gd name="T46" fmla="*/ 25 w 142"/>
                <a:gd name="T47" fmla="*/ 0 h 148"/>
                <a:gd name="T48" fmla="*/ 24 w 142"/>
                <a:gd name="T49" fmla="*/ 7 h 148"/>
                <a:gd name="T50" fmla="*/ 22 w 142"/>
                <a:gd name="T51" fmla="*/ 5 h 148"/>
                <a:gd name="T52" fmla="*/ 20 w 142"/>
                <a:gd name="T53" fmla="*/ 5 h 148"/>
                <a:gd name="T54" fmla="*/ 16 w 142"/>
                <a:gd name="T55" fmla="*/ 7 h 148"/>
                <a:gd name="T56" fmla="*/ 10 w 142"/>
                <a:gd name="T57" fmla="*/ 33 h 148"/>
                <a:gd name="T58" fmla="*/ 6 w 142"/>
                <a:gd name="T59" fmla="*/ 19 h 148"/>
                <a:gd name="T60" fmla="*/ 4 w 142"/>
                <a:gd name="T61" fmla="*/ 18 h 148"/>
                <a:gd name="T62" fmla="*/ 1 w 142"/>
                <a:gd name="T63" fmla="*/ 18 h 148"/>
                <a:gd name="T64" fmla="*/ 2 w 142"/>
                <a:gd name="T65" fmla="*/ 22 h 148"/>
                <a:gd name="T66" fmla="*/ 1 w 142"/>
                <a:gd name="T67" fmla="*/ 26 h 148"/>
                <a:gd name="T68" fmla="*/ 1 w 142"/>
                <a:gd name="T69" fmla="*/ 26 h 1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2"/>
                <a:gd name="T106" fmla="*/ 0 h 148"/>
                <a:gd name="T107" fmla="*/ 142 w 142"/>
                <a:gd name="T108" fmla="*/ 148 h 1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2" h="148">
                  <a:moveTo>
                    <a:pt x="3" y="54"/>
                  </a:moveTo>
                  <a:lnTo>
                    <a:pt x="0" y="64"/>
                  </a:lnTo>
                  <a:lnTo>
                    <a:pt x="3" y="90"/>
                  </a:lnTo>
                  <a:lnTo>
                    <a:pt x="17" y="127"/>
                  </a:lnTo>
                  <a:lnTo>
                    <a:pt x="30" y="140"/>
                  </a:lnTo>
                  <a:lnTo>
                    <a:pt x="40" y="147"/>
                  </a:lnTo>
                  <a:lnTo>
                    <a:pt x="40" y="144"/>
                  </a:lnTo>
                  <a:lnTo>
                    <a:pt x="74" y="134"/>
                  </a:lnTo>
                  <a:lnTo>
                    <a:pt x="107" y="147"/>
                  </a:lnTo>
                  <a:lnTo>
                    <a:pt x="124" y="104"/>
                  </a:lnTo>
                  <a:lnTo>
                    <a:pt x="131" y="77"/>
                  </a:lnTo>
                  <a:lnTo>
                    <a:pt x="141" y="44"/>
                  </a:lnTo>
                  <a:lnTo>
                    <a:pt x="141" y="34"/>
                  </a:lnTo>
                  <a:lnTo>
                    <a:pt x="137" y="24"/>
                  </a:lnTo>
                  <a:lnTo>
                    <a:pt x="117" y="47"/>
                  </a:lnTo>
                  <a:lnTo>
                    <a:pt x="114" y="50"/>
                  </a:lnTo>
                  <a:lnTo>
                    <a:pt x="111" y="17"/>
                  </a:lnTo>
                  <a:lnTo>
                    <a:pt x="104" y="10"/>
                  </a:lnTo>
                  <a:lnTo>
                    <a:pt x="97" y="10"/>
                  </a:lnTo>
                  <a:lnTo>
                    <a:pt x="91" y="14"/>
                  </a:lnTo>
                  <a:lnTo>
                    <a:pt x="87" y="4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67" y="0"/>
                  </a:lnTo>
                  <a:lnTo>
                    <a:pt x="64" y="14"/>
                  </a:lnTo>
                  <a:lnTo>
                    <a:pt x="60" y="10"/>
                  </a:lnTo>
                  <a:lnTo>
                    <a:pt x="54" y="10"/>
                  </a:lnTo>
                  <a:lnTo>
                    <a:pt x="44" y="14"/>
                  </a:lnTo>
                  <a:lnTo>
                    <a:pt x="27" y="70"/>
                  </a:lnTo>
                  <a:lnTo>
                    <a:pt x="17" y="40"/>
                  </a:lnTo>
                  <a:lnTo>
                    <a:pt x="10" y="37"/>
                  </a:lnTo>
                  <a:lnTo>
                    <a:pt x="3" y="37"/>
                  </a:lnTo>
                  <a:lnTo>
                    <a:pt x="7" y="47"/>
                  </a:lnTo>
                  <a:lnTo>
                    <a:pt x="3" y="54"/>
                  </a:lnTo>
                  <a:close/>
                </a:path>
              </a:pathLst>
            </a:custGeom>
            <a:solidFill>
              <a:srgbClr val="FFF2C1"/>
            </a:solidFill>
            <a:ln>
              <a:noFill/>
            </a:ln>
            <a:effectLst>
              <a:prstShdw prst="shdw17" dist="17961" dir="2700000">
                <a:srgbClr val="999174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>
              <a:off x="4452" y="3132"/>
              <a:ext cx="5" cy="17"/>
            </a:xfrm>
            <a:custGeom>
              <a:avLst/>
              <a:gdLst>
                <a:gd name="T0" fmla="*/ 1 w 8"/>
                <a:gd name="T1" fmla="*/ 11 h 25"/>
                <a:gd name="T2" fmla="*/ 3 w 8"/>
                <a:gd name="T3" fmla="*/ 8 h 25"/>
                <a:gd name="T4" fmla="*/ 1 w 8"/>
                <a:gd name="T5" fmla="*/ 3 h 25"/>
                <a:gd name="T6" fmla="*/ 0 w 8"/>
                <a:gd name="T7" fmla="*/ 0 h 25"/>
                <a:gd name="T8" fmla="*/ 0 w 8"/>
                <a:gd name="T9" fmla="*/ 7 h 25"/>
                <a:gd name="T10" fmla="*/ 1 w 8"/>
                <a:gd name="T11" fmla="*/ 11 h 25"/>
                <a:gd name="T12" fmla="*/ 1 w 8"/>
                <a:gd name="T13" fmla="*/ 11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5"/>
                <a:gd name="T23" fmla="*/ 8 w 8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5">
                  <a:moveTo>
                    <a:pt x="3" y="24"/>
                  </a:moveTo>
                  <a:lnTo>
                    <a:pt x="7" y="17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4436" y="2787"/>
              <a:ext cx="250" cy="255"/>
            </a:xfrm>
            <a:custGeom>
              <a:avLst/>
              <a:gdLst>
                <a:gd name="T0" fmla="*/ 139 w 414"/>
                <a:gd name="T1" fmla="*/ 175 h 371"/>
                <a:gd name="T2" fmla="*/ 106 w 414"/>
                <a:gd name="T3" fmla="*/ 173 h 371"/>
                <a:gd name="T4" fmla="*/ 73 w 414"/>
                <a:gd name="T5" fmla="*/ 170 h 371"/>
                <a:gd name="T6" fmla="*/ 39 w 414"/>
                <a:gd name="T7" fmla="*/ 167 h 371"/>
                <a:gd name="T8" fmla="*/ 7 w 414"/>
                <a:gd name="T9" fmla="*/ 161 h 371"/>
                <a:gd name="T10" fmla="*/ 1 w 414"/>
                <a:gd name="T11" fmla="*/ 80 h 371"/>
                <a:gd name="T12" fmla="*/ 0 w 414"/>
                <a:gd name="T13" fmla="*/ 0 h 371"/>
                <a:gd name="T14" fmla="*/ 149 w 414"/>
                <a:gd name="T15" fmla="*/ 0 h 371"/>
                <a:gd name="T16" fmla="*/ 150 w 414"/>
                <a:gd name="T17" fmla="*/ 87 h 371"/>
                <a:gd name="T18" fmla="*/ 149 w 414"/>
                <a:gd name="T19" fmla="*/ 175 h 371"/>
                <a:gd name="T20" fmla="*/ 139 w 414"/>
                <a:gd name="T21" fmla="*/ 175 h 371"/>
                <a:gd name="T22" fmla="*/ 139 w 414"/>
                <a:gd name="T23" fmla="*/ 175 h 3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4"/>
                <a:gd name="T37" fmla="*/ 0 h 371"/>
                <a:gd name="T38" fmla="*/ 414 w 414"/>
                <a:gd name="T39" fmla="*/ 371 h 37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4" h="371">
                  <a:moveTo>
                    <a:pt x="382" y="370"/>
                  </a:moveTo>
                  <a:lnTo>
                    <a:pt x="292" y="366"/>
                  </a:lnTo>
                  <a:lnTo>
                    <a:pt x="201" y="360"/>
                  </a:lnTo>
                  <a:lnTo>
                    <a:pt x="107" y="353"/>
                  </a:lnTo>
                  <a:lnTo>
                    <a:pt x="20" y="340"/>
                  </a:lnTo>
                  <a:lnTo>
                    <a:pt x="4" y="170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13" y="183"/>
                  </a:lnTo>
                  <a:lnTo>
                    <a:pt x="409" y="370"/>
                  </a:lnTo>
                  <a:lnTo>
                    <a:pt x="382" y="37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ffectLst>
              <a:prstShdw prst="shdw17" dist="17961" dir="2700000">
                <a:srgbClr val="525252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4407" y="3146"/>
              <a:ext cx="35" cy="24"/>
            </a:xfrm>
            <a:custGeom>
              <a:avLst/>
              <a:gdLst>
                <a:gd name="T0" fmla="*/ 10 w 58"/>
                <a:gd name="T1" fmla="*/ 13 h 35"/>
                <a:gd name="T2" fmla="*/ 13 w 58"/>
                <a:gd name="T3" fmla="*/ 11 h 35"/>
                <a:gd name="T4" fmla="*/ 14 w 58"/>
                <a:gd name="T5" fmla="*/ 8 h 35"/>
                <a:gd name="T6" fmla="*/ 21 w 58"/>
                <a:gd name="T7" fmla="*/ 2 h 35"/>
                <a:gd name="T8" fmla="*/ 21 w 58"/>
                <a:gd name="T9" fmla="*/ 0 h 35"/>
                <a:gd name="T10" fmla="*/ 17 w 58"/>
                <a:gd name="T11" fmla="*/ 0 h 35"/>
                <a:gd name="T12" fmla="*/ 13 w 58"/>
                <a:gd name="T13" fmla="*/ 2 h 35"/>
                <a:gd name="T14" fmla="*/ 0 w 58"/>
                <a:gd name="T15" fmla="*/ 7 h 35"/>
                <a:gd name="T16" fmla="*/ 5 w 58"/>
                <a:gd name="T17" fmla="*/ 16 h 35"/>
                <a:gd name="T18" fmla="*/ 10 w 58"/>
                <a:gd name="T19" fmla="*/ 13 h 35"/>
                <a:gd name="T20" fmla="*/ 10 w 58"/>
                <a:gd name="T21" fmla="*/ 1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"/>
                <a:gd name="T34" fmla="*/ 0 h 35"/>
                <a:gd name="T35" fmla="*/ 58 w 58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" h="35">
                  <a:moveTo>
                    <a:pt x="27" y="27"/>
                  </a:moveTo>
                  <a:lnTo>
                    <a:pt x="34" y="24"/>
                  </a:lnTo>
                  <a:lnTo>
                    <a:pt x="40" y="17"/>
                  </a:lnTo>
                  <a:lnTo>
                    <a:pt x="57" y="4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7" y="4"/>
                  </a:lnTo>
                  <a:lnTo>
                    <a:pt x="0" y="14"/>
                  </a:lnTo>
                  <a:lnTo>
                    <a:pt x="14" y="34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" name="Freeform 16"/>
            <p:cNvSpPr>
              <a:spLocks/>
            </p:cNvSpPr>
            <p:nvPr/>
          </p:nvSpPr>
          <p:spPr bwMode="auto">
            <a:xfrm>
              <a:off x="4466" y="3059"/>
              <a:ext cx="193" cy="30"/>
            </a:xfrm>
            <a:custGeom>
              <a:avLst/>
              <a:gdLst>
                <a:gd name="T0" fmla="*/ 116 w 320"/>
                <a:gd name="T1" fmla="*/ 18 h 44"/>
                <a:gd name="T2" fmla="*/ 116 w 320"/>
                <a:gd name="T3" fmla="*/ 14 h 44"/>
                <a:gd name="T4" fmla="*/ 0 w 320"/>
                <a:gd name="T5" fmla="*/ 0 h 44"/>
                <a:gd name="T6" fmla="*/ 0 w 320"/>
                <a:gd name="T7" fmla="*/ 5 h 44"/>
                <a:gd name="T8" fmla="*/ 116 w 320"/>
                <a:gd name="T9" fmla="*/ 20 h 44"/>
                <a:gd name="T10" fmla="*/ 116 w 320"/>
                <a:gd name="T11" fmla="*/ 20 h 44"/>
                <a:gd name="T12" fmla="*/ 116 w 320"/>
                <a:gd name="T13" fmla="*/ 18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0"/>
                <a:gd name="T22" fmla="*/ 0 h 44"/>
                <a:gd name="T23" fmla="*/ 320 w 320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0" h="44">
                  <a:moveTo>
                    <a:pt x="319" y="40"/>
                  </a:moveTo>
                  <a:lnTo>
                    <a:pt x="319" y="3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319" y="43"/>
                  </a:lnTo>
                  <a:lnTo>
                    <a:pt x="319" y="4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ffectLst>
              <a:prstShdw prst="shdw17" dist="17961" dir="2700000">
                <a:srgbClr val="525252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4" name="Freeform 17"/>
            <p:cNvSpPr>
              <a:spLocks/>
            </p:cNvSpPr>
            <p:nvPr/>
          </p:nvSpPr>
          <p:spPr bwMode="auto">
            <a:xfrm>
              <a:off x="4474" y="3024"/>
              <a:ext cx="193" cy="29"/>
            </a:xfrm>
            <a:custGeom>
              <a:avLst/>
              <a:gdLst>
                <a:gd name="T0" fmla="*/ 29 w 319"/>
                <a:gd name="T1" fmla="*/ 10 h 42"/>
                <a:gd name="T2" fmla="*/ 73 w 319"/>
                <a:gd name="T3" fmla="*/ 15 h 42"/>
                <a:gd name="T4" fmla="*/ 116 w 319"/>
                <a:gd name="T5" fmla="*/ 19 h 42"/>
                <a:gd name="T6" fmla="*/ 116 w 319"/>
                <a:gd name="T7" fmla="*/ 12 h 42"/>
                <a:gd name="T8" fmla="*/ 94 w 319"/>
                <a:gd name="T9" fmla="*/ 10 h 42"/>
                <a:gd name="T10" fmla="*/ 71 w 319"/>
                <a:gd name="T11" fmla="*/ 8 h 42"/>
                <a:gd name="T12" fmla="*/ 0 w 319"/>
                <a:gd name="T13" fmla="*/ 0 h 42"/>
                <a:gd name="T14" fmla="*/ 0 w 319"/>
                <a:gd name="T15" fmla="*/ 7 h 42"/>
                <a:gd name="T16" fmla="*/ 13 w 319"/>
                <a:gd name="T17" fmla="*/ 8 h 42"/>
                <a:gd name="T18" fmla="*/ 29 w 319"/>
                <a:gd name="T19" fmla="*/ 10 h 42"/>
                <a:gd name="T20" fmla="*/ 29 w 319"/>
                <a:gd name="T21" fmla="*/ 1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9"/>
                <a:gd name="T34" fmla="*/ 0 h 42"/>
                <a:gd name="T35" fmla="*/ 319 w 319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9" h="42">
                  <a:moveTo>
                    <a:pt x="80" y="20"/>
                  </a:moveTo>
                  <a:lnTo>
                    <a:pt x="198" y="30"/>
                  </a:lnTo>
                  <a:lnTo>
                    <a:pt x="318" y="41"/>
                  </a:lnTo>
                  <a:lnTo>
                    <a:pt x="318" y="24"/>
                  </a:lnTo>
                  <a:lnTo>
                    <a:pt x="258" y="20"/>
                  </a:lnTo>
                  <a:lnTo>
                    <a:pt x="194" y="1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17"/>
                  </a:lnTo>
                  <a:lnTo>
                    <a:pt x="80" y="2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ffectLst>
              <a:prstShdw prst="shdw17" dist="17961" dir="2700000">
                <a:srgbClr val="525252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5" name="Freeform 18"/>
            <p:cNvSpPr>
              <a:spLocks/>
            </p:cNvSpPr>
            <p:nvPr/>
          </p:nvSpPr>
          <p:spPr bwMode="auto">
            <a:xfrm>
              <a:off x="4683" y="3094"/>
              <a:ext cx="43" cy="117"/>
            </a:xfrm>
            <a:custGeom>
              <a:avLst/>
              <a:gdLst>
                <a:gd name="T0" fmla="*/ 0 w 72"/>
                <a:gd name="T1" fmla="*/ 79 h 171"/>
                <a:gd name="T2" fmla="*/ 0 w 72"/>
                <a:gd name="T3" fmla="*/ 75 h 171"/>
                <a:gd name="T4" fmla="*/ 0 w 72"/>
                <a:gd name="T5" fmla="*/ 70 h 171"/>
                <a:gd name="T6" fmla="*/ 0 w 72"/>
                <a:gd name="T7" fmla="*/ 67 h 171"/>
                <a:gd name="T8" fmla="*/ 23 w 72"/>
                <a:gd name="T9" fmla="*/ 0 h 171"/>
                <a:gd name="T10" fmla="*/ 23 w 72"/>
                <a:gd name="T11" fmla="*/ 0 h 171"/>
                <a:gd name="T12" fmla="*/ 25 w 72"/>
                <a:gd name="T13" fmla="*/ 23 h 171"/>
                <a:gd name="T14" fmla="*/ 5 w 72"/>
                <a:gd name="T15" fmla="*/ 77 h 171"/>
                <a:gd name="T16" fmla="*/ 4 w 72"/>
                <a:gd name="T17" fmla="*/ 78 h 171"/>
                <a:gd name="T18" fmla="*/ 2 w 72"/>
                <a:gd name="T19" fmla="*/ 79 h 171"/>
                <a:gd name="T20" fmla="*/ 1 w 72"/>
                <a:gd name="T21" fmla="*/ 79 h 171"/>
                <a:gd name="T22" fmla="*/ 0 w 72"/>
                <a:gd name="T23" fmla="*/ 79 h 171"/>
                <a:gd name="T24" fmla="*/ 0 w 72"/>
                <a:gd name="T25" fmla="*/ 79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171"/>
                <a:gd name="T41" fmla="*/ 72 w 72"/>
                <a:gd name="T42" fmla="*/ 171 h 1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171">
                  <a:moveTo>
                    <a:pt x="0" y="170"/>
                  </a:moveTo>
                  <a:lnTo>
                    <a:pt x="0" y="160"/>
                  </a:lnTo>
                  <a:lnTo>
                    <a:pt x="0" y="150"/>
                  </a:lnTo>
                  <a:lnTo>
                    <a:pt x="0" y="143"/>
                  </a:lnTo>
                  <a:lnTo>
                    <a:pt x="64" y="0"/>
                  </a:lnTo>
                  <a:lnTo>
                    <a:pt x="71" y="50"/>
                  </a:lnTo>
                  <a:lnTo>
                    <a:pt x="14" y="163"/>
                  </a:lnTo>
                  <a:lnTo>
                    <a:pt x="10" y="166"/>
                  </a:lnTo>
                  <a:lnTo>
                    <a:pt x="7" y="170"/>
                  </a:lnTo>
                  <a:lnTo>
                    <a:pt x="4" y="17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ffectLst>
              <a:prstShdw prst="shdw17" dist="17961" dir="2700000">
                <a:srgbClr val="525252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6" name="Freeform 19"/>
            <p:cNvSpPr>
              <a:spLocks/>
            </p:cNvSpPr>
            <p:nvPr/>
          </p:nvSpPr>
          <p:spPr bwMode="auto">
            <a:xfrm>
              <a:off x="4452" y="2819"/>
              <a:ext cx="213" cy="202"/>
            </a:xfrm>
            <a:custGeom>
              <a:avLst/>
              <a:gdLst>
                <a:gd name="T0" fmla="*/ 100 w 353"/>
                <a:gd name="T1" fmla="*/ 138 h 295"/>
                <a:gd name="T2" fmla="*/ 52 w 353"/>
                <a:gd name="T3" fmla="*/ 133 h 295"/>
                <a:gd name="T4" fmla="*/ 6 w 353"/>
                <a:gd name="T5" fmla="*/ 127 h 295"/>
                <a:gd name="T6" fmla="*/ 5 w 353"/>
                <a:gd name="T7" fmla="*/ 116 h 295"/>
                <a:gd name="T8" fmla="*/ 1 w 353"/>
                <a:gd name="T9" fmla="*/ 58 h 295"/>
                <a:gd name="T10" fmla="*/ 0 w 353"/>
                <a:gd name="T11" fmla="*/ 0 h 295"/>
                <a:gd name="T12" fmla="*/ 127 w 353"/>
                <a:gd name="T13" fmla="*/ 0 h 295"/>
                <a:gd name="T14" fmla="*/ 128 w 353"/>
                <a:gd name="T15" fmla="*/ 69 h 295"/>
                <a:gd name="T16" fmla="*/ 127 w 353"/>
                <a:gd name="T17" fmla="*/ 138 h 295"/>
                <a:gd name="T18" fmla="*/ 100 w 353"/>
                <a:gd name="T19" fmla="*/ 138 h 295"/>
                <a:gd name="T20" fmla="*/ 100 w 353"/>
                <a:gd name="T21" fmla="*/ 138 h 2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295"/>
                <a:gd name="T35" fmla="*/ 353 w 353"/>
                <a:gd name="T36" fmla="*/ 295 h 2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295">
                  <a:moveTo>
                    <a:pt x="275" y="294"/>
                  </a:moveTo>
                  <a:lnTo>
                    <a:pt x="144" y="284"/>
                  </a:lnTo>
                  <a:lnTo>
                    <a:pt x="17" y="270"/>
                  </a:lnTo>
                  <a:lnTo>
                    <a:pt x="13" y="247"/>
                  </a:lnTo>
                  <a:lnTo>
                    <a:pt x="3" y="124"/>
                  </a:lnTo>
                  <a:lnTo>
                    <a:pt x="0" y="0"/>
                  </a:lnTo>
                  <a:lnTo>
                    <a:pt x="349" y="0"/>
                  </a:lnTo>
                  <a:lnTo>
                    <a:pt x="352" y="147"/>
                  </a:lnTo>
                  <a:lnTo>
                    <a:pt x="349" y="294"/>
                  </a:lnTo>
                  <a:lnTo>
                    <a:pt x="275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7" name="Freeform 20" descr="花束"/>
            <p:cNvSpPr>
              <a:spLocks/>
            </p:cNvSpPr>
            <p:nvPr/>
          </p:nvSpPr>
          <p:spPr bwMode="auto">
            <a:xfrm>
              <a:off x="4452" y="2819"/>
              <a:ext cx="213" cy="202"/>
            </a:xfrm>
            <a:custGeom>
              <a:avLst/>
              <a:gdLst>
                <a:gd name="T0" fmla="*/ 100 w 353"/>
                <a:gd name="T1" fmla="*/ 138 h 295"/>
                <a:gd name="T2" fmla="*/ 52 w 353"/>
                <a:gd name="T3" fmla="*/ 133 h 295"/>
                <a:gd name="T4" fmla="*/ 6 w 353"/>
                <a:gd name="T5" fmla="*/ 127 h 295"/>
                <a:gd name="T6" fmla="*/ 5 w 353"/>
                <a:gd name="T7" fmla="*/ 116 h 295"/>
                <a:gd name="T8" fmla="*/ 1 w 353"/>
                <a:gd name="T9" fmla="*/ 58 h 295"/>
                <a:gd name="T10" fmla="*/ 0 w 353"/>
                <a:gd name="T11" fmla="*/ 0 h 295"/>
                <a:gd name="T12" fmla="*/ 127 w 353"/>
                <a:gd name="T13" fmla="*/ 0 h 295"/>
                <a:gd name="T14" fmla="*/ 128 w 353"/>
                <a:gd name="T15" fmla="*/ 69 h 295"/>
                <a:gd name="T16" fmla="*/ 127 w 353"/>
                <a:gd name="T17" fmla="*/ 138 h 295"/>
                <a:gd name="T18" fmla="*/ 100 w 353"/>
                <a:gd name="T19" fmla="*/ 138 h 2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3"/>
                <a:gd name="T31" fmla="*/ 0 h 295"/>
                <a:gd name="T32" fmla="*/ 353 w 353"/>
                <a:gd name="T33" fmla="*/ 295 h 2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3" h="295">
                  <a:moveTo>
                    <a:pt x="275" y="294"/>
                  </a:moveTo>
                  <a:lnTo>
                    <a:pt x="144" y="284"/>
                  </a:lnTo>
                  <a:lnTo>
                    <a:pt x="17" y="270"/>
                  </a:lnTo>
                  <a:lnTo>
                    <a:pt x="13" y="247"/>
                  </a:lnTo>
                  <a:lnTo>
                    <a:pt x="3" y="124"/>
                  </a:lnTo>
                  <a:lnTo>
                    <a:pt x="0" y="0"/>
                  </a:lnTo>
                  <a:lnTo>
                    <a:pt x="349" y="0"/>
                  </a:lnTo>
                  <a:lnTo>
                    <a:pt x="352" y="147"/>
                  </a:lnTo>
                  <a:lnTo>
                    <a:pt x="349" y="294"/>
                  </a:lnTo>
                  <a:lnTo>
                    <a:pt x="275" y="294"/>
                  </a:lnTo>
                  <a:close/>
                </a:path>
              </a:pathLst>
            </a:cu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7A7A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8" name="Freeform 21"/>
            <p:cNvSpPr>
              <a:spLocks/>
            </p:cNvSpPr>
            <p:nvPr/>
          </p:nvSpPr>
          <p:spPr bwMode="auto">
            <a:xfrm>
              <a:off x="4476" y="3203"/>
              <a:ext cx="41" cy="15"/>
            </a:xfrm>
            <a:custGeom>
              <a:avLst/>
              <a:gdLst>
                <a:gd name="T0" fmla="*/ 2 w 68"/>
                <a:gd name="T1" fmla="*/ 10 h 21"/>
                <a:gd name="T2" fmla="*/ 4 w 68"/>
                <a:gd name="T3" fmla="*/ 6 h 21"/>
                <a:gd name="T4" fmla="*/ 13 w 68"/>
                <a:gd name="T5" fmla="*/ 3 h 21"/>
                <a:gd name="T6" fmla="*/ 24 w 68"/>
                <a:gd name="T7" fmla="*/ 10 h 21"/>
                <a:gd name="T8" fmla="*/ 24 w 68"/>
                <a:gd name="T9" fmla="*/ 6 h 21"/>
                <a:gd name="T10" fmla="*/ 20 w 68"/>
                <a:gd name="T11" fmla="*/ 1 h 21"/>
                <a:gd name="T12" fmla="*/ 14 w 68"/>
                <a:gd name="T13" fmla="*/ 0 h 21"/>
                <a:gd name="T14" fmla="*/ 7 w 68"/>
                <a:gd name="T15" fmla="*/ 0 h 21"/>
                <a:gd name="T16" fmla="*/ 0 w 68"/>
                <a:gd name="T17" fmla="*/ 5 h 21"/>
                <a:gd name="T18" fmla="*/ 0 w 68"/>
                <a:gd name="T19" fmla="*/ 6 h 21"/>
                <a:gd name="T20" fmla="*/ 2 w 68"/>
                <a:gd name="T21" fmla="*/ 10 h 21"/>
                <a:gd name="T22" fmla="*/ 2 w 68"/>
                <a:gd name="T23" fmla="*/ 10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8"/>
                <a:gd name="T37" fmla="*/ 0 h 21"/>
                <a:gd name="T38" fmla="*/ 68 w 68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8" h="21">
                  <a:moveTo>
                    <a:pt x="7" y="20"/>
                  </a:moveTo>
                  <a:lnTo>
                    <a:pt x="10" y="13"/>
                  </a:lnTo>
                  <a:lnTo>
                    <a:pt x="37" y="6"/>
                  </a:lnTo>
                  <a:lnTo>
                    <a:pt x="64" y="20"/>
                  </a:lnTo>
                  <a:lnTo>
                    <a:pt x="67" y="13"/>
                  </a:lnTo>
                  <a:lnTo>
                    <a:pt x="54" y="3"/>
                  </a:lnTo>
                  <a:lnTo>
                    <a:pt x="40" y="0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9" name="Freeform 22"/>
            <p:cNvSpPr>
              <a:spLocks/>
            </p:cNvSpPr>
            <p:nvPr/>
          </p:nvSpPr>
          <p:spPr bwMode="auto">
            <a:xfrm>
              <a:off x="4476" y="3203"/>
              <a:ext cx="41" cy="15"/>
            </a:xfrm>
            <a:custGeom>
              <a:avLst/>
              <a:gdLst>
                <a:gd name="T0" fmla="*/ 2 w 68"/>
                <a:gd name="T1" fmla="*/ 10 h 21"/>
                <a:gd name="T2" fmla="*/ 4 w 68"/>
                <a:gd name="T3" fmla="*/ 6 h 21"/>
                <a:gd name="T4" fmla="*/ 13 w 68"/>
                <a:gd name="T5" fmla="*/ 3 h 21"/>
                <a:gd name="T6" fmla="*/ 24 w 68"/>
                <a:gd name="T7" fmla="*/ 10 h 21"/>
                <a:gd name="T8" fmla="*/ 24 w 68"/>
                <a:gd name="T9" fmla="*/ 6 h 21"/>
                <a:gd name="T10" fmla="*/ 20 w 68"/>
                <a:gd name="T11" fmla="*/ 1 h 21"/>
                <a:gd name="T12" fmla="*/ 14 w 68"/>
                <a:gd name="T13" fmla="*/ 0 h 21"/>
                <a:gd name="T14" fmla="*/ 7 w 68"/>
                <a:gd name="T15" fmla="*/ 0 h 21"/>
                <a:gd name="T16" fmla="*/ 0 w 68"/>
                <a:gd name="T17" fmla="*/ 5 h 21"/>
                <a:gd name="T18" fmla="*/ 0 w 68"/>
                <a:gd name="T19" fmla="*/ 6 h 21"/>
                <a:gd name="T20" fmla="*/ 2 w 68"/>
                <a:gd name="T21" fmla="*/ 1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21"/>
                <a:gd name="T35" fmla="*/ 68 w 68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21">
                  <a:moveTo>
                    <a:pt x="7" y="20"/>
                  </a:moveTo>
                  <a:lnTo>
                    <a:pt x="10" y="13"/>
                  </a:lnTo>
                  <a:lnTo>
                    <a:pt x="37" y="6"/>
                  </a:lnTo>
                  <a:lnTo>
                    <a:pt x="64" y="20"/>
                  </a:lnTo>
                  <a:lnTo>
                    <a:pt x="67" y="13"/>
                  </a:lnTo>
                  <a:lnTo>
                    <a:pt x="54" y="3"/>
                  </a:lnTo>
                  <a:lnTo>
                    <a:pt x="40" y="0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0" name="Freeform 23"/>
            <p:cNvSpPr>
              <a:spLocks/>
            </p:cNvSpPr>
            <p:nvPr/>
          </p:nvSpPr>
          <p:spPr bwMode="auto">
            <a:xfrm>
              <a:off x="4466" y="2784"/>
              <a:ext cx="262" cy="310"/>
            </a:xfrm>
            <a:custGeom>
              <a:avLst/>
              <a:gdLst>
                <a:gd name="T0" fmla="*/ 154 w 434"/>
                <a:gd name="T1" fmla="*/ 0 h 452"/>
                <a:gd name="T2" fmla="*/ 155 w 434"/>
                <a:gd name="T3" fmla="*/ 0 h 452"/>
                <a:gd name="T4" fmla="*/ 158 w 434"/>
                <a:gd name="T5" fmla="*/ 2 h 452"/>
                <a:gd name="T6" fmla="*/ 158 w 434"/>
                <a:gd name="T7" fmla="*/ 3 h 452"/>
                <a:gd name="T8" fmla="*/ 158 w 434"/>
                <a:gd name="T9" fmla="*/ 7 h 452"/>
                <a:gd name="T10" fmla="*/ 158 w 434"/>
                <a:gd name="T11" fmla="*/ 83 h 452"/>
                <a:gd name="T12" fmla="*/ 153 w 434"/>
                <a:gd name="T13" fmla="*/ 121 h 452"/>
                <a:gd name="T14" fmla="*/ 142 w 434"/>
                <a:gd name="T15" fmla="*/ 158 h 452"/>
                <a:gd name="T16" fmla="*/ 148 w 434"/>
                <a:gd name="T17" fmla="*/ 158 h 452"/>
                <a:gd name="T18" fmla="*/ 148 w 434"/>
                <a:gd name="T19" fmla="*/ 160 h 452"/>
                <a:gd name="T20" fmla="*/ 148 w 434"/>
                <a:gd name="T21" fmla="*/ 212 h 452"/>
                <a:gd name="T22" fmla="*/ 117 w 434"/>
                <a:gd name="T23" fmla="*/ 207 h 452"/>
                <a:gd name="T24" fmla="*/ 117 w 434"/>
                <a:gd name="T25" fmla="*/ 207 h 452"/>
                <a:gd name="T26" fmla="*/ 117 w 434"/>
                <a:gd name="T27" fmla="*/ 203 h 452"/>
                <a:gd name="T28" fmla="*/ 0 w 434"/>
                <a:gd name="T29" fmla="*/ 189 h 452"/>
                <a:gd name="T30" fmla="*/ 15 w 434"/>
                <a:gd name="T31" fmla="*/ 173 h 452"/>
                <a:gd name="T32" fmla="*/ 15 w 434"/>
                <a:gd name="T33" fmla="*/ 173 h 452"/>
                <a:gd name="T34" fmla="*/ 34 w 434"/>
                <a:gd name="T35" fmla="*/ 174 h 452"/>
                <a:gd name="T36" fmla="*/ 34 w 434"/>
                <a:gd name="T37" fmla="*/ 184 h 452"/>
                <a:gd name="T38" fmla="*/ 63 w 434"/>
                <a:gd name="T39" fmla="*/ 187 h 452"/>
                <a:gd name="T40" fmla="*/ 93 w 434"/>
                <a:gd name="T41" fmla="*/ 190 h 452"/>
                <a:gd name="T42" fmla="*/ 93 w 434"/>
                <a:gd name="T43" fmla="*/ 180 h 452"/>
                <a:gd name="T44" fmla="*/ 93 w 434"/>
                <a:gd name="T45" fmla="*/ 180 h 452"/>
                <a:gd name="T46" fmla="*/ 121 w 434"/>
                <a:gd name="T47" fmla="*/ 184 h 452"/>
                <a:gd name="T48" fmla="*/ 121 w 434"/>
                <a:gd name="T49" fmla="*/ 176 h 452"/>
                <a:gd name="T50" fmla="*/ 131 w 434"/>
                <a:gd name="T51" fmla="*/ 176 h 452"/>
                <a:gd name="T52" fmla="*/ 132 w 434"/>
                <a:gd name="T53" fmla="*/ 88 h 452"/>
                <a:gd name="T54" fmla="*/ 131 w 434"/>
                <a:gd name="T55" fmla="*/ 2 h 452"/>
                <a:gd name="T56" fmla="*/ 154 w 434"/>
                <a:gd name="T57" fmla="*/ 0 h 452"/>
                <a:gd name="T58" fmla="*/ 154 w 434"/>
                <a:gd name="T59" fmla="*/ 0 h 4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34"/>
                <a:gd name="T91" fmla="*/ 0 h 452"/>
                <a:gd name="T92" fmla="*/ 434 w 434"/>
                <a:gd name="T93" fmla="*/ 452 h 4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34" h="452">
                  <a:moveTo>
                    <a:pt x="423" y="0"/>
                  </a:moveTo>
                  <a:lnTo>
                    <a:pt x="426" y="0"/>
                  </a:lnTo>
                  <a:lnTo>
                    <a:pt x="433" y="4"/>
                  </a:lnTo>
                  <a:lnTo>
                    <a:pt x="433" y="7"/>
                  </a:lnTo>
                  <a:lnTo>
                    <a:pt x="433" y="14"/>
                  </a:lnTo>
                  <a:lnTo>
                    <a:pt x="433" y="177"/>
                  </a:lnTo>
                  <a:lnTo>
                    <a:pt x="420" y="257"/>
                  </a:lnTo>
                  <a:lnTo>
                    <a:pt x="389" y="337"/>
                  </a:lnTo>
                  <a:lnTo>
                    <a:pt x="406" y="337"/>
                  </a:lnTo>
                  <a:lnTo>
                    <a:pt x="406" y="340"/>
                  </a:lnTo>
                  <a:lnTo>
                    <a:pt x="406" y="451"/>
                  </a:lnTo>
                  <a:lnTo>
                    <a:pt x="319" y="441"/>
                  </a:lnTo>
                  <a:lnTo>
                    <a:pt x="319" y="431"/>
                  </a:lnTo>
                  <a:lnTo>
                    <a:pt x="0" y="401"/>
                  </a:lnTo>
                  <a:lnTo>
                    <a:pt x="41" y="367"/>
                  </a:lnTo>
                  <a:lnTo>
                    <a:pt x="94" y="370"/>
                  </a:lnTo>
                  <a:lnTo>
                    <a:pt x="94" y="391"/>
                  </a:lnTo>
                  <a:lnTo>
                    <a:pt x="172" y="397"/>
                  </a:lnTo>
                  <a:lnTo>
                    <a:pt x="255" y="404"/>
                  </a:lnTo>
                  <a:lnTo>
                    <a:pt x="255" y="384"/>
                  </a:lnTo>
                  <a:lnTo>
                    <a:pt x="332" y="391"/>
                  </a:lnTo>
                  <a:lnTo>
                    <a:pt x="332" y="374"/>
                  </a:lnTo>
                  <a:lnTo>
                    <a:pt x="359" y="374"/>
                  </a:lnTo>
                  <a:lnTo>
                    <a:pt x="363" y="187"/>
                  </a:lnTo>
                  <a:lnTo>
                    <a:pt x="359" y="4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1" name="Freeform 24"/>
            <p:cNvSpPr>
              <a:spLocks/>
            </p:cNvSpPr>
            <p:nvPr/>
          </p:nvSpPr>
          <p:spPr bwMode="auto">
            <a:xfrm>
              <a:off x="4466" y="2784"/>
              <a:ext cx="262" cy="310"/>
            </a:xfrm>
            <a:custGeom>
              <a:avLst/>
              <a:gdLst>
                <a:gd name="T0" fmla="*/ 154 w 434"/>
                <a:gd name="T1" fmla="*/ 0 h 452"/>
                <a:gd name="T2" fmla="*/ 155 w 434"/>
                <a:gd name="T3" fmla="*/ 0 h 452"/>
                <a:gd name="T4" fmla="*/ 158 w 434"/>
                <a:gd name="T5" fmla="*/ 2 h 452"/>
                <a:gd name="T6" fmla="*/ 158 w 434"/>
                <a:gd name="T7" fmla="*/ 3 h 452"/>
                <a:gd name="T8" fmla="*/ 158 w 434"/>
                <a:gd name="T9" fmla="*/ 7 h 452"/>
                <a:gd name="T10" fmla="*/ 158 w 434"/>
                <a:gd name="T11" fmla="*/ 83 h 452"/>
                <a:gd name="T12" fmla="*/ 153 w 434"/>
                <a:gd name="T13" fmla="*/ 121 h 452"/>
                <a:gd name="T14" fmla="*/ 142 w 434"/>
                <a:gd name="T15" fmla="*/ 158 h 452"/>
                <a:gd name="T16" fmla="*/ 148 w 434"/>
                <a:gd name="T17" fmla="*/ 158 h 452"/>
                <a:gd name="T18" fmla="*/ 148 w 434"/>
                <a:gd name="T19" fmla="*/ 160 h 452"/>
                <a:gd name="T20" fmla="*/ 148 w 434"/>
                <a:gd name="T21" fmla="*/ 212 h 452"/>
                <a:gd name="T22" fmla="*/ 117 w 434"/>
                <a:gd name="T23" fmla="*/ 207 h 452"/>
                <a:gd name="T24" fmla="*/ 117 w 434"/>
                <a:gd name="T25" fmla="*/ 203 h 452"/>
                <a:gd name="T26" fmla="*/ 0 w 434"/>
                <a:gd name="T27" fmla="*/ 189 h 452"/>
                <a:gd name="T28" fmla="*/ 15 w 434"/>
                <a:gd name="T29" fmla="*/ 173 h 452"/>
                <a:gd name="T30" fmla="*/ 34 w 434"/>
                <a:gd name="T31" fmla="*/ 174 h 452"/>
                <a:gd name="T32" fmla="*/ 34 w 434"/>
                <a:gd name="T33" fmla="*/ 184 h 452"/>
                <a:gd name="T34" fmla="*/ 63 w 434"/>
                <a:gd name="T35" fmla="*/ 187 h 452"/>
                <a:gd name="T36" fmla="*/ 93 w 434"/>
                <a:gd name="T37" fmla="*/ 190 h 452"/>
                <a:gd name="T38" fmla="*/ 93 w 434"/>
                <a:gd name="T39" fmla="*/ 180 h 452"/>
                <a:gd name="T40" fmla="*/ 121 w 434"/>
                <a:gd name="T41" fmla="*/ 184 h 452"/>
                <a:gd name="T42" fmla="*/ 121 w 434"/>
                <a:gd name="T43" fmla="*/ 176 h 452"/>
                <a:gd name="T44" fmla="*/ 131 w 434"/>
                <a:gd name="T45" fmla="*/ 176 h 452"/>
                <a:gd name="T46" fmla="*/ 132 w 434"/>
                <a:gd name="T47" fmla="*/ 88 h 452"/>
                <a:gd name="T48" fmla="*/ 131 w 434"/>
                <a:gd name="T49" fmla="*/ 2 h 452"/>
                <a:gd name="T50" fmla="*/ 154 w 434"/>
                <a:gd name="T51" fmla="*/ 0 h 4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34"/>
                <a:gd name="T79" fmla="*/ 0 h 452"/>
                <a:gd name="T80" fmla="*/ 434 w 434"/>
                <a:gd name="T81" fmla="*/ 452 h 4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34" h="452">
                  <a:moveTo>
                    <a:pt x="423" y="0"/>
                  </a:moveTo>
                  <a:lnTo>
                    <a:pt x="426" y="0"/>
                  </a:lnTo>
                  <a:lnTo>
                    <a:pt x="433" y="4"/>
                  </a:lnTo>
                  <a:lnTo>
                    <a:pt x="433" y="7"/>
                  </a:lnTo>
                  <a:lnTo>
                    <a:pt x="433" y="14"/>
                  </a:lnTo>
                  <a:lnTo>
                    <a:pt x="433" y="177"/>
                  </a:lnTo>
                  <a:lnTo>
                    <a:pt x="420" y="257"/>
                  </a:lnTo>
                  <a:lnTo>
                    <a:pt x="389" y="337"/>
                  </a:lnTo>
                  <a:lnTo>
                    <a:pt x="406" y="337"/>
                  </a:lnTo>
                  <a:lnTo>
                    <a:pt x="406" y="340"/>
                  </a:lnTo>
                  <a:lnTo>
                    <a:pt x="406" y="451"/>
                  </a:lnTo>
                  <a:lnTo>
                    <a:pt x="319" y="441"/>
                  </a:lnTo>
                  <a:lnTo>
                    <a:pt x="319" y="431"/>
                  </a:lnTo>
                  <a:lnTo>
                    <a:pt x="0" y="401"/>
                  </a:lnTo>
                  <a:lnTo>
                    <a:pt x="41" y="367"/>
                  </a:lnTo>
                  <a:lnTo>
                    <a:pt x="94" y="370"/>
                  </a:lnTo>
                  <a:lnTo>
                    <a:pt x="94" y="391"/>
                  </a:lnTo>
                  <a:lnTo>
                    <a:pt x="172" y="397"/>
                  </a:lnTo>
                  <a:lnTo>
                    <a:pt x="255" y="404"/>
                  </a:lnTo>
                  <a:lnTo>
                    <a:pt x="255" y="384"/>
                  </a:lnTo>
                  <a:lnTo>
                    <a:pt x="332" y="391"/>
                  </a:lnTo>
                  <a:lnTo>
                    <a:pt x="332" y="374"/>
                  </a:lnTo>
                  <a:lnTo>
                    <a:pt x="359" y="374"/>
                  </a:lnTo>
                  <a:lnTo>
                    <a:pt x="363" y="187"/>
                  </a:lnTo>
                  <a:lnTo>
                    <a:pt x="359" y="4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ffectLst>
              <a:prstShdw prst="shdw17" dist="17961" dir="2700000">
                <a:srgbClr val="39393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2" name="Freeform 25"/>
            <p:cNvSpPr>
              <a:spLocks/>
            </p:cNvSpPr>
            <p:nvPr/>
          </p:nvSpPr>
          <p:spPr bwMode="auto">
            <a:xfrm>
              <a:off x="4407" y="3070"/>
              <a:ext cx="50" cy="22"/>
            </a:xfrm>
            <a:custGeom>
              <a:avLst/>
              <a:gdLst>
                <a:gd name="T0" fmla="*/ 23 w 82"/>
                <a:gd name="T1" fmla="*/ 7 h 31"/>
                <a:gd name="T2" fmla="*/ 24 w 82"/>
                <a:gd name="T3" fmla="*/ 5 h 31"/>
                <a:gd name="T4" fmla="*/ 29 w 82"/>
                <a:gd name="T5" fmla="*/ 5 h 31"/>
                <a:gd name="T6" fmla="*/ 30 w 82"/>
                <a:gd name="T7" fmla="*/ 10 h 31"/>
                <a:gd name="T8" fmla="*/ 27 w 82"/>
                <a:gd name="T9" fmla="*/ 15 h 31"/>
                <a:gd name="T10" fmla="*/ 0 w 82"/>
                <a:gd name="T11" fmla="*/ 10 h 31"/>
                <a:gd name="T12" fmla="*/ 1 w 82"/>
                <a:gd name="T13" fmla="*/ 4 h 31"/>
                <a:gd name="T14" fmla="*/ 2 w 82"/>
                <a:gd name="T15" fmla="*/ 0 h 31"/>
                <a:gd name="T16" fmla="*/ 7 w 82"/>
                <a:gd name="T17" fmla="*/ 0 h 31"/>
                <a:gd name="T18" fmla="*/ 7 w 82"/>
                <a:gd name="T19" fmla="*/ 7 h 31"/>
                <a:gd name="T20" fmla="*/ 10 w 82"/>
                <a:gd name="T21" fmla="*/ 2 h 31"/>
                <a:gd name="T22" fmla="*/ 15 w 82"/>
                <a:gd name="T23" fmla="*/ 2 h 31"/>
                <a:gd name="T24" fmla="*/ 15 w 82"/>
                <a:gd name="T25" fmla="*/ 7 h 31"/>
                <a:gd name="T26" fmla="*/ 16 w 82"/>
                <a:gd name="T27" fmla="*/ 4 h 31"/>
                <a:gd name="T28" fmla="*/ 21 w 82"/>
                <a:gd name="T29" fmla="*/ 4 h 31"/>
                <a:gd name="T30" fmla="*/ 23 w 82"/>
                <a:gd name="T31" fmla="*/ 7 h 31"/>
                <a:gd name="T32" fmla="*/ 23 w 82"/>
                <a:gd name="T33" fmla="*/ 7 h 31"/>
                <a:gd name="T34" fmla="*/ 23 w 82"/>
                <a:gd name="T35" fmla="*/ 7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2"/>
                <a:gd name="T55" fmla="*/ 0 h 31"/>
                <a:gd name="T56" fmla="*/ 82 w 82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2" h="31">
                  <a:moveTo>
                    <a:pt x="61" y="14"/>
                  </a:moveTo>
                  <a:lnTo>
                    <a:pt x="64" y="10"/>
                  </a:lnTo>
                  <a:lnTo>
                    <a:pt x="77" y="10"/>
                  </a:lnTo>
                  <a:lnTo>
                    <a:pt x="81" y="20"/>
                  </a:lnTo>
                  <a:lnTo>
                    <a:pt x="74" y="30"/>
                  </a:lnTo>
                  <a:lnTo>
                    <a:pt x="0" y="20"/>
                  </a:lnTo>
                  <a:lnTo>
                    <a:pt x="4" y="7"/>
                  </a:lnTo>
                  <a:lnTo>
                    <a:pt x="7" y="0"/>
                  </a:lnTo>
                  <a:lnTo>
                    <a:pt x="20" y="0"/>
                  </a:lnTo>
                  <a:lnTo>
                    <a:pt x="20" y="14"/>
                  </a:lnTo>
                  <a:lnTo>
                    <a:pt x="27" y="4"/>
                  </a:lnTo>
                  <a:lnTo>
                    <a:pt x="40" y="4"/>
                  </a:lnTo>
                  <a:lnTo>
                    <a:pt x="40" y="14"/>
                  </a:lnTo>
                  <a:lnTo>
                    <a:pt x="44" y="7"/>
                  </a:lnTo>
                  <a:lnTo>
                    <a:pt x="57" y="7"/>
                  </a:lnTo>
                  <a:lnTo>
                    <a:pt x="61" y="14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ffectLst>
              <a:prstShdw prst="shdw17" dist="17961" dir="2700000">
                <a:srgbClr val="70707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" name="Freeform 26"/>
            <p:cNvSpPr>
              <a:spLocks/>
            </p:cNvSpPr>
            <p:nvPr/>
          </p:nvSpPr>
          <p:spPr bwMode="auto">
            <a:xfrm>
              <a:off x="4462" y="3080"/>
              <a:ext cx="53" cy="21"/>
            </a:xfrm>
            <a:custGeom>
              <a:avLst/>
              <a:gdLst>
                <a:gd name="T0" fmla="*/ 31 w 88"/>
                <a:gd name="T1" fmla="*/ 7 h 31"/>
                <a:gd name="T2" fmla="*/ 28 w 88"/>
                <a:gd name="T3" fmla="*/ 14 h 31"/>
                <a:gd name="T4" fmla="*/ 0 w 88"/>
                <a:gd name="T5" fmla="*/ 9 h 31"/>
                <a:gd name="T6" fmla="*/ 0 w 88"/>
                <a:gd name="T7" fmla="*/ 3 h 31"/>
                <a:gd name="T8" fmla="*/ 2 w 88"/>
                <a:gd name="T9" fmla="*/ 0 h 31"/>
                <a:gd name="T10" fmla="*/ 7 w 88"/>
                <a:gd name="T11" fmla="*/ 0 h 31"/>
                <a:gd name="T12" fmla="*/ 8 w 88"/>
                <a:gd name="T13" fmla="*/ 3 h 31"/>
                <a:gd name="T14" fmla="*/ 10 w 88"/>
                <a:gd name="T15" fmla="*/ 1 h 31"/>
                <a:gd name="T16" fmla="*/ 16 w 88"/>
                <a:gd name="T17" fmla="*/ 1 h 31"/>
                <a:gd name="T18" fmla="*/ 16 w 88"/>
                <a:gd name="T19" fmla="*/ 5 h 31"/>
                <a:gd name="T20" fmla="*/ 17 w 88"/>
                <a:gd name="T21" fmla="*/ 3 h 31"/>
                <a:gd name="T22" fmla="*/ 23 w 88"/>
                <a:gd name="T23" fmla="*/ 3 h 31"/>
                <a:gd name="T24" fmla="*/ 23 w 88"/>
                <a:gd name="T25" fmla="*/ 5 h 31"/>
                <a:gd name="T26" fmla="*/ 25 w 88"/>
                <a:gd name="T27" fmla="*/ 5 h 31"/>
                <a:gd name="T28" fmla="*/ 31 w 88"/>
                <a:gd name="T29" fmla="*/ 5 h 31"/>
                <a:gd name="T30" fmla="*/ 31 w 88"/>
                <a:gd name="T31" fmla="*/ 7 h 31"/>
                <a:gd name="T32" fmla="*/ 31 w 88"/>
                <a:gd name="T33" fmla="*/ 7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31"/>
                <a:gd name="T53" fmla="*/ 88 w 88"/>
                <a:gd name="T54" fmla="*/ 31 h 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31">
                  <a:moveTo>
                    <a:pt x="87" y="16"/>
                  </a:moveTo>
                  <a:lnTo>
                    <a:pt x="77" y="30"/>
                  </a:lnTo>
                  <a:lnTo>
                    <a:pt x="0" y="20"/>
                  </a:lnTo>
                  <a:lnTo>
                    <a:pt x="0" y="6"/>
                  </a:lnTo>
                  <a:lnTo>
                    <a:pt x="6" y="0"/>
                  </a:lnTo>
                  <a:lnTo>
                    <a:pt x="20" y="0"/>
                  </a:lnTo>
                  <a:lnTo>
                    <a:pt x="23" y="6"/>
                  </a:lnTo>
                  <a:lnTo>
                    <a:pt x="27" y="3"/>
                  </a:lnTo>
                  <a:lnTo>
                    <a:pt x="43" y="3"/>
                  </a:lnTo>
                  <a:lnTo>
                    <a:pt x="43" y="10"/>
                  </a:lnTo>
                  <a:lnTo>
                    <a:pt x="47" y="6"/>
                  </a:lnTo>
                  <a:lnTo>
                    <a:pt x="63" y="6"/>
                  </a:lnTo>
                  <a:lnTo>
                    <a:pt x="63" y="10"/>
                  </a:lnTo>
                  <a:lnTo>
                    <a:pt x="70" y="10"/>
                  </a:lnTo>
                  <a:lnTo>
                    <a:pt x="87" y="10"/>
                  </a:lnTo>
                  <a:lnTo>
                    <a:pt x="87" y="16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ffectLst>
              <a:prstShdw prst="shdw17" dist="17961" dir="2700000">
                <a:srgbClr val="70707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4" name="Freeform 27"/>
            <p:cNvSpPr>
              <a:spLocks/>
            </p:cNvSpPr>
            <p:nvPr/>
          </p:nvSpPr>
          <p:spPr bwMode="auto">
            <a:xfrm>
              <a:off x="4517" y="3087"/>
              <a:ext cx="57" cy="23"/>
            </a:xfrm>
            <a:custGeom>
              <a:avLst/>
              <a:gdLst>
                <a:gd name="T0" fmla="*/ 19 w 95"/>
                <a:gd name="T1" fmla="*/ 5 h 34"/>
                <a:gd name="T2" fmla="*/ 20 w 95"/>
                <a:gd name="T3" fmla="*/ 3 h 34"/>
                <a:gd name="T4" fmla="*/ 26 w 95"/>
                <a:gd name="T5" fmla="*/ 3 h 34"/>
                <a:gd name="T6" fmla="*/ 26 w 95"/>
                <a:gd name="T7" fmla="*/ 6 h 34"/>
                <a:gd name="T8" fmla="*/ 29 w 95"/>
                <a:gd name="T9" fmla="*/ 5 h 34"/>
                <a:gd name="T10" fmla="*/ 34 w 95"/>
                <a:gd name="T11" fmla="*/ 5 h 34"/>
                <a:gd name="T12" fmla="*/ 34 w 95"/>
                <a:gd name="T13" fmla="*/ 7 h 34"/>
                <a:gd name="T14" fmla="*/ 32 w 95"/>
                <a:gd name="T15" fmla="*/ 15 h 34"/>
                <a:gd name="T16" fmla="*/ 0 w 95"/>
                <a:gd name="T17" fmla="*/ 11 h 34"/>
                <a:gd name="T18" fmla="*/ 1 w 95"/>
                <a:gd name="T19" fmla="*/ 3 h 34"/>
                <a:gd name="T20" fmla="*/ 4 w 95"/>
                <a:gd name="T21" fmla="*/ 0 h 34"/>
                <a:gd name="T22" fmla="*/ 8 w 95"/>
                <a:gd name="T23" fmla="*/ 0 h 34"/>
                <a:gd name="T24" fmla="*/ 10 w 95"/>
                <a:gd name="T25" fmla="*/ 3 h 34"/>
                <a:gd name="T26" fmla="*/ 12 w 95"/>
                <a:gd name="T27" fmla="*/ 1 h 34"/>
                <a:gd name="T28" fmla="*/ 17 w 95"/>
                <a:gd name="T29" fmla="*/ 1 h 34"/>
                <a:gd name="T30" fmla="*/ 19 w 95"/>
                <a:gd name="T31" fmla="*/ 5 h 34"/>
                <a:gd name="T32" fmla="*/ 19 w 95"/>
                <a:gd name="T33" fmla="*/ 5 h 34"/>
                <a:gd name="T34" fmla="*/ 19 w 95"/>
                <a:gd name="T35" fmla="*/ 5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5"/>
                <a:gd name="T55" fmla="*/ 0 h 34"/>
                <a:gd name="T56" fmla="*/ 95 w 95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5" h="34">
                  <a:moveTo>
                    <a:pt x="51" y="10"/>
                  </a:moveTo>
                  <a:lnTo>
                    <a:pt x="57" y="6"/>
                  </a:lnTo>
                  <a:lnTo>
                    <a:pt x="71" y="6"/>
                  </a:lnTo>
                  <a:lnTo>
                    <a:pt x="74" y="13"/>
                  </a:lnTo>
                  <a:lnTo>
                    <a:pt x="81" y="10"/>
                  </a:lnTo>
                  <a:lnTo>
                    <a:pt x="94" y="10"/>
                  </a:lnTo>
                  <a:lnTo>
                    <a:pt x="94" y="16"/>
                  </a:lnTo>
                  <a:lnTo>
                    <a:pt x="88" y="33"/>
                  </a:lnTo>
                  <a:lnTo>
                    <a:pt x="0" y="23"/>
                  </a:lnTo>
                  <a:lnTo>
                    <a:pt x="4" y="6"/>
                  </a:lnTo>
                  <a:lnTo>
                    <a:pt x="10" y="0"/>
                  </a:lnTo>
                  <a:lnTo>
                    <a:pt x="24" y="0"/>
                  </a:lnTo>
                  <a:lnTo>
                    <a:pt x="27" y="6"/>
                  </a:lnTo>
                  <a:lnTo>
                    <a:pt x="34" y="3"/>
                  </a:lnTo>
                  <a:lnTo>
                    <a:pt x="47" y="3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ffectLst>
              <a:prstShdw prst="shdw17" dist="17961" dir="2700000">
                <a:srgbClr val="70707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5" name="Freeform 28"/>
            <p:cNvSpPr>
              <a:spLocks/>
            </p:cNvSpPr>
            <p:nvPr/>
          </p:nvSpPr>
          <p:spPr bwMode="auto">
            <a:xfrm>
              <a:off x="4578" y="3096"/>
              <a:ext cx="51" cy="21"/>
            </a:xfrm>
            <a:custGeom>
              <a:avLst/>
              <a:gdLst>
                <a:gd name="T0" fmla="*/ 19 w 85"/>
                <a:gd name="T1" fmla="*/ 5 h 31"/>
                <a:gd name="T2" fmla="*/ 18 w 85"/>
                <a:gd name="T3" fmla="*/ 1 h 31"/>
                <a:gd name="T4" fmla="*/ 12 w 85"/>
                <a:gd name="T5" fmla="*/ 1 h 31"/>
                <a:gd name="T6" fmla="*/ 10 w 85"/>
                <a:gd name="T7" fmla="*/ 3 h 31"/>
                <a:gd name="T8" fmla="*/ 8 w 85"/>
                <a:gd name="T9" fmla="*/ 0 h 31"/>
                <a:gd name="T10" fmla="*/ 4 w 85"/>
                <a:gd name="T11" fmla="*/ 0 h 31"/>
                <a:gd name="T12" fmla="*/ 1 w 85"/>
                <a:gd name="T13" fmla="*/ 1 h 31"/>
                <a:gd name="T14" fmla="*/ 0 w 85"/>
                <a:gd name="T15" fmla="*/ 9 h 31"/>
                <a:gd name="T16" fmla="*/ 28 w 85"/>
                <a:gd name="T17" fmla="*/ 14 h 31"/>
                <a:gd name="T18" fmla="*/ 30 w 85"/>
                <a:gd name="T19" fmla="*/ 6 h 31"/>
                <a:gd name="T20" fmla="*/ 26 w 85"/>
                <a:gd name="T21" fmla="*/ 3 h 31"/>
                <a:gd name="T22" fmla="*/ 22 w 85"/>
                <a:gd name="T23" fmla="*/ 3 h 31"/>
                <a:gd name="T24" fmla="*/ 20 w 85"/>
                <a:gd name="T25" fmla="*/ 5 h 31"/>
                <a:gd name="T26" fmla="*/ 19 w 85"/>
                <a:gd name="T27" fmla="*/ 5 h 31"/>
                <a:gd name="T28" fmla="*/ 19 w 85"/>
                <a:gd name="T29" fmla="*/ 5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5"/>
                <a:gd name="T46" fmla="*/ 0 h 31"/>
                <a:gd name="T47" fmla="*/ 85 w 85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5" h="31">
                  <a:moveTo>
                    <a:pt x="54" y="10"/>
                  </a:moveTo>
                  <a:lnTo>
                    <a:pt x="50" y="3"/>
                  </a:lnTo>
                  <a:lnTo>
                    <a:pt x="33" y="3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20"/>
                  </a:lnTo>
                  <a:lnTo>
                    <a:pt x="77" y="30"/>
                  </a:lnTo>
                  <a:lnTo>
                    <a:pt x="84" y="13"/>
                  </a:lnTo>
                  <a:lnTo>
                    <a:pt x="74" y="7"/>
                  </a:lnTo>
                  <a:lnTo>
                    <a:pt x="60" y="7"/>
                  </a:lnTo>
                  <a:lnTo>
                    <a:pt x="57" y="10"/>
                  </a:lnTo>
                  <a:lnTo>
                    <a:pt x="54" y="1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ffectLst>
              <a:prstShdw prst="shdw17" dist="17961" dir="2700000">
                <a:srgbClr val="70707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6" name="Freeform 29"/>
            <p:cNvSpPr>
              <a:spLocks/>
            </p:cNvSpPr>
            <p:nvPr/>
          </p:nvSpPr>
          <p:spPr bwMode="auto">
            <a:xfrm>
              <a:off x="4561" y="3116"/>
              <a:ext cx="56" cy="35"/>
            </a:xfrm>
            <a:custGeom>
              <a:avLst/>
              <a:gdLst>
                <a:gd name="T0" fmla="*/ 26 w 92"/>
                <a:gd name="T1" fmla="*/ 3 h 51"/>
                <a:gd name="T2" fmla="*/ 24 w 92"/>
                <a:gd name="T3" fmla="*/ 6 h 51"/>
                <a:gd name="T4" fmla="*/ 21 w 92"/>
                <a:gd name="T5" fmla="*/ 1 h 51"/>
                <a:gd name="T6" fmla="*/ 18 w 92"/>
                <a:gd name="T7" fmla="*/ 1 h 51"/>
                <a:gd name="T8" fmla="*/ 15 w 92"/>
                <a:gd name="T9" fmla="*/ 3 h 51"/>
                <a:gd name="T10" fmla="*/ 14 w 92"/>
                <a:gd name="T11" fmla="*/ 0 h 51"/>
                <a:gd name="T12" fmla="*/ 9 w 92"/>
                <a:gd name="T13" fmla="*/ 0 h 51"/>
                <a:gd name="T14" fmla="*/ 5 w 92"/>
                <a:gd name="T15" fmla="*/ 5 h 51"/>
                <a:gd name="T16" fmla="*/ 2 w 92"/>
                <a:gd name="T17" fmla="*/ 13 h 51"/>
                <a:gd name="T18" fmla="*/ 0 w 92"/>
                <a:gd name="T19" fmla="*/ 19 h 51"/>
                <a:gd name="T20" fmla="*/ 29 w 92"/>
                <a:gd name="T21" fmla="*/ 23 h 51"/>
                <a:gd name="T22" fmla="*/ 33 w 92"/>
                <a:gd name="T23" fmla="*/ 10 h 51"/>
                <a:gd name="T24" fmla="*/ 32 w 92"/>
                <a:gd name="T25" fmla="*/ 3 h 51"/>
                <a:gd name="T26" fmla="*/ 26 w 92"/>
                <a:gd name="T27" fmla="*/ 3 h 51"/>
                <a:gd name="T28" fmla="*/ 26 w 92"/>
                <a:gd name="T29" fmla="*/ 3 h 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2"/>
                <a:gd name="T46" fmla="*/ 0 h 51"/>
                <a:gd name="T47" fmla="*/ 92 w 92"/>
                <a:gd name="T48" fmla="*/ 51 h 5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2" h="51">
                  <a:moveTo>
                    <a:pt x="71" y="7"/>
                  </a:moveTo>
                  <a:lnTo>
                    <a:pt x="64" y="13"/>
                  </a:lnTo>
                  <a:lnTo>
                    <a:pt x="57" y="3"/>
                  </a:lnTo>
                  <a:lnTo>
                    <a:pt x="47" y="3"/>
                  </a:lnTo>
                  <a:lnTo>
                    <a:pt x="40" y="7"/>
                  </a:lnTo>
                  <a:lnTo>
                    <a:pt x="37" y="0"/>
                  </a:lnTo>
                  <a:lnTo>
                    <a:pt x="24" y="0"/>
                  </a:lnTo>
                  <a:lnTo>
                    <a:pt x="14" y="10"/>
                  </a:lnTo>
                  <a:lnTo>
                    <a:pt x="7" y="27"/>
                  </a:lnTo>
                  <a:lnTo>
                    <a:pt x="0" y="40"/>
                  </a:lnTo>
                  <a:lnTo>
                    <a:pt x="77" y="50"/>
                  </a:lnTo>
                  <a:lnTo>
                    <a:pt x="91" y="20"/>
                  </a:lnTo>
                  <a:lnTo>
                    <a:pt x="87" y="7"/>
                  </a:lnTo>
                  <a:lnTo>
                    <a:pt x="71" y="7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ffectLst>
              <a:prstShdw prst="shdw17" dist="17961" dir="2700000">
                <a:srgbClr val="70707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7" name="Freeform 30"/>
            <p:cNvSpPr>
              <a:spLocks/>
            </p:cNvSpPr>
            <p:nvPr/>
          </p:nvSpPr>
          <p:spPr bwMode="auto">
            <a:xfrm>
              <a:off x="4547" y="3150"/>
              <a:ext cx="51" cy="24"/>
            </a:xfrm>
            <a:custGeom>
              <a:avLst/>
              <a:gdLst>
                <a:gd name="T0" fmla="*/ 30 w 84"/>
                <a:gd name="T1" fmla="*/ 16 h 34"/>
                <a:gd name="T2" fmla="*/ 30 w 84"/>
                <a:gd name="T3" fmla="*/ 11 h 34"/>
                <a:gd name="T4" fmla="*/ 29 w 84"/>
                <a:gd name="T5" fmla="*/ 5 h 34"/>
                <a:gd name="T6" fmla="*/ 22 w 84"/>
                <a:gd name="T7" fmla="*/ 5 h 34"/>
                <a:gd name="T8" fmla="*/ 21 w 84"/>
                <a:gd name="T9" fmla="*/ 0 h 34"/>
                <a:gd name="T10" fmla="*/ 15 w 84"/>
                <a:gd name="T11" fmla="*/ 0 h 34"/>
                <a:gd name="T12" fmla="*/ 12 w 84"/>
                <a:gd name="T13" fmla="*/ 1 h 34"/>
                <a:gd name="T14" fmla="*/ 10 w 84"/>
                <a:gd name="T15" fmla="*/ 5 h 34"/>
                <a:gd name="T16" fmla="*/ 8 w 84"/>
                <a:gd name="T17" fmla="*/ 4 h 34"/>
                <a:gd name="T18" fmla="*/ 5 w 84"/>
                <a:gd name="T19" fmla="*/ 4 h 34"/>
                <a:gd name="T20" fmla="*/ 0 w 84"/>
                <a:gd name="T21" fmla="*/ 8 h 34"/>
                <a:gd name="T22" fmla="*/ 0 w 84"/>
                <a:gd name="T23" fmla="*/ 11 h 34"/>
                <a:gd name="T24" fmla="*/ 30 w 84"/>
                <a:gd name="T25" fmla="*/ 16 h 34"/>
                <a:gd name="T26" fmla="*/ 30 w 84"/>
                <a:gd name="T27" fmla="*/ 16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"/>
                <a:gd name="T43" fmla="*/ 0 h 34"/>
                <a:gd name="T44" fmla="*/ 84 w 84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" h="34">
                  <a:moveTo>
                    <a:pt x="80" y="33"/>
                  </a:moveTo>
                  <a:lnTo>
                    <a:pt x="83" y="23"/>
                  </a:lnTo>
                  <a:lnTo>
                    <a:pt x="77" y="10"/>
                  </a:lnTo>
                  <a:lnTo>
                    <a:pt x="60" y="10"/>
                  </a:lnTo>
                  <a:lnTo>
                    <a:pt x="57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26" y="10"/>
                  </a:lnTo>
                  <a:lnTo>
                    <a:pt x="23" y="7"/>
                  </a:lnTo>
                  <a:lnTo>
                    <a:pt x="13" y="7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80" y="33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ffectLst>
              <a:prstShdw prst="shdw17" dist="17961" dir="2700000">
                <a:srgbClr val="70707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8" name="Freeform 31"/>
            <p:cNvSpPr>
              <a:spLocks/>
            </p:cNvSpPr>
            <p:nvPr/>
          </p:nvSpPr>
          <p:spPr bwMode="auto">
            <a:xfrm>
              <a:off x="4604" y="3121"/>
              <a:ext cx="84" cy="64"/>
            </a:xfrm>
            <a:custGeom>
              <a:avLst/>
              <a:gdLst>
                <a:gd name="T0" fmla="*/ 37 w 138"/>
                <a:gd name="T1" fmla="*/ 43 h 94"/>
                <a:gd name="T2" fmla="*/ 51 w 138"/>
                <a:gd name="T3" fmla="*/ 14 h 94"/>
                <a:gd name="T4" fmla="*/ 47 w 138"/>
                <a:gd name="T5" fmla="*/ 6 h 94"/>
                <a:gd name="T6" fmla="*/ 42 w 138"/>
                <a:gd name="T7" fmla="*/ 5 h 94"/>
                <a:gd name="T8" fmla="*/ 40 w 138"/>
                <a:gd name="T9" fmla="*/ 10 h 94"/>
                <a:gd name="T10" fmla="*/ 38 w 138"/>
                <a:gd name="T11" fmla="*/ 5 h 94"/>
                <a:gd name="T12" fmla="*/ 33 w 138"/>
                <a:gd name="T13" fmla="*/ 3 h 94"/>
                <a:gd name="T14" fmla="*/ 31 w 138"/>
                <a:gd name="T15" fmla="*/ 6 h 94"/>
                <a:gd name="T16" fmla="*/ 29 w 138"/>
                <a:gd name="T17" fmla="*/ 3 h 94"/>
                <a:gd name="T18" fmla="*/ 25 w 138"/>
                <a:gd name="T19" fmla="*/ 1 h 94"/>
                <a:gd name="T20" fmla="*/ 19 w 138"/>
                <a:gd name="T21" fmla="*/ 6 h 94"/>
                <a:gd name="T22" fmla="*/ 18 w 138"/>
                <a:gd name="T23" fmla="*/ 1 h 94"/>
                <a:gd name="T24" fmla="*/ 15 w 138"/>
                <a:gd name="T25" fmla="*/ 0 h 94"/>
                <a:gd name="T26" fmla="*/ 10 w 138"/>
                <a:gd name="T27" fmla="*/ 6 h 94"/>
                <a:gd name="T28" fmla="*/ 0 w 138"/>
                <a:gd name="T29" fmla="*/ 37 h 94"/>
                <a:gd name="T30" fmla="*/ 37 w 138"/>
                <a:gd name="T31" fmla="*/ 43 h 94"/>
                <a:gd name="T32" fmla="*/ 37 w 138"/>
                <a:gd name="T33" fmla="*/ 43 h 9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94"/>
                <a:gd name="T53" fmla="*/ 138 w 138"/>
                <a:gd name="T54" fmla="*/ 94 h 9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94">
                  <a:moveTo>
                    <a:pt x="100" y="93"/>
                  </a:moveTo>
                  <a:lnTo>
                    <a:pt x="137" y="30"/>
                  </a:lnTo>
                  <a:lnTo>
                    <a:pt x="127" y="13"/>
                  </a:lnTo>
                  <a:lnTo>
                    <a:pt x="114" y="10"/>
                  </a:lnTo>
                  <a:lnTo>
                    <a:pt x="107" y="20"/>
                  </a:lnTo>
                  <a:lnTo>
                    <a:pt x="103" y="10"/>
                  </a:lnTo>
                  <a:lnTo>
                    <a:pt x="90" y="6"/>
                  </a:lnTo>
                  <a:lnTo>
                    <a:pt x="83" y="13"/>
                  </a:lnTo>
                  <a:lnTo>
                    <a:pt x="77" y="6"/>
                  </a:lnTo>
                  <a:lnTo>
                    <a:pt x="67" y="3"/>
                  </a:lnTo>
                  <a:lnTo>
                    <a:pt x="53" y="13"/>
                  </a:lnTo>
                  <a:lnTo>
                    <a:pt x="50" y="3"/>
                  </a:lnTo>
                  <a:lnTo>
                    <a:pt x="40" y="0"/>
                  </a:lnTo>
                  <a:lnTo>
                    <a:pt x="26" y="13"/>
                  </a:lnTo>
                  <a:lnTo>
                    <a:pt x="0" y="80"/>
                  </a:lnTo>
                  <a:lnTo>
                    <a:pt x="100" y="93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ffectLst>
              <a:prstShdw prst="shdw17" dist="17961" dir="2700000">
                <a:srgbClr val="70707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9" name="Freeform 32"/>
            <p:cNvSpPr>
              <a:spLocks/>
            </p:cNvSpPr>
            <p:nvPr/>
          </p:nvSpPr>
          <p:spPr bwMode="auto">
            <a:xfrm>
              <a:off x="4389" y="3100"/>
              <a:ext cx="53" cy="49"/>
            </a:xfrm>
            <a:custGeom>
              <a:avLst/>
              <a:gdLst>
                <a:gd name="T0" fmla="*/ 23 w 88"/>
                <a:gd name="T1" fmla="*/ 6 h 71"/>
                <a:gd name="T2" fmla="*/ 23 w 88"/>
                <a:gd name="T3" fmla="*/ 5 h 71"/>
                <a:gd name="T4" fmla="*/ 20 w 88"/>
                <a:gd name="T5" fmla="*/ 3 h 71"/>
                <a:gd name="T6" fmla="*/ 18 w 88"/>
                <a:gd name="T7" fmla="*/ 1 h 71"/>
                <a:gd name="T8" fmla="*/ 12 w 88"/>
                <a:gd name="T9" fmla="*/ 0 h 71"/>
                <a:gd name="T10" fmla="*/ 2 w 88"/>
                <a:gd name="T11" fmla="*/ 6 h 71"/>
                <a:gd name="T12" fmla="*/ 0 w 88"/>
                <a:gd name="T13" fmla="*/ 8 h 71"/>
                <a:gd name="T14" fmla="*/ 10 w 88"/>
                <a:gd name="T15" fmla="*/ 33 h 71"/>
                <a:gd name="T16" fmla="*/ 18 w 88"/>
                <a:gd name="T17" fmla="*/ 17 h 71"/>
                <a:gd name="T18" fmla="*/ 30 w 88"/>
                <a:gd name="T19" fmla="*/ 14 h 71"/>
                <a:gd name="T20" fmla="*/ 31 w 88"/>
                <a:gd name="T21" fmla="*/ 11 h 71"/>
                <a:gd name="T22" fmla="*/ 31 w 88"/>
                <a:gd name="T23" fmla="*/ 11 h 71"/>
                <a:gd name="T24" fmla="*/ 28 w 88"/>
                <a:gd name="T25" fmla="*/ 10 h 71"/>
                <a:gd name="T26" fmla="*/ 18 w 88"/>
                <a:gd name="T27" fmla="*/ 6 h 71"/>
                <a:gd name="T28" fmla="*/ 23 w 88"/>
                <a:gd name="T29" fmla="*/ 6 h 71"/>
                <a:gd name="T30" fmla="*/ 23 w 88"/>
                <a:gd name="T31" fmla="*/ 6 h 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71"/>
                <a:gd name="T50" fmla="*/ 88 w 88"/>
                <a:gd name="T51" fmla="*/ 71 h 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71">
                  <a:moveTo>
                    <a:pt x="64" y="13"/>
                  </a:moveTo>
                  <a:lnTo>
                    <a:pt x="64" y="10"/>
                  </a:lnTo>
                  <a:lnTo>
                    <a:pt x="57" y="6"/>
                  </a:lnTo>
                  <a:lnTo>
                    <a:pt x="50" y="3"/>
                  </a:lnTo>
                  <a:lnTo>
                    <a:pt x="34" y="0"/>
                  </a:lnTo>
                  <a:lnTo>
                    <a:pt x="7" y="13"/>
                  </a:lnTo>
                  <a:lnTo>
                    <a:pt x="0" y="16"/>
                  </a:lnTo>
                  <a:lnTo>
                    <a:pt x="27" y="70"/>
                  </a:lnTo>
                  <a:lnTo>
                    <a:pt x="50" y="36"/>
                  </a:lnTo>
                  <a:lnTo>
                    <a:pt x="81" y="30"/>
                  </a:lnTo>
                  <a:lnTo>
                    <a:pt x="87" y="23"/>
                  </a:lnTo>
                  <a:lnTo>
                    <a:pt x="84" y="23"/>
                  </a:lnTo>
                  <a:lnTo>
                    <a:pt x="77" y="20"/>
                  </a:lnTo>
                  <a:lnTo>
                    <a:pt x="50" y="13"/>
                  </a:lnTo>
                  <a:lnTo>
                    <a:pt x="6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0" name="Freeform 33"/>
            <p:cNvSpPr>
              <a:spLocks/>
            </p:cNvSpPr>
            <p:nvPr/>
          </p:nvSpPr>
          <p:spPr bwMode="auto">
            <a:xfrm>
              <a:off x="4389" y="3100"/>
              <a:ext cx="53" cy="49"/>
            </a:xfrm>
            <a:custGeom>
              <a:avLst/>
              <a:gdLst>
                <a:gd name="T0" fmla="*/ 23 w 88"/>
                <a:gd name="T1" fmla="*/ 6 h 71"/>
                <a:gd name="T2" fmla="*/ 23 w 88"/>
                <a:gd name="T3" fmla="*/ 5 h 71"/>
                <a:gd name="T4" fmla="*/ 20 w 88"/>
                <a:gd name="T5" fmla="*/ 3 h 71"/>
                <a:gd name="T6" fmla="*/ 18 w 88"/>
                <a:gd name="T7" fmla="*/ 1 h 71"/>
                <a:gd name="T8" fmla="*/ 12 w 88"/>
                <a:gd name="T9" fmla="*/ 0 h 71"/>
                <a:gd name="T10" fmla="*/ 2 w 88"/>
                <a:gd name="T11" fmla="*/ 6 h 71"/>
                <a:gd name="T12" fmla="*/ 0 w 88"/>
                <a:gd name="T13" fmla="*/ 8 h 71"/>
                <a:gd name="T14" fmla="*/ 10 w 88"/>
                <a:gd name="T15" fmla="*/ 33 h 71"/>
                <a:gd name="T16" fmla="*/ 18 w 88"/>
                <a:gd name="T17" fmla="*/ 17 h 71"/>
                <a:gd name="T18" fmla="*/ 30 w 88"/>
                <a:gd name="T19" fmla="*/ 14 h 71"/>
                <a:gd name="T20" fmla="*/ 31 w 88"/>
                <a:gd name="T21" fmla="*/ 11 h 71"/>
                <a:gd name="T22" fmla="*/ 31 w 88"/>
                <a:gd name="T23" fmla="*/ 11 h 71"/>
                <a:gd name="T24" fmla="*/ 28 w 88"/>
                <a:gd name="T25" fmla="*/ 10 h 71"/>
                <a:gd name="T26" fmla="*/ 18 w 88"/>
                <a:gd name="T27" fmla="*/ 6 h 71"/>
                <a:gd name="T28" fmla="*/ 23 w 88"/>
                <a:gd name="T29" fmla="*/ 6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71"/>
                <a:gd name="T47" fmla="*/ 88 w 88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71">
                  <a:moveTo>
                    <a:pt x="64" y="13"/>
                  </a:moveTo>
                  <a:lnTo>
                    <a:pt x="64" y="10"/>
                  </a:lnTo>
                  <a:lnTo>
                    <a:pt x="57" y="6"/>
                  </a:lnTo>
                  <a:lnTo>
                    <a:pt x="50" y="3"/>
                  </a:lnTo>
                  <a:lnTo>
                    <a:pt x="34" y="0"/>
                  </a:lnTo>
                  <a:lnTo>
                    <a:pt x="7" y="13"/>
                  </a:lnTo>
                  <a:lnTo>
                    <a:pt x="0" y="16"/>
                  </a:lnTo>
                  <a:lnTo>
                    <a:pt x="27" y="70"/>
                  </a:lnTo>
                  <a:lnTo>
                    <a:pt x="50" y="36"/>
                  </a:lnTo>
                  <a:lnTo>
                    <a:pt x="81" y="30"/>
                  </a:lnTo>
                  <a:lnTo>
                    <a:pt x="87" y="23"/>
                  </a:lnTo>
                  <a:lnTo>
                    <a:pt x="84" y="23"/>
                  </a:lnTo>
                  <a:lnTo>
                    <a:pt x="77" y="20"/>
                  </a:lnTo>
                  <a:lnTo>
                    <a:pt x="50" y="13"/>
                  </a:lnTo>
                  <a:lnTo>
                    <a:pt x="64" y="13"/>
                  </a:lnTo>
                  <a:close/>
                </a:path>
              </a:pathLst>
            </a:custGeom>
            <a:solidFill>
              <a:srgbClr val="FFF2C1"/>
            </a:solidFill>
            <a:ln>
              <a:noFill/>
            </a:ln>
            <a:effectLst>
              <a:prstShdw prst="shdw17" dist="17961" dir="2700000">
                <a:srgbClr val="999174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1" name="Freeform 34"/>
            <p:cNvSpPr>
              <a:spLocks/>
            </p:cNvSpPr>
            <p:nvPr/>
          </p:nvSpPr>
          <p:spPr bwMode="auto">
            <a:xfrm>
              <a:off x="4105" y="2659"/>
              <a:ext cx="177" cy="232"/>
            </a:xfrm>
            <a:custGeom>
              <a:avLst/>
              <a:gdLst>
                <a:gd name="T0" fmla="*/ 64 w 293"/>
                <a:gd name="T1" fmla="*/ 124 h 338"/>
                <a:gd name="T2" fmla="*/ 64 w 293"/>
                <a:gd name="T3" fmla="*/ 146 h 338"/>
                <a:gd name="T4" fmla="*/ 75 w 293"/>
                <a:gd name="T5" fmla="*/ 137 h 338"/>
                <a:gd name="T6" fmla="*/ 81 w 293"/>
                <a:gd name="T7" fmla="*/ 130 h 338"/>
                <a:gd name="T8" fmla="*/ 82 w 293"/>
                <a:gd name="T9" fmla="*/ 141 h 338"/>
                <a:gd name="T10" fmla="*/ 83 w 293"/>
                <a:gd name="T11" fmla="*/ 159 h 338"/>
                <a:gd name="T12" fmla="*/ 87 w 293"/>
                <a:gd name="T13" fmla="*/ 151 h 338"/>
                <a:gd name="T14" fmla="*/ 91 w 293"/>
                <a:gd name="T15" fmla="*/ 130 h 338"/>
                <a:gd name="T16" fmla="*/ 94 w 293"/>
                <a:gd name="T17" fmla="*/ 108 h 338"/>
                <a:gd name="T18" fmla="*/ 97 w 293"/>
                <a:gd name="T19" fmla="*/ 97 h 338"/>
                <a:gd name="T20" fmla="*/ 91 w 293"/>
                <a:gd name="T21" fmla="*/ 72 h 338"/>
                <a:gd name="T22" fmla="*/ 98 w 293"/>
                <a:gd name="T23" fmla="*/ 86 h 338"/>
                <a:gd name="T24" fmla="*/ 101 w 293"/>
                <a:gd name="T25" fmla="*/ 104 h 338"/>
                <a:gd name="T26" fmla="*/ 101 w 293"/>
                <a:gd name="T27" fmla="*/ 85 h 338"/>
                <a:gd name="T28" fmla="*/ 99 w 293"/>
                <a:gd name="T29" fmla="*/ 76 h 338"/>
                <a:gd name="T30" fmla="*/ 103 w 293"/>
                <a:gd name="T31" fmla="*/ 93 h 338"/>
                <a:gd name="T32" fmla="*/ 99 w 293"/>
                <a:gd name="T33" fmla="*/ 115 h 338"/>
                <a:gd name="T34" fmla="*/ 103 w 293"/>
                <a:gd name="T35" fmla="*/ 105 h 338"/>
                <a:gd name="T36" fmla="*/ 106 w 293"/>
                <a:gd name="T37" fmla="*/ 76 h 338"/>
                <a:gd name="T38" fmla="*/ 102 w 293"/>
                <a:gd name="T39" fmla="*/ 56 h 338"/>
                <a:gd name="T40" fmla="*/ 92 w 293"/>
                <a:gd name="T41" fmla="*/ 39 h 338"/>
                <a:gd name="T42" fmla="*/ 83 w 293"/>
                <a:gd name="T43" fmla="*/ 22 h 338"/>
                <a:gd name="T44" fmla="*/ 63 w 293"/>
                <a:gd name="T45" fmla="*/ 0 h 338"/>
                <a:gd name="T46" fmla="*/ 40 w 293"/>
                <a:gd name="T47" fmla="*/ 10 h 338"/>
                <a:gd name="T48" fmla="*/ 25 w 293"/>
                <a:gd name="T49" fmla="*/ 10 h 338"/>
                <a:gd name="T50" fmla="*/ 8 w 293"/>
                <a:gd name="T51" fmla="*/ 16 h 338"/>
                <a:gd name="T52" fmla="*/ 0 w 293"/>
                <a:gd name="T53" fmla="*/ 66 h 338"/>
                <a:gd name="T54" fmla="*/ 13 w 293"/>
                <a:gd name="T55" fmla="*/ 80 h 338"/>
                <a:gd name="T56" fmla="*/ 8 w 293"/>
                <a:gd name="T57" fmla="*/ 71 h 338"/>
                <a:gd name="T58" fmla="*/ 15 w 293"/>
                <a:gd name="T59" fmla="*/ 74 h 338"/>
                <a:gd name="T60" fmla="*/ 17 w 293"/>
                <a:gd name="T61" fmla="*/ 72 h 338"/>
                <a:gd name="T62" fmla="*/ 19 w 293"/>
                <a:gd name="T63" fmla="*/ 66 h 338"/>
                <a:gd name="T64" fmla="*/ 27 w 293"/>
                <a:gd name="T65" fmla="*/ 60 h 338"/>
                <a:gd name="T66" fmla="*/ 24 w 293"/>
                <a:gd name="T67" fmla="*/ 61 h 338"/>
                <a:gd name="T68" fmla="*/ 22 w 293"/>
                <a:gd name="T69" fmla="*/ 67 h 338"/>
                <a:gd name="T70" fmla="*/ 24 w 293"/>
                <a:gd name="T71" fmla="*/ 74 h 338"/>
                <a:gd name="T72" fmla="*/ 28 w 293"/>
                <a:gd name="T73" fmla="*/ 79 h 338"/>
                <a:gd name="T74" fmla="*/ 37 w 293"/>
                <a:gd name="T75" fmla="*/ 85 h 338"/>
                <a:gd name="T76" fmla="*/ 48 w 293"/>
                <a:gd name="T77" fmla="*/ 91 h 338"/>
                <a:gd name="T78" fmla="*/ 22 w 293"/>
                <a:gd name="T79" fmla="*/ 83 h 338"/>
                <a:gd name="T80" fmla="*/ 30 w 293"/>
                <a:gd name="T81" fmla="*/ 88 h 338"/>
                <a:gd name="T82" fmla="*/ 21 w 293"/>
                <a:gd name="T83" fmla="*/ 86 h 338"/>
                <a:gd name="T84" fmla="*/ 38 w 293"/>
                <a:gd name="T85" fmla="*/ 105 h 338"/>
                <a:gd name="T86" fmla="*/ 26 w 293"/>
                <a:gd name="T87" fmla="*/ 102 h 338"/>
                <a:gd name="T88" fmla="*/ 20 w 293"/>
                <a:gd name="T89" fmla="*/ 102 h 338"/>
                <a:gd name="T90" fmla="*/ 19 w 293"/>
                <a:gd name="T91" fmla="*/ 105 h 338"/>
                <a:gd name="T92" fmla="*/ 6 w 293"/>
                <a:gd name="T93" fmla="*/ 102 h 338"/>
                <a:gd name="T94" fmla="*/ 15 w 293"/>
                <a:gd name="T95" fmla="*/ 100 h 338"/>
                <a:gd name="T96" fmla="*/ 15 w 293"/>
                <a:gd name="T97" fmla="*/ 94 h 338"/>
                <a:gd name="T98" fmla="*/ 10 w 293"/>
                <a:gd name="T99" fmla="*/ 91 h 338"/>
                <a:gd name="T100" fmla="*/ 15 w 293"/>
                <a:gd name="T101" fmla="*/ 88 h 338"/>
                <a:gd name="T102" fmla="*/ 15 w 293"/>
                <a:gd name="T103" fmla="*/ 85 h 338"/>
                <a:gd name="T104" fmla="*/ 0 w 293"/>
                <a:gd name="T105" fmla="*/ 66 h 338"/>
                <a:gd name="T106" fmla="*/ 0 w 293"/>
                <a:gd name="T107" fmla="*/ 127 h 338"/>
                <a:gd name="T108" fmla="*/ 27 w 293"/>
                <a:gd name="T109" fmla="*/ 121 h 338"/>
                <a:gd name="T110" fmla="*/ 28 w 293"/>
                <a:gd name="T111" fmla="*/ 126 h 338"/>
                <a:gd name="T112" fmla="*/ 60 w 293"/>
                <a:gd name="T113" fmla="*/ 124 h 3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3"/>
                <a:gd name="T172" fmla="*/ 0 h 338"/>
                <a:gd name="T173" fmla="*/ 293 w 293"/>
                <a:gd name="T174" fmla="*/ 338 h 3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3" h="338">
                  <a:moveTo>
                    <a:pt x="165" y="263"/>
                  </a:moveTo>
                  <a:lnTo>
                    <a:pt x="175" y="263"/>
                  </a:lnTo>
                  <a:lnTo>
                    <a:pt x="178" y="287"/>
                  </a:lnTo>
                  <a:lnTo>
                    <a:pt x="175" y="310"/>
                  </a:lnTo>
                  <a:lnTo>
                    <a:pt x="188" y="337"/>
                  </a:lnTo>
                  <a:lnTo>
                    <a:pt x="205" y="290"/>
                  </a:lnTo>
                  <a:lnTo>
                    <a:pt x="208" y="273"/>
                  </a:lnTo>
                  <a:lnTo>
                    <a:pt x="222" y="277"/>
                  </a:lnTo>
                  <a:lnTo>
                    <a:pt x="222" y="297"/>
                  </a:lnTo>
                  <a:lnTo>
                    <a:pt x="225" y="300"/>
                  </a:lnTo>
                  <a:lnTo>
                    <a:pt x="232" y="320"/>
                  </a:lnTo>
                  <a:lnTo>
                    <a:pt x="229" y="337"/>
                  </a:lnTo>
                  <a:lnTo>
                    <a:pt x="239" y="320"/>
                  </a:lnTo>
                  <a:lnTo>
                    <a:pt x="249" y="307"/>
                  </a:lnTo>
                  <a:lnTo>
                    <a:pt x="249" y="277"/>
                  </a:lnTo>
                  <a:lnTo>
                    <a:pt x="249" y="253"/>
                  </a:lnTo>
                  <a:lnTo>
                    <a:pt x="259" y="230"/>
                  </a:lnTo>
                  <a:lnTo>
                    <a:pt x="265" y="207"/>
                  </a:lnTo>
                  <a:lnTo>
                    <a:pt x="259" y="180"/>
                  </a:lnTo>
                  <a:lnTo>
                    <a:pt x="249" y="153"/>
                  </a:lnTo>
                  <a:lnTo>
                    <a:pt x="269" y="183"/>
                  </a:lnTo>
                  <a:lnTo>
                    <a:pt x="276" y="220"/>
                  </a:lnTo>
                  <a:lnTo>
                    <a:pt x="276" y="200"/>
                  </a:lnTo>
                  <a:lnTo>
                    <a:pt x="276" y="180"/>
                  </a:lnTo>
                  <a:lnTo>
                    <a:pt x="272" y="160"/>
                  </a:lnTo>
                  <a:lnTo>
                    <a:pt x="279" y="177"/>
                  </a:lnTo>
                  <a:lnTo>
                    <a:pt x="282" y="197"/>
                  </a:lnTo>
                  <a:lnTo>
                    <a:pt x="276" y="230"/>
                  </a:lnTo>
                  <a:lnTo>
                    <a:pt x="272" y="243"/>
                  </a:lnTo>
                  <a:lnTo>
                    <a:pt x="282" y="223"/>
                  </a:lnTo>
                  <a:lnTo>
                    <a:pt x="292" y="197"/>
                  </a:lnTo>
                  <a:lnTo>
                    <a:pt x="289" y="160"/>
                  </a:lnTo>
                  <a:lnTo>
                    <a:pt x="286" y="133"/>
                  </a:lnTo>
                  <a:lnTo>
                    <a:pt x="279" y="120"/>
                  </a:lnTo>
                  <a:lnTo>
                    <a:pt x="276" y="110"/>
                  </a:lnTo>
                  <a:lnTo>
                    <a:pt x="252" y="83"/>
                  </a:lnTo>
                  <a:lnTo>
                    <a:pt x="252" y="70"/>
                  </a:lnTo>
                  <a:lnTo>
                    <a:pt x="229" y="47"/>
                  </a:lnTo>
                  <a:lnTo>
                    <a:pt x="202" y="23"/>
                  </a:lnTo>
                  <a:lnTo>
                    <a:pt x="172" y="0"/>
                  </a:lnTo>
                  <a:lnTo>
                    <a:pt x="145" y="10"/>
                  </a:lnTo>
                  <a:lnTo>
                    <a:pt x="111" y="20"/>
                  </a:lnTo>
                  <a:lnTo>
                    <a:pt x="98" y="10"/>
                  </a:lnTo>
                  <a:lnTo>
                    <a:pt x="68" y="20"/>
                  </a:lnTo>
                  <a:lnTo>
                    <a:pt x="41" y="33"/>
                  </a:lnTo>
                  <a:lnTo>
                    <a:pt x="21" y="33"/>
                  </a:lnTo>
                  <a:lnTo>
                    <a:pt x="0" y="40"/>
                  </a:lnTo>
                  <a:lnTo>
                    <a:pt x="0" y="140"/>
                  </a:lnTo>
                  <a:lnTo>
                    <a:pt x="14" y="160"/>
                  </a:lnTo>
                  <a:lnTo>
                    <a:pt x="34" y="170"/>
                  </a:lnTo>
                  <a:lnTo>
                    <a:pt x="51" y="170"/>
                  </a:lnTo>
                  <a:lnTo>
                    <a:pt x="24" y="150"/>
                  </a:lnTo>
                  <a:lnTo>
                    <a:pt x="21" y="150"/>
                  </a:lnTo>
                  <a:lnTo>
                    <a:pt x="41" y="157"/>
                  </a:lnTo>
                  <a:lnTo>
                    <a:pt x="47" y="157"/>
                  </a:lnTo>
                  <a:lnTo>
                    <a:pt x="47" y="153"/>
                  </a:lnTo>
                  <a:lnTo>
                    <a:pt x="51" y="150"/>
                  </a:lnTo>
                  <a:lnTo>
                    <a:pt x="51" y="140"/>
                  </a:lnTo>
                  <a:lnTo>
                    <a:pt x="34" y="120"/>
                  </a:lnTo>
                  <a:lnTo>
                    <a:pt x="74" y="127"/>
                  </a:lnTo>
                  <a:lnTo>
                    <a:pt x="64" y="130"/>
                  </a:lnTo>
                  <a:lnTo>
                    <a:pt x="74" y="137"/>
                  </a:lnTo>
                  <a:lnTo>
                    <a:pt x="61" y="143"/>
                  </a:lnTo>
                  <a:lnTo>
                    <a:pt x="64" y="150"/>
                  </a:lnTo>
                  <a:lnTo>
                    <a:pt x="64" y="157"/>
                  </a:lnTo>
                  <a:lnTo>
                    <a:pt x="78" y="167"/>
                  </a:lnTo>
                  <a:lnTo>
                    <a:pt x="68" y="170"/>
                  </a:lnTo>
                  <a:lnTo>
                    <a:pt x="101" y="180"/>
                  </a:lnTo>
                  <a:lnTo>
                    <a:pt x="131" y="193"/>
                  </a:lnTo>
                  <a:lnTo>
                    <a:pt x="98" y="183"/>
                  </a:lnTo>
                  <a:lnTo>
                    <a:pt x="61" y="177"/>
                  </a:lnTo>
                  <a:lnTo>
                    <a:pt x="64" y="177"/>
                  </a:lnTo>
                  <a:lnTo>
                    <a:pt x="81" y="187"/>
                  </a:lnTo>
                  <a:lnTo>
                    <a:pt x="58" y="183"/>
                  </a:lnTo>
                  <a:lnTo>
                    <a:pt x="61" y="207"/>
                  </a:lnTo>
                  <a:lnTo>
                    <a:pt x="104" y="223"/>
                  </a:lnTo>
                  <a:lnTo>
                    <a:pt x="88" y="220"/>
                  </a:lnTo>
                  <a:lnTo>
                    <a:pt x="71" y="217"/>
                  </a:lnTo>
                  <a:lnTo>
                    <a:pt x="54" y="213"/>
                  </a:lnTo>
                  <a:lnTo>
                    <a:pt x="54" y="217"/>
                  </a:lnTo>
                  <a:lnTo>
                    <a:pt x="51" y="217"/>
                  </a:lnTo>
                  <a:lnTo>
                    <a:pt x="51" y="223"/>
                  </a:lnTo>
                  <a:lnTo>
                    <a:pt x="41" y="223"/>
                  </a:lnTo>
                  <a:lnTo>
                    <a:pt x="17" y="217"/>
                  </a:lnTo>
                  <a:lnTo>
                    <a:pt x="41" y="213"/>
                  </a:lnTo>
                  <a:lnTo>
                    <a:pt x="41" y="210"/>
                  </a:lnTo>
                  <a:lnTo>
                    <a:pt x="41" y="200"/>
                  </a:lnTo>
                  <a:lnTo>
                    <a:pt x="27" y="193"/>
                  </a:lnTo>
                  <a:lnTo>
                    <a:pt x="41" y="193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1" y="180"/>
                  </a:lnTo>
                  <a:lnTo>
                    <a:pt x="17" y="163"/>
                  </a:lnTo>
                  <a:lnTo>
                    <a:pt x="0" y="140"/>
                  </a:lnTo>
                  <a:lnTo>
                    <a:pt x="0" y="207"/>
                  </a:lnTo>
                  <a:lnTo>
                    <a:pt x="0" y="270"/>
                  </a:lnTo>
                  <a:lnTo>
                    <a:pt x="68" y="267"/>
                  </a:lnTo>
                  <a:lnTo>
                    <a:pt x="74" y="257"/>
                  </a:lnTo>
                  <a:lnTo>
                    <a:pt x="78" y="253"/>
                  </a:lnTo>
                  <a:lnTo>
                    <a:pt x="78" y="267"/>
                  </a:lnTo>
                  <a:lnTo>
                    <a:pt x="16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prstShdw prst="shdw17" dist="17961" dir="2700000">
                <a:srgbClr val="00000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4105" y="2839"/>
              <a:ext cx="120" cy="468"/>
            </a:xfrm>
            <a:custGeom>
              <a:avLst/>
              <a:gdLst>
                <a:gd name="T0" fmla="*/ 58 w 199"/>
                <a:gd name="T1" fmla="*/ 239 h 682"/>
                <a:gd name="T2" fmla="*/ 50 w 199"/>
                <a:gd name="T3" fmla="*/ 224 h 682"/>
                <a:gd name="T4" fmla="*/ 52 w 199"/>
                <a:gd name="T5" fmla="*/ 198 h 682"/>
                <a:gd name="T6" fmla="*/ 54 w 199"/>
                <a:gd name="T7" fmla="*/ 175 h 682"/>
                <a:gd name="T8" fmla="*/ 54 w 199"/>
                <a:gd name="T9" fmla="*/ 173 h 682"/>
                <a:gd name="T10" fmla="*/ 60 w 199"/>
                <a:gd name="T11" fmla="*/ 206 h 682"/>
                <a:gd name="T12" fmla="*/ 61 w 199"/>
                <a:gd name="T13" fmla="*/ 201 h 682"/>
                <a:gd name="T14" fmla="*/ 60 w 199"/>
                <a:gd name="T15" fmla="*/ 185 h 682"/>
                <a:gd name="T16" fmla="*/ 56 w 199"/>
                <a:gd name="T17" fmla="*/ 170 h 682"/>
                <a:gd name="T18" fmla="*/ 57 w 199"/>
                <a:gd name="T19" fmla="*/ 145 h 682"/>
                <a:gd name="T20" fmla="*/ 61 w 199"/>
                <a:gd name="T21" fmla="*/ 122 h 682"/>
                <a:gd name="T22" fmla="*/ 61 w 199"/>
                <a:gd name="T23" fmla="*/ 119 h 682"/>
                <a:gd name="T24" fmla="*/ 60 w 199"/>
                <a:gd name="T25" fmla="*/ 97 h 682"/>
                <a:gd name="T26" fmla="*/ 70 w 199"/>
                <a:gd name="T27" fmla="*/ 69 h 682"/>
                <a:gd name="T28" fmla="*/ 70 w 199"/>
                <a:gd name="T29" fmla="*/ 45 h 682"/>
                <a:gd name="T30" fmla="*/ 64 w 199"/>
                <a:gd name="T31" fmla="*/ 22 h 682"/>
                <a:gd name="T32" fmla="*/ 60 w 199"/>
                <a:gd name="T33" fmla="*/ 0 h 682"/>
                <a:gd name="T34" fmla="*/ 32 w 199"/>
                <a:gd name="T35" fmla="*/ 27 h 682"/>
                <a:gd name="T36" fmla="*/ 32 w 199"/>
                <a:gd name="T37" fmla="*/ 63 h 682"/>
                <a:gd name="T38" fmla="*/ 28 w 199"/>
                <a:gd name="T39" fmla="*/ 63 h 682"/>
                <a:gd name="T40" fmla="*/ 28 w 199"/>
                <a:gd name="T41" fmla="*/ 94 h 682"/>
                <a:gd name="T42" fmla="*/ 36 w 199"/>
                <a:gd name="T43" fmla="*/ 121 h 682"/>
                <a:gd name="T44" fmla="*/ 26 w 199"/>
                <a:gd name="T45" fmla="*/ 97 h 682"/>
                <a:gd name="T46" fmla="*/ 27 w 199"/>
                <a:gd name="T47" fmla="*/ 66 h 682"/>
                <a:gd name="T48" fmla="*/ 31 w 199"/>
                <a:gd name="T49" fmla="*/ 68 h 682"/>
                <a:gd name="T50" fmla="*/ 28 w 199"/>
                <a:gd name="T51" fmla="*/ 23 h 682"/>
                <a:gd name="T52" fmla="*/ 0 w 199"/>
                <a:gd name="T53" fmla="*/ 3 h 682"/>
                <a:gd name="T54" fmla="*/ 0 w 199"/>
                <a:gd name="T55" fmla="*/ 312 h 682"/>
                <a:gd name="T56" fmla="*/ 0 w 199"/>
                <a:gd name="T57" fmla="*/ 313 h 682"/>
                <a:gd name="T58" fmla="*/ 4 w 199"/>
                <a:gd name="T59" fmla="*/ 320 h 682"/>
                <a:gd name="T60" fmla="*/ 2 w 199"/>
                <a:gd name="T61" fmla="*/ 319 h 682"/>
                <a:gd name="T62" fmla="*/ 2 w 199"/>
                <a:gd name="T63" fmla="*/ 307 h 682"/>
                <a:gd name="T64" fmla="*/ 8 w 199"/>
                <a:gd name="T65" fmla="*/ 292 h 682"/>
                <a:gd name="T66" fmla="*/ 6 w 199"/>
                <a:gd name="T67" fmla="*/ 294 h 682"/>
                <a:gd name="T68" fmla="*/ 16 w 199"/>
                <a:gd name="T69" fmla="*/ 294 h 682"/>
                <a:gd name="T70" fmla="*/ 28 w 199"/>
                <a:gd name="T71" fmla="*/ 289 h 682"/>
                <a:gd name="T72" fmla="*/ 28 w 199"/>
                <a:gd name="T73" fmla="*/ 294 h 682"/>
                <a:gd name="T74" fmla="*/ 32 w 199"/>
                <a:gd name="T75" fmla="*/ 284 h 682"/>
                <a:gd name="T76" fmla="*/ 33 w 199"/>
                <a:gd name="T77" fmla="*/ 284 h 682"/>
                <a:gd name="T78" fmla="*/ 30 w 199"/>
                <a:gd name="T79" fmla="*/ 300 h 682"/>
                <a:gd name="T80" fmla="*/ 28 w 199"/>
                <a:gd name="T81" fmla="*/ 303 h 682"/>
                <a:gd name="T82" fmla="*/ 43 w 199"/>
                <a:gd name="T83" fmla="*/ 256 h 682"/>
                <a:gd name="T84" fmla="*/ 40 w 199"/>
                <a:gd name="T85" fmla="*/ 242 h 682"/>
                <a:gd name="T86" fmla="*/ 42 w 199"/>
                <a:gd name="T87" fmla="*/ 234 h 682"/>
                <a:gd name="T88" fmla="*/ 45 w 199"/>
                <a:gd name="T89" fmla="*/ 241 h 682"/>
                <a:gd name="T90" fmla="*/ 52 w 199"/>
                <a:gd name="T91" fmla="*/ 246 h 682"/>
                <a:gd name="T92" fmla="*/ 51 w 199"/>
                <a:gd name="T93" fmla="*/ 237 h 682"/>
                <a:gd name="T94" fmla="*/ 58 w 199"/>
                <a:gd name="T95" fmla="*/ 241 h 682"/>
                <a:gd name="T96" fmla="*/ 58 w 199"/>
                <a:gd name="T97" fmla="*/ 241 h 6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682"/>
                <a:gd name="T149" fmla="*/ 199 w 199"/>
                <a:gd name="T150" fmla="*/ 682 h 6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682">
                  <a:moveTo>
                    <a:pt x="161" y="511"/>
                  </a:moveTo>
                  <a:lnTo>
                    <a:pt x="161" y="507"/>
                  </a:lnTo>
                  <a:lnTo>
                    <a:pt x="151" y="504"/>
                  </a:lnTo>
                  <a:lnTo>
                    <a:pt x="138" y="477"/>
                  </a:lnTo>
                  <a:lnTo>
                    <a:pt x="138" y="444"/>
                  </a:lnTo>
                  <a:lnTo>
                    <a:pt x="145" y="421"/>
                  </a:lnTo>
                  <a:lnTo>
                    <a:pt x="148" y="394"/>
                  </a:lnTo>
                  <a:lnTo>
                    <a:pt x="148" y="371"/>
                  </a:lnTo>
                  <a:lnTo>
                    <a:pt x="148" y="367"/>
                  </a:lnTo>
                  <a:lnTo>
                    <a:pt x="161" y="401"/>
                  </a:lnTo>
                  <a:lnTo>
                    <a:pt x="165" y="437"/>
                  </a:lnTo>
                  <a:lnTo>
                    <a:pt x="168" y="427"/>
                  </a:lnTo>
                  <a:lnTo>
                    <a:pt x="168" y="411"/>
                  </a:lnTo>
                  <a:lnTo>
                    <a:pt x="165" y="394"/>
                  </a:lnTo>
                  <a:lnTo>
                    <a:pt x="161" y="377"/>
                  </a:lnTo>
                  <a:lnTo>
                    <a:pt x="155" y="361"/>
                  </a:lnTo>
                  <a:lnTo>
                    <a:pt x="155" y="331"/>
                  </a:lnTo>
                  <a:lnTo>
                    <a:pt x="158" y="307"/>
                  </a:lnTo>
                  <a:lnTo>
                    <a:pt x="161" y="284"/>
                  </a:lnTo>
                  <a:lnTo>
                    <a:pt x="168" y="260"/>
                  </a:lnTo>
                  <a:lnTo>
                    <a:pt x="168" y="254"/>
                  </a:lnTo>
                  <a:lnTo>
                    <a:pt x="168" y="220"/>
                  </a:lnTo>
                  <a:lnTo>
                    <a:pt x="165" y="207"/>
                  </a:lnTo>
                  <a:lnTo>
                    <a:pt x="182" y="174"/>
                  </a:lnTo>
                  <a:lnTo>
                    <a:pt x="192" y="147"/>
                  </a:lnTo>
                  <a:lnTo>
                    <a:pt x="198" y="124"/>
                  </a:lnTo>
                  <a:lnTo>
                    <a:pt x="192" y="94"/>
                  </a:lnTo>
                  <a:lnTo>
                    <a:pt x="185" y="70"/>
                  </a:lnTo>
                  <a:lnTo>
                    <a:pt x="175" y="47"/>
                  </a:lnTo>
                  <a:lnTo>
                    <a:pt x="172" y="24"/>
                  </a:lnTo>
                  <a:lnTo>
                    <a:pt x="165" y="0"/>
                  </a:lnTo>
                  <a:lnTo>
                    <a:pt x="78" y="4"/>
                  </a:lnTo>
                  <a:lnTo>
                    <a:pt x="88" y="57"/>
                  </a:lnTo>
                  <a:lnTo>
                    <a:pt x="88" y="107"/>
                  </a:lnTo>
                  <a:lnTo>
                    <a:pt x="88" y="134"/>
                  </a:lnTo>
                  <a:lnTo>
                    <a:pt x="84" y="144"/>
                  </a:lnTo>
                  <a:lnTo>
                    <a:pt x="78" y="134"/>
                  </a:lnTo>
                  <a:lnTo>
                    <a:pt x="74" y="174"/>
                  </a:lnTo>
                  <a:lnTo>
                    <a:pt x="78" y="200"/>
                  </a:lnTo>
                  <a:lnTo>
                    <a:pt x="88" y="230"/>
                  </a:lnTo>
                  <a:lnTo>
                    <a:pt x="98" y="257"/>
                  </a:lnTo>
                  <a:lnTo>
                    <a:pt x="101" y="257"/>
                  </a:lnTo>
                  <a:lnTo>
                    <a:pt x="71" y="207"/>
                  </a:lnTo>
                  <a:lnTo>
                    <a:pt x="74" y="147"/>
                  </a:lnTo>
                  <a:lnTo>
                    <a:pt x="74" y="140"/>
                  </a:lnTo>
                  <a:lnTo>
                    <a:pt x="78" y="134"/>
                  </a:lnTo>
                  <a:lnTo>
                    <a:pt x="84" y="144"/>
                  </a:lnTo>
                  <a:lnTo>
                    <a:pt x="84" y="90"/>
                  </a:lnTo>
                  <a:lnTo>
                    <a:pt x="78" y="50"/>
                  </a:lnTo>
                  <a:lnTo>
                    <a:pt x="68" y="4"/>
                  </a:lnTo>
                  <a:lnTo>
                    <a:pt x="0" y="7"/>
                  </a:lnTo>
                  <a:lnTo>
                    <a:pt x="0" y="537"/>
                  </a:lnTo>
                  <a:lnTo>
                    <a:pt x="0" y="661"/>
                  </a:lnTo>
                  <a:lnTo>
                    <a:pt x="0" y="664"/>
                  </a:lnTo>
                  <a:lnTo>
                    <a:pt x="4" y="674"/>
                  </a:lnTo>
                  <a:lnTo>
                    <a:pt x="11" y="681"/>
                  </a:lnTo>
                  <a:lnTo>
                    <a:pt x="7" y="677"/>
                  </a:lnTo>
                  <a:lnTo>
                    <a:pt x="7" y="664"/>
                  </a:lnTo>
                  <a:lnTo>
                    <a:pt x="7" y="651"/>
                  </a:lnTo>
                  <a:lnTo>
                    <a:pt x="14" y="637"/>
                  </a:lnTo>
                  <a:lnTo>
                    <a:pt x="21" y="621"/>
                  </a:lnTo>
                  <a:lnTo>
                    <a:pt x="17" y="624"/>
                  </a:lnTo>
                  <a:lnTo>
                    <a:pt x="17" y="644"/>
                  </a:lnTo>
                  <a:lnTo>
                    <a:pt x="44" y="624"/>
                  </a:lnTo>
                  <a:lnTo>
                    <a:pt x="74" y="607"/>
                  </a:lnTo>
                  <a:lnTo>
                    <a:pt x="78" y="614"/>
                  </a:lnTo>
                  <a:lnTo>
                    <a:pt x="78" y="621"/>
                  </a:lnTo>
                  <a:lnTo>
                    <a:pt x="78" y="624"/>
                  </a:lnTo>
                  <a:lnTo>
                    <a:pt x="84" y="614"/>
                  </a:lnTo>
                  <a:lnTo>
                    <a:pt x="88" y="604"/>
                  </a:lnTo>
                  <a:lnTo>
                    <a:pt x="91" y="597"/>
                  </a:lnTo>
                  <a:lnTo>
                    <a:pt x="91" y="604"/>
                  </a:lnTo>
                  <a:lnTo>
                    <a:pt x="88" y="621"/>
                  </a:lnTo>
                  <a:lnTo>
                    <a:pt x="81" y="637"/>
                  </a:lnTo>
                  <a:lnTo>
                    <a:pt x="74" y="647"/>
                  </a:lnTo>
                  <a:lnTo>
                    <a:pt x="78" y="644"/>
                  </a:lnTo>
                  <a:lnTo>
                    <a:pt x="111" y="597"/>
                  </a:lnTo>
                  <a:lnTo>
                    <a:pt x="118" y="544"/>
                  </a:lnTo>
                  <a:lnTo>
                    <a:pt x="115" y="527"/>
                  </a:lnTo>
                  <a:lnTo>
                    <a:pt x="111" y="514"/>
                  </a:lnTo>
                  <a:lnTo>
                    <a:pt x="111" y="504"/>
                  </a:lnTo>
                  <a:lnTo>
                    <a:pt x="115" y="497"/>
                  </a:lnTo>
                  <a:lnTo>
                    <a:pt x="118" y="504"/>
                  </a:lnTo>
                  <a:lnTo>
                    <a:pt x="125" y="511"/>
                  </a:lnTo>
                  <a:lnTo>
                    <a:pt x="135" y="521"/>
                  </a:lnTo>
                  <a:lnTo>
                    <a:pt x="145" y="521"/>
                  </a:lnTo>
                  <a:lnTo>
                    <a:pt x="141" y="517"/>
                  </a:lnTo>
                  <a:lnTo>
                    <a:pt x="141" y="504"/>
                  </a:lnTo>
                  <a:lnTo>
                    <a:pt x="151" y="507"/>
                  </a:lnTo>
                  <a:lnTo>
                    <a:pt x="161" y="511"/>
                  </a:lnTo>
                  <a:lnTo>
                    <a:pt x="168" y="507"/>
                  </a:lnTo>
                  <a:lnTo>
                    <a:pt x="161" y="5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prstShdw prst="shdw17" dist="17961" dir="2700000">
                <a:srgbClr val="00000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4205" y="2817"/>
              <a:ext cx="65" cy="197"/>
            </a:xfrm>
            <a:custGeom>
              <a:avLst/>
              <a:gdLst>
                <a:gd name="T0" fmla="*/ 23 w 108"/>
                <a:gd name="T1" fmla="*/ 50 h 288"/>
                <a:gd name="T2" fmla="*/ 24 w 108"/>
                <a:gd name="T3" fmla="*/ 44 h 288"/>
                <a:gd name="T4" fmla="*/ 20 w 108"/>
                <a:gd name="T5" fmla="*/ 31 h 288"/>
                <a:gd name="T6" fmla="*/ 20 w 108"/>
                <a:gd name="T7" fmla="*/ 22 h 288"/>
                <a:gd name="T8" fmla="*/ 16 w 108"/>
                <a:gd name="T9" fmla="*/ 20 h 288"/>
                <a:gd name="T10" fmla="*/ 14 w 108"/>
                <a:gd name="T11" fmla="*/ 28 h 288"/>
                <a:gd name="T12" fmla="*/ 8 w 108"/>
                <a:gd name="T13" fmla="*/ 50 h 288"/>
                <a:gd name="T14" fmla="*/ 10 w 108"/>
                <a:gd name="T15" fmla="*/ 60 h 288"/>
                <a:gd name="T16" fmla="*/ 12 w 108"/>
                <a:gd name="T17" fmla="*/ 73 h 288"/>
                <a:gd name="T18" fmla="*/ 10 w 108"/>
                <a:gd name="T19" fmla="*/ 84 h 288"/>
                <a:gd name="T20" fmla="*/ 0 w 108"/>
                <a:gd name="T21" fmla="*/ 112 h 288"/>
                <a:gd name="T22" fmla="*/ 1 w 108"/>
                <a:gd name="T23" fmla="*/ 118 h 288"/>
                <a:gd name="T24" fmla="*/ 1 w 108"/>
                <a:gd name="T25" fmla="*/ 134 h 288"/>
                <a:gd name="T26" fmla="*/ 13 w 108"/>
                <a:gd name="T27" fmla="*/ 134 h 288"/>
                <a:gd name="T28" fmla="*/ 13 w 108"/>
                <a:gd name="T29" fmla="*/ 129 h 288"/>
                <a:gd name="T30" fmla="*/ 14 w 108"/>
                <a:gd name="T31" fmla="*/ 117 h 288"/>
                <a:gd name="T32" fmla="*/ 23 w 108"/>
                <a:gd name="T33" fmla="*/ 109 h 288"/>
                <a:gd name="T34" fmla="*/ 29 w 108"/>
                <a:gd name="T35" fmla="*/ 100 h 288"/>
                <a:gd name="T36" fmla="*/ 34 w 108"/>
                <a:gd name="T37" fmla="*/ 78 h 288"/>
                <a:gd name="T38" fmla="*/ 39 w 108"/>
                <a:gd name="T39" fmla="*/ 53 h 288"/>
                <a:gd name="T40" fmla="*/ 38 w 108"/>
                <a:gd name="T41" fmla="*/ 39 h 288"/>
                <a:gd name="T42" fmla="*/ 35 w 108"/>
                <a:gd name="T43" fmla="*/ 31 h 288"/>
                <a:gd name="T44" fmla="*/ 34 w 108"/>
                <a:gd name="T45" fmla="*/ 22 h 288"/>
                <a:gd name="T46" fmla="*/ 35 w 108"/>
                <a:gd name="T47" fmla="*/ 10 h 288"/>
                <a:gd name="T48" fmla="*/ 34 w 108"/>
                <a:gd name="T49" fmla="*/ 0 h 288"/>
                <a:gd name="T50" fmla="*/ 31 w 108"/>
                <a:gd name="T51" fmla="*/ 11 h 288"/>
                <a:gd name="T52" fmla="*/ 31 w 108"/>
                <a:gd name="T53" fmla="*/ 25 h 288"/>
                <a:gd name="T54" fmla="*/ 31 w 108"/>
                <a:gd name="T55" fmla="*/ 36 h 288"/>
                <a:gd name="T56" fmla="*/ 23 w 108"/>
                <a:gd name="T57" fmla="*/ 50 h 288"/>
                <a:gd name="T58" fmla="*/ 23 w 108"/>
                <a:gd name="T59" fmla="*/ 50 h 2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8"/>
                <a:gd name="T91" fmla="*/ 0 h 288"/>
                <a:gd name="T92" fmla="*/ 108 w 108"/>
                <a:gd name="T93" fmla="*/ 288 h 2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8" h="288">
                  <a:moveTo>
                    <a:pt x="64" y="107"/>
                  </a:moveTo>
                  <a:lnTo>
                    <a:pt x="67" y="93"/>
                  </a:lnTo>
                  <a:lnTo>
                    <a:pt x="57" y="67"/>
                  </a:lnTo>
                  <a:lnTo>
                    <a:pt x="57" y="47"/>
                  </a:lnTo>
                  <a:lnTo>
                    <a:pt x="43" y="43"/>
                  </a:lnTo>
                  <a:lnTo>
                    <a:pt x="40" y="60"/>
                  </a:lnTo>
                  <a:lnTo>
                    <a:pt x="23" y="107"/>
                  </a:lnTo>
                  <a:lnTo>
                    <a:pt x="27" y="127"/>
                  </a:lnTo>
                  <a:lnTo>
                    <a:pt x="33" y="157"/>
                  </a:lnTo>
                  <a:lnTo>
                    <a:pt x="27" y="180"/>
                  </a:lnTo>
                  <a:lnTo>
                    <a:pt x="0" y="240"/>
                  </a:lnTo>
                  <a:lnTo>
                    <a:pt x="3" y="253"/>
                  </a:lnTo>
                  <a:lnTo>
                    <a:pt x="3" y="287"/>
                  </a:lnTo>
                  <a:lnTo>
                    <a:pt x="37" y="287"/>
                  </a:lnTo>
                  <a:lnTo>
                    <a:pt x="37" y="277"/>
                  </a:lnTo>
                  <a:lnTo>
                    <a:pt x="40" y="250"/>
                  </a:lnTo>
                  <a:lnTo>
                    <a:pt x="64" y="233"/>
                  </a:lnTo>
                  <a:lnTo>
                    <a:pt x="80" y="213"/>
                  </a:lnTo>
                  <a:lnTo>
                    <a:pt x="94" y="167"/>
                  </a:lnTo>
                  <a:lnTo>
                    <a:pt x="107" y="113"/>
                  </a:lnTo>
                  <a:lnTo>
                    <a:pt x="104" y="83"/>
                  </a:lnTo>
                  <a:lnTo>
                    <a:pt x="97" y="67"/>
                  </a:lnTo>
                  <a:lnTo>
                    <a:pt x="94" y="47"/>
                  </a:lnTo>
                  <a:lnTo>
                    <a:pt x="97" y="20"/>
                  </a:lnTo>
                  <a:lnTo>
                    <a:pt x="94" y="0"/>
                  </a:lnTo>
                  <a:lnTo>
                    <a:pt x="84" y="23"/>
                  </a:lnTo>
                  <a:lnTo>
                    <a:pt x="84" y="53"/>
                  </a:lnTo>
                  <a:lnTo>
                    <a:pt x="84" y="77"/>
                  </a:lnTo>
                  <a:lnTo>
                    <a:pt x="64" y="107"/>
                  </a:lnTo>
                  <a:close/>
                </a:path>
              </a:pathLst>
            </a:custGeom>
            <a:solidFill>
              <a:srgbClr val="FFF2C1"/>
            </a:solidFill>
            <a:ln>
              <a:noFill/>
            </a:ln>
            <a:effectLst>
              <a:prstShdw prst="shdw17" dist="17961" dir="2700000">
                <a:srgbClr val="999174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4229" y="2865"/>
              <a:ext cx="6" cy="21"/>
            </a:xfrm>
            <a:custGeom>
              <a:avLst/>
              <a:gdLst>
                <a:gd name="T0" fmla="*/ 3 w 11"/>
                <a:gd name="T1" fmla="*/ 0 h 31"/>
                <a:gd name="T2" fmla="*/ 2 w 11"/>
                <a:gd name="T3" fmla="*/ 5 h 31"/>
                <a:gd name="T4" fmla="*/ 1 w 11"/>
                <a:gd name="T5" fmla="*/ 9 h 31"/>
                <a:gd name="T6" fmla="*/ 0 w 11"/>
                <a:gd name="T7" fmla="*/ 11 h 31"/>
                <a:gd name="T8" fmla="*/ 0 w 11"/>
                <a:gd name="T9" fmla="*/ 14 h 31"/>
                <a:gd name="T10" fmla="*/ 0 w 11"/>
                <a:gd name="T11" fmla="*/ 14 h 31"/>
                <a:gd name="T12" fmla="*/ 3 w 11"/>
                <a:gd name="T13" fmla="*/ 8 h 31"/>
                <a:gd name="T14" fmla="*/ 3 w 11"/>
                <a:gd name="T15" fmla="*/ 0 h 31"/>
                <a:gd name="T16" fmla="*/ 3 w 11"/>
                <a:gd name="T17" fmla="*/ 0 h 31"/>
                <a:gd name="T18" fmla="*/ 3 w 11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31"/>
                <a:gd name="T32" fmla="*/ 11 w 11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31">
                  <a:moveTo>
                    <a:pt x="10" y="0"/>
                  </a:moveTo>
                  <a:lnTo>
                    <a:pt x="7" y="10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10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4229" y="2885"/>
              <a:ext cx="2" cy="17"/>
            </a:xfrm>
            <a:custGeom>
              <a:avLst/>
              <a:gdLst>
                <a:gd name="T0" fmla="*/ 0 w 4"/>
                <a:gd name="T1" fmla="*/ 0 h 24"/>
                <a:gd name="T2" fmla="*/ 0 w 4"/>
                <a:gd name="T3" fmla="*/ 5 h 24"/>
                <a:gd name="T4" fmla="*/ 0 w 4"/>
                <a:gd name="T5" fmla="*/ 11 h 24"/>
                <a:gd name="T6" fmla="*/ 1 w 4"/>
                <a:gd name="T7" fmla="*/ 5 h 24"/>
                <a:gd name="T8" fmla="*/ 1 w 4"/>
                <a:gd name="T9" fmla="*/ 5 h 24"/>
                <a:gd name="T10" fmla="*/ 0 w 4"/>
                <a:gd name="T11" fmla="*/ 0 h 24"/>
                <a:gd name="T12" fmla="*/ 0 w 4"/>
                <a:gd name="T13" fmla="*/ 0 h 24"/>
                <a:gd name="T14" fmla="*/ 0 w 4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24"/>
                <a:gd name="T26" fmla="*/ 4 w 4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24">
                  <a:moveTo>
                    <a:pt x="0" y="0"/>
                  </a:moveTo>
                  <a:lnTo>
                    <a:pt x="0" y="10"/>
                  </a:lnTo>
                  <a:lnTo>
                    <a:pt x="0" y="23"/>
                  </a:lnTo>
                  <a:lnTo>
                    <a:pt x="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4233" y="2913"/>
              <a:ext cx="17" cy="46"/>
            </a:xfrm>
            <a:custGeom>
              <a:avLst/>
              <a:gdLst>
                <a:gd name="T0" fmla="*/ 4 w 28"/>
                <a:gd name="T1" fmla="*/ 15 h 68"/>
                <a:gd name="T2" fmla="*/ 4 w 28"/>
                <a:gd name="T3" fmla="*/ 17 h 68"/>
                <a:gd name="T4" fmla="*/ 2 w 28"/>
                <a:gd name="T5" fmla="*/ 15 h 68"/>
                <a:gd name="T6" fmla="*/ 2 w 28"/>
                <a:gd name="T7" fmla="*/ 14 h 68"/>
                <a:gd name="T8" fmla="*/ 2 w 28"/>
                <a:gd name="T9" fmla="*/ 14 h 68"/>
                <a:gd name="T10" fmla="*/ 1 w 28"/>
                <a:gd name="T11" fmla="*/ 15 h 68"/>
                <a:gd name="T12" fmla="*/ 0 w 28"/>
                <a:gd name="T13" fmla="*/ 30 h 68"/>
                <a:gd name="T14" fmla="*/ 10 w 28"/>
                <a:gd name="T15" fmla="*/ 18 h 68"/>
                <a:gd name="T16" fmla="*/ 1 w 28"/>
                <a:gd name="T17" fmla="*/ 0 h 68"/>
                <a:gd name="T18" fmla="*/ 1 w 28"/>
                <a:gd name="T19" fmla="*/ 15 h 68"/>
                <a:gd name="T20" fmla="*/ 2 w 28"/>
                <a:gd name="T21" fmla="*/ 14 h 68"/>
                <a:gd name="T22" fmla="*/ 2 w 28"/>
                <a:gd name="T23" fmla="*/ 12 h 68"/>
                <a:gd name="T24" fmla="*/ 2 w 28"/>
                <a:gd name="T25" fmla="*/ 11 h 68"/>
                <a:gd name="T26" fmla="*/ 4 w 28"/>
                <a:gd name="T27" fmla="*/ 11 h 68"/>
                <a:gd name="T28" fmla="*/ 4 w 28"/>
                <a:gd name="T29" fmla="*/ 12 h 68"/>
                <a:gd name="T30" fmla="*/ 5 w 28"/>
                <a:gd name="T31" fmla="*/ 14 h 68"/>
                <a:gd name="T32" fmla="*/ 5 w 28"/>
                <a:gd name="T33" fmla="*/ 15 h 68"/>
                <a:gd name="T34" fmla="*/ 4 w 28"/>
                <a:gd name="T35" fmla="*/ 15 h 68"/>
                <a:gd name="T36" fmla="*/ 4 w 28"/>
                <a:gd name="T37" fmla="*/ 15 h 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68"/>
                <a:gd name="T59" fmla="*/ 28 w 28"/>
                <a:gd name="T60" fmla="*/ 68 h 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68">
                  <a:moveTo>
                    <a:pt x="10" y="33"/>
                  </a:moveTo>
                  <a:lnTo>
                    <a:pt x="10" y="37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3" y="33"/>
                  </a:lnTo>
                  <a:lnTo>
                    <a:pt x="0" y="67"/>
                  </a:lnTo>
                  <a:lnTo>
                    <a:pt x="27" y="40"/>
                  </a:lnTo>
                  <a:lnTo>
                    <a:pt x="3" y="0"/>
                  </a:lnTo>
                  <a:lnTo>
                    <a:pt x="3" y="33"/>
                  </a:lnTo>
                  <a:lnTo>
                    <a:pt x="6" y="30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10" y="23"/>
                  </a:lnTo>
                  <a:lnTo>
                    <a:pt x="10" y="27"/>
                  </a:lnTo>
                  <a:lnTo>
                    <a:pt x="13" y="30"/>
                  </a:lnTo>
                  <a:lnTo>
                    <a:pt x="13" y="33"/>
                  </a:lnTo>
                  <a:lnTo>
                    <a:pt x="1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prstShdw prst="shdw17" dist="17961" dir="2700000">
                <a:srgbClr val="000000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4113" y="2741"/>
              <a:ext cx="72" cy="72"/>
            </a:xfrm>
            <a:custGeom>
              <a:avLst/>
              <a:gdLst>
                <a:gd name="T0" fmla="*/ 10 w 118"/>
                <a:gd name="T1" fmla="*/ 29 h 104"/>
                <a:gd name="T2" fmla="*/ 10 w 118"/>
                <a:gd name="T3" fmla="*/ 30 h 104"/>
                <a:gd name="T4" fmla="*/ 10 w 118"/>
                <a:gd name="T5" fmla="*/ 32 h 104"/>
                <a:gd name="T6" fmla="*/ 10 w 118"/>
                <a:gd name="T7" fmla="*/ 35 h 104"/>
                <a:gd name="T8" fmla="*/ 5 w 118"/>
                <a:gd name="T9" fmla="*/ 35 h 104"/>
                <a:gd name="T10" fmla="*/ 5 w 118"/>
                <a:gd name="T11" fmla="*/ 35 h 104"/>
                <a:gd name="T12" fmla="*/ 10 w 118"/>
                <a:gd name="T13" fmla="*/ 38 h 104"/>
                <a:gd name="T14" fmla="*/ 10 w 118"/>
                <a:gd name="T15" fmla="*/ 43 h 104"/>
                <a:gd name="T16" fmla="*/ 10 w 118"/>
                <a:gd name="T17" fmla="*/ 44 h 104"/>
                <a:gd name="T18" fmla="*/ 1 w 118"/>
                <a:gd name="T19" fmla="*/ 46 h 104"/>
                <a:gd name="T20" fmla="*/ 1 w 118"/>
                <a:gd name="T21" fmla="*/ 46 h 104"/>
                <a:gd name="T22" fmla="*/ 10 w 118"/>
                <a:gd name="T23" fmla="*/ 49 h 104"/>
                <a:gd name="T24" fmla="*/ 14 w 118"/>
                <a:gd name="T25" fmla="*/ 49 h 104"/>
                <a:gd name="T26" fmla="*/ 14 w 118"/>
                <a:gd name="T27" fmla="*/ 46 h 104"/>
                <a:gd name="T28" fmla="*/ 15 w 118"/>
                <a:gd name="T29" fmla="*/ 46 h 104"/>
                <a:gd name="T30" fmla="*/ 15 w 118"/>
                <a:gd name="T31" fmla="*/ 44 h 104"/>
                <a:gd name="T32" fmla="*/ 21 w 118"/>
                <a:gd name="T33" fmla="*/ 46 h 104"/>
                <a:gd name="T34" fmla="*/ 27 w 118"/>
                <a:gd name="T35" fmla="*/ 48 h 104"/>
                <a:gd name="T36" fmla="*/ 34 w 118"/>
                <a:gd name="T37" fmla="*/ 49 h 104"/>
                <a:gd name="T38" fmla="*/ 18 w 118"/>
                <a:gd name="T39" fmla="*/ 42 h 104"/>
                <a:gd name="T40" fmla="*/ 16 w 118"/>
                <a:gd name="T41" fmla="*/ 30 h 104"/>
                <a:gd name="T42" fmla="*/ 25 w 118"/>
                <a:gd name="T43" fmla="*/ 32 h 104"/>
                <a:gd name="T44" fmla="*/ 25 w 118"/>
                <a:gd name="T45" fmla="*/ 32 h 104"/>
                <a:gd name="T46" fmla="*/ 19 w 118"/>
                <a:gd name="T47" fmla="*/ 27 h 104"/>
                <a:gd name="T48" fmla="*/ 18 w 118"/>
                <a:gd name="T49" fmla="*/ 27 h 104"/>
                <a:gd name="T50" fmla="*/ 31 w 118"/>
                <a:gd name="T51" fmla="*/ 30 h 104"/>
                <a:gd name="T52" fmla="*/ 43 w 118"/>
                <a:gd name="T53" fmla="*/ 35 h 104"/>
                <a:gd name="T54" fmla="*/ 43 w 118"/>
                <a:gd name="T55" fmla="*/ 35 h 104"/>
                <a:gd name="T56" fmla="*/ 32 w 118"/>
                <a:gd name="T57" fmla="*/ 29 h 104"/>
                <a:gd name="T58" fmla="*/ 20 w 118"/>
                <a:gd name="T59" fmla="*/ 24 h 104"/>
                <a:gd name="T60" fmla="*/ 24 w 118"/>
                <a:gd name="T61" fmla="*/ 23 h 104"/>
                <a:gd name="T62" fmla="*/ 24 w 118"/>
                <a:gd name="T63" fmla="*/ 23 h 104"/>
                <a:gd name="T64" fmla="*/ 19 w 118"/>
                <a:gd name="T65" fmla="*/ 18 h 104"/>
                <a:gd name="T66" fmla="*/ 19 w 118"/>
                <a:gd name="T67" fmla="*/ 15 h 104"/>
                <a:gd name="T68" fmla="*/ 18 w 118"/>
                <a:gd name="T69" fmla="*/ 11 h 104"/>
                <a:gd name="T70" fmla="*/ 23 w 118"/>
                <a:gd name="T71" fmla="*/ 8 h 104"/>
                <a:gd name="T72" fmla="*/ 19 w 118"/>
                <a:gd name="T73" fmla="*/ 5 h 104"/>
                <a:gd name="T74" fmla="*/ 23 w 118"/>
                <a:gd name="T75" fmla="*/ 3 h 104"/>
                <a:gd name="T76" fmla="*/ 23 w 118"/>
                <a:gd name="T77" fmla="*/ 3 h 104"/>
                <a:gd name="T78" fmla="*/ 7 w 118"/>
                <a:gd name="T79" fmla="*/ 0 h 104"/>
                <a:gd name="T80" fmla="*/ 14 w 118"/>
                <a:gd name="T81" fmla="*/ 10 h 104"/>
                <a:gd name="T82" fmla="*/ 14 w 118"/>
                <a:gd name="T83" fmla="*/ 15 h 104"/>
                <a:gd name="T84" fmla="*/ 12 w 118"/>
                <a:gd name="T85" fmla="*/ 16 h 104"/>
                <a:gd name="T86" fmla="*/ 12 w 118"/>
                <a:gd name="T87" fmla="*/ 18 h 104"/>
                <a:gd name="T88" fmla="*/ 10 w 118"/>
                <a:gd name="T89" fmla="*/ 18 h 104"/>
                <a:gd name="T90" fmla="*/ 2 w 118"/>
                <a:gd name="T91" fmla="*/ 15 h 104"/>
                <a:gd name="T92" fmla="*/ 4 w 118"/>
                <a:gd name="T93" fmla="*/ 15 h 104"/>
                <a:gd name="T94" fmla="*/ 14 w 118"/>
                <a:gd name="T95" fmla="*/ 24 h 104"/>
                <a:gd name="T96" fmla="*/ 7 w 118"/>
                <a:gd name="T97" fmla="*/ 24 h 104"/>
                <a:gd name="T98" fmla="*/ 0 w 118"/>
                <a:gd name="T99" fmla="*/ 19 h 104"/>
                <a:gd name="T100" fmla="*/ 10 w 118"/>
                <a:gd name="T101" fmla="*/ 29 h 104"/>
                <a:gd name="T102" fmla="*/ 10 w 118"/>
                <a:gd name="T103" fmla="*/ 29 h 1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8"/>
                <a:gd name="T157" fmla="*/ 0 h 104"/>
                <a:gd name="T158" fmla="*/ 118 w 118"/>
                <a:gd name="T159" fmla="*/ 104 h 10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8" h="104">
                  <a:moveTo>
                    <a:pt x="27" y="60"/>
                  </a:moveTo>
                  <a:lnTo>
                    <a:pt x="27" y="63"/>
                  </a:lnTo>
                  <a:lnTo>
                    <a:pt x="27" y="67"/>
                  </a:lnTo>
                  <a:lnTo>
                    <a:pt x="27" y="73"/>
                  </a:lnTo>
                  <a:lnTo>
                    <a:pt x="13" y="73"/>
                  </a:lnTo>
                  <a:lnTo>
                    <a:pt x="27" y="80"/>
                  </a:lnTo>
                  <a:lnTo>
                    <a:pt x="27" y="90"/>
                  </a:lnTo>
                  <a:lnTo>
                    <a:pt x="27" y="93"/>
                  </a:lnTo>
                  <a:lnTo>
                    <a:pt x="3" y="97"/>
                  </a:lnTo>
                  <a:lnTo>
                    <a:pt x="27" y="103"/>
                  </a:lnTo>
                  <a:lnTo>
                    <a:pt x="37" y="103"/>
                  </a:lnTo>
                  <a:lnTo>
                    <a:pt x="37" y="97"/>
                  </a:lnTo>
                  <a:lnTo>
                    <a:pt x="40" y="97"/>
                  </a:lnTo>
                  <a:lnTo>
                    <a:pt x="40" y="93"/>
                  </a:lnTo>
                  <a:lnTo>
                    <a:pt x="57" y="97"/>
                  </a:lnTo>
                  <a:lnTo>
                    <a:pt x="74" y="100"/>
                  </a:lnTo>
                  <a:lnTo>
                    <a:pt x="90" y="103"/>
                  </a:lnTo>
                  <a:lnTo>
                    <a:pt x="47" y="87"/>
                  </a:lnTo>
                  <a:lnTo>
                    <a:pt x="44" y="63"/>
                  </a:lnTo>
                  <a:lnTo>
                    <a:pt x="67" y="67"/>
                  </a:lnTo>
                  <a:lnTo>
                    <a:pt x="50" y="57"/>
                  </a:lnTo>
                  <a:lnTo>
                    <a:pt x="47" y="57"/>
                  </a:lnTo>
                  <a:lnTo>
                    <a:pt x="84" y="63"/>
                  </a:lnTo>
                  <a:lnTo>
                    <a:pt x="117" y="73"/>
                  </a:lnTo>
                  <a:lnTo>
                    <a:pt x="87" y="60"/>
                  </a:lnTo>
                  <a:lnTo>
                    <a:pt x="54" y="50"/>
                  </a:lnTo>
                  <a:lnTo>
                    <a:pt x="64" y="47"/>
                  </a:lnTo>
                  <a:lnTo>
                    <a:pt x="50" y="37"/>
                  </a:lnTo>
                  <a:lnTo>
                    <a:pt x="50" y="30"/>
                  </a:lnTo>
                  <a:lnTo>
                    <a:pt x="47" y="23"/>
                  </a:lnTo>
                  <a:lnTo>
                    <a:pt x="60" y="17"/>
                  </a:lnTo>
                  <a:lnTo>
                    <a:pt x="50" y="10"/>
                  </a:lnTo>
                  <a:lnTo>
                    <a:pt x="60" y="7"/>
                  </a:lnTo>
                  <a:lnTo>
                    <a:pt x="20" y="0"/>
                  </a:lnTo>
                  <a:lnTo>
                    <a:pt x="37" y="20"/>
                  </a:lnTo>
                  <a:lnTo>
                    <a:pt x="37" y="30"/>
                  </a:lnTo>
                  <a:lnTo>
                    <a:pt x="33" y="33"/>
                  </a:lnTo>
                  <a:lnTo>
                    <a:pt x="33" y="37"/>
                  </a:lnTo>
                  <a:lnTo>
                    <a:pt x="27" y="37"/>
                  </a:lnTo>
                  <a:lnTo>
                    <a:pt x="7" y="30"/>
                  </a:lnTo>
                  <a:lnTo>
                    <a:pt x="10" y="30"/>
                  </a:lnTo>
                  <a:lnTo>
                    <a:pt x="37" y="50"/>
                  </a:lnTo>
                  <a:lnTo>
                    <a:pt x="20" y="50"/>
                  </a:lnTo>
                  <a:lnTo>
                    <a:pt x="0" y="40"/>
                  </a:lnTo>
                  <a:lnTo>
                    <a:pt x="27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8" name="Freeform 41"/>
            <p:cNvSpPr>
              <a:spLocks/>
            </p:cNvSpPr>
            <p:nvPr/>
          </p:nvSpPr>
          <p:spPr bwMode="auto">
            <a:xfrm>
              <a:off x="4146" y="2832"/>
              <a:ext cx="13" cy="107"/>
            </a:xfrm>
            <a:custGeom>
              <a:avLst/>
              <a:gdLst>
                <a:gd name="T0" fmla="*/ 6 w 21"/>
                <a:gd name="T1" fmla="*/ 73 h 155"/>
                <a:gd name="T2" fmla="*/ 7 w 21"/>
                <a:gd name="T3" fmla="*/ 68 h 155"/>
                <a:gd name="T4" fmla="*/ 7 w 21"/>
                <a:gd name="T5" fmla="*/ 56 h 155"/>
                <a:gd name="T6" fmla="*/ 7 w 21"/>
                <a:gd name="T7" fmla="*/ 43 h 155"/>
                <a:gd name="T8" fmla="*/ 6 w 21"/>
                <a:gd name="T9" fmla="*/ 26 h 155"/>
                <a:gd name="T10" fmla="*/ 4 w 21"/>
                <a:gd name="T11" fmla="*/ 7 h 155"/>
                <a:gd name="T12" fmla="*/ 4 w 21"/>
                <a:gd name="T13" fmla="*/ 0 h 155"/>
                <a:gd name="T14" fmla="*/ 2 w 21"/>
                <a:gd name="T15" fmla="*/ 2 h 155"/>
                <a:gd name="T16" fmla="*/ 0 w 21"/>
                <a:gd name="T17" fmla="*/ 7 h 155"/>
                <a:gd name="T18" fmla="*/ 4 w 21"/>
                <a:gd name="T19" fmla="*/ 28 h 155"/>
                <a:gd name="T20" fmla="*/ 6 w 21"/>
                <a:gd name="T21" fmla="*/ 51 h 155"/>
                <a:gd name="T22" fmla="*/ 6 w 21"/>
                <a:gd name="T23" fmla="*/ 73 h 155"/>
                <a:gd name="T24" fmla="*/ 6 w 21"/>
                <a:gd name="T25" fmla="*/ 73 h 155"/>
                <a:gd name="T26" fmla="*/ 6 w 21"/>
                <a:gd name="T27" fmla="*/ 73 h 15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155"/>
                <a:gd name="T44" fmla="*/ 21 w 21"/>
                <a:gd name="T45" fmla="*/ 155 h 15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155">
                  <a:moveTo>
                    <a:pt x="16" y="154"/>
                  </a:moveTo>
                  <a:lnTo>
                    <a:pt x="20" y="144"/>
                  </a:lnTo>
                  <a:lnTo>
                    <a:pt x="20" y="117"/>
                  </a:lnTo>
                  <a:lnTo>
                    <a:pt x="20" y="90"/>
                  </a:lnTo>
                  <a:lnTo>
                    <a:pt x="16" y="54"/>
                  </a:lnTo>
                  <a:lnTo>
                    <a:pt x="10" y="1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0" y="14"/>
                  </a:lnTo>
                  <a:lnTo>
                    <a:pt x="10" y="60"/>
                  </a:lnTo>
                  <a:lnTo>
                    <a:pt x="16" y="107"/>
                  </a:lnTo>
                  <a:lnTo>
                    <a:pt x="16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9" name="Freeform 42"/>
            <p:cNvSpPr>
              <a:spLocks/>
            </p:cNvSpPr>
            <p:nvPr/>
          </p:nvSpPr>
          <p:spPr bwMode="auto">
            <a:xfrm>
              <a:off x="4146" y="2931"/>
              <a:ext cx="21" cy="85"/>
            </a:xfrm>
            <a:custGeom>
              <a:avLst/>
              <a:gdLst>
                <a:gd name="T0" fmla="*/ 12 w 34"/>
                <a:gd name="T1" fmla="*/ 58 h 124"/>
                <a:gd name="T2" fmla="*/ 4 w 34"/>
                <a:gd name="T3" fmla="*/ 29 h 124"/>
                <a:gd name="T4" fmla="*/ 4 w 34"/>
                <a:gd name="T5" fmla="*/ 0 h 124"/>
                <a:gd name="T6" fmla="*/ 2 w 34"/>
                <a:gd name="T7" fmla="*/ 0 h 124"/>
                <a:gd name="T8" fmla="*/ 2 w 34"/>
                <a:gd name="T9" fmla="*/ 3 h 124"/>
                <a:gd name="T10" fmla="*/ 2 w 34"/>
                <a:gd name="T11" fmla="*/ 6 h 124"/>
                <a:gd name="T12" fmla="*/ 0 w 34"/>
                <a:gd name="T13" fmla="*/ 17 h 124"/>
                <a:gd name="T14" fmla="*/ 0 w 34"/>
                <a:gd name="T15" fmla="*/ 29 h 124"/>
                <a:gd name="T16" fmla="*/ 4 w 34"/>
                <a:gd name="T17" fmla="*/ 45 h 124"/>
                <a:gd name="T18" fmla="*/ 12 w 34"/>
                <a:gd name="T19" fmla="*/ 58 h 124"/>
                <a:gd name="T20" fmla="*/ 12 w 34"/>
                <a:gd name="T21" fmla="*/ 58 h 124"/>
                <a:gd name="T22" fmla="*/ 12 w 34"/>
                <a:gd name="T23" fmla="*/ 58 h 1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4"/>
                <a:gd name="T38" fmla="*/ 34 w 34"/>
                <a:gd name="T39" fmla="*/ 124 h 1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4">
                  <a:moveTo>
                    <a:pt x="30" y="123"/>
                  </a:moveTo>
                  <a:lnTo>
                    <a:pt x="10" y="63"/>
                  </a:lnTo>
                  <a:lnTo>
                    <a:pt x="1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6" y="13"/>
                  </a:lnTo>
                  <a:lnTo>
                    <a:pt x="0" y="36"/>
                  </a:lnTo>
                  <a:lnTo>
                    <a:pt x="0" y="63"/>
                  </a:lnTo>
                  <a:lnTo>
                    <a:pt x="10" y="96"/>
                  </a:lnTo>
                  <a:lnTo>
                    <a:pt x="33" y="123"/>
                  </a:lnTo>
                  <a:lnTo>
                    <a:pt x="3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0" name="Freeform 43"/>
            <p:cNvSpPr>
              <a:spLocks/>
            </p:cNvSpPr>
            <p:nvPr/>
          </p:nvSpPr>
          <p:spPr bwMode="auto">
            <a:xfrm>
              <a:off x="4205" y="2839"/>
              <a:ext cx="8" cy="33"/>
            </a:xfrm>
            <a:custGeom>
              <a:avLst/>
              <a:gdLst>
                <a:gd name="T0" fmla="*/ 3 w 14"/>
                <a:gd name="T1" fmla="*/ 22 h 48"/>
                <a:gd name="T2" fmla="*/ 4 w 14"/>
                <a:gd name="T3" fmla="*/ 12 h 48"/>
                <a:gd name="T4" fmla="*/ 3 w 14"/>
                <a:gd name="T5" fmla="*/ 0 h 48"/>
                <a:gd name="T6" fmla="*/ 0 w 14"/>
                <a:gd name="T7" fmla="*/ 0 h 48"/>
                <a:gd name="T8" fmla="*/ 2 w 14"/>
                <a:gd name="T9" fmla="*/ 12 h 48"/>
                <a:gd name="T10" fmla="*/ 3 w 14"/>
                <a:gd name="T11" fmla="*/ 22 h 48"/>
                <a:gd name="T12" fmla="*/ 3 w 14"/>
                <a:gd name="T13" fmla="*/ 22 h 48"/>
                <a:gd name="T14" fmla="*/ 3 w 14"/>
                <a:gd name="T15" fmla="*/ 22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"/>
                <a:gd name="T25" fmla="*/ 0 h 48"/>
                <a:gd name="T26" fmla="*/ 14 w 14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" h="48">
                  <a:moveTo>
                    <a:pt x="10" y="47"/>
                  </a:moveTo>
                  <a:lnTo>
                    <a:pt x="13" y="2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7" y="24"/>
                  </a:lnTo>
                  <a:lnTo>
                    <a:pt x="1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1" name="Freeform 44"/>
            <p:cNvSpPr>
              <a:spLocks/>
            </p:cNvSpPr>
            <p:nvPr/>
          </p:nvSpPr>
          <p:spPr bwMode="auto">
            <a:xfrm>
              <a:off x="4140" y="3260"/>
              <a:ext cx="10" cy="17"/>
            </a:xfrm>
            <a:custGeom>
              <a:avLst/>
              <a:gdLst>
                <a:gd name="T0" fmla="*/ 5 w 17"/>
                <a:gd name="T1" fmla="*/ 0 h 24"/>
                <a:gd name="T2" fmla="*/ 0 w 17"/>
                <a:gd name="T3" fmla="*/ 5 h 24"/>
                <a:gd name="T4" fmla="*/ 5 w 17"/>
                <a:gd name="T5" fmla="*/ 11 h 24"/>
                <a:gd name="T6" fmla="*/ 5 w 17"/>
                <a:gd name="T7" fmla="*/ 0 h 24"/>
                <a:gd name="T8" fmla="*/ 5 w 17"/>
                <a:gd name="T9" fmla="*/ 0 h 24"/>
                <a:gd name="T10" fmla="*/ 5 w 1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4"/>
                <a:gd name="T20" fmla="*/ 17 w 1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4">
                  <a:moveTo>
                    <a:pt x="16" y="0"/>
                  </a:moveTo>
                  <a:lnTo>
                    <a:pt x="0" y="10"/>
                  </a:lnTo>
                  <a:lnTo>
                    <a:pt x="13" y="2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2" name="Freeform 45"/>
            <p:cNvSpPr>
              <a:spLocks/>
            </p:cNvSpPr>
            <p:nvPr/>
          </p:nvSpPr>
          <p:spPr bwMode="auto">
            <a:xfrm>
              <a:off x="4237" y="2928"/>
              <a:ext cx="5" cy="11"/>
            </a:xfrm>
            <a:custGeom>
              <a:avLst/>
              <a:gdLst>
                <a:gd name="T0" fmla="*/ 0 w 8"/>
                <a:gd name="T1" fmla="*/ 4 h 15"/>
                <a:gd name="T2" fmla="*/ 0 w 8"/>
                <a:gd name="T3" fmla="*/ 4 h 15"/>
                <a:gd name="T4" fmla="*/ 0 w 8"/>
                <a:gd name="T5" fmla="*/ 5 h 15"/>
                <a:gd name="T6" fmla="*/ 2 w 8"/>
                <a:gd name="T7" fmla="*/ 7 h 15"/>
                <a:gd name="T8" fmla="*/ 2 w 8"/>
                <a:gd name="T9" fmla="*/ 5 h 15"/>
                <a:gd name="T10" fmla="*/ 3 w 8"/>
                <a:gd name="T11" fmla="*/ 5 h 15"/>
                <a:gd name="T12" fmla="*/ 3 w 8"/>
                <a:gd name="T13" fmla="*/ 4 h 15"/>
                <a:gd name="T14" fmla="*/ 2 w 8"/>
                <a:gd name="T15" fmla="*/ 2 h 15"/>
                <a:gd name="T16" fmla="*/ 2 w 8"/>
                <a:gd name="T17" fmla="*/ 0 h 15"/>
                <a:gd name="T18" fmla="*/ 2 w 8"/>
                <a:gd name="T19" fmla="*/ 0 h 15"/>
                <a:gd name="T20" fmla="*/ 0 w 8"/>
                <a:gd name="T21" fmla="*/ 0 h 15"/>
                <a:gd name="T22" fmla="*/ 0 w 8"/>
                <a:gd name="T23" fmla="*/ 2 h 15"/>
                <a:gd name="T24" fmla="*/ 0 w 8"/>
                <a:gd name="T25" fmla="*/ 4 h 15"/>
                <a:gd name="T26" fmla="*/ 0 w 8"/>
                <a:gd name="T27" fmla="*/ 4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"/>
                <a:gd name="T43" fmla="*/ 0 h 15"/>
                <a:gd name="T44" fmla="*/ 8 w 8"/>
                <a:gd name="T45" fmla="*/ 15 h 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" h="15">
                  <a:moveTo>
                    <a:pt x="0" y="7"/>
                  </a:moveTo>
                  <a:lnTo>
                    <a:pt x="0" y="7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7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" name="Freeform 46"/>
            <p:cNvSpPr>
              <a:spLocks/>
            </p:cNvSpPr>
            <p:nvPr/>
          </p:nvSpPr>
          <p:spPr bwMode="auto">
            <a:xfrm>
              <a:off x="4237" y="2928"/>
              <a:ext cx="5" cy="11"/>
            </a:xfrm>
            <a:custGeom>
              <a:avLst/>
              <a:gdLst>
                <a:gd name="T0" fmla="*/ 0 w 8"/>
                <a:gd name="T1" fmla="*/ 4 h 15"/>
                <a:gd name="T2" fmla="*/ 0 w 8"/>
                <a:gd name="T3" fmla="*/ 5 h 15"/>
                <a:gd name="T4" fmla="*/ 2 w 8"/>
                <a:gd name="T5" fmla="*/ 7 h 15"/>
                <a:gd name="T6" fmla="*/ 2 w 8"/>
                <a:gd name="T7" fmla="*/ 5 h 15"/>
                <a:gd name="T8" fmla="*/ 3 w 8"/>
                <a:gd name="T9" fmla="*/ 5 h 15"/>
                <a:gd name="T10" fmla="*/ 3 w 8"/>
                <a:gd name="T11" fmla="*/ 4 h 15"/>
                <a:gd name="T12" fmla="*/ 2 w 8"/>
                <a:gd name="T13" fmla="*/ 2 h 15"/>
                <a:gd name="T14" fmla="*/ 2 w 8"/>
                <a:gd name="T15" fmla="*/ 0 h 15"/>
                <a:gd name="T16" fmla="*/ 0 w 8"/>
                <a:gd name="T17" fmla="*/ 0 h 15"/>
                <a:gd name="T18" fmla="*/ 0 w 8"/>
                <a:gd name="T19" fmla="*/ 2 h 15"/>
                <a:gd name="T20" fmla="*/ 0 w 8"/>
                <a:gd name="T21" fmla="*/ 4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"/>
                <a:gd name="T34" fmla="*/ 0 h 15"/>
                <a:gd name="T35" fmla="*/ 8 w 8"/>
                <a:gd name="T36" fmla="*/ 15 h 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" h="15">
                  <a:moveTo>
                    <a:pt x="0" y="7"/>
                  </a:moveTo>
                  <a:lnTo>
                    <a:pt x="0" y="10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7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144" name="Group 133"/>
          <p:cNvGrpSpPr>
            <a:grpSpLocks/>
          </p:cNvGrpSpPr>
          <p:nvPr/>
        </p:nvGrpSpPr>
        <p:grpSpPr bwMode="auto">
          <a:xfrm>
            <a:off x="5941144" y="4551387"/>
            <a:ext cx="1727200" cy="1685925"/>
            <a:chOff x="567" y="895"/>
            <a:chExt cx="1088" cy="1062"/>
          </a:xfrm>
        </p:grpSpPr>
        <p:sp>
          <p:nvSpPr>
            <p:cNvPr id="145" name="Freeform 131"/>
            <p:cNvSpPr>
              <a:spLocks/>
            </p:cNvSpPr>
            <p:nvPr/>
          </p:nvSpPr>
          <p:spPr bwMode="auto">
            <a:xfrm>
              <a:off x="951" y="1162"/>
              <a:ext cx="659" cy="728"/>
            </a:xfrm>
            <a:custGeom>
              <a:avLst/>
              <a:gdLst>
                <a:gd name="T0" fmla="*/ 631 w 659"/>
                <a:gd name="T1" fmla="*/ 3 h 728"/>
                <a:gd name="T2" fmla="*/ 658 w 659"/>
                <a:gd name="T3" fmla="*/ 13 h 728"/>
                <a:gd name="T4" fmla="*/ 658 w 659"/>
                <a:gd name="T5" fmla="*/ 65 h 728"/>
                <a:gd name="T6" fmla="*/ 443 w 659"/>
                <a:gd name="T7" fmla="*/ 133 h 728"/>
                <a:gd name="T8" fmla="*/ 443 w 659"/>
                <a:gd name="T9" fmla="*/ 409 h 728"/>
                <a:gd name="T10" fmla="*/ 399 w 659"/>
                <a:gd name="T11" fmla="*/ 428 h 728"/>
                <a:gd name="T12" fmla="*/ 399 w 659"/>
                <a:gd name="T13" fmla="*/ 610 h 728"/>
                <a:gd name="T14" fmla="*/ 546 w 659"/>
                <a:gd name="T15" fmla="*/ 568 h 728"/>
                <a:gd name="T16" fmla="*/ 580 w 659"/>
                <a:gd name="T17" fmla="*/ 594 h 728"/>
                <a:gd name="T18" fmla="*/ 123 w 659"/>
                <a:gd name="T19" fmla="*/ 727 h 728"/>
                <a:gd name="T20" fmla="*/ 89 w 659"/>
                <a:gd name="T21" fmla="*/ 697 h 728"/>
                <a:gd name="T22" fmla="*/ 96 w 659"/>
                <a:gd name="T23" fmla="*/ 691 h 728"/>
                <a:gd name="T24" fmla="*/ 286 w 659"/>
                <a:gd name="T25" fmla="*/ 639 h 728"/>
                <a:gd name="T26" fmla="*/ 286 w 659"/>
                <a:gd name="T27" fmla="*/ 308 h 728"/>
                <a:gd name="T28" fmla="*/ 194 w 659"/>
                <a:gd name="T29" fmla="*/ 272 h 728"/>
                <a:gd name="T30" fmla="*/ 102 w 659"/>
                <a:gd name="T31" fmla="*/ 243 h 728"/>
                <a:gd name="T32" fmla="*/ 0 w 659"/>
                <a:gd name="T33" fmla="*/ 198 h 728"/>
                <a:gd name="T34" fmla="*/ 48 w 659"/>
                <a:gd name="T35" fmla="*/ 178 h 728"/>
                <a:gd name="T36" fmla="*/ 102 w 659"/>
                <a:gd name="T37" fmla="*/ 169 h 728"/>
                <a:gd name="T38" fmla="*/ 109 w 659"/>
                <a:gd name="T39" fmla="*/ 133 h 728"/>
                <a:gd name="T40" fmla="*/ 58 w 659"/>
                <a:gd name="T41" fmla="*/ 97 h 728"/>
                <a:gd name="T42" fmla="*/ 51 w 659"/>
                <a:gd name="T43" fmla="*/ 71 h 728"/>
                <a:gd name="T44" fmla="*/ 34 w 659"/>
                <a:gd name="T45" fmla="*/ 55 h 728"/>
                <a:gd name="T46" fmla="*/ 51 w 659"/>
                <a:gd name="T47" fmla="*/ 48 h 728"/>
                <a:gd name="T48" fmla="*/ 102 w 659"/>
                <a:gd name="T49" fmla="*/ 55 h 728"/>
                <a:gd name="T50" fmla="*/ 99 w 659"/>
                <a:gd name="T51" fmla="*/ 0 h 728"/>
                <a:gd name="T52" fmla="*/ 154 w 659"/>
                <a:gd name="T53" fmla="*/ 16 h 728"/>
                <a:gd name="T54" fmla="*/ 361 w 659"/>
                <a:gd name="T55" fmla="*/ 87 h 728"/>
                <a:gd name="T56" fmla="*/ 621 w 659"/>
                <a:gd name="T57" fmla="*/ 16 h 728"/>
                <a:gd name="T58" fmla="*/ 631 w 659"/>
                <a:gd name="T59" fmla="*/ 3 h 728"/>
                <a:gd name="T60" fmla="*/ 631 w 659"/>
                <a:gd name="T61" fmla="*/ 3 h 7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59"/>
                <a:gd name="T94" fmla="*/ 0 h 728"/>
                <a:gd name="T95" fmla="*/ 659 w 659"/>
                <a:gd name="T96" fmla="*/ 728 h 72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59" h="728">
                  <a:moveTo>
                    <a:pt x="631" y="3"/>
                  </a:moveTo>
                  <a:lnTo>
                    <a:pt x="658" y="13"/>
                  </a:lnTo>
                  <a:lnTo>
                    <a:pt x="658" y="65"/>
                  </a:lnTo>
                  <a:lnTo>
                    <a:pt x="443" y="133"/>
                  </a:lnTo>
                  <a:lnTo>
                    <a:pt x="443" y="409"/>
                  </a:lnTo>
                  <a:lnTo>
                    <a:pt x="399" y="428"/>
                  </a:lnTo>
                  <a:lnTo>
                    <a:pt x="399" y="610"/>
                  </a:lnTo>
                  <a:lnTo>
                    <a:pt x="546" y="568"/>
                  </a:lnTo>
                  <a:lnTo>
                    <a:pt x="580" y="594"/>
                  </a:lnTo>
                  <a:lnTo>
                    <a:pt x="123" y="727"/>
                  </a:lnTo>
                  <a:lnTo>
                    <a:pt x="89" y="697"/>
                  </a:lnTo>
                  <a:lnTo>
                    <a:pt x="96" y="691"/>
                  </a:lnTo>
                  <a:lnTo>
                    <a:pt x="286" y="639"/>
                  </a:lnTo>
                  <a:lnTo>
                    <a:pt x="286" y="308"/>
                  </a:lnTo>
                  <a:lnTo>
                    <a:pt x="194" y="272"/>
                  </a:lnTo>
                  <a:lnTo>
                    <a:pt x="102" y="243"/>
                  </a:lnTo>
                  <a:lnTo>
                    <a:pt x="0" y="198"/>
                  </a:lnTo>
                  <a:lnTo>
                    <a:pt x="48" y="178"/>
                  </a:lnTo>
                  <a:lnTo>
                    <a:pt x="102" y="169"/>
                  </a:lnTo>
                  <a:lnTo>
                    <a:pt x="109" y="133"/>
                  </a:lnTo>
                  <a:lnTo>
                    <a:pt x="58" y="97"/>
                  </a:lnTo>
                  <a:lnTo>
                    <a:pt x="51" y="71"/>
                  </a:lnTo>
                  <a:lnTo>
                    <a:pt x="34" y="55"/>
                  </a:lnTo>
                  <a:lnTo>
                    <a:pt x="51" y="48"/>
                  </a:lnTo>
                  <a:lnTo>
                    <a:pt x="102" y="55"/>
                  </a:lnTo>
                  <a:lnTo>
                    <a:pt x="99" y="0"/>
                  </a:lnTo>
                  <a:lnTo>
                    <a:pt x="154" y="16"/>
                  </a:lnTo>
                  <a:lnTo>
                    <a:pt x="361" y="87"/>
                  </a:lnTo>
                  <a:lnTo>
                    <a:pt x="621" y="16"/>
                  </a:lnTo>
                  <a:lnTo>
                    <a:pt x="631" y="3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46" name="Group 130"/>
            <p:cNvGrpSpPr>
              <a:grpSpLocks/>
            </p:cNvGrpSpPr>
            <p:nvPr/>
          </p:nvGrpSpPr>
          <p:grpSpPr bwMode="auto">
            <a:xfrm>
              <a:off x="930" y="917"/>
              <a:ext cx="392" cy="427"/>
              <a:chOff x="1403" y="1898"/>
              <a:chExt cx="392" cy="427"/>
            </a:xfrm>
          </p:grpSpPr>
          <p:sp>
            <p:nvSpPr>
              <p:cNvPr id="173" name="Freeform 106"/>
              <p:cNvSpPr>
                <a:spLocks/>
              </p:cNvSpPr>
              <p:nvPr/>
            </p:nvSpPr>
            <p:spPr bwMode="auto">
              <a:xfrm>
                <a:off x="1403" y="2171"/>
                <a:ext cx="386" cy="154"/>
              </a:xfrm>
              <a:custGeom>
                <a:avLst/>
                <a:gdLst>
                  <a:gd name="T0" fmla="*/ 233 w 638"/>
                  <a:gd name="T1" fmla="*/ 25 h 225"/>
                  <a:gd name="T2" fmla="*/ 210 w 638"/>
                  <a:gd name="T3" fmla="*/ 92 h 225"/>
                  <a:gd name="T4" fmla="*/ 210 w 638"/>
                  <a:gd name="T5" fmla="*/ 97 h 225"/>
                  <a:gd name="T6" fmla="*/ 210 w 638"/>
                  <a:gd name="T7" fmla="*/ 102 h 225"/>
                  <a:gd name="T8" fmla="*/ 210 w 638"/>
                  <a:gd name="T9" fmla="*/ 105 h 225"/>
                  <a:gd name="T10" fmla="*/ 198 w 638"/>
                  <a:gd name="T11" fmla="*/ 102 h 225"/>
                  <a:gd name="T12" fmla="*/ 122 w 638"/>
                  <a:gd name="T13" fmla="*/ 88 h 225"/>
                  <a:gd name="T14" fmla="*/ 119 w 638"/>
                  <a:gd name="T15" fmla="*/ 88 h 225"/>
                  <a:gd name="T16" fmla="*/ 67 w 638"/>
                  <a:gd name="T17" fmla="*/ 78 h 225"/>
                  <a:gd name="T18" fmla="*/ 55 w 638"/>
                  <a:gd name="T19" fmla="*/ 75 h 225"/>
                  <a:gd name="T20" fmla="*/ 47 w 638"/>
                  <a:gd name="T21" fmla="*/ 63 h 225"/>
                  <a:gd name="T22" fmla="*/ 33 w 638"/>
                  <a:gd name="T23" fmla="*/ 36 h 225"/>
                  <a:gd name="T24" fmla="*/ 27 w 638"/>
                  <a:gd name="T25" fmla="*/ 36 h 225"/>
                  <a:gd name="T26" fmla="*/ 22 w 638"/>
                  <a:gd name="T27" fmla="*/ 41 h 225"/>
                  <a:gd name="T28" fmla="*/ 10 w 638"/>
                  <a:gd name="T29" fmla="*/ 39 h 225"/>
                  <a:gd name="T30" fmla="*/ 0 w 638"/>
                  <a:gd name="T31" fmla="*/ 36 h 225"/>
                  <a:gd name="T32" fmla="*/ 33 w 638"/>
                  <a:gd name="T33" fmla="*/ 0 h 225"/>
                  <a:gd name="T34" fmla="*/ 34 w 638"/>
                  <a:gd name="T35" fmla="*/ 0 h 225"/>
                  <a:gd name="T36" fmla="*/ 189 w 638"/>
                  <a:gd name="T37" fmla="*/ 21 h 225"/>
                  <a:gd name="T38" fmla="*/ 227 w 638"/>
                  <a:gd name="T39" fmla="*/ 25 h 225"/>
                  <a:gd name="T40" fmla="*/ 233 w 638"/>
                  <a:gd name="T41" fmla="*/ 25 h 225"/>
                  <a:gd name="T42" fmla="*/ 233 w 638"/>
                  <a:gd name="T43" fmla="*/ 25 h 22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38"/>
                  <a:gd name="T67" fmla="*/ 0 h 225"/>
                  <a:gd name="T68" fmla="*/ 638 w 638"/>
                  <a:gd name="T69" fmla="*/ 225 h 22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38" h="225">
                    <a:moveTo>
                      <a:pt x="637" y="54"/>
                    </a:moveTo>
                    <a:lnTo>
                      <a:pt x="573" y="197"/>
                    </a:lnTo>
                    <a:lnTo>
                      <a:pt x="573" y="207"/>
                    </a:lnTo>
                    <a:lnTo>
                      <a:pt x="573" y="217"/>
                    </a:lnTo>
                    <a:lnTo>
                      <a:pt x="573" y="224"/>
                    </a:lnTo>
                    <a:lnTo>
                      <a:pt x="540" y="217"/>
                    </a:lnTo>
                    <a:lnTo>
                      <a:pt x="332" y="187"/>
                    </a:lnTo>
                    <a:lnTo>
                      <a:pt x="325" y="187"/>
                    </a:lnTo>
                    <a:lnTo>
                      <a:pt x="184" y="167"/>
                    </a:lnTo>
                    <a:lnTo>
                      <a:pt x="151" y="160"/>
                    </a:lnTo>
                    <a:lnTo>
                      <a:pt x="127" y="134"/>
                    </a:lnTo>
                    <a:lnTo>
                      <a:pt x="90" y="77"/>
                    </a:lnTo>
                    <a:lnTo>
                      <a:pt x="74" y="77"/>
                    </a:lnTo>
                    <a:lnTo>
                      <a:pt x="60" y="87"/>
                    </a:lnTo>
                    <a:lnTo>
                      <a:pt x="27" y="84"/>
                    </a:lnTo>
                    <a:lnTo>
                      <a:pt x="0" y="77"/>
                    </a:lnTo>
                    <a:lnTo>
                      <a:pt x="90" y="0"/>
                    </a:lnTo>
                    <a:lnTo>
                      <a:pt x="94" y="0"/>
                    </a:lnTo>
                    <a:lnTo>
                      <a:pt x="516" y="44"/>
                    </a:lnTo>
                    <a:lnTo>
                      <a:pt x="620" y="54"/>
                    </a:lnTo>
                    <a:lnTo>
                      <a:pt x="637" y="54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>
                <a:prstShdw prst="shdw17" dist="17961" dir="2700000">
                  <a:srgbClr val="393939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74" name="Freeform 108"/>
              <p:cNvSpPr>
                <a:spLocks/>
              </p:cNvSpPr>
              <p:nvPr/>
            </p:nvSpPr>
            <p:spPr bwMode="auto">
              <a:xfrm>
                <a:off x="1519" y="2246"/>
                <a:ext cx="5" cy="17"/>
              </a:xfrm>
              <a:custGeom>
                <a:avLst/>
                <a:gdLst>
                  <a:gd name="T0" fmla="*/ 1 w 8"/>
                  <a:gd name="T1" fmla="*/ 11 h 25"/>
                  <a:gd name="T2" fmla="*/ 3 w 8"/>
                  <a:gd name="T3" fmla="*/ 8 h 25"/>
                  <a:gd name="T4" fmla="*/ 1 w 8"/>
                  <a:gd name="T5" fmla="*/ 3 h 25"/>
                  <a:gd name="T6" fmla="*/ 0 w 8"/>
                  <a:gd name="T7" fmla="*/ 0 h 25"/>
                  <a:gd name="T8" fmla="*/ 0 w 8"/>
                  <a:gd name="T9" fmla="*/ 7 h 25"/>
                  <a:gd name="T10" fmla="*/ 1 w 8"/>
                  <a:gd name="T11" fmla="*/ 11 h 25"/>
                  <a:gd name="T12" fmla="*/ 1 w 8"/>
                  <a:gd name="T13" fmla="*/ 11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25"/>
                  <a:gd name="T23" fmla="*/ 8 w 8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25">
                    <a:moveTo>
                      <a:pt x="3" y="24"/>
                    </a:moveTo>
                    <a:lnTo>
                      <a:pt x="7" y="17"/>
                    </a:lnTo>
                    <a:lnTo>
                      <a:pt x="3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75" name="Freeform 109"/>
              <p:cNvSpPr>
                <a:spLocks/>
              </p:cNvSpPr>
              <p:nvPr/>
            </p:nvSpPr>
            <p:spPr bwMode="auto">
              <a:xfrm>
                <a:off x="1503" y="1901"/>
                <a:ext cx="250" cy="255"/>
              </a:xfrm>
              <a:custGeom>
                <a:avLst/>
                <a:gdLst>
                  <a:gd name="T0" fmla="*/ 139 w 414"/>
                  <a:gd name="T1" fmla="*/ 175 h 371"/>
                  <a:gd name="T2" fmla="*/ 106 w 414"/>
                  <a:gd name="T3" fmla="*/ 173 h 371"/>
                  <a:gd name="T4" fmla="*/ 73 w 414"/>
                  <a:gd name="T5" fmla="*/ 170 h 371"/>
                  <a:gd name="T6" fmla="*/ 39 w 414"/>
                  <a:gd name="T7" fmla="*/ 167 h 371"/>
                  <a:gd name="T8" fmla="*/ 7 w 414"/>
                  <a:gd name="T9" fmla="*/ 161 h 371"/>
                  <a:gd name="T10" fmla="*/ 1 w 414"/>
                  <a:gd name="T11" fmla="*/ 80 h 371"/>
                  <a:gd name="T12" fmla="*/ 0 w 414"/>
                  <a:gd name="T13" fmla="*/ 0 h 371"/>
                  <a:gd name="T14" fmla="*/ 149 w 414"/>
                  <a:gd name="T15" fmla="*/ 0 h 371"/>
                  <a:gd name="T16" fmla="*/ 150 w 414"/>
                  <a:gd name="T17" fmla="*/ 87 h 371"/>
                  <a:gd name="T18" fmla="*/ 149 w 414"/>
                  <a:gd name="T19" fmla="*/ 175 h 371"/>
                  <a:gd name="T20" fmla="*/ 139 w 414"/>
                  <a:gd name="T21" fmla="*/ 175 h 371"/>
                  <a:gd name="T22" fmla="*/ 139 w 414"/>
                  <a:gd name="T23" fmla="*/ 175 h 37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4"/>
                  <a:gd name="T37" fmla="*/ 0 h 371"/>
                  <a:gd name="T38" fmla="*/ 414 w 414"/>
                  <a:gd name="T39" fmla="*/ 371 h 37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4" h="371">
                    <a:moveTo>
                      <a:pt x="382" y="370"/>
                    </a:moveTo>
                    <a:lnTo>
                      <a:pt x="292" y="366"/>
                    </a:lnTo>
                    <a:lnTo>
                      <a:pt x="201" y="360"/>
                    </a:lnTo>
                    <a:lnTo>
                      <a:pt x="107" y="353"/>
                    </a:lnTo>
                    <a:lnTo>
                      <a:pt x="20" y="340"/>
                    </a:lnTo>
                    <a:lnTo>
                      <a:pt x="4" y="170"/>
                    </a:lnTo>
                    <a:lnTo>
                      <a:pt x="0" y="0"/>
                    </a:lnTo>
                    <a:lnTo>
                      <a:pt x="409" y="0"/>
                    </a:lnTo>
                    <a:lnTo>
                      <a:pt x="413" y="183"/>
                    </a:lnTo>
                    <a:lnTo>
                      <a:pt x="409" y="370"/>
                    </a:lnTo>
                    <a:lnTo>
                      <a:pt x="382" y="37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>
                <a:prstShdw prst="shdw17" dist="17961" dir="2700000">
                  <a:srgbClr val="525252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76" name="Freeform 110"/>
              <p:cNvSpPr>
                <a:spLocks/>
              </p:cNvSpPr>
              <p:nvPr/>
            </p:nvSpPr>
            <p:spPr bwMode="auto">
              <a:xfrm>
                <a:off x="1474" y="2260"/>
                <a:ext cx="35" cy="24"/>
              </a:xfrm>
              <a:custGeom>
                <a:avLst/>
                <a:gdLst>
                  <a:gd name="T0" fmla="*/ 10 w 58"/>
                  <a:gd name="T1" fmla="*/ 13 h 35"/>
                  <a:gd name="T2" fmla="*/ 13 w 58"/>
                  <a:gd name="T3" fmla="*/ 11 h 35"/>
                  <a:gd name="T4" fmla="*/ 14 w 58"/>
                  <a:gd name="T5" fmla="*/ 8 h 35"/>
                  <a:gd name="T6" fmla="*/ 21 w 58"/>
                  <a:gd name="T7" fmla="*/ 2 h 35"/>
                  <a:gd name="T8" fmla="*/ 21 w 58"/>
                  <a:gd name="T9" fmla="*/ 0 h 35"/>
                  <a:gd name="T10" fmla="*/ 17 w 58"/>
                  <a:gd name="T11" fmla="*/ 0 h 35"/>
                  <a:gd name="T12" fmla="*/ 13 w 58"/>
                  <a:gd name="T13" fmla="*/ 2 h 35"/>
                  <a:gd name="T14" fmla="*/ 0 w 58"/>
                  <a:gd name="T15" fmla="*/ 7 h 35"/>
                  <a:gd name="T16" fmla="*/ 5 w 58"/>
                  <a:gd name="T17" fmla="*/ 16 h 35"/>
                  <a:gd name="T18" fmla="*/ 10 w 58"/>
                  <a:gd name="T19" fmla="*/ 13 h 35"/>
                  <a:gd name="T20" fmla="*/ 10 w 58"/>
                  <a:gd name="T21" fmla="*/ 13 h 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35"/>
                  <a:gd name="T35" fmla="*/ 58 w 58"/>
                  <a:gd name="T36" fmla="*/ 35 h 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35">
                    <a:moveTo>
                      <a:pt x="27" y="27"/>
                    </a:moveTo>
                    <a:lnTo>
                      <a:pt x="34" y="24"/>
                    </a:lnTo>
                    <a:lnTo>
                      <a:pt x="40" y="17"/>
                    </a:lnTo>
                    <a:lnTo>
                      <a:pt x="57" y="4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37" y="4"/>
                    </a:lnTo>
                    <a:lnTo>
                      <a:pt x="0" y="14"/>
                    </a:lnTo>
                    <a:lnTo>
                      <a:pt x="14" y="34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77" name="Freeform 111"/>
              <p:cNvSpPr>
                <a:spLocks/>
              </p:cNvSpPr>
              <p:nvPr/>
            </p:nvSpPr>
            <p:spPr bwMode="auto">
              <a:xfrm>
                <a:off x="1533" y="2173"/>
                <a:ext cx="193" cy="30"/>
              </a:xfrm>
              <a:custGeom>
                <a:avLst/>
                <a:gdLst>
                  <a:gd name="T0" fmla="*/ 116 w 320"/>
                  <a:gd name="T1" fmla="*/ 18 h 44"/>
                  <a:gd name="T2" fmla="*/ 116 w 320"/>
                  <a:gd name="T3" fmla="*/ 14 h 44"/>
                  <a:gd name="T4" fmla="*/ 0 w 320"/>
                  <a:gd name="T5" fmla="*/ 0 h 44"/>
                  <a:gd name="T6" fmla="*/ 0 w 320"/>
                  <a:gd name="T7" fmla="*/ 5 h 44"/>
                  <a:gd name="T8" fmla="*/ 116 w 320"/>
                  <a:gd name="T9" fmla="*/ 20 h 44"/>
                  <a:gd name="T10" fmla="*/ 116 w 320"/>
                  <a:gd name="T11" fmla="*/ 20 h 44"/>
                  <a:gd name="T12" fmla="*/ 116 w 320"/>
                  <a:gd name="T13" fmla="*/ 18 h 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0"/>
                  <a:gd name="T22" fmla="*/ 0 h 44"/>
                  <a:gd name="T23" fmla="*/ 320 w 320"/>
                  <a:gd name="T24" fmla="*/ 44 h 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0" h="44">
                    <a:moveTo>
                      <a:pt x="319" y="40"/>
                    </a:moveTo>
                    <a:lnTo>
                      <a:pt x="319" y="3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319" y="43"/>
                    </a:lnTo>
                    <a:lnTo>
                      <a:pt x="319" y="4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>
                <a:prstShdw prst="shdw17" dist="17961" dir="2700000">
                  <a:srgbClr val="525252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78" name="Freeform 112"/>
              <p:cNvSpPr>
                <a:spLocks/>
              </p:cNvSpPr>
              <p:nvPr/>
            </p:nvSpPr>
            <p:spPr bwMode="auto">
              <a:xfrm>
                <a:off x="1541" y="2138"/>
                <a:ext cx="193" cy="29"/>
              </a:xfrm>
              <a:custGeom>
                <a:avLst/>
                <a:gdLst>
                  <a:gd name="T0" fmla="*/ 29 w 319"/>
                  <a:gd name="T1" fmla="*/ 10 h 42"/>
                  <a:gd name="T2" fmla="*/ 73 w 319"/>
                  <a:gd name="T3" fmla="*/ 15 h 42"/>
                  <a:gd name="T4" fmla="*/ 116 w 319"/>
                  <a:gd name="T5" fmla="*/ 19 h 42"/>
                  <a:gd name="T6" fmla="*/ 116 w 319"/>
                  <a:gd name="T7" fmla="*/ 12 h 42"/>
                  <a:gd name="T8" fmla="*/ 94 w 319"/>
                  <a:gd name="T9" fmla="*/ 10 h 42"/>
                  <a:gd name="T10" fmla="*/ 71 w 319"/>
                  <a:gd name="T11" fmla="*/ 8 h 42"/>
                  <a:gd name="T12" fmla="*/ 0 w 319"/>
                  <a:gd name="T13" fmla="*/ 0 h 42"/>
                  <a:gd name="T14" fmla="*/ 0 w 319"/>
                  <a:gd name="T15" fmla="*/ 7 h 42"/>
                  <a:gd name="T16" fmla="*/ 13 w 319"/>
                  <a:gd name="T17" fmla="*/ 8 h 42"/>
                  <a:gd name="T18" fmla="*/ 29 w 319"/>
                  <a:gd name="T19" fmla="*/ 10 h 42"/>
                  <a:gd name="T20" fmla="*/ 29 w 319"/>
                  <a:gd name="T21" fmla="*/ 10 h 4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9"/>
                  <a:gd name="T34" fmla="*/ 0 h 42"/>
                  <a:gd name="T35" fmla="*/ 319 w 319"/>
                  <a:gd name="T36" fmla="*/ 42 h 4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9" h="42">
                    <a:moveTo>
                      <a:pt x="80" y="20"/>
                    </a:moveTo>
                    <a:lnTo>
                      <a:pt x="198" y="30"/>
                    </a:lnTo>
                    <a:lnTo>
                      <a:pt x="318" y="41"/>
                    </a:lnTo>
                    <a:lnTo>
                      <a:pt x="318" y="24"/>
                    </a:lnTo>
                    <a:lnTo>
                      <a:pt x="258" y="20"/>
                    </a:lnTo>
                    <a:lnTo>
                      <a:pt x="194" y="1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17"/>
                    </a:lnTo>
                    <a:lnTo>
                      <a:pt x="80" y="2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>
                <a:prstShdw prst="shdw17" dist="17961" dir="2700000">
                  <a:srgbClr val="525252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79" name="Freeform 113"/>
              <p:cNvSpPr>
                <a:spLocks/>
              </p:cNvSpPr>
              <p:nvPr/>
            </p:nvSpPr>
            <p:spPr bwMode="auto">
              <a:xfrm>
                <a:off x="1750" y="2208"/>
                <a:ext cx="43" cy="117"/>
              </a:xfrm>
              <a:custGeom>
                <a:avLst/>
                <a:gdLst>
                  <a:gd name="T0" fmla="*/ 0 w 72"/>
                  <a:gd name="T1" fmla="*/ 79 h 171"/>
                  <a:gd name="T2" fmla="*/ 0 w 72"/>
                  <a:gd name="T3" fmla="*/ 75 h 171"/>
                  <a:gd name="T4" fmla="*/ 0 w 72"/>
                  <a:gd name="T5" fmla="*/ 70 h 171"/>
                  <a:gd name="T6" fmla="*/ 0 w 72"/>
                  <a:gd name="T7" fmla="*/ 67 h 171"/>
                  <a:gd name="T8" fmla="*/ 23 w 72"/>
                  <a:gd name="T9" fmla="*/ 0 h 171"/>
                  <a:gd name="T10" fmla="*/ 23 w 72"/>
                  <a:gd name="T11" fmla="*/ 0 h 171"/>
                  <a:gd name="T12" fmla="*/ 25 w 72"/>
                  <a:gd name="T13" fmla="*/ 23 h 171"/>
                  <a:gd name="T14" fmla="*/ 5 w 72"/>
                  <a:gd name="T15" fmla="*/ 77 h 171"/>
                  <a:gd name="T16" fmla="*/ 4 w 72"/>
                  <a:gd name="T17" fmla="*/ 78 h 171"/>
                  <a:gd name="T18" fmla="*/ 2 w 72"/>
                  <a:gd name="T19" fmla="*/ 79 h 171"/>
                  <a:gd name="T20" fmla="*/ 1 w 72"/>
                  <a:gd name="T21" fmla="*/ 79 h 171"/>
                  <a:gd name="T22" fmla="*/ 0 w 72"/>
                  <a:gd name="T23" fmla="*/ 79 h 171"/>
                  <a:gd name="T24" fmla="*/ 0 w 72"/>
                  <a:gd name="T25" fmla="*/ 79 h 1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171"/>
                  <a:gd name="T41" fmla="*/ 72 w 72"/>
                  <a:gd name="T42" fmla="*/ 171 h 1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171">
                    <a:moveTo>
                      <a:pt x="0" y="170"/>
                    </a:moveTo>
                    <a:lnTo>
                      <a:pt x="0" y="160"/>
                    </a:lnTo>
                    <a:lnTo>
                      <a:pt x="0" y="150"/>
                    </a:lnTo>
                    <a:lnTo>
                      <a:pt x="0" y="143"/>
                    </a:lnTo>
                    <a:lnTo>
                      <a:pt x="64" y="0"/>
                    </a:lnTo>
                    <a:lnTo>
                      <a:pt x="71" y="50"/>
                    </a:lnTo>
                    <a:lnTo>
                      <a:pt x="14" y="163"/>
                    </a:lnTo>
                    <a:lnTo>
                      <a:pt x="10" y="166"/>
                    </a:lnTo>
                    <a:lnTo>
                      <a:pt x="7" y="170"/>
                    </a:lnTo>
                    <a:lnTo>
                      <a:pt x="4" y="17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ffectLst>
                <a:prstShdw prst="shdw17" dist="17961" dir="2700000">
                  <a:srgbClr val="525252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0" name="Freeform 114"/>
              <p:cNvSpPr>
                <a:spLocks/>
              </p:cNvSpPr>
              <p:nvPr/>
            </p:nvSpPr>
            <p:spPr bwMode="auto">
              <a:xfrm>
                <a:off x="1519" y="1933"/>
                <a:ext cx="213" cy="202"/>
              </a:xfrm>
              <a:custGeom>
                <a:avLst/>
                <a:gdLst>
                  <a:gd name="T0" fmla="*/ 100 w 353"/>
                  <a:gd name="T1" fmla="*/ 138 h 295"/>
                  <a:gd name="T2" fmla="*/ 52 w 353"/>
                  <a:gd name="T3" fmla="*/ 133 h 295"/>
                  <a:gd name="T4" fmla="*/ 6 w 353"/>
                  <a:gd name="T5" fmla="*/ 127 h 295"/>
                  <a:gd name="T6" fmla="*/ 5 w 353"/>
                  <a:gd name="T7" fmla="*/ 116 h 295"/>
                  <a:gd name="T8" fmla="*/ 1 w 353"/>
                  <a:gd name="T9" fmla="*/ 58 h 295"/>
                  <a:gd name="T10" fmla="*/ 0 w 353"/>
                  <a:gd name="T11" fmla="*/ 0 h 295"/>
                  <a:gd name="T12" fmla="*/ 127 w 353"/>
                  <a:gd name="T13" fmla="*/ 0 h 295"/>
                  <a:gd name="T14" fmla="*/ 128 w 353"/>
                  <a:gd name="T15" fmla="*/ 69 h 295"/>
                  <a:gd name="T16" fmla="*/ 127 w 353"/>
                  <a:gd name="T17" fmla="*/ 138 h 295"/>
                  <a:gd name="T18" fmla="*/ 100 w 353"/>
                  <a:gd name="T19" fmla="*/ 138 h 295"/>
                  <a:gd name="T20" fmla="*/ 100 w 353"/>
                  <a:gd name="T21" fmla="*/ 138 h 2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3"/>
                  <a:gd name="T34" fmla="*/ 0 h 295"/>
                  <a:gd name="T35" fmla="*/ 353 w 353"/>
                  <a:gd name="T36" fmla="*/ 295 h 2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3" h="295">
                    <a:moveTo>
                      <a:pt x="275" y="294"/>
                    </a:moveTo>
                    <a:lnTo>
                      <a:pt x="144" y="284"/>
                    </a:lnTo>
                    <a:lnTo>
                      <a:pt x="17" y="270"/>
                    </a:lnTo>
                    <a:lnTo>
                      <a:pt x="13" y="247"/>
                    </a:lnTo>
                    <a:lnTo>
                      <a:pt x="3" y="124"/>
                    </a:lnTo>
                    <a:lnTo>
                      <a:pt x="0" y="0"/>
                    </a:lnTo>
                    <a:lnTo>
                      <a:pt x="349" y="0"/>
                    </a:lnTo>
                    <a:lnTo>
                      <a:pt x="352" y="147"/>
                    </a:lnTo>
                    <a:lnTo>
                      <a:pt x="349" y="294"/>
                    </a:lnTo>
                    <a:lnTo>
                      <a:pt x="275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1" name="Freeform 115" descr="花束"/>
              <p:cNvSpPr>
                <a:spLocks/>
              </p:cNvSpPr>
              <p:nvPr/>
            </p:nvSpPr>
            <p:spPr bwMode="auto">
              <a:xfrm>
                <a:off x="1519" y="1933"/>
                <a:ext cx="213" cy="202"/>
              </a:xfrm>
              <a:custGeom>
                <a:avLst/>
                <a:gdLst>
                  <a:gd name="T0" fmla="*/ 100 w 353"/>
                  <a:gd name="T1" fmla="*/ 138 h 295"/>
                  <a:gd name="T2" fmla="*/ 52 w 353"/>
                  <a:gd name="T3" fmla="*/ 133 h 295"/>
                  <a:gd name="T4" fmla="*/ 6 w 353"/>
                  <a:gd name="T5" fmla="*/ 127 h 295"/>
                  <a:gd name="T6" fmla="*/ 5 w 353"/>
                  <a:gd name="T7" fmla="*/ 116 h 295"/>
                  <a:gd name="T8" fmla="*/ 1 w 353"/>
                  <a:gd name="T9" fmla="*/ 58 h 295"/>
                  <a:gd name="T10" fmla="*/ 0 w 353"/>
                  <a:gd name="T11" fmla="*/ 0 h 295"/>
                  <a:gd name="T12" fmla="*/ 127 w 353"/>
                  <a:gd name="T13" fmla="*/ 0 h 295"/>
                  <a:gd name="T14" fmla="*/ 128 w 353"/>
                  <a:gd name="T15" fmla="*/ 69 h 295"/>
                  <a:gd name="T16" fmla="*/ 127 w 353"/>
                  <a:gd name="T17" fmla="*/ 138 h 295"/>
                  <a:gd name="T18" fmla="*/ 100 w 353"/>
                  <a:gd name="T19" fmla="*/ 138 h 2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3"/>
                  <a:gd name="T31" fmla="*/ 0 h 295"/>
                  <a:gd name="T32" fmla="*/ 353 w 353"/>
                  <a:gd name="T33" fmla="*/ 295 h 2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3" h="295">
                    <a:moveTo>
                      <a:pt x="275" y="294"/>
                    </a:moveTo>
                    <a:lnTo>
                      <a:pt x="144" y="284"/>
                    </a:lnTo>
                    <a:lnTo>
                      <a:pt x="17" y="270"/>
                    </a:lnTo>
                    <a:lnTo>
                      <a:pt x="13" y="247"/>
                    </a:lnTo>
                    <a:lnTo>
                      <a:pt x="3" y="124"/>
                    </a:lnTo>
                    <a:lnTo>
                      <a:pt x="0" y="0"/>
                    </a:lnTo>
                    <a:lnTo>
                      <a:pt x="349" y="0"/>
                    </a:lnTo>
                    <a:lnTo>
                      <a:pt x="352" y="147"/>
                    </a:lnTo>
                    <a:lnTo>
                      <a:pt x="349" y="294"/>
                    </a:lnTo>
                    <a:lnTo>
                      <a:pt x="275" y="294"/>
                    </a:ln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>
                <a:prstShdw prst="shdw17" dist="17961" dir="2700000">
                  <a:srgbClr val="7A7A99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2" name="Freeform 118"/>
              <p:cNvSpPr>
                <a:spLocks/>
              </p:cNvSpPr>
              <p:nvPr/>
            </p:nvSpPr>
            <p:spPr bwMode="auto">
              <a:xfrm>
                <a:off x="1533" y="1898"/>
                <a:ext cx="262" cy="310"/>
              </a:xfrm>
              <a:custGeom>
                <a:avLst/>
                <a:gdLst>
                  <a:gd name="T0" fmla="*/ 154 w 434"/>
                  <a:gd name="T1" fmla="*/ 0 h 452"/>
                  <a:gd name="T2" fmla="*/ 155 w 434"/>
                  <a:gd name="T3" fmla="*/ 0 h 452"/>
                  <a:gd name="T4" fmla="*/ 158 w 434"/>
                  <a:gd name="T5" fmla="*/ 2 h 452"/>
                  <a:gd name="T6" fmla="*/ 158 w 434"/>
                  <a:gd name="T7" fmla="*/ 3 h 452"/>
                  <a:gd name="T8" fmla="*/ 158 w 434"/>
                  <a:gd name="T9" fmla="*/ 7 h 452"/>
                  <a:gd name="T10" fmla="*/ 158 w 434"/>
                  <a:gd name="T11" fmla="*/ 83 h 452"/>
                  <a:gd name="T12" fmla="*/ 153 w 434"/>
                  <a:gd name="T13" fmla="*/ 121 h 452"/>
                  <a:gd name="T14" fmla="*/ 142 w 434"/>
                  <a:gd name="T15" fmla="*/ 158 h 452"/>
                  <a:gd name="T16" fmla="*/ 148 w 434"/>
                  <a:gd name="T17" fmla="*/ 158 h 452"/>
                  <a:gd name="T18" fmla="*/ 148 w 434"/>
                  <a:gd name="T19" fmla="*/ 160 h 452"/>
                  <a:gd name="T20" fmla="*/ 148 w 434"/>
                  <a:gd name="T21" fmla="*/ 212 h 452"/>
                  <a:gd name="T22" fmla="*/ 117 w 434"/>
                  <a:gd name="T23" fmla="*/ 207 h 452"/>
                  <a:gd name="T24" fmla="*/ 117 w 434"/>
                  <a:gd name="T25" fmla="*/ 207 h 452"/>
                  <a:gd name="T26" fmla="*/ 117 w 434"/>
                  <a:gd name="T27" fmla="*/ 203 h 452"/>
                  <a:gd name="T28" fmla="*/ 0 w 434"/>
                  <a:gd name="T29" fmla="*/ 189 h 452"/>
                  <a:gd name="T30" fmla="*/ 15 w 434"/>
                  <a:gd name="T31" fmla="*/ 173 h 452"/>
                  <a:gd name="T32" fmla="*/ 15 w 434"/>
                  <a:gd name="T33" fmla="*/ 173 h 452"/>
                  <a:gd name="T34" fmla="*/ 34 w 434"/>
                  <a:gd name="T35" fmla="*/ 174 h 452"/>
                  <a:gd name="T36" fmla="*/ 34 w 434"/>
                  <a:gd name="T37" fmla="*/ 184 h 452"/>
                  <a:gd name="T38" fmla="*/ 63 w 434"/>
                  <a:gd name="T39" fmla="*/ 187 h 452"/>
                  <a:gd name="T40" fmla="*/ 93 w 434"/>
                  <a:gd name="T41" fmla="*/ 190 h 452"/>
                  <a:gd name="T42" fmla="*/ 93 w 434"/>
                  <a:gd name="T43" fmla="*/ 180 h 452"/>
                  <a:gd name="T44" fmla="*/ 93 w 434"/>
                  <a:gd name="T45" fmla="*/ 180 h 452"/>
                  <a:gd name="T46" fmla="*/ 121 w 434"/>
                  <a:gd name="T47" fmla="*/ 184 h 452"/>
                  <a:gd name="T48" fmla="*/ 121 w 434"/>
                  <a:gd name="T49" fmla="*/ 176 h 452"/>
                  <a:gd name="T50" fmla="*/ 131 w 434"/>
                  <a:gd name="T51" fmla="*/ 176 h 452"/>
                  <a:gd name="T52" fmla="*/ 132 w 434"/>
                  <a:gd name="T53" fmla="*/ 88 h 452"/>
                  <a:gd name="T54" fmla="*/ 131 w 434"/>
                  <a:gd name="T55" fmla="*/ 2 h 452"/>
                  <a:gd name="T56" fmla="*/ 154 w 434"/>
                  <a:gd name="T57" fmla="*/ 0 h 452"/>
                  <a:gd name="T58" fmla="*/ 154 w 434"/>
                  <a:gd name="T59" fmla="*/ 0 h 45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34"/>
                  <a:gd name="T91" fmla="*/ 0 h 452"/>
                  <a:gd name="T92" fmla="*/ 434 w 434"/>
                  <a:gd name="T93" fmla="*/ 452 h 45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34" h="452">
                    <a:moveTo>
                      <a:pt x="423" y="0"/>
                    </a:moveTo>
                    <a:lnTo>
                      <a:pt x="426" y="0"/>
                    </a:lnTo>
                    <a:lnTo>
                      <a:pt x="433" y="4"/>
                    </a:lnTo>
                    <a:lnTo>
                      <a:pt x="433" y="7"/>
                    </a:lnTo>
                    <a:lnTo>
                      <a:pt x="433" y="14"/>
                    </a:lnTo>
                    <a:lnTo>
                      <a:pt x="433" y="177"/>
                    </a:lnTo>
                    <a:lnTo>
                      <a:pt x="420" y="257"/>
                    </a:lnTo>
                    <a:lnTo>
                      <a:pt x="389" y="337"/>
                    </a:lnTo>
                    <a:lnTo>
                      <a:pt x="406" y="337"/>
                    </a:lnTo>
                    <a:lnTo>
                      <a:pt x="406" y="340"/>
                    </a:lnTo>
                    <a:lnTo>
                      <a:pt x="406" y="451"/>
                    </a:lnTo>
                    <a:lnTo>
                      <a:pt x="319" y="441"/>
                    </a:lnTo>
                    <a:lnTo>
                      <a:pt x="319" y="431"/>
                    </a:lnTo>
                    <a:lnTo>
                      <a:pt x="0" y="401"/>
                    </a:lnTo>
                    <a:lnTo>
                      <a:pt x="41" y="367"/>
                    </a:lnTo>
                    <a:lnTo>
                      <a:pt x="94" y="370"/>
                    </a:lnTo>
                    <a:lnTo>
                      <a:pt x="94" y="391"/>
                    </a:lnTo>
                    <a:lnTo>
                      <a:pt x="172" y="397"/>
                    </a:lnTo>
                    <a:lnTo>
                      <a:pt x="255" y="404"/>
                    </a:lnTo>
                    <a:lnTo>
                      <a:pt x="255" y="384"/>
                    </a:lnTo>
                    <a:lnTo>
                      <a:pt x="332" y="391"/>
                    </a:lnTo>
                    <a:lnTo>
                      <a:pt x="332" y="374"/>
                    </a:lnTo>
                    <a:lnTo>
                      <a:pt x="359" y="374"/>
                    </a:lnTo>
                    <a:lnTo>
                      <a:pt x="363" y="187"/>
                    </a:lnTo>
                    <a:lnTo>
                      <a:pt x="359" y="4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3" name="Freeform 119"/>
              <p:cNvSpPr>
                <a:spLocks/>
              </p:cNvSpPr>
              <p:nvPr/>
            </p:nvSpPr>
            <p:spPr bwMode="auto">
              <a:xfrm>
                <a:off x="1533" y="1898"/>
                <a:ext cx="262" cy="310"/>
              </a:xfrm>
              <a:custGeom>
                <a:avLst/>
                <a:gdLst>
                  <a:gd name="T0" fmla="*/ 154 w 434"/>
                  <a:gd name="T1" fmla="*/ 0 h 452"/>
                  <a:gd name="T2" fmla="*/ 155 w 434"/>
                  <a:gd name="T3" fmla="*/ 0 h 452"/>
                  <a:gd name="T4" fmla="*/ 158 w 434"/>
                  <a:gd name="T5" fmla="*/ 2 h 452"/>
                  <a:gd name="T6" fmla="*/ 158 w 434"/>
                  <a:gd name="T7" fmla="*/ 3 h 452"/>
                  <a:gd name="T8" fmla="*/ 158 w 434"/>
                  <a:gd name="T9" fmla="*/ 7 h 452"/>
                  <a:gd name="T10" fmla="*/ 158 w 434"/>
                  <a:gd name="T11" fmla="*/ 83 h 452"/>
                  <a:gd name="T12" fmla="*/ 153 w 434"/>
                  <a:gd name="T13" fmla="*/ 121 h 452"/>
                  <a:gd name="T14" fmla="*/ 142 w 434"/>
                  <a:gd name="T15" fmla="*/ 158 h 452"/>
                  <a:gd name="T16" fmla="*/ 148 w 434"/>
                  <a:gd name="T17" fmla="*/ 158 h 452"/>
                  <a:gd name="T18" fmla="*/ 148 w 434"/>
                  <a:gd name="T19" fmla="*/ 160 h 452"/>
                  <a:gd name="T20" fmla="*/ 148 w 434"/>
                  <a:gd name="T21" fmla="*/ 212 h 452"/>
                  <a:gd name="T22" fmla="*/ 117 w 434"/>
                  <a:gd name="T23" fmla="*/ 207 h 452"/>
                  <a:gd name="T24" fmla="*/ 117 w 434"/>
                  <a:gd name="T25" fmla="*/ 203 h 452"/>
                  <a:gd name="T26" fmla="*/ 0 w 434"/>
                  <a:gd name="T27" fmla="*/ 189 h 452"/>
                  <a:gd name="T28" fmla="*/ 15 w 434"/>
                  <a:gd name="T29" fmla="*/ 173 h 452"/>
                  <a:gd name="T30" fmla="*/ 34 w 434"/>
                  <a:gd name="T31" fmla="*/ 174 h 452"/>
                  <a:gd name="T32" fmla="*/ 34 w 434"/>
                  <a:gd name="T33" fmla="*/ 184 h 452"/>
                  <a:gd name="T34" fmla="*/ 63 w 434"/>
                  <a:gd name="T35" fmla="*/ 187 h 452"/>
                  <a:gd name="T36" fmla="*/ 93 w 434"/>
                  <a:gd name="T37" fmla="*/ 190 h 452"/>
                  <a:gd name="T38" fmla="*/ 93 w 434"/>
                  <a:gd name="T39" fmla="*/ 180 h 452"/>
                  <a:gd name="T40" fmla="*/ 121 w 434"/>
                  <a:gd name="T41" fmla="*/ 184 h 452"/>
                  <a:gd name="T42" fmla="*/ 121 w 434"/>
                  <a:gd name="T43" fmla="*/ 176 h 452"/>
                  <a:gd name="T44" fmla="*/ 131 w 434"/>
                  <a:gd name="T45" fmla="*/ 176 h 452"/>
                  <a:gd name="T46" fmla="*/ 132 w 434"/>
                  <a:gd name="T47" fmla="*/ 88 h 452"/>
                  <a:gd name="T48" fmla="*/ 131 w 434"/>
                  <a:gd name="T49" fmla="*/ 2 h 452"/>
                  <a:gd name="T50" fmla="*/ 154 w 434"/>
                  <a:gd name="T51" fmla="*/ 0 h 4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34"/>
                  <a:gd name="T79" fmla="*/ 0 h 452"/>
                  <a:gd name="T80" fmla="*/ 434 w 434"/>
                  <a:gd name="T81" fmla="*/ 452 h 4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34" h="452">
                    <a:moveTo>
                      <a:pt x="423" y="0"/>
                    </a:moveTo>
                    <a:lnTo>
                      <a:pt x="426" y="0"/>
                    </a:lnTo>
                    <a:lnTo>
                      <a:pt x="433" y="4"/>
                    </a:lnTo>
                    <a:lnTo>
                      <a:pt x="433" y="7"/>
                    </a:lnTo>
                    <a:lnTo>
                      <a:pt x="433" y="14"/>
                    </a:lnTo>
                    <a:lnTo>
                      <a:pt x="433" y="177"/>
                    </a:lnTo>
                    <a:lnTo>
                      <a:pt x="420" y="257"/>
                    </a:lnTo>
                    <a:lnTo>
                      <a:pt x="389" y="337"/>
                    </a:lnTo>
                    <a:lnTo>
                      <a:pt x="406" y="337"/>
                    </a:lnTo>
                    <a:lnTo>
                      <a:pt x="406" y="340"/>
                    </a:lnTo>
                    <a:lnTo>
                      <a:pt x="406" y="451"/>
                    </a:lnTo>
                    <a:lnTo>
                      <a:pt x="319" y="441"/>
                    </a:lnTo>
                    <a:lnTo>
                      <a:pt x="319" y="431"/>
                    </a:lnTo>
                    <a:lnTo>
                      <a:pt x="0" y="401"/>
                    </a:lnTo>
                    <a:lnTo>
                      <a:pt x="41" y="367"/>
                    </a:lnTo>
                    <a:lnTo>
                      <a:pt x="94" y="370"/>
                    </a:lnTo>
                    <a:lnTo>
                      <a:pt x="94" y="391"/>
                    </a:lnTo>
                    <a:lnTo>
                      <a:pt x="172" y="397"/>
                    </a:lnTo>
                    <a:lnTo>
                      <a:pt x="255" y="404"/>
                    </a:lnTo>
                    <a:lnTo>
                      <a:pt x="255" y="384"/>
                    </a:lnTo>
                    <a:lnTo>
                      <a:pt x="332" y="391"/>
                    </a:lnTo>
                    <a:lnTo>
                      <a:pt x="332" y="374"/>
                    </a:lnTo>
                    <a:lnTo>
                      <a:pt x="359" y="374"/>
                    </a:lnTo>
                    <a:lnTo>
                      <a:pt x="363" y="187"/>
                    </a:lnTo>
                    <a:lnTo>
                      <a:pt x="359" y="4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>
                <a:prstShdw prst="shdw17" dist="17961" dir="2700000">
                  <a:srgbClr val="393939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4" name="Freeform 120"/>
              <p:cNvSpPr>
                <a:spLocks/>
              </p:cNvSpPr>
              <p:nvPr/>
            </p:nvSpPr>
            <p:spPr bwMode="auto">
              <a:xfrm>
                <a:off x="1474" y="2184"/>
                <a:ext cx="50" cy="22"/>
              </a:xfrm>
              <a:custGeom>
                <a:avLst/>
                <a:gdLst>
                  <a:gd name="T0" fmla="*/ 23 w 82"/>
                  <a:gd name="T1" fmla="*/ 7 h 31"/>
                  <a:gd name="T2" fmla="*/ 24 w 82"/>
                  <a:gd name="T3" fmla="*/ 5 h 31"/>
                  <a:gd name="T4" fmla="*/ 29 w 82"/>
                  <a:gd name="T5" fmla="*/ 5 h 31"/>
                  <a:gd name="T6" fmla="*/ 30 w 82"/>
                  <a:gd name="T7" fmla="*/ 10 h 31"/>
                  <a:gd name="T8" fmla="*/ 27 w 82"/>
                  <a:gd name="T9" fmla="*/ 15 h 31"/>
                  <a:gd name="T10" fmla="*/ 0 w 82"/>
                  <a:gd name="T11" fmla="*/ 10 h 31"/>
                  <a:gd name="T12" fmla="*/ 1 w 82"/>
                  <a:gd name="T13" fmla="*/ 4 h 31"/>
                  <a:gd name="T14" fmla="*/ 2 w 82"/>
                  <a:gd name="T15" fmla="*/ 0 h 31"/>
                  <a:gd name="T16" fmla="*/ 7 w 82"/>
                  <a:gd name="T17" fmla="*/ 0 h 31"/>
                  <a:gd name="T18" fmla="*/ 7 w 82"/>
                  <a:gd name="T19" fmla="*/ 7 h 31"/>
                  <a:gd name="T20" fmla="*/ 10 w 82"/>
                  <a:gd name="T21" fmla="*/ 2 h 31"/>
                  <a:gd name="T22" fmla="*/ 15 w 82"/>
                  <a:gd name="T23" fmla="*/ 2 h 31"/>
                  <a:gd name="T24" fmla="*/ 15 w 82"/>
                  <a:gd name="T25" fmla="*/ 7 h 31"/>
                  <a:gd name="T26" fmla="*/ 16 w 82"/>
                  <a:gd name="T27" fmla="*/ 4 h 31"/>
                  <a:gd name="T28" fmla="*/ 21 w 82"/>
                  <a:gd name="T29" fmla="*/ 4 h 31"/>
                  <a:gd name="T30" fmla="*/ 23 w 82"/>
                  <a:gd name="T31" fmla="*/ 7 h 31"/>
                  <a:gd name="T32" fmla="*/ 23 w 82"/>
                  <a:gd name="T33" fmla="*/ 7 h 31"/>
                  <a:gd name="T34" fmla="*/ 23 w 82"/>
                  <a:gd name="T35" fmla="*/ 7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2"/>
                  <a:gd name="T55" fmla="*/ 0 h 31"/>
                  <a:gd name="T56" fmla="*/ 82 w 82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2" h="31">
                    <a:moveTo>
                      <a:pt x="61" y="14"/>
                    </a:moveTo>
                    <a:lnTo>
                      <a:pt x="64" y="10"/>
                    </a:lnTo>
                    <a:lnTo>
                      <a:pt x="77" y="10"/>
                    </a:lnTo>
                    <a:lnTo>
                      <a:pt x="81" y="20"/>
                    </a:lnTo>
                    <a:lnTo>
                      <a:pt x="74" y="30"/>
                    </a:lnTo>
                    <a:lnTo>
                      <a:pt x="0" y="20"/>
                    </a:lnTo>
                    <a:lnTo>
                      <a:pt x="4" y="7"/>
                    </a:lnTo>
                    <a:lnTo>
                      <a:pt x="7" y="0"/>
                    </a:lnTo>
                    <a:lnTo>
                      <a:pt x="20" y="0"/>
                    </a:lnTo>
                    <a:lnTo>
                      <a:pt x="20" y="14"/>
                    </a:lnTo>
                    <a:lnTo>
                      <a:pt x="27" y="4"/>
                    </a:lnTo>
                    <a:lnTo>
                      <a:pt x="40" y="4"/>
                    </a:lnTo>
                    <a:lnTo>
                      <a:pt x="40" y="14"/>
                    </a:lnTo>
                    <a:lnTo>
                      <a:pt x="44" y="7"/>
                    </a:lnTo>
                    <a:lnTo>
                      <a:pt x="57" y="7"/>
                    </a:lnTo>
                    <a:lnTo>
                      <a:pt x="61" y="14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ffectLst>
                <a:prstShdw prst="shdw17" dist="17961" dir="2700000">
                  <a:srgbClr val="707070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5" name="Freeform 121"/>
              <p:cNvSpPr>
                <a:spLocks/>
              </p:cNvSpPr>
              <p:nvPr/>
            </p:nvSpPr>
            <p:spPr bwMode="auto">
              <a:xfrm>
                <a:off x="1529" y="2194"/>
                <a:ext cx="53" cy="21"/>
              </a:xfrm>
              <a:custGeom>
                <a:avLst/>
                <a:gdLst>
                  <a:gd name="T0" fmla="*/ 31 w 88"/>
                  <a:gd name="T1" fmla="*/ 7 h 31"/>
                  <a:gd name="T2" fmla="*/ 28 w 88"/>
                  <a:gd name="T3" fmla="*/ 14 h 31"/>
                  <a:gd name="T4" fmla="*/ 0 w 88"/>
                  <a:gd name="T5" fmla="*/ 9 h 31"/>
                  <a:gd name="T6" fmla="*/ 0 w 88"/>
                  <a:gd name="T7" fmla="*/ 3 h 31"/>
                  <a:gd name="T8" fmla="*/ 2 w 88"/>
                  <a:gd name="T9" fmla="*/ 0 h 31"/>
                  <a:gd name="T10" fmla="*/ 7 w 88"/>
                  <a:gd name="T11" fmla="*/ 0 h 31"/>
                  <a:gd name="T12" fmla="*/ 8 w 88"/>
                  <a:gd name="T13" fmla="*/ 3 h 31"/>
                  <a:gd name="T14" fmla="*/ 10 w 88"/>
                  <a:gd name="T15" fmla="*/ 1 h 31"/>
                  <a:gd name="T16" fmla="*/ 16 w 88"/>
                  <a:gd name="T17" fmla="*/ 1 h 31"/>
                  <a:gd name="T18" fmla="*/ 16 w 88"/>
                  <a:gd name="T19" fmla="*/ 5 h 31"/>
                  <a:gd name="T20" fmla="*/ 17 w 88"/>
                  <a:gd name="T21" fmla="*/ 3 h 31"/>
                  <a:gd name="T22" fmla="*/ 23 w 88"/>
                  <a:gd name="T23" fmla="*/ 3 h 31"/>
                  <a:gd name="T24" fmla="*/ 23 w 88"/>
                  <a:gd name="T25" fmla="*/ 5 h 31"/>
                  <a:gd name="T26" fmla="*/ 25 w 88"/>
                  <a:gd name="T27" fmla="*/ 5 h 31"/>
                  <a:gd name="T28" fmla="*/ 31 w 88"/>
                  <a:gd name="T29" fmla="*/ 5 h 31"/>
                  <a:gd name="T30" fmla="*/ 31 w 88"/>
                  <a:gd name="T31" fmla="*/ 7 h 31"/>
                  <a:gd name="T32" fmla="*/ 31 w 88"/>
                  <a:gd name="T33" fmla="*/ 7 h 3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"/>
                  <a:gd name="T52" fmla="*/ 0 h 31"/>
                  <a:gd name="T53" fmla="*/ 88 w 88"/>
                  <a:gd name="T54" fmla="*/ 31 h 3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" h="31">
                    <a:moveTo>
                      <a:pt x="87" y="16"/>
                    </a:moveTo>
                    <a:lnTo>
                      <a:pt x="77" y="30"/>
                    </a:lnTo>
                    <a:lnTo>
                      <a:pt x="0" y="20"/>
                    </a:lnTo>
                    <a:lnTo>
                      <a:pt x="0" y="6"/>
                    </a:lnTo>
                    <a:lnTo>
                      <a:pt x="6" y="0"/>
                    </a:lnTo>
                    <a:lnTo>
                      <a:pt x="20" y="0"/>
                    </a:lnTo>
                    <a:lnTo>
                      <a:pt x="23" y="6"/>
                    </a:lnTo>
                    <a:lnTo>
                      <a:pt x="27" y="3"/>
                    </a:lnTo>
                    <a:lnTo>
                      <a:pt x="43" y="3"/>
                    </a:lnTo>
                    <a:lnTo>
                      <a:pt x="43" y="10"/>
                    </a:lnTo>
                    <a:lnTo>
                      <a:pt x="47" y="6"/>
                    </a:lnTo>
                    <a:lnTo>
                      <a:pt x="63" y="6"/>
                    </a:lnTo>
                    <a:lnTo>
                      <a:pt x="63" y="10"/>
                    </a:lnTo>
                    <a:lnTo>
                      <a:pt x="70" y="10"/>
                    </a:lnTo>
                    <a:lnTo>
                      <a:pt x="87" y="10"/>
                    </a:lnTo>
                    <a:lnTo>
                      <a:pt x="87" y="16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ffectLst>
                <a:prstShdw prst="shdw17" dist="17961" dir="2700000">
                  <a:srgbClr val="707070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6" name="Freeform 122"/>
              <p:cNvSpPr>
                <a:spLocks/>
              </p:cNvSpPr>
              <p:nvPr/>
            </p:nvSpPr>
            <p:spPr bwMode="auto">
              <a:xfrm>
                <a:off x="1584" y="2201"/>
                <a:ext cx="57" cy="23"/>
              </a:xfrm>
              <a:custGeom>
                <a:avLst/>
                <a:gdLst>
                  <a:gd name="T0" fmla="*/ 19 w 95"/>
                  <a:gd name="T1" fmla="*/ 5 h 34"/>
                  <a:gd name="T2" fmla="*/ 20 w 95"/>
                  <a:gd name="T3" fmla="*/ 3 h 34"/>
                  <a:gd name="T4" fmla="*/ 26 w 95"/>
                  <a:gd name="T5" fmla="*/ 3 h 34"/>
                  <a:gd name="T6" fmla="*/ 26 w 95"/>
                  <a:gd name="T7" fmla="*/ 6 h 34"/>
                  <a:gd name="T8" fmla="*/ 29 w 95"/>
                  <a:gd name="T9" fmla="*/ 5 h 34"/>
                  <a:gd name="T10" fmla="*/ 34 w 95"/>
                  <a:gd name="T11" fmla="*/ 5 h 34"/>
                  <a:gd name="T12" fmla="*/ 34 w 95"/>
                  <a:gd name="T13" fmla="*/ 7 h 34"/>
                  <a:gd name="T14" fmla="*/ 32 w 95"/>
                  <a:gd name="T15" fmla="*/ 15 h 34"/>
                  <a:gd name="T16" fmla="*/ 0 w 95"/>
                  <a:gd name="T17" fmla="*/ 11 h 34"/>
                  <a:gd name="T18" fmla="*/ 1 w 95"/>
                  <a:gd name="T19" fmla="*/ 3 h 34"/>
                  <a:gd name="T20" fmla="*/ 4 w 95"/>
                  <a:gd name="T21" fmla="*/ 0 h 34"/>
                  <a:gd name="T22" fmla="*/ 8 w 95"/>
                  <a:gd name="T23" fmla="*/ 0 h 34"/>
                  <a:gd name="T24" fmla="*/ 10 w 95"/>
                  <a:gd name="T25" fmla="*/ 3 h 34"/>
                  <a:gd name="T26" fmla="*/ 12 w 95"/>
                  <a:gd name="T27" fmla="*/ 1 h 34"/>
                  <a:gd name="T28" fmla="*/ 17 w 95"/>
                  <a:gd name="T29" fmla="*/ 1 h 34"/>
                  <a:gd name="T30" fmla="*/ 19 w 95"/>
                  <a:gd name="T31" fmla="*/ 5 h 34"/>
                  <a:gd name="T32" fmla="*/ 19 w 95"/>
                  <a:gd name="T33" fmla="*/ 5 h 34"/>
                  <a:gd name="T34" fmla="*/ 19 w 95"/>
                  <a:gd name="T35" fmla="*/ 5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5"/>
                  <a:gd name="T55" fmla="*/ 0 h 34"/>
                  <a:gd name="T56" fmla="*/ 95 w 95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5" h="34">
                    <a:moveTo>
                      <a:pt x="51" y="10"/>
                    </a:moveTo>
                    <a:lnTo>
                      <a:pt x="57" y="6"/>
                    </a:lnTo>
                    <a:lnTo>
                      <a:pt x="71" y="6"/>
                    </a:lnTo>
                    <a:lnTo>
                      <a:pt x="74" y="13"/>
                    </a:lnTo>
                    <a:lnTo>
                      <a:pt x="81" y="10"/>
                    </a:lnTo>
                    <a:lnTo>
                      <a:pt x="94" y="10"/>
                    </a:lnTo>
                    <a:lnTo>
                      <a:pt x="94" y="16"/>
                    </a:lnTo>
                    <a:lnTo>
                      <a:pt x="88" y="33"/>
                    </a:lnTo>
                    <a:lnTo>
                      <a:pt x="0" y="23"/>
                    </a:lnTo>
                    <a:lnTo>
                      <a:pt x="4" y="6"/>
                    </a:lnTo>
                    <a:lnTo>
                      <a:pt x="10" y="0"/>
                    </a:lnTo>
                    <a:lnTo>
                      <a:pt x="24" y="0"/>
                    </a:lnTo>
                    <a:lnTo>
                      <a:pt x="27" y="6"/>
                    </a:lnTo>
                    <a:lnTo>
                      <a:pt x="34" y="3"/>
                    </a:lnTo>
                    <a:lnTo>
                      <a:pt x="47" y="3"/>
                    </a:lnTo>
                    <a:lnTo>
                      <a:pt x="51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ffectLst>
                <a:prstShdw prst="shdw17" dist="17961" dir="2700000">
                  <a:srgbClr val="707070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7" name="Freeform 123"/>
              <p:cNvSpPr>
                <a:spLocks/>
              </p:cNvSpPr>
              <p:nvPr/>
            </p:nvSpPr>
            <p:spPr bwMode="auto">
              <a:xfrm>
                <a:off x="1645" y="2210"/>
                <a:ext cx="51" cy="21"/>
              </a:xfrm>
              <a:custGeom>
                <a:avLst/>
                <a:gdLst>
                  <a:gd name="T0" fmla="*/ 19 w 85"/>
                  <a:gd name="T1" fmla="*/ 5 h 31"/>
                  <a:gd name="T2" fmla="*/ 18 w 85"/>
                  <a:gd name="T3" fmla="*/ 1 h 31"/>
                  <a:gd name="T4" fmla="*/ 12 w 85"/>
                  <a:gd name="T5" fmla="*/ 1 h 31"/>
                  <a:gd name="T6" fmla="*/ 10 w 85"/>
                  <a:gd name="T7" fmla="*/ 3 h 31"/>
                  <a:gd name="T8" fmla="*/ 8 w 85"/>
                  <a:gd name="T9" fmla="*/ 0 h 31"/>
                  <a:gd name="T10" fmla="*/ 4 w 85"/>
                  <a:gd name="T11" fmla="*/ 0 h 31"/>
                  <a:gd name="T12" fmla="*/ 1 w 85"/>
                  <a:gd name="T13" fmla="*/ 1 h 31"/>
                  <a:gd name="T14" fmla="*/ 0 w 85"/>
                  <a:gd name="T15" fmla="*/ 9 h 31"/>
                  <a:gd name="T16" fmla="*/ 28 w 85"/>
                  <a:gd name="T17" fmla="*/ 14 h 31"/>
                  <a:gd name="T18" fmla="*/ 30 w 85"/>
                  <a:gd name="T19" fmla="*/ 6 h 31"/>
                  <a:gd name="T20" fmla="*/ 26 w 85"/>
                  <a:gd name="T21" fmla="*/ 3 h 31"/>
                  <a:gd name="T22" fmla="*/ 22 w 85"/>
                  <a:gd name="T23" fmla="*/ 3 h 31"/>
                  <a:gd name="T24" fmla="*/ 20 w 85"/>
                  <a:gd name="T25" fmla="*/ 5 h 31"/>
                  <a:gd name="T26" fmla="*/ 19 w 85"/>
                  <a:gd name="T27" fmla="*/ 5 h 31"/>
                  <a:gd name="T28" fmla="*/ 19 w 85"/>
                  <a:gd name="T29" fmla="*/ 5 h 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5"/>
                  <a:gd name="T46" fmla="*/ 0 h 31"/>
                  <a:gd name="T47" fmla="*/ 85 w 85"/>
                  <a:gd name="T48" fmla="*/ 31 h 3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5" h="31">
                    <a:moveTo>
                      <a:pt x="54" y="10"/>
                    </a:moveTo>
                    <a:lnTo>
                      <a:pt x="50" y="3"/>
                    </a:lnTo>
                    <a:lnTo>
                      <a:pt x="33" y="3"/>
                    </a:lnTo>
                    <a:lnTo>
                      <a:pt x="27" y="7"/>
                    </a:lnTo>
                    <a:lnTo>
                      <a:pt x="23" y="0"/>
                    </a:lnTo>
                    <a:lnTo>
                      <a:pt x="10" y="0"/>
                    </a:lnTo>
                    <a:lnTo>
                      <a:pt x="3" y="3"/>
                    </a:lnTo>
                    <a:lnTo>
                      <a:pt x="0" y="20"/>
                    </a:lnTo>
                    <a:lnTo>
                      <a:pt x="77" y="30"/>
                    </a:lnTo>
                    <a:lnTo>
                      <a:pt x="84" y="13"/>
                    </a:lnTo>
                    <a:lnTo>
                      <a:pt x="74" y="7"/>
                    </a:lnTo>
                    <a:lnTo>
                      <a:pt x="60" y="7"/>
                    </a:lnTo>
                    <a:lnTo>
                      <a:pt x="57" y="10"/>
                    </a:lnTo>
                    <a:lnTo>
                      <a:pt x="54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ffectLst>
                <a:prstShdw prst="shdw17" dist="17961" dir="2700000">
                  <a:srgbClr val="707070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8" name="Freeform 124"/>
              <p:cNvSpPr>
                <a:spLocks/>
              </p:cNvSpPr>
              <p:nvPr/>
            </p:nvSpPr>
            <p:spPr bwMode="auto">
              <a:xfrm>
                <a:off x="1628" y="2230"/>
                <a:ext cx="56" cy="35"/>
              </a:xfrm>
              <a:custGeom>
                <a:avLst/>
                <a:gdLst>
                  <a:gd name="T0" fmla="*/ 26 w 92"/>
                  <a:gd name="T1" fmla="*/ 3 h 51"/>
                  <a:gd name="T2" fmla="*/ 24 w 92"/>
                  <a:gd name="T3" fmla="*/ 6 h 51"/>
                  <a:gd name="T4" fmla="*/ 21 w 92"/>
                  <a:gd name="T5" fmla="*/ 1 h 51"/>
                  <a:gd name="T6" fmla="*/ 18 w 92"/>
                  <a:gd name="T7" fmla="*/ 1 h 51"/>
                  <a:gd name="T8" fmla="*/ 15 w 92"/>
                  <a:gd name="T9" fmla="*/ 3 h 51"/>
                  <a:gd name="T10" fmla="*/ 14 w 92"/>
                  <a:gd name="T11" fmla="*/ 0 h 51"/>
                  <a:gd name="T12" fmla="*/ 9 w 92"/>
                  <a:gd name="T13" fmla="*/ 0 h 51"/>
                  <a:gd name="T14" fmla="*/ 5 w 92"/>
                  <a:gd name="T15" fmla="*/ 5 h 51"/>
                  <a:gd name="T16" fmla="*/ 2 w 92"/>
                  <a:gd name="T17" fmla="*/ 13 h 51"/>
                  <a:gd name="T18" fmla="*/ 0 w 92"/>
                  <a:gd name="T19" fmla="*/ 19 h 51"/>
                  <a:gd name="T20" fmla="*/ 29 w 92"/>
                  <a:gd name="T21" fmla="*/ 23 h 51"/>
                  <a:gd name="T22" fmla="*/ 33 w 92"/>
                  <a:gd name="T23" fmla="*/ 10 h 51"/>
                  <a:gd name="T24" fmla="*/ 32 w 92"/>
                  <a:gd name="T25" fmla="*/ 3 h 51"/>
                  <a:gd name="T26" fmla="*/ 26 w 92"/>
                  <a:gd name="T27" fmla="*/ 3 h 51"/>
                  <a:gd name="T28" fmla="*/ 26 w 92"/>
                  <a:gd name="T29" fmla="*/ 3 h 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2"/>
                  <a:gd name="T46" fmla="*/ 0 h 51"/>
                  <a:gd name="T47" fmla="*/ 92 w 92"/>
                  <a:gd name="T48" fmla="*/ 51 h 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2" h="51">
                    <a:moveTo>
                      <a:pt x="71" y="7"/>
                    </a:moveTo>
                    <a:lnTo>
                      <a:pt x="64" y="13"/>
                    </a:lnTo>
                    <a:lnTo>
                      <a:pt x="57" y="3"/>
                    </a:lnTo>
                    <a:lnTo>
                      <a:pt x="47" y="3"/>
                    </a:lnTo>
                    <a:lnTo>
                      <a:pt x="40" y="7"/>
                    </a:lnTo>
                    <a:lnTo>
                      <a:pt x="37" y="0"/>
                    </a:lnTo>
                    <a:lnTo>
                      <a:pt x="24" y="0"/>
                    </a:lnTo>
                    <a:lnTo>
                      <a:pt x="14" y="10"/>
                    </a:lnTo>
                    <a:lnTo>
                      <a:pt x="7" y="27"/>
                    </a:lnTo>
                    <a:lnTo>
                      <a:pt x="0" y="40"/>
                    </a:lnTo>
                    <a:lnTo>
                      <a:pt x="77" y="50"/>
                    </a:lnTo>
                    <a:lnTo>
                      <a:pt x="91" y="20"/>
                    </a:lnTo>
                    <a:lnTo>
                      <a:pt x="87" y="7"/>
                    </a:lnTo>
                    <a:lnTo>
                      <a:pt x="71" y="7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ffectLst>
                <a:prstShdw prst="shdw17" dist="17961" dir="2700000">
                  <a:srgbClr val="707070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9" name="Freeform 125"/>
              <p:cNvSpPr>
                <a:spLocks/>
              </p:cNvSpPr>
              <p:nvPr/>
            </p:nvSpPr>
            <p:spPr bwMode="auto">
              <a:xfrm>
                <a:off x="1614" y="2264"/>
                <a:ext cx="51" cy="24"/>
              </a:xfrm>
              <a:custGeom>
                <a:avLst/>
                <a:gdLst>
                  <a:gd name="T0" fmla="*/ 30 w 84"/>
                  <a:gd name="T1" fmla="*/ 16 h 34"/>
                  <a:gd name="T2" fmla="*/ 30 w 84"/>
                  <a:gd name="T3" fmla="*/ 11 h 34"/>
                  <a:gd name="T4" fmla="*/ 29 w 84"/>
                  <a:gd name="T5" fmla="*/ 5 h 34"/>
                  <a:gd name="T6" fmla="*/ 22 w 84"/>
                  <a:gd name="T7" fmla="*/ 5 h 34"/>
                  <a:gd name="T8" fmla="*/ 21 w 84"/>
                  <a:gd name="T9" fmla="*/ 0 h 34"/>
                  <a:gd name="T10" fmla="*/ 15 w 84"/>
                  <a:gd name="T11" fmla="*/ 0 h 34"/>
                  <a:gd name="T12" fmla="*/ 12 w 84"/>
                  <a:gd name="T13" fmla="*/ 1 h 34"/>
                  <a:gd name="T14" fmla="*/ 10 w 84"/>
                  <a:gd name="T15" fmla="*/ 5 h 34"/>
                  <a:gd name="T16" fmla="*/ 8 w 84"/>
                  <a:gd name="T17" fmla="*/ 4 h 34"/>
                  <a:gd name="T18" fmla="*/ 5 w 84"/>
                  <a:gd name="T19" fmla="*/ 4 h 34"/>
                  <a:gd name="T20" fmla="*/ 0 w 84"/>
                  <a:gd name="T21" fmla="*/ 8 h 34"/>
                  <a:gd name="T22" fmla="*/ 0 w 84"/>
                  <a:gd name="T23" fmla="*/ 11 h 34"/>
                  <a:gd name="T24" fmla="*/ 30 w 84"/>
                  <a:gd name="T25" fmla="*/ 16 h 34"/>
                  <a:gd name="T26" fmla="*/ 30 w 84"/>
                  <a:gd name="T27" fmla="*/ 16 h 3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4"/>
                  <a:gd name="T43" fmla="*/ 0 h 34"/>
                  <a:gd name="T44" fmla="*/ 84 w 84"/>
                  <a:gd name="T45" fmla="*/ 34 h 3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4" h="34">
                    <a:moveTo>
                      <a:pt x="80" y="33"/>
                    </a:moveTo>
                    <a:lnTo>
                      <a:pt x="83" y="23"/>
                    </a:lnTo>
                    <a:lnTo>
                      <a:pt x="77" y="10"/>
                    </a:lnTo>
                    <a:lnTo>
                      <a:pt x="60" y="10"/>
                    </a:lnTo>
                    <a:lnTo>
                      <a:pt x="57" y="0"/>
                    </a:lnTo>
                    <a:lnTo>
                      <a:pt x="40" y="0"/>
                    </a:lnTo>
                    <a:lnTo>
                      <a:pt x="33" y="3"/>
                    </a:lnTo>
                    <a:lnTo>
                      <a:pt x="26" y="10"/>
                    </a:lnTo>
                    <a:lnTo>
                      <a:pt x="23" y="7"/>
                    </a:lnTo>
                    <a:lnTo>
                      <a:pt x="13" y="7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80" y="33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ffectLst>
                <a:prstShdw prst="shdw17" dist="17961" dir="2700000">
                  <a:srgbClr val="707070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90" name="Freeform 126"/>
              <p:cNvSpPr>
                <a:spLocks/>
              </p:cNvSpPr>
              <p:nvPr/>
            </p:nvSpPr>
            <p:spPr bwMode="auto">
              <a:xfrm>
                <a:off x="1671" y="2235"/>
                <a:ext cx="84" cy="64"/>
              </a:xfrm>
              <a:custGeom>
                <a:avLst/>
                <a:gdLst>
                  <a:gd name="T0" fmla="*/ 37 w 138"/>
                  <a:gd name="T1" fmla="*/ 43 h 94"/>
                  <a:gd name="T2" fmla="*/ 51 w 138"/>
                  <a:gd name="T3" fmla="*/ 14 h 94"/>
                  <a:gd name="T4" fmla="*/ 47 w 138"/>
                  <a:gd name="T5" fmla="*/ 6 h 94"/>
                  <a:gd name="T6" fmla="*/ 42 w 138"/>
                  <a:gd name="T7" fmla="*/ 5 h 94"/>
                  <a:gd name="T8" fmla="*/ 40 w 138"/>
                  <a:gd name="T9" fmla="*/ 10 h 94"/>
                  <a:gd name="T10" fmla="*/ 38 w 138"/>
                  <a:gd name="T11" fmla="*/ 5 h 94"/>
                  <a:gd name="T12" fmla="*/ 33 w 138"/>
                  <a:gd name="T13" fmla="*/ 3 h 94"/>
                  <a:gd name="T14" fmla="*/ 31 w 138"/>
                  <a:gd name="T15" fmla="*/ 6 h 94"/>
                  <a:gd name="T16" fmla="*/ 29 w 138"/>
                  <a:gd name="T17" fmla="*/ 3 h 94"/>
                  <a:gd name="T18" fmla="*/ 25 w 138"/>
                  <a:gd name="T19" fmla="*/ 1 h 94"/>
                  <a:gd name="T20" fmla="*/ 19 w 138"/>
                  <a:gd name="T21" fmla="*/ 6 h 94"/>
                  <a:gd name="T22" fmla="*/ 18 w 138"/>
                  <a:gd name="T23" fmla="*/ 1 h 94"/>
                  <a:gd name="T24" fmla="*/ 15 w 138"/>
                  <a:gd name="T25" fmla="*/ 0 h 94"/>
                  <a:gd name="T26" fmla="*/ 10 w 138"/>
                  <a:gd name="T27" fmla="*/ 6 h 94"/>
                  <a:gd name="T28" fmla="*/ 0 w 138"/>
                  <a:gd name="T29" fmla="*/ 37 h 94"/>
                  <a:gd name="T30" fmla="*/ 37 w 138"/>
                  <a:gd name="T31" fmla="*/ 43 h 94"/>
                  <a:gd name="T32" fmla="*/ 37 w 138"/>
                  <a:gd name="T33" fmla="*/ 43 h 9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8"/>
                  <a:gd name="T52" fmla="*/ 0 h 94"/>
                  <a:gd name="T53" fmla="*/ 138 w 138"/>
                  <a:gd name="T54" fmla="*/ 94 h 9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8" h="94">
                    <a:moveTo>
                      <a:pt x="100" y="93"/>
                    </a:moveTo>
                    <a:lnTo>
                      <a:pt x="137" y="30"/>
                    </a:lnTo>
                    <a:lnTo>
                      <a:pt x="127" y="13"/>
                    </a:lnTo>
                    <a:lnTo>
                      <a:pt x="114" y="10"/>
                    </a:lnTo>
                    <a:lnTo>
                      <a:pt x="107" y="20"/>
                    </a:lnTo>
                    <a:lnTo>
                      <a:pt x="103" y="10"/>
                    </a:lnTo>
                    <a:lnTo>
                      <a:pt x="90" y="6"/>
                    </a:lnTo>
                    <a:lnTo>
                      <a:pt x="83" y="13"/>
                    </a:lnTo>
                    <a:lnTo>
                      <a:pt x="77" y="6"/>
                    </a:lnTo>
                    <a:lnTo>
                      <a:pt x="67" y="3"/>
                    </a:lnTo>
                    <a:lnTo>
                      <a:pt x="53" y="13"/>
                    </a:lnTo>
                    <a:lnTo>
                      <a:pt x="50" y="3"/>
                    </a:lnTo>
                    <a:lnTo>
                      <a:pt x="40" y="0"/>
                    </a:lnTo>
                    <a:lnTo>
                      <a:pt x="26" y="13"/>
                    </a:lnTo>
                    <a:lnTo>
                      <a:pt x="0" y="80"/>
                    </a:lnTo>
                    <a:lnTo>
                      <a:pt x="100" y="93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ffectLst>
                <a:prstShdw prst="shdw17" dist="17961" dir="2700000">
                  <a:srgbClr val="707070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91" name="Freeform 127"/>
              <p:cNvSpPr>
                <a:spLocks/>
              </p:cNvSpPr>
              <p:nvPr/>
            </p:nvSpPr>
            <p:spPr bwMode="auto">
              <a:xfrm>
                <a:off x="1456" y="2214"/>
                <a:ext cx="53" cy="49"/>
              </a:xfrm>
              <a:custGeom>
                <a:avLst/>
                <a:gdLst>
                  <a:gd name="T0" fmla="*/ 23 w 88"/>
                  <a:gd name="T1" fmla="*/ 6 h 71"/>
                  <a:gd name="T2" fmla="*/ 23 w 88"/>
                  <a:gd name="T3" fmla="*/ 5 h 71"/>
                  <a:gd name="T4" fmla="*/ 20 w 88"/>
                  <a:gd name="T5" fmla="*/ 3 h 71"/>
                  <a:gd name="T6" fmla="*/ 18 w 88"/>
                  <a:gd name="T7" fmla="*/ 1 h 71"/>
                  <a:gd name="T8" fmla="*/ 12 w 88"/>
                  <a:gd name="T9" fmla="*/ 0 h 71"/>
                  <a:gd name="T10" fmla="*/ 2 w 88"/>
                  <a:gd name="T11" fmla="*/ 6 h 71"/>
                  <a:gd name="T12" fmla="*/ 0 w 88"/>
                  <a:gd name="T13" fmla="*/ 8 h 71"/>
                  <a:gd name="T14" fmla="*/ 10 w 88"/>
                  <a:gd name="T15" fmla="*/ 33 h 71"/>
                  <a:gd name="T16" fmla="*/ 18 w 88"/>
                  <a:gd name="T17" fmla="*/ 17 h 71"/>
                  <a:gd name="T18" fmla="*/ 30 w 88"/>
                  <a:gd name="T19" fmla="*/ 14 h 71"/>
                  <a:gd name="T20" fmla="*/ 31 w 88"/>
                  <a:gd name="T21" fmla="*/ 11 h 71"/>
                  <a:gd name="T22" fmla="*/ 31 w 88"/>
                  <a:gd name="T23" fmla="*/ 11 h 71"/>
                  <a:gd name="T24" fmla="*/ 28 w 88"/>
                  <a:gd name="T25" fmla="*/ 10 h 71"/>
                  <a:gd name="T26" fmla="*/ 18 w 88"/>
                  <a:gd name="T27" fmla="*/ 6 h 71"/>
                  <a:gd name="T28" fmla="*/ 23 w 88"/>
                  <a:gd name="T29" fmla="*/ 6 h 71"/>
                  <a:gd name="T30" fmla="*/ 23 w 88"/>
                  <a:gd name="T31" fmla="*/ 6 h 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8"/>
                  <a:gd name="T49" fmla="*/ 0 h 71"/>
                  <a:gd name="T50" fmla="*/ 88 w 88"/>
                  <a:gd name="T51" fmla="*/ 71 h 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8" h="71">
                    <a:moveTo>
                      <a:pt x="64" y="13"/>
                    </a:moveTo>
                    <a:lnTo>
                      <a:pt x="64" y="10"/>
                    </a:lnTo>
                    <a:lnTo>
                      <a:pt x="57" y="6"/>
                    </a:lnTo>
                    <a:lnTo>
                      <a:pt x="50" y="3"/>
                    </a:lnTo>
                    <a:lnTo>
                      <a:pt x="34" y="0"/>
                    </a:lnTo>
                    <a:lnTo>
                      <a:pt x="7" y="13"/>
                    </a:lnTo>
                    <a:lnTo>
                      <a:pt x="0" y="16"/>
                    </a:lnTo>
                    <a:lnTo>
                      <a:pt x="27" y="70"/>
                    </a:lnTo>
                    <a:lnTo>
                      <a:pt x="50" y="36"/>
                    </a:lnTo>
                    <a:lnTo>
                      <a:pt x="81" y="30"/>
                    </a:lnTo>
                    <a:lnTo>
                      <a:pt x="87" y="23"/>
                    </a:lnTo>
                    <a:lnTo>
                      <a:pt x="84" y="23"/>
                    </a:lnTo>
                    <a:lnTo>
                      <a:pt x="77" y="20"/>
                    </a:lnTo>
                    <a:lnTo>
                      <a:pt x="50" y="13"/>
                    </a:lnTo>
                    <a:lnTo>
                      <a:pt x="6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</p:grpSp>
        <p:grpSp>
          <p:nvGrpSpPr>
            <p:cNvPr id="147" name="Group 102"/>
            <p:cNvGrpSpPr>
              <a:grpSpLocks/>
            </p:cNvGrpSpPr>
            <p:nvPr/>
          </p:nvGrpSpPr>
          <p:grpSpPr bwMode="auto">
            <a:xfrm>
              <a:off x="567" y="895"/>
              <a:ext cx="667" cy="1062"/>
              <a:chOff x="567" y="895"/>
              <a:chExt cx="667" cy="1062"/>
            </a:xfrm>
          </p:grpSpPr>
          <p:sp>
            <p:nvSpPr>
              <p:cNvPr id="149" name="Freeform 78"/>
              <p:cNvSpPr>
                <a:spLocks/>
              </p:cNvSpPr>
              <p:nvPr/>
            </p:nvSpPr>
            <p:spPr bwMode="auto">
              <a:xfrm>
                <a:off x="920" y="1223"/>
                <a:ext cx="130" cy="55"/>
              </a:xfrm>
              <a:custGeom>
                <a:avLst/>
                <a:gdLst>
                  <a:gd name="T0" fmla="*/ 0 w 130"/>
                  <a:gd name="T1" fmla="*/ 23 h 55"/>
                  <a:gd name="T2" fmla="*/ 39 w 130"/>
                  <a:gd name="T3" fmla="*/ 23 h 55"/>
                  <a:gd name="T4" fmla="*/ 68 w 130"/>
                  <a:gd name="T5" fmla="*/ 0 h 55"/>
                  <a:gd name="T6" fmla="*/ 106 w 130"/>
                  <a:gd name="T7" fmla="*/ 14 h 55"/>
                  <a:gd name="T8" fmla="*/ 121 w 130"/>
                  <a:gd name="T9" fmla="*/ 18 h 55"/>
                  <a:gd name="T10" fmla="*/ 130 w 130"/>
                  <a:gd name="T11" fmla="*/ 27 h 55"/>
                  <a:gd name="T12" fmla="*/ 126 w 130"/>
                  <a:gd name="T13" fmla="*/ 46 h 55"/>
                  <a:gd name="T14" fmla="*/ 121 w 130"/>
                  <a:gd name="T15" fmla="*/ 46 h 55"/>
                  <a:gd name="T16" fmla="*/ 111 w 130"/>
                  <a:gd name="T17" fmla="*/ 32 h 55"/>
                  <a:gd name="T18" fmla="*/ 106 w 130"/>
                  <a:gd name="T19" fmla="*/ 27 h 55"/>
                  <a:gd name="T20" fmla="*/ 87 w 130"/>
                  <a:gd name="T21" fmla="*/ 32 h 55"/>
                  <a:gd name="T22" fmla="*/ 101 w 130"/>
                  <a:gd name="T23" fmla="*/ 37 h 55"/>
                  <a:gd name="T24" fmla="*/ 106 w 130"/>
                  <a:gd name="T25" fmla="*/ 37 h 55"/>
                  <a:gd name="T26" fmla="*/ 106 w 130"/>
                  <a:gd name="T27" fmla="*/ 46 h 55"/>
                  <a:gd name="T28" fmla="*/ 63 w 130"/>
                  <a:gd name="T29" fmla="*/ 55 h 55"/>
                  <a:gd name="T30" fmla="*/ 34 w 130"/>
                  <a:gd name="T31" fmla="*/ 46 h 55"/>
                  <a:gd name="T32" fmla="*/ 5 w 130"/>
                  <a:gd name="T33" fmla="*/ 46 h 55"/>
                  <a:gd name="T34" fmla="*/ 0 w 130"/>
                  <a:gd name="T35" fmla="*/ 23 h 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0"/>
                  <a:gd name="T55" fmla="*/ 0 h 55"/>
                  <a:gd name="T56" fmla="*/ 130 w 130"/>
                  <a:gd name="T57" fmla="*/ 55 h 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0" h="55">
                    <a:moveTo>
                      <a:pt x="0" y="23"/>
                    </a:moveTo>
                    <a:lnTo>
                      <a:pt x="39" y="23"/>
                    </a:lnTo>
                    <a:lnTo>
                      <a:pt x="68" y="0"/>
                    </a:lnTo>
                    <a:lnTo>
                      <a:pt x="106" y="14"/>
                    </a:lnTo>
                    <a:lnTo>
                      <a:pt x="121" y="18"/>
                    </a:lnTo>
                    <a:lnTo>
                      <a:pt x="130" y="27"/>
                    </a:lnTo>
                    <a:lnTo>
                      <a:pt x="126" y="46"/>
                    </a:lnTo>
                    <a:lnTo>
                      <a:pt x="121" y="46"/>
                    </a:lnTo>
                    <a:lnTo>
                      <a:pt x="111" y="32"/>
                    </a:lnTo>
                    <a:lnTo>
                      <a:pt x="106" y="27"/>
                    </a:lnTo>
                    <a:lnTo>
                      <a:pt x="87" y="32"/>
                    </a:lnTo>
                    <a:lnTo>
                      <a:pt x="101" y="37"/>
                    </a:lnTo>
                    <a:lnTo>
                      <a:pt x="106" y="37"/>
                    </a:lnTo>
                    <a:lnTo>
                      <a:pt x="106" y="46"/>
                    </a:lnTo>
                    <a:lnTo>
                      <a:pt x="63" y="55"/>
                    </a:lnTo>
                    <a:lnTo>
                      <a:pt x="34" y="46"/>
                    </a:lnTo>
                    <a:lnTo>
                      <a:pt x="5" y="46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A380"/>
              </a:solidFill>
              <a:ln>
                <a:noFill/>
              </a:ln>
              <a:effectLst>
                <a:prstShdw prst="shdw17" dist="17961" dir="2700000">
                  <a:srgbClr val="99624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0" name="Freeform 79"/>
              <p:cNvSpPr>
                <a:spLocks/>
              </p:cNvSpPr>
              <p:nvPr/>
            </p:nvSpPr>
            <p:spPr bwMode="auto">
              <a:xfrm>
                <a:off x="920" y="1223"/>
                <a:ext cx="130" cy="55"/>
              </a:xfrm>
              <a:custGeom>
                <a:avLst/>
                <a:gdLst>
                  <a:gd name="T0" fmla="*/ 0 w 130"/>
                  <a:gd name="T1" fmla="*/ 23 h 55"/>
                  <a:gd name="T2" fmla="*/ 39 w 130"/>
                  <a:gd name="T3" fmla="*/ 23 h 55"/>
                  <a:gd name="T4" fmla="*/ 68 w 130"/>
                  <a:gd name="T5" fmla="*/ 0 h 55"/>
                  <a:gd name="T6" fmla="*/ 106 w 130"/>
                  <a:gd name="T7" fmla="*/ 14 h 55"/>
                  <a:gd name="T8" fmla="*/ 121 w 130"/>
                  <a:gd name="T9" fmla="*/ 18 h 55"/>
                  <a:gd name="T10" fmla="*/ 130 w 130"/>
                  <a:gd name="T11" fmla="*/ 27 h 55"/>
                  <a:gd name="T12" fmla="*/ 126 w 130"/>
                  <a:gd name="T13" fmla="*/ 46 h 55"/>
                  <a:gd name="T14" fmla="*/ 121 w 130"/>
                  <a:gd name="T15" fmla="*/ 46 h 55"/>
                  <a:gd name="T16" fmla="*/ 111 w 130"/>
                  <a:gd name="T17" fmla="*/ 32 h 55"/>
                  <a:gd name="T18" fmla="*/ 106 w 130"/>
                  <a:gd name="T19" fmla="*/ 27 h 55"/>
                  <a:gd name="T20" fmla="*/ 87 w 130"/>
                  <a:gd name="T21" fmla="*/ 32 h 55"/>
                  <a:gd name="T22" fmla="*/ 101 w 130"/>
                  <a:gd name="T23" fmla="*/ 37 h 55"/>
                  <a:gd name="T24" fmla="*/ 106 w 130"/>
                  <a:gd name="T25" fmla="*/ 37 h 55"/>
                  <a:gd name="T26" fmla="*/ 106 w 130"/>
                  <a:gd name="T27" fmla="*/ 46 h 55"/>
                  <a:gd name="T28" fmla="*/ 63 w 130"/>
                  <a:gd name="T29" fmla="*/ 55 h 55"/>
                  <a:gd name="T30" fmla="*/ 34 w 130"/>
                  <a:gd name="T31" fmla="*/ 46 h 55"/>
                  <a:gd name="T32" fmla="*/ 5 w 130"/>
                  <a:gd name="T33" fmla="*/ 46 h 55"/>
                  <a:gd name="T34" fmla="*/ 0 w 130"/>
                  <a:gd name="T35" fmla="*/ 23 h 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0"/>
                  <a:gd name="T55" fmla="*/ 0 h 55"/>
                  <a:gd name="T56" fmla="*/ 130 w 130"/>
                  <a:gd name="T57" fmla="*/ 55 h 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0" h="55">
                    <a:moveTo>
                      <a:pt x="0" y="23"/>
                    </a:moveTo>
                    <a:lnTo>
                      <a:pt x="39" y="23"/>
                    </a:lnTo>
                    <a:lnTo>
                      <a:pt x="68" y="0"/>
                    </a:lnTo>
                    <a:lnTo>
                      <a:pt x="106" y="14"/>
                    </a:lnTo>
                    <a:lnTo>
                      <a:pt x="121" y="18"/>
                    </a:lnTo>
                    <a:lnTo>
                      <a:pt x="130" y="27"/>
                    </a:lnTo>
                    <a:lnTo>
                      <a:pt x="126" y="46"/>
                    </a:lnTo>
                    <a:lnTo>
                      <a:pt x="121" y="46"/>
                    </a:lnTo>
                    <a:lnTo>
                      <a:pt x="111" y="32"/>
                    </a:lnTo>
                    <a:lnTo>
                      <a:pt x="106" y="27"/>
                    </a:lnTo>
                    <a:lnTo>
                      <a:pt x="87" y="32"/>
                    </a:lnTo>
                    <a:lnTo>
                      <a:pt x="101" y="37"/>
                    </a:lnTo>
                    <a:lnTo>
                      <a:pt x="106" y="37"/>
                    </a:lnTo>
                    <a:lnTo>
                      <a:pt x="106" y="46"/>
                    </a:lnTo>
                    <a:lnTo>
                      <a:pt x="63" y="55"/>
                    </a:lnTo>
                    <a:lnTo>
                      <a:pt x="34" y="46"/>
                    </a:lnTo>
                    <a:lnTo>
                      <a:pt x="5" y="46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A380"/>
              </a:solidFill>
              <a:ln>
                <a:noFill/>
              </a:ln>
              <a:effectLst>
                <a:prstShdw prst="shdw17" dist="17961" dir="2700000">
                  <a:srgbClr val="99624D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1" name="Freeform 80"/>
              <p:cNvSpPr>
                <a:spLocks/>
              </p:cNvSpPr>
              <p:nvPr/>
            </p:nvSpPr>
            <p:spPr bwMode="auto">
              <a:xfrm>
                <a:off x="770" y="1237"/>
                <a:ext cx="164" cy="69"/>
              </a:xfrm>
              <a:custGeom>
                <a:avLst/>
                <a:gdLst>
                  <a:gd name="T0" fmla="*/ 0 w 164"/>
                  <a:gd name="T1" fmla="*/ 0 h 69"/>
                  <a:gd name="T2" fmla="*/ 155 w 164"/>
                  <a:gd name="T3" fmla="*/ 4 h 69"/>
                  <a:gd name="T4" fmla="*/ 164 w 164"/>
                  <a:gd name="T5" fmla="*/ 18 h 69"/>
                  <a:gd name="T6" fmla="*/ 164 w 164"/>
                  <a:gd name="T7" fmla="*/ 46 h 69"/>
                  <a:gd name="T8" fmla="*/ 44 w 164"/>
                  <a:gd name="T9" fmla="*/ 69 h 69"/>
                  <a:gd name="T10" fmla="*/ 0 w 164"/>
                  <a:gd name="T11" fmla="*/ 0 h 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69"/>
                  <a:gd name="T20" fmla="*/ 164 w 164"/>
                  <a:gd name="T21" fmla="*/ 69 h 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69">
                    <a:moveTo>
                      <a:pt x="0" y="0"/>
                    </a:moveTo>
                    <a:lnTo>
                      <a:pt x="155" y="4"/>
                    </a:lnTo>
                    <a:lnTo>
                      <a:pt x="164" y="18"/>
                    </a:lnTo>
                    <a:lnTo>
                      <a:pt x="164" y="46"/>
                    </a:lnTo>
                    <a:lnTo>
                      <a:pt x="44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6248"/>
              </a:solidFill>
              <a:ln>
                <a:noFill/>
              </a:ln>
              <a:effectLst>
                <a:prstShdw prst="shdw17" dist="17961" dir="2700000">
                  <a:srgbClr val="3B3B2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2" name="Freeform 81"/>
              <p:cNvSpPr>
                <a:spLocks/>
              </p:cNvSpPr>
              <p:nvPr/>
            </p:nvSpPr>
            <p:spPr bwMode="auto">
              <a:xfrm>
                <a:off x="770" y="1237"/>
                <a:ext cx="164" cy="69"/>
              </a:xfrm>
              <a:custGeom>
                <a:avLst/>
                <a:gdLst>
                  <a:gd name="T0" fmla="*/ 0 w 164"/>
                  <a:gd name="T1" fmla="*/ 0 h 69"/>
                  <a:gd name="T2" fmla="*/ 155 w 164"/>
                  <a:gd name="T3" fmla="*/ 4 h 69"/>
                  <a:gd name="T4" fmla="*/ 164 w 164"/>
                  <a:gd name="T5" fmla="*/ 18 h 69"/>
                  <a:gd name="T6" fmla="*/ 164 w 164"/>
                  <a:gd name="T7" fmla="*/ 46 h 69"/>
                  <a:gd name="T8" fmla="*/ 44 w 164"/>
                  <a:gd name="T9" fmla="*/ 69 h 69"/>
                  <a:gd name="T10" fmla="*/ 0 w 164"/>
                  <a:gd name="T11" fmla="*/ 0 h 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69"/>
                  <a:gd name="T20" fmla="*/ 164 w 164"/>
                  <a:gd name="T21" fmla="*/ 69 h 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69">
                    <a:moveTo>
                      <a:pt x="0" y="0"/>
                    </a:moveTo>
                    <a:lnTo>
                      <a:pt x="155" y="4"/>
                    </a:lnTo>
                    <a:lnTo>
                      <a:pt x="164" y="18"/>
                    </a:lnTo>
                    <a:lnTo>
                      <a:pt x="164" y="46"/>
                    </a:lnTo>
                    <a:lnTo>
                      <a:pt x="44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6248"/>
              </a:solidFill>
              <a:ln>
                <a:noFill/>
              </a:ln>
              <a:effectLst>
                <a:prstShdw prst="shdw17" dist="17961" dir="2700000">
                  <a:srgbClr val="3B3B2B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3" name="Freeform 82"/>
              <p:cNvSpPr>
                <a:spLocks/>
              </p:cNvSpPr>
              <p:nvPr/>
            </p:nvSpPr>
            <p:spPr bwMode="auto">
              <a:xfrm>
                <a:off x="968" y="1578"/>
                <a:ext cx="121" cy="144"/>
              </a:xfrm>
              <a:custGeom>
                <a:avLst/>
                <a:gdLst>
                  <a:gd name="T0" fmla="*/ 68 w 121"/>
                  <a:gd name="T1" fmla="*/ 0 h 144"/>
                  <a:gd name="T2" fmla="*/ 73 w 121"/>
                  <a:gd name="T3" fmla="*/ 65 h 144"/>
                  <a:gd name="T4" fmla="*/ 82 w 121"/>
                  <a:gd name="T5" fmla="*/ 70 h 144"/>
                  <a:gd name="T6" fmla="*/ 116 w 121"/>
                  <a:gd name="T7" fmla="*/ 93 h 144"/>
                  <a:gd name="T8" fmla="*/ 121 w 121"/>
                  <a:gd name="T9" fmla="*/ 130 h 144"/>
                  <a:gd name="T10" fmla="*/ 87 w 121"/>
                  <a:gd name="T11" fmla="*/ 130 h 144"/>
                  <a:gd name="T12" fmla="*/ 63 w 121"/>
                  <a:gd name="T13" fmla="*/ 130 h 144"/>
                  <a:gd name="T14" fmla="*/ 63 w 121"/>
                  <a:gd name="T15" fmla="*/ 139 h 144"/>
                  <a:gd name="T16" fmla="*/ 24 w 121"/>
                  <a:gd name="T17" fmla="*/ 144 h 144"/>
                  <a:gd name="T18" fmla="*/ 10 w 121"/>
                  <a:gd name="T19" fmla="*/ 144 h 144"/>
                  <a:gd name="T20" fmla="*/ 0 w 121"/>
                  <a:gd name="T21" fmla="*/ 144 h 144"/>
                  <a:gd name="T22" fmla="*/ 0 w 121"/>
                  <a:gd name="T23" fmla="*/ 111 h 144"/>
                  <a:gd name="T24" fmla="*/ 5 w 121"/>
                  <a:gd name="T25" fmla="*/ 102 h 144"/>
                  <a:gd name="T26" fmla="*/ 15 w 121"/>
                  <a:gd name="T27" fmla="*/ 79 h 144"/>
                  <a:gd name="T28" fmla="*/ 10 w 121"/>
                  <a:gd name="T29" fmla="*/ 14 h 144"/>
                  <a:gd name="T30" fmla="*/ 68 w 121"/>
                  <a:gd name="T31" fmla="*/ 0 h 1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1"/>
                  <a:gd name="T49" fmla="*/ 0 h 144"/>
                  <a:gd name="T50" fmla="*/ 121 w 121"/>
                  <a:gd name="T51" fmla="*/ 144 h 1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1" h="144">
                    <a:moveTo>
                      <a:pt x="68" y="0"/>
                    </a:moveTo>
                    <a:lnTo>
                      <a:pt x="73" y="65"/>
                    </a:lnTo>
                    <a:lnTo>
                      <a:pt x="82" y="70"/>
                    </a:lnTo>
                    <a:lnTo>
                      <a:pt x="116" y="93"/>
                    </a:lnTo>
                    <a:lnTo>
                      <a:pt x="121" y="130"/>
                    </a:lnTo>
                    <a:lnTo>
                      <a:pt x="87" y="130"/>
                    </a:lnTo>
                    <a:lnTo>
                      <a:pt x="63" y="130"/>
                    </a:lnTo>
                    <a:lnTo>
                      <a:pt x="63" y="139"/>
                    </a:lnTo>
                    <a:lnTo>
                      <a:pt x="24" y="144"/>
                    </a:lnTo>
                    <a:lnTo>
                      <a:pt x="10" y="144"/>
                    </a:lnTo>
                    <a:lnTo>
                      <a:pt x="0" y="144"/>
                    </a:lnTo>
                    <a:lnTo>
                      <a:pt x="0" y="111"/>
                    </a:lnTo>
                    <a:lnTo>
                      <a:pt x="5" y="102"/>
                    </a:lnTo>
                    <a:lnTo>
                      <a:pt x="15" y="79"/>
                    </a:lnTo>
                    <a:lnTo>
                      <a:pt x="10" y="1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  <a:effectLst>
                <a:prstShdw prst="shdw17" dist="17961" dir="2700000">
                  <a:srgbClr val="141414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4" name="Freeform 83"/>
              <p:cNvSpPr>
                <a:spLocks/>
              </p:cNvSpPr>
              <p:nvPr/>
            </p:nvSpPr>
            <p:spPr bwMode="auto">
              <a:xfrm>
                <a:off x="968" y="1578"/>
                <a:ext cx="121" cy="144"/>
              </a:xfrm>
              <a:custGeom>
                <a:avLst/>
                <a:gdLst>
                  <a:gd name="T0" fmla="*/ 68 w 121"/>
                  <a:gd name="T1" fmla="*/ 0 h 144"/>
                  <a:gd name="T2" fmla="*/ 73 w 121"/>
                  <a:gd name="T3" fmla="*/ 65 h 144"/>
                  <a:gd name="T4" fmla="*/ 82 w 121"/>
                  <a:gd name="T5" fmla="*/ 70 h 144"/>
                  <a:gd name="T6" fmla="*/ 116 w 121"/>
                  <a:gd name="T7" fmla="*/ 93 h 144"/>
                  <a:gd name="T8" fmla="*/ 121 w 121"/>
                  <a:gd name="T9" fmla="*/ 130 h 144"/>
                  <a:gd name="T10" fmla="*/ 87 w 121"/>
                  <a:gd name="T11" fmla="*/ 130 h 144"/>
                  <a:gd name="T12" fmla="*/ 63 w 121"/>
                  <a:gd name="T13" fmla="*/ 130 h 144"/>
                  <a:gd name="T14" fmla="*/ 63 w 121"/>
                  <a:gd name="T15" fmla="*/ 139 h 144"/>
                  <a:gd name="T16" fmla="*/ 24 w 121"/>
                  <a:gd name="T17" fmla="*/ 144 h 144"/>
                  <a:gd name="T18" fmla="*/ 10 w 121"/>
                  <a:gd name="T19" fmla="*/ 144 h 144"/>
                  <a:gd name="T20" fmla="*/ 0 w 121"/>
                  <a:gd name="T21" fmla="*/ 144 h 144"/>
                  <a:gd name="T22" fmla="*/ 0 w 121"/>
                  <a:gd name="T23" fmla="*/ 111 h 144"/>
                  <a:gd name="T24" fmla="*/ 5 w 121"/>
                  <a:gd name="T25" fmla="*/ 102 h 144"/>
                  <a:gd name="T26" fmla="*/ 15 w 121"/>
                  <a:gd name="T27" fmla="*/ 79 h 144"/>
                  <a:gd name="T28" fmla="*/ 10 w 121"/>
                  <a:gd name="T29" fmla="*/ 14 h 144"/>
                  <a:gd name="T30" fmla="*/ 68 w 121"/>
                  <a:gd name="T31" fmla="*/ 0 h 1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1"/>
                  <a:gd name="T49" fmla="*/ 0 h 144"/>
                  <a:gd name="T50" fmla="*/ 121 w 121"/>
                  <a:gd name="T51" fmla="*/ 144 h 1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1" h="144">
                    <a:moveTo>
                      <a:pt x="68" y="0"/>
                    </a:moveTo>
                    <a:lnTo>
                      <a:pt x="73" y="65"/>
                    </a:lnTo>
                    <a:lnTo>
                      <a:pt x="82" y="70"/>
                    </a:lnTo>
                    <a:lnTo>
                      <a:pt x="116" y="93"/>
                    </a:lnTo>
                    <a:lnTo>
                      <a:pt x="121" y="130"/>
                    </a:lnTo>
                    <a:lnTo>
                      <a:pt x="87" y="130"/>
                    </a:lnTo>
                    <a:lnTo>
                      <a:pt x="63" y="130"/>
                    </a:lnTo>
                    <a:lnTo>
                      <a:pt x="63" y="139"/>
                    </a:lnTo>
                    <a:lnTo>
                      <a:pt x="24" y="144"/>
                    </a:lnTo>
                    <a:lnTo>
                      <a:pt x="10" y="144"/>
                    </a:lnTo>
                    <a:lnTo>
                      <a:pt x="0" y="144"/>
                    </a:lnTo>
                    <a:lnTo>
                      <a:pt x="0" y="111"/>
                    </a:lnTo>
                    <a:lnTo>
                      <a:pt x="5" y="102"/>
                    </a:lnTo>
                    <a:lnTo>
                      <a:pt x="15" y="79"/>
                    </a:lnTo>
                    <a:lnTo>
                      <a:pt x="10" y="1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  <a:effectLst>
                <a:prstShdw prst="shdw17" dist="17961" dir="2700000">
                  <a:srgbClr val="141414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5" name="Freeform 84"/>
              <p:cNvSpPr>
                <a:spLocks/>
              </p:cNvSpPr>
              <p:nvPr/>
            </p:nvSpPr>
            <p:spPr bwMode="auto">
              <a:xfrm>
                <a:off x="1050" y="1666"/>
                <a:ext cx="184" cy="144"/>
              </a:xfrm>
              <a:custGeom>
                <a:avLst/>
                <a:gdLst>
                  <a:gd name="T0" fmla="*/ 92 w 184"/>
                  <a:gd name="T1" fmla="*/ 0 h 144"/>
                  <a:gd name="T2" fmla="*/ 83 w 184"/>
                  <a:gd name="T3" fmla="*/ 46 h 144"/>
                  <a:gd name="T4" fmla="*/ 97 w 184"/>
                  <a:gd name="T5" fmla="*/ 46 h 144"/>
                  <a:gd name="T6" fmla="*/ 126 w 184"/>
                  <a:gd name="T7" fmla="*/ 65 h 144"/>
                  <a:gd name="T8" fmla="*/ 165 w 184"/>
                  <a:gd name="T9" fmla="*/ 65 h 144"/>
                  <a:gd name="T10" fmla="*/ 179 w 184"/>
                  <a:gd name="T11" fmla="*/ 70 h 144"/>
                  <a:gd name="T12" fmla="*/ 184 w 184"/>
                  <a:gd name="T13" fmla="*/ 83 h 144"/>
                  <a:gd name="T14" fmla="*/ 179 w 184"/>
                  <a:gd name="T15" fmla="*/ 97 h 144"/>
                  <a:gd name="T16" fmla="*/ 141 w 184"/>
                  <a:gd name="T17" fmla="*/ 120 h 144"/>
                  <a:gd name="T18" fmla="*/ 126 w 184"/>
                  <a:gd name="T19" fmla="*/ 125 h 144"/>
                  <a:gd name="T20" fmla="*/ 102 w 184"/>
                  <a:gd name="T21" fmla="*/ 125 h 144"/>
                  <a:gd name="T22" fmla="*/ 63 w 184"/>
                  <a:gd name="T23" fmla="*/ 130 h 144"/>
                  <a:gd name="T24" fmla="*/ 63 w 184"/>
                  <a:gd name="T25" fmla="*/ 144 h 144"/>
                  <a:gd name="T26" fmla="*/ 49 w 184"/>
                  <a:gd name="T27" fmla="*/ 144 h 144"/>
                  <a:gd name="T28" fmla="*/ 29 w 184"/>
                  <a:gd name="T29" fmla="*/ 144 h 144"/>
                  <a:gd name="T30" fmla="*/ 15 w 184"/>
                  <a:gd name="T31" fmla="*/ 139 h 144"/>
                  <a:gd name="T32" fmla="*/ 0 w 184"/>
                  <a:gd name="T33" fmla="*/ 130 h 144"/>
                  <a:gd name="T34" fmla="*/ 0 w 184"/>
                  <a:gd name="T35" fmla="*/ 107 h 144"/>
                  <a:gd name="T36" fmla="*/ 10 w 184"/>
                  <a:gd name="T37" fmla="*/ 83 h 144"/>
                  <a:gd name="T38" fmla="*/ 15 w 184"/>
                  <a:gd name="T39" fmla="*/ 70 h 144"/>
                  <a:gd name="T40" fmla="*/ 25 w 184"/>
                  <a:gd name="T41" fmla="*/ 56 h 144"/>
                  <a:gd name="T42" fmla="*/ 34 w 184"/>
                  <a:gd name="T43" fmla="*/ 10 h 144"/>
                  <a:gd name="T44" fmla="*/ 92 w 184"/>
                  <a:gd name="T45" fmla="*/ 0 h 1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4"/>
                  <a:gd name="T70" fmla="*/ 0 h 144"/>
                  <a:gd name="T71" fmla="*/ 184 w 184"/>
                  <a:gd name="T72" fmla="*/ 144 h 14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4" h="144">
                    <a:moveTo>
                      <a:pt x="92" y="0"/>
                    </a:moveTo>
                    <a:lnTo>
                      <a:pt x="83" y="46"/>
                    </a:lnTo>
                    <a:lnTo>
                      <a:pt x="97" y="46"/>
                    </a:lnTo>
                    <a:lnTo>
                      <a:pt x="126" y="65"/>
                    </a:lnTo>
                    <a:lnTo>
                      <a:pt x="165" y="65"/>
                    </a:lnTo>
                    <a:lnTo>
                      <a:pt x="179" y="70"/>
                    </a:lnTo>
                    <a:lnTo>
                      <a:pt x="184" y="83"/>
                    </a:lnTo>
                    <a:lnTo>
                      <a:pt x="179" y="97"/>
                    </a:lnTo>
                    <a:lnTo>
                      <a:pt x="141" y="120"/>
                    </a:lnTo>
                    <a:lnTo>
                      <a:pt x="126" y="125"/>
                    </a:lnTo>
                    <a:lnTo>
                      <a:pt x="102" y="125"/>
                    </a:lnTo>
                    <a:lnTo>
                      <a:pt x="63" y="130"/>
                    </a:lnTo>
                    <a:lnTo>
                      <a:pt x="63" y="144"/>
                    </a:lnTo>
                    <a:lnTo>
                      <a:pt x="49" y="144"/>
                    </a:lnTo>
                    <a:lnTo>
                      <a:pt x="29" y="144"/>
                    </a:lnTo>
                    <a:lnTo>
                      <a:pt x="15" y="139"/>
                    </a:lnTo>
                    <a:lnTo>
                      <a:pt x="0" y="130"/>
                    </a:lnTo>
                    <a:lnTo>
                      <a:pt x="0" y="107"/>
                    </a:lnTo>
                    <a:lnTo>
                      <a:pt x="10" y="83"/>
                    </a:lnTo>
                    <a:lnTo>
                      <a:pt x="15" y="70"/>
                    </a:lnTo>
                    <a:lnTo>
                      <a:pt x="25" y="56"/>
                    </a:lnTo>
                    <a:lnTo>
                      <a:pt x="34" y="1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  <a:effectLst>
                <a:prstShdw prst="shdw17" dist="17961" dir="2700000">
                  <a:srgbClr val="141414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6" name="Freeform 85"/>
              <p:cNvSpPr>
                <a:spLocks/>
              </p:cNvSpPr>
              <p:nvPr/>
            </p:nvSpPr>
            <p:spPr bwMode="auto">
              <a:xfrm>
                <a:off x="1050" y="1666"/>
                <a:ext cx="184" cy="144"/>
              </a:xfrm>
              <a:custGeom>
                <a:avLst/>
                <a:gdLst>
                  <a:gd name="T0" fmla="*/ 92 w 184"/>
                  <a:gd name="T1" fmla="*/ 0 h 144"/>
                  <a:gd name="T2" fmla="*/ 83 w 184"/>
                  <a:gd name="T3" fmla="*/ 46 h 144"/>
                  <a:gd name="T4" fmla="*/ 97 w 184"/>
                  <a:gd name="T5" fmla="*/ 46 h 144"/>
                  <a:gd name="T6" fmla="*/ 126 w 184"/>
                  <a:gd name="T7" fmla="*/ 65 h 144"/>
                  <a:gd name="T8" fmla="*/ 165 w 184"/>
                  <a:gd name="T9" fmla="*/ 65 h 144"/>
                  <a:gd name="T10" fmla="*/ 179 w 184"/>
                  <a:gd name="T11" fmla="*/ 70 h 144"/>
                  <a:gd name="T12" fmla="*/ 184 w 184"/>
                  <a:gd name="T13" fmla="*/ 83 h 144"/>
                  <a:gd name="T14" fmla="*/ 179 w 184"/>
                  <a:gd name="T15" fmla="*/ 97 h 144"/>
                  <a:gd name="T16" fmla="*/ 141 w 184"/>
                  <a:gd name="T17" fmla="*/ 120 h 144"/>
                  <a:gd name="T18" fmla="*/ 126 w 184"/>
                  <a:gd name="T19" fmla="*/ 125 h 144"/>
                  <a:gd name="T20" fmla="*/ 102 w 184"/>
                  <a:gd name="T21" fmla="*/ 125 h 144"/>
                  <a:gd name="T22" fmla="*/ 63 w 184"/>
                  <a:gd name="T23" fmla="*/ 130 h 144"/>
                  <a:gd name="T24" fmla="*/ 63 w 184"/>
                  <a:gd name="T25" fmla="*/ 144 h 144"/>
                  <a:gd name="T26" fmla="*/ 49 w 184"/>
                  <a:gd name="T27" fmla="*/ 144 h 144"/>
                  <a:gd name="T28" fmla="*/ 29 w 184"/>
                  <a:gd name="T29" fmla="*/ 144 h 144"/>
                  <a:gd name="T30" fmla="*/ 15 w 184"/>
                  <a:gd name="T31" fmla="*/ 139 h 144"/>
                  <a:gd name="T32" fmla="*/ 0 w 184"/>
                  <a:gd name="T33" fmla="*/ 130 h 144"/>
                  <a:gd name="T34" fmla="*/ 0 w 184"/>
                  <a:gd name="T35" fmla="*/ 107 h 144"/>
                  <a:gd name="T36" fmla="*/ 10 w 184"/>
                  <a:gd name="T37" fmla="*/ 83 h 144"/>
                  <a:gd name="T38" fmla="*/ 15 w 184"/>
                  <a:gd name="T39" fmla="*/ 70 h 144"/>
                  <a:gd name="T40" fmla="*/ 25 w 184"/>
                  <a:gd name="T41" fmla="*/ 56 h 144"/>
                  <a:gd name="T42" fmla="*/ 34 w 184"/>
                  <a:gd name="T43" fmla="*/ 10 h 144"/>
                  <a:gd name="T44" fmla="*/ 92 w 184"/>
                  <a:gd name="T45" fmla="*/ 0 h 1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4"/>
                  <a:gd name="T70" fmla="*/ 0 h 144"/>
                  <a:gd name="T71" fmla="*/ 184 w 184"/>
                  <a:gd name="T72" fmla="*/ 144 h 14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4" h="144">
                    <a:moveTo>
                      <a:pt x="92" y="0"/>
                    </a:moveTo>
                    <a:lnTo>
                      <a:pt x="83" y="46"/>
                    </a:lnTo>
                    <a:lnTo>
                      <a:pt x="97" y="46"/>
                    </a:lnTo>
                    <a:lnTo>
                      <a:pt x="126" y="65"/>
                    </a:lnTo>
                    <a:lnTo>
                      <a:pt x="165" y="65"/>
                    </a:lnTo>
                    <a:lnTo>
                      <a:pt x="179" y="70"/>
                    </a:lnTo>
                    <a:lnTo>
                      <a:pt x="184" y="83"/>
                    </a:lnTo>
                    <a:lnTo>
                      <a:pt x="179" y="97"/>
                    </a:lnTo>
                    <a:lnTo>
                      <a:pt x="141" y="120"/>
                    </a:lnTo>
                    <a:lnTo>
                      <a:pt x="126" y="125"/>
                    </a:lnTo>
                    <a:lnTo>
                      <a:pt x="102" y="125"/>
                    </a:lnTo>
                    <a:lnTo>
                      <a:pt x="63" y="130"/>
                    </a:lnTo>
                    <a:lnTo>
                      <a:pt x="63" y="144"/>
                    </a:lnTo>
                    <a:lnTo>
                      <a:pt x="49" y="144"/>
                    </a:lnTo>
                    <a:lnTo>
                      <a:pt x="29" y="144"/>
                    </a:lnTo>
                    <a:lnTo>
                      <a:pt x="15" y="139"/>
                    </a:lnTo>
                    <a:lnTo>
                      <a:pt x="0" y="130"/>
                    </a:lnTo>
                    <a:lnTo>
                      <a:pt x="0" y="107"/>
                    </a:lnTo>
                    <a:lnTo>
                      <a:pt x="10" y="83"/>
                    </a:lnTo>
                    <a:lnTo>
                      <a:pt x="15" y="70"/>
                    </a:lnTo>
                    <a:lnTo>
                      <a:pt x="25" y="56"/>
                    </a:lnTo>
                    <a:lnTo>
                      <a:pt x="34" y="1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  <a:effectLst>
                <a:prstShdw prst="shdw17" dist="17961" dir="2700000">
                  <a:srgbClr val="141414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7" name="Freeform 86"/>
              <p:cNvSpPr>
                <a:spLocks/>
              </p:cNvSpPr>
              <p:nvPr/>
            </p:nvSpPr>
            <p:spPr bwMode="auto">
              <a:xfrm>
                <a:off x="920" y="1551"/>
                <a:ext cx="140" cy="78"/>
              </a:xfrm>
              <a:custGeom>
                <a:avLst/>
                <a:gdLst>
                  <a:gd name="T0" fmla="*/ 0 w 140"/>
                  <a:gd name="T1" fmla="*/ 46 h 78"/>
                  <a:gd name="T2" fmla="*/ 135 w 140"/>
                  <a:gd name="T3" fmla="*/ 0 h 78"/>
                  <a:gd name="T4" fmla="*/ 140 w 140"/>
                  <a:gd name="T5" fmla="*/ 9 h 78"/>
                  <a:gd name="T6" fmla="*/ 140 w 140"/>
                  <a:gd name="T7" fmla="*/ 23 h 78"/>
                  <a:gd name="T8" fmla="*/ 135 w 140"/>
                  <a:gd name="T9" fmla="*/ 32 h 78"/>
                  <a:gd name="T10" fmla="*/ 10 w 140"/>
                  <a:gd name="T11" fmla="*/ 78 h 78"/>
                  <a:gd name="T12" fmla="*/ 0 w 140"/>
                  <a:gd name="T13" fmla="*/ 46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0"/>
                  <a:gd name="T22" fmla="*/ 0 h 78"/>
                  <a:gd name="T23" fmla="*/ 140 w 140"/>
                  <a:gd name="T24" fmla="*/ 78 h 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0" h="78">
                    <a:moveTo>
                      <a:pt x="0" y="46"/>
                    </a:moveTo>
                    <a:lnTo>
                      <a:pt x="135" y="0"/>
                    </a:lnTo>
                    <a:lnTo>
                      <a:pt x="140" y="9"/>
                    </a:lnTo>
                    <a:lnTo>
                      <a:pt x="140" y="23"/>
                    </a:lnTo>
                    <a:lnTo>
                      <a:pt x="135" y="32"/>
                    </a:lnTo>
                    <a:lnTo>
                      <a:pt x="10" y="78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4EFF"/>
              </a:solidFill>
              <a:ln>
                <a:noFill/>
              </a:ln>
              <a:effectLst>
                <a:prstShdw prst="shdw17" dist="17961" dir="2700000">
                  <a:srgbClr val="002F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8" name="Freeform 87"/>
              <p:cNvSpPr>
                <a:spLocks/>
              </p:cNvSpPr>
              <p:nvPr/>
            </p:nvSpPr>
            <p:spPr bwMode="auto">
              <a:xfrm>
                <a:off x="920" y="1551"/>
                <a:ext cx="140" cy="78"/>
              </a:xfrm>
              <a:custGeom>
                <a:avLst/>
                <a:gdLst>
                  <a:gd name="T0" fmla="*/ 0 w 140"/>
                  <a:gd name="T1" fmla="*/ 46 h 78"/>
                  <a:gd name="T2" fmla="*/ 135 w 140"/>
                  <a:gd name="T3" fmla="*/ 0 h 78"/>
                  <a:gd name="T4" fmla="*/ 140 w 140"/>
                  <a:gd name="T5" fmla="*/ 9 h 78"/>
                  <a:gd name="T6" fmla="*/ 140 w 140"/>
                  <a:gd name="T7" fmla="*/ 23 h 78"/>
                  <a:gd name="T8" fmla="*/ 135 w 140"/>
                  <a:gd name="T9" fmla="*/ 32 h 78"/>
                  <a:gd name="T10" fmla="*/ 10 w 140"/>
                  <a:gd name="T11" fmla="*/ 78 h 78"/>
                  <a:gd name="T12" fmla="*/ 0 w 140"/>
                  <a:gd name="T13" fmla="*/ 46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0"/>
                  <a:gd name="T22" fmla="*/ 0 h 78"/>
                  <a:gd name="T23" fmla="*/ 140 w 140"/>
                  <a:gd name="T24" fmla="*/ 78 h 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0" h="78">
                    <a:moveTo>
                      <a:pt x="0" y="46"/>
                    </a:moveTo>
                    <a:lnTo>
                      <a:pt x="135" y="0"/>
                    </a:lnTo>
                    <a:lnTo>
                      <a:pt x="140" y="9"/>
                    </a:lnTo>
                    <a:lnTo>
                      <a:pt x="140" y="23"/>
                    </a:lnTo>
                    <a:lnTo>
                      <a:pt x="135" y="32"/>
                    </a:lnTo>
                    <a:lnTo>
                      <a:pt x="10" y="78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4EFF"/>
              </a:solidFill>
              <a:ln>
                <a:noFill/>
              </a:ln>
              <a:effectLst>
                <a:prstShdw prst="shdw17" dist="17961" dir="2700000">
                  <a:srgbClr val="002F99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9" name="Freeform 88"/>
              <p:cNvSpPr>
                <a:spLocks/>
              </p:cNvSpPr>
              <p:nvPr/>
            </p:nvSpPr>
            <p:spPr bwMode="auto">
              <a:xfrm>
                <a:off x="920" y="1412"/>
                <a:ext cx="261" cy="277"/>
              </a:xfrm>
              <a:custGeom>
                <a:avLst/>
                <a:gdLst>
                  <a:gd name="T0" fmla="*/ 10 w 261"/>
                  <a:gd name="T1" fmla="*/ 0 h 277"/>
                  <a:gd name="T2" fmla="*/ 68 w 261"/>
                  <a:gd name="T3" fmla="*/ 37 h 277"/>
                  <a:gd name="T4" fmla="*/ 126 w 261"/>
                  <a:gd name="T5" fmla="*/ 37 h 277"/>
                  <a:gd name="T6" fmla="*/ 242 w 261"/>
                  <a:gd name="T7" fmla="*/ 46 h 277"/>
                  <a:gd name="T8" fmla="*/ 261 w 261"/>
                  <a:gd name="T9" fmla="*/ 88 h 277"/>
                  <a:gd name="T10" fmla="*/ 256 w 261"/>
                  <a:gd name="T11" fmla="*/ 213 h 277"/>
                  <a:gd name="T12" fmla="*/ 256 w 261"/>
                  <a:gd name="T13" fmla="*/ 259 h 277"/>
                  <a:gd name="T14" fmla="*/ 203 w 261"/>
                  <a:gd name="T15" fmla="*/ 277 h 277"/>
                  <a:gd name="T16" fmla="*/ 150 w 261"/>
                  <a:gd name="T17" fmla="*/ 273 h 277"/>
                  <a:gd name="T18" fmla="*/ 164 w 261"/>
                  <a:gd name="T19" fmla="*/ 139 h 277"/>
                  <a:gd name="T20" fmla="*/ 135 w 261"/>
                  <a:gd name="T21" fmla="*/ 139 h 277"/>
                  <a:gd name="T22" fmla="*/ 0 w 261"/>
                  <a:gd name="T23" fmla="*/ 185 h 277"/>
                  <a:gd name="T24" fmla="*/ 10 w 261"/>
                  <a:gd name="T25" fmla="*/ 0 h 2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1"/>
                  <a:gd name="T40" fmla="*/ 0 h 277"/>
                  <a:gd name="T41" fmla="*/ 261 w 261"/>
                  <a:gd name="T42" fmla="*/ 277 h 2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1" h="277">
                    <a:moveTo>
                      <a:pt x="10" y="0"/>
                    </a:moveTo>
                    <a:lnTo>
                      <a:pt x="68" y="37"/>
                    </a:lnTo>
                    <a:lnTo>
                      <a:pt x="126" y="37"/>
                    </a:lnTo>
                    <a:lnTo>
                      <a:pt x="242" y="46"/>
                    </a:lnTo>
                    <a:lnTo>
                      <a:pt x="261" y="88"/>
                    </a:lnTo>
                    <a:lnTo>
                      <a:pt x="256" y="213"/>
                    </a:lnTo>
                    <a:lnTo>
                      <a:pt x="256" y="259"/>
                    </a:lnTo>
                    <a:lnTo>
                      <a:pt x="203" y="277"/>
                    </a:lnTo>
                    <a:lnTo>
                      <a:pt x="150" y="273"/>
                    </a:lnTo>
                    <a:lnTo>
                      <a:pt x="164" y="139"/>
                    </a:lnTo>
                    <a:lnTo>
                      <a:pt x="135" y="139"/>
                    </a:lnTo>
                    <a:lnTo>
                      <a:pt x="0" y="18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26248"/>
              </a:solidFill>
              <a:ln>
                <a:noFill/>
              </a:ln>
              <a:effectLst>
                <a:prstShdw prst="shdw17" dist="17961" dir="2700000">
                  <a:srgbClr val="3B3B2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0" name="Freeform 89"/>
              <p:cNvSpPr>
                <a:spLocks/>
              </p:cNvSpPr>
              <p:nvPr/>
            </p:nvSpPr>
            <p:spPr bwMode="auto">
              <a:xfrm>
                <a:off x="920" y="1412"/>
                <a:ext cx="261" cy="277"/>
              </a:xfrm>
              <a:custGeom>
                <a:avLst/>
                <a:gdLst>
                  <a:gd name="T0" fmla="*/ 10 w 261"/>
                  <a:gd name="T1" fmla="*/ 0 h 277"/>
                  <a:gd name="T2" fmla="*/ 68 w 261"/>
                  <a:gd name="T3" fmla="*/ 37 h 277"/>
                  <a:gd name="T4" fmla="*/ 126 w 261"/>
                  <a:gd name="T5" fmla="*/ 37 h 277"/>
                  <a:gd name="T6" fmla="*/ 242 w 261"/>
                  <a:gd name="T7" fmla="*/ 46 h 277"/>
                  <a:gd name="T8" fmla="*/ 261 w 261"/>
                  <a:gd name="T9" fmla="*/ 88 h 277"/>
                  <a:gd name="T10" fmla="*/ 256 w 261"/>
                  <a:gd name="T11" fmla="*/ 213 h 277"/>
                  <a:gd name="T12" fmla="*/ 256 w 261"/>
                  <a:gd name="T13" fmla="*/ 259 h 277"/>
                  <a:gd name="T14" fmla="*/ 203 w 261"/>
                  <a:gd name="T15" fmla="*/ 277 h 277"/>
                  <a:gd name="T16" fmla="*/ 150 w 261"/>
                  <a:gd name="T17" fmla="*/ 273 h 277"/>
                  <a:gd name="T18" fmla="*/ 164 w 261"/>
                  <a:gd name="T19" fmla="*/ 139 h 277"/>
                  <a:gd name="T20" fmla="*/ 135 w 261"/>
                  <a:gd name="T21" fmla="*/ 139 h 277"/>
                  <a:gd name="T22" fmla="*/ 0 w 261"/>
                  <a:gd name="T23" fmla="*/ 185 h 277"/>
                  <a:gd name="T24" fmla="*/ 10 w 261"/>
                  <a:gd name="T25" fmla="*/ 0 h 2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1"/>
                  <a:gd name="T40" fmla="*/ 0 h 277"/>
                  <a:gd name="T41" fmla="*/ 261 w 261"/>
                  <a:gd name="T42" fmla="*/ 277 h 2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1" h="277">
                    <a:moveTo>
                      <a:pt x="10" y="0"/>
                    </a:moveTo>
                    <a:lnTo>
                      <a:pt x="68" y="37"/>
                    </a:lnTo>
                    <a:lnTo>
                      <a:pt x="126" y="37"/>
                    </a:lnTo>
                    <a:lnTo>
                      <a:pt x="242" y="46"/>
                    </a:lnTo>
                    <a:lnTo>
                      <a:pt x="261" y="88"/>
                    </a:lnTo>
                    <a:lnTo>
                      <a:pt x="256" y="213"/>
                    </a:lnTo>
                    <a:lnTo>
                      <a:pt x="256" y="259"/>
                    </a:lnTo>
                    <a:lnTo>
                      <a:pt x="203" y="277"/>
                    </a:lnTo>
                    <a:lnTo>
                      <a:pt x="150" y="273"/>
                    </a:lnTo>
                    <a:lnTo>
                      <a:pt x="164" y="139"/>
                    </a:lnTo>
                    <a:lnTo>
                      <a:pt x="135" y="139"/>
                    </a:lnTo>
                    <a:lnTo>
                      <a:pt x="0" y="18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26248"/>
              </a:solidFill>
              <a:ln>
                <a:noFill/>
              </a:ln>
              <a:effectLst>
                <a:prstShdw prst="shdw17" dist="17961" dir="2700000">
                  <a:srgbClr val="3B3B2B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1" name="Freeform 90"/>
              <p:cNvSpPr>
                <a:spLocks/>
              </p:cNvSpPr>
              <p:nvPr/>
            </p:nvSpPr>
            <p:spPr bwMode="auto">
              <a:xfrm>
                <a:off x="630" y="1676"/>
                <a:ext cx="362" cy="281"/>
              </a:xfrm>
              <a:custGeom>
                <a:avLst/>
                <a:gdLst>
                  <a:gd name="T0" fmla="*/ 217 w 362"/>
                  <a:gd name="T1" fmla="*/ 0 h 281"/>
                  <a:gd name="T2" fmla="*/ 222 w 362"/>
                  <a:gd name="T3" fmla="*/ 78 h 281"/>
                  <a:gd name="T4" fmla="*/ 348 w 362"/>
                  <a:gd name="T5" fmla="*/ 32 h 281"/>
                  <a:gd name="T6" fmla="*/ 358 w 362"/>
                  <a:gd name="T7" fmla="*/ 36 h 281"/>
                  <a:gd name="T8" fmla="*/ 362 w 362"/>
                  <a:gd name="T9" fmla="*/ 69 h 281"/>
                  <a:gd name="T10" fmla="*/ 353 w 362"/>
                  <a:gd name="T11" fmla="*/ 69 h 281"/>
                  <a:gd name="T12" fmla="*/ 353 w 362"/>
                  <a:gd name="T13" fmla="*/ 83 h 281"/>
                  <a:gd name="T14" fmla="*/ 348 w 362"/>
                  <a:gd name="T15" fmla="*/ 92 h 281"/>
                  <a:gd name="T16" fmla="*/ 343 w 362"/>
                  <a:gd name="T17" fmla="*/ 92 h 281"/>
                  <a:gd name="T18" fmla="*/ 333 w 362"/>
                  <a:gd name="T19" fmla="*/ 87 h 281"/>
                  <a:gd name="T20" fmla="*/ 329 w 362"/>
                  <a:gd name="T21" fmla="*/ 78 h 281"/>
                  <a:gd name="T22" fmla="*/ 329 w 362"/>
                  <a:gd name="T23" fmla="*/ 69 h 281"/>
                  <a:gd name="T24" fmla="*/ 232 w 362"/>
                  <a:gd name="T25" fmla="*/ 106 h 281"/>
                  <a:gd name="T26" fmla="*/ 319 w 362"/>
                  <a:gd name="T27" fmla="*/ 198 h 281"/>
                  <a:gd name="T28" fmla="*/ 324 w 362"/>
                  <a:gd name="T29" fmla="*/ 235 h 281"/>
                  <a:gd name="T30" fmla="*/ 319 w 362"/>
                  <a:gd name="T31" fmla="*/ 249 h 281"/>
                  <a:gd name="T32" fmla="*/ 319 w 362"/>
                  <a:gd name="T33" fmla="*/ 258 h 281"/>
                  <a:gd name="T34" fmla="*/ 314 w 362"/>
                  <a:gd name="T35" fmla="*/ 272 h 281"/>
                  <a:gd name="T36" fmla="*/ 309 w 362"/>
                  <a:gd name="T37" fmla="*/ 277 h 281"/>
                  <a:gd name="T38" fmla="*/ 304 w 362"/>
                  <a:gd name="T39" fmla="*/ 277 h 281"/>
                  <a:gd name="T40" fmla="*/ 295 w 362"/>
                  <a:gd name="T41" fmla="*/ 281 h 281"/>
                  <a:gd name="T42" fmla="*/ 290 w 362"/>
                  <a:gd name="T43" fmla="*/ 277 h 281"/>
                  <a:gd name="T44" fmla="*/ 285 w 362"/>
                  <a:gd name="T45" fmla="*/ 263 h 281"/>
                  <a:gd name="T46" fmla="*/ 280 w 362"/>
                  <a:gd name="T47" fmla="*/ 258 h 281"/>
                  <a:gd name="T48" fmla="*/ 290 w 362"/>
                  <a:gd name="T49" fmla="*/ 249 h 281"/>
                  <a:gd name="T50" fmla="*/ 295 w 362"/>
                  <a:gd name="T51" fmla="*/ 244 h 281"/>
                  <a:gd name="T52" fmla="*/ 295 w 362"/>
                  <a:gd name="T53" fmla="*/ 235 h 281"/>
                  <a:gd name="T54" fmla="*/ 300 w 362"/>
                  <a:gd name="T55" fmla="*/ 235 h 281"/>
                  <a:gd name="T56" fmla="*/ 304 w 362"/>
                  <a:gd name="T57" fmla="*/ 226 h 281"/>
                  <a:gd name="T58" fmla="*/ 203 w 362"/>
                  <a:gd name="T59" fmla="*/ 115 h 281"/>
                  <a:gd name="T60" fmla="*/ 34 w 362"/>
                  <a:gd name="T61" fmla="*/ 207 h 281"/>
                  <a:gd name="T62" fmla="*/ 34 w 362"/>
                  <a:gd name="T63" fmla="*/ 221 h 281"/>
                  <a:gd name="T64" fmla="*/ 29 w 362"/>
                  <a:gd name="T65" fmla="*/ 226 h 281"/>
                  <a:gd name="T66" fmla="*/ 29 w 362"/>
                  <a:gd name="T67" fmla="*/ 249 h 281"/>
                  <a:gd name="T68" fmla="*/ 24 w 362"/>
                  <a:gd name="T69" fmla="*/ 254 h 281"/>
                  <a:gd name="T70" fmla="*/ 19 w 362"/>
                  <a:gd name="T71" fmla="*/ 258 h 281"/>
                  <a:gd name="T72" fmla="*/ 10 w 362"/>
                  <a:gd name="T73" fmla="*/ 258 h 281"/>
                  <a:gd name="T74" fmla="*/ 0 w 362"/>
                  <a:gd name="T75" fmla="*/ 249 h 281"/>
                  <a:gd name="T76" fmla="*/ 10 w 362"/>
                  <a:gd name="T77" fmla="*/ 226 h 281"/>
                  <a:gd name="T78" fmla="*/ 10 w 362"/>
                  <a:gd name="T79" fmla="*/ 217 h 281"/>
                  <a:gd name="T80" fmla="*/ 19 w 362"/>
                  <a:gd name="T81" fmla="*/ 203 h 281"/>
                  <a:gd name="T82" fmla="*/ 14 w 362"/>
                  <a:gd name="T83" fmla="*/ 175 h 281"/>
                  <a:gd name="T84" fmla="*/ 174 w 362"/>
                  <a:gd name="T85" fmla="*/ 97 h 281"/>
                  <a:gd name="T86" fmla="*/ 121 w 362"/>
                  <a:gd name="T87" fmla="*/ 50 h 281"/>
                  <a:gd name="T88" fmla="*/ 111 w 362"/>
                  <a:gd name="T89" fmla="*/ 60 h 281"/>
                  <a:gd name="T90" fmla="*/ 106 w 362"/>
                  <a:gd name="T91" fmla="*/ 69 h 281"/>
                  <a:gd name="T92" fmla="*/ 97 w 362"/>
                  <a:gd name="T93" fmla="*/ 78 h 281"/>
                  <a:gd name="T94" fmla="*/ 77 w 362"/>
                  <a:gd name="T95" fmla="*/ 64 h 281"/>
                  <a:gd name="T96" fmla="*/ 77 w 362"/>
                  <a:gd name="T97" fmla="*/ 60 h 281"/>
                  <a:gd name="T98" fmla="*/ 82 w 362"/>
                  <a:gd name="T99" fmla="*/ 50 h 281"/>
                  <a:gd name="T100" fmla="*/ 97 w 362"/>
                  <a:gd name="T101" fmla="*/ 46 h 281"/>
                  <a:gd name="T102" fmla="*/ 101 w 362"/>
                  <a:gd name="T103" fmla="*/ 32 h 281"/>
                  <a:gd name="T104" fmla="*/ 126 w 362"/>
                  <a:gd name="T105" fmla="*/ 13 h 281"/>
                  <a:gd name="T106" fmla="*/ 184 w 362"/>
                  <a:gd name="T107" fmla="*/ 64 h 281"/>
                  <a:gd name="T108" fmla="*/ 184 w 362"/>
                  <a:gd name="T109" fmla="*/ 9 h 281"/>
                  <a:gd name="T110" fmla="*/ 217 w 362"/>
                  <a:gd name="T111" fmla="*/ 0 h 28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62"/>
                  <a:gd name="T169" fmla="*/ 0 h 281"/>
                  <a:gd name="T170" fmla="*/ 362 w 362"/>
                  <a:gd name="T171" fmla="*/ 281 h 28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62" h="281">
                    <a:moveTo>
                      <a:pt x="217" y="0"/>
                    </a:moveTo>
                    <a:lnTo>
                      <a:pt x="222" y="78"/>
                    </a:lnTo>
                    <a:lnTo>
                      <a:pt x="348" y="32"/>
                    </a:lnTo>
                    <a:lnTo>
                      <a:pt x="358" y="36"/>
                    </a:lnTo>
                    <a:lnTo>
                      <a:pt x="362" y="69"/>
                    </a:lnTo>
                    <a:lnTo>
                      <a:pt x="353" y="69"/>
                    </a:lnTo>
                    <a:lnTo>
                      <a:pt x="353" y="83"/>
                    </a:lnTo>
                    <a:lnTo>
                      <a:pt x="348" y="92"/>
                    </a:lnTo>
                    <a:lnTo>
                      <a:pt x="343" y="92"/>
                    </a:lnTo>
                    <a:lnTo>
                      <a:pt x="333" y="87"/>
                    </a:lnTo>
                    <a:lnTo>
                      <a:pt x="329" y="78"/>
                    </a:lnTo>
                    <a:lnTo>
                      <a:pt x="329" y="69"/>
                    </a:lnTo>
                    <a:lnTo>
                      <a:pt x="232" y="106"/>
                    </a:lnTo>
                    <a:lnTo>
                      <a:pt x="319" y="198"/>
                    </a:lnTo>
                    <a:lnTo>
                      <a:pt x="324" y="235"/>
                    </a:lnTo>
                    <a:lnTo>
                      <a:pt x="319" y="249"/>
                    </a:lnTo>
                    <a:lnTo>
                      <a:pt x="319" y="258"/>
                    </a:lnTo>
                    <a:lnTo>
                      <a:pt x="314" y="272"/>
                    </a:lnTo>
                    <a:lnTo>
                      <a:pt x="309" y="277"/>
                    </a:lnTo>
                    <a:lnTo>
                      <a:pt x="304" y="277"/>
                    </a:lnTo>
                    <a:lnTo>
                      <a:pt x="295" y="281"/>
                    </a:lnTo>
                    <a:lnTo>
                      <a:pt x="290" y="277"/>
                    </a:lnTo>
                    <a:lnTo>
                      <a:pt x="285" y="263"/>
                    </a:lnTo>
                    <a:lnTo>
                      <a:pt x="280" y="258"/>
                    </a:lnTo>
                    <a:lnTo>
                      <a:pt x="290" y="249"/>
                    </a:lnTo>
                    <a:lnTo>
                      <a:pt x="295" y="244"/>
                    </a:lnTo>
                    <a:lnTo>
                      <a:pt x="295" y="235"/>
                    </a:lnTo>
                    <a:lnTo>
                      <a:pt x="300" y="235"/>
                    </a:lnTo>
                    <a:lnTo>
                      <a:pt x="304" y="226"/>
                    </a:lnTo>
                    <a:lnTo>
                      <a:pt x="203" y="115"/>
                    </a:lnTo>
                    <a:lnTo>
                      <a:pt x="34" y="207"/>
                    </a:lnTo>
                    <a:lnTo>
                      <a:pt x="34" y="221"/>
                    </a:lnTo>
                    <a:lnTo>
                      <a:pt x="29" y="226"/>
                    </a:lnTo>
                    <a:lnTo>
                      <a:pt x="29" y="249"/>
                    </a:lnTo>
                    <a:lnTo>
                      <a:pt x="24" y="254"/>
                    </a:lnTo>
                    <a:lnTo>
                      <a:pt x="19" y="258"/>
                    </a:lnTo>
                    <a:lnTo>
                      <a:pt x="10" y="258"/>
                    </a:lnTo>
                    <a:lnTo>
                      <a:pt x="0" y="249"/>
                    </a:lnTo>
                    <a:lnTo>
                      <a:pt x="10" y="226"/>
                    </a:lnTo>
                    <a:lnTo>
                      <a:pt x="10" y="217"/>
                    </a:lnTo>
                    <a:lnTo>
                      <a:pt x="19" y="203"/>
                    </a:lnTo>
                    <a:lnTo>
                      <a:pt x="14" y="175"/>
                    </a:lnTo>
                    <a:lnTo>
                      <a:pt x="174" y="97"/>
                    </a:lnTo>
                    <a:lnTo>
                      <a:pt x="121" y="50"/>
                    </a:lnTo>
                    <a:lnTo>
                      <a:pt x="111" y="60"/>
                    </a:lnTo>
                    <a:lnTo>
                      <a:pt x="106" y="69"/>
                    </a:lnTo>
                    <a:lnTo>
                      <a:pt x="97" y="78"/>
                    </a:lnTo>
                    <a:lnTo>
                      <a:pt x="77" y="64"/>
                    </a:lnTo>
                    <a:lnTo>
                      <a:pt x="77" y="60"/>
                    </a:lnTo>
                    <a:lnTo>
                      <a:pt x="82" y="50"/>
                    </a:lnTo>
                    <a:lnTo>
                      <a:pt x="97" y="46"/>
                    </a:lnTo>
                    <a:lnTo>
                      <a:pt x="101" y="32"/>
                    </a:lnTo>
                    <a:lnTo>
                      <a:pt x="126" y="13"/>
                    </a:lnTo>
                    <a:lnTo>
                      <a:pt x="184" y="64"/>
                    </a:lnTo>
                    <a:lnTo>
                      <a:pt x="184" y="9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>
                <a:prstShdw prst="shdw17" dist="17961" dir="2700000">
                  <a:srgbClr val="666666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2" name="Freeform 91"/>
              <p:cNvSpPr>
                <a:spLocks/>
              </p:cNvSpPr>
              <p:nvPr/>
            </p:nvSpPr>
            <p:spPr bwMode="auto">
              <a:xfrm>
                <a:off x="630" y="1676"/>
                <a:ext cx="362" cy="281"/>
              </a:xfrm>
              <a:custGeom>
                <a:avLst/>
                <a:gdLst>
                  <a:gd name="T0" fmla="*/ 217 w 362"/>
                  <a:gd name="T1" fmla="*/ 0 h 281"/>
                  <a:gd name="T2" fmla="*/ 222 w 362"/>
                  <a:gd name="T3" fmla="*/ 78 h 281"/>
                  <a:gd name="T4" fmla="*/ 348 w 362"/>
                  <a:gd name="T5" fmla="*/ 32 h 281"/>
                  <a:gd name="T6" fmla="*/ 358 w 362"/>
                  <a:gd name="T7" fmla="*/ 36 h 281"/>
                  <a:gd name="T8" fmla="*/ 362 w 362"/>
                  <a:gd name="T9" fmla="*/ 69 h 281"/>
                  <a:gd name="T10" fmla="*/ 353 w 362"/>
                  <a:gd name="T11" fmla="*/ 69 h 281"/>
                  <a:gd name="T12" fmla="*/ 353 w 362"/>
                  <a:gd name="T13" fmla="*/ 83 h 281"/>
                  <a:gd name="T14" fmla="*/ 348 w 362"/>
                  <a:gd name="T15" fmla="*/ 92 h 281"/>
                  <a:gd name="T16" fmla="*/ 343 w 362"/>
                  <a:gd name="T17" fmla="*/ 92 h 281"/>
                  <a:gd name="T18" fmla="*/ 333 w 362"/>
                  <a:gd name="T19" fmla="*/ 87 h 281"/>
                  <a:gd name="T20" fmla="*/ 329 w 362"/>
                  <a:gd name="T21" fmla="*/ 78 h 281"/>
                  <a:gd name="T22" fmla="*/ 329 w 362"/>
                  <a:gd name="T23" fmla="*/ 69 h 281"/>
                  <a:gd name="T24" fmla="*/ 232 w 362"/>
                  <a:gd name="T25" fmla="*/ 106 h 281"/>
                  <a:gd name="T26" fmla="*/ 319 w 362"/>
                  <a:gd name="T27" fmla="*/ 198 h 281"/>
                  <a:gd name="T28" fmla="*/ 324 w 362"/>
                  <a:gd name="T29" fmla="*/ 235 h 281"/>
                  <a:gd name="T30" fmla="*/ 319 w 362"/>
                  <a:gd name="T31" fmla="*/ 249 h 281"/>
                  <a:gd name="T32" fmla="*/ 319 w 362"/>
                  <a:gd name="T33" fmla="*/ 258 h 281"/>
                  <a:gd name="T34" fmla="*/ 314 w 362"/>
                  <a:gd name="T35" fmla="*/ 272 h 281"/>
                  <a:gd name="T36" fmla="*/ 309 w 362"/>
                  <a:gd name="T37" fmla="*/ 277 h 281"/>
                  <a:gd name="T38" fmla="*/ 304 w 362"/>
                  <a:gd name="T39" fmla="*/ 277 h 281"/>
                  <a:gd name="T40" fmla="*/ 295 w 362"/>
                  <a:gd name="T41" fmla="*/ 281 h 281"/>
                  <a:gd name="T42" fmla="*/ 290 w 362"/>
                  <a:gd name="T43" fmla="*/ 277 h 281"/>
                  <a:gd name="T44" fmla="*/ 285 w 362"/>
                  <a:gd name="T45" fmla="*/ 263 h 281"/>
                  <a:gd name="T46" fmla="*/ 280 w 362"/>
                  <a:gd name="T47" fmla="*/ 258 h 281"/>
                  <a:gd name="T48" fmla="*/ 290 w 362"/>
                  <a:gd name="T49" fmla="*/ 249 h 281"/>
                  <a:gd name="T50" fmla="*/ 295 w 362"/>
                  <a:gd name="T51" fmla="*/ 244 h 281"/>
                  <a:gd name="T52" fmla="*/ 295 w 362"/>
                  <a:gd name="T53" fmla="*/ 235 h 281"/>
                  <a:gd name="T54" fmla="*/ 300 w 362"/>
                  <a:gd name="T55" fmla="*/ 235 h 281"/>
                  <a:gd name="T56" fmla="*/ 304 w 362"/>
                  <a:gd name="T57" fmla="*/ 226 h 281"/>
                  <a:gd name="T58" fmla="*/ 203 w 362"/>
                  <a:gd name="T59" fmla="*/ 115 h 281"/>
                  <a:gd name="T60" fmla="*/ 34 w 362"/>
                  <a:gd name="T61" fmla="*/ 207 h 281"/>
                  <a:gd name="T62" fmla="*/ 34 w 362"/>
                  <a:gd name="T63" fmla="*/ 221 h 281"/>
                  <a:gd name="T64" fmla="*/ 29 w 362"/>
                  <a:gd name="T65" fmla="*/ 226 h 281"/>
                  <a:gd name="T66" fmla="*/ 29 w 362"/>
                  <a:gd name="T67" fmla="*/ 249 h 281"/>
                  <a:gd name="T68" fmla="*/ 24 w 362"/>
                  <a:gd name="T69" fmla="*/ 254 h 281"/>
                  <a:gd name="T70" fmla="*/ 19 w 362"/>
                  <a:gd name="T71" fmla="*/ 258 h 281"/>
                  <a:gd name="T72" fmla="*/ 10 w 362"/>
                  <a:gd name="T73" fmla="*/ 258 h 281"/>
                  <a:gd name="T74" fmla="*/ 0 w 362"/>
                  <a:gd name="T75" fmla="*/ 249 h 281"/>
                  <a:gd name="T76" fmla="*/ 10 w 362"/>
                  <a:gd name="T77" fmla="*/ 226 h 281"/>
                  <a:gd name="T78" fmla="*/ 10 w 362"/>
                  <a:gd name="T79" fmla="*/ 217 h 281"/>
                  <a:gd name="T80" fmla="*/ 19 w 362"/>
                  <a:gd name="T81" fmla="*/ 203 h 281"/>
                  <a:gd name="T82" fmla="*/ 14 w 362"/>
                  <a:gd name="T83" fmla="*/ 175 h 281"/>
                  <a:gd name="T84" fmla="*/ 174 w 362"/>
                  <a:gd name="T85" fmla="*/ 97 h 281"/>
                  <a:gd name="T86" fmla="*/ 121 w 362"/>
                  <a:gd name="T87" fmla="*/ 50 h 281"/>
                  <a:gd name="T88" fmla="*/ 111 w 362"/>
                  <a:gd name="T89" fmla="*/ 60 h 281"/>
                  <a:gd name="T90" fmla="*/ 106 w 362"/>
                  <a:gd name="T91" fmla="*/ 69 h 281"/>
                  <a:gd name="T92" fmla="*/ 97 w 362"/>
                  <a:gd name="T93" fmla="*/ 78 h 281"/>
                  <a:gd name="T94" fmla="*/ 77 w 362"/>
                  <a:gd name="T95" fmla="*/ 64 h 281"/>
                  <a:gd name="T96" fmla="*/ 77 w 362"/>
                  <a:gd name="T97" fmla="*/ 60 h 281"/>
                  <a:gd name="T98" fmla="*/ 82 w 362"/>
                  <a:gd name="T99" fmla="*/ 50 h 281"/>
                  <a:gd name="T100" fmla="*/ 97 w 362"/>
                  <a:gd name="T101" fmla="*/ 46 h 281"/>
                  <a:gd name="T102" fmla="*/ 101 w 362"/>
                  <a:gd name="T103" fmla="*/ 32 h 281"/>
                  <a:gd name="T104" fmla="*/ 126 w 362"/>
                  <a:gd name="T105" fmla="*/ 13 h 281"/>
                  <a:gd name="T106" fmla="*/ 184 w 362"/>
                  <a:gd name="T107" fmla="*/ 64 h 281"/>
                  <a:gd name="T108" fmla="*/ 184 w 362"/>
                  <a:gd name="T109" fmla="*/ 9 h 281"/>
                  <a:gd name="T110" fmla="*/ 217 w 362"/>
                  <a:gd name="T111" fmla="*/ 0 h 28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62"/>
                  <a:gd name="T169" fmla="*/ 0 h 281"/>
                  <a:gd name="T170" fmla="*/ 362 w 362"/>
                  <a:gd name="T171" fmla="*/ 281 h 28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62" h="281">
                    <a:moveTo>
                      <a:pt x="217" y="0"/>
                    </a:moveTo>
                    <a:lnTo>
                      <a:pt x="222" y="78"/>
                    </a:lnTo>
                    <a:lnTo>
                      <a:pt x="348" y="32"/>
                    </a:lnTo>
                    <a:lnTo>
                      <a:pt x="358" y="36"/>
                    </a:lnTo>
                    <a:lnTo>
                      <a:pt x="362" y="69"/>
                    </a:lnTo>
                    <a:lnTo>
                      <a:pt x="353" y="69"/>
                    </a:lnTo>
                    <a:lnTo>
                      <a:pt x="353" y="83"/>
                    </a:lnTo>
                    <a:lnTo>
                      <a:pt x="348" y="92"/>
                    </a:lnTo>
                    <a:lnTo>
                      <a:pt x="343" y="92"/>
                    </a:lnTo>
                    <a:lnTo>
                      <a:pt x="333" y="87"/>
                    </a:lnTo>
                    <a:lnTo>
                      <a:pt x="329" y="78"/>
                    </a:lnTo>
                    <a:lnTo>
                      <a:pt x="329" y="69"/>
                    </a:lnTo>
                    <a:lnTo>
                      <a:pt x="232" y="106"/>
                    </a:lnTo>
                    <a:lnTo>
                      <a:pt x="319" y="198"/>
                    </a:lnTo>
                    <a:lnTo>
                      <a:pt x="324" y="235"/>
                    </a:lnTo>
                    <a:lnTo>
                      <a:pt x="319" y="249"/>
                    </a:lnTo>
                    <a:lnTo>
                      <a:pt x="319" y="258"/>
                    </a:lnTo>
                    <a:lnTo>
                      <a:pt x="314" y="272"/>
                    </a:lnTo>
                    <a:lnTo>
                      <a:pt x="309" y="277"/>
                    </a:lnTo>
                    <a:lnTo>
                      <a:pt x="304" y="277"/>
                    </a:lnTo>
                    <a:lnTo>
                      <a:pt x="295" y="281"/>
                    </a:lnTo>
                    <a:lnTo>
                      <a:pt x="290" y="277"/>
                    </a:lnTo>
                    <a:lnTo>
                      <a:pt x="285" y="263"/>
                    </a:lnTo>
                    <a:lnTo>
                      <a:pt x="280" y="258"/>
                    </a:lnTo>
                    <a:lnTo>
                      <a:pt x="290" y="249"/>
                    </a:lnTo>
                    <a:lnTo>
                      <a:pt x="295" y="244"/>
                    </a:lnTo>
                    <a:lnTo>
                      <a:pt x="295" y="235"/>
                    </a:lnTo>
                    <a:lnTo>
                      <a:pt x="300" y="235"/>
                    </a:lnTo>
                    <a:lnTo>
                      <a:pt x="304" y="226"/>
                    </a:lnTo>
                    <a:lnTo>
                      <a:pt x="203" y="115"/>
                    </a:lnTo>
                    <a:lnTo>
                      <a:pt x="34" y="207"/>
                    </a:lnTo>
                    <a:lnTo>
                      <a:pt x="34" y="221"/>
                    </a:lnTo>
                    <a:lnTo>
                      <a:pt x="29" y="226"/>
                    </a:lnTo>
                    <a:lnTo>
                      <a:pt x="29" y="249"/>
                    </a:lnTo>
                    <a:lnTo>
                      <a:pt x="24" y="254"/>
                    </a:lnTo>
                    <a:lnTo>
                      <a:pt x="19" y="258"/>
                    </a:lnTo>
                    <a:lnTo>
                      <a:pt x="10" y="258"/>
                    </a:lnTo>
                    <a:lnTo>
                      <a:pt x="0" y="249"/>
                    </a:lnTo>
                    <a:lnTo>
                      <a:pt x="10" y="226"/>
                    </a:lnTo>
                    <a:lnTo>
                      <a:pt x="10" y="217"/>
                    </a:lnTo>
                    <a:lnTo>
                      <a:pt x="19" y="203"/>
                    </a:lnTo>
                    <a:lnTo>
                      <a:pt x="14" y="175"/>
                    </a:lnTo>
                    <a:lnTo>
                      <a:pt x="174" y="97"/>
                    </a:lnTo>
                    <a:lnTo>
                      <a:pt x="121" y="50"/>
                    </a:lnTo>
                    <a:lnTo>
                      <a:pt x="111" y="60"/>
                    </a:lnTo>
                    <a:lnTo>
                      <a:pt x="106" y="69"/>
                    </a:lnTo>
                    <a:lnTo>
                      <a:pt x="97" y="78"/>
                    </a:lnTo>
                    <a:lnTo>
                      <a:pt x="77" y="64"/>
                    </a:lnTo>
                    <a:lnTo>
                      <a:pt x="77" y="60"/>
                    </a:lnTo>
                    <a:lnTo>
                      <a:pt x="82" y="50"/>
                    </a:lnTo>
                    <a:lnTo>
                      <a:pt x="97" y="46"/>
                    </a:lnTo>
                    <a:lnTo>
                      <a:pt x="101" y="32"/>
                    </a:lnTo>
                    <a:lnTo>
                      <a:pt x="126" y="13"/>
                    </a:lnTo>
                    <a:lnTo>
                      <a:pt x="184" y="64"/>
                    </a:lnTo>
                    <a:lnTo>
                      <a:pt x="184" y="9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>
                <a:prstShdw prst="shdw17" dist="17961" dir="2700000">
                  <a:srgbClr val="666666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3" name="Freeform 92"/>
              <p:cNvSpPr>
                <a:spLocks/>
              </p:cNvSpPr>
              <p:nvPr/>
            </p:nvSpPr>
            <p:spPr bwMode="auto">
              <a:xfrm>
                <a:off x="1075" y="1278"/>
                <a:ext cx="106" cy="79"/>
              </a:xfrm>
              <a:custGeom>
                <a:avLst/>
                <a:gdLst>
                  <a:gd name="T0" fmla="*/ 0 w 106"/>
                  <a:gd name="T1" fmla="*/ 51 h 79"/>
                  <a:gd name="T2" fmla="*/ 29 w 106"/>
                  <a:gd name="T3" fmla="*/ 32 h 79"/>
                  <a:gd name="T4" fmla="*/ 29 w 106"/>
                  <a:gd name="T5" fmla="*/ 9 h 79"/>
                  <a:gd name="T6" fmla="*/ 53 w 106"/>
                  <a:gd name="T7" fmla="*/ 0 h 79"/>
                  <a:gd name="T8" fmla="*/ 58 w 106"/>
                  <a:gd name="T9" fmla="*/ 0 h 79"/>
                  <a:gd name="T10" fmla="*/ 58 w 106"/>
                  <a:gd name="T11" fmla="*/ 9 h 79"/>
                  <a:gd name="T12" fmla="*/ 77 w 106"/>
                  <a:gd name="T13" fmla="*/ 5 h 79"/>
                  <a:gd name="T14" fmla="*/ 96 w 106"/>
                  <a:gd name="T15" fmla="*/ 0 h 79"/>
                  <a:gd name="T16" fmla="*/ 106 w 106"/>
                  <a:gd name="T17" fmla="*/ 9 h 79"/>
                  <a:gd name="T18" fmla="*/ 96 w 106"/>
                  <a:gd name="T19" fmla="*/ 14 h 79"/>
                  <a:gd name="T20" fmla="*/ 96 w 106"/>
                  <a:gd name="T21" fmla="*/ 56 h 79"/>
                  <a:gd name="T22" fmla="*/ 62 w 106"/>
                  <a:gd name="T23" fmla="*/ 74 h 79"/>
                  <a:gd name="T24" fmla="*/ 53 w 106"/>
                  <a:gd name="T25" fmla="*/ 74 h 79"/>
                  <a:gd name="T26" fmla="*/ 38 w 106"/>
                  <a:gd name="T27" fmla="*/ 79 h 79"/>
                  <a:gd name="T28" fmla="*/ 0 w 106"/>
                  <a:gd name="T29" fmla="*/ 51 h 7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"/>
                  <a:gd name="T46" fmla="*/ 0 h 79"/>
                  <a:gd name="T47" fmla="*/ 106 w 106"/>
                  <a:gd name="T48" fmla="*/ 79 h 7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" h="79">
                    <a:moveTo>
                      <a:pt x="0" y="51"/>
                    </a:moveTo>
                    <a:lnTo>
                      <a:pt x="29" y="32"/>
                    </a:lnTo>
                    <a:lnTo>
                      <a:pt x="29" y="9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58" y="9"/>
                    </a:lnTo>
                    <a:lnTo>
                      <a:pt x="77" y="5"/>
                    </a:lnTo>
                    <a:lnTo>
                      <a:pt x="96" y="0"/>
                    </a:lnTo>
                    <a:lnTo>
                      <a:pt x="106" y="9"/>
                    </a:lnTo>
                    <a:lnTo>
                      <a:pt x="96" y="14"/>
                    </a:lnTo>
                    <a:lnTo>
                      <a:pt x="96" y="56"/>
                    </a:lnTo>
                    <a:lnTo>
                      <a:pt x="62" y="74"/>
                    </a:lnTo>
                    <a:lnTo>
                      <a:pt x="53" y="74"/>
                    </a:lnTo>
                    <a:lnTo>
                      <a:pt x="38" y="79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A380"/>
              </a:solidFill>
              <a:ln>
                <a:noFill/>
              </a:ln>
              <a:effectLst>
                <a:prstShdw prst="shdw17" dist="17961" dir="2700000">
                  <a:srgbClr val="99624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4" name="Freeform 93"/>
              <p:cNvSpPr>
                <a:spLocks/>
              </p:cNvSpPr>
              <p:nvPr/>
            </p:nvSpPr>
            <p:spPr bwMode="auto">
              <a:xfrm>
                <a:off x="1075" y="1278"/>
                <a:ext cx="106" cy="79"/>
              </a:xfrm>
              <a:custGeom>
                <a:avLst/>
                <a:gdLst>
                  <a:gd name="T0" fmla="*/ 0 w 106"/>
                  <a:gd name="T1" fmla="*/ 51 h 79"/>
                  <a:gd name="T2" fmla="*/ 29 w 106"/>
                  <a:gd name="T3" fmla="*/ 32 h 79"/>
                  <a:gd name="T4" fmla="*/ 29 w 106"/>
                  <a:gd name="T5" fmla="*/ 9 h 79"/>
                  <a:gd name="T6" fmla="*/ 53 w 106"/>
                  <a:gd name="T7" fmla="*/ 0 h 79"/>
                  <a:gd name="T8" fmla="*/ 58 w 106"/>
                  <a:gd name="T9" fmla="*/ 0 h 79"/>
                  <a:gd name="T10" fmla="*/ 58 w 106"/>
                  <a:gd name="T11" fmla="*/ 9 h 79"/>
                  <a:gd name="T12" fmla="*/ 77 w 106"/>
                  <a:gd name="T13" fmla="*/ 5 h 79"/>
                  <a:gd name="T14" fmla="*/ 96 w 106"/>
                  <a:gd name="T15" fmla="*/ 0 h 79"/>
                  <a:gd name="T16" fmla="*/ 106 w 106"/>
                  <a:gd name="T17" fmla="*/ 9 h 79"/>
                  <a:gd name="T18" fmla="*/ 96 w 106"/>
                  <a:gd name="T19" fmla="*/ 14 h 79"/>
                  <a:gd name="T20" fmla="*/ 96 w 106"/>
                  <a:gd name="T21" fmla="*/ 56 h 79"/>
                  <a:gd name="T22" fmla="*/ 62 w 106"/>
                  <a:gd name="T23" fmla="*/ 74 h 79"/>
                  <a:gd name="T24" fmla="*/ 53 w 106"/>
                  <a:gd name="T25" fmla="*/ 74 h 79"/>
                  <a:gd name="T26" fmla="*/ 38 w 106"/>
                  <a:gd name="T27" fmla="*/ 79 h 79"/>
                  <a:gd name="T28" fmla="*/ 0 w 106"/>
                  <a:gd name="T29" fmla="*/ 51 h 7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"/>
                  <a:gd name="T46" fmla="*/ 0 h 79"/>
                  <a:gd name="T47" fmla="*/ 106 w 106"/>
                  <a:gd name="T48" fmla="*/ 79 h 7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" h="79">
                    <a:moveTo>
                      <a:pt x="0" y="51"/>
                    </a:moveTo>
                    <a:lnTo>
                      <a:pt x="29" y="32"/>
                    </a:lnTo>
                    <a:lnTo>
                      <a:pt x="29" y="9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58" y="9"/>
                    </a:lnTo>
                    <a:lnTo>
                      <a:pt x="77" y="5"/>
                    </a:lnTo>
                    <a:lnTo>
                      <a:pt x="96" y="0"/>
                    </a:lnTo>
                    <a:lnTo>
                      <a:pt x="106" y="9"/>
                    </a:lnTo>
                    <a:lnTo>
                      <a:pt x="96" y="14"/>
                    </a:lnTo>
                    <a:lnTo>
                      <a:pt x="96" y="56"/>
                    </a:lnTo>
                    <a:lnTo>
                      <a:pt x="62" y="74"/>
                    </a:lnTo>
                    <a:lnTo>
                      <a:pt x="53" y="74"/>
                    </a:lnTo>
                    <a:lnTo>
                      <a:pt x="38" y="79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A380"/>
              </a:solidFill>
              <a:ln>
                <a:noFill/>
              </a:ln>
              <a:effectLst>
                <a:prstShdw prst="shdw17" dist="17961" dir="2700000">
                  <a:srgbClr val="99624D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5" name="Freeform 94"/>
              <p:cNvSpPr>
                <a:spLocks/>
              </p:cNvSpPr>
              <p:nvPr/>
            </p:nvSpPr>
            <p:spPr bwMode="auto">
              <a:xfrm>
                <a:off x="736" y="927"/>
                <a:ext cx="169" cy="217"/>
              </a:xfrm>
              <a:custGeom>
                <a:avLst/>
                <a:gdLst>
                  <a:gd name="T0" fmla="*/ 155 w 169"/>
                  <a:gd name="T1" fmla="*/ 18 h 217"/>
                  <a:gd name="T2" fmla="*/ 155 w 169"/>
                  <a:gd name="T3" fmla="*/ 60 h 217"/>
                  <a:gd name="T4" fmla="*/ 155 w 169"/>
                  <a:gd name="T5" fmla="*/ 69 h 217"/>
                  <a:gd name="T6" fmla="*/ 169 w 169"/>
                  <a:gd name="T7" fmla="*/ 102 h 217"/>
                  <a:gd name="T8" fmla="*/ 165 w 169"/>
                  <a:gd name="T9" fmla="*/ 111 h 217"/>
                  <a:gd name="T10" fmla="*/ 155 w 169"/>
                  <a:gd name="T11" fmla="*/ 111 h 217"/>
                  <a:gd name="T12" fmla="*/ 155 w 169"/>
                  <a:gd name="T13" fmla="*/ 129 h 217"/>
                  <a:gd name="T14" fmla="*/ 145 w 169"/>
                  <a:gd name="T15" fmla="*/ 129 h 217"/>
                  <a:gd name="T16" fmla="*/ 150 w 169"/>
                  <a:gd name="T17" fmla="*/ 134 h 217"/>
                  <a:gd name="T18" fmla="*/ 150 w 169"/>
                  <a:gd name="T19" fmla="*/ 134 h 217"/>
                  <a:gd name="T20" fmla="*/ 145 w 169"/>
                  <a:gd name="T21" fmla="*/ 152 h 217"/>
                  <a:gd name="T22" fmla="*/ 140 w 169"/>
                  <a:gd name="T23" fmla="*/ 166 h 217"/>
                  <a:gd name="T24" fmla="*/ 131 w 169"/>
                  <a:gd name="T25" fmla="*/ 171 h 217"/>
                  <a:gd name="T26" fmla="*/ 116 w 169"/>
                  <a:gd name="T27" fmla="*/ 171 h 217"/>
                  <a:gd name="T28" fmla="*/ 97 w 169"/>
                  <a:gd name="T29" fmla="*/ 185 h 217"/>
                  <a:gd name="T30" fmla="*/ 78 w 169"/>
                  <a:gd name="T31" fmla="*/ 217 h 217"/>
                  <a:gd name="T32" fmla="*/ 0 w 169"/>
                  <a:gd name="T33" fmla="*/ 152 h 217"/>
                  <a:gd name="T34" fmla="*/ 39 w 169"/>
                  <a:gd name="T35" fmla="*/ 0 h 217"/>
                  <a:gd name="T36" fmla="*/ 155 w 169"/>
                  <a:gd name="T37" fmla="*/ 18 h 2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9"/>
                  <a:gd name="T58" fmla="*/ 0 h 217"/>
                  <a:gd name="T59" fmla="*/ 169 w 169"/>
                  <a:gd name="T60" fmla="*/ 217 h 2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9" h="217">
                    <a:moveTo>
                      <a:pt x="155" y="18"/>
                    </a:moveTo>
                    <a:lnTo>
                      <a:pt x="155" y="60"/>
                    </a:lnTo>
                    <a:lnTo>
                      <a:pt x="155" y="69"/>
                    </a:lnTo>
                    <a:lnTo>
                      <a:pt x="169" y="102"/>
                    </a:lnTo>
                    <a:lnTo>
                      <a:pt x="165" y="111"/>
                    </a:lnTo>
                    <a:lnTo>
                      <a:pt x="155" y="111"/>
                    </a:lnTo>
                    <a:lnTo>
                      <a:pt x="155" y="129"/>
                    </a:lnTo>
                    <a:lnTo>
                      <a:pt x="145" y="129"/>
                    </a:lnTo>
                    <a:lnTo>
                      <a:pt x="150" y="134"/>
                    </a:lnTo>
                    <a:lnTo>
                      <a:pt x="145" y="152"/>
                    </a:lnTo>
                    <a:lnTo>
                      <a:pt x="140" y="166"/>
                    </a:lnTo>
                    <a:lnTo>
                      <a:pt x="131" y="171"/>
                    </a:lnTo>
                    <a:lnTo>
                      <a:pt x="116" y="171"/>
                    </a:lnTo>
                    <a:lnTo>
                      <a:pt x="97" y="185"/>
                    </a:lnTo>
                    <a:lnTo>
                      <a:pt x="78" y="217"/>
                    </a:lnTo>
                    <a:lnTo>
                      <a:pt x="0" y="152"/>
                    </a:lnTo>
                    <a:lnTo>
                      <a:pt x="39" y="0"/>
                    </a:lnTo>
                    <a:lnTo>
                      <a:pt x="155" y="18"/>
                    </a:lnTo>
                    <a:close/>
                  </a:path>
                </a:pathLst>
              </a:custGeom>
              <a:solidFill>
                <a:srgbClr val="FFA380"/>
              </a:solidFill>
              <a:ln>
                <a:noFill/>
              </a:ln>
              <a:effectLst>
                <a:prstShdw prst="shdw17" dist="17961" dir="2700000">
                  <a:srgbClr val="99624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6" name="Freeform 95"/>
              <p:cNvSpPr>
                <a:spLocks/>
              </p:cNvSpPr>
              <p:nvPr/>
            </p:nvSpPr>
            <p:spPr bwMode="auto">
              <a:xfrm>
                <a:off x="736" y="927"/>
                <a:ext cx="169" cy="217"/>
              </a:xfrm>
              <a:custGeom>
                <a:avLst/>
                <a:gdLst>
                  <a:gd name="T0" fmla="*/ 155 w 169"/>
                  <a:gd name="T1" fmla="*/ 18 h 217"/>
                  <a:gd name="T2" fmla="*/ 155 w 169"/>
                  <a:gd name="T3" fmla="*/ 60 h 217"/>
                  <a:gd name="T4" fmla="*/ 155 w 169"/>
                  <a:gd name="T5" fmla="*/ 69 h 217"/>
                  <a:gd name="T6" fmla="*/ 169 w 169"/>
                  <a:gd name="T7" fmla="*/ 102 h 217"/>
                  <a:gd name="T8" fmla="*/ 165 w 169"/>
                  <a:gd name="T9" fmla="*/ 111 h 217"/>
                  <a:gd name="T10" fmla="*/ 155 w 169"/>
                  <a:gd name="T11" fmla="*/ 111 h 217"/>
                  <a:gd name="T12" fmla="*/ 155 w 169"/>
                  <a:gd name="T13" fmla="*/ 129 h 217"/>
                  <a:gd name="T14" fmla="*/ 145 w 169"/>
                  <a:gd name="T15" fmla="*/ 129 h 217"/>
                  <a:gd name="T16" fmla="*/ 150 w 169"/>
                  <a:gd name="T17" fmla="*/ 134 h 217"/>
                  <a:gd name="T18" fmla="*/ 145 w 169"/>
                  <a:gd name="T19" fmla="*/ 152 h 217"/>
                  <a:gd name="T20" fmla="*/ 140 w 169"/>
                  <a:gd name="T21" fmla="*/ 166 h 217"/>
                  <a:gd name="T22" fmla="*/ 131 w 169"/>
                  <a:gd name="T23" fmla="*/ 171 h 217"/>
                  <a:gd name="T24" fmla="*/ 116 w 169"/>
                  <a:gd name="T25" fmla="*/ 171 h 217"/>
                  <a:gd name="T26" fmla="*/ 97 w 169"/>
                  <a:gd name="T27" fmla="*/ 185 h 217"/>
                  <a:gd name="T28" fmla="*/ 78 w 169"/>
                  <a:gd name="T29" fmla="*/ 217 h 217"/>
                  <a:gd name="T30" fmla="*/ 0 w 169"/>
                  <a:gd name="T31" fmla="*/ 152 h 217"/>
                  <a:gd name="T32" fmla="*/ 39 w 169"/>
                  <a:gd name="T33" fmla="*/ 0 h 217"/>
                  <a:gd name="T34" fmla="*/ 155 w 169"/>
                  <a:gd name="T35" fmla="*/ 18 h 2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9"/>
                  <a:gd name="T55" fmla="*/ 0 h 217"/>
                  <a:gd name="T56" fmla="*/ 169 w 169"/>
                  <a:gd name="T57" fmla="*/ 217 h 2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9" h="217">
                    <a:moveTo>
                      <a:pt x="155" y="18"/>
                    </a:moveTo>
                    <a:lnTo>
                      <a:pt x="155" y="60"/>
                    </a:lnTo>
                    <a:lnTo>
                      <a:pt x="155" y="69"/>
                    </a:lnTo>
                    <a:lnTo>
                      <a:pt x="169" y="102"/>
                    </a:lnTo>
                    <a:lnTo>
                      <a:pt x="165" y="111"/>
                    </a:lnTo>
                    <a:lnTo>
                      <a:pt x="155" y="111"/>
                    </a:lnTo>
                    <a:lnTo>
                      <a:pt x="155" y="129"/>
                    </a:lnTo>
                    <a:lnTo>
                      <a:pt x="145" y="129"/>
                    </a:lnTo>
                    <a:lnTo>
                      <a:pt x="150" y="134"/>
                    </a:lnTo>
                    <a:lnTo>
                      <a:pt x="145" y="152"/>
                    </a:lnTo>
                    <a:lnTo>
                      <a:pt x="140" y="166"/>
                    </a:lnTo>
                    <a:lnTo>
                      <a:pt x="131" y="171"/>
                    </a:lnTo>
                    <a:lnTo>
                      <a:pt x="116" y="171"/>
                    </a:lnTo>
                    <a:lnTo>
                      <a:pt x="97" y="185"/>
                    </a:lnTo>
                    <a:lnTo>
                      <a:pt x="78" y="217"/>
                    </a:lnTo>
                    <a:lnTo>
                      <a:pt x="0" y="152"/>
                    </a:lnTo>
                    <a:lnTo>
                      <a:pt x="39" y="0"/>
                    </a:lnTo>
                    <a:lnTo>
                      <a:pt x="155" y="18"/>
                    </a:lnTo>
                    <a:close/>
                  </a:path>
                </a:pathLst>
              </a:custGeom>
              <a:solidFill>
                <a:srgbClr val="FFA380"/>
              </a:solidFill>
              <a:ln>
                <a:noFill/>
              </a:ln>
              <a:effectLst>
                <a:prstShdw prst="shdw17" dist="17961" dir="2700000">
                  <a:srgbClr val="99624D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7" name="Freeform 96"/>
              <p:cNvSpPr>
                <a:spLocks/>
              </p:cNvSpPr>
              <p:nvPr/>
            </p:nvSpPr>
            <p:spPr bwMode="auto">
              <a:xfrm>
                <a:off x="702" y="895"/>
                <a:ext cx="203" cy="180"/>
              </a:xfrm>
              <a:custGeom>
                <a:avLst/>
                <a:gdLst>
                  <a:gd name="T0" fmla="*/ 116 w 203"/>
                  <a:gd name="T1" fmla="*/ 124 h 180"/>
                  <a:gd name="T2" fmla="*/ 102 w 203"/>
                  <a:gd name="T3" fmla="*/ 138 h 180"/>
                  <a:gd name="T4" fmla="*/ 87 w 203"/>
                  <a:gd name="T5" fmla="*/ 175 h 180"/>
                  <a:gd name="T6" fmla="*/ 44 w 203"/>
                  <a:gd name="T7" fmla="*/ 180 h 180"/>
                  <a:gd name="T8" fmla="*/ 25 w 203"/>
                  <a:gd name="T9" fmla="*/ 175 h 180"/>
                  <a:gd name="T10" fmla="*/ 0 w 203"/>
                  <a:gd name="T11" fmla="*/ 92 h 180"/>
                  <a:gd name="T12" fmla="*/ 0 w 203"/>
                  <a:gd name="T13" fmla="*/ 64 h 180"/>
                  <a:gd name="T14" fmla="*/ 25 w 203"/>
                  <a:gd name="T15" fmla="*/ 23 h 180"/>
                  <a:gd name="T16" fmla="*/ 58 w 203"/>
                  <a:gd name="T17" fmla="*/ 0 h 180"/>
                  <a:gd name="T18" fmla="*/ 112 w 203"/>
                  <a:gd name="T19" fmla="*/ 0 h 180"/>
                  <a:gd name="T20" fmla="*/ 165 w 203"/>
                  <a:gd name="T21" fmla="*/ 13 h 180"/>
                  <a:gd name="T22" fmla="*/ 170 w 203"/>
                  <a:gd name="T23" fmla="*/ 27 h 180"/>
                  <a:gd name="T24" fmla="*/ 203 w 203"/>
                  <a:gd name="T25" fmla="*/ 46 h 180"/>
                  <a:gd name="T26" fmla="*/ 203 w 203"/>
                  <a:gd name="T27" fmla="*/ 60 h 180"/>
                  <a:gd name="T28" fmla="*/ 184 w 203"/>
                  <a:gd name="T29" fmla="*/ 74 h 180"/>
                  <a:gd name="T30" fmla="*/ 165 w 203"/>
                  <a:gd name="T31" fmla="*/ 78 h 180"/>
                  <a:gd name="T32" fmla="*/ 150 w 203"/>
                  <a:gd name="T33" fmla="*/ 92 h 180"/>
                  <a:gd name="T34" fmla="*/ 150 w 203"/>
                  <a:gd name="T35" fmla="*/ 124 h 180"/>
                  <a:gd name="T36" fmla="*/ 131 w 203"/>
                  <a:gd name="T37" fmla="*/ 134 h 180"/>
                  <a:gd name="T38" fmla="*/ 116 w 203"/>
                  <a:gd name="T39" fmla="*/ 124 h 18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03"/>
                  <a:gd name="T61" fmla="*/ 0 h 180"/>
                  <a:gd name="T62" fmla="*/ 203 w 203"/>
                  <a:gd name="T63" fmla="*/ 180 h 18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03" h="180">
                    <a:moveTo>
                      <a:pt x="116" y="124"/>
                    </a:moveTo>
                    <a:lnTo>
                      <a:pt x="102" y="138"/>
                    </a:lnTo>
                    <a:lnTo>
                      <a:pt x="87" y="175"/>
                    </a:lnTo>
                    <a:lnTo>
                      <a:pt x="44" y="180"/>
                    </a:lnTo>
                    <a:lnTo>
                      <a:pt x="25" y="175"/>
                    </a:lnTo>
                    <a:lnTo>
                      <a:pt x="0" y="92"/>
                    </a:lnTo>
                    <a:lnTo>
                      <a:pt x="0" y="64"/>
                    </a:lnTo>
                    <a:lnTo>
                      <a:pt x="25" y="23"/>
                    </a:lnTo>
                    <a:lnTo>
                      <a:pt x="58" y="0"/>
                    </a:lnTo>
                    <a:lnTo>
                      <a:pt x="112" y="0"/>
                    </a:lnTo>
                    <a:lnTo>
                      <a:pt x="165" y="13"/>
                    </a:lnTo>
                    <a:lnTo>
                      <a:pt x="170" y="27"/>
                    </a:lnTo>
                    <a:lnTo>
                      <a:pt x="203" y="46"/>
                    </a:lnTo>
                    <a:lnTo>
                      <a:pt x="203" y="60"/>
                    </a:lnTo>
                    <a:lnTo>
                      <a:pt x="184" y="74"/>
                    </a:lnTo>
                    <a:lnTo>
                      <a:pt x="165" y="78"/>
                    </a:lnTo>
                    <a:lnTo>
                      <a:pt x="150" y="92"/>
                    </a:lnTo>
                    <a:lnTo>
                      <a:pt x="150" y="124"/>
                    </a:lnTo>
                    <a:lnTo>
                      <a:pt x="131" y="134"/>
                    </a:lnTo>
                    <a:lnTo>
                      <a:pt x="116" y="124"/>
                    </a:lnTo>
                    <a:close/>
                  </a:path>
                </a:pathLst>
              </a:custGeom>
              <a:solidFill>
                <a:srgbClr val="8F5B1A"/>
              </a:solidFill>
              <a:ln>
                <a:noFill/>
              </a:ln>
              <a:effectLst>
                <a:prstShdw prst="shdw17" dist="17961" dir="2700000">
                  <a:srgbClr val="56371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8" name="Freeform 97"/>
              <p:cNvSpPr>
                <a:spLocks/>
              </p:cNvSpPr>
              <p:nvPr/>
            </p:nvSpPr>
            <p:spPr bwMode="auto">
              <a:xfrm>
                <a:off x="702" y="895"/>
                <a:ext cx="203" cy="180"/>
              </a:xfrm>
              <a:custGeom>
                <a:avLst/>
                <a:gdLst>
                  <a:gd name="T0" fmla="*/ 116 w 203"/>
                  <a:gd name="T1" fmla="*/ 124 h 180"/>
                  <a:gd name="T2" fmla="*/ 102 w 203"/>
                  <a:gd name="T3" fmla="*/ 138 h 180"/>
                  <a:gd name="T4" fmla="*/ 87 w 203"/>
                  <a:gd name="T5" fmla="*/ 175 h 180"/>
                  <a:gd name="T6" fmla="*/ 44 w 203"/>
                  <a:gd name="T7" fmla="*/ 180 h 180"/>
                  <a:gd name="T8" fmla="*/ 25 w 203"/>
                  <a:gd name="T9" fmla="*/ 175 h 180"/>
                  <a:gd name="T10" fmla="*/ 0 w 203"/>
                  <a:gd name="T11" fmla="*/ 92 h 180"/>
                  <a:gd name="T12" fmla="*/ 0 w 203"/>
                  <a:gd name="T13" fmla="*/ 64 h 180"/>
                  <a:gd name="T14" fmla="*/ 25 w 203"/>
                  <a:gd name="T15" fmla="*/ 23 h 180"/>
                  <a:gd name="T16" fmla="*/ 58 w 203"/>
                  <a:gd name="T17" fmla="*/ 0 h 180"/>
                  <a:gd name="T18" fmla="*/ 112 w 203"/>
                  <a:gd name="T19" fmla="*/ 0 h 180"/>
                  <a:gd name="T20" fmla="*/ 165 w 203"/>
                  <a:gd name="T21" fmla="*/ 13 h 180"/>
                  <a:gd name="T22" fmla="*/ 170 w 203"/>
                  <a:gd name="T23" fmla="*/ 27 h 180"/>
                  <a:gd name="T24" fmla="*/ 203 w 203"/>
                  <a:gd name="T25" fmla="*/ 46 h 180"/>
                  <a:gd name="T26" fmla="*/ 203 w 203"/>
                  <a:gd name="T27" fmla="*/ 60 h 180"/>
                  <a:gd name="T28" fmla="*/ 184 w 203"/>
                  <a:gd name="T29" fmla="*/ 74 h 180"/>
                  <a:gd name="T30" fmla="*/ 165 w 203"/>
                  <a:gd name="T31" fmla="*/ 78 h 180"/>
                  <a:gd name="T32" fmla="*/ 150 w 203"/>
                  <a:gd name="T33" fmla="*/ 92 h 180"/>
                  <a:gd name="T34" fmla="*/ 150 w 203"/>
                  <a:gd name="T35" fmla="*/ 124 h 180"/>
                  <a:gd name="T36" fmla="*/ 131 w 203"/>
                  <a:gd name="T37" fmla="*/ 134 h 180"/>
                  <a:gd name="T38" fmla="*/ 116 w 203"/>
                  <a:gd name="T39" fmla="*/ 124 h 18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03"/>
                  <a:gd name="T61" fmla="*/ 0 h 180"/>
                  <a:gd name="T62" fmla="*/ 203 w 203"/>
                  <a:gd name="T63" fmla="*/ 180 h 18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03" h="180">
                    <a:moveTo>
                      <a:pt x="116" y="124"/>
                    </a:moveTo>
                    <a:lnTo>
                      <a:pt x="102" y="138"/>
                    </a:lnTo>
                    <a:lnTo>
                      <a:pt x="87" y="175"/>
                    </a:lnTo>
                    <a:lnTo>
                      <a:pt x="44" y="180"/>
                    </a:lnTo>
                    <a:lnTo>
                      <a:pt x="25" y="175"/>
                    </a:lnTo>
                    <a:lnTo>
                      <a:pt x="0" y="92"/>
                    </a:lnTo>
                    <a:lnTo>
                      <a:pt x="0" y="64"/>
                    </a:lnTo>
                    <a:lnTo>
                      <a:pt x="25" y="23"/>
                    </a:lnTo>
                    <a:lnTo>
                      <a:pt x="58" y="0"/>
                    </a:lnTo>
                    <a:lnTo>
                      <a:pt x="112" y="0"/>
                    </a:lnTo>
                    <a:lnTo>
                      <a:pt x="165" y="13"/>
                    </a:lnTo>
                    <a:lnTo>
                      <a:pt x="170" y="27"/>
                    </a:lnTo>
                    <a:lnTo>
                      <a:pt x="203" y="46"/>
                    </a:lnTo>
                    <a:lnTo>
                      <a:pt x="203" y="60"/>
                    </a:lnTo>
                    <a:lnTo>
                      <a:pt x="184" y="74"/>
                    </a:lnTo>
                    <a:lnTo>
                      <a:pt x="165" y="78"/>
                    </a:lnTo>
                    <a:lnTo>
                      <a:pt x="150" y="92"/>
                    </a:lnTo>
                    <a:lnTo>
                      <a:pt x="150" y="124"/>
                    </a:lnTo>
                    <a:lnTo>
                      <a:pt x="131" y="134"/>
                    </a:lnTo>
                    <a:lnTo>
                      <a:pt x="116" y="124"/>
                    </a:lnTo>
                    <a:close/>
                  </a:path>
                </a:pathLst>
              </a:custGeom>
              <a:solidFill>
                <a:srgbClr val="8F5B1A"/>
              </a:solidFill>
              <a:ln>
                <a:noFill/>
              </a:ln>
              <a:effectLst>
                <a:prstShdw prst="shdw17" dist="17961" dir="2700000">
                  <a:srgbClr val="563710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69" name="Freeform 98"/>
              <p:cNvSpPr>
                <a:spLocks/>
              </p:cNvSpPr>
              <p:nvPr/>
            </p:nvSpPr>
            <p:spPr bwMode="auto">
              <a:xfrm>
                <a:off x="615" y="1066"/>
                <a:ext cx="503" cy="651"/>
              </a:xfrm>
              <a:custGeom>
                <a:avLst/>
                <a:gdLst>
                  <a:gd name="T0" fmla="*/ 107 w 503"/>
                  <a:gd name="T1" fmla="*/ 0 h 651"/>
                  <a:gd name="T2" fmla="*/ 136 w 503"/>
                  <a:gd name="T3" fmla="*/ 9 h 651"/>
                  <a:gd name="T4" fmla="*/ 155 w 503"/>
                  <a:gd name="T5" fmla="*/ 23 h 651"/>
                  <a:gd name="T6" fmla="*/ 213 w 503"/>
                  <a:gd name="T7" fmla="*/ 97 h 651"/>
                  <a:gd name="T8" fmla="*/ 232 w 503"/>
                  <a:gd name="T9" fmla="*/ 106 h 651"/>
                  <a:gd name="T10" fmla="*/ 242 w 503"/>
                  <a:gd name="T11" fmla="*/ 129 h 651"/>
                  <a:gd name="T12" fmla="*/ 252 w 503"/>
                  <a:gd name="T13" fmla="*/ 161 h 651"/>
                  <a:gd name="T14" fmla="*/ 324 w 503"/>
                  <a:gd name="T15" fmla="*/ 272 h 651"/>
                  <a:gd name="T16" fmla="*/ 334 w 503"/>
                  <a:gd name="T17" fmla="*/ 272 h 651"/>
                  <a:gd name="T18" fmla="*/ 344 w 503"/>
                  <a:gd name="T19" fmla="*/ 272 h 651"/>
                  <a:gd name="T20" fmla="*/ 358 w 503"/>
                  <a:gd name="T21" fmla="*/ 286 h 651"/>
                  <a:gd name="T22" fmla="*/ 455 w 503"/>
                  <a:gd name="T23" fmla="*/ 258 h 651"/>
                  <a:gd name="T24" fmla="*/ 489 w 503"/>
                  <a:gd name="T25" fmla="*/ 286 h 651"/>
                  <a:gd name="T26" fmla="*/ 503 w 503"/>
                  <a:gd name="T27" fmla="*/ 305 h 651"/>
                  <a:gd name="T28" fmla="*/ 406 w 503"/>
                  <a:gd name="T29" fmla="*/ 360 h 651"/>
                  <a:gd name="T30" fmla="*/ 368 w 503"/>
                  <a:gd name="T31" fmla="*/ 374 h 651"/>
                  <a:gd name="T32" fmla="*/ 329 w 503"/>
                  <a:gd name="T33" fmla="*/ 369 h 651"/>
                  <a:gd name="T34" fmla="*/ 334 w 503"/>
                  <a:gd name="T35" fmla="*/ 448 h 651"/>
                  <a:gd name="T36" fmla="*/ 315 w 503"/>
                  <a:gd name="T37" fmla="*/ 522 h 651"/>
                  <a:gd name="T38" fmla="*/ 295 w 503"/>
                  <a:gd name="T39" fmla="*/ 600 h 651"/>
                  <a:gd name="T40" fmla="*/ 261 w 503"/>
                  <a:gd name="T41" fmla="*/ 637 h 651"/>
                  <a:gd name="T42" fmla="*/ 203 w 503"/>
                  <a:gd name="T43" fmla="*/ 651 h 651"/>
                  <a:gd name="T44" fmla="*/ 112 w 503"/>
                  <a:gd name="T45" fmla="*/ 619 h 651"/>
                  <a:gd name="T46" fmla="*/ 112 w 503"/>
                  <a:gd name="T47" fmla="*/ 443 h 651"/>
                  <a:gd name="T48" fmla="*/ 49 w 503"/>
                  <a:gd name="T49" fmla="*/ 512 h 651"/>
                  <a:gd name="T50" fmla="*/ 20 w 503"/>
                  <a:gd name="T51" fmla="*/ 429 h 651"/>
                  <a:gd name="T52" fmla="*/ 5 w 503"/>
                  <a:gd name="T53" fmla="*/ 328 h 651"/>
                  <a:gd name="T54" fmla="*/ 0 w 503"/>
                  <a:gd name="T55" fmla="*/ 231 h 651"/>
                  <a:gd name="T56" fmla="*/ 0 w 503"/>
                  <a:gd name="T57" fmla="*/ 217 h 651"/>
                  <a:gd name="T58" fmla="*/ 5 w 503"/>
                  <a:gd name="T59" fmla="*/ 115 h 651"/>
                  <a:gd name="T60" fmla="*/ 25 w 503"/>
                  <a:gd name="T61" fmla="*/ 55 h 651"/>
                  <a:gd name="T62" fmla="*/ 58 w 503"/>
                  <a:gd name="T63" fmla="*/ 23 h 651"/>
                  <a:gd name="T64" fmla="*/ 87 w 503"/>
                  <a:gd name="T65" fmla="*/ 18 h 651"/>
                  <a:gd name="T66" fmla="*/ 107 w 503"/>
                  <a:gd name="T67" fmla="*/ 0 h 6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3"/>
                  <a:gd name="T103" fmla="*/ 0 h 651"/>
                  <a:gd name="T104" fmla="*/ 503 w 503"/>
                  <a:gd name="T105" fmla="*/ 651 h 6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3" h="651">
                    <a:moveTo>
                      <a:pt x="107" y="0"/>
                    </a:moveTo>
                    <a:lnTo>
                      <a:pt x="136" y="9"/>
                    </a:lnTo>
                    <a:lnTo>
                      <a:pt x="155" y="23"/>
                    </a:lnTo>
                    <a:lnTo>
                      <a:pt x="213" y="97"/>
                    </a:lnTo>
                    <a:lnTo>
                      <a:pt x="232" y="106"/>
                    </a:lnTo>
                    <a:lnTo>
                      <a:pt x="242" y="129"/>
                    </a:lnTo>
                    <a:lnTo>
                      <a:pt x="252" y="161"/>
                    </a:lnTo>
                    <a:lnTo>
                      <a:pt x="324" y="272"/>
                    </a:lnTo>
                    <a:lnTo>
                      <a:pt x="334" y="272"/>
                    </a:lnTo>
                    <a:lnTo>
                      <a:pt x="344" y="272"/>
                    </a:lnTo>
                    <a:lnTo>
                      <a:pt x="358" y="286"/>
                    </a:lnTo>
                    <a:lnTo>
                      <a:pt x="455" y="258"/>
                    </a:lnTo>
                    <a:lnTo>
                      <a:pt x="489" y="286"/>
                    </a:lnTo>
                    <a:lnTo>
                      <a:pt x="503" y="305"/>
                    </a:lnTo>
                    <a:lnTo>
                      <a:pt x="406" y="360"/>
                    </a:lnTo>
                    <a:lnTo>
                      <a:pt x="368" y="374"/>
                    </a:lnTo>
                    <a:lnTo>
                      <a:pt x="329" y="369"/>
                    </a:lnTo>
                    <a:lnTo>
                      <a:pt x="334" y="448"/>
                    </a:lnTo>
                    <a:lnTo>
                      <a:pt x="315" y="522"/>
                    </a:lnTo>
                    <a:lnTo>
                      <a:pt x="295" y="600"/>
                    </a:lnTo>
                    <a:lnTo>
                      <a:pt x="261" y="637"/>
                    </a:lnTo>
                    <a:lnTo>
                      <a:pt x="203" y="651"/>
                    </a:lnTo>
                    <a:lnTo>
                      <a:pt x="112" y="619"/>
                    </a:lnTo>
                    <a:lnTo>
                      <a:pt x="112" y="443"/>
                    </a:lnTo>
                    <a:lnTo>
                      <a:pt x="49" y="512"/>
                    </a:lnTo>
                    <a:lnTo>
                      <a:pt x="20" y="429"/>
                    </a:lnTo>
                    <a:lnTo>
                      <a:pt x="5" y="328"/>
                    </a:lnTo>
                    <a:lnTo>
                      <a:pt x="0" y="231"/>
                    </a:lnTo>
                    <a:lnTo>
                      <a:pt x="0" y="217"/>
                    </a:lnTo>
                    <a:lnTo>
                      <a:pt x="5" y="115"/>
                    </a:lnTo>
                    <a:lnTo>
                      <a:pt x="25" y="55"/>
                    </a:lnTo>
                    <a:lnTo>
                      <a:pt x="58" y="23"/>
                    </a:lnTo>
                    <a:lnTo>
                      <a:pt x="87" y="1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626248"/>
              </a:solidFill>
              <a:ln>
                <a:noFill/>
              </a:ln>
              <a:effectLst>
                <a:prstShdw prst="shdw17" dist="17961" dir="2700000">
                  <a:srgbClr val="3B3B2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70" name="Freeform 99"/>
              <p:cNvSpPr>
                <a:spLocks/>
              </p:cNvSpPr>
              <p:nvPr/>
            </p:nvSpPr>
            <p:spPr bwMode="auto">
              <a:xfrm>
                <a:off x="615" y="1066"/>
                <a:ext cx="503" cy="651"/>
              </a:xfrm>
              <a:custGeom>
                <a:avLst/>
                <a:gdLst>
                  <a:gd name="T0" fmla="*/ 107 w 503"/>
                  <a:gd name="T1" fmla="*/ 0 h 651"/>
                  <a:gd name="T2" fmla="*/ 136 w 503"/>
                  <a:gd name="T3" fmla="*/ 9 h 651"/>
                  <a:gd name="T4" fmla="*/ 155 w 503"/>
                  <a:gd name="T5" fmla="*/ 23 h 651"/>
                  <a:gd name="T6" fmla="*/ 213 w 503"/>
                  <a:gd name="T7" fmla="*/ 97 h 651"/>
                  <a:gd name="T8" fmla="*/ 232 w 503"/>
                  <a:gd name="T9" fmla="*/ 106 h 651"/>
                  <a:gd name="T10" fmla="*/ 242 w 503"/>
                  <a:gd name="T11" fmla="*/ 129 h 651"/>
                  <a:gd name="T12" fmla="*/ 252 w 503"/>
                  <a:gd name="T13" fmla="*/ 161 h 651"/>
                  <a:gd name="T14" fmla="*/ 324 w 503"/>
                  <a:gd name="T15" fmla="*/ 272 h 651"/>
                  <a:gd name="T16" fmla="*/ 334 w 503"/>
                  <a:gd name="T17" fmla="*/ 272 h 651"/>
                  <a:gd name="T18" fmla="*/ 344 w 503"/>
                  <a:gd name="T19" fmla="*/ 272 h 651"/>
                  <a:gd name="T20" fmla="*/ 358 w 503"/>
                  <a:gd name="T21" fmla="*/ 286 h 651"/>
                  <a:gd name="T22" fmla="*/ 455 w 503"/>
                  <a:gd name="T23" fmla="*/ 258 h 651"/>
                  <a:gd name="T24" fmla="*/ 489 w 503"/>
                  <a:gd name="T25" fmla="*/ 286 h 651"/>
                  <a:gd name="T26" fmla="*/ 503 w 503"/>
                  <a:gd name="T27" fmla="*/ 305 h 651"/>
                  <a:gd name="T28" fmla="*/ 406 w 503"/>
                  <a:gd name="T29" fmla="*/ 360 h 651"/>
                  <a:gd name="T30" fmla="*/ 368 w 503"/>
                  <a:gd name="T31" fmla="*/ 374 h 651"/>
                  <a:gd name="T32" fmla="*/ 329 w 503"/>
                  <a:gd name="T33" fmla="*/ 369 h 651"/>
                  <a:gd name="T34" fmla="*/ 334 w 503"/>
                  <a:gd name="T35" fmla="*/ 448 h 651"/>
                  <a:gd name="T36" fmla="*/ 315 w 503"/>
                  <a:gd name="T37" fmla="*/ 522 h 651"/>
                  <a:gd name="T38" fmla="*/ 295 w 503"/>
                  <a:gd name="T39" fmla="*/ 600 h 651"/>
                  <a:gd name="T40" fmla="*/ 261 w 503"/>
                  <a:gd name="T41" fmla="*/ 637 h 651"/>
                  <a:gd name="T42" fmla="*/ 203 w 503"/>
                  <a:gd name="T43" fmla="*/ 651 h 651"/>
                  <a:gd name="T44" fmla="*/ 112 w 503"/>
                  <a:gd name="T45" fmla="*/ 619 h 651"/>
                  <a:gd name="T46" fmla="*/ 112 w 503"/>
                  <a:gd name="T47" fmla="*/ 443 h 651"/>
                  <a:gd name="T48" fmla="*/ 49 w 503"/>
                  <a:gd name="T49" fmla="*/ 512 h 651"/>
                  <a:gd name="T50" fmla="*/ 20 w 503"/>
                  <a:gd name="T51" fmla="*/ 429 h 651"/>
                  <a:gd name="T52" fmla="*/ 5 w 503"/>
                  <a:gd name="T53" fmla="*/ 328 h 651"/>
                  <a:gd name="T54" fmla="*/ 0 w 503"/>
                  <a:gd name="T55" fmla="*/ 231 h 651"/>
                  <a:gd name="T56" fmla="*/ 0 w 503"/>
                  <a:gd name="T57" fmla="*/ 217 h 651"/>
                  <a:gd name="T58" fmla="*/ 5 w 503"/>
                  <a:gd name="T59" fmla="*/ 115 h 651"/>
                  <a:gd name="T60" fmla="*/ 25 w 503"/>
                  <a:gd name="T61" fmla="*/ 55 h 651"/>
                  <a:gd name="T62" fmla="*/ 58 w 503"/>
                  <a:gd name="T63" fmla="*/ 23 h 651"/>
                  <a:gd name="T64" fmla="*/ 87 w 503"/>
                  <a:gd name="T65" fmla="*/ 18 h 651"/>
                  <a:gd name="T66" fmla="*/ 107 w 503"/>
                  <a:gd name="T67" fmla="*/ 0 h 6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3"/>
                  <a:gd name="T103" fmla="*/ 0 h 651"/>
                  <a:gd name="T104" fmla="*/ 503 w 503"/>
                  <a:gd name="T105" fmla="*/ 651 h 6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3" h="651">
                    <a:moveTo>
                      <a:pt x="107" y="0"/>
                    </a:moveTo>
                    <a:lnTo>
                      <a:pt x="136" y="9"/>
                    </a:lnTo>
                    <a:lnTo>
                      <a:pt x="155" y="23"/>
                    </a:lnTo>
                    <a:lnTo>
                      <a:pt x="213" y="97"/>
                    </a:lnTo>
                    <a:lnTo>
                      <a:pt x="232" y="106"/>
                    </a:lnTo>
                    <a:lnTo>
                      <a:pt x="242" y="129"/>
                    </a:lnTo>
                    <a:lnTo>
                      <a:pt x="252" y="161"/>
                    </a:lnTo>
                    <a:lnTo>
                      <a:pt x="324" y="272"/>
                    </a:lnTo>
                    <a:lnTo>
                      <a:pt x="334" y="272"/>
                    </a:lnTo>
                    <a:lnTo>
                      <a:pt x="344" y="272"/>
                    </a:lnTo>
                    <a:lnTo>
                      <a:pt x="358" y="286"/>
                    </a:lnTo>
                    <a:lnTo>
                      <a:pt x="455" y="258"/>
                    </a:lnTo>
                    <a:lnTo>
                      <a:pt x="489" y="286"/>
                    </a:lnTo>
                    <a:lnTo>
                      <a:pt x="503" y="305"/>
                    </a:lnTo>
                    <a:lnTo>
                      <a:pt x="406" y="360"/>
                    </a:lnTo>
                    <a:lnTo>
                      <a:pt x="368" y="374"/>
                    </a:lnTo>
                    <a:lnTo>
                      <a:pt x="329" y="369"/>
                    </a:lnTo>
                    <a:lnTo>
                      <a:pt x="334" y="448"/>
                    </a:lnTo>
                    <a:lnTo>
                      <a:pt x="315" y="522"/>
                    </a:lnTo>
                    <a:lnTo>
                      <a:pt x="295" y="600"/>
                    </a:lnTo>
                    <a:lnTo>
                      <a:pt x="261" y="637"/>
                    </a:lnTo>
                    <a:lnTo>
                      <a:pt x="203" y="651"/>
                    </a:lnTo>
                    <a:lnTo>
                      <a:pt x="112" y="619"/>
                    </a:lnTo>
                    <a:lnTo>
                      <a:pt x="112" y="443"/>
                    </a:lnTo>
                    <a:lnTo>
                      <a:pt x="49" y="512"/>
                    </a:lnTo>
                    <a:lnTo>
                      <a:pt x="20" y="429"/>
                    </a:lnTo>
                    <a:lnTo>
                      <a:pt x="5" y="328"/>
                    </a:lnTo>
                    <a:lnTo>
                      <a:pt x="0" y="231"/>
                    </a:lnTo>
                    <a:lnTo>
                      <a:pt x="0" y="217"/>
                    </a:lnTo>
                    <a:lnTo>
                      <a:pt x="5" y="115"/>
                    </a:lnTo>
                    <a:lnTo>
                      <a:pt x="25" y="55"/>
                    </a:lnTo>
                    <a:lnTo>
                      <a:pt x="58" y="23"/>
                    </a:lnTo>
                    <a:lnTo>
                      <a:pt x="87" y="1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626248"/>
              </a:solidFill>
              <a:ln>
                <a:noFill/>
              </a:ln>
              <a:effectLst>
                <a:prstShdw prst="shdw17" dist="17961" dir="2700000">
                  <a:srgbClr val="3B3B2B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71" name="Freeform 100"/>
              <p:cNvSpPr>
                <a:spLocks/>
              </p:cNvSpPr>
              <p:nvPr/>
            </p:nvSpPr>
            <p:spPr bwMode="auto">
              <a:xfrm>
                <a:off x="567" y="1357"/>
                <a:ext cx="208" cy="355"/>
              </a:xfrm>
              <a:custGeom>
                <a:avLst/>
                <a:gdLst>
                  <a:gd name="T0" fmla="*/ 160 w 208"/>
                  <a:gd name="T1" fmla="*/ 152 h 355"/>
                  <a:gd name="T2" fmla="*/ 135 w 208"/>
                  <a:gd name="T3" fmla="*/ 97 h 355"/>
                  <a:gd name="T4" fmla="*/ 121 w 208"/>
                  <a:gd name="T5" fmla="*/ 64 h 355"/>
                  <a:gd name="T6" fmla="*/ 53 w 208"/>
                  <a:gd name="T7" fmla="*/ 27 h 355"/>
                  <a:gd name="T8" fmla="*/ 24 w 208"/>
                  <a:gd name="T9" fmla="*/ 0 h 355"/>
                  <a:gd name="T10" fmla="*/ 5 w 208"/>
                  <a:gd name="T11" fmla="*/ 4 h 355"/>
                  <a:gd name="T12" fmla="*/ 0 w 208"/>
                  <a:gd name="T13" fmla="*/ 9 h 355"/>
                  <a:gd name="T14" fmla="*/ 34 w 208"/>
                  <a:gd name="T15" fmla="*/ 92 h 355"/>
                  <a:gd name="T16" fmla="*/ 116 w 208"/>
                  <a:gd name="T17" fmla="*/ 319 h 355"/>
                  <a:gd name="T18" fmla="*/ 208 w 208"/>
                  <a:gd name="T19" fmla="*/ 355 h 355"/>
                  <a:gd name="T20" fmla="*/ 203 w 208"/>
                  <a:gd name="T21" fmla="*/ 254 h 355"/>
                  <a:gd name="T22" fmla="*/ 160 w 208"/>
                  <a:gd name="T23" fmla="*/ 152 h 35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8"/>
                  <a:gd name="T37" fmla="*/ 0 h 355"/>
                  <a:gd name="T38" fmla="*/ 208 w 208"/>
                  <a:gd name="T39" fmla="*/ 355 h 35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8" h="355">
                    <a:moveTo>
                      <a:pt x="160" y="152"/>
                    </a:moveTo>
                    <a:lnTo>
                      <a:pt x="135" y="97"/>
                    </a:lnTo>
                    <a:lnTo>
                      <a:pt x="121" y="64"/>
                    </a:lnTo>
                    <a:lnTo>
                      <a:pt x="53" y="27"/>
                    </a:lnTo>
                    <a:lnTo>
                      <a:pt x="24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34" y="92"/>
                    </a:lnTo>
                    <a:lnTo>
                      <a:pt x="116" y="319"/>
                    </a:lnTo>
                    <a:lnTo>
                      <a:pt x="208" y="355"/>
                    </a:lnTo>
                    <a:lnTo>
                      <a:pt x="203" y="254"/>
                    </a:lnTo>
                    <a:lnTo>
                      <a:pt x="160" y="152"/>
                    </a:lnTo>
                    <a:close/>
                  </a:path>
                </a:pathLst>
              </a:custGeom>
              <a:solidFill>
                <a:srgbClr val="004EFF"/>
              </a:solidFill>
              <a:ln>
                <a:noFill/>
              </a:ln>
              <a:effectLst>
                <a:prstShdw prst="shdw17" dist="17961" dir="2700000">
                  <a:srgbClr val="002F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72" name="Freeform 101"/>
              <p:cNvSpPr>
                <a:spLocks/>
              </p:cNvSpPr>
              <p:nvPr/>
            </p:nvSpPr>
            <p:spPr bwMode="auto">
              <a:xfrm>
                <a:off x="567" y="1357"/>
                <a:ext cx="208" cy="355"/>
              </a:xfrm>
              <a:custGeom>
                <a:avLst/>
                <a:gdLst>
                  <a:gd name="T0" fmla="*/ 160 w 208"/>
                  <a:gd name="T1" fmla="*/ 152 h 355"/>
                  <a:gd name="T2" fmla="*/ 135 w 208"/>
                  <a:gd name="T3" fmla="*/ 97 h 355"/>
                  <a:gd name="T4" fmla="*/ 121 w 208"/>
                  <a:gd name="T5" fmla="*/ 64 h 355"/>
                  <a:gd name="T6" fmla="*/ 53 w 208"/>
                  <a:gd name="T7" fmla="*/ 27 h 355"/>
                  <a:gd name="T8" fmla="*/ 24 w 208"/>
                  <a:gd name="T9" fmla="*/ 0 h 355"/>
                  <a:gd name="T10" fmla="*/ 5 w 208"/>
                  <a:gd name="T11" fmla="*/ 4 h 355"/>
                  <a:gd name="T12" fmla="*/ 0 w 208"/>
                  <a:gd name="T13" fmla="*/ 9 h 355"/>
                  <a:gd name="T14" fmla="*/ 34 w 208"/>
                  <a:gd name="T15" fmla="*/ 92 h 355"/>
                  <a:gd name="T16" fmla="*/ 116 w 208"/>
                  <a:gd name="T17" fmla="*/ 319 h 355"/>
                  <a:gd name="T18" fmla="*/ 208 w 208"/>
                  <a:gd name="T19" fmla="*/ 355 h 355"/>
                  <a:gd name="T20" fmla="*/ 203 w 208"/>
                  <a:gd name="T21" fmla="*/ 254 h 355"/>
                  <a:gd name="T22" fmla="*/ 160 w 208"/>
                  <a:gd name="T23" fmla="*/ 152 h 35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8"/>
                  <a:gd name="T37" fmla="*/ 0 h 355"/>
                  <a:gd name="T38" fmla="*/ 208 w 208"/>
                  <a:gd name="T39" fmla="*/ 355 h 35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8" h="355">
                    <a:moveTo>
                      <a:pt x="160" y="152"/>
                    </a:moveTo>
                    <a:lnTo>
                      <a:pt x="135" y="97"/>
                    </a:lnTo>
                    <a:lnTo>
                      <a:pt x="121" y="64"/>
                    </a:lnTo>
                    <a:lnTo>
                      <a:pt x="53" y="27"/>
                    </a:lnTo>
                    <a:lnTo>
                      <a:pt x="24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34" y="92"/>
                    </a:lnTo>
                    <a:lnTo>
                      <a:pt x="116" y="319"/>
                    </a:lnTo>
                    <a:lnTo>
                      <a:pt x="208" y="355"/>
                    </a:lnTo>
                    <a:lnTo>
                      <a:pt x="203" y="254"/>
                    </a:lnTo>
                    <a:lnTo>
                      <a:pt x="160" y="152"/>
                    </a:lnTo>
                    <a:close/>
                  </a:path>
                </a:pathLst>
              </a:custGeom>
              <a:solidFill>
                <a:srgbClr val="004EFF"/>
              </a:solidFill>
              <a:ln>
                <a:noFill/>
              </a:ln>
              <a:effectLst>
                <a:prstShdw prst="shdw17" dist="17961" dir="2700000">
                  <a:srgbClr val="002F99"/>
                </a:prstShdw>
              </a:effectLst>
              <a:extLst>
                <a:ext uri="{91240B29-F687-4F45-9708-019B960494DF}">
                  <a14:hiddenLine xmlns:a14="http://schemas.microsoft.com/office/drawing/2010/main" w="7938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148" name="Rectangle 132"/>
            <p:cNvSpPr>
              <a:spLocks noChangeArrowheads="1"/>
            </p:cNvSpPr>
            <p:nvPr/>
          </p:nvSpPr>
          <p:spPr bwMode="auto">
            <a:xfrm>
              <a:off x="1383" y="1117"/>
              <a:ext cx="272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192" name="Group 158"/>
          <p:cNvGrpSpPr>
            <a:grpSpLocks/>
          </p:cNvGrpSpPr>
          <p:nvPr/>
        </p:nvGrpSpPr>
        <p:grpSpPr bwMode="auto">
          <a:xfrm>
            <a:off x="2988394" y="3398862"/>
            <a:ext cx="1871662" cy="936625"/>
            <a:chOff x="2109" y="1888"/>
            <a:chExt cx="1179" cy="590"/>
          </a:xfrm>
        </p:grpSpPr>
        <p:pic>
          <p:nvPicPr>
            <p:cNvPr id="193" name="Picture 13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1888"/>
              <a:ext cx="1179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" name="Text Box 157"/>
            <p:cNvSpPr txBox="1">
              <a:spLocks noChangeArrowheads="1"/>
            </p:cNvSpPr>
            <p:nvPr/>
          </p:nvSpPr>
          <p:spPr bwMode="auto">
            <a:xfrm>
              <a:off x="2245" y="2069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Internet</a:t>
              </a:r>
            </a:p>
          </p:txBody>
        </p:sp>
      </p:grpSp>
      <p:sp>
        <p:nvSpPr>
          <p:cNvPr id="195" name="Text Box 163"/>
          <p:cNvSpPr txBox="1">
            <a:spLocks noChangeArrowheads="1"/>
          </p:cNvSpPr>
          <p:nvPr/>
        </p:nvSpPr>
        <p:spPr bwMode="auto">
          <a:xfrm>
            <a:off x="1475506" y="2390800"/>
            <a:ext cx="1441450" cy="366712"/>
          </a:xfrm>
          <a:prstGeom prst="rect">
            <a:avLst/>
          </a:prstGeom>
          <a:solidFill>
            <a:srgbClr val="FFF2C1"/>
          </a:solidFill>
          <a:ln>
            <a:noFill/>
          </a:ln>
          <a:effectLst>
            <a:prstShdw prst="shdw17" dist="17961" dir="2700000">
              <a:srgbClr val="999174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208633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88889E-6 2.22222E-6 L 0.41737 0.3569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51845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&lt;sys/</a:t>
            </a:r>
            <a:r>
              <a:rPr lang="en-US" altLang="zh-CN" dirty="0" err="1" smtClean="0"/>
              <a:t>socket.h</a:t>
            </a:r>
            <a:r>
              <a:rPr lang="en-US" altLang="zh-CN" dirty="0" smtClean="0"/>
              <a:t>&gt; …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pPr marL="0" indent="0">
              <a:buNone/>
            </a:pPr>
            <a:r>
              <a:rPr lang="en-US" altLang="zh-CN" dirty="0" smtClean="0"/>
              <a:t>    // </a:t>
            </a:r>
            <a:r>
              <a:rPr lang="zh-CN" altLang="en-US" dirty="0" smtClean="0"/>
              <a:t>创建侦听端口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listenfd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socket</a:t>
            </a:r>
            <a:r>
              <a:rPr lang="en-US" altLang="zh-CN" dirty="0"/>
              <a:t>(AF_INET, SOCK_STREAM, 0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初始化侦听服务地址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bzero</a:t>
            </a:r>
            <a:r>
              <a:rPr lang="en-US" altLang="zh-CN" dirty="0"/>
              <a:t>(&amp;</a:t>
            </a:r>
            <a:r>
              <a:rPr lang="en-US" altLang="zh-CN" dirty="0" err="1"/>
              <a:t>servaddr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servaddr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servaddr.sin_family</a:t>
            </a:r>
            <a:r>
              <a:rPr lang="en-US" altLang="zh-CN" dirty="0" smtClean="0"/>
              <a:t> </a:t>
            </a:r>
            <a:r>
              <a:rPr lang="en-US" altLang="zh-CN" dirty="0"/>
              <a:t>= AF_INET;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servaddr.sin_addr.s_addr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htonl</a:t>
            </a:r>
            <a:r>
              <a:rPr lang="en-US" altLang="zh-CN" dirty="0"/>
              <a:t>(</a:t>
            </a:r>
            <a:r>
              <a:rPr lang="en-US" altLang="zh-CN" b="1" dirty="0"/>
              <a:t>INADDR_ANY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servaddr.sin_port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htons</a:t>
            </a:r>
            <a:r>
              <a:rPr lang="en-US" altLang="zh-CN" dirty="0"/>
              <a:t>(</a:t>
            </a:r>
            <a:r>
              <a:rPr lang="en-US" altLang="zh-CN" dirty="0" err="1"/>
              <a:t>serverPort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绑定到侦听端口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bind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listenfd</a:t>
            </a:r>
            <a:r>
              <a:rPr lang="en-US" altLang="zh-CN" dirty="0"/>
              <a:t>, 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*) &amp;</a:t>
            </a:r>
            <a:r>
              <a:rPr lang="en-US" altLang="zh-CN" dirty="0" err="1"/>
              <a:t>servaddr</a:t>
            </a:r>
            <a:r>
              <a:rPr lang="en-US" altLang="zh-CN" dirty="0"/>
              <a:t>, </a:t>
            </a:r>
            <a:r>
              <a:rPr lang="en-US" altLang="zh-CN" dirty="0" err="1"/>
              <a:t>socklen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 listen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listenfd</a:t>
            </a:r>
            <a:r>
              <a:rPr lang="en-US" altLang="zh-CN" dirty="0"/>
              <a:t>, </a:t>
            </a:r>
            <a:r>
              <a:rPr lang="en-US" altLang="zh-CN" dirty="0" err="1"/>
              <a:t>listenq</a:t>
            </a:r>
            <a:r>
              <a:rPr lang="en-US" altLang="zh-CN" dirty="0" smtClean="0"/>
              <a:t>);  // </a:t>
            </a:r>
            <a:r>
              <a:rPr lang="zh-CN" altLang="en-US" dirty="0" smtClean="0"/>
              <a:t>开启侦听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for </a:t>
            </a:r>
            <a:r>
              <a:rPr lang="en-US" altLang="zh-CN" dirty="0"/>
              <a:t>( ; ; ) 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// </a:t>
            </a:r>
            <a:r>
              <a:rPr lang="zh-CN" altLang="en-US" dirty="0" smtClean="0"/>
              <a:t>接收到客户端连接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connfd</a:t>
            </a:r>
            <a:r>
              <a:rPr lang="en-US" altLang="zh-CN" dirty="0"/>
              <a:t> = </a:t>
            </a:r>
            <a:r>
              <a:rPr lang="en-US" altLang="zh-CN" b="1" dirty="0"/>
              <a:t>accept</a:t>
            </a:r>
            <a:r>
              <a:rPr lang="en-US" altLang="zh-CN" dirty="0"/>
              <a:t>(</a:t>
            </a:r>
            <a:r>
              <a:rPr lang="en-US" altLang="zh-CN" dirty="0" err="1"/>
              <a:t>listenfd</a:t>
            </a:r>
            <a:r>
              <a:rPr lang="en-US" altLang="zh-CN" dirty="0"/>
              <a:t>, 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sockaddr</a:t>
            </a:r>
            <a:r>
              <a:rPr lang="en-US" altLang="zh-CN" dirty="0"/>
              <a:t> *)&amp;</a:t>
            </a:r>
            <a:r>
              <a:rPr lang="en-US" altLang="zh-CN" dirty="0" err="1"/>
              <a:t>cliaddr</a:t>
            </a:r>
            <a:r>
              <a:rPr lang="en-US" altLang="zh-CN" dirty="0"/>
              <a:t>, &amp;</a:t>
            </a:r>
            <a:r>
              <a:rPr lang="en-US" altLang="zh-CN" dirty="0" err="1"/>
              <a:t>socklen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// </a:t>
            </a:r>
            <a:r>
              <a:rPr lang="zh-CN" altLang="en-US" dirty="0" smtClean="0"/>
              <a:t>处理接收句柄</a:t>
            </a:r>
          </a:p>
          <a:p>
            <a:pPr marL="0" indent="0"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handle(</a:t>
            </a:r>
            <a:r>
              <a:rPr lang="en-US" altLang="zh-CN" dirty="0" err="1" smtClean="0"/>
              <a:t>connfd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6016" y="1268760"/>
            <a:ext cx="4320480" cy="33123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void handle(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…;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for ( ; ; 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//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接收数据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n </a:t>
            </a:r>
            <a:r>
              <a:rPr lang="en-US" altLang="zh-CN" dirty="0"/>
              <a:t>= </a:t>
            </a:r>
            <a:r>
              <a:rPr lang="en-US" altLang="zh-CN" b="1" dirty="0"/>
              <a:t>read</a:t>
            </a:r>
            <a:r>
              <a:rPr lang="en-US" altLang="zh-CN" dirty="0"/>
              <a:t>(</a:t>
            </a:r>
            <a:r>
              <a:rPr lang="en-US" altLang="zh-CN" dirty="0" err="1"/>
              <a:t>connfd</a:t>
            </a:r>
            <a:r>
              <a:rPr lang="en-US" altLang="zh-CN" dirty="0"/>
              <a:t>, </a:t>
            </a:r>
            <a:r>
              <a:rPr lang="en-US" altLang="zh-CN" dirty="0" err="1"/>
              <a:t>buf</a:t>
            </a:r>
            <a:r>
              <a:rPr lang="en-US" altLang="zh-CN" dirty="0"/>
              <a:t>, MAXLINE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if </a:t>
            </a:r>
            <a:r>
              <a:rPr lang="en-US" altLang="zh-CN" dirty="0"/>
              <a:t>(n &lt; 0</a:t>
            </a:r>
            <a:r>
              <a:rPr lang="en-US" altLang="zh-CN" dirty="0" smtClean="0"/>
              <a:t>){ break;} // </a:t>
            </a:r>
            <a:r>
              <a:rPr lang="zh-CN" altLang="en-US" dirty="0" smtClean="0"/>
              <a:t>读取异常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if </a:t>
            </a:r>
            <a:r>
              <a:rPr lang="en-US" altLang="zh-CN" dirty="0"/>
              <a:t>(n == 0</a:t>
            </a:r>
            <a:r>
              <a:rPr lang="en-US" altLang="zh-CN" dirty="0" smtClean="0"/>
              <a:t>) { break;} // </a:t>
            </a:r>
            <a:r>
              <a:rPr lang="zh-CN" altLang="en-US" dirty="0" smtClean="0"/>
              <a:t>对端断开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if (</a:t>
            </a:r>
            <a:r>
              <a:rPr lang="en-US" altLang="zh-CN" dirty="0" err="1"/>
              <a:t>strncmp</a:t>
            </a:r>
            <a:r>
              <a:rPr lang="en-US" altLang="zh-CN" dirty="0"/>
              <a:t>("exit",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smtClean="0"/>
              <a:t>4) ==0){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close(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); break;} // </a:t>
            </a:r>
            <a:r>
              <a:rPr lang="zh-CN" altLang="en-US" dirty="0" smtClean="0"/>
              <a:t>正常关闭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Font typeface="Arial" pitchFamily="34" charset="0"/>
              <a:buNone/>
            </a:pP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回写数据</a:t>
            </a:r>
            <a:r>
              <a:rPr lang="zh-CN" altLang="en-US" dirty="0"/>
              <a:t>接收数据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 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connfd</a:t>
            </a:r>
            <a:r>
              <a:rPr lang="en-US" altLang="zh-CN" dirty="0"/>
              <a:t>, </a:t>
            </a:r>
            <a:r>
              <a:rPr lang="en-US" altLang="zh-CN" dirty="0" err="1"/>
              <a:t>buf</a:t>
            </a:r>
            <a:r>
              <a:rPr lang="en-US" altLang="zh-CN" dirty="0"/>
              <a:t>, n);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4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Q: TCP</a:t>
            </a:r>
            <a:r>
              <a:rPr lang="zh-CN" altLang="en-US" dirty="0" smtClean="0"/>
              <a:t>客户端能否执行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操作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Q: UDP</a:t>
            </a:r>
            <a:r>
              <a:rPr lang="zh-CN" altLang="en-US" dirty="0" smtClean="0"/>
              <a:t>客户端能否执行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操作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Q: TCP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服务器能否同时绑定到同</a:t>
            </a:r>
            <a:r>
              <a:rPr lang="zh-CN" altLang="en-US" smtClean="0"/>
              <a:t>一个侦听端口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Q: </a:t>
            </a:r>
            <a:r>
              <a:rPr lang="zh-CN" altLang="en-US" dirty="0" smtClean="0"/>
              <a:t>上面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服务器存在什么不足之处？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2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ork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99" y="1600201"/>
            <a:ext cx="7333159" cy="1180728"/>
          </a:xfrm>
        </p:spPr>
        <p:txBody>
          <a:bodyPr/>
          <a:lstStyle/>
          <a:p>
            <a:r>
              <a:rPr lang="zh-CN" altLang="en-US" dirty="0" smtClean="0"/>
              <a:t>每个客户端连接上来后，单独开辟一个进程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或线程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处理该连接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42293"/>
            <a:ext cx="69151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方式的优点和缺点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处理方式简单</a:t>
            </a:r>
            <a:endParaRPr lang="en-US" altLang="zh-CN" dirty="0"/>
          </a:p>
          <a:p>
            <a:pPr lvl="1"/>
            <a:r>
              <a:rPr lang="zh-CN" altLang="en-US" dirty="0" smtClean="0"/>
              <a:t>与单连接方式比，可以同时处理多个连接；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为每个连接建立一个线程，过多时浪费到线程切换上去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如果使用进程，进程间通信不方便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8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方式等待触发文件描述符号</a:t>
            </a:r>
            <a:r>
              <a:rPr lang="en-US" altLang="zh-CN" dirty="0" smtClean="0"/>
              <a:t>(socket</a:t>
            </a:r>
            <a:r>
              <a:rPr lang="zh-CN" altLang="en-US" dirty="0" smtClean="0"/>
              <a:t>套接字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函数原型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&lt;sys/</a:t>
            </a:r>
            <a:r>
              <a:rPr lang="en-US" altLang="zh-CN" dirty="0" err="1"/>
              <a:t>types.h</a:t>
            </a:r>
            <a:r>
              <a:rPr lang="en-US" altLang="zh-CN" dirty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&lt;sys/</a:t>
            </a:r>
            <a:r>
              <a:rPr lang="en-US" altLang="zh-CN" dirty="0" err="1"/>
              <a:t>socket.h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select(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nfds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</a:t>
            </a:r>
            <a:r>
              <a:rPr lang="en-US" altLang="zh-CN" dirty="0" err="1"/>
              <a:t>readfds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</a:t>
            </a:r>
            <a:r>
              <a:rPr lang="en-US" altLang="zh-CN" dirty="0" err="1"/>
              <a:t>writefds</a:t>
            </a:r>
            <a:r>
              <a:rPr lang="en-US" altLang="zh-CN" dirty="0" smtClean="0"/>
              <a:t>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fd_set</a:t>
            </a:r>
            <a:r>
              <a:rPr lang="en-US" altLang="zh-CN" dirty="0"/>
              <a:t> *</a:t>
            </a:r>
            <a:r>
              <a:rPr lang="en-US" altLang="zh-CN" dirty="0" err="1"/>
              <a:t>exceptfds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timeval</a:t>
            </a:r>
            <a:r>
              <a:rPr lang="en-US" altLang="zh-CN" dirty="0"/>
              <a:t> *timeout</a:t>
            </a:r>
            <a:r>
              <a:rPr lang="en-US" altLang="zh-CN" dirty="0" smtClean="0"/>
              <a:t>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void FD_CLR(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*set);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FD_ISSET(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*set);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void </a:t>
            </a:r>
            <a:r>
              <a:rPr lang="en-US" altLang="zh-CN" dirty="0"/>
              <a:t>FD_SET(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*set);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void </a:t>
            </a:r>
            <a:r>
              <a:rPr lang="en-US" altLang="zh-CN" dirty="0"/>
              <a:t>FD_ZERO(</a:t>
            </a:r>
            <a:r>
              <a:rPr lang="en-US" altLang="zh-CN" dirty="0" err="1"/>
              <a:t>fd_set</a:t>
            </a:r>
            <a:r>
              <a:rPr lang="en-US" altLang="zh-CN" dirty="0"/>
              <a:t> *set);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返回值</a:t>
            </a:r>
            <a:endParaRPr lang="en-US" altLang="zh-CN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成功：</a:t>
            </a:r>
            <a:r>
              <a:rPr lang="en-US" altLang="zh-CN" dirty="0" smtClean="0"/>
              <a:t>0</a:t>
            </a:r>
            <a:r>
              <a:rPr lang="zh-CN" altLang="en-US" dirty="0"/>
              <a:t> ，</a:t>
            </a:r>
            <a:r>
              <a:rPr lang="zh-CN" altLang="en-US" dirty="0" smtClean="0"/>
              <a:t>超时未返回</a:t>
            </a:r>
            <a:endParaRPr lang="en-US" altLang="zh-CN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失败：</a:t>
            </a:r>
            <a:r>
              <a:rPr lang="en-US" altLang="zh-CN" dirty="0"/>
              <a:t>-1</a:t>
            </a:r>
            <a:r>
              <a:rPr lang="zh-CN" altLang="en-US" dirty="0"/>
              <a:t>，由</a:t>
            </a:r>
            <a:r>
              <a:rPr lang="en-US" altLang="zh-CN" dirty="0" err="1"/>
              <a:t>errno</a:t>
            </a:r>
            <a:r>
              <a:rPr lang="zh-CN" altLang="en-US" dirty="0"/>
              <a:t>返回错误</a:t>
            </a:r>
            <a:r>
              <a:rPr lang="zh-CN" altLang="en-US" dirty="0" smtClean="0"/>
              <a:t>原因</a:t>
            </a:r>
            <a:endParaRPr lang="en-US" altLang="zh-CN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 smtClean="0"/>
              <a:t>    其他：</a:t>
            </a:r>
            <a:r>
              <a:rPr lang="en-US" altLang="zh-CN" dirty="0" smtClean="0"/>
              <a:t>&gt;0</a:t>
            </a:r>
            <a:r>
              <a:rPr lang="zh-CN" altLang="en-US" dirty="0"/>
              <a:t> </a:t>
            </a:r>
            <a:r>
              <a:rPr lang="zh-CN" altLang="en-US" dirty="0" smtClean="0"/>
              <a:t>，触发信号总个数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6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方式模型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文件描述符和三类事件结合，构成触发的基本单元</a:t>
            </a:r>
            <a:endParaRPr lang="en-US" altLang="zh-CN" dirty="0" smtClean="0"/>
          </a:p>
          <a:p>
            <a:r>
              <a:rPr lang="zh-CN" altLang="en-US" dirty="0" smtClean="0"/>
              <a:t>文件描述符</a:t>
            </a:r>
            <a:r>
              <a:rPr lang="en-US" altLang="zh-CN" dirty="0" smtClean="0"/>
              <a:t>(set)</a:t>
            </a:r>
            <a:r>
              <a:rPr lang="zh-CN" altLang="en-US" dirty="0" smtClean="0"/>
              <a:t>有最大值</a:t>
            </a:r>
            <a:r>
              <a:rPr lang="en-US" altLang="zh-CN" dirty="0" smtClean="0"/>
              <a:t>(FD_SETSIZE)</a:t>
            </a:r>
            <a:r>
              <a:rPr lang="zh-CN" altLang="en-US" dirty="0" smtClean="0"/>
              <a:t>限制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522687"/>
            <a:ext cx="86487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4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elect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307442" cy="3456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7307442" cy="1685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091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方式的优点和缺点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单一进程中可以同时处理多个连接，节省资源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连接数与系统有关，一般</a:t>
            </a:r>
            <a:r>
              <a:rPr lang="en-US" altLang="zh-CN" dirty="0" smtClean="0"/>
              <a:t>FD_SETSIZE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个，即不能同时处理超过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6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模式处理文件描述符</a:t>
            </a:r>
            <a:r>
              <a:rPr lang="en-US" altLang="zh-CN" dirty="0" smtClean="0"/>
              <a:t>(socket</a:t>
            </a:r>
            <a:r>
              <a:rPr lang="zh-CN" altLang="en-US" dirty="0" smtClean="0"/>
              <a:t>套接字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函数原型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#include &lt;sys/</a:t>
            </a:r>
            <a:r>
              <a:rPr lang="en-US" altLang="zh-CN" dirty="0" err="1"/>
              <a:t>types.h</a:t>
            </a:r>
            <a:r>
              <a:rPr lang="en-US" altLang="zh-CN" dirty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#include &lt;sys/</a:t>
            </a:r>
            <a:r>
              <a:rPr lang="en-US" altLang="zh-CN" dirty="0" err="1"/>
              <a:t>socket.h</a:t>
            </a:r>
            <a:r>
              <a:rPr lang="en-US" altLang="zh-CN" dirty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poll(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pollfd</a:t>
            </a:r>
            <a:r>
              <a:rPr lang="en-US" altLang="zh-CN" dirty="0"/>
              <a:t> *</a:t>
            </a:r>
            <a:r>
              <a:rPr lang="en-US" altLang="zh-CN" dirty="0" err="1"/>
              <a:t>fds</a:t>
            </a:r>
            <a:r>
              <a:rPr lang="en-US" altLang="zh-CN" dirty="0"/>
              <a:t>, </a:t>
            </a:r>
            <a:r>
              <a:rPr lang="en-US" altLang="zh-CN" dirty="0" err="1"/>
              <a:t>nfds_t</a:t>
            </a:r>
            <a:r>
              <a:rPr lang="en-US" altLang="zh-CN" dirty="0"/>
              <a:t> </a:t>
            </a:r>
            <a:r>
              <a:rPr lang="en-US" altLang="zh-CN" dirty="0" err="1"/>
              <a:t>nfds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timeout</a:t>
            </a:r>
            <a:r>
              <a:rPr lang="en-US" altLang="zh-CN" dirty="0" smtClean="0"/>
              <a:t>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值</a:t>
            </a:r>
            <a:endParaRPr lang="en-US" altLang="zh-CN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成功：</a:t>
            </a:r>
            <a:r>
              <a:rPr lang="en-US" altLang="zh-CN" dirty="0"/>
              <a:t>0</a:t>
            </a:r>
            <a:r>
              <a:rPr lang="zh-CN" altLang="en-US" dirty="0"/>
              <a:t> ，超时未返回</a:t>
            </a:r>
            <a:endParaRPr lang="en-US" altLang="zh-CN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失败：</a:t>
            </a:r>
            <a:r>
              <a:rPr lang="en-US" altLang="zh-CN" dirty="0"/>
              <a:t>-1</a:t>
            </a:r>
            <a:r>
              <a:rPr lang="zh-CN" altLang="en-US" dirty="0"/>
              <a:t>，由</a:t>
            </a:r>
            <a:r>
              <a:rPr lang="en-US" altLang="zh-CN" dirty="0" err="1"/>
              <a:t>errno</a:t>
            </a:r>
            <a:r>
              <a:rPr lang="zh-CN" altLang="en-US" dirty="0"/>
              <a:t>返回错误原因</a:t>
            </a:r>
            <a:endParaRPr lang="en-US" altLang="zh-CN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/>
              <a:t>    其他：</a:t>
            </a:r>
            <a:r>
              <a:rPr lang="en-US" altLang="zh-CN" dirty="0"/>
              <a:t>&gt;0</a:t>
            </a:r>
            <a:r>
              <a:rPr lang="zh-CN" altLang="en-US" dirty="0"/>
              <a:t> ，触发信号总个数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7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poll</a:t>
            </a:r>
            <a:r>
              <a:rPr lang="zh-CN" altLang="en-US" dirty="0" smtClean="0"/>
              <a:t>方式模型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poll</a:t>
            </a:r>
            <a:r>
              <a:rPr lang="zh-CN" altLang="en-US" dirty="0" smtClean="0"/>
              <a:t>方式与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方式类似</a:t>
            </a:r>
            <a:endParaRPr lang="en-US" altLang="zh-CN" dirty="0" smtClean="0"/>
          </a:p>
          <a:p>
            <a:r>
              <a:rPr lang="zh-CN" altLang="en-US" dirty="0" smtClean="0"/>
              <a:t>描述符未分类进行触发，支持多种事件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6"/>
            <a:ext cx="6336704" cy="375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7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92275" y="5662637"/>
            <a:ext cx="1582738" cy="287338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物理层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221288" y="5662637"/>
            <a:ext cx="1582737" cy="287338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物理层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692275" y="5013350"/>
            <a:ext cx="1582738" cy="287337"/>
          </a:xfrm>
          <a:prstGeom prst="rect">
            <a:avLst/>
          </a:prstGeom>
          <a:solidFill>
            <a:srgbClr val="D7E9F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7E9F9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数据链路层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221288" y="5014937"/>
            <a:ext cx="1582737" cy="287338"/>
          </a:xfrm>
          <a:prstGeom prst="rect">
            <a:avLst/>
          </a:prstGeom>
          <a:solidFill>
            <a:srgbClr val="D7E9F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7E9F9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数据链路层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692275" y="4365650"/>
            <a:ext cx="1582738" cy="287337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网络层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5221288" y="4365650"/>
            <a:ext cx="1582737" cy="287337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网络层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692275" y="3717950"/>
            <a:ext cx="1582738" cy="287337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传输层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221288" y="3717950"/>
            <a:ext cx="1582737" cy="287337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传输层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92275" y="3070250"/>
            <a:ext cx="1582738" cy="287337"/>
          </a:xfrm>
          <a:prstGeom prst="rect">
            <a:avLst/>
          </a:pr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会话层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5221288" y="3070250"/>
            <a:ext cx="1582737" cy="287337"/>
          </a:xfrm>
          <a:prstGeom prst="rect">
            <a:avLst/>
          </a:pr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会话层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692275" y="2422550"/>
            <a:ext cx="1582738" cy="287337"/>
          </a:xfrm>
          <a:prstGeom prst="rect">
            <a:avLst/>
          </a:prstGeom>
          <a:solidFill>
            <a:srgbClr val="33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表示层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221288" y="2422550"/>
            <a:ext cx="1582737" cy="287337"/>
          </a:xfrm>
          <a:prstGeom prst="rect">
            <a:avLst/>
          </a:prstGeom>
          <a:solidFill>
            <a:srgbClr val="33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表示层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1692275" y="1773262"/>
            <a:ext cx="1582738" cy="287338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应用层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5221288" y="1774850"/>
            <a:ext cx="1582737" cy="287337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应用层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3492500" y="5734075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3492500" y="5086375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3492500" y="4437087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3492500" y="3790975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3492500" y="3143275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3492500" y="2493987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3492500" y="1844700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2484438" y="5302275"/>
            <a:ext cx="0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6011863" y="5302275"/>
            <a:ext cx="0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2484438" y="46529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6011863" y="46529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2484438" y="40052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6011863" y="40052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2484438" y="33575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>
            <a:off x="6011863" y="33575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2484438" y="27098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011863" y="27098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>
            <a:off x="2484438" y="20621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6" name="Line 45"/>
          <p:cNvSpPr>
            <a:spLocks noChangeShapeType="1"/>
          </p:cNvSpPr>
          <p:nvPr/>
        </p:nvSpPr>
        <p:spPr bwMode="auto">
          <a:xfrm>
            <a:off x="6011863" y="2062187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3673475" y="5373712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物理层协议</a:t>
            </a: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3492500" y="4726012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数据链路层协议</a:t>
            </a:r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3635375" y="4078312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网络层协议</a:t>
            </a: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3635375" y="3429025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传输层协议</a:t>
            </a: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3635375" y="2781325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会话层协议</a:t>
            </a: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3635375" y="2205062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表示层协议</a:t>
            </a: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7164388" y="5518175"/>
            <a:ext cx="1258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 比特</a:t>
            </a: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7200900" y="4870475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 帧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7200900" y="4221187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 报文</a:t>
            </a:r>
          </a:p>
        </p:txBody>
      </p:sp>
      <p:sp>
        <p:nvSpPr>
          <p:cNvPr id="46" name="Text Box 57"/>
          <p:cNvSpPr txBox="1">
            <a:spLocks noChangeArrowheads="1"/>
          </p:cNvSpPr>
          <p:nvPr/>
        </p:nvSpPr>
        <p:spPr bwMode="auto">
          <a:xfrm>
            <a:off x="7200900" y="3573487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1600">
                <a:ea typeface="楷体_GB2312" pitchFamily="49" charset="-122"/>
              </a:rPr>
              <a:t>TPDU</a:t>
            </a:r>
          </a:p>
        </p:txBody>
      </p: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7200900" y="2925787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1600">
                <a:ea typeface="楷体_GB2312" pitchFamily="49" charset="-122"/>
              </a:rPr>
              <a:t>SPDU</a:t>
            </a:r>
          </a:p>
        </p:txBody>
      </p:sp>
      <p:sp>
        <p:nvSpPr>
          <p:cNvPr id="48" name="Text Box 59"/>
          <p:cNvSpPr txBox="1">
            <a:spLocks noChangeArrowheads="1"/>
          </p:cNvSpPr>
          <p:nvPr/>
        </p:nvSpPr>
        <p:spPr bwMode="auto">
          <a:xfrm>
            <a:off x="7200900" y="2278087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1600">
                <a:ea typeface="楷体_GB2312" pitchFamily="49" charset="-122"/>
              </a:rPr>
              <a:t>PPDU</a:t>
            </a:r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7200900" y="1628800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1600">
                <a:ea typeface="楷体_GB2312" pitchFamily="49" charset="-122"/>
              </a:rPr>
              <a:t>APDU</a:t>
            </a:r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395288" y="5302275"/>
            <a:ext cx="1258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sz="1600">
                <a:ea typeface="楷体_GB2312" pitchFamily="49" charset="-122"/>
              </a:rPr>
              <a:t>1       </a:t>
            </a:r>
            <a:r>
              <a:rPr lang="zh-CN" altLang="en-US" sz="1600">
                <a:ea typeface="楷体_GB2312" pitchFamily="49" charset="-122"/>
              </a:rPr>
              <a:t>接口</a:t>
            </a:r>
          </a:p>
        </p:txBody>
      </p:sp>
      <p:sp>
        <p:nvSpPr>
          <p:cNvPr id="51" name="Text Box 62"/>
          <p:cNvSpPr txBox="1">
            <a:spLocks noChangeArrowheads="1"/>
          </p:cNvSpPr>
          <p:nvPr/>
        </p:nvSpPr>
        <p:spPr bwMode="auto">
          <a:xfrm>
            <a:off x="360363" y="4652987"/>
            <a:ext cx="1258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sz="1600">
                <a:ea typeface="楷体_GB2312" pitchFamily="49" charset="-122"/>
              </a:rPr>
              <a:t>2       </a:t>
            </a:r>
            <a:r>
              <a:rPr lang="zh-CN" altLang="en-US" sz="1600">
                <a:ea typeface="楷体_GB2312" pitchFamily="49" charset="-122"/>
              </a:rPr>
              <a:t>接口</a:t>
            </a:r>
          </a:p>
        </p:txBody>
      </p:sp>
      <p:sp>
        <p:nvSpPr>
          <p:cNvPr id="52" name="Text Box 63"/>
          <p:cNvSpPr txBox="1">
            <a:spLocks noChangeArrowheads="1"/>
          </p:cNvSpPr>
          <p:nvPr/>
        </p:nvSpPr>
        <p:spPr bwMode="auto">
          <a:xfrm>
            <a:off x="358775" y="3935437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sz="1600">
                <a:ea typeface="楷体_GB2312" pitchFamily="49" charset="-122"/>
              </a:rPr>
              <a:t>3       </a:t>
            </a:r>
            <a:r>
              <a:rPr lang="zh-CN" altLang="en-US" sz="1600">
                <a:ea typeface="楷体_GB2312" pitchFamily="49" charset="-122"/>
              </a:rPr>
              <a:t>接口</a:t>
            </a:r>
          </a:p>
        </p:txBody>
      </p:sp>
      <p:sp>
        <p:nvSpPr>
          <p:cNvPr id="53" name="Text Box 64"/>
          <p:cNvSpPr txBox="1">
            <a:spLocks noChangeArrowheads="1"/>
          </p:cNvSpPr>
          <p:nvPr/>
        </p:nvSpPr>
        <p:spPr bwMode="auto">
          <a:xfrm>
            <a:off x="360363" y="3286150"/>
            <a:ext cx="1258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sz="1600">
                <a:ea typeface="楷体_GB2312" pitchFamily="49" charset="-122"/>
              </a:rPr>
              <a:t>4       </a:t>
            </a:r>
            <a:r>
              <a:rPr lang="zh-CN" altLang="en-US" sz="1600">
                <a:ea typeface="楷体_GB2312" pitchFamily="49" charset="-122"/>
              </a:rPr>
              <a:t>接口</a:t>
            </a:r>
          </a:p>
        </p:txBody>
      </p:sp>
      <p:sp>
        <p:nvSpPr>
          <p:cNvPr id="54" name="Text Box 65"/>
          <p:cNvSpPr txBox="1">
            <a:spLocks noChangeArrowheads="1"/>
          </p:cNvSpPr>
          <p:nvPr/>
        </p:nvSpPr>
        <p:spPr bwMode="auto">
          <a:xfrm>
            <a:off x="360363" y="2638450"/>
            <a:ext cx="1258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sz="1600">
                <a:ea typeface="楷体_GB2312" pitchFamily="49" charset="-122"/>
              </a:rPr>
              <a:t>5       </a:t>
            </a:r>
            <a:r>
              <a:rPr lang="zh-CN" altLang="en-US" sz="1600">
                <a:ea typeface="楷体_GB2312" pitchFamily="49" charset="-122"/>
              </a:rPr>
              <a:t>接口</a:t>
            </a:r>
          </a:p>
        </p:txBody>
      </p:sp>
      <p:sp>
        <p:nvSpPr>
          <p:cNvPr id="55" name="Text Box 66"/>
          <p:cNvSpPr txBox="1">
            <a:spLocks noChangeArrowheads="1"/>
          </p:cNvSpPr>
          <p:nvPr/>
        </p:nvSpPr>
        <p:spPr bwMode="auto">
          <a:xfrm>
            <a:off x="360363" y="1989162"/>
            <a:ext cx="1258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sz="1600">
                <a:ea typeface="楷体_GB2312" pitchFamily="49" charset="-122"/>
              </a:rPr>
              <a:t>6       </a:t>
            </a:r>
            <a:r>
              <a:rPr lang="zh-CN" altLang="en-US" sz="1600">
                <a:ea typeface="楷体_GB2312" pitchFamily="49" charset="-122"/>
              </a:rPr>
              <a:t>接口</a:t>
            </a:r>
          </a:p>
        </p:txBody>
      </p:sp>
      <p:sp>
        <p:nvSpPr>
          <p:cNvPr id="56" name="Text Box 69"/>
          <p:cNvSpPr txBox="1">
            <a:spLocks noChangeArrowheads="1"/>
          </p:cNvSpPr>
          <p:nvPr/>
        </p:nvSpPr>
        <p:spPr bwMode="auto">
          <a:xfrm>
            <a:off x="2089150" y="6021412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主机</a:t>
            </a:r>
            <a:r>
              <a:rPr lang="en-US" altLang="zh-CN" sz="1600">
                <a:solidFill>
                  <a:srgbClr val="0033CC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5580063" y="6021412"/>
            <a:ext cx="1258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主机</a:t>
            </a:r>
            <a:r>
              <a:rPr lang="en-US" altLang="zh-CN" sz="1600">
                <a:solidFill>
                  <a:srgbClr val="0033CC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58" name="Text Box 71"/>
          <p:cNvSpPr txBox="1">
            <a:spLocks noChangeArrowheads="1"/>
          </p:cNvSpPr>
          <p:nvPr/>
        </p:nvSpPr>
        <p:spPr bwMode="auto">
          <a:xfrm>
            <a:off x="7235825" y="6021412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数据单元</a:t>
            </a:r>
            <a:endParaRPr lang="zh-CN" altLang="en-US" sz="160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504825" y="6021412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16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层</a:t>
            </a:r>
            <a:endParaRPr lang="en-US" altLang="zh-CN" sz="1600">
              <a:solidFill>
                <a:srgbClr val="0033CC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8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poll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7" y="1633711"/>
            <a:ext cx="8157520" cy="3019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78" y="5013306"/>
            <a:ext cx="7000438" cy="1114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11" y="1412776"/>
            <a:ext cx="2971800" cy="762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497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poll</a:t>
            </a:r>
            <a:r>
              <a:rPr lang="zh-CN" altLang="en-US" dirty="0" smtClean="0"/>
              <a:t>方式的优点和缺点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相比，可以处理超过</a:t>
            </a:r>
            <a:r>
              <a:rPr lang="en-US" altLang="zh-CN" dirty="0" smtClean="0"/>
              <a:t>FD_SETSIZE(64)</a:t>
            </a:r>
            <a:r>
              <a:rPr lang="zh-CN" altLang="en-US" dirty="0" smtClean="0"/>
              <a:t>个文件描述符号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只需要一个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，单元素即可标识所触发事件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处理时，需要对集合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中所有描述符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进行扫描一遍，才能确定被触发句柄；性能会随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个数增多而下降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2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epoll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描述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epoll</a:t>
            </a:r>
            <a:r>
              <a:rPr lang="zh-CN" altLang="en-US" dirty="0"/>
              <a:t>模式处理文件描述符</a:t>
            </a:r>
            <a:r>
              <a:rPr lang="en-US" altLang="zh-CN" dirty="0"/>
              <a:t>(socket</a:t>
            </a:r>
            <a:r>
              <a:rPr lang="zh-CN" altLang="en-US" dirty="0"/>
              <a:t>套接字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  <a:p>
            <a:r>
              <a:rPr lang="zh-CN" altLang="en-US" dirty="0"/>
              <a:t>函数</a:t>
            </a:r>
            <a:r>
              <a:rPr lang="zh-CN" altLang="en-US" dirty="0" smtClean="0"/>
              <a:t>原型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include &lt;sys/</a:t>
            </a:r>
            <a:r>
              <a:rPr lang="en-US" altLang="zh-CN" dirty="0" err="1"/>
              <a:t>epoll.h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epoll_create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size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epoll_ctl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epfd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op,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epoll_event</a:t>
            </a:r>
            <a:r>
              <a:rPr lang="en-US" altLang="zh-CN" sz="2800" dirty="0"/>
              <a:t> *event</a:t>
            </a:r>
            <a:r>
              <a:rPr lang="en-US" altLang="zh-CN" sz="2800" dirty="0" smtClean="0"/>
              <a:t>)</a:t>
            </a:r>
            <a:r>
              <a:rPr lang="en-US" altLang="zh-CN" sz="2800" dirty="0"/>
              <a:t>;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epoll_wait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epfd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epoll_event</a:t>
            </a:r>
            <a:r>
              <a:rPr lang="en-US" altLang="zh-CN" sz="2800" dirty="0"/>
              <a:t> * events,</a:t>
            </a:r>
          </a:p>
          <a:p>
            <a:pPr marL="0" indent="0">
              <a:buNone/>
            </a:pPr>
            <a:r>
              <a:rPr lang="en-US" altLang="zh-CN" sz="2800" dirty="0"/>
              <a:t>              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maxevents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timeout);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0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epoll</a:t>
            </a:r>
            <a:r>
              <a:rPr lang="zh-CN" altLang="en-US" dirty="0" smtClean="0"/>
              <a:t>方式模型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80727"/>
          </a:xfrm>
        </p:spPr>
        <p:txBody>
          <a:bodyPr/>
          <a:lstStyle/>
          <a:p>
            <a:r>
              <a:rPr lang="zh-CN" altLang="en-US" dirty="0" smtClean="0"/>
              <a:t>文件描述符与已触发事件分离</a:t>
            </a:r>
            <a:endParaRPr lang="en-US" altLang="zh-CN" dirty="0" smtClean="0"/>
          </a:p>
          <a:p>
            <a:r>
              <a:rPr lang="zh-CN" altLang="en-US" dirty="0" smtClean="0"/>
              <a:t>触发事件包含文件描述符，无需轮询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820815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1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epoll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4132"/>
            <a:ext cx="6912768" cy="47339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2776"/>
            <a:ext cx="3438525" cy="16859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04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epoll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水平触发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接收未完成时，可以一直触发接收事件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只要发送缓冲区不满，就可以触发发送事件</a:t>
            </a:r>
            <a:endParaRPr lang="en-US" altLang="zh-CN" dirty="0"/>
          </a:p>
          <a:p>
            <a:r>
              <a:rPr lang="en-US" altLang="zh-CN" dirty="0"/>
              <a:t>ET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边缘触发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有接收数据时，只触发一次接收事件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开始时触发一次发送事件，从满到存在空闲再发送一次该事件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5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epoll</a:t>
            </a:r>
            <a:r>
              <a:rPr lang="zh-CN" altLang="en-US" dirty="0" smtClean="0"/>
              <a:t>方式的优点和缺点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只需要对触发事件进行处理，无需轮询所有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描述文件符号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单个进程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即可处理多个连接，并且在随连接数增多后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性能平稳，无明显下降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存在不同的触发模式，与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方式相比，实现流程比较复杂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Linux2.6</a:t>
            </a:r>
            <a:r>
              <a:rPr lang="zh-CN" altLang="en-US" dirty="0" smtClean="0"/>
              <a:t>及以上版本才开始支持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7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秒内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调用次数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数据摘自网络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7359740" cy="362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5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其他网络库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ACE</a:t>
            </a:r>
          </a:p>
          <a:p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r>
              <a:rPr lang="en-US" altLang="zh-CN" dirty="0" err="1" smtClean="0"/>
              <a:t>Poco</a:t>
            </a:r>
            <a:endParaRPr lang="en-US" altLang="zh-CN" dirty="0" smtClean="0"/>
          </a:p>
          <a:p>
            <a:r>
              <a:rPr lang="en-US" altLang="zh-CN" dirty="0"/>
              <a:t>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ACE</a:t>
            </a:r>
            <a:r>
              <a:rPr lang="zh-CN" altLang="en-US" dirty="0" smtClean="0"/>
              <a:t>网络库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反应器</a:t>
            </a:r>
            <a:r>
              <a:rPr lang="en-US" altLang="zh-CN" dirty="0" smtClean="0"/>
              <a:t>(ACE Reactor)</a:t>
            </a:r>
            <a:r>
              <a:rPr lang="zh-CN" altLang="en-US" dirty="0" smtClean="0"/>
              <a:t>模式</a:t>
            </a:r>
            <a:endParaRPr lang="en-US" altLang="zh-CN" dirty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个事件监听分派中心， 通过</a:t>
            </a:r>
            <a:r>
              <a:rPr lang="en-US" altLang="zh-CN" dirty="0" err="1"/>
              <a:t>ACE_Reactor</a:t>
            </a:r>
            <a:r>
              <a:rPr lang="zh-CN" altLang="en-US" dirty="0"/>
              <a:t>注册需要监控的事件，当事件发生时，</a:t>
            </a:r>
            <a:r>
              <a:rPr lang="en-US" altLang="zh-CN" dirty="0" err="1"/>
              <a:t>ACE_Reactor</a:t>
            </a:r>
            <a:r>
              <a:rPr lang="zh-CN" altLang="en-US" dirty="0"/>
              <a:t>就会自动调用注册时指定的控制程序进行</a:t>
            </a:r>
            <a:r>
              <a:rPr lang="zh-CN" altLang="en-US" dirty="0" smtClean="0"/>
              <a:t>处理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前</a:t>
            </a:r>
            <a:r>
              <a:rPr lang="zh-CN" altLang="en-US" dirty="0" smtClean="0"/>
              <a:t>摄器</a:t>
            </a:r>
            <a:r>
              <a:rPr lang="en-US" altLang="zh-CN" dirty="0" smtClean="0"/>
              <a:t>(ACE </a:t>
            </a:r>
            <a:r>
              <a:rPr lang="en-US" altLang="zh-CN" dirty="0" err="1" smtClean="0"/>
              <a:t>Proactor</a:t>
            </a:r>
            <a:r>
              <a:rPr lang="en-US" altLang="zh-CN" dirty="0" smtClean="0"/>
              <a:t>)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/>
              <a:t>异步模式的网络处理器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模型对比</a:t>
            </a:r>
            <a:r>
              <a:rPr lang="en-US" altLang="zh-CN" dirty="0" smtClean="0"/>
              <a:t>ISO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755576" y="1988840"/>
            <a:ext cx="7200369" cy="3816350"/>
            <a:chOff x="385" y="1389"/>
            <a:chExt cx="5020" cy="2812"/>
          </a:xfrm>
        </p:grpSpPr>
        <p:sp>
          <p:nvSpPr>
            <p:cNvPr id="7" name="Rectangle 154"/>
            <p:cNvSpPr>
              <a:spLocks noChangeArrowheads="1"/>
            </p:cNvSpPr>
            <p:nvPr/>
          </p:nvSpPr>
          <p:spPr bwMode="auto">
            <a:xfrm>
              <a:off x="567" y="3474"/>
              <a:ext cx="997" cy="22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网络接口层</a:t>
              </a:r>
            </a:p>
          </p:txBody>
        </p:sp>
        <p:sp>
          <p:nvSpPr>
            <p:cNvPr id="8" name="Rectangle 155"/>
            <p:cNvSpPr>
              <a:spLocks noChangeArrowheads="1"/>
            </p:cNvSpPr>
            <p:nvPr/>
          </p:nvSpPr>
          <p:spPr bwMode="auto">
            <a:xfrm>
              <a:off x="567" y="2793"/>
              <a:ext cx="997" cy="226"/>
            </a:xfrm>
            <a:prstGeom prst="rect">
              <a:avLst/>
            </a:prstGeom>
            <a:solidFill>
              <a:srgbClr val="C5E5FB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5E5FB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互联网层</a:t>
              </a:r>
            </a:p>
          </p:txBody>
        </p:sp>
        <p:sp>
          <p:nvSpPr>
            <p:cNvPr id="9" name="Rectangle 156"/>
            <p:cNvSpPr>
              <a:spLocks noChangeArrowheads="1"/>
            </p:cNvSpPr>
            <p:nvPr/>
          </p:nvSpPr>
          <p:spPr bwMode="auto">
            <a:xfrm>
              <a:off x="567" y="2341"/>
              <a:ext cx="997" cy="22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传输层</a:t>
              </a:r>
            </a:p>
          </p:txBody>
        </p:sp>
        <p:sp>
          <p:nvSpPr>
            <p:cNvPr id="10" name="Rectangle 157"/>
            <p:cNvSpPr>
              <a:spLocks noChangeArrowheads="1"/>
            </p:cNvSpPr>
            <p:nvPr/>
          </p:nvSpPr>
          <p:spPr bwMode="auto">
            <a:xfrm>
              <a:off x="567" y="1888"/>
              <a:ext cx="997" cy="226"/>
            </a:xfrm>
            <a:prstGeom prst="rect">
              <a:avLst/>
            </a:prstGeom>
            <a:solidFill>
              <a:srgbClr val="FF33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应用层</a:t>
              </a:r>
            </a:p>
          </p:txBody>
        </p:sp>
        <p:sp>
          <p:nvSpPr>
            <p:cNvPr id="11" name="Text Box 158"/>
            <p:cNvSpPr txBox="1">
              <a:spLocks noChangeArrowheads="1"/>
            </p:cNvSpPr>
            <p:nvPr/>
          </p:nvSpPr>
          <p:spPr bwMode="auto">
            <a:xfrm>
              <a:off x="385" y="3909"/>
              <a:ext cx="1406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40161" dir="1106097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ea typeface="楷体_GB2312" pitchFamily="49" charset="-122"/>
                </a:rPr>
                <a:t>TCP/IP</a:t>
              </a:r>
              <a:r>
                <a:rPr lang="en-US" altLang="zh-CN" sz="20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000" dirty="0">
                  <a:ea typeface="楷体_GB2312" pitchFamily="49" charset="-122"/>
                </a:rPr>
                <a:t>4</a:t>
              </a:r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层模型</a:t>
              </a:r>
            </a:p>
          </p:txBody>
        </p:sp>
        <p:sp>
          <p:nvSpPr>
            <p:cNvPr id="12" name="Rectangle 159"/>
            <p:cNvSpPr>
              <a:spLocks noChangeArrowheads="1"/>
            </p:cNvSpPr>
            <p:nvPr/>
          </p:nvSpPr>
          <p:spPr bwMode="auto">
            <a:xfrm>
              <a:off x="3924" y="3612"/>
              <a:ext cx="1225" cy="22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物理层</a:t>
              </a:r>
            </a:p>
          </p:txBody>
        </p:sp>
        <p:sp>
          <p:nvSpPr>
            <p:cNvPr id="13" name="Rectangle 160"/>
            <p:cNvSpPr>
              <a:spLocks noChangeArrowheads="1"/>
            </p:cNvSpPr>
            <p:nvPr/>
          </p:nvSpPr>
          <p:spPr bwMode="auto">
            <a:xfrm>
              <a:off x="3924" y="3295"/>
              <a:ext cx="1225" cy="226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数据链路层</a:t>
              </a:r>
            </a:p>
          </p:txBody>
        </p:sp>
        <p:sp>
          <p:nvSpPr>
            <p:cNvPr id="14" name="Rectangle 161"/>
            <p:cNvSpPr>
              <a:spLocks noChangeArrowheads="1"/>
            </p:cNvSpPr>
            <p:nvPr/>
          </p:nvSpPr>
          <p:spPr bwMode="auto">
            <a:xfrm>
              <a:off x="3924" y="2796"/>
              <a:ext cx="1225" cy="226"/>
            </a:xfrm>
            <a:prstGeom prst="rect">
              <a:avLst/>
            </a:prstGeom>
            <a:solidFill>
              <a:srgbClr val="C5E5FB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5E5FB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网络层</a:t>
              </a:r>
            </a:p>
          </p:txBody>
        </p:sp>
        <p:sp>
          <p:nvSpPr>
            <p:cNvPr id="15" name="Text Box 162"/>
            <p:cNvSpPr txBox="1">
              <a:spLocks noChangeArrowheads="1"/>
            </p:cNvSpPr>
            <p:nvPr/>
          </p:nvSpPr>
          <p:spPr bwMode="auto">
            <a:xfrm>
              <a:off x="3379" y="3909"/>
              <a:ext cx="202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dirty="0">
                  <a:ea typeface="楷体_GB2312" pitchFamily="49" charset="-122"/>
                </a:rPr>
                <a:t>OSI</a:t>
              </a:r>
              <a:r>
                <a:rPr lang="en-US" altLang="zh-CN" sz="20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000" dirty="0">
                  <a:ea typeface="楷体_GB2312" pitchFamily="49" charset="-122"/>
                </a:rPr>
                <a:t>7</a:t>
              </a:r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层模型</a:t>
              </a:r>
            </a:p>
          </p:txBody>
        </p:sp>
        <p:sp>
          <p:nvSpPr>
            <p:cNvPr id="16" name="Rectangle 163"/>
            <p:cNvSpPr>
              <a:spLocks noChangeArrowheads="1"/>
            </p:cNvSpPr>
            <p:nvPr/>
          </p:nvSpPr>
          <p:spPr bwMode="auto">
            <a:xfrm>
              <a:off x="3923" y="1934"/>
              <a:ext cx="1225" cy="226"/>
            </a:xfrm>
            <a:prstGeom prst="rect">
              <a:avLst/>
            </a:prstGeom>
            <a:solidFill>
              <a:srgbClr val="FF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CC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会话层</a:t>
              </a:r>
            </a:p>
          </p:txBody>
        </p:sp>
        <p:sp>
          <p:nvSpPr>
            <p:cNvPr id="17" name="Rectangle 164"/>
            <p:cNvSpPr>
              <a:spLocks noChangeArrowheads="1"/>
            </p:cNvSpPr>
            <p:nvPr/>
          </p:nvSpPr>
          <p:spPr bwMode="auto">
            <a:xfrm>
              <a:off x="3923" y="1661"/>
              <a:ext cx="1225" cy="226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表示层</a:t>
              </a:r>
            </a:p>
          </p:txBody>
        </p:sp>
        <p:sp>
          <p:nvSpPr>
            <p:cNvPr id="18" name="Rectangle 165"/>
            <p:cNvSpPr>
              <a:spLocks noChangeArrowheads="1"/>
            </p:cNvSpPr>
            <p:nvPr/>
          </p:nvSpPr>
          <p:spPr bwMode="auto">
            <a:xfrm>
              <a:off x="3923" y="1389"/>
              <a:ext cx="1225" cy="226"/>
            </a:xfrm>
            <a:prstGeom prst="rect">
              <a:avLst/>
            </a:prstGeom>
            <a:solidFill>
              <a:srgbClr val="CC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应用层</a:t>
              </a:r>
            </a:p>
          </p:txBody>
        </p:sp>
        <p:sp>
          <p:nvSpPr>
            <p:cNvPr id="19" name="AutoShape 166"/>
            <p:cNvSpPr>
              <a:spLocks/>
            </p:cNvSpPr>
            <p:nvPr/>
          </p:nvSpPr>
          <p:spPr bwMode="auto">
            <a:xfrm>
              <a:off x="3742" y="1434"/>
              <a:ext cx="90" cy="726"/>
            </a:xfrm>
            <a:prstGeom prst="leftBrace">
              <a:avLst>
                <a:gd name="adj1" fmla="val 67222"/>
                <a:gd name="adj2" fmla="val 5744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" name="Rectangle 167"/>
            <p:cNvSpPr>
              <a:spLocks noChangeArrowheads="1"/>
            </p:cNvSpPr>
            <p:nvPr/>
          </p:nvSpPr>
          <p:spPr bwMode="auto">
            <a:xfrm>
              <a:off x="3924" y="2341"/>
              <a:ext cx="1225" cy="22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传输层</a:t>
              </a:r>
            </a:p>
          </p:txBody>
        </p:sp>
        <p:sp>
          <p:nvSpPr>
            <p:cNvPr id="21" name="AutoShape 168"/>
            <p:cNvSpPr>
              <a:spLocks/>
            </p:cNvSpPr>
            <p:nvPr/>
          </p:nvSpPr>
          <p:spPr bwMode="auto">
            <a:xfrm>
              <a:off x="3742" y="2296"/>
              <a:ext cx="91" cy="272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2" name="AutoShape 169"/>
            <p:cNvSpPr>
              <a:spLocks/>
            </p:cNvSpPr>
            <p:nvPr/>
          </p:nvSpPr>
          <p:spPr bwMode="auto">
            <a:xfrm>
              <a:off x="3742" y="2750"/>
              <a:ext cx="91" cy="272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3" name="Rectangle 170"/>
            <p:cNvSpPr>
              <a:spLocks noChangeArrowheads="1"/>
            </p:cNvSpPr>
            <p:nvPr/>
          </p:nvSpPr>
          <p:spPr bwMode="auto">
            <a:xfrm>
              <a:off x="2109" y="2793"/>
              <a:ext cx="1133" cy="228"/>
            </a:xfrm>
            <a:prstGeom prst="rect">
              <a:avLst/>
            </a:prstGeom>
            <a:solidFill>
              <a:srgbClr val="C5E5FB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5E5FB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互联网层</a:t>
              </a:r>
            </a:p>
          </p:txBody>
        </p:sp>
        <p:sp>
          <p:nvSpPr>
            <p:cNvPr id="24" name="Rectangle 171"/>
            <p:cNvSpPr>
              <a:spLocks noChangeArrowheads="1"/>
            </p:cNvSpPr>
            <p:nvPr/>
          </p:nvSpPr>
          <p:spPr bwMode="auto">
            <a:xfrm>
              <a:off x="2109" y="2341"/>
              <a:ext cx="1133" cy="22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传输层</a:t>
              </a:r>
            </a:p>
          </p:txBody>
        </p:sp>
        <p:sp>
          <p:nvSpPr>
            <p:cNvPr id="25" name="Rectangle 172"/>
            <p:cNvSpPr>
              <a:spLocks noChangeArrowheads="1"/>
            </p:cNvSpPr>
            <p:nvPr/>
          </p:nvSpPr>
          <p:spPr bwMode="auto">
            <a:xfrm>
              <a:off x="2109" y="1888"/>
              <a:ext cx="1133" cy="228"/>
            </a:xfrm>
            <a:prstGeom prst="rect">
              <a:avLst/>
            </a:prstGeom>
            <a:solidFill>
              <a:srgbClr val="FF33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应用层</a:t>
              </a:r>
            </a:p>
          </p:txBody>
        </p:sp>
        <p:sp>
          <p:nvSpPr>
            <p:cNvPr id="26" name="Rectangle 173"/>
            <p:cNvSpPr>
              <a:spLocks noChangeArrowheads="1"/>
            </p:cNvSpPr>
            <p:nvPr/>
          </p:nvSpPr>
          <p:spPr bwMode="auto">
            <a:xfrm>
              <a:off x="2109" y="3610"/>
              <a:ext cx="1133" cy="228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物理层</a:t>
              </a:r>
            </a:p>
          </p:txBody>
        </p:sp>
        <p:sp>
          <p:nvSpPr>
            <p:cNvPr id="27" name="Rectangle 174"/>
            <p:cNvSpPr>
              <a:spLocks noChangeArrowheads="1"/>
            </p:cNvSpPr>
            <p:nvPr/>
          </p:nvSpPr>
          <p:spPr bwMode="auto">
            <a:xfrm>
              <a:off x="2109" y="3292"/>
              <a:ext cx="1133" cy="22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数据链路层</a:t>
              </a:r>
            </a:p>
          </p:txBody>
        </p:sp>
        <p:sp>
          <p:nvSpPr>
            <p:cNvPr id="28" name="Text Box 175"/>
            <p:cNvSpPr txBox="1">
              <a:spLocks noChangeArrowheads="1"/>
            </p:cNvSpPr>
            <p:nvPr/>
          </p:nvSpPr>
          <p:spPr bwMode="auto">
            <a:xfrm>
              <a:off x="1791" y="3909"/>
              <a:ext cx="1588" cy="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dirty="0">
                  <a:ea typeface="楷体_GB2312" pitchFamily="49" charset="-122"/>
                </a:rPr>
                <a:t>TCP/IP 5</a:t>
              </a:r>
              <a:r>
                <a:rPr lang="zh-CN" altLang="en-US" sz="2000" dirty="0">
                  <a:ea typeface="楷体_GB2312" pitchFamily="49" charset="-122"/>
                </a:rPr>
                <a:t>层模型</a:t>
              </a:r>
            </a:p>
          </p:txBody>
        </p:sp>
        <p:sp>
          <p:nvSpPr>
            <p:cNvPr id="29" name="AutoShape 176"/>
            <p:cNvSpPr>
              <a:spLocks/>
            </p:cNvSpPr>
            <p:nvPr/>
          </p:nvSpPr>
          <p:spPr bwMode="auto">
            <a:xfrm>
              <a:off x="1927" y="3383"/>
              <a:ext cx="90" cy="410"/>
            </a:xfrm>
            <a:prstGeom prst="leftBrace">
              <a:avLst>
                <a:gd name="adj1" fmla="val 37963"/>
                <a:gd name="adj2" fmla="val 4057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0" name="AutoShape 177"/>
            <p:cNvSpPr>
              <a:spLocks/>
            </p:cNvSpPr>
            <p:nvPr/>
          </p:nvSpPr>
          <p:spPr bwMode="auto">
            <a:xfrm>
              <a:off x="1927" y="2750"/>
              <a:ext cx="91" cy="272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" name="AutoShape 178"/>
            <p:cNvSpPr>
              <a:spLocks/>
            </p:cNvSpPr>
            <p:nvPr/>
          </p:nvSpPr>
          <p:spPr bwMode="auto">
            <a:xfrm>
              <a:off x="1927" y="1888"/>
              <a:ext cx="91" cy="272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" name="AutoShape 179"/>
            <p:cNvSpPr>
              <a:spLocks/>
            </p:cNvSpPr>
            <p:nvPr/>
          </p:nvSpPr>
          <p:spPr bwMode="auto">
            <a:xfrm>
              <a:off x="1927" y="2296"/>
              <a:ext cx="91" cy="272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" name="Line 180"/>
            <p:cNvSpPr>
              <a:spLocks noChangeShapeType="1"/>
            </p:cNvSpPr>
            <p:nvPr/>
          </p:nvSpPr>
          <p:spPr bwMode="auto">
            <a:xfrm>
              <a:off x="1701" y="356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81"/>
            <p:cNvSpPr>
              <a:spLocks noChangeShapeType="1"/>
            </p:cNvSpPr>
            <p:nvPr/>
          </p:nvSpPr>
          <p:spPr bwMode="auto">
            <a:xfrm>
              <a:off x="1701" y="288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82"/>
            <p:cNvSpPr>
              <a:spLocks noChangeShapeType="1"/>
            </p:cNvSpPr>
            <p:nvPr/>
          </p:nvSpPr>
          <p:spPr bwMode="auto">
            <a:xfrm>
              <a:off x="1701" y="243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83"/>
            <p:cNvSpPr>
              <a:spLocks noChangeShapeType="1"/>
            </p:cNvSpPr>
            <p:nvPr/>
          </p:nvSpPr>
          <p:spPr bwMode="auto">
            <a:xfrm>
              <a:off x="1701" y="202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84"/>
            <p:cNvSpPr>
              <a:spLocks noChangeShapeType="1"/>
            </p:cNvSpPr>
            <p:nvPr/>
          </p:nvSpPr>
          <p:spPr bwMode="auto">
            <a:xfrm>
              <a:off x="3379" y="338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85"/>
            <p:cNvSpPr>
              <a:spLocks noChangeShapeType="1"/>
            </p:cNvSpPr>
            <p:nvPr/>
          </p:nvSpPr>
          <p:spPr bwMode="auto">
            <a:xfrm>
              <a:off x="3379" y="279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86"/>
            <p:cNvSpPr>
              <a:spLocks noChangeShapeType="1"/>
            </p:cNvSpPr>
            <p:nvPr/>
          </p:nvSpPr>
          <p:spPr bwMode="auto">
            <a:xfrm>
              <a:off x="3379" y="2341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87"/>
            <p:cNvSpPr>
              <a:spLocks noChangeShapeType="1"/>
            </p:cNvSpPr>
            <p:nvPr/>
          </p:nvSpPr>
          <p:spPr bwMode="auto">
            <a:xfrm>
              <a:off x="3379" y="193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88"/>
            <p:cNvSpPr>
              <a:spLocks noChangeShapeType="1"/>
            </p:cNvSpPr>
            <p:nvPr/>
          </p:nvSpPr>
          <p:spPr bwMode="auto">
            <a:xfrm>
              <a:off x="3379" y="370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189"/>
            <p:cNvSpPr>
              <a:spLocks/>
            </p:cNvSpPr>
            <p:nvPr/>
          </p:nvSpPr>
          <p:spPr bwMode="auto">
            <a:xfrm>
              <a:off x="3742" y="3249"/>
              <a:ext cx="91" cy="272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3" name="AutoShape 190"/>
            <p:cNvSpPr>
              <a:spLocks/>
            </p:cNvSpPr>
            <p:nvPr/>
          </p:nvSpPr>
          <p:spPr bwMode="auto">
            <a:xfrm>
              <a:off x="3742" y="3566"/>
              <a:ext cx="91" cy="272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3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r>
              <a:rPr lang="en-US" altLang="zh-CN" dirty="0" err="1" smtClean="0"/>
              <a:t>Tcpdump</a:t>
            </a:r>
            <a:endParaRPr lang="en-US" altLang="zh-CN" dirty="0" smtClean="0"/>
          </a:p>
          <a:p>
            <a:r>
              <a:rPr lang="en-US" altLang="zh-CN" dirty="0" err="1" smtClean="0"/>
              <a:t>netcat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nc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ping</a:t>
            </a:r>
            <a:r>
              <a:rPr lang="en-US" altLang="zh-CN" dirty="0" smtClean="0"/>
              <a:t> / telnet / </a:t>
            </a:r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r>
              <a:rPr lang="en-US" altLang="zh-CN" dirty="0" err="1" smtClean="0"/>
              <a:t>SocketTool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Wireshark</a:t>
            </a:r>
            <a:r>
              <a:rPr lang="en-US" altLang="zh-CN" dirty="0" smtClean="0"/>
              <a:t> (</a:t>
            </a:r>
            <a:r>
              <a:rPr lang="en-US" altLang="zh-CN" dirty="0"/>
              <a:t>ethereal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6" y="1617676"/>
            <a:ext cx="8280920" cy="477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2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tcpdump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指定网口</a:t>
            </a:r>
            <a:endParaRPr lang="en-US" altLang="zh-CN" dirty="0" smtClean="0"/>
          </a:p>
          <a:p>
            <a:pPr lvl="1"/>
            <a:r>
              <a:rPr lang="en-US" altLang="zh-CN" dirty="0" err="1"/>
              <a:t>tcpdump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eth0</a:t>
            </a:r>
          </a:p>
          <a:p>
            <a:r>
              <a:rPr lang="zh-CN" altLang="en-US" dirty="0" smtClean="0"/>
              <a:t>指定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地址抓取</a:t>
            </a:r>
            <a:endParaRPr lang="en-US" altLang="zh-CN" dirty="0" smtClean="0"/>
          </a:p>
          <a:p>
            <a:pPr lvl="1"/>
            <a:r>
              <a:rPr lang="en-US" altLang="zh-CN" dirty="0" err="1"/>
              <a:t>tcpdump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 host 172.16.3.31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和端口组合</a:t>
            </a:r>
            <a:endParaRPr lang="en-US" altLang="zh-CN" dirty="0" smtClean="0"/>
          </a:p>
          <a:p>
            <a:pPr lvl="1"/>
            <a:r>
              <a:rPr lang="en-US" altLang="zh-CN" dirty="0" err="1"/>
              <a:t>tcpdump</a:t>
            </a:r>
            <a:r>
              <a:rPr lang="en-US" altLang="zh-CN" dirty="0"/>
              <a:t> port 22 and host 172.16.3.31</a:t>
            </a:r>
            <a:endParaRPr lang="en-US" altLang="zh-CN" dirty="0" smtClean="0"/>
          </a:p>
          <a:p>
            <a:r>
              <a:rPr lang="zh-CN" altLang="en-US" dirty="0" smtClean="0"/>
              <a:t>抓取结果写入文件</a:t>
            </a:r>
            <a:endParaRPr lang="en-US" altLang="zh-CN" dirty="0" smtClean="0"/>
          </a:p>
          <a:p>
            <a:pPr lvl="1"/>
            <a:r>
              <a:rPr lang="en-US" altLang="zh-CN" dirty="0" err="1"/>
              <a:t>tcpdump</a:t>
            </a:r>
            <a:r>
              <a:rPr lang="en-US" altLang="zh-CN" dirty="0"/>
              <a:t> -w </a:t>
            </a:r>
            <a:r>
              <a:rPr lang="en-US" altLang="zh-CN" dirty="0" err="1"/>
              <a:t>temp.cap</a:t>
            </a:r>
            <a:r>
              <a:rPr lang="en-US" altLang="zh-CN" dirty="0"/>
              <a:t> port 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SocketTool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09872"/>
            <a:ext cx="7450713" cy="524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指定次数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ping </a:t>
            </a:r>
            <a:r>
              <a:rPr lang="en-US" altLang="zh-CN" dirty="0"/>
              <a:t>-c 10 </a:t>
            </a:r>
            <a:r>
              <a:rPr lang="en-US" altLang="zh-CN" dirty="0" smtClean="0"/>
              <a:t>127.0.0.1</a:t>
            </a:r>
          </a:p>
          <a:p>
            <a:r>
              <a:rPr lang="zh-CN" altLang="en-US" dirty="0" smtClean="0"/>
              <a:t>指定包大小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ping -s 1600 1.2.3.4</a:t>
            </a:r>
          </a:p>
          <a:p>
            <a:r>
              <a:rPr lang="zh-CN" altLang="en-US" dirty="0" smtClean="0"/>
              <a:t>指定出发网口</a:t>
            </a:r>
            <a:endParaRPr lang="en-US" altLang="zh-CN" dirty="0" smtClean="0"/>
          </a:p>
          <a:p>
            <a:pPr lvl="1"/>
            <a:r>
              <a:rPr lang="en-US" altLang="zh-CN" dirty="0"/>
              <a:t>ping -I eth1 </a:t>
            </a:r>
            <a:r>
              <a:rPr lang="en-US" altLang="zh-CN" dirty="0" smtClean="0"/>
              <a:t>  172.16.1.68</a:t>
            </a:r>
          </a:p>
        </p:txBody>
      </p:sp>
    </p:spTree>
    <p:extLst>
      <p:ext uri="{BB962C8B-B14F-4D97-AF65-F5344CB8AC3E}">
        <p14:creationId xmlns:p14="http://schemas.microsoft.com/office/powerpoint/2010/main" val="34984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telnet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telnet 127.0.0.1 22</a:t>
            </a:r>
          </a:p>
          <a:p>
            <a:r>
              <a:rPr lang="en-US" altLang="zh-CN" dirty="0"/>
              <a:t>Trying 127.0.0.1...</a:t>
            </a:r>
          </a:p>
          <a:p>
            <a:r>
              <a:rPr lang="en-US" altLang="zh-CN" dirty="0"/>
              <a:t>Connected to </a:t>
            </a:r>
            <a:r>
              <a:rPr lang="en-US" altLang="zh-CN" dirty="0" err="1"/>
              <a:t>localhost.localdomain</a:t>
            </a:r>
            <a:r>
              <a:rPr lang="en-US" altLang="zh-CN" dirty="0"/>
              <a:t> (127.0.0.1).</a:t>
            </a:r>
          </a:p>
          <a:p>
            <a:r>
              <a:rPr lang="en-US" altLang="zh-CN" dirty="0"/>
              <a:t>Escape character is '^]'.</a:t>
            </a:r>
          </a:p>
          <a:p>
            <a:r>
              <a:rPr lang="en-US" altLang="zh-CN" dirty="0"/>
              <a:t>SSH-2.0-OpenSSH_4.3</a:t>
            </a:r>
          </a:p>
          <a:p>
            <a:r>
              <a:rPr lang="en-US" altLang="zh-CN" dirty="0"/>
              <a:t>^]</a:t>
            </a:r>
          </a:p>
          <a:p>
            <a:r>
              <a:rPr lang="en-US" altLang="zh-CN" dirty="0"/>
              <a:t>telnet&gt; </a:t>
            </a:r>
            <a:r>
              <a:rPr lang="en-US" altLang="zh-CN" dirty="0" smtClean="0"/>
              <a:t>help</a:t>
            </a:r>
          </a:p>
          <a:p>
            <a:r>
              <a:rPr lang="en-US" altLang="zh-CN" dirty="0"/>
              <a:t>telnet&gt; quit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9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列出所有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upd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netstat</a:t>
            </a:r>
            <a:r>
              <a:rPr lang="en-US" altLang="zh-CN" dirty="0" smtClean="0"/>
              <a:t>  -t</a:t>
            </a:r>
          </a:p>
          <a:p>
            <a:pPr lvl="1"/>
            <a:r>
              <a:rPr lang="en-US" altLang="zh-CN" dirty="0" err="1" smtClean="0"/>
              <a:t>netstat</a:t>
            </a:r>
            <a:r>
              <a:rPr lang="en-US" altLang="zh-CN" dirty="0" smtClean="0"/>
              <a:t>  -u</a:t>
            </a:r>
          </a:p>
          <a:p>
            <a:pPr lvl="1"/>
            <a:r>
              <a:rPr lang="en-US" altLang="zh-CN" dirty="0" err="1" smtClean="0"/>
              <a:t>netstat</a:t>
            </a:r>
            <a:r>
              <a:rPr lang="en-US" altLang="zh-CN" dirty="0" smtClean="0"/>
              <a:t>   -t  -l     // </a:t>
            </a:r>
            <a:r>
              <a:rPr lang="zh-CN" altLang="en-US" dirty="0" smtClean="0"/>
              <a:t>查看所有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侦听端口</a:t>
            </a:r>
            <a:endParaRPr lang="en-US" altLang="zh-CN" dirty="0" smtClean="0"/>
          </a:p>
          <a:p>
            <a:r>
              <a:rPr lang="zh-CN" altLang="en-US" dirty="0" smtClean="0"/>
              <a:t>配合</a:t>
            </a:r>
            <a:r>
              <a:rPr lang="en-US" altLang="zh-CN" dirty="0" err="1" smtClean="0"/>
              <a:t>grep</a:t>
            </a:r>
            <a:r>
              <a:rPr lang="zh-CN" altLang="en-US" dirty="0" smtClean="0"/>
              <a:t>命令查找对应端口连接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netstat</a:t>
            </a:r>
            <a:r>
              <a:rPr lang="en-US" altLang="zh-CN" dirty="0" smtClean="0"/>
              <a:t>   -an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6888        // </a:t>
            </a:r>
            <a:r>
              <a:rPr lang="zh-CN" altLang="en-US" dirty="0" smtClean="0"/>
              <a:t>查</a:t>
            </a:r>
            <a:r>
              <a:rPr lang="en-US" altLang="zh-CN" dirty="0" smtClean="0"/>
              <a:t>6888</a:t>
            </a:r>
            <a:r>
              <a:rPr lang="zh-CN" altLang="en-US" dirty="0" smtClean="0"/>
              <a:t>端口连接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netstat</a:t>
            </a:r>
            <a:r>
              <a:rPr lang="en-US" altLang="zh-CN" dirty="0" smtClean="0"/>
              <a:t>  -</a:t>
            </a:r>
            <a:r>
              <a:rPr lang="en-US" altLang="zh-CN" dirty="0" err="1" smtClean="0"/>
              <a:t>anp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client     // </a:t>
            </a:r>
            <a:r>
              <a:rPr lang="zh-CN" altLang="en-US" dirty="0" smtClean="0"/>
              <a:t>查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进程端口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应用层帧头</a:t>
            </a:r>
            <a:endParaRPr lang="en-US" altLang="zh-CN" dirty="0" smtClean="0"/>
          </a:p>
          <a:p>
            <a:r>
              <a:rPr lang="zh-CN" altLang="en-US" dirty="0" smtClean="0"/>
              <a:t>网络字节序</a:t>
            </a:r>
            <a:endParaRPr lang="en-US" altLang="zh-CN" dirty="0" smtClean="0"/>
          </a:p>
          <a:p>
            <a:r>
              <a:rPr lang="zh-CN" altLang="en-US" dirty="0" smtClean="0"/>
              <a:t>粘包</a:t>
            </a:r>
            <a:endParaRPr lang="en-US" altLang="zh-CN" dirty="0" smtClean="0"/>
          </a:p>
          <a:p>
            <a:r>
              <a:rPr lang="zh-CN" altLang="en-US" dirty="0" smtClean="0"/>
              <a:t>心跳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8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应用层帧头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帧头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61736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5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应用层帧头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前导字符</a:t>
            </a:r>
            <a:endParaRPr lang="en-US" altLang="zh-CN" dirty="0" smtClean="0"/>
          </a:p>
          <a:p>
            <a:r>
              <a:rPr lang="zh-CN" altLang="en-US" dirty="0" smtClean="0"/>
              <a:t>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密文长度</a:t>
            </a:r>
            <a:endParaRPr lang="en-US" altLang="zh-CN" dirty="0"/>
          </a:p>
          <a:p>
            <a:r>
              <a:rPr lang="zh-CN" altLang="en-US" dirty="0" smtClean="0"/>
              <a:t>报文类型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密文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密文类型</a:t>
            </a:r>
            <a:endParaRPr lang="en-US" altLang="zh-CN" dirty="0" smtClean="0"/>
          </a:p>
          <a:p>
            <a:r>
              <a:rPr lang="zh-CN" altLang="en-US" dirty="0" smtClean="0"/>
              <a:t>报文索引</a:t>
            </a:r>
            <a:endParaRPr lang="en-US" altLang="zh-CN" dirty="0" smtClean="0"/>
          </a:p>
          <a:p>
            <a:r>
              <a:rPr lang="zh-CN" altLang="en-US" dirty="0" smtClean="0"/>
              <a:t>保留字段</a:t>
            </a:r>
            <a:r>
              <a:rPr lang="en-US" altLang="zh-CN" dirty="0" smtClean="0"/>
              <a:t>/</a:t>
            </a:r>
            <a:r>
              <a:rPr lang="zh-CN" altLang="en-US" dirty="0" smtClean="0"/>
              <a:t>填充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66886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5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协议栈对比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73859378"/>
              </p:ext>
            </p:extLst>
          </p:nvPr>
        </p:nvGraphicFramePr>
        <p:xfrm>
          <a:off x="457200" y="1600200"/>
          <a:ext cx="7467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  <a:latin typeface="Verdana"/>
                        </a:rPr>
                        <a:t>OSI</a:t>
                      </a:r>
                      <a:r>
                        <a:rPr lang="zh-CN" altLang="en-US" dirty="0">
                          <a:effectLst/>
                          <a:latin typeface="Verdana"/>
                        </a:rPr>
                        <a:t>中的层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功能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  <a:latin typeface="Verdana"/>
                        </a:rPr>
                        <a:t>TCP/IP</a:t>
                      </a:r>
                      <a:r>
                        <a:rPr lang="zh-CN" altLang="en-US">
                          <a:effectLst/>
                          <a:latin typeface="Verdana"/>
                        </a:rPr>
                        <a:t>协议族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应用层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文件传输，电子邮件，文件服务，虚拟终端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  <a:latin typeface="Verdana"/>
                        </a:rPr>
                        <a:t>TFTP，HTTP，SNMP，FTP，SMTP，DNS，Telnet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表示层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数据格式化，代码转换，数据加密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 smtClean="0">
                          <a:effectLst/>
                          <a:latin typeface="Verdana"/>
                        </a:rPr>
                        <a:t>NA</a:t>
                      </a:r>
                      <a:endParaRPr lang="zh-CN" altLang="en-US" dirty="0">
                        <a:effectLst/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会话层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解除或建立与别的接点的联系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dirty="0" smtClean="0">
                          <a:effectLst/>
                          <a:latin typeface="Verdana"/>
                        </a:rPr>
                        <a:t>NA</a:t>
                      </a:r>
                      <a:endParaRPr lang="zh-CN" altLang="en-US" dirty="0">
                        <a:effectLst/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传输层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提供端对端的接口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  <a:latin typeface="Verdana"/>
                        </a:rPr>
                        <a:t>TCP，UDP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网络层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为数据包选择路由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  <a:latin typeface="Verdana"/>
                        </a:rPr>
                        <a:t>IP，ICMP，RIP，OSPF，BGP，IGMP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数据链路层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传输有地址的帧以及错误检测功能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effectLst/>
                          <a:latin typeface="Verdana"/>
                        </a:rPr>
                        <a:t>SLIP，CSLIP，PPP，ARP，RARP，MTU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物理层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effectLst/>
                          <a:latin typeface="Verdana"/>
                        </a:rPr>
                        <a:t>以二进制数据形式在物理媒体上传输数据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effectLst/>
                          <a:latin typeface="Verdana"/>
                        </a:rPr>
                        <a:t>ISO2110，IEEE802。IEEE802.2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7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网络字节序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0x12345678 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0xABCD</a:t>
            </a:r>
          </a:p>
          <a:p>
            <a:r>
              <a:rPr lang="zh-CN" altLang="en-US" dirty="0" smtClean="0"/>
              <a:t>网络序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大端序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主机序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大端序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小端序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00628"/>
              </p:ext>
            </p:extLst>
          </p:nvPr>
        </p:nvGraphicFramePr>
        <p:xfrm>
          <a:off x="2123728" y="3429000"/>
          <a:ext cx="2808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/>
                <a:gridCol w="702078"/>
                <a:gridCol w="702078"/>
                <a:gridCol w="70207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12023"/>
              </p:ext>
            </p:extLst>
          </p:nvPr>
        </p:nvGraphicFramePr>
        <p:xfrm>
          <a:off x="2213811" y="3392905"/>
          <a:ext cx="2683043" cy="365760"/>
        </p:xfrm>
        <a:graphic>
          <a:graphicData uri="http://schemas.openxmlformats.org/drawingml/2006/table">
            <a:tbl>
              <a:tblPr/>
              <a:tblGrid>
                <a:gridCol w="661736"/>
                <a:gridCol w="673769"/>
                <a:gridCol w="673769"/>
                <a:gridCol w="6737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57630"/>
              </p:ext>
            </p:extLst>
          </p:nvPr>
        </p:nvGraphicFramePr>
        <p:xfrm>
          <a:off x="2915816" y="4437112"/>
          <a:ext cx="2683043" cy="365760"/>
        </p:xfrm>
        <a:graphic>
          <a:graphicData uri="http://schemas.openxmlformats.org/drawingml/2006/table">
            <a:tbl>
              <a:tblPr/>
              <a:tblGrid>
                <a:gridCol w="661736"/>
                <a:gridCol w="673769"/>
                <a:gridCol w="673769"/>
                <a:gridCol w="6737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83553"/>
              </p:ext>
            </p:extLst>
          </p:nvPr>
        </p:nvGraphicFramePr>
        <p:xfrm>
          <a:off x="2915816" y="5013176"/>
          <a:ext cx="2683043" cy="365760"/>
        </p:xfrm>
        <a:graphic>
          <a:graphicData uri="http://schemas.openxmlformats.org/drawingml/2006/table">
            <a:tbl>
              <a:tblPr/>
              <a:tblGrid>
                <a:gridCol w="661736"/>
                <a:gridCol w="673769"/>
                <a:gridCol w="673769"/>
                <a:gridCol w="6737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71922"/>
              </p:ext>
            </p:extLst>
          </p:nvPr>
        </p:nvGraphicFramePr>
        <p:xfrm>
          <a:off x="5868144" y="3356992"/>
          <a:ext cx="1335505" cy="365760"/>
        </p:xfrm>
        <a:graphic>
          <a:graphicData uri="http://schemas.openxmlformats.org/drawingml/2006/table">
            <a:tbl>
              <a:tblPr/>
              <a:tblGrid>
                <a:gridCol w="661736"/>
                <a:gridCol w="6737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ab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6354"/>
              </p:ext>
            </p:extLst>
          </p:nvPr>
        </p:nvGraphicFramePr>
        <p:xfrm>
          <a:off x="6372200" y="4437112"/>
          <a:ext cx="1335505" cy="365760"/>
        </p:xfrm>
        <a:graphic>
          <a:graphicData uri="http://schemas.openxmlformats.org/drawingml/2006/table">
            <a:tbl>
              <a:tblPr/>
              <a:tblGrid>
                <a:gridCol w="661736"/>
                <a:gridCol w="6737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ab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72661"/>
              </p:ext>
            </p:extLst>
          </p:nvPr>
        </p:nvGraphicFramePr>
        <p:xfrm>
          <a:off x="6372200" y="5013176"/>
          <a:ext cx="1335505" cy="365760"/>
        </p:xfrm>
        <a:graphic>
          <a:graphicData uri="http://schemas.openxmlformats.org/drawingml/2006/table">
            <a:tbl>
              <a:tblPr/>
              <a:tblGrid>
                <a:gridCol w="661736"/>
                <a:gridCol w="6737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8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网络字节序转换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网络序转主机序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htons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htonl</a:t>
            </a:r>
            <a:endParaRPr lang="en-US" altLang="zh-CN" dirty="0" smtClean="0"/>
          </a:p>
          <a:p>
            <a:r>
              <a:rPr lang="zh-CN" altLang="en-US" dirty="0" smtClean="0"/>
              <a:t>主机序转网络序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ntohs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ntohl</a:t>
            </a:r>
            <a:endParaRPr lang="en-US" altLang="zh-CN" dirty="0" smtClean="0"/>
          </a:p>
          <a:p>
            <a:r>
              <a:rPr lang="zh-CN" altLang="en-US" dirty="0" smtClean="0"/>
              <a:t>为避免程序出错，在某些场合，可以使用字符串替代整形数，在网络上数据传递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23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粘包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粘包产生</a:t>
            </a:r>
            <a:endParaRPr lang="en-US" altLang="zh-CN" dirty="0" smtClean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粘包是指发送方发送的若干包数据到接收方接收时粘成一</a:t>
            </a:r>
            <a:r>
              <a:rPr lang="zh-CN" altLang="en-US" dirty="0" smtClean="0"/>
              <a:t>包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理想状态：一包一处理；</a:t>
            </a:r>
            <a:endParaRPr lang="en-US" altLang="zh-CN" dirty="0"/>
          </a:p>
          <a:p>
            <a:pPr lvl="1"/>
            <a:r>
              <a:rPr lang="zh-CN" altLang="en-US" dirty="0"/>
              <a:t>现实情况：多包同时到达缓冲区，并且最后一包可能不完整；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8" y="4077072"/>
            <a:ext cx="860107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69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粘包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原因</a:t>
            </a:r>
            <a:endParaRPr lang="en-US" altLang="zh-CN" dirty="0"/>
          </a:p>
          <a:p>
            <a:pPr lvl="1"/>
            <a:r>
              <a:rPr lang="zh-CN" altLang="en-US" dirty="0"/>
              <a:t>发送速率和接收速率不匹配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为提高发送速率将多包合并</a:t>
            </a:r>
            <a:r>
              <a:rPr lang="zh-CN" altLang="en-US" dirty="0" smtClean="0"/>
              <a:t>发送</a:t>
            </a:r>
            <a:endParaRPr lang="en-US" altLang="zh-CN" dirty="0"/>
          </a:p>
          <a:p>
            <a:r>
              <a:rPr lang="zh-CN" altLang="en-US" dirty="0"/>
              <a:t>解决方法</a:t>
            </a:r>
          </a:p>
          <a:p>
            <a:pPr lvl="1"/>
            <a:r>
              <a:rPr lang="zh-CN" altLang="en-US" dirty="0" smtClean="0"/>
              <a:t>接收端尽量及时处理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发送方使用非阻塞方式</a:t>
            </a:r>
            <a:r>
              <a:rPr lang="zh-CN" altLang="en-US" dirty="0"/>
              <a:t>时</a:t>
            </a:r>
            <a:r>
              <a:rPr lang="zh-CN" altLang="en-US" dirty="0" smtClean="0"/>
              <a:t>，使用立即发送标识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接收方多线程，接收线程与处理线程分开，由处理线程接收码流进行分包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1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心跳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就是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通信中，一方向另一方发送信息，告知对方自己还在。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心跳机制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需要设置</a:t>
            </a:r>
            <a:r>
              <a:rPr lang="en-US" altLang="zh-CN" dirty="0" smtClean="0"/>
              <a:t>SO_KEEPALIVE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默认为发送时间为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心跳是网络层机制，不能替代应用层心跳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8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应用层心跳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可以由客户端向服务器发送，也可以由服务器向客户段定时轮询；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接收方接收到心跳后，向发送方回心跳响应；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心跳不应过于频繁，一般在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分钟范围；</a:t>
            </a:r>
            <a:endParaRPr lang="en-US" altLang="zh-CN" dirty="0" smtClean="0"/>
          </a:p>
          <a:p>
            <a:pPr lvl="1"/>
            <a:r>
              <a:rPr lang="zh-CN" altLang="en-US" dirty="0"/>
              <a:t>长</a:t>
            </a:r>
            <a:r>
              <a:rPr lang="zh-CN" altLang="en-US" dirty="0" smtClean="0"/>
              <a:t>时间未收到心跳消息，则认为对方已经无响应，可主动断开连接，进入重连状态；</a:t>
            </a:r>
            <a:endParaRPr lang="en-US" altLang="zh-CN" dirty="0" smtClean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TCP</a:t>
            </a:r>
            <a:r>
              <a:rPr lang="zh-CN" altLang="en-US" dirty="0"/>
              <a:t>长连接，为程序健壮起见，都需要定义心跳包；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4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网络</a:t>
            </a:r>
            <a:r>
              <a:rPr lang="zh-CN" altLang="en-US" dirty="0" smtClean="0"/>
              <a:t>编程 </a:t>
            </a:r>
            <a:r>
              <a:rPr lang="en-US" altLang="zh-CN" dirty="0" smtClean="0"/>
              <a:t>(</a:t>
            </a:r>
            <a:r>
              <a:rPr lang="zh-CN" altLang="en-US" dirty="0"/>
              <a:t>卷</a:t>
            </a:r>
            <a:r>
              <a:rPr lang="en-US" altLang="zh-CN" dirty="0"/>
              <a:t>1,</a:t>
            </a:r>
            <a:r>
              <a:rPr lang="zh-CN" altLang="en-US" dirty="0"/>
              <a:t>套接字联网</a:t>
            </a:r>
            <a:r>
              <a:rPr lang="en-US" altLang="zh-CN" dirty="0" smtClean="0"/>
              <a:t>API)</a:t>
            </a:r>
          </a:p>
          <a:p>
            <a:r>
              <a:rPr lang="en-US" altLang="zh-CN" dirty="0"/>
              <a:t>UNIX</a:t>
            </a:r>
            <a:r>
              <a:rPr lang="zh-CN" altLang="en-US" dirty="0"/>
              <a:t>网络编程 </a:t>
            </a:r>
            <a:r>
              <a:rPr lang="en-US" altLang="zh-CN" dirty="0"/>
              <a:t>(</a:t>
            </a:r>
            <a:r>
              <a:rPr lang="zh-CN" altLang="en-US" dirty="0" smtClean="0"/>
              <a:t>卷</a:t>
            </a:r>
            <a:r>
              <a:rPr lang="en-US" altLang="zh-CN" dirty="0" smtClean="0"/>
              <a:t>2,</a:t>
            </a:r>
            <a:r>
              <a:rPr lang="zh-CN" altLang="en-US" dirty="0" smtClean="0"/>
              <a:t>进程间通信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TCP/IP</a:t>
            </a:r>
            <a:r>
              <a:rPr lang="zh-CN" altLang="en-US" dirty="0" smtClean="0"/>
              <a:t>详解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卷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TCP/IP</a:t>
            </a:r>
            <a:r>
              <a:rPr lang="zh-CN" altLang="en-US" dirty="0"/>
              <a:t>详解 </a:t>
            </a:r>
            <a:r>
              <a:rPr lang="en-US" altLang="zh-CN" dirty="0"/>
              <a:t>(</a:t>
            </a:r>
            <a:r>
              <a:rPr lang="zh-CN" altLang="en-US" dirty="0" smtClean="0"/>
              <a:t>卷</a:t>
            </a:r>
            <a:r>
              <a:rPr lang="en-US" altLang="zh-CN" dirty="0" smtClean="0"/>
              <a:t>2: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网络编程</a:t>
            </a:r>
            <a:r>
              <a:rPr lang="en-US" altLang="zh-CN" dirty="0"/>
              <a:t>.</a:t>
            </a:r>
            <a:r>
              <a:rPr lang="zh-CN" altLang="en-US" dirty="0"/>
              <a:t>卷</a:t>
            </a:r>
            <a:r>
              <a:rPr lang="en-US" altLang="zh-CN" dirty="0" smtClean="0"/>
              <a:t>1.</a:t>
            </a:r>
            <a:r>
              <a:rPr lang="zh-CN" altLang="en-US" dirty="0" smtClean="0"/>
              <a:t>卷</a:t>
            </a:r>
            <a:r>
              <a:rPr lang="en-US" altLang="zh-CN" dirty="0" smtClean="0"/>
              <a:t>2(ACE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ACE</a:t>
            </a:r>
            <a:r>
              <a:rPr lang="zh-CN" altLang="en-US" dirty="0" smtClean="0"/>
              <a:t>程序员指南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6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1800" y="1909604"/>
            <a:ext cx="298219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</a:t>
            </a:r>
            <a:endParaRPr lang="en-US" altLang="zh-CN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zh-CN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*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^-^*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45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4437112"/>
            <a:ext cx="7298615" cy="16573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协议通讯的主机都有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在计算机中，</a:t>
            </a:r>
            <a:r>
              <a:rPr lang="en-US" altLang="zh-CN" sz="2000" dirty="0" smtClean="0"/>
              <a:t>IPv4</a:t>
            </a:r>
            <a:r>
              <a:rPr lang="zh-CN" altLang="en-US" sz="2000" dirty="0" smtClean="0"/>
              <a:t>地址用一个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位无符号整数表示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15656"/>
              </p:ext>
            </p:extLst>
          </p:nvPr>
        </p:nvGraphicFramePr>
        <p:xfrm>
          <a:off x="1403648" y="1916832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Clip" r:id="rId4" imgW="1305000" imgH="1085760" progId="MS_ClipArt_Gallery.5">
                  <p:embed/>
                </p:oleObj>
              </mc:Choice>
              <mc:Fallback>
                <p:oleObj name="Clip" r:id="rId4" imgW="1305000" imgH="10857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16832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98038"/>
              </p:ext>
            </p:extLst>
          </p:nvPr>
        </p:nvGraphicFramePr>
        <p:xfrm>
          <a:off x="5868144" y="1898110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Clip" r:id="rId6" imgW="1305000" imgH="1085760" progId="MS_ClipArt_Gallery.5">
                  <p:embed/>
                </p:oleObj>
              </mc:Choice>
              <mc:Fallback>
                <p:oleObj name="Clip" r:id="rId6" imgW="1305000" imgH="10857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898110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31552" y="3169503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 dirty="0">
                <a:latin typeface="Comic Sans MS" pitchFamily="66" charset="0"/>
              </a:rPr>
              <a:t>192.168.2.1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23567" y="3146426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 dirty="0">
                <a:latin typeface="Comic Sans MS" pitchFamily="66" charset="0"/>
              </a:rPr>
              <a:t>192.168.2.10</a:t>
            </a:r>
          </a:p>
        </p:txBody>
      </p:sp>
    </p:spTree>
    <p:extLst>
      <p:ext uri="{BB962C8B-B14F-4D97-AF65-F5344CB8AC3E}">
        <p14:creationId xmlns:p14="http://schemas.microsoft.com/office/powerpoint/2010/main" val="21546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端口号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2" y="1628800"/>
            <a:ext cx="6554787" cy="2362200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TCP/UDP</a:t>
            </a:r>
            <a:r>
              <a:rPr lang="zh-CN" altLang="en-US" sz="1600" dirty="0" smtClean="0"/>
              <a:t>协议使用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位整数存储端口号，所以每个主机拥有 </a:t>
            </a:r>
            <a:r>
              <a:rPr lang="en-US" altLang="zh-CN" sz="1600" dirty="0" smtClean="0"/>
              <a:t>65,535 </a:t>
            </a:r>
            <a:r>
              <a:rPr lang="zh-CN" altLang="en-US" sz="1600" dirty="0" smtClean="0"/>
              <a:t>个端口</a:t>
            </a:r>
            <a:endParaRPr lang="en-US" altLang="zh-CN" sz="1600" dirty="0" smtClean="0"/>
          </a:p>
          <a:p>
            <a:r>
              <a:rPr lang="zh-CN" altLang="en-US" sz="1600" dirty="0"/>
              <a:t>端口的作用就是</a:t>
            </a:r>
            <a:r>
              <a:rPr lang="zh-CN" altLang="en-US" sz="1600" dirty="0" smtClean="0"/>
              <a:t>用来标识某台机器系统上的程序</a:t>
            </a:r>
            <a:endParaRPr lang="zh-CN" altLang="en-US" sz="1600" dirty="0"/>
          </a:p>
          <a:p>
            <a:r>
              <a:rPr lang="zh-CN" altLang="en-US" sz="1600" dirty="0" smtClean="0"/>
              <a:t>一些端口被</a:t>
            </a:r>
            <a:r>
              <a:rPr lang="en-US" altLang="zh-CN" sz="1600" dirty="0" smtClean="0"/>
              <a:t>IANA</a:t>
            </a:r>
            <a:r>
              <a:rPr lang="zh-CN" altLang="en-US" sz="1600" dirty="0" smtClean="0"/>
              <a:t>分配给指定应用</a:t>
            </a:r>
            <a:endParaRPr lang="zh-CN" altLang="en-US" sz="2000" i="1" dirty="0" smtClean="0"/>
          </a:p>
          <a:p>
            <a:pPr lvl="1"/>
            <a:r>
              <a:rPr lang="en-US" altLang="zh-CN" sz="1400" dirty="0" smtClean="0"/>
              <a:t>21: FTP</a:t>
            </a:r>
          </a:p>
          <a:p>
            <a:pPr lvl="1"/>
            <a:r>
              <a:rPr lang="en-US" altLang="zh-CN" sz="1400" dirty="0" smtClean="0"/>
              <a:t>23: Telnet</a:t>
            </a:r>
          </a:p>
          <a:p>
            <a:pPr lvl="1"/>
            <a:r>
              <a:rPr lang="en-US" altLang="zh-CN" sz="1400" dirty="0" smtClean="0"/>
              <a:t>80: HTTP</a:t>
            </a:r>
          </a:p>
          <a:p>
            <a:pPr lvl="1"/>
            <a:r>
              <a:rPr lang="zh-CN" altLang="en-US" sz="1400" dirty="0" smtClean="0"/>
              <a:t>一般认为</a:t>
            </a:r>
            <a:r>
              <a:rPr lang="en-US" altLang="zh-CN" sz="1400" dirty="0" smtClean="0"/>
              <a:t>0-1023</a:t>
            </a:r>
            <a:r>
              <a:rPr lang="zh-CN" altLang="en-US" sz="1400" dirty="0" smtClean="0"/>
              <a:t>端口保留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RFC 1700 (</a:t>
            </a:r>
            <a:r>
              <a:rPr lang="zh-CN" altLang="en-US" sz="1400" dirty="0" smtClean="0"/>
              <a:t>大约有</a:t>
            </a:r>
            <a:r>
              <a:rPr lang="en-US" altLang="zh-CN" sz="1400" dirty="0" smtClean="0"/>
              <a:t>2000</a:t>
            </a:r>
            <a:r>
              <a:rPr lang="zh-CN" altLang="en-US" sz="1400" dirty="0" smtClean="0"/>
              <a:t>个保留端口</a:t>
            </a:r>
            <a:r>
              <a:rPr lang="en-US" altLang="zh-CN" sz="1400" dirty="0" smtClean="0"/>
              <a:t>)</a:t>
            </a:r>
          </a:p>
          <a:p>
            <a:pPr lvl="1"/>
            <a:endParaRPr lang="en-US" altLang="zh-CN" sz="1400" dirty="0" smtClean="0"/>
          </a:p>
          <a:p>
            <a:pPr>
              <a:buFontTx/>
              <a:buNone/>
            </a:pPr>
            <a:endParaRPr lang="en-US" altLang="zh-CN" sz="16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603530"/>
              </p:ext>
            </p:extLst>
          </p:nvPr>
        </p:nvGraphicFramePr>
        <p:xfrm>
          <a:off x="5105400" y="4434706"/>
          <a:ext cx="226695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lip" r:id="rId4" imgW="1305000" imgH="1085760" progId="MS_ClipArt_Gallery.5">
                  <p:embed/>
                </p:oleObj>
              </mc:Choice>
              <mc:Fallback>
                <p:oleObj name="Clip" r:id="rId4" imgW="1305000" imgH="10857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34706"/>
                        <a:ext cx="2266950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43200" y="4600600"/>
            <a:ext cx="1600200" cy="401637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mic Sans MS" pitchFamily="66" charset="0"/>
              </a:rPr>
              <a:t>Port 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43200" y="5057800"/>
            <a:ext cx="1600200" cy="401637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mic Sans MS" pitchFamily="66" charset="0"/>
              </a:rPr>
              <a:t>Port 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743200" y="5972200"/>
            <a:ext cx="1524000" cy="401637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mic Sans MS" pitchFamily="66" charset="0"/>
              </a:rPr>
              <a:t>Port 65535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3581400" y="5515000"/>
            <a:ext cx="92075" cy="369887"/>
            <a:chOff x="4656" y="1776"/>
            <a:chExt cx="96" cy="384"/>
          </a:xfrm>
        </p:grpSpPr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4656" y="17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656" y="192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4829200"/>
            <a:ext cx="0" cy="411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" name="AutoShape 13"/>
          <p:cNvCxnSpPr>
            <a:cxnSpLocks noChangeShapeType="1"/>
            <a:stCxn id="7" idx="1"/>
            <a:endCxn id="13" idx="1"/>
          </p:cNvCxnSpPr>
          <p:nvPr/>
        </p:nvCxnSpPr>
        <p:spPr bwMode="auto">
          <a:xfrm flipH="1">
            <a:off x="2362200" y="5259412"/>
            <a:ext cx="363537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981200" y="5261000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362200" y="5134000"/>
            <a:ext cx="0" cy="1004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362200" y="4829200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2362200" y="6124600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用户数据进入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TCP/IP</a:t>
            </a:r>
            <a:r>
              <a:rPr lang="zh-CN" altLang="en-US" dirty="0" smtClean="0"/>
              <a:t>协议栈</a:t>
            </a:r>
            <a:r>
              <a:rPr lang="zh-CN" altLang="en-US" dirty="0"/>
              <a:t>的</a:t>
            </a:r>
            <a:r>
              <a:rPr lang="zh-CN" altLang="en-US" dirty="0" smtClean="0"/>
              <a:t>封装过程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58838"/>
            <a:ext cx="77724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2626</TotalTime>
  <Words>3674</Words>
  <Application>Microsoft Office PowerPoint</Application>
  <PresentationFormat>全屏显示(4:3)</PresentationFormat>
  <Paragraphs>683</Paragraphs>
  <Slides>67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9" baseType="lpstr">
      <vt:lpstr>凸显</vt:lpstr>
      <vt:lpstr>Clip</vt:lpstr>
      <vt:lpstr>LINUX网络编程基础</vt:lpstr>
      <vt:lpstr>大纲</vt:lpstr>
      <vt:lpstr>网络通信</vt:lpstr>
      <vt:lpstr>ISO模型</vt:lpstr>
      <vt:lpstr>TCP/IP模型对比ISO模型</vt:lpstr>
      <vt:lpstr>OSI和TCP/IP协议栈对比</vt:lpstr>
      <vt:lpstr>IP地址</vt:lpstr>
      <vt:lpstr>端口号</vt:lpstr>
      <vt:lpstr>用户数据进入 TCP/IP协议栈的封装过程</vt:lpstr>
      <vt:lpstr>网络数据帧分用获取用户数据过程</vt:lpstr>
      <vt:lpstr>数据的封装与传递过程</vt:lpstr>
      <vt:lpstr>问题</vt:lpstr>
      <vt:lpstr>socket介绍</vt:lpstr>
      <vt:lpstr>SOCKET介绍</vt:lpstr>
      <vt:lpstr>常用网络函数</vt:lpstr>
      <vt:lpstr>socket函数</vt:lpstr>
      <vt:lpstr>getsockopt / setsockopt函数</vt:lpstr>
      <vt:lpstr>bind函数</vt:lpstr>
      <vt:lpstr>listen函数</vt:lpstr>
      <vt:lpstr>accept函数</vt:lpstr>
      <vt:lpstr>connect函数</vt:lpstr>
      <vt:lpstr>close函数</vt:lpstr>
      <vt:lpstr>recv / recvfrom函数</vt:lpstr>
      <vt:lpstr>send / sendto函数</vt:lpstr>
      <vt:lpstr>UDP网络通信</vt:lpstr>
      <vt:lpstr>UDP服务器</vt:lpstr>
      <vt:lpstr>UDP客户端</vt:lpstr>
      <vt:lpstr>TCP网络通讯</vt:lpstr>
      <vt:lpstr>TCP客户端</vt:lpstr>
      <vt:lpstr>TCP服务器</vt:lpstr>
      <vt:lpstr>问题</vt:lpstr>
      <vt:lpstr>fork方式</vt:lpstr>
      <vt:lpstr>fork方式的优点和缺点</vt:lpstr>
      <vt:lpstr>select方式</vt:lpstr>
      <vt:lpstr>select方式模型</vt:lpstr>
      <vt:lpstr>select方式</vt:lpstr>
      <vt:lpstr>select方式的优点和缺点</vt:lpstr>
      <vt:lpstr>poll方式</vt:lpstr>
      <vt:lpstr>poll方式模型</vt:lpstr>
      <vt:lpstr>poll方式</vt:lpstr>
      <vt:lpstr>poll方式的优点和缺点</vt:lpstr>
      <vt:lpstr>epoll方式</vt:lpstr>
      <vt:lpstr>epoll方式模型</vt:lpstr>
      <vt:lpstr>epoll方式</vt:lpstr>
      <vt:lpstr>epoll方式</vt:lpstr>
      <vt:lpstr>epoll方式的优点和缺点</vt:lpstr>
      <vt:lpstr>性能对比</vt:lpstr>
      <vt:lpstr>其他网络库</vt:lpstr>
      <vt:lpstr>ACE网络库</vt:lpstr>
      <vt:lpstr>网络工具</vt:lpstr>
      <vt:lpstr>Wireshark (ethereal)</vt:lpstr>
      <vt:lpstr>tcpdump</vt:lpstr>
      <vt:lpstr>SocketTool</vt:lpstr>
      <vt:lpstr>ping</vt:lpstr>
      <vt:lpstr>telnet</vt:lpstr>
      <vt:lpstr>netstat</vt:lpstr>
      <vt:lpstr>网络编程注意事项</vt:lpstr>
      <vt:lpstr>应用层帧头</vt:lpstr>
      <vt:lpstr>应用层帧头</vt:lpstr>
      <vt:lpstr>网络字节序</vt:lpstr>
      <vt:lpstr>网络字节序转换</vt:lpstr>
      <vt:lpstr>粘包</vt:lpstr>
      <vt:lpstr>粘包</vt:lpstr>
      <vt:lpstr>心跳</vt:lpstr>
      <vt:lpstr>心跳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LINUX网络编程</dc:title>
  <dc:creator>tom</dc:creator>
  <cp:lastModifiedBy>tom</cp:lastModifiedBy>
  <cp:revision>439</cp:revision>
  <dcterms:created xsi:type="dcterms:W3CDTF">2013-06-18T00:54:02Z</dcterms:created>
  <dcterms:modified xsi:type="dcterms:W3CDTF">2013-06-22T05:22:58Z</dcterms:modified>
</cp:coreProperties>
</file>