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12192000"/>
  <p:embeddedFontLst>
    <p:embeddedFont>
      <p:font typeface="Play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cdDgPXpojhZC5z9eAnhIQZNtW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22432e8f7_0_2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22432e8f7_0_2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022432e8f7_0_23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22432e8f7_0_2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22432e8f7_0_2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022432e8f7_0_28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22432e8f7_0_4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22432e8f7_0_4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022432e8f7_0_44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22432e8f7_0_14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22432e8f7_0_14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022432e8f7_0_149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22432e8f7_0_11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22432e8f7_0_11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022432e8f7_0_111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22432e8f7_0_11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22432e8f7_0_11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022432e8f7_0_119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22432e8f7_0_17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22432e8f7_0_17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022432e8f7_0_175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fa1a57b99_0_6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ffa1a57b99_0_6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ffa1a57b99_0_60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fa1a57b99_0_4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ffa1a57b99_0_4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ffa1a57b99_0_44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22432e8f7_0_13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22432e8f7_0_13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22432e8f7_0_131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22432e8f7_0_14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22432e8f7_0_14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022432e8f7_0_143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22432e8f7_0_1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22432e8f7_0_1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022432e8f7_0_13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22432e8f7_0_1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22432e8f7_0_1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022432e8f7_0_18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Пустой слайд">
  <p:cSld name="13_Пустой слайд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/>
          <p:nvPr/>
        </p:nvSpPr>
        <p:spPr>
          <a:xfrm>
            <a:off x="9210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1560575" y="0"/>
            <a:ext cx="10628376" cy="16916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3"/>
          <p:cNvSpPr txBox="1"/>
          <p:nvPr>
            <p:ph type="ctrTitle"/>
          </p:nvPr>
        </p:nvSpPr>
        <p:spPr>
          <a:xfrm>
            <a:off x="704443" y="257555"/>
            <a:ext cx="10783112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1">
            <a:off x="-310445" y="310446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/>
          <p:nvPr/>
        </p:nvSpPr>
        <p:spPr>
          <a:xfrm>
            <a:off x="5618214" y="1143000"/>
            <a:ext cx="2489200" cy="5334000"/>
          </a:xfrm>
          <a:prstGeom prst="roundRect">
            <a:avLst>
              <a:gd fmla="val 103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558" y="911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1930400" y="812618"/>
            <a:ext cx="2489200" cy="5334000"/>
          </a:xfrm>
          <a:prstGeom prst="roundRect">
            <a:avLst>
              <a:gd fmla="val 103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758" y="530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912" y="711770"/>
            <a:ext cx="4135483" cy="564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282" y="1226799"/>
            <a:ext cx="8126494" cy="4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0"/>
            <a:ext cx="12188952" cy="16550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 b="33333" l="20280" r="20788" t="33333"/>
          <a:stretch/>
        </p:blipFill>
        <p:spPr>
          <a:xfrm>
            <a:off x="685800" y="685800"/>
            <a:ext cx="1676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showMasterSp="0">
  <p:cSld name="2_Title Only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/>
          <p:nvPr/>
        </p:nvSpPr>
        <p:spPr>
          <a:xfrm>
            <a:off x="0" y="422656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2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1" name="Google Shape;161;p3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3"/>
          <p:cNvSpPr/>
          <p:nvPr/>
        </p:nvSpPr>
        <p:spPr>
          <a:xfrm rot="10800000"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2">
            <a:alphaModFix/>
          </a:blip>
          <a:srcRect b="14574" l="29244" r="23998" t="29959"/>
          <a:stretch/>
        </p:blipFill>
        <p:spPr>
          <a:xfrm flipH="1" rot="427144">
            <a:off x="525582" y="-542919"/>
            <a:ext cx="12670191" cy="84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685800" y="2667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f301/Hf301" TargetMode="External"/><Relationship Id="rId5" Type="http://schemas.openxmlformats.org/officeDocument/2006/relationships/hyperlink" Target="https://www.kaggle.com/code/hf301ip/notebookbea02dbef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/>
          <p:nvPr/>
        </p:nvSpPr>
        <p:spPr>
          <a:xfrm>
            <a:off x="685800" y="1628800"/>
            <a:ext cx="108108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lang="ru-RU" sz="54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Групповой</a:t>
            </a: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проект на тему:</a:t>
            </a:r>
            <a:b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1" i="0" lang="ru-RU" sz="5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r>
              <a:rPr b="1" lang="ru-RU" sz="5800">
                <a:solidFill>
                  <a:schemeClr val="dk2"/>
                </a:solidFill>
                <a:highlight>
                  <a:schemeClr val="lt1"/>
                </a:highlight>
                <a:latin typeface="Play"/>
                <a:ea typeface="Play"/>
                <a:cs typeface="Play"/>
                <a:sym typeface="Play"/>
              </a:rPr>
              <a:t>Цены на жилье — продвинутые методы регрессии</a:t>
            </a: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0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Слушатель:</a:t>
            </a:r>
            <a:br>
              <a:rPr b="0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0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Бектемисов Игорь Игоревич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22432e8f7_0_23"/>
          <p:cNvSpPr txBox="1"/>
          <p:nvPr>
            <p:ph type="title"/>
          </p:nvPr>
        </p:nvSpPr>
        <p:spPr>
          <a:xfrm>
            <a:off x="583900" y="287699"/>
            <a:ext cx="10728300" cy="7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Корреляция данных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2022432e8f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00" y="1149225"/>
            <a:ext cx="6054375" cy="52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022432e8f7_0_23"/>
          <p:cNvSpPr txBox="1"/>
          <p:nvPr/>
        </p:nvSpPr>
        <p:spPr>
          <a:xfrm>
            <a:off x="7508175" y="1149225"/>
            <a:ext cx="405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Теперь посмотрим, с какими признаками коррелирует целевая переменная SalePrice: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Попробуем усеченный вариант и сократим количество коррелирующих признаков до 10.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22432e8f7_0_28"/>
          <p:cNvSpPr txBox="1"/>
          <p:nvPr>
            <p:ph type="title"/>
          </p:nvPr>
        </p:nvSpPr>
        <p:spPr>
          <a:xfrm>
            <a:off x="731853" y="93491"/>
            <a:ext cx="10728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Теперь мы видим, что лучше всего SalePrice коррелирует с GrLivArea, OverallQual, TotalBsmtSF, GarageCars. 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Проверим эти признаки на наличие выбросов: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2022432e8f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50" y="1419191"/>
            <a:ext cx="40767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022432e8f7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450" y="1419191"/>
            <a:ext cx="40767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022432e8f7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225" y="4140650"/>
            <a:ext cx="40767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022432e8f7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9200" y="4143350"/>
            <a:ext cx="3930950" cy="24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22432e8f7_0_44"/>
          <p:cNvSpPr txBox="1"/>
          <p:nvPr>
            <p:ph type="title"/>
          </p:nvPr>
        </p:nvSpPr>
        <p:spPr>
          <a:xfrm>
            <a:off x="604803" y="156216"/>
            <a:ext cx="10728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9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Очистка данных и отбор признаков:</a:t>
            </a:r>
            <a:endParaRPr sz="29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Проведём исследование данных на наличие пропущенных данных и других моментов, которые могут испортить score.</a:t>
            </a:r>
            <a:endParaRPr sz="29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2022432e8f7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50" y="2149650"/>
            <a:ext cx="68789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022432e8f7_0_44"/>
          <p:cNvSpPr txBox="1"/>
          <p:nvPr/>
        </p:nvSpPr>
        <p:spPr>
          <a:xfrm>
            <a:off x="3305700" y="1672650"/>
            <a:ext cx="817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highlight>
                  <a:srgbClr val="FFFFFF"/>
                </a:highlight>
              </a:rPr>
              <a:t>На диаграмме масштаб пропущенных значений будет виден лучше: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68" name="Google Shape;268;g2022432e8f7_0_44"/>
          <p:cNvSpPr txBox="1"/>
          <p:nvPr/>
        </p:nvSpPr>
        <p:spPr>
          <a:xfrm>
            <a:off x="604800" y="1639650"/>
            <a:ext cx="2575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PoolQC              1311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MiscFeature       1268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Alley                   1234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Fence                 1058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FireplaceQu        593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LotFrontage         242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MasVnrArea        7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MasVnrType        7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Electrical            1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BsmtFinType2    1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BsmtExposure    1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KitchenQual  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GarageType  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Fireplaces     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Functional     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TotRmsAbvGrd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Id                   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KitchenAbvGr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BedroomAbvGr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</a:rPr>
              <a:t>FullBath               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022432e8f7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04" y="1324100"/>
            <a:ext cx="7635833" cy="51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022432e8f7_0_149"/>
          <p:cNvSpPr txBox="1"/>
          <p:nvPr>
            <p:ph type="title"/>
          </p:nvPr>
        </p:nvSpPr>
        <p:spPr>
          <a:xfrm>
            <a:off x="625688" y="156198"/>
            <a:ext cx="10728300" cy="95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Также посмотрим “горячую карту”пропусков.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022432e8f7_0_149"/>
          <p:cNvSpPr txBox="1"/>
          <p:nvPr/>
        </p:nvSpPr>
        <p:spPr>
          <a:xfrm>
            <a:off x="8635225" y="905775"/>
            <a:ext cx="3222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Большой количество пропущенных данных как в тренировочном, так и в тестовом датасете очень сильно ударит по качеству модели.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22432e8f7_0_111"/>
          <p:cNvSpPr txBox="1"/>
          <p:nvPr>
            <p:ph type="title"/>
          </p:nvPr>
        </p:nvSpPr>
        <p:spPr>
          <a:xfrm>
            <a:off x="583900" y="302554"/>
            <a:ext cx="10728300" cy="19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Разбираемся с пропущенными данными.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Числа отбираем по формату int64 и float64.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Категориальные значения отбираем по формату object.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Посмотрим “горячую карту”пропусков.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2022432e8f7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00" y="2285550"/>
            <a:ext cx="4248100" cy="4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22432e8f7_0_119"/>
          <p:cNvSpPr txBox="1"/>
          <p:nvPr>
            <p:ph type="title"/>
          </p:nvPr>
        </p:nvSpPr>
        <p:spPr>
          <a:xfrm>
            <a:off x="170600" y="989250"/>
            <a:ext cx="11646000" cy="3475200"/>
          </a:xfrm>
          <a:prstGeom prst="rect">
            <a:avLst/>
          </a:prstGeom>
        </p:spPr>
        <p:txBody>
          <a:bodyPr anchorCtr="0" anchor="ctr" bIns="91425" lIns="360000" spcFirstLastPara="1" rIns="91425" wrap="square" tIns="91425">
            <a:noAutofit/>
          </a:bodyPr>
          <a:lstStyle/>
          <a:p>
            <a:pPr indent="35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Так как в соревновании House Prices перед участниками стоит задача регрессии, использовать мы будем модель LinearRegression. Линейная регрессия проста в реализации и легче интерпретировать выходные коэффициенты, также когда мы знаем, что связь между независимой и зависимой переменными имеет линейную зависимость, этот алгоритм лучше всего использовать из-за его меньшей сложности по сравнению с другими алгоритмами.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5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И главное - обратное логарифмирование данных.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022432e8f7_0_119"/>
          <p:cNvSpPr txBox="1"/>
          <p:nvPr/>
        </p:nvSpPr>
        <p:spPr>
          <a:xfrm>
            <a:off x="360325" y="4464600"/>
            <a:ext cx="4206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Показатели вполне неплохие: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MSE       is 0.1402019353033481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MAPE    is 0.024141615488308187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R2         is -9.219262102098824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RMSE    is 0.37443548884066546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1" name="Google Shape;291;g2022432e8f7_0_119"/>
          <p:cNvSpPr txBox="1"/>
          <p:nvPr/>
        </p:nvSpPr>
        <p:spPr>
          <a:xfrm>
            <a:off x="4791625" y="4464600"/>
            <a:ext cx="72747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 А это результат, и он вызывает сомнения.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         </a:t>
            </a: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          0                    1                     2                      3                    4  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Id      </a:t>
            </a: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         1461.</a:t>
            </a: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00000   1462.000000  1463.000000  1464.000000  1465.000000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SalePrice    11.91731        11.955409       12.119662      12.066726      12.098394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                   5                     6                      7                    8                     9 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Id                1466.000000  1467.000000  1468.000000  1469.000000  1470.000000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SalePrice    12.028528      11.977571      12.113485       11.996824      12.051525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g2022432e8f7_0_119"/>
          <p:cNvSpPr txBox="1"/>
          <p:nvPr>
            <p:ph type="title"/>
          </p:nvPr>
        </p:nvSpPr>
        <p:spPr>
          <a:xfrm>
            <a:off x="360325" y="24750"/>
            <a:ext cx="10728300" cy="96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3</a:t>
            </a:r>
            <a:r>
              <a:rPr lang="ru-RU">
                <a:solidFill>
                  <a:srgbClr val="000000"/>
                </a:solidFill>
              </a:rPr>
              <a:t>. Описание решения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22432e8f7_0_175"/>
          <p:cNvSpPr txBox="1"/>
          <p:nvPr>
            <p:ph type="title"/>
          </p:nvPr>
        </p:nvSpPr>
        <p:spPr>
          <a:xfrm>
            <a:off x="677300" y="-1"/>
            <a:ext cx="10728300" cy="67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А это метрики без логарифмирования.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022432e8f7_0_175"/>
          <p:cNvSpPr txBox="1"/>
          <p:nvPr/>
        </p:nvSpPr>
        <p:spPr>
          <a:xfrm>
            <a:off x="677300" y="780200"/>
            <a:ext cx="4497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Показатели слабые: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MSE  is 3946411067.414031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MAPE  is 0.28786867697722845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R2   is -7.95604038929617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RMSE is 62820.46694680032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0" name="Google Shape;300;g2022432e8f7_0_175"/>
          <p:cNvSpPr txBox="1"/>
          <p:nvPr/>
        </p:nvSpPr>
        <p:spPr>
          <a:xfrm>
            <a:off x="677300" y="2608300"/>
            <a:ext cx="6831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А результат ближе к истине: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                 0                        1                         2                          3  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Id              1461.000000      1462.000000      1463.000000      1464.000000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SalePrice  171468.662295  163812.421365  193583.444677  176147.782721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                   4                        5                         6                          7  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Id               1465.000000      1466.000000     1467.000000       1468.000000  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highlight>
                  <a:schemeClr val="lt1"/>
                </a:highlight>
              </a:rPr>
              <a:t>SalePrice  172262.512218  171487.974043  179105.186273  189954.072768  </a:t>
            </a:r>
            <a:r>
              <a:rPr lang="ru-RU" sz="15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301" name="Google Shape;301;g2022432e8f7_0_175"/>
          <p:cNvSpPr txBox="1"/>
          <p:nvPr/>
        </p:nvSpPr>
        <p:spPr>
          <a:xfrm>
            <a:off x="8124600" y="141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022432e8f7_0_175"/>
          <p:cNvSpPr txBox="1"/>
          <p:nvPr>
            <p:ph type="title"/>
          </p:nvPr>
        </p:nvSpPr>
        <p:spPr>
          <a:xfrm>
            <a:off x="677300" y="4713600"/>
            <a:ext cx="8178900" cy="161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Фрагмент контрольного результата:</a:t>
            </a:r>
            <a:endParaRPr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0                         1                         2                        3                          4  </a:t>
            </a:r>
            <a:endParaRPr sz="15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               1461                   1462                   1463                  1464                    1465</a:t>
            </a:r>
            <a:endParaRPr sz="15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SalePrice  169277.052498  187758.393989  183583.683570  179317.477511  150730.079977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49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Обратное логарифмирование улучшает показатели модели, но искажает итоговый результат.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ru-RU" sz="2900">
                <a:solidFill>
                  <a:schemeClr val="dk1"/>
                </a:solidFill>
                <a:highlight>
                  <a:srgbClr val="FFFFFF"/>
                </a:highlight>
              </a:rPr>
              <a:t>Поиск лучшего решения на соревновании Kaggle – это целое искусство, освоить которое вы сможете, комбинируя самые разнообразные техники с нестандартными методами</a:t>
            </a:r>
            <a:endParaRPr sz="2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MAPE оказалась самой устойчивой, по сравнению с другими метриками. (0.024141615488308187 при логарифмировании, 0.28786867697722845 без логарифмирования)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7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Ссылки на работу:</a:t>
            </a:r>
            <a:endParaRPr/>
          </a:p>
        </p:txBody>
      </p:sp>
      <p:sp>
        <p:nvSpPr>
          <p:cNvPr id="317" name="Google Shape;317;p7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625700" y="1685075"/>
            <a:ext cx="111897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Autofit/>
          </a:bodyPr>
          <a:lstStyle/>
          <a:p>
            <a:pPr indent="-176449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 sz="2800"/>
              <a:t>Публикация в github </a:t>
            </a:r>
            <a:r>
              <a:rPr lang="ru-RU" sz="2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https://github.com/Hf301/Hf301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644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>
                <a:solidFill>
                  <a:schemeClr val="dk1"/>
                </a:solidFill>
              </a:rPr>
              <a:t>Публикация в kaggle </a:t>
            </a:r>
            <a:r>
              <a:rPr lang="ru-RU" sz="28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https://www.kaggle.com/code/hf301ip/notebookbea02dbef5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 txBox="1"/>
          <p:nvPr>
            <p:ph idx="4294967295" type="sldNum"/>
          </p:nvPr>
        </p:nvSpPr>
        <p:spPr>
          <a:xfrm>
            <a:off x="9263025" y="6357650"/>
            <a:ext cx="2803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Актуальность темы и ее проблематика</a:t>
            </a: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609450" y="2104175"/>
            <a:ext cx="109731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628650" lvl="0" marL="179999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2800">
                <a:solidFill>
                  <a:srgbClr val="292929"/>
                </a:solidFill>
                <a:highlight>
                  <a:srgbClr val="FFFFFF"/>
                </a:highlight>
              </a:rPr>
              <a:t>Покупка дома остается одним из самых важных решений, которое люди принимают в своей жизни. Данный проект направлен на прогнозирование цен продажи домов на основе данных из штата Эймс, штата Айова, с использованием различных аспектов жилых домов. Полученный результат может быть использован отдельными лицами для дополнения процесса принятия решений при покупке дома.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Основная часть</a:t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838200" y="2108125"/>
            <a:ext cx="108204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набора данных. Файлы.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проблемы.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>
                <a:solidFill>
                  <a:schemeClr val="dk1"/>
                </a:solidFill>
              </a:rPr>
              <a:t>Описание решения</a:t>
            </a: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fa1a57b99_0_60"/>
          <p:cNvSpPr txBox="1"/>
          <p:nvPr>
            <p:ph type="title"/>
          </p:nvPr>
        </p:nvSpPr>
        <p:spPr>
          <a:xfrm>
            <a:off x="731850" y="273150"/>
            <a:ext cx="107283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</a:rPr>
              <a:t>1.1 Описание набора данных</a:t>
            </a:r>
            <a:endParaRPr sz="6400"/>
          </a:p>
        </p:txBody>
      </p:sp>
      <p:sp>
        <p:nvSpPr>
          <p:cNvPr id="204" name="Google Shape;204;g1ffa1a57b99_0_60"/>
          <p:cNvSpPr txBox="1"/>
          <p:nvPr/>
        </p:nvSpPr>
        <p:spPr>
          <a:xfrm>
            <a:off x="825900" y="1052250"/>
            <a:ext cx="105402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70000" lvl="0" marL="89999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Обучающий набор данных содержит в общей сложности 1460 наблюдений с 81 переменной, в то время как в тестовом наборе данных на одну переменную меньше, поскольку мы исключили прогнозируемую переменную SalePrice. 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5" name="Google Shape;205;g1ffa1a57b99_0_60"/>
          <p:cNvSpPr txBox="1"/>
          <p:nvPr>
            <p:ph type="title"/>
          </p:nvPr>
        </p:nvSpPr>
        <p:spPr>
          <a:xfrm>
            <a:off x="920700" y="3737137"/>
            <a:ext cx="107283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1.2 Файлы</a:t>
            </a:r>
            <a:endParaRPr/>
          </a:p>
        </p:txBody>
      </p:sp>
      <p:sp>
        <p:nvSpPr>
          <p:cNvPr id="206" name="Google Shape;206;g1ffa1a57b99_0_60"/>
          <p:cNvSpPr txBox="1"/>
          <p:nvPr/>
        </p:nvSpPr>
        <p:spPr>
          <a:xfrm>
            <a:off x="731850" y="4516225"/>
            <a:ext cx="111060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17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train.csv — обучающий набор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test.csv - тестовый набор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data_description.txt — полное описание каждого столбца.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9999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sample_submission.csv — данные для сравнения</a:t>
            </a: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fa1a57b99_0_44"/>
          <p:cNvSpPr txBox="1"/>
          <p:nvPr>
            <p:ph type="title"/>
          </p:nvPr>
        </p:nvSpPr>
        <p:spPr>
          <a:xfrm>
            <a:off x="930628" y="455891"/>
            <a:ext cx="10728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</a:rPr>
              <a:t>2. </a:t>
            </a:r>
            <a:r>
              <a:rPr lang="ru-RU">
                <a:solidFill>
                  <a:srgbClr val="000000"/>
                </a:solidFill>
              </a:rPr>
              <a:t>Определение проблемы</a:t>
            </a:r>
            <a:endParaRPr/>
          </a:p>
        </p:txBody>
      </p:sp>
      <p:sp>
        <p:nvSpPr>
          <p:cNvPr id="213" name="Google Shape;213;g1ffa1a57b99_0_44"/>
          <p:cNvSpPr txBox="1"/>
          <p:nvPr/>
        </p:nvSpPr>
        <p:spPr>
          <a:xfrm>
            <a:off x="796350" y="1781600"/>
            <a:ext cx="10599300" cy="3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27000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ru-RU" sz="2800" u="none" cap="none" strike="noStrike">
                <a:solidFill>
                  <a:schemeClr val="dk1"/>
                </a:solidFill>
                <a:highlight>
                  <a:schemeClr val="lt1"/>
                </a:highlight>
              </a:rPr>
              <a:t>Цель:</a:t>
            </a:r>
            <a:endParaRPr i="0" sz="2800" u="none" cap="none" strike="noStrike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27000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Перед нами стоит задача предсказания стоимости дома на основе множества признаков (фич), вроде расположения, площади, количества комнат, наличия гаража и т.д.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Обзор данных – целевая переменная: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Первое, что мы должны сделать – посмотреть на нашу целевую переменную SalePrice.</a:t>
            </a:r>
            <a:endParaRPr sz="1200">
              <a:solidFill>
                <a:srgbClr val="333A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22432e8f7_0_131"/>
          <p:cNvSpPr txBox="1"/>
          <p:nvPr/>
        </p:nvSpPr>
        <p:spPr>
          <a:xfrm>
            <a:off x="336725" y="1154875"/>
            <a:ext cx="4337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count     1460.000000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mean     180921.195890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std          79442.502883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min         34900.000000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25%       129975.000000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50%       163000.000000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75%        214000.000000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max        755000.000000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0" name="Google Shape;220;g2022432e8f7_0_131"/>
          <p:cNvSpPr txBox="1"/>
          <p:nvPr/>
        </p:nvSpPr>
        <p:spPr>
          <a:xfrm>
            <a:off x="4955550" y="508525"/>
            <a:ext cx="6086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Предполагаю</a:t>
            </a: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, что цена дома существенно отклоняется от нормального распределения: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Стандартное отклонение велико.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Минимум больше 0.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Большая разница между минимальным значением и 1-м квартилем.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27000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rgbClr val="FFFFFF"/>
                </a:highlight>
              </a:rPr>
              <a:t>Разница между 3-м квартилем и наибольшим значением больше, чем 1-й квартиль и максимум.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22432e8f7_0_143"/>
          <p:cNvSpPr txBox="1"/>
          <p:nvPr>
            <p:ph type="title"/>
          </p:nvPr>
        </p:nvSpPr>
        <p:spPr>
          <a:xfrm>
            <a:off x="7759175" y="574875"/>
            <a:ext cx="4056000" cy="533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Построим </a:t>
            </a:r>
            <a:r>
              <a:rPr lang="ru-RU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гистограмму, чтобы посмотреть на то, с каким распределением мы имеем дело.</a:t>
            </a:r>
            <a:endParaRPr sz="2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Распределение далеко от идеального:</a:t>
            </a:r>
            <a:endParaRPr sz="2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Ассиметрия: 1.882876.</a:t>
            </a:r>
            <a:endParaRPr sz="2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Эксцесс: 6.536282.</a:t>
            </a:r>
            <a:endParaRPr sz="2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2022432e8f7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0" y="102175"/>
            <a:ext cx="7167025" cy="6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22432e8f7_0_13"/>
          <p:cNvSpPr txBox="1"/>
          <p:nvPr>
            <p:ph type="title"/>
          </p:nvPr>
        </p:nvSpPr>
        <p:spPr>
          <a:xfrm>
            <a:off x="625703" y="365291"/>
            <a:ext cx="10728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Можно попробовать логарифмическое преобразование целевой переменной: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022432e8f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25"/>
            <a:ext cx="11201600" cy="5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22432e8f7_0_18"/>
          <p:cNvSpPr txBox="1"/>
          <p:nvPr>
            <p:ph type="title"/>
          </p:nvPr>
        </p:nvSpPr>
        <p:spPr>
          <a:xfrm>
            <a:off x="625700" y="365300"/>
            <a:ext cx="10728300" cy="79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latin typeface="Arial"/>
                <a:ea typeface="Arial"/>
                <a:cs typeface="Arial"/>
                <a:sym typeface="Arial"/>
              </a:rPr>
              <a:t>Результат - удовлетворительный.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2022432e8f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600" y="1156700"/>
            <a:ext cx="5780537" cy="5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2020-09-16T07:07:55Z</dcterms:created>
  <dc:creator>JVMoroz</dc:creator>
</cp:coreProperties>
</file>