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Black"/>
      <p:bold r:id="rId19"/>
      <p:boldItalic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Italic.fntdata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Black-bold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b7302a0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b7302a0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13ae898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13ae898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13ae8987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13ae8987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13ae898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13ae898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13ae8987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13ae8987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816955ef9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816955ef9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13ae898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13ae898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16955ef9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816955ef9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b7302a0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b7302a0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>
                <a:latin typeface="Roboto Black"/>
                <a:ea typeface="Roboto Black"/>
                <a:cs typeface="Roboto Black"/>
                <a:sym typeface="Roboto Black"/>
              </a:rPr>
              <a:t>Первичный анализ данных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Группа № </a:t>
            </a:r>
            <a:r>
              <a:rPr b="1" lang="ru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845200" y="3663675"/>
            <a:ext cx="34536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b="1" lang="ru" sz="2100"/>
              <a:t>Состав</a:t>
            </a:r>
            <a:r>
              <a:rPr lang="ru" sz="2100"/>
              <a:t>: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ru" sz="2100"/>
              <a:t>Коновалов Л.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ru" sz="2100"/>
              <a:t>Бектемисов И.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193375"/>
            <a:ext cx="85206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 sz="240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6. </a:t>
            </a:r>
            <a:r>
              <a:rPr b="1" lang="ru" sz="240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 каких рейтинговых группах запущены шоу на Netflix?</a:t>
            </a:r>
            <a:endParaRPr b="1" sz="2400">
              <a:solidFill>
                <a:srgbClr val="990000"/>
              </a:solidFill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41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54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 графике типа pie видим: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Основная группа TV-14 - 21%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далее TV-MA - 16% и PG - 15%.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TV-14 почти полностью составляет “Parents strongly cautioned” за исключением 1 - 'dialogue, language, sexual situations and violence'.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Группа UR(unrated) представлена одним шоу “Film White Girl” в описании указано “This movie has not been rated”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375" y="1051550"/>
            <a:ext cx="4148700" cy="399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448850"/>
            <a:ext cx="8520600" cy="16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630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Одно шоу в году без оценки: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American Tail: Fievel Goes West”,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рейтинговая группа “G” с описанием “General Audiences. Suitable for all ages”. 1991 год, о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дно шоу в этом году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оценки нет.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515650"/>
            <a:ext cx="85206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b="1" lang="ru" sz="240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Выбрать любое шоу и составить его описательный портрет.</a:t>
            </a:r>
            <a:endParaRPr b="1" sz="24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36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Roboto"/>
                <a:ea typeface="Roboto"/>
                <a:cs typeface="Roboto"/>
                <a:sym typeface="Roboto"/>
              </a:rPr>
              <a:t>Выброс по году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938388"/>
            <a:ext cx="85206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63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Шоу “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Fantasia”,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рейтинговая группа “G” с описанием “General Audiences. Suitable for all ages”. 1940 год, оценка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61. Значительно отходит от основной массы, за 36 лет до следующего.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21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Roboto"/>
                <a:ea typeface="Roboto"/>
                <a:cs typeface="Roboto"/>
                <a:sym typeface="Roboto"/>
              </a:rPr>
              <a:t>Самое успешное шоу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2945475"/>
            <a:ext cx="8520600" cy="10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63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“13 Reasons Why” рейтинговая группа “TV-MA” с описанием “For mature audiences”. 2017 год, максимальная оценка - 99.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ru" sz="2400">
                <a:latin typeface="Roboto"/>
                <a:ea typeface="Roboto"/>
                <a:cs typeface="Roboto"/>
                <a:sym typeface="Roboto"/>
              </a:rPr>
              <a:t>Год\оценка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Видим зависимость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 графика можем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видеть тенденцию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 повышению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оценки с годом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130"/>
              </a:spcBef>
              <a:spcAft>
                <a:spcPts val="13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выхода шоу.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900" y="69000"/>
            <a:ext cx="5589450" cy="49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Roboto"/>
                <a:ea typeface="Roboto"/>
                <a:cs typeface="Roboto"/>
                <a:sym typeface="Roboto"/>
              </a:rPr>
              <a:t>Rate\score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 видим зависимость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Перекосы в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PG и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TV-MA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больше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высоких оценок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850" y="119038"/>
            <a:ext cx="5884924" cy="490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body"/>
          </p:nvPr>
        </p:nvSpPr>
        <p:spPr>
          <a:xfrm>
            <a:off x="311700" y="1231550"/>
            <a:ext cx="8520600" cy="3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584200" lvl="0" marL="179999" rtl="0" algn="l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2050"/>
              <a:buFont typeface="Roboto"/>
              <a:buAutoNum type="arabicPeriod"/>
            </a:pPr>
            <a:r>
              <a:rPr b="1" lang="ru" sz="205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Сколько рейтинговых групп представлено в данных?</a:t>
            </a:r>
            <a:r>
              <a:rPr b="1" lang="ru" sz="205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050">
              <a:solidFill>
                <a:srgbClr val="99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584200" lvl="0" marL="179999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50"/>
              <a:buFont typeface="Roboto"/>
              <a:buAutoNum type="arabicPeriod"/>
            </a:pPr>
            <a:r>
              <a:rPr b="1" lang="ru" sz="205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Какие оценки пользователи ставят чаще всего?</a:t>
            </a:r>
            <a:endParaRPr b="1" sz="2050">
              <a:solidFill>
                <a:srgbClr val="99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584200" lvl="0" marL="179999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50"/>
              <a:buFont typeface="Roboto"/>
              <a:buAutoNum type="arabicPeriod"/>
            </a:pPr>
            <a:r>
              <a:rPr b="1" lang="ru" sz="205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Какие оценки пользователи ставят в среднем?</a:t>
            </a:r>
            <a:endParaRPr b="1" sz="2050">
              <a:solidFill>
                <a:srgbClr val="99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584200" lvl="0" marL="179999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50"/>
              <a:buFont typeface="Roboto"/>
              <a:buAutoNum type="arabicPeriod"/>
            </a:pPr>
            <a:r>
              <a:rPr b="1" lang="ru" sz="205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 какие годы были запущены шоу?</a:t>
            </a:r>
            <a:endParaRPr b="1" sz="2050">
              <a:solidFill>
                <a:srgbClr val="99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584200" lvl="0" marL="179999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50"/>
              <a:buFont typeface="Roboto"/>
              <a:buAutoNum type="arabicPeriod"/>
            </a:pPr>
            <a:r>
              <a:rPr b="1" lang="ru" sz="205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Можно ли сделать вывод, что 2017 год успешнее для Netflix? </a:t>
            </a:r>
            <a:endParaRPr b="1" sz="2050">
              <a:solidFill>
                <a:srgbClr val="99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584200" lvl="0" marL="179999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50"/>
              <a:buFont typeface="Roboto"/>
              <a:buAutoNum type="arabicPeriod"/>
            </a:pPr>
            <a:r>
              <a:rPr b="1" lang="ru" sz="205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 каких рейтинговых группах запущены шоу на Netflix?</a:t>
            </a:r>
            <a:endParaRPr b="1" sz="2050">
              <a:solidFill>
                <a:srgbClr val="99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584200" lvl="0" marL="179999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050"/>
              <a:buFont typeface="Roboto"/>
              <a:buAutoNum type="arabicPeriod"/>
            </a:pPr>
            <a:r>
              <a:rPr b="1" lang="ru" sz="205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Выбрать любое шоу и составить его описательный портрет.</a:t>
            </a:r>
            <a:endParaRPr b="1" sz="2050"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311700" y="181100"/>
            <a:ext cx="85206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ru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Поставленные</a:t>
            </a:r>
            <a:r>
              <a:rPr b="1" lang="ru" sz="2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вопросы, на которые нужно ответить при проведении анализа данных :</a:t>
            </a:r>
            <a:endParaRPr b="1" sz="2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ru" sz="2400">
                <a:latin typeface="Roboto"/>
                <a:ea typeface="Roboto"/>
                <a:cs typeface="Roboto"/>
                <a:sym typeface="Roboto"/>
              </a:rPr>
              <a:t>Краткое описание датасета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630000" spcFirstLastPara="1" rIns="91425" wrap="square" tIns="91425">
            <a:noAutofit/>
          </a:bodyPr>
          <a:lstStyle/>
          <a:p>
            <a:pPr indent="540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Мы проводим анализ рейтингов шоу Netflix на примере датасета 1000 Netflix Shows (по состоянию на 11.06.2017). В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датасете (дс) есть данные о названии шоу, рейтинге и рейтинговом уровне, годе выпуска и оценке пользователей.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540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Данные содержат значительную часть повторяющихся данных. Ровно половина (500 из 1000) дублируются полностью. Для дальнейшей работы отсеим дубли.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540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Часть данных содержит пропущенные значения ratingLevel - 33, user rating score - 244. Название, рейтинговая группа и год заполнены полностью.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540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Названия на разных языках - содержат символы из разных кодировок.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Неполные дубли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16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63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 оставшихся неполные дубли - по названию:</a:t>
            </a:r>
            <a:endParaRPr b="1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39395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b="1"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 Wars: The Clone Wars - 2 шоу разных годов, скорее всего ошибка.</a:t>
            </a:r>
            <a:endParaRPr b="1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39395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b="1"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Goosebumps 2 </a:t>
            </a:r>
            <a:r>
              <a:rPr b="1"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шоу разных годов, римейк.</a:t>
            </a:r>
            <a:endParaRPr b="1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39395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b="1"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Bordertown 2 шоу - фильм и сериал.</a:t>
            </a:r>
            <a:endParaRPr b="1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39395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b="1"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Skins </a:t>
            </a:r>
            <a:r>
              <a:rPr b="1"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шоу - фильм и сериал.</a:t>
            </a:r>
            <a:endParaRPr b="1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561975" lvl="0" marL="179999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Roboto"/>
              <a:buAutoNum type="arabicPeriod"/>
            </a:pPr>
            <a:r>
              <a:rPr b="1" lang="ru" sz="240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Сколько рейтинговых групп представлено в данных?</a:t>
            </a:r>
            <a:endParaRPr b="1" sz="2400">
              <a:solidFill>
                <a:srgbClr val="990000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756750"/>
            <a:ext cx="8520600" cy="28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6300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chemeClr val="dk1"/>
                </a:solidFill>
              </a:rPr>
              <a:t>Категориальный признак. </a:t>
            </a:r>
            <a:r>
              <a:rPr b="1" lang="ru">
                <a:solidFill>
                  <a:schemeClr val="dk1"/>
                </a:solidFill>
              </a:rPr>
              <a:t>Всего можем видеть 13 разных рейтинговых групп, 99 различных описаний рейтинговых групп и особенностей шоу. </a:t>
            </a:r>
            <a:endParaRPr b="1">
              <a:solidFill>
                <a:schemeClr val="dk1"/>
              </a:solidFill>
            </a:endParaRPr>
          </a:p>
          <a:p>
            <a:pPr indent="630000" lvl="0" marL="0" rtl="0" algn="l">
              <a:lnSpc>
                <a:spcPct val="125000"/>
              </a:lnSpc>
              <a:spcBef>
                <a:spcPts val="1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Некоторые рейтинговые группы совпадают по описаниям, например 'TV-14', самая крупная (106 шоу - 21%), содержит почти все описания ‘Parents strongly cautioned’, некоторые, например ‘PG’ содержит разные(63 из 76). </a:t>
            </a:r>
            <a:endParaRPr b="1">
              <a:solidFill>
                <a:schemeClr val="dk1"/>
              </a:solidFill>
            </a:endParaRPr>
          </a:p>
          <a:p>
            <a:pPr indent="630000" lvl="0" marL="0" rtl="0" algn="l">
              <a:lnSpc>
                <a:spcPct val="125000"/>
              </a:lnSpc>
              <a:spcBef>
                <a:spcPts val="125"/>
              </a:spcBef>
              <a:spcAft>
                <a:spcPts val="125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С ростом года выпуска наблюдается рост пропущенных значений.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4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 sz="240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b="1" lang="ru" sz="240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Какие оценки пользователи ставят чаще всего? </a:t>
            </a:r>
            <a:endParaRPr b="1" sz="2400">
              <a:solidFill>
                <a:srgbClr val="990000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017725"/>
            <a:ext cx="8520600" cy="3872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155700" lvl="0" marL="89999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Оценки </a:t>
            </a: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98.0, 97.0 и 96.0 ставят чаще всего, по 12 раз.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15570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Оценки 95.0 и 91.0 поставили по 11 раз.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15570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Оценки 93.0, 88.0 и 81.0 поставили по 9 раз.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15570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Оценки 94.0, 92.0, 85.0 и 79.0 поставили по 8 раз.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15570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Оценки 90.0, 89.0, 84.0, 80.0, 77.0, 74.0 и 61.0 поставили по 7 раз.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15570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Оценки 86.0, 83.0, 82.0 и 57.0 поставили по 6 раз.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15570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Оценки 70.0, 71.0, 68.0, 64.0 и 56.0 поставили по 5 раз.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15570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Оценки 73.0, 69.0, 67.0, 63.0, 62.0 и 58.0 поставили по 4 раза.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15570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Оценки 78.0, 72.0 и 66.0 поставили по 3 раза.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15570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Оценки 75.0, 65.0 и 55.0  поставили по 2 раза.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15570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Оценки 99.0 и 59.0  поставили по 1 разу.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4480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5400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 графика можем видеть что высоких оценок больше, что показывает несовпадение среднего и медианы.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540000" lvl="0" marL="0" rtl="0" algn="l">
              <a:lnSpc>
                <a:spcPct val="130000"/>
              </a:lnSpc>
              <a:spcBef>
                <a:spcPts val="13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Среднее = 81.3, медиана = 83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540000" lvl="0" marL="0" rtl="0" algn="l">
              <a:lnSpc>
                <a:spcPct val="130000"/>
              </a:lnSpc>
              <a:spcBef>
                <a:spcPts val="13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Оценки ранжируются от 55 до 99.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540000" lvl="0" marL="0" rtl="0" algn="l">
              <a:lnSpc>
                <a:spcPct val="130000"/>
              </a:lnSpc>
              <a:spcBef>
                <a:spcPts val="13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Много пропусков. Не все шоу оценены.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540000" lvl="0" marL="0" rtl="0" algn="l">
              <a:lnSpc>
                <a:spcPct val="130000"/>
              </a:lnSpc>
              <a:spcBef>
                <a:spcPts val="13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Стандартное отклонение 12.77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540000" lvl="0" marL="0" rtl="0" algn="l">
              <a:lnSpc>
                <a:spcPct val="130000"/>
              </a:lnSpc>
              <a:spcBef>
                <a:spcPts val="130"/>
              </a:spcBef>
              <a:spcAft>
                <a:spcPts val="13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08675"/>
            <a:ext cx="85206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b="1" lang="ru" sz="240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Какие оценки пользователи ставят в среднем?</a:t>
            </a:r>
            <a:endParaRPr b="1" sz="2400">
              <a:solidFill>
                <a:srgbClr val="9900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 sz="24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200" y="920400"/>
            <a:ext cx="4047000" cy="3648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108675"/>
            <a:ext cx="85206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 sz="240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b="1" lang="ru" sz="240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 какие годы были запущены шоу?</a:t>
            </a:r>
            <a:endParaRPr b="1" sz="2400">
              <a:solidFill>
                <a:srgbClr val="990000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055875"/>
            <a:ext cx="4233000" cy="3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5400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chemeClr val="dk1"/>
                </a:solidFill>
              </a:rPr>
              <a:t>В дс представлены шоу с 1940 по 2017 года. 35 разных.</a:t>
            </a:r>
            <a:endParaRPr b="1">
              <a:solidFill>
                <a:schemeClr val="dk1"/>
              </a:solidFill>
            </a:endParaRPr>
          </a:p>
          <a:p>
            <a:pPr indent="540000" lvl="0" marL="0" rtl="0" algn="l">
              <a:lnSpc>
                <a:spcPct val="125000"/>
              </a:lnSpc>
              <a:spcBef>
                <a:spcPts val="125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chemeClr val="dk1"/>
                </a:solidFill>
              </a:rPr>
              <a:t>Количество выпускаемых шоу увеличивается с годом. </a:t>
            </a:r>
            <a:endParaRPr b="1">
              <a:solidFill>
                <a:schemeClr val="dk1"/>
              </a:solidFill>
            </a:endParaRPr>
          </a:p>
          <a:p>
            <a:pPr indent="540000" lvl="0" marL="0" rtl="0" algn="l">
              <a:lnSpc>
                <a:spcPct val="125000"/>
              </a:lnSpc>
              <a:spcBef>
                <a:spcPts val="125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chemeClr val="dk1"/>
                </a:solidFill>
              </a:rPr>
              <a:t>В 1940 выпущено всего 1 шоу (один из первых цветных мультфильмов) следующее в 1976, по 199</a:t>
            </a:r>
            <a:r>
              <a:rPr b="1" lang="ru">
                <a:solidFill>
                  <a:schemeClr val="dk1"/>
                </a:solidFill>
              </a:rPr>
              <a:t>1 </a:t>
            </a:r>
            <a:r>
              <a:rPr b="1" lang="ru">
                <a:solidFill>
                  <a:schemeClr val="dk1"/>
                </a:solidFill>
              </a:rPr>
              <a:t>не больше 1 в год.</a:t>
            </a:r>
            <a:endParaRPr b="1">
              <a:solidFill>
                <a:schemeClr val="dk1"/>
              </a:solidFill>
            </a:endParaRPr>
          </a:p>
          <a:p>
            <a:pPr indent="540000" lvl="0" marL="0" rtl="0" algn="l">
              <a:lnSpc>
                <a:spcPct val="125000"/>
              </a:lnSpc>
              <a:spcBef>
                <a:spcPts val="125"/>
              </a:spcBef>
              <a:spcAft>
                <a:spcPts val="0"/>
              </a:spcAft>
              <a:buSzPts val="1800"/>
              <a:buNone/>
            </a:pPr>
            <a:r>
              <a:rPr b="1" lang="ru">
                <a:solidFill>
                  <a:schemeClr val="dk1"/>
                </a:solidFill>
              </a:rPr>
              <a:t>Небольшой рост в 90х, больше в 2000.</a:t>
            </a:r>
            <a:endParaRPr b="1">
              <a:solidFill>
                <a:schemeClr val="dk1"/>
              </a:solidFill>
            </a:endParaRPr>
          </a:p>
          <a:p>
            <a:pPr indent="540000" lvl="0" marL="0" rtl="0" algn="l">
              <a:lnSpc>
                <a:spcPct val="125000"/>
              </a:lnSpc>
              <a:spcBef>
                <a:spcPts val="125"/>
              </a:spcBef>
              <a:spcAft>
                <a:spcPts val="125"/>
              </a:spcAft>
              <a:buSzPts val="1800"/>
              <a:buNone/>
            </a:pPr>
            <a:r>
              <a:rPr b="1" lang="ru">
                <a:solidFill>
                  <a:schemeClr val="dk1"/>
                </a:solidFill>
              </a:rPr>
              <a:t>Резкий рост с 2010х.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300" y="1055838"/>
            <a:ext cx="4232999" cy="382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100900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" sz="240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b="1" lang="ru" sz="240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Можно ли сделать вывод, что 2017 год успешнее для Netflix?</a:t>
            </a:r>
            <a:endParaRPr b="1" sz="2400">
              <a:solidFill>
                <a:srgbClr val="990000"/>
              </a:solidFill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068550"/>
            <a:ext cx="8520600" cy="16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63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2016 выпущено 145 шоу (полностью год), в 2017 представлено 37 шоу (не полностью год, до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11.06.2017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63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 оценкам пользователей в 2016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средняя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84.3, в 2017 - 88.1.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63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Если бы количество шоу было соразмерно мы могли бы сказать что 17 успешнее, так как да, пользователи в среднем ставили более высокие оценки.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63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63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2017 всего оценок 37                                                                2016 всего оценок 146          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57934"/>
            <a:ext cx="3446025" cy="241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3625" y="2680450"/>
            <a:ext cx="3446041" cy="24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