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ontserrat Bold" charset="1" panose="00000800000000000000"/>
      <p:regular r:id="rId22"/>
    </p:embeddedFont>
    <p:embeddedFont>
      <p:font typeface="Montserrat"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1.pn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2.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4.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TextBox 2" id="2"/>
          <p:cNvSpPr txBox="true"/>
          <p:nvPr/>
        </p:nvSpPr>
        <p:spPr>
          <a:xfrm rot="0">
            <a:off x="200835" y="4796793"/>
            <a:ext cx="17907895" cy="2797749"/>
          </a:xfrm>
          <a:prstGeom prst="rect">
            <a:avLst/>
          </a:prstGeom>
        </p:spPr>
        <p:txBody>
          <a:bodyPr anchor="t" rtlCol="false" tIns="0" lIns="0" bIns="0" rIns="0">
            <a:spAutoFit/>
          </a:bodyPr>
          <a:lstStyle/>
          <a:p>
            <a:pPr algn="l">
              <a:lnSpc>
                <a:spcPts val="7126"/>
              </a:lnSpc>
            </a:pPr>
            <a:r>
              <a:rPr lang="en-US" sz="7918" b="true">
                <a:solidFill>
                  <a:srgbClr val="4D818B"/>
                </a:solidFill>
                <a:latin typeface="Montserrat Bold"/>
                <a:ea typeface="Montserrat Bold"/>
                <a:cs typeface="Montserrat Bold"/>
                <a:sym typeface="Montserrat Bold"/>
              </a:rPr>
              <a:t>BREAST CANCER CLASSIFICATION WITH DECISION TREE &amp; LOGISTIC REGRESSION</a:t>
            </a:r>
          </a:p>
        </p:txBody>
      </p:sp>
      <p:grpSp>
        <p:nvGrpSpPr>
          <p:cNvPr name="Group 3" id="3"/>
          <p:cNvGrpSpPr/>
          <p:nvPr/>
        </p:nvGrpSpPr>
        <p:grpSpPr>
          <a:xfrm rot="0">
            <a:off x="-788257" y="-514350"/>
            <a:ext cx="19864514" cy="2631582"/>
            <a:chOff x="0" y="0"/>
            <a:chExt cx="5231806" cy="693092"/>
          </a:xfrm>
        </p:grpSpPr>
        <p:sp>
          <p:nvSpPr>
            <p:cNvPr name="Freeform 4" id="4"/>
            <p:cNvSpPr/>
            <p:nvPr/>
          </p:nvSpPr>
          <p:spPr>
            <a:xfrm flipH="false" flipV="false" rot="0">
              <a:off x="0" y="0"/>
              <a:ext cx="5231806" cy="693092"/>
            </a:xfrm>
            <a:custGeom>
              <a:avLst/>
              <a:gdLst/>
              <a:ahLst/>
              <a:cxnLst/>
              <a:rect r="r" b="b" t="t" l="l"/>
              <a:pathLst>
                <a:path h="693092" w="5231806">
                  <a:moveTo>
                    <a:pt x="0" y="0"/>
                  </a:moveTo>
                  <a:lnTo>
                    <a:pt x="5231806" y="0"/>
                  </a:lnTo>
                  <a:lnTo>
                    <a:pt x="5231806" y="693092"/>
                  </a:lnTo>
                  <a:lnTo>
                    <a:pt x="0" y="693092"/>
                  </a:lnTo>
                  <a:close/>
                </a:path>
              </a:pathLst>
            </a:custGeom>
            <a:solidFill>
              <a:srgbClr val="74A8B3"/>
            </a:solidFill>
          </p:spPr>
        </p:sp>
        <p:sp>
          <p:nvSpPr>
            <p:cNvPr name="TextBox 5" id="5"/>
            <p:cNvSpPr txBox="true"/>
            <p:nvPr/>
          </p:nvSpPr>
          <p:spPr>
            <a:xfrm>
              <a:off x="0" y="-38100"/>
              <a:ext cx="5231806" cy="731192"/>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a:off x="6001566" y="3137054"/>
            <a:ext cx="12286434" cy="0"/>
          </a:xfrm>
          <a:prstGeom prst="line">
            <a:avLst/>
          </a:prstGeom>
          <a:ln cap="flat" w="38100">
            <a:solidFill>
              <a:srgbClr val="74A8B3"/>
            </a:solidFill>
            <a:prstDash val="solid"/>
            <a:headEnd type="none" len="sm" w="sm"/>
            <a:tailEnd type="none" len="sm" w="sm"/>
          </a:ln>
        </p:spPr>
      </p:sp>
      <p:sp>
        <p:nvSpPr>
          <p:cNvPr name="Freeform 7" id="7"/>
          <p:cNvSpPr/>
          <p:nvPr/>
        </p:nvSpPr>
        <p:spPr>
          <a:xfrm flipH="false" flipV="false" rot="0">
            <a:off x="14966126" y="-168524"/>
            <a:ext cx="3769315" cy="2241029"/>
          </a:xfrm>
          <a:custGeom>
            <a:avLst/>
            <a:gdLst/>
            <a:ahLst/>
            <a:cxnLst/>
            <a:rect r="r" b="b" t="t" l="l"/>
            <a:pathLst>
              <a:path h="2241029" w="3769315">
                <a:moveTo>
                  <a:pt x="0" y="0"/>
                </a:moveTo>
                <a:lnTo>
                  <a:pt x="3769315" y="0"/>
                </a:lnTo>
                <a:lnTo>
                  <a:pt x="3769315" y="2241029"/>
                </a:lnTo>
                <a:lnTo>
                  <a:pt x="0" y="2241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038669" y="8258884"/>
            <a:ext cx="3105289" cy="3105289"/>
          </a:xfrm>
          <a:custGeom>
            <a:avLst/>
            <a:gdLst/>
            <a:ahLst/>
            <a:cxnLst/>
            <a:rect r="r" b="b" t="t" l="l"/>
            <a:pathLst>
              <a:path h="3105289" w="3105289">
                <a:moveTo>
                  <a:pt x="0" y="0"/>
                </a:moveTo>
                <a:lnTo>
                  <a:pt x="3105288" y="0"/>
                </a:lnTo>
                <a:lnTo>
                  <a:pt x="3105288" y="3105289"/>
                </a:lnTo>
                <a:lnTo>
                  <a:pt x="0" y="3105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00835" y="2117232"/>
            <a:ext cx="5011546" cy="1510834"/>
          </a:xfrm>
          <a:custGeom>
            <a:avLst/>
            <a:gdLst/>
            <a:ahLst/>
            <a:cxnLst/>
            <a:rect r="r" b="b" t="t" l="l"/>
            <a:pathLst>
              <a:path h="1510834" w="5011546">
                <a:moveTo>
                  <a:pt x="0" y="0"/>
                </a:moveTo>
                <a:lnTo>
                  <a:pt x="5011546" y="0"/>
                </a:lnTo>
                <a:lnTo>
                  <a:pt x="5011546" y="1510834"/>
                </a:lnTo>
                <a:lnTo>
                  <a:pt x="0" y="1510834"/>
                </a:lnTo>
                <a:lnTo>
                  <a:pt x="0" y="0"/>
                </a:lnTo>
                <a:close/>
              </a:path>
            </a:pathLst>
          </a:custGeom>
          <a:blipFill>
            <a:blip r:embed="rId6"/>
            <a:stretch>
              <a:fillRect l="0" t="0" r="0" b="0"/>
            </a:stretch>
          </a:blipFill>
        </p:spPr>
      </p:sp>
      <p:sp>
        <p:nvSpPr>
          <p:cNvPr name="TextBox 10" id="10"/>
          <p:cNvSpPr txBox="true"/>
          <p:nvPr/>
        </p:nvSpPr>
        <p:spPr>
          <a:xfrm rot="0">
            <a:off x="1028700" y="8382709"/>
            <a:ext cx="12690641" cy="499110"/>
          </a:xfrm>
          <a:prstGeom prst="rect">
            <a:avLst/>
          </a:prstGeom>
        </p:spPr>
        <p:txBody>
          <a:bodyPr anchor="t" rtlCol="false" tIns="0" lIns="0" bIns="0" rIns="0">
            <a:spAutoFit/>
          </a:bodyPr>
          <a:lstStyle/>
          <a:p>
            <a:pPr algn="l">
              <a:lnSpc>
                <a:spcPts val="3689"/>
              </a:lnSpc>
            </a:pPr>
            <a:r>
              <a:rPr lang="en-US" sz="4099">
                <a:solidFill>
                  <a:srgbClr val="4D818B"/>
                </a:solidFill>
                <a:latin typeface="Montserrat"/>
                <a:ea typeface="Montserrat"/>
                <a:cs typeface="Montserrat"/>
                <a:sym typeface="Montserrat"/>
              </a:rPr>
              <a:t>Hafidz Prasetyo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783771" y="2892621"/>
            <a:ext cx="6085195"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true" rot="0">
            <a:off x="13540889" y="-401521"/>
            <a:ext cx="2235138" cy="3315728"/>
          </a:xfrm>
          <a:custGeom>
            <a:avLst/>
            <a:gdLst/>
            <a:ahLst/>
            <a:cxnLst/>
            <a:rect r="r" b="b" t="t" l="l"/>
            <a:pathLst>
              <a:path h="3315728" w="2235138">
                <a:moveTo>
                  <a:pt x="0" y="3315728"/>
                </a:moveTo>
                <a:lnTo>
                  <a:pt x="2235137" y="3315728"/>
                </a:lnTo>
                <a:lnTo>
                  <a:pt x="2235137" y="0"/>
                </a:lnTo>
                <a:lnTo>
                  <a:pt x="0" y="0"/>
                </a:lnTo>
                <a:lnTo>
                  <a:pt x="0" y="3315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3771" y="2892621"/>
            <a:ext cx="10035488" cy="4234755"/>
          </a:xfrm>
          <a:custGeom>
            <a:avLst/>
            <a:gdLst/>
            <a:ahLst/>
            <a:cxnLst/>
            <a:rect r="r" b="b" t="t" l="l"/>
            <a:pathLst>
              <a:path h="4234755" w="10035488">
                <a:moveTo>
                  <a:pt x="0" y="0"/>
                </a:moveTo>
                <a:lnTo>
                  <a:pt x="10035488" y="0"/>
                </a:lnTo>
                <a:lnTo>
                  <a:pt x="10035488" y="4234755"/>
                </a:lnTo>
                <a:lnTo>
                  <a:pt x="0" y="4234755"/>
                </a:lnTo>
                <a:lnTo>
                  <a:pt x="0" y="0"/>
                </a:lnTo>
                <a:close/>
              </a:path>
            </a:pathLst>
          </a:custGeom>
          <a:blipFill>
            <a:blip r:embed="rId4"/>
            <a:stretch>
              <a:fillRect l="0" t="0" r="0" b="0"/>
            </a:stretch>
          </a:blipFill>
        </p:spPr>
      </p:sp>
      <p:sp>
        <p:nvSpPr>
          <p:cNvPr name="TextBox 5" id="5"/>
          <p:cNvSpPr txBox="true"/>
          <p:nvPr/>
        </p:nvSpPr>
        <p:spPr>
          <a:xfrm rot="0">
            <a:off x="320224" y="7677151"/>
            <a:ext cx="17155886" cy="15811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Mengimpor DecisionTreeClassifier dari Scikit-Learn,dan melatih model dengan menggunakan data latih (x_train) dan label (y_train). random_state=42 → Menentukan angka acak agar hasilnya konsisten setiap kali dijalankan.</a:t>
            </a:r>
          </a:p>
        </p:txBody>
      </p:sp>
      <p:sp>
        <p:nvSpPr>
          <p:cNvPr name="TextBox 6" id="6"/>
          <p:cNvSpPr txBox="true"/>
          <p:nvPr/>
        </p:nvSpPr>
        <p:spPr>
          <a:xfrm rot="0">
            <a:off x="783771" y="1950411"/>
            <a:ext cx="11722974" cy="728676"/>
          </a:xfrm>
          <a:prstGeom prst="rect">
            <a:avLst/>
          </a:prstGeom>
        </p:spPr>
        <p:txBody>
          <a:bodyPr anchor="t" rtlCol="false" tIns="0" lIns="0" bIns="0" rIns="0">
            <a:spAutoFit/>
          </a:bodyPr>
          <a:lstStyle/>
          <a:p>
            <a:pPr algn="l">
              <a:lnSpc>
                <a:spcPts val="5203"/>
              </a:lnSpc>
            </a:pPr>
            <a:r>
              <a:rPr lang="en-US" sz="5781" b="true">
                <a:solidFill>
                  <a:srgbClr val="4D818B"/>
                </a:solidFill>
                <a:latin typeface="Montserrat Bold"/>
                <a:ea typeface="Montserrat Bold"/>
                <a:cs typeface="Montserrat Bold"/>
                <a:sym typeface="Montserrat Bold"/>
              </a:rPr>
              <a:t>TRAIN THE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783771" y="2892621"/>
            <a:ext cx="6085195"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true" rot="0">
            <a:off x="13540889" y="-401521"/>
            <a:ext cx="2235138" cy="3315728"/>
          </a:xfrm>
          <a:custGeom>
            <a:avLst/>
            <a:gdLst/>
            <a:ahLst/>
            <a:cxnLst/>
            <a:rect r="r" b="b" t="t" l="l"/>
            <a:pathLst>
              <a:path h="3315728" w="2235138">
                <a:moveTo>
                  <a:pt x="0" y="3315728"/>
                </a:moveTo>
                <a:lnTo>
                  <a:pt x="2235137" y="3315728"/>
                </a:lnTo>
                <a:lnTo>
                  <a:pt x="2235137" y="0"/>
                </a:lnTo>
                <a:lnTo>
                  <a:pt x="0" y="0"/>
                </a:lnTo>
                <a:lnTo>
                  <a:pt x="0" y="3315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0224" y="3276471"/>
            <a:ext cx="10595776" cy="3365717"/>
          </a:xfrm>
          <a:custGeom>
            <a:avLst/>
            <a:gdLst/>
            <a:ahLst/>
            <a:cxnLst/>
            <a:rect r="r" b="b" t="t" l="l"/>
            <a:pathLst>
              <a:path h="3365717" w="10595776">
                <a:moveTo>
                  <a:pt x="0" y="0"/>
                </a:moveTo>
                <a:lnTo>
                  <a:pt x="10595777" y="0"/>
                </a:lnTo>
                <a:lnTo>
                  <a:pt x="10595777" y="3365717"/>
                </a:lnTo>
                <a:lnTo>
                  <a:pt x="0" y="3365717"/>
                </a:lnTo>
                <a:lnTo>
                  <a:pt x="0" y="0"/>
                </a:lnTo>
                <a:close/>
              </a:path>
            </a:pathLst>
          </a:custGeom>
          <a:blipFill>
            <a:blip r:embed="rId4"/>
            <a:stretch>
              <a:fillRect l="0" t="0" r="0" b="0"/>
            </a:stretch>
          </a:blipFill>
        </p:spPr>
      </p:sp>
      <p:sp>
        <p:nvSpPr>
          <p:cNvPr name="TextBox 5" id="5"/>
          <p:cNvSpPr txBox="true"/>
          <p:nvPr/>
        </p:nvSpPr>
        <p:spPr>
          <a:xfrm rot="0">
            <a:off x="320224" y="7677151"/>
            <a:ext cx="17155886" cy="10477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Buat satu model lagi untuk melakukan perbandingan antar model. Disini saya menggunakan Logistic Regression untuk membandingkan</a:t>
            </a:r>
          </a:p>
        </p:txBody>
      </p:sp>
      <p:sp>
        <p:nvSpPr>
          <p:cNvPr name="TextBox 6" id="6"/>
          <p:cNvSpPr txBox="true"/>
          <p:nvPr/>
        </p:nvSpPr>
        <p:spPr>
          <a:xfrm rot="0">
            <a:off x="783771" y="1950411"/>
            <a:ext cx="11722974" cy="728676"/>
          </a:xfrm>
          <a:prstGeom prst="rect">
            <a:avLst/>
          </a:prstGeom>
        </p:spPr>
        <p:txBody>
          <a:bodyPr anchor="t" rtlCol="false" tIns="0" lIns="0" bIns="0" rIns="0">
            <a:spAutoFit/>
          </a:bodyPr>
          <a:lstStyle/>
          <a:p>
            <a:pPr algn="l">
              <a:lnSpc>
                <a:spcPts val="5203"/>
              </a:lnSpc>
            </a:pPr>
            <a:r>
              <a:rPr lang="en-US" sz="5781" b="true">
                <a:solidFill>
                  <a:srgbClr val="4D818B"/>
                </a:solidFill>
                <a:latin typeface="Montserrat Bold"/>
                <a:ea typeface="Montserrat Bold"/>
                <a:cs typeface="Montserrat Bold"/>
                <a:sym typeface="Montserrat Bold"/>
              </a:rPr>
              <a:t>TRAIN THE MODEL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757461" y="1275393"/>
            <a:ext cx="6085195"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true" rot="0">
            <a:off x="16358541" y="-213557"/>
            <a:ext cx="2235138" cy="3315728"/>
          </a:xfrm>
          <a:custGeom>
            <a:avLst/>
            <a:gdLst/>
            <a:ahLst/>
            <a:cxnLst/>
            <a:rect r="r" b="b" t="t" l="l"/>
            <a:pathLst>
              <a:path h="3315728" w="2235138">
                <a:moveTo>
                  <a:pt x="0" y="3315728"/>
                </a:moveTo>
                <a:lnTo>
                  <a:pt x="2235138" y="3315728"/>
                </a:lnTo>
                <a:lnTo>
                  <a:pt x="2235138" y="0"/>
                </a:lnTo>
                <a:lnTo>
                  <a:pt x="0" y="0"/>
                </a:lnTo>
                <a:lnTo>
                  <a:pt x="0" y="3315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0224" y="1839285"/>
            <a:ext cx="11134982" cy="3630884"/>
          </a:xfrm>
          <a:custGeom>
            <a:avLst/>
            <a:gdLst/>
            <a:ahLst/>
            <a:cxnLst/>
            <a:rect r="r" b="b" t="t" l="l"/>
            <a:pathLst>
              <a:path h="3630884" w="11134982">
                <a:moveTo>
                  <a:pt x="0" y="0"/>
                </a:moveTo>
                <a:lnTo>
                  <a:pt x="11134982" y="0"/>
                </a:lnTo>
                <a:lnTo>
                  <a:pt x="11134982" y="3630884"/>
                </a:lnTo>
                <a:lnTo>
                  <a:pt x="0" y="3630884"/>
                </a:lnTo>
                <a:lnTo>
                  <a:pt x="0" y="0"/>
                </a:lnTo>
                <a:close/>
              </a:path>
            </a:pathLst>
          </a:custGeom>
          <a:blipFill>
            <a:blip r:embed="rId4"/>
            <a:stretch>
              <a:fillRect l="0" t="-963" r="0" b="-963"/>
            </a:stretch>
          </a:blipFill>
        </p:spPr>
      </p:sp>
      <p:sp>
        <p:nvSpPr>
          <p:cNvPr name="Freeform 5" id="5"/>
          <p:cNvSpPr/>
          <p:nvPr/>
        </p:nvSpPr>
        <p:spPr>
          <a:xfrm flipH="false" flipV="false" rot="0">
            <a:off x="320224" y="6530506"/>
            <a:ext cx="13254708" cy="1375176"/>
          </a:xfrm>
          <a:custGeom>
            <a:avLst/>
            <a:gdLst/>
            <a:ahLst/>
            <a:cxnLst/>
            <a:rect r="r" b="b" t="t" l="l"/>
            <a:pathLst>
              <a:path h="1375176" w="13254708">
                <a:moveTo>
                  <a:pt x="0" y="0"/>
                </a:moveTo>
                <a:lnTo>
                  <a:pt x="13254708" y="0"/>
                </a:lnTo>
                <a:lnTo>
                  <a:pt x="13254708" y="1375176"/>
                </a:lnTo>
                <a:lnTo>
                  <a:pt x="0" y="1375176"/>
                </a:lnTo>
                <a:lnTo>
                  <a:pt x="0" y="0"/>
                </a:lnTo>
                <a:close/>
              </a:path>
            </a:pathLst>
          </a:custGeom>
          <a:blipFill>
            <a:blip r:embed="rId5"/>
            <a:stretch>
              <a:fillRect l="0" t="0" r="0" b="0"/>
            </a:stretch>
          </a:blipFill>
        </p:spPr>
      </p:sp>
      <p:sp>
        <p:nvSpPr>
          <p:cNvPr name="TextBox 6" id="6"/>
          <p:cNvSpPr txBox="true"/>
          <p:nvPr/>
        </p:nvSpPr>
        <p:spPr>
          <a:xfrm rot="0">
            <a:off x="11859028" y="3681552"/>
            <a:ext cx="5974906" cy="2212423"/>
          </a:xfrm>
          <a:prstGeom prst="rect">
            <a:avLst/>
          </a:prstGeom>
        </p:spPr>
        <p:txBody>
          <a:bodyPr anchor="t" rtlCol="false" tIns="0" lIns="0" bIns="0" rIns="0">
            <a:spAutoFit/>
          </a:bodyPr>
          <a:lstStyle/>
          <a:p>
            <a:pPr algn="just">
              <a:lnSpc>
                <a:spcPts val="4399"/>
              </a:lnSpc>
            </a:pPr>
            <a:r>
              <a:rPr lang="en-US" sz="3142">
                <a:solidFill>
                  <a:srgbClr val="4D818B"/>
                </a:solidFill>
                <a:latin typeface="Montserrat"/>
                <a:ea typeface="Montserrat"/>
                <a:cs typeface="Montserrat"/>
                <a:sym typeface="Montserrat"/>
              </a:rPr>
              <a:t>Hasil dari kedua model menunjukan hasil dari logistic regression itu lebih besar yaitu 95.61%</a:t>
            </a:r>
          </a:p>
        </p:txBody>
      </p:sp>
      <p:sp>
        <p:nvSpPr>
          <p:cNvPr name="TextBox 7" id="7"/>
          <p:cNvSpPr txBox="true"/>
          <p:nvPr/>
        </p:nvSpPr>
        <p:spPr>
          <a:xfrm rot="0">
            <a:off x="320224" y="527667"/>
            <a:ext cx="11722974" cy="728676"/>
          </a:xfrm>
          <a:prstGeom prst="rect">
            <a:avLst/>
          </a:prstGeom>
        </p:spPr>
        <p:txBody>
          <a:bodyPr anchor="t" rtlCol="false" tIns="0" lIns="0" bIns="0" rIns="0">
            <a:spAutoFit/>
          </a:bodyPr>
          <a:lstStyle/>
          <a:p>
            <a:pPr algn="l">
              <a:lnSpc>
                <a:spcPts val="5203"/>
              </a:lnSpc>
            </a:pPr>
            <a:r>
              <a:rPr lang="en-US" sz="5781" b="true">
                <a:solidFill>
                  <a:srgbClr val="4D818B"/>
                </a:solidFill>
                <a:latin typeface="Montserrat Bold"/>
                <a:ea typeface="Montserrat Bold"/>
                <a:cs typeface="Montserrat Bold"/>
                <a:sym typeface="Montserrat Bold"/>
              </a:rPr>
              <a:t>PREDICT &amp; EVALUATE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1028700" y="2191066"/>
            <a:ext cx="3656160"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false" rot="0">
            <a:off x="13345429" y="-412901"/>
            <a:ext cx="5243598" cy="3117557"/>
          </a:xfrm>
          <a:custGeom>
            <a:avLst/>
            <a:gdLst/>
            <a:ahLst/>
            <a:cxnLst/>
            <a:rect r="r" b="b" t="t" l="l"/>
            <a:pathLst>
              <a:path h="3117557" w="5243598">
                <a:moveTo>
                  <a:pt x="0" y="0"/>
                </a:moveTo>
                <a:lnTo>
                  <a:pt x="5243598" y="0"/>
                </a:lnTo>
                <a:lnTo>
                  <a:pt x="5243598" y="3117558"/>
                </a:lnTo>
                <a:lnTo>
                  <a:pt x="0" y="3117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253361" y="9258300"/>
            <a:ext cx="1940272" cy="1153580"/>
          </a:xfrm>
          <a:custGeom>
            <a:avLst/>
            <a:gdLst/>
            <a:ahLst/>
            <a:cxnLst/>
            <a:rect r="r" b="b" t="t" l="l"/>
            <a:pathLst>
              <a:path h="1153580" w="1940272">
                <a:moveTo>
                  <a:pt x="0" y="1153580"/>
                </a:moveTo>
                <a:lnTo>
                  <a:pt x="1940273" y="1153580"/>
                </a:lnTo>
                <a:lnTo>
                  <a:pt x="1940273" y="0"/>
                </a:lnTo>
                <a:lnTo>
                  <a:pt x="0" y="0"/>
                </a:lnTo>
                <a:lnTo>
                  <a:pt x="0" y="11535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5400000">
            <a:off x="15813594" y="8629136"/>
            <a:ext cx="2235138" cy="3315728"/>
          </a:xfrm>
          <a:custGeom>
            <a:avLst/>
            <a:gdLst/>
            <a:ahLst/>
            <a:cxnLst/>
            <a:rect r="r" b="b" t="t" l="l"/>
            <a:pathLst>
              <a:path h="3315728" w="2235138">
                <a:moveTo>
                  <a:pt x="0" y="3315728"/>
                </a:moveTo>
                <a:lnTo>
                  <a:pt x="2235138" y="3315728"/>
                </a:lnTo>
                <a:lnTo>
                  <a:pt x="2235138" y="0"/>
                </a:lnTo>
                <a:lnTo>
                  <a:pt x="0" y="0"/>
                </a:lnTo>
                <a:lnTo>
                  <a:pt x="0" y="331572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16775" y="2704657"/>
            <a:ext cx="7800882" cy="6063492"/>
          </a:xfrm>
          <a:custGeom>
            <a:avLst/>
            <a:gdLst/>
            <a:ahLst/>
            <a:cxnLst/>
            <a:rect r="r" b="b" t="t" l="l"/>
            <a:pathLst>
              <a:path h="6063492" w="7800882">
                <a:moveTo>
                  <a:pt x="0" y="0"/>
                </a:moveTo>
                <a:lnTo>
                  <a:pt x="7800882" y="0"/>
                </a:lnTo>
                <a:lnTo>
                  <a:pt x="7800882" y="6063491"/>
                </a:lnTo>
                <a:lnTo>
                  <a:pt x="0" y="6063491"/>
                </a:lnTo>
                <a:lnTo>
                  <a:pt x="0" y="0"/>
                </a:lnTo>
                <a:close/>
              </a:path>
            </a:pathLst>
          </a:custGeom>
          <a:blipFill>
            <a:blip r:embed="rId6"/>
            <a:stretch>
              <a:fillRect l="0" t="0" r="0" b="0"/>
            </a:stretch>
          </a:blipFill>
        </p:spPr>
      </p:sp>
      <p:sp>
        <p:nvSpPr>
          <p:cNvPr name="TextBox 7" id="7"/>
          <p:cNvSpPr txBox="true"/>
          <p:nvPr/>
        </p:nvSpPr>
        <p:spPr>
          <a:xfrm rot="0">
            <a:off x="716775" y="1226325"/>
            <a:ext cx="11241726" cy="945691"/>
          </a:xfrm>
          <a:prstGeom prst="rect">
            <a:avLst/>
          </a:prstGeom>
        </p:spPr>
        <p:txBody>
          <a:bodyPr anchor="t" rtlCol="false" tIns="0" lIns="0" bIns="0" rIns="0">
            <a:spAutoFit/>
          </a:bodyPr>
          <a:lstStyle/>
          <a:p>
            <a:pPr algn="l">
              <a:lnSpc>
                <a:spcPts val="6878"/>
              </a:lnSpc>
            </a:pPr>
            <a:r>
              <a:rPr lang="en-US" sz="7642" b="true">
                <a:solidFill>
                  <a:srgbClr val="4D818B"/>
                </a:solidFill>
                <a:latin typeface="Montserrat Bold"/>
                <a:ea typeface="Montserrat Bold"/>
                <a:cs typeface="Montserrat Bold"/>
                <a:sym typeface="Montserrat Bold"/>
              </a:rPr>
              <a:t>CONFUSION MATRIX</a:t>
            </a:r>
          </a:p>
        </p:txBody>
      </p:sp>
      <p:sp>
        <p:nvSpPr>
          <p:cNvPr name="TextBox 8" id="8"/>
          <p:cNvSpPr txBox="true"/>
          <p:nvPr/>
        </p:nvSpPr>
        <p:spPr>
          <a:xfrm rot="0">
            <a:off x="11276707" y="5029060"/>
            <a:ext cx="7312320" cy="5143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Decision tree</a:t>
            </a:r>
          </a:p>
        </p:txBody>
      </p:sp>
      <p:sp>
        <p:nvSpPr>
          <p:cNvPr name="Freeform 9" id="9"/>
          <p:cNvSpPr/>
          <p:nvPr/>
        </p:nvSpPr>
        <p:spPr>
          <a:xfrm flipH="true" flipV="false" rot="0">
            <a:off x="9144000" y="5200790"/>
            <a:ext cx="1745836" cy="342620"/>
          </a:xfrm>
          <a:custGeom>
            <a:avLst/>
            <a:gdLst/>
            <a:ahLst/>
            <a:cxnLst/>
            <a:rect r="r" b="b" t="t" l="l"/>
            <a:pathLst>
              <a:path h="342620" w="1745836">
                <a:moveTo>
                  <a:pt x="1745836" y="0"/>
                </a:moveTo>
                <a:lnTo>
                  <a:pt x="0" y="0"/>
                </a:lnTo>
                <a:lnTo>
                  <a:pt x="0" y="342620"/>
                </a:lnTo>
                <a:lnTo>
                  <a:pt x="1745836" y="342620"/>
                </a:lnTo>
                <a:lnTo>
                  <a:pt x="1745836"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1028700" y="2191066"/>
            <a:ext cx="3656160"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false" rot="0">
            <a:off x="13345429" y="-412901"/>
            <a:ext cx="5243598" cy="3117557"/>
          </a:xfrm>
          <a:custGeom>
            <a:avLst/>
            <a:gdLst/>
            <a:ahLst/>
            <a:cxnLst/>
            <a:rect r="r" b="b" t="t" l="l"/>
            <a:pathLst>
              <a:path h="3117557" w="5243598">
                <a:moveTo>
                  <a:pt x="0" y="0"/>
                </a:moveTo>
                <a:lnTo>
                  <a:pt x="5243598" y="0"/>
                </a:lnTo>
                <a:lnTo>
                  <a:pt x="5243598" y="3117558"/>
                </a:lnTo>
                <a:lnTo>
                  <a:pt x="0" y="31175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253361" y="9258300"/>
            <a:ext cx="1940272" cy="1153580"/>
          </a:xfrm>
          <a:custGeom>
            <a:avLst/>
            <a:gdLst/>
            <a:ahLst/>
            <a:cxnLst/>
            <a:rect r="r" b="b" t="t" l="l"/>
            <a:pathLst>
              <a:path h="1153580" w="1940272">
                <a:moveTo>
                  <a:pt x="0" y="1153580"/>
                </a:moveTo>
                <a:lnTo>
                  <a:pt x="1940273" y="1153580"/>
                </a:lnTo>
                <a:lnTo>
                  <a:pt x="1940273" y="0"/>
                </a:lnTo>
                <a:lnTo>
                  <a:pt x="0" y="0"/>
                </a:lnTo>
                <a:lnTo>
                  <a:pt x="0" y="115358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5400000">
            <a:off x="15813594" y="8629136"/>
            <a:ext cx="2235138" cy="3315728"/>
          </a:xfrm>
          <a:custGeom>
            <a:avLst/>
            <a:gdLst/>
            <a:ahLst/>
            <a:cxnLst/>
            <a:rect r="r" b="b" t="t" l="l"/>
            <a:pathLst>
              <a:path h="3315728" w="2235138">
                <a:moveTo>
                  <a:pt x="0" y="3315728"/>
                </a:moveTo>
                <a:lnTo>
                  <a:pt x="2235138" y="3315728"/>
                </a:lnTo>
                <a:lnTo>
                  <a:pt x="2235138" y="0"/>
                </a:lnTo>
                <a:lnTo>
                  <a:pt x="0" y="0"/>
                </a:lnTo>
                <a:lnTo>
                  <a:pt x="0" y="331572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9144000" y="5200790"/>
            <a:ext cx="1745836" cy="342620"/>
          </a:xfrm>
          <a:custGeom>
            <a:avLst/>
            <a:gdLst/>
            <a:ahLst/>
            <a:cxnLst/>
            <a:rect r="r" b="b" t="t" l="l"/>
            <a:pathLst>
              <a:path h="342620" w="1745836">
                <a:moveTo>
                  <a:pt x="1745836" y="0"/>
                </a:moveTo>
                <a:lnTo>
                  <a:pt x="0" y="0"/>
                </a:lnTo>
                <a:lnTo>
                  <a:pt x="0" y="342620"/>
                </a:lnTo>
                <a:lnTo>
                  <a:pt x="1745836" y="342620"/>
                </a:lnTo>
                <a:lnTo>
                  <a:pt x="174583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716775" y="2679091"/>
            <a:ext cx="7556694" cy="6086856"/>
          </a:xfrm>
          <a:custGeom>
            <a:avLst/>
            <a:gdLst/>
            <a:ahLst/>
            <a:cxnLst/>
            <a:rect r="r" b="b" t="t" l="l"/>
            <a:pathLst>
              <a:path h="6086856" w="7556694">
                <a:moveTo>
                  <a:pt x="0" y="0"/>
                </a:moveTo>
                <a:lnTo>
                  <a:pt x="7556694" y="0"/>
                </a:lnTo>
                <a:lnTo>
                  <a:pt x="7556694" y="6086856"/>
                </a:lnTo>
                <a:lnTo>
                  <a:pt x="0" y="6086856"/>
                </a:lnTo>
                <a:lnTo>
                  <a:pt x="0" y="0"/>
                </a:lnTo>
                <a:close/>
              </a:path>
            </a:pathLst>
          </a:custGeom>
          <a:blipFill>
            <a:blip r:embed="rId8"/>
            <a:stretch>
              <a:fillRect l="0" t="0" r="0" b="0"/>
            </a:stretch>
          </a:blipFill>
        </p:spPr>
      </p:sp>
      <p:sp>
        <p:nvSpPr>
          <p:cNvPr name="TextBox 8" id="8"/>
          <p:cNvSpPr txBox="true"/>
          <p:nvPr/>
        </p:nvSpPr>
        <p:spPr>
          <a:xfrm rot="0">
            <a:off x="716775" y="1226325"/>
            <a:ext cx="11241726" cy="945691"/>
          </a:xfrm>
          <a:prstGeom prst="rect">
            <a:avLst/>
          </a:prstGeom>
        </p:spPr>
        <p:txBody>
          <a:bodyPr anchor="t" rtlCol="false" tIns="0" lIns="0" bIns="0" rIns="0">
            <a:spAutoFit/>
          </a:bodyPr>
          <a:lstStyle/>
          <a:p>
            <a:pPr algn="l">
              <a:lnSpc>
                <a:spcPts val="6878"/>
              </a:lnSpc>
            </a:pPr>
            <a:r>
              <a:rPr lang="en-US" sz="7642" b="true">
                <a:solidFill>
                  <a:srgbClr val="4D818B"/>
                </a:solidFill>
                <a:latin typeface="Montserrat Bold"/>
                <a:ea typeface="Montserrat Bold"/>
                <a:cs typeface="Montserrat Bold"/>
                <a:sym typeface="Montserrat Bold"/>
              </a:rPr>
              <a:t>CONFUSION MATRIX</a:t>
            </a:r>
          </a:p>
        </p:txBody>
      </p:sp>
      <p:sp>
        <p:nvSpPr>
          <p:cNvPr name="TextBox 9" id="9"/>
          <p:cNvSpPr txBox="true"/>
          <p:nvPr/>
        </p:nvSpPr>
        <p:spPr>
          <a:xfrm rot="0">
            <a:off x="10975680" y="5086350"/>
            <a:ext cx="7312320" cy="5143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Logistic Regression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flipV="true">
            <a:off x="8604343" y="2152651"/>
            <a:ext cx="8970678"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false" rot="0">
            <a:off x="-246559" y="-261557"/>
            <a:ext cx="5694689" cy="3385751"/>
          </a:xfrm>
          <a:custGeom>
            <a:avLst/>
            <a:gdLst/>
            <a:ahLst/>
            <a:cxnLst/>
            <a:rect r="r" b="b" t="t" l="l"/>
            <a:pathLst>
              <a:path h="3385751" w="5694689">
                <a:moveTo>
                  <a:pt x="0" y="0"/>
                </a:moveTo>
                <a:lnTo>
                  <a:pt x="5694688" y="0"/>
                </a:lnTo>
                <a:lnTo>
                  <a:pt x="5694688" y="3385751"/>
                </a:lnTo>
                <a:lnTo>
                  <a:pt x="0" y="3385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519933" y="9258300"/>
            <a:ext cx="2176444" cy="1293995"/>
          </a:xfrm>
          <a:custGeom>
            <a:avLst/>
            <a:gdLst/>
            <a:ahLst/>
            <a:cxnLst/>
            <a:rect r="r" b="b" t="t" l="l"/>
            <a:pathLst>
              <a:path h="1293995" w="2176444">
                <a:moveTo>
                  <a:pt x="0" y="1293995"/>
                </a:moveTo>
                <a:lnTo>
                  <a:pt x="2176443" y="1293995"/>
                </a:lnTo>
                <a:lnTo>
                  <a:pt x="2176443" y="0"/>
                </a:lnTo>
                <a:lnTo>
                  <a:pt x="0" y="0"/>
                </a:lnTo>
                <a:lnTo>
                  <a:pt x="0" y="129399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3436644"/>
            <a:ext cx="7977696" cy="1706856"/>
          </a:xfrm>
          <a:custGeom>
            <a:avLst/>
            <a:gdLst/>
            <a:ahLst/>
            <a:cxnLst/>
            <a:rect r="r" b="b" t="t" l="l"/>
            <a:pathLst>
              <a:path h="1706856" w="7977696">
                <a:moveTo>
                  <a:pt x="0" y="0"/>
                </a:moveTo>
                <a:lnTo>
                  <a:pt x="7977696" y="0"/>
                </a:lnTo>
                <a:lnTo>
                  <a:pt x="7977696" y="1706856"/>
                </a:lnTo>
                <a:lnTo>
                  <a:pt x="0" y="1706856"/>
                </a:lnTo>
                <a:lnTo>
                  <a:pt x="0" y="0"/>
                </a:lnTo>
                <a:close/>
              </a:path>
            </a:pathLst>
          </a:custGeom>
          <a:blipFill>
            <a:blip r:embed="rId4"/>
            <a:stretch>
              <a:fillRect l="0" t="0" r="0" b="0"/>
            </a:stretch>
          </a:blipFill>
        </p:spPr>
      </p:sp>
      <p:sp>
        <p:nvSpPr>
          <p:cNvPr name="Freeform 6" id="6"/>
          <p:cNvSpPr/>
          <p:nvPr/>
        </p:nvSpPr>
        <p:spPr>
          <a:xfrm flipH="false" flipV="false" rot="0">
            <a:off x="8604343" y="2267046"/>
            <a:ext cx="7943171" cy="7638251"/>
          </a:xfrm>
          <a:custGeom>
            <a:avLst/>
            <a:gdLst/>
            <a:ahLst/>
            <a:cxnLst/>
            <a:rect r="r" b="b" t="t" l="l"/>
            <a:pathLst>
              <a:path h="7638251" w="7943171">
                <a:moveTo>
                  <a:pt x="0" y="0"/>
                </a:moveTo>
                <a:lnTo>
                  <a:pt x="7943171" y="0"/>
                </a:lnTo>
                <a:lnTo>
                  <a:pt x="7943171" y="7638251"/>
                </a:lnTo>
                <a:lnTo>
                  <a:pt x="0" y="7638251"/>
                </a:lnTo>
                <a:lnTo>
                  <a:pt x="0" y="0"/>
                </a:lnTo>
                <a:close/>
              </a:path>
            </a:pathLst>
          </a:custGeom>
          <a:blipFill>
            <a:blip r:embed="rId5"/>
            <a:stretch>
              <a:fillRect l="0" t="0" r="0" b="0"/>
            </a:stretch>
          </a:blipFill>
        </p:spPr>
      </p:sp>
      <p:sp>
        <p:nvSpPr>
          <p:cNvPr name="TextBox 7" id="7"/>
          <p:cNvSpPr txBox="true"/>
          <p:nvPr/>
        </p:nvSpPr>
        <p:spPr>
          <a:xfrm rot="0">
            <a:off x="8604343" y="228600"/>
            <a:ext cx="8970678" cy="1905001"/>
          </a:xfrm>
          <a:prstGeom prst="rect">
            <a:avLst/>
          </a:prstGeom>
        </p:spPr>
        <p:txBody>
          <a:bodyPr anchor="t" rtlCol="false" tIns="0" lIns="0" bIns="0" rIns="0">
            <a:spAutoFit/>
          </a:bodyPr>
          <a:lstStyle/>
          <a:p>
            <a:pPr algn="r">
              <a:lnSpc>
                <a:spcPts val="7200"/>
              </a:lnSpc>
            </a:pPr>
            <a:r>
              <a:rPr lang="en-US" b="true" sz="8000">
                <a:solidFill>
                  <a:srgbClr val="4D818B"/>
                </a:solidFill>
                <a:latin typeface="Montserrat Bold"/>
                <a:ea typeface="Montserrat Bold"/>
                <a:cs typeface="Montserrat Bold"/>
                <a:sym typeface="Montserrat Bold"/>
              </a:rPr>
              <a:t>DATA VISUALIZATION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TextBox 2" id="2"/>
          <p:cNvSpPr txBox="true"/>
          <p:nvPr/>
        </p:nvSpPr>
        <p:spPr>
          <a:xfrm rot="0">
            <a:off x="1613257" y="4305078"/>
            <a:ext cx="15061486" cy="2172145"/>
          </a:xfrm>
          <a:prstGeom prst="rect">
            <a:avLst/>
          </a:prstGeom>
        </p:spPr>
        <p:txBody>
          <a:bodyPr anchor="t" rtlCol="false" tIns="0" lIns="0" bIns="0" rIns="0">
            <a:spAutoFit/>
          </a:bodyPr>
          <a:lstStyle/>
          <a:p>
            <a:pPr algn="ctr">
              <a:lnSpc>
                <a:spcPts val="15760"/>
              </a:lnSpc>
            </a:pPr>
            <a:r>
              <a:rPr lang="en-US" b="true" sz="17511">
                <a:solidFill>
                  <a:srgbClr val="4D818B"/>
                </a:solidFill>
                <a:latin typeface="Montserrat Bold"/>
                <a:ea typeface="Montserrat Bold"/>
                <a:cs typeface="Montserrat Bold"/>
                <a:sym typeface="Montserrat Bold"/>
              </a:rPr>
              <a:t>THANK YOU</a:t>
            </a:r>
          </a:p>
        </p:txBody>
      </p:sp>
      <p:sp>
        <p:nvSpPr>
          <p:cNvPr name="AutoShape 3" id="3"/>
          <p:cNvSpPr/>
          <p:nvPr/>
        </p:nvSpPr>
        <p:spPr>
          <a:xfrm>
            <a:off x="1613257" y="6458172"/>
            <a:ext cx="15061486" cy="0"/>
          </a:xfrm>
          <a:prstGeom prst="line">
            <a:avLst/>
          </a:prstGeom>
          <a:ln cap="flat" w="38100">
            <a:solidFill>
              <a:srgbClr val="74A8B3"/>
            </a:solidFill>
            <a:prstDash val="solid"/>
            <a:headEnd type="none" len="sm" w="sm"/>
            <a:tailEnd type="none" len="sm" w="sm"/>
          </a:ln>
        </p:spPr>
      </p:sp>
      <p:sp>
        <p:nvSpPr>
          <p:cNvPr name="Freeform 4" id="4"/>
          <p:cNvSpPr/>
          <p:nvPr/>
        </p:nvSpPr>
        <p:spPr>
          <a:xfrm flipH="false" flipV="false" rot="0">
            <a:off x="14832658" y="-290945"/>
            <a:ext cx="4439172" cy="2639289"/>
          </a:xfrm>
          <a:custGeom>
            <a:avLst/>
            <a:gdLst/>
            <a:ahLst/>
            <a:cxnLst/>
            <a:rect r="r" b="b" t="t" l="l"/>
            <a:pathLst>
              <a:path h="2639289" w="4439172">
                <a:moveTo>
                  <a:pt x="0" y="0"/>
                </a:moveTo>
                <a:lnTo>
                  <a:pt x="4439172" y="0"/>
                </a:lnTo>
                <a:lnTo>
                  <a:pt x="4439172" y="2639290"/>
                </a:lnTo>
                <a:lnTo>
                  <a:pt x="0" y="26392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101247" y="-1367447"/>
            <a:ext cx="2792043" cy="2792043"/>
          </a:xfrm>
          <a:custGeom>
            <a:avLst/>
            <a:gdLst/>
            <a:ahLst/>
            <a:cxnLst/>
            <a:rect r="r" b="b" t="t" l="l"/>
            <a:pathLst>
              <a:path h="2792043" w="2792043">
                <a:moveTo>
                  <a:pt x="0" y="0"/>
                </a:moveTo>
                <a:lnTo>
                  <a:pt x="2792043" y="0"/>
                </a:lnTo>
                <a:lnTo>
                  <a:pt x="2792043" y="2792044"/>
                </a:lnTo>
                <a:lnTo>
                  <a:pt x="0" y="27920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26200" y="7786775"/>
            <a:ext cx="3709799" cy="3709799"/>
          </a:xfrm>
          <a:custGeom>
            <a:avLst/>
            <a:gdLst/>
            <a:ahLst/>
            <a:cxnLst/>
            <a:rect r="r" b="b" t="t" l="l"/>
            <a:pathLst>
              <a:path h="3709799" w="3709799">
                <a:moveTo>
                  <a:pt x="0" y="0"/>
                </a:moveTo>
                <a:lnTo>
                  <a:pt x="3709800" y="0"/>
                </a:lnTo>
                <a:lnTo>
                  <a:pt x="3709800" y="3709799"/>
                </a:lnTo>
                <a:lnTo>
                  <a:pt x="0" y="37097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028700" y="1028700"/>
            <a:ext cx="1479278" cy="879498"/>
          </a:xfrm>
          <a:custGeom>
            <a:avLst/>
            <a:gdLst/>
            <a:ahLst/>
            <a:cxnLst/>
            <a:rect r="r" b="b" t="t" l="l"/>
            <a:pathLst>
              <a:path h="879498" w="1479278">
                <a:moveTo>
                  <a:pt x="0" y="879498"/>
                </a:moveTo>
                <a:lnTo>
                  <a:pt x="1479278" y="879498"/>
                </a:lnTo>
                <a:lnTo>
                  <a:pt x="1479278" y="0"/>
                </a:lnTo>
                <a:lnTo>
                  <a:pt x="0" y="0"/>
                </a:lnTo>
                <a:lnTo>
                  <a:pt x="0" y="8794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259300" y="7458392"/>
            <a:ext cx="2426642" cy="3599816"/>
          </a:xfrm>
          <a:custGeom>
            <a:avLst/>
            <a:gdLst/>
            <a:ahLst/>
            <a:cxnLst/>
            <a:rect r="r" b="b" t="t" l="l"/>
            <a:pathLst>
              <a:path h="3599816" w="2426642">
                <a:moveTo>
                  <a:pt x="0" y="0"/>
                </a:moveTo>
                <a:lnTo>
                  <a:pt x="2426642" y="0"/>
                </a:lnTo>
                <a:lnTo>
                  <a:pt x="2426642" y="3599816"/>
                </a:lnTo>
                <a:lnTo>
                  <a:pt x="0" y="35998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965448" y="2423090"/>
            <a:ext cx="4599745" cy="1386688"/>
          </a:xfrm>
          <a:custGeom>
            <a:avLst/>
            <a:gdLst/>
            <a:ahLst/>
            <a:cxnLst/>
            <a:rect r="r" b="b" t="t" l="l"/>
            <a:pathLst>
              <a:path h="1386688" w="4599745">
                <a:moveTo>
                  <a:pt x="0" y="0"/>
                </a:moveTo>
                <a:lnTo>
                  <a:pt x="4599745" y="0"/>
                </a:lnTo>
                <a:lnTo>
                  <a:pt x="4599745" y="1386688"/>
                </a:lnTo>
                <a:lnTo>
                  <a:pt x="0" y="1386688"/>
                </a:lnTo>
                <a:lnTo>
                  <a:pt x="0" y="0"/>
                </a:lnTo>
                <a:close/>
              </a:path>
            </a:pathLst>
          </a:custGeom>
          <a:blipFill>
            <a:blip r:embed="rId8"/>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Freeform 2" id="2"/>
          <p:cNvSpPr/>
          <p:nvPr/>
        </p:nvSpPr>
        <p:spPr>
          <a:xfrm flipH="false" flipV="false" rot="0">
            <a:off x="14782860" y="-203351"/>
            <a:ext cx="3769315" cy="2241029"/>
          </a:xfrm>
          <a:custGeom>
            <a:avLst/>
            <a:gdLst/>
            <a:ahLst/>
            <a:cxnLst/>
            <a:rect r="r" b="b" t="t" l="l"/>
            <a:pathLst>
              <a:path h="2241029" w="3769315">
                <a:moveTo>
                  <a:pt x="0" y="0"/>
                </a:moveTo>
                <a:lnTo>
                  <a:pt x="3769315" y="0"/>
                </a:lnTo>
                <a:lnTo>
                  <a:pt x="3769315" y="2241029"/>
                </a:lnTo>
                <a:lnTo>
                  <a:pt x="0" y="2241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028700" y="2914207"/>
            <a:ext cx="7815471" cy="0"/>
          </a:xfrm>
          <a:prstGeom prst="line">
            <a:avLst/>
          </a:prstGeom>
          <a:ln cap="flat" w="38100">
            <a:solidFill>
              <a:srgbClr val="74A8B3"/>
            </a:solidFill>
            <a:prstDash val="solid"/>
            <a:headEnd type="none" len="sm" w="sm"/>
            <a:tailEnd type="none" len="sm" w="sm"/>
          </a:ln>
        </p:spPr>
      </p:sp>
      <p:sp>
        <p:nvSpPr>
          <p:cNvPr name="Freeform 4" id="4"/>
          <p:cNvSpPr/>
          <p:nvPr/>
        </p:nvSpPr>
        <p:spPr>
          <a:xfrm flipH="false" flipV="false" rot="0">
            <a:off x="16038669" y="8258884"/>
            <a:ext cx="3105289" cy="3105289"/>
          </a:xfrm>
          <a:custGeom>
            <a:avLst/>
            <a:gdLst/>
            <a:ahLst/>
            <a:cxnLst/>
            <a:rect r="r" b="b" t="t" l="l"/>
            <a:pathLst>
              <a:path h="3105289" w="3105289">
                <a:moveTo>
                  <a:pt x="0" y="0"/>
                </a:moveTo>
                <a:lnTo>
                  <a:pt x="3105288" y="0"/>
                </a:lnTo>
                <a:lnTo>
                  <a:pt x="3105288" y="3105289"/>
                </a:lnTo>
                <a:lnTo>
                  <a:pt x="0" y="3105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3177404"/>
            <a:ext cx="4657000" cy="1886085"/>
          </a:xfrm>
          <a:custGeom>
            <a:avLst/>
            <a:gdLst/>
            <a:ahLst/>
            <a:cxnLst/>
            <a:rect r="r" b="b" t="t" l="l"/>
            <a:pathLst>
              <a:path h="1886085" w="4657000">
                <a:moveTo>
                  <a:pt x="0" y="0"/>
                </a:moveTo>
                <a:lnTo>
                  <a:pt x="4657000" y="0"/>
                </a:lnTo>
                <a:lnTo>
                  <a:pt x="4657000" y="1886085"/>
                </a:lnTo>
                <a:lnTo>
                  <a:pt x="0" y="1886085"/>
                </a:lnTo>
                <a:lnTo>
                  <a:pt x="0" y="0"/>
                </a:lnTo>
                <a:close/>
              </a:path>
            </a:pathLst>
          </a:custGeom>
          <a:blipFill>
            <a:blip r:embed="rId6"/>
            <a:stretch>
              <a:fillRect l="0" t="0" r="0" b="0"/>
            </a:stretch>
          </a:blipFill>
        </p:spPr>
      </p:sp>
      <p:sp>
        <p:nvSpPr>
          <p:cNvPr name="Freeform 6" id="6"/>
          <p:cNvSpPr/>
          <p:nvPr/>
        </p:nvSpPr>
        <p:spPr>
          <a:xfrm flipH="false" flipV="false" rot="0">
            <a:off x="6486942" y="3361963"/>
            <a:ext cx="4277217" cy="2309697"/>
          </a:xfrm>
          <a:custGeom>
            <a:avLst/>
            <a:gdLst/>
            <a:ahLst/>
            <a:cxnLst/>
            <a:rect r="r" b="b" t="t" l="l"/>
            <a:pathLst>
              <a:path h="2309697" w="4277217">
                <a:moveTo>
                  <a:pt x="0" y="0"/>
                </a:moveTo>
                <a:lnTo>
                  <a:pt x="4277217" y="0"/>
                </a:lnTo>
                <a:lnTo>
                  <a:pt x="4277217" y="2309698"/>
                </a:lnTo>
                <a:lnTo>
                  <a:pt x="0" y="2309698"/>
                </a:lnTo>
                <a:lnTo>
                  <a:pt x="0" y="0"/>
                </a:lnTo>
                <a:close/>
              </a:path>
            </a:pathLst>
          </a:custGeom>
          <a:blipFill>
            <a:blip r:embed="rId7"/>
            <a:stretch>
              <a:fillRect l="0" t="0" r="0" b="0"/>
            </a:stretch>
          </a:blipFill>
        </p:spPr>
      </p:sp>
      <p:sp>
        <p:nvSpPr>
          <p:cNvPr name="Freeform 7" id="7"/>
          <p:cNvSpPr/>
          <p:nvPr/>
        </p:nvSpPr>
        <p:spPr>
          <a:xfrm flipH="false" flipV="false" rot="0">
            <a:off x="12122775" y="2753312"/>
            <a:ext cx="5468538" cy="2734269"/>
          </a:xfrm>
          <a:custGeom>
            <a:avLst/>
            <a:gdLst/>
            <a:ahLst/>
            <a:cxnLst/>
            <a:rect r="r" b="b" t="t" l="l"/>
            <a:pathLst>
              <a:path h="2734269" w="5468538">
                <a:moveTo>
                  <a:pt x="0" y="0"/>
                </a:moveTo>
                <a:lnTo>
                  <a:pt x="5468538" y="0"/>
                </a:lnTo>
                <a:lnTo>
                  <a:pt x="5468538" y="2734269"/>
                </a:lnTo>
                <a:lnTo>
                  <a:pt x="0" y="2734269"/>
                </a:lnTo>
                <a:lnTo>
                  <a:pt x="0" y="0"/>
                </a:lnTo>
                <a:close/>
              </a:path>
            </a:pathLst>
          </a:custGeom>
          <a:blipFill>
            <a:blip r:embed="rId8"/>
            <a:stretch>
              <a:fillRect l="0" t="0" r="0" b="0"/>
            </a:stretch>
          </a:blipFill>
        </p:spPr>
      </p:sp>
      <p:sp>
        <p:nvSpPr>
          <p:cNvPr name="Freeform 8" id="8"/>
          <p:cNvSpPr/>
          <p:nvPr/>
        </p:nvSpPr>
        <p:spPr>
          <a:xfrm flipH="false" flipV="false" rot="0">
            <a:off x="1028700" y="6100286"/>
            <a:ext cx="6540316" cy="3628680"/>
          </a:xfrm>
          <a:custGeom>
            <a:avLst/>
            <a:gdLst/>
            <a:ahLst/>
            <a:cxnLst/>
            <a:rect r="r" b="b" t="t" l="l"/>
            <a:pathLst>
              <a:path h="3628680" w="6540316">
                <a:moveTo>
                  <a:pt x="0" y="0"/>
                </a:moveTo>
                <a:lnTo>
                  <a:pt x="6540316" y="0"/>
                </a:lnTo>
                <a:lnTo>
                  <a:pt x="6540316" y="3628680"/>
                </a:lnTo>
                <a:lnTo>
                  <a:pt x="0" y="3628680"/>
                </a:lnTo>
                <a:lnTo>
                  <a:pt x="0" y="0"/>
                </a:lnTo>
                <a:close/>
              </a:path>
            </a:pathLst>
          </a:custGeom>
          <a:blipFill>
            <a:blip r:embed="rId9"/>
            <a:stretch>
              <a:fillRect l="0" t="0" r="0" b="0"/>
            </a:stretch>
          </a:blipFill>
        </p:spPr>
      </p:sp>
      <p:sp>
        <p:nvSpPr>
          <p:cNvPr name="Freeform 9" id="9"/>
          <p:cNvSpPr/>
          <p:nvPr/>
        </p:nvSpPr>
        <p:spPr>
          <a:xfrm flipH="false" flipV="false" rot="0">
            <a:off x="11254016" y="6100286"/>
            <a:ext cx="4018701" cy="3007287"/>
          </a:xfrm>
          <a:custGeom>
            <a:avLst/>
            <a:gdLst/>
            <a:ahLst/>
            <a:cxnLst/>
            <a:rect r="r" b="b" t="t" l="l"/>
            <a:pathLst>
              <a:path h="3007287" w="4018701">
                <a:moveTo>
                  <a:pt x="0" y="0"/>
                </a:moveTo>
                <a:lnTo>
                  <a:pt x="4018701" y="0"/>
                </a:lnTo>
                <a:lnTo>
                  <a:pt x="4018701" y="3007286"/>
                </a:lnTo>
                <a:lnTo>
                  <a:pt x="0" y="3007286"/>
                </a:lnTo>
                <a:lnTo>
                  <a:pt x="0" y="0"/>
                </a:lnTo>
                <a:close/>
              </a:path>
            </a:pathLst>
          </a:custGeom>
          <a:blipFill>
            <a:blip r:embed="rId10"/>
            <a:stretch>
              <a:fillRect l="0" t="-16816" r="0" b="-16816"/>
            </a:stretch>
          </a:blipFill>
        </p:spPr>
      </p:sp>
      <p:sp>
        <p:nvSpPr>
          <p:cNvPr name="Freeform 10" id="10"/>
          <p:cNvSpPr/>
          <p:nvPr/>
        </p:nvSpPr>
        <p:spPr>
          <a:xfrm flipH="false" flipV="false" rot="0">
            <a:off x="6111875" y="1141257"/>
            <a:ext cx="2732297" cy="1612055"/>
          </a:xfrm>
          <a:custGeom>
            <a:avLst/>
            <a:gdLst/>
            <a:ahLst/>
            <a:cxnLst/>
            <a:rect r="r" b="b" t="t" l="l"/>
            <a:pathLst>
              <a:path h="1612055" w="2732297">
                <a:moveTo>
                  <a:pt x="0" y="0"/>
                </a:moveTo>
                <a:lnTo>
                  <a:pt x="2732296" y="0"/>
                </a:lnTo>
                <a:lnTo>
                  <a:pt x="2732296" y="1612055"/>
                </a:lnTo>
                <a:lnTo>
                  <a:pt x="0" y="1612055"/>
                </a:lnTo>
                <a:lnTo>
                  <a:pt x="0" y="0"/>
                </a:lnTo>
                <a:close/>
              </a:path>
            </a:pathLst>
          </a:custGeom>
          <a:blipFill>
            <a:blip r:embed="rId11"/>
            <a:stretch>
              <a:fillRect l="0" t="0" r="0" b="0"/>
            </a:stretch>
          </a:blipFill>
        </p:spPr>
      </p:sp>
      <p:sp>
        <p:nvSpPr>
          <p:cNvPr name="TextBox 11" id="11"/>
          <p:cNvSpPr txBox="true"/>
          <p:nvPr/>
        </p:nvSpPr>
        <p:spPr>
          <a:xfrm rot="0">
            <a:off x="1028700" y="1714110"/>
            <a:ext cx="9313999"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TOOLS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TextBox 2" id="2"/>
          <p:cNvSpPr txBox="true"/>
          <p:nvPr/>
        </p:nvSpPr>
        <p:spPr>
          <a:xfrm rot="0">
            <a:off x="1028700" y="1714110"/>
            <a:ext cx="9313999" cy="990601"/>
          </a:xfrm>
          <a:prstGeom prst="rect">
            <a:avLst/>
          </a:prstGeom>
        </p:spPr>
        <p:txBody>
          <a:bodyPr anchor="t" rtlCol="false" tIns="0" lIns="0" bIns="0" rIns="0">
            <a:spAutoFit/>
          </a:bodyPr>
          <a:lstStyle/>
          <a:p>
            <a:pPr algn="l">
              <a:lnSpc>
                <a:spcPts val="7200"/>
              </a:lnSpc>
            </a:pPr>
            <a:r>
              <a:rPr lang="en-US" sz="8000" b="true">
                <a:solidFill>
                  <a:srgbClr val="4D818B"/>
                </a:solidFill>
                <a:latin typeface="Montserrat Bold"/>
                <a:ea typeface="Montserrat Bold"/>
                <a:cs typeface="Montserrat Bold"/>
                <a:sym typeface="Montserrat Bold"/>
              </a:rPr>
              <a:t>WORKFLOW</a:t>
            </a:r>
          </a:p>
        </p:txBody>
      </p:sp>
      <p:sp>
        <p:nvSpPr>
          <p:cNvPr name="Freeform 3" id="3"/>
          <p:cNvSpPr/>
          <p:nvPr/>
        </p:nvSpPr>
        <p:spPr>
          <a:xfrm flipH="false" flipV="false" rot="0">
            <a:off x="14782860" y="-203351"/>
            <a:ext cx="3769315" cy="2241029"/>
          </a:xfrm>
          <a:custGeom>
            <a:avLst/>
            <a:gdLst/>
            <a:ahLst/>
            <a:cxnLst/>
            <a:rect r="r" b="b" t="t" l="l"/>
            <a:pathLst>
              <a:path h="2241029" w="3769315">
                <a:moveTo>
                  <a:pt x="0" y="0"/>
                </a:moveTo>
                <a:lnTo>
                  <a:pt x="3769315" y="0"/>
                </a:lnTo>
                <a:lnTo>
                  <a:pt x="3769315" y="2241029"/>
                </a:lnTo>
                <a:lnTo>
                  <a:pt x="0" y="22410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028700" y="2914207"/>
            <a:ext cx="7815471" cy="0"/>
          </a:xfrm>
          <a:prstGeom prst="line">
            <a:avLst/>
          </a:prstGeom>
          <a:ln cap="flat" w="38100">
            <a:solidFill>
              <a:srgbClr val="74A8B3"/>
            </a:solidFill>
            <a:prstDash val="solid"/>
            <a:headEnd type="none" len="sm" w="sm"/>
            <a:tailEnd type="none" len="sm" w="sm"/>
          </a:ln>
        </p:spPr>
      </p:sp>
      <p:sp>
        <p:nvSpPr>
          <p:cNvPr name="TextBox 5" id="5"/>
          <p:cNvSpPr txBox="true"/>
          <p:nvPr/>
        </p:nvSpPr>
        <p:spPr>
          <a:xfrm rot="0">
            <a:off x="270433" y="3473827"/>
            <a:ext cx="20144533" cy="3282234"/>
          </a:xfrm>
          <a:prstGeom prst="rect">
            <a:avLst/>
          </a:prstGeom>
        </p:spPr>
        <p:txBody>
          <a:bodyPr anchor="t" rtlCol="false" tIns="0" lIns="0" bIns="0" rIns="0">
            <a:spAutoFit/>
          </a:bodyPr>
          <a:lstStyle/>
          <a:p>
            <a:pPr algn="just" marL="803896" indent="-401948" lvl="1">
              <a:lnSpc>
                <a:spcPts val="5212"/>
              </a:lnSpc>
              <a:buFont typeface="Arial"/>
              <a:buChar char="•"/>
            </a:pPr>
            <a:r>
              <a:rPr lang="en-US" sz="3723">
                <a:solidFill>
                  <a:srgbClr val="4D818B"/>
                </a:solidFill>
                <a:latin typeface="Montserrat"/>
                <a:ea typeface="Montserrat"/>
                <a:cs typeface="Montserrat"/>
                <a:sym typeface="Montserrat"/>
              </a:rPr>
              <a:t>Import library &amp; Load Dataset</a:t>
            </a:r>
          </a:p>
          <a:p>
            <a:pPr algn="just" marL="803896" indent="-401948" lvl="1">
              <a:lnSpc>
                <a:spcPts val="5212"/>
              </a:lnSpc>
              <a:buFont typeface="Arial"/>
              <a:buChar char="•"/>
            </a:pPr>
            <a:r>
              <a:rPr lang="en-US" sz="3723">
                <a:solidFill>
                  <a:srgbClr val="4D818B"/>
                </a:solidFill>
                <a:latin typeface="Montserrat"/>
                <a:ea typeface="Montserrat"/>
                <a:cs typeface="Montserrat"/>
                <a:sym typeface="Montserrat"/>
              </a:rPr>
              <a:t>Split Data</a:t>
            </a:r>
          </a:p>
          <a:p>
            <a:pPr algn="just" marL="803896" indent="-401948" lvl="1">
              <a:lnSpc>
                <a:spcPts val="5212"/>
              </a:lnSpc>
              <a:buFont typeface="Arial"/>
              <a:buChar char="•"/>
            </a:pPr>
            <a:r>
              <a:rPr lang="en-US" sz="3723">
                <a:solidFill>
                  <a:srgbClr val="4D818B"/>
                </a:solidFill>
                <a:latin typeface="Montserrat"/>
                <a:ea typeface="Montserrat"/>
                <a:cs typeface="Montserrat"/>
                <a:sym typeface="Montserrat"/>
              </a:rPr>
              <a:t>Train the model</a:t>
            </a:r>
          </a:p>
          <a:p>
            <a:pPr algn="just" marL="803896" indent="-401948" lvl="1">
              <a:lnSpc>
                <a:spcPts val="5212"/>
              </a:lnSpc>
              <a:buFont typeface="Arial"/>
              <a:buChar char="•"/>
            </a:pPr>
            <a:r>
              <a:rPr lang="en-US" sz="3723">
                <a:solidFill>
                  <a:srgbClr val="4D818B"/>
                </a:solidFill>
                <a:latin typeface="Montserrat"/>
                <a:ea typeface="Montserrat"/>
                <a:cs typeface="Montserrat"/>
                <a:sym typeface="Montserrat"/>
              </a:rPr>
              <a:t>Predicte &amp; Evaluate</a:t>
            </a:r>
          </a:p>
          <a:p>
            <a:pPr algn="just" marL="803896" indent="-401948" lvl="1">
              <a:lnSpc>
                <a:spcPts val="5212"/>
              </a:lnSpc>
              <a:buFont typeface="Arial"/>
              <a:buChar char="•"/>
            </a:pPr>
            <a:r>
              <a:rPr lang="en-US" sz="3723">
                <a:solidFill>
                  <a:srgbClr val="4D818B"/>
                </a:solidFill>
                <a:latin typeface="Montserrat"/>
                <a:ea typeface="Montserrat"/>
                <a:cs typeface="Montserrat"/>
                <a:sym typeface="Montserrat"/>
              </a:rPr>
              <a:t>Visualization Data</a:t>
            </a:r>
          </a:p>
        </p:txBody>
      </p:sp>
      <p:sp>
        <p:nvSpPr>
          <p:cNvPr name="Freeform 6" id="6"/>
          <p:cNvSpPr/>
          <p:nvPr/>
        </p:nvSpPr>
        <p:spPr>
          <a:xfrm flipH="false" flipV="false" rot="0">
            <a:off x="16038669" y="8258884"/>
            <a:ext cx="3105289" cy="3105289"/>
          </a:xfrm>
          <a:custGeom>
            <a:avLst/>
            <a:gdLst/>
            <a:ahLst/>
            <a:cxnLst/>
            <a:rect r="r" b="b" t="t" l="l"/>
            <a:pathLst>
              <a:path h="3105289" w="3105289">
                <a:moveTo>
                  <a:pt x="0" y="0"/>
                </a:moveTo>
                <a:lnTo>
                  <a:pt x="3105288" y="0"/>
                </a:lnTo>
                <a:lnTo>
                  <a:pt x="3105288" y="3105289"/>
                </a:lnTo>
                <a:lnTo>
                  <a:pt x="0" y="3105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783771" y="2892621"/>
            <a:ext cx="6085195"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true" rot="0">
            <a:off x="13540889" y="-401521"/>
            <a:ext cx="2235138" cy="3315728"/>
          </a:xfrm>
          <a:custGeom>
            <a:avLst/>
            <a:gdLst/>
            <a:ahLst/>
            <a:cxnLst/>
            <a:rect r="r" b="b" t="t" l="l"/>
            <a:pathLst>
              <a:path h="3315728" w="2235138">
                <a:moveTo>
                  <a:pt x="0" y="3315728"/>
                </a:moveTo>
                <a:lnTo>
                  <a:pt x="2235137" y="3315728"/>
                </a:lnTo>
                <a:lnTo>
                  <a:pt x="2235137" y="0"/>
                </a:lnTo>
                <a:lnTo>
                  <a:pt x="0" y="0"/>
                </a:lnTo>
                <a:lnTo>
                  <a:pt x="0" y="3315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93914" y="7903523"/>
            <a:ext cx="17155886" cy="15811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Sebelum kita memulai analisis dan visualisasi data. Kita harus mengimpor beberapa library dalam Phyton. Library ini berguna untuk alat bantu dalam analisis dan visualisasi data. Dan disini saya mengambil dataset dari sklearn</a:t>
            </a:r>
          </a:p>
        </p:txBody>
      </p:sp>
      <p:sp>
        <p:nvSpPr>
          <p:cNvPr name="Freeform 5" id="5"/>
          <p:cNvSpPr/>
          <p:nvPr/>
        </p:nvSpPr>
        <p:spPr>
          <a:xfrm flipH="false" flipV="false" rot="0">
            <a:off x="783771" y="3340296"/>
            <a:ext cx="8926855" cy="4191753"/>
          </a:xfrm>
          <a:custGeom>
            <a:avLst/>
            <a:gdLst/>
            <a:ahLst/>
            <a:cxnLst/>
            <a:rect r="r" b="b" t="t" l="l"/>
            <a:pathLst>
              <a:path h="4191753" w="8926855">
                <a:moveTo>
                  <a:pt x="0" y="0"/>
                </a:moveTo>
                <a:lnTo>
                  <a:pt x="8926856" y="0"/>
                </a:lnTo>
                <a:lnTo>
                  <a:pt x="8926856" y="4191752"/>
                </a:lnTo>
                <a:lnTo>
                  <a:pt x="0" y="4191752"/>
                </a:lnTo>
                <a:lnTo>
                  <a:pt x="0" y="0"/>
                </a:lnTo>
                <a:close/>
              </a:path>
            </a:pathLst>
          </a:custGeom>
          <a:blipFill>
            <a:blip r:embed="rId4"/>
            <a:stretch>
              <a:fillRect l="0" t="-2398" r="-3152" b="-1947"/>
            </a:stretch>
          </a:blipFill>
        </p:spPr>
      </p:sp>
      <p:sp>
        <p:nvSpPr>
          <p:cNvPr name="TextBox 6" id="6"/>
          <p:cNvSpPr txBox="true"/>
          <p:nvPr/>
        </p:nvSpPr>
        <p:spPr>
          <a:xfrm rot="0">
            <a:off x="783771" y="1503139"/>
            <a:ext cx="11722974" cy="1389482"/>
          </a:xfrm>
          <a:prstGeom prst="rect">
            <a:avLst/>
          </a:prstGeom>
        </p:spPr>
        <p:txBody>
          <a:bodyPr anchor="t" rtlCol="false" tIns="0" lIns="0" bIns="0" rIns="0">
            <a:spAutoFit/>
          </a:bodyPr>
          <a:lstStyle/>
          <a:p>
            <a:pPr algn="l">
              <a:lnSpc>
                <a:spcPts val="5203"/>
              </a:lnSpc>
            </a:pPr>
            <a:r>
              <a:rPr lang="en-US" sz="5781" b="true">
                <a:solidFill>
                  <a:srgbClr val="4D818B"/>
                </a:solidFill>
                <a:latin typeface="Montserrat Bold"/>
                <a:ea typeface="Montserrat Bold"/>
                <a:cs typeface="Montserrat Bold"/>
                <a:sym typeface="Montserrat Bold"/>
              </a:rPr>
              <a:t>IMPORT LIBRARY &amp; LOAD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Freeform 2" id="2"/>
          <p:cNvSpPr/>
          <p:nvPr/>
        </p:nvSpPr>
        <p:spPr>
          <a:xfrm flipH="false" flipV="true" rot="0">
            <a:off x="13540889" y="-401521"/>
            <a:ext cx="2235138" cy="3315728"/>
          </a:xfrm>
          <a:custGeom>
            <a:avLst/>
            <a:gdLst/>
            <a:ahLst/>
            <a:cxnLst/>
            <a:rect r="r" b="b" t="t" l="l"/>
            <a:pathLst>
              <a:path h="3315728" w="2235138">
                <a:moveTo>
                  <a:pt x="0" y="3315728"/>
                </a:moveTo>
                <a:lnTo>
                  <a:pt x="2235137" y="3315728"/>
                </a:lnTo>
                <a:lnTo>
                  <a:pt x="2235137" y="0"/>
                </a:lnTo>
                <a:lnTo>
                  <a:pt x="0" y="0"/>
                </a:lnTo>
                <a:lnTo>
                  <a:pt x="0" y="3315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3771" y="3229813"/>
            <a:ext cx="11636868" cy="2532096"/>
          </a:xfrm>
          <a:custGeom>
            <a:avLst/>
            <a:gdLst/>
            <a:ahLst/>
            <a:cxnLst/>
            <a:rect r="r" b="b" t="t" l="l"/>
            <a:pathLst>
              <a:path h="2532096" w="11636868">
                <a:moveTo>
                  <a:pt x="0" y="0"/>
                </a:moveTo>
                <a:lnTo>
                  <a:pt x="11636869" y="0"/>
                </a:lnTo>
                <a:lnTo>
                  <a:pt x="11636869" y="2532096"/>
                </a:lnTo>
                <a:lnTo>
                  <a:pt x="0" y="2532096"/>
                </a:lnTo>
                <a:lnTo>
                  <a:pt x="0" y="0"/>
                </a:lnTo>
                <a:close/>
              </a:path>
            </a:pathLst>
          </a:custGeom>
          <a:blipFill>
            <a:blip r:embed="rId4"/>
            <a:stretch>
              <a:fillRect l="0" t="0" r="0" b="0"/>
            </a:stretch>
          </a:blipFill>
        </p:spPr>
      </p:sp>
      <p:sp>
        <p:nvSpPr>
          <p:cNvPr name="TextBox 4" id="4"/>
          <p:cNvSpPr txBox="true"/>
          <p:nvPr/>
        </p:nvSpPr>
        <p:spPr>
          <a:xfrm rot="0">
            <a:off x="407744" y="6409609"/>
            <a:ext cx="12475029" cy="10477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Pisahkan fitur (x) dan target (y) dan mengubahnya menjadi DataFrame dengan pandas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Freeform 2" id="2"/>
          <p:cNvSpPr/>
          <p:nvPr/>
        </p:nvSpPr>
        <p:spPr>
          <a:xfrm flipH="false" flipV="true" rot="0">
            <a:off x="13540889" y="-401521"/>
            <a:ext cx="1873739" cy="2779609"/>
          </a:xfrm>
          <a:custGeom>
            <a:avLst/>
            <a:gdLst/>
            <a:ahLst/>
            <a:cxnLst/>
            <a:rect r="r" b="b" t="t" l="l"/>
            <a:pathLst>
              <a:path h="2779609" w="1873739">
                <a:moveTo>
                  <a:pt x="0" y="2779609"/>
                </a:moveTo>
                <a:lnTo>
                  <a:pt x="1873738" y="2779609"/>
                </a:lnTo>
                <a:lnTo>
                  <a:pt x="1873738" y="0"/>
                </a:lnTo>
                <a:lnTo>
                  <a:pt x="0" y="0"/>
                </a:lnTo>
                <a:lnTo>
                  <a:pt x="0" y="27796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1642" y="1169110"/>
            <a:ext cx="12021602" cy="3554933"/>
          </a:xfrm>
          <a:custGeom>
            <a:avLst/>
            <a:gdLst/>
            <a:ahLst/>
            <a:cxnLst/>
            <a:rect r="r" b="b" t="t" l="l"/>
            <a:pathLst>
              <a:path h="3554933" w="12021602">
                <a:moveTo>
                  <a:pt x="0" y="0"/>
                </a:moveTo>
                <a:lnTo>
                  <a:pt x="12021602" y="0"/>
                </a:lnTo>
                <a:lnTo>
                  <a:pt x="12021602" y="3554933"/>
                </a:lnTo>
                <a:lnTo>
                  <a:pt x="0" y="3554933"/>
                </a:lnTo>
                <a:lnTo>
                  <a:pt x="0" y="0"/>
                </a:lnTo>
                <a:close/>
              </a:path>
            </a:pathLst>
          </a:custGeom>
          <a:blipFill>
            <a:blip r:embed="rId4"/>
            <a:stretch>
              <a:fillRect l="0" t="0" r="-241" b="0"/>
            </a:stretch>
          </a:blipFill>
        </p:spPr>
      </p:sp>
      <p:sp>
        <p:nvSpPr>
          <p:cNvPr name="Freeform 4" id="4"/>
          <p:cNvSpPr/>
          <p:nvPr/>
        </p:nvSpPr>
        <p:spPr>
          <a:xfrm flipH="true" flipV="false" rot="0">
            <a:off x="12607519" y="2946576"/>
            <a:ext cx="2050938" cy="402497"/>
          </a:xfrm>
          <a:custGeom>
            <a:avLst/>
            <a:gdLst/>
            <a:ahLst/>
            <a:cxnLst/>
            <a:rect r="r" b="b" t="t" l="l"/>
            <a:pathLst>
              <a:path h="402497" w="2050938">
                <a:moveTo>
                  <a:pt x="2050938" y="0"/>
                </a:moveTo>
                <a:lnTo>
                  <a:pt x="0" y="0"/>
                </a:lnTo>
                <a:lnTo>
                  <a:pt x="0" y="402497"/>
                </a:lnTo>
                <a:lnTo>
                  <a:pt x="2050938" y="402497"/>
                </a:lnTo>
                <a:lnTo>
                  <a:pt x="205093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245140" y="4724043"/>
            <a:ext cx="2822527" cy="5562957"/>
          </a:xfrm>
          <a:custGeom>
            <a:avLst/>
            <a:gdLst/>
            <a:ahLst/>
            <a:cxnLst/>
            <a:rect r="r" b="b" t="t" l="l"/>
            <a:pathLst>
              <a:path h="5562957" w="2822527">
                <a:moveTo>
                  <a:pt x="0" y="0"/>
                </a:moveTo>
                <a:lnTo>
                  <a:pt x="2822527" y="0"/>
                </a:lnTo>
                <a:lnTo>
                  <a:pt x="2822527" y="5562957"/>
                </a:lnTo>
                <a:lnTo>
                  <a:pt x="0" y="5562957"/>
                </a:lnTo>
                <a:lnTo>
                  <a:pt x="0" y="0"/>
                </a:lnTo>
                <a:close/>
              </a:path>
            </a:pathLst>
          </a:custGeom>
          <a:blipFill>
            <a:blip r:embed="rId7"/>
            <a:stretch>
              <a:fillRect l="0" t="0" r="-3960" b="0"/>
            </a:stretch>
          </a:blipFill>
        </p:spPr>
      </p:sp>
      <p:sp>
        <p:nvSpPr>
          <p:cNvPr name="TextBox 6" id="6"/>
          <p:cNvSpPr txBox="true"/>
          <p:nvPr/>
        </p:nvSpPr>
        <p:spPr>
          <a:xfrm rot="0">
            <a:off x="14915632" y="2898951"/>
            <a:ext cx="4736721" cy="391774"/>
          </a:xfrm>
          <a:prstGeom prst="rect">
            <a:avLst/>
          </a:prstGeom>
        </p:spPr>
        <p:txBody>
          <a:bodyPr anchor="t" rtlCol="false" tIns="0" lIns="0" bIns="0" rIns="0">
            <a:spAutoFit/>
          </a:bodyPr>
          <a:lstStyle/>
          <a:p>
            <a:pPr algn="just">
              <a:lnSpc>
                <a:spcPts val="3161"/>
              </a:lnSpc>
            </a:pPr>
            <a:r>
              <a:rPr lang="en-US" sz="2258">
                <a:solidFill>
                  <a:srgbClr val="4D818B"/>
                </a:solidFill>
                <a:latin typeface="Montserrat"/>
                <a:ea typeface="Montserrat"/>
                <a:cs typeface="Montserrat"/>
                <a:sym typeface="Montserrat"/>
              </a:rPr>
              <a:t>DataFrame pada (x)</a:t>
            </a:r>
          </a:p>
        </p:txBody>
      </p:sp>
      <p:sp>
        <p:nvSpPr>
          <p:cNvPr name="TextBox 7" id="7"/>
          <p:cNvSpPr txBox="true"/>
          <p:nvPr/>
        </p:nvSpPr>
        <p:spPr>
          <a:xfrm rot="0">
            <a:off x="7615562" y="7516244"/>
            <a:ext cx="4736721" cy="391774"/>
          </a:xfrm>
          <a:prstGeom prst="rect">
            <a:avLst/>
          </a:prstGeom>
        </p:spPr>
        <p:txBody>
          <a:bodyPr anchor="t" rtlCol="false" tIns="0" lIns="0" bIns="0" rIns="0">
            <a:spAutoFit/>
          </a:bodyPr>
          <a:lstStyle/>
          <a:p>
            <a:pPr algn="just">
              <a:lnSpc>
                <a:spcPts val="3161"/>
              </a:lnSpc>
            </a:pPr>
            <a:r>
              <a:rPr lang="en-US" sz="2258">
                <a:solidFill>
                  <a:srgbClr val="4D818B"/>
                </a:solidFill>
                <a:latin typeface="Montserrat"/>
                <a:ea typeface="Montserrat"/>
                <a:cs typeface="Montserrat"/>
                <a:sym typeface="Montserrat"/>
              </a:rPr>
              <a:t>DataFrame pada (y)</a:t>
            </a:r>
          </a:p>
        </p:txBody>
      </p:sp>
      <p:sp>
        <p:nvSpPr>
          <p:cNvPr name="Freeform 8" id="8"/>
          <p:cNvSpPr/>
          <p:nvPr/>
        </p:nvSpPr>
        <p:spPr>
          <a:xfrm flipH="true" flipV="false" rot="0">
            <a:off x="5316974" y="7505521"/>
            <a:ext cx="2050938" cy="402497"/>
          </a:xfrm>
          <a:custGeom>
            <a:avLst/>
            <a:gdLst/>
            <a:ahLst/>
            <a:cxnLst/>
            <a:rect r="r" b="b" t="t" l="l"/>
            <a:pathLst>
              <a:path h="402497" w="2050938">
                <a:moveTo>
                  <a:pt x="2050938" y="0"/>
                </a:moveTo>
                <a:lnTo>
                  <a:pt x="0" y="0"/>
                </a:lnTo>
                <a:lnTo>
                  <a:pt x="0" y="402497"/>
                </a:lnTo>
                <a:lnTo>
                  <a:pt x="2050938" y="402497"/>
                </a:lnTo>
                <a:lnTo>
                  <a:pt x="205093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Freeform 2" id="2"/>
          <p:cNvSpPr/>
          <p:nvPr/>
        </p:nvSpPr>
        <p:spPr>
          <a:xfrm flipH="false" flipV="true" rot="0">
            <a:off x="13540889" y="-401521"/>
            <a:ext cx="2235138" cy="3315728"/>
          </a:xfrm>
          <a:custGeom>
            <a:avLst/>
            <a:gdLst/>
            <a:ahLst/>
            <a:cxnLst/>
            <a:rect r="r" b="b" t="t" l="l"/>
            <a:pathLst>
              <a:path h="3315728" w="2235138">
                <a:moveTo>
                  <a:pt x="0" y="3315728"/>
                </a:moveTo>
                <a:lnTo>
                  <a:pt x="2235137" y="3315728"/>
                </a:lnTo>
                <a:lnTo>
                  <a:pt x="2235137" y="0"/>
                </a:lnTo>
                <a:lnTo>
                  <a:pt x="0" y="0"/>
                </a:lnTo>
                <a:lnTo>
                  <a:pt x="0" y="3315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1602" y="2613392"/>
            <a:ext cx="11301259" cy="4026074"/>
          </a:xfrm>
          <a:custGeom>
            <a:avLst/>
            <a:gdLst/>
            <a:ahLst/>
            <a:cxnLst/>
            <a:rect r="r" b="b" t="t" l="l"/>
            <a:pathLst>
              <a:path h="4026074" w="11301259">
                <a:moveTo>
                  <a:pt x="0" y="0"/>
                </a:moveTo>
                <a:lnTo>
                  <a:pt x="11301259" y="0"/>
                </a:lnTo>
                <a:lnTo>
                  <a:pt x="11301259" y="4026073"/>
                </a:lnTo>
                <a:lnTo>
                  <a:pt x="0" y="4026073"/>
                </a:lnTo>
                <a:lnTo>
                  <a:pt x="0" y="0"/>
                </a:lnTo>
                <a:close/>
              </a:path>
            </a:pathLst>
          </a:custGeom>
          <a:blipFill>
            <a:blip r:embed="rId4"/>
            <a:stretch>
              <a:fillRect l="0" t="0" r="0" b="0"/>
            </a:stretch>
          </a:blipFill>
        </p:spPr>
      </p:sp>
      <p:sp>
        <p:nvSpPr>
          <p:cNvPr name="Freeform 4" id="4"/>
          <p:cNvSpPr/>
          <p:nvPr/>
        </p:nvSpPr>
        <p:spPr>
          <a:xfrm flipH="true" flipV="false" rot="-112342">
            <a:off x="11801116" y="6412560"/>
            <a:ext cx="1745836" cy="342620"/>
          </a:xfrm>
          <a:custGeom>
            <a:avLst/>
            <a:gdLst/>
            <a:ahLst/>
            <a:cxnLst/>
            <a:rect r="r" b="b" t="t" l="l"/>
            <a:pathLst>
              <a:path h="342620" w="1745836">
                <a:moveTo>
                  <a:pt x="1745836" y="0"/>
                </a:moveTo>
                <a:lnTo>
                  <a:pt x="0" y="0"/>
                </a:lnTo>
                <a:lnTo>
                  <a:pt x="0" y="342620"/>
                </a:lnTo>
                <a:lnTo>
                  <a:pt x="1745836" y="342620"/>
                </a:lnTo>
                <a:lnTo>
                  <a:pt x="174583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1478539">
            <a:off x="2002865" y="1852268"/>
            <a:ext cx="1923052" cy="377399"/>
          </a:xfrm>
          <a:custGeom>
            <a:avLst/>
            <a:gdLst/>
            <a:ahLst/>
            <a:cxnLst/>
            <a:rect r="r" b="b" t="t" l="l"/>
            <a:pathLst>
              <a:path h="377399" w="1923052">
                <a:moveTo>
                  <a:pt x="1923051" y="0"/>
                </a:moveTo>
                <a:lnTo>
                  <a:pt x="0" y="0"/>
                </a:lnTo>
                <a:lnTo>
                  <a:pt x="0" y="377399"/>
                </a:lnTo>
                <a:lnTo>
                  <a:pt x="1923051" y="377399"/>
                </a:lnTo>
                <a:lnTo>
                  <a:pt x="192305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94081" y="6783610"/>
            <a:ext cx="11301259" cy="3503390"/>
          </a:xfrm>
          <a:custGeom>
            <a:avLst/>
            <a:gdLst/>
            <a:ahLst/>
            <a:cxnLst/>
            <a:rect r="r" b="b" t="t" l="l"/>
            <a:pathLst>
              <a:path h="3503390" w="11301259">
                <a:moveTo>
                  <a:pt x="0" y="0"/>
                </a:moveTo>
                <a:lnTo>
                  <a:pt x="11301258" y="0"/>
                </a:lnTo>
                <a:lnTo>
                  <a:pt x="11301258" y="3503390"/>
                </a:lnTo>
                <a:lnTo>
                  <a:pt x="0" y="3503390"/>
                </a:lnTo>
                <a:lnTo>
                  <a:pt x="0" y="0"/>
                </a:lnTo>
                <a:close/>
              </a:path>
            </a:pathLst>
          </a:custGeom>
          <a:blipFill>
            <a:blip r:embed="rId7"/>
            <a:stretch>
              <a:fillRect l="0" t="0" r="0" b="0"/>
            </a:stretch>
          </a:blipFill>
        </p:spPr>
      </p:sp>
      <p:sp>
        <p:nvSpPr>
          <p:cNvPr name="TextBox 7" id="7"/>
          <p:cNvSpPr txBox="true"/>
          <p:nvPr/>
        </p:nvSpPr>
        <p:spPr>
          <a:xfrm rot="0">
            <a:off x="3917027" y="1247685"/>
            <a:ext cx="6233507" cy="793282"/>
          </a:xfrm>
          <a:prstGeom prst="rect">
            <a:avLst/>
          </a:prstGeom>
        </p:spPr>
        <p:txBody>
          <a:bodyPr anchor="t" rtlCol="false" tIns="0" lIns="0" bIns="0" rIns="0">
            <a:spAutoFit/>
          </a:bodyPr>
          <a:lstStyle/>
          <a:p>
            <a:pPr algn="just">
              <a:lnSpc>
                <a:spcPts val="3161"/>
              </a:lnSpc>
            </a:pPr>
            <a:r>
              <a:rPr lang="en-US" sz="2258">
                <a:solidFill>
                  <a:srgbClr val="4D818B"/>
                </a:solidFill>
                <a:latin typeface="Montserrat"/>
                <a:ea typeface="Montserrat"/>
                <a:cs typeface="Montserrat"/>
                <a:sym typeface="Montserrat"/>
              </a:rPr>
              <a:t>pd.concat adalah untuk menggabungkan dua dataframe</a:t>
            </a:r>
          </a:p>
        </p:txBody>
      </p:sp>
      <p:sp>
        <p:nvSpPr>
          <p:cNvPr name="TextBox 8" id="8"/>
          <p:cNvSpPr txBox="true"/>
          <p:nvPr/>
        </p:nvSpPr>
        <p:spPr>
          <a:xfrm rot="0">
            <a:off x="13540889" y="5916123"/>
            <a:ext cx="4640849" cy="1297393"/>
          </a:xfrm>
          <a:prstGeom prst="rect">
            <a:avLst/>
          </a:prstGeom>
        </p:spPr>
        <p:txBody>
          <a:bodyPr anchor="t" rtlCol="false" tIns="0" lIns="0" bIns="0" rIns="0">
            <a:spAutoFit/>
          </a:bodyPr>
          <a:lstStyle/>
          <a:p>
            <a:pPr algn="just">
              <a:lnSpc>
                <a:spcPts val="2570"/>
              </a:lnSpc>
            </a:pPr>
            <a:r>
              <a:rPr lang="en-US" sz="1836">
                <a:solidFill>
                  <a:srgbClr val="4D818B"/>
                </a:solidFill>
                <a:latin typeface="Montserrat"/>
                <a:ea typeface="Montserrat"/>
                <a:cs typeface="Montserrat"/>
                <a:sym typeface="Montserrat"/>
              </a:rPr>
              <a:t>df.head untuk menampilkan 5 data pertama dari data yang sudah di gabungkan, sedangkan tail untuk menampilkan 5 data terakhir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Freeform 2" id="2"/>
          <p:cNvSpPr/>
          <p:nvPr/>
        </p:nvSpPr>
        <p:spPr>
          <a:xfrm flipH="false" flipV="true" rot="0">
            <a:off x="15554746" y="-401521"/>
            <a:ext cx="2235138" cy="3315728"/>
          </a:xfrm>
          <a:custGeom>
            <a:avLst/>
            <a:gdLst/>
            <a:ahLst/>
            <a:cxnLst/>
            <a:rect r="r" b="b" t="t" l="l"/>
            <a:pathLst>
              <a:path h="3315728" w="2235138">
                <a:moveTo>
                  <a:pt x="0" y="3315728"/>
                </a:moveTo>
                <a:lnTo>
                  <a:pt x="2235137" y="3315728"/>
                </a:lnTo>
                <a:lnTo>
                  <a:pt x="2235137" y="0"/>
                </a:lnTo>
                <a:lnTo>
                  <a:pt x="0" y="0"/>
                </a:lnTo>
                <a:lnTo>
                  <a:pt x="0" y="3315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3552" y="2078691"/>
            <a:ext cx="5306668" cy="7179609"/>
          </a:xfrm>
          <a:custGeom>
            <a:avLst/>
            <a:gdLst/>
            <a:ahLst/>
            <a:cxnLst/>
            <a:rect r="r" b="b" t="t" l="l"/>
            <a:pathLst>
              <a:path h="7179609" w="5306668">
                <a:moveTo>
                  <a:pt x="0" y="0"/>
                </a:moveTo>
                <a:lnTo>
                  <a:pt x="5306668" y="0"/>
                </a:lnTo>
                <a:lnTo>
                  <a:pt x="5306668" y="7179609"/>
                </a:lnTo>
                <a:lnTo>
                  <a:pt x="0" y="7179609"/>
                </a:lnTo>
                <a:lnTo>
                  <a:pt x="0" y="0"/>
                </a:lnTo>
                <a:close/>
              </a:path>
            </a:pathLst>
          </a:custGeom>
          <a:blipFill>
            <a:blip r:embed="rId4"/>
            <a:stretch>
              <a:fillRect l="0" t="0" r="0" b="0"/>
            </a:stretch>
          </a:blipFill>
        </p:spPr>
      </p:sp>
      <p:sp>
        <p:nvSpPr>
          <p:cNvPr name="Freeform 4" id="4"/>
          <p:cNvSpPr/>
          <p:nvPr/>
        </p:nvSpPr>
        <p:spPr>
          <a:xfrm flipH="true" flipV="false" rot="5333852">
            <a:off x="12189922" y="7782940"/>
            <a:ext cx="1357178" cy="266346"/>
          </a:xfrm>
          <a:custGeom>
            <a:avLst/>
            <a:gdLst/>
            <a:ahLst/>
            <a:cxnLst/>
            <a:rect r="r" b="b" t="t" l="l"/>
            <a:pathLst>
              <a:path h="266346" w="1357178">
                <a:moveTo>
                  <a:pt x="1357178" y="0"/>
                </a:moveTo>
                <a:lnTo>
                  <a:pt x="0" y="0"/>
                </a:lnTo>
                <a:lnTo>
                  <a:pt x="0" y="266346"/>
                </a:lnTo>
                <a:lnTo>
                  <a:pt x="1357178" y="266346"/>
                </a:lnTo>
                <a:lnTo>
                  <a:pt x="135717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1478539">
            <a:off x="3976058" y="1640068"/>
            <a:ext cx="1923052" cy="377399"/>
          </a:xfrm>
          <a:custGeom>
            <a:avLst/>
            <a:gdLst/>
            <a:ahLst/>
            <a:cxnLst/>
            <a:rect r="r" b="b" t="t" l="l"/>
            <a:pathLst>
              <a:path h="377399" w="1923052">
                <a:moveTo>
                  <a:pt x="1923051" y="0"/>
                </a:moveTo>
                <a:lnTo>
                  <a:pt x="0" y="0"/>
                </a:lnTo>
                <a:lnTo>
                  <a:pt x="0" y="377399"/>
                </a:lnTo>
                <a:lnTo>
                  <a:pt x="1923051" y="377399"/>
                </a:lnTo>
                <a:lnTo>
                  <a:pt x="192305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14596" y="3479714"/>
            <a:ext cx="11826951" cy="3754052"/>
          </a:xfrm>
          <a:custGeom>
            <a:avLst/>
            <a:gdLst/>
            <a:ahLst/>
            <a:cxnLst/>
            <a:rect r="r" b="b" t="t" l="l"/>
            <a:pathLst>
              <a:path h="3754052" w="11826951">
                <a:moveTo>
                  <a:pt x="0" y="0"/>
                </a:moveTo>
                <a:lnTo>
                  <a:pt x="11826951" y="0"/>
                </a:lnTo>
                <a:lnTo>
                  <a:pt x="11826951" y="3754052"/>
                </a:lnTo>
                <a:lnTo>
                  <a:pt x="0" y="3754052"/>
                </a:lnTo>
                <a:lnTo>
                  <a:pt x="0" y="0"/>
                </a:lnTo>
                <a:close/>
              </a:path>
            </a:pathLst>
          </a:custGeom>
          <a:blipFill>
            <a:blip r:embed="rId7"/>
            <a:stretch>
              <a:fillRect l="-628" t="-1043" r="-57755" b="0"/>
            </a:stretch>
          </a:blipFill>
        </p:spPr>
      </p:sp>
      <p:sp>
        <p:nvSpPr>
          <p:cNvPr name="TextBox 7" id="7"/>
          <p:cNvSpPr txBox="true"/>
          <p:nvPr/>
        </p:nvSpPr>
        <p:spPr>
          <a:xfrm rot="0">
            <a:off x="5890220" y="981075"/>
            <a:ext cx="7650668" cy="1194789"/>
          </a:xfrm>
          <a:prstGeom prst="rect">
            <a:avLst/>
          </a:prstGeom>
        </p:spPr>
        <p:txBody>
          <a:bodyPr anchor="t" rtlCol="false" tIns="0" lIns="0" bIns="0" rIns="0">
            <a:spAutoFit/>
          </a:bodyPr>
          <a:lstStyle/>
          <a:p>
            <a:pPr algn="just">
              <a:lnSpc>
                <a:spcPts val="3161"/>
              </a:lnSpc>
            </a:pPr>
            <a:r>
              <a:rPr lang="en-US" sz="2258">
                <a:solidFill>
                  <a:srgbClr val="4D818B"/>
                </a:solidFill>
                <a:latin typeface="Montserrat"/>
                <a:ea typeface="Montserrat"/>
                <a:cs typeface="Montserrat"/>
                <a:sym typeface="Montserrat"/>
              </a:rPr>
              <a:t>df.info digunakan untuk melihat ada missing value atau tidak. Didataset yang saya gunakan tidak terjadi missing value</a:t>
            </a:r>
          </a:p>
        </p:txBody>
      </p:sp>
      <p:sp>
        <p:nvSpPr>
          <p:cNvPr name="TextBox 8" id="8"/>
          <p:cNvSpPr txBox="true"/>
          <p:nvPr/>
        </p:nvSpPr>
        <p:spPr>
          <a:xfrm rot="0">
            <a:off x="9189382" y="8549513"/>
            <a:ext cx="7650668" cy="793282"/>
          </a:xfrm>
          <a:prstGeom prst="rect">
            <a:avLst/>
          </a:prstGeom>
        </p:spPr>
        <p:txBody>
          <a:bodyPr anchor="t" rtlCol="false" tIns="0" lIns="0" bIns="0" rIns="0">
            <a:spAutoFit/>
          </a:bodyPr>
          <a:lstStyle/>
          <a:p>
            <a:pPr algn="just">
              <a:lnSpc>
                <a:spcPts val="3161"/>
              </a:lnSpc>
            </a:pPr>
            <a:r>
              <a:rPr lang="en-US" sz="2258">
                <a:solidFill>
                  <a:srgbClr val="4D818B"/>
                </a:solidFill>
                <a:latin typeface="Montserrat"/>
                <a:ea typeface="Montserrat"/>
                <a:cs typeface="Montserrat"/>
                <a:sym typeface="Montserrat"/>
              </a:rPr>
              <a:t>df.describe digunakan untuk melihat ringkasan statistika numerik pada dataframe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3ED"/>
        </a:solidFill>
      </p:bgPr>
    </p:bg>
    <p:spTree>
      <p:nvGrpSpPr>
        <p:cNvPr id="1" name=""/>
        <p:cNvGrpSpPr/>
        <p:nvPr/>
      </p:nvGrpSpPr>
      <p:grpSpPr>
        <a:xfrm>
          <a:off x="0" y="0"/>
          <a:ext cx="0" cy="0"/>
          <a:chOff x="0" y="0"/>
          <a:chExt cx="0" cy="0"/>
        </a:xfrm>
      </p:grpSpPr>
      <p:sp>
        <p:nvSpPr>
          <p:cNvPr name="AutoShape 2" id="2"/>
          <p:cNvSpPr/>
          <p:nvPr/>
        </p:nvSpPr>
        <p:spPr>
          <a:xfrm>
            <a:off x="783771" y="2892621"/>
            <a:ext cx="6085195" cy="0"/>
          </a:xfrm>
          <a:prstGeom prst="line">
            <a:avLst/>
          </a:prstGeom>
          <a:ln cap="flat" w="38100">
            <a:solidFill>
              <a:srgbClr val="74A8B3"/>
            </a:solidFill>
            <a:prstDash val="solid"/>
            <a:headEnd type="none" len="sm" w="sm"/>
            <a:tailEnd type="none" len="sm" w="sm"/>
          </a:ln>
        </p:spPr>
      </p:sp>
      <p:sp>
        <p:nvSpPr>
          <p:cNvPr name="Freeform 3" id="3"/>
          <p:cNvSpPr/>
          <p:nvPr/>
        </p:nvSpPr>
        <p:spPr>
          <a:xfrm flipH="false" flipV="true" rot="0">
            <a:off x="13540889" y="-401521"/>
            <a:ext cx="2235138" cy="3315728"/>
          </a:xfrm>
          <a:custGeom>
            <a:avLst/>
            <a:gdLst/>
            <a:ahLst/>
            <a:cxnLst/>
            <a:rect r="r" b="b" t="t" l="l"/>
            <a:pathLst>
              <a:path h="3315728" w="2235138">
                <a:moveTo>
                  <a:pt x="0" y="3315728"/>
                </a:moveTo>
                <a:lnTo>
                  <a:pt x="2235137" y="3315728"/>
                </a:lnTo>
                <a:lnTo>
                  <a:pt x="2235137" y="0"/>
                </a:lnTo>
                <a:lnTo>
                  <a:pt x="0" y="0"/>
                </a:lnTo>
                <a:lnTo>
                  <a:pt x="0" y="3315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83771" y="3958285"/>
            <a:ext cx="13137399" cy="2266201"/>
          </a:xfrm>
          <a:custGeom>
            <a:avLst/>
            <a:gdLst/>
            <a:ahLst/>
            <a:cxnLst/>
            <a:rect r="r" b="b" t="t" l="l"/>
            <a:pathLst>
              <a:path h="2266201" w="13137399">
                <a:moveTo>
                  <a:pt x="0" y="0"/>
                </a:moveTo>
                <a:lnTo>
                  <a:pt x="13137400" y="0"/>
                </a:lnTo>
                <a:lnTo>
                  <a:pt x="13137400" y="2266202"/>
                </a:lnTo>
                <a:lnTo>
                  <a:pt x="0" y="2266202"/>
                </a:lnTo>
                <a:lnTo>
                  <a:pt x="0" y="0"/>
                </a:lnTo>
                <a:close/>
              </a:path>
            </a:pathLst>
          </a:custGeom>
          <a:blipFill>
            <a:blip r:embed="rId4"/>
            <a:stretch>
              <a:fillRect l="0" t="0" r="0" b="0"/>
            </a:stretch>
          </a:blipFill>
        </p:spPr>
      </p:sp>
      <p:sp>
        <p:nvSpPr>
          <p:cNvPr name="TextBox 5" id="5"/>
          <p:cNvSpPr txBox="true"/>
          <p:nvPr/>
        </p:nvSpPr>
        <p:spPr>
          <a:xfrm rot="0">
            <a:off x="293914" y="7903523"/>
            <a:ext cx="17155886" cy="1047749"/>
          </a:xfrm>
          <a:prstGeom prst="rect">
            <a:avLst/>
          </a:prstGeom>
        </p:spPr>
        <p:txBody>
          <a:bodyPr anchor="t" rtlCol="false" tIns="0" lIns="0" bIns="0" rIns="0">
            <a:spAutoFit/>
          </a:bodyPr>
          <a:lstStyle/>
          <a:p>
            <a:pPr algn="just">
              <a:lnSpc>
                <a:spcPts val="4200"/>
              </a:lnSpc>
            </a:pPr>
            <a:r>
              <a:rPr lang="en-US" sz="3000">
                <a:solidFill>
                  <a:srgbClr val="4D818B"/>
                </a:solidFill>
                <a:latin typeface="Montserrat"/>
                <a:ea typeface="Montserrat"/>
                <a:cs typeface="Montserrat"/>
                <a:sym typeface="Montserrat"/>
              </a:rPr>
              <a:t>Selanjutnya adala split dataset dengan mengimport train,test,split. Dan membagi data menjadi train dan test seperti x_test,y_test,x_train dan y_train</a:t>
            </a:r>
          </a:p>
        </p:txBody>
      </p:sp>
      <p:sp>
        <p:nvSpPr>
          <p:cNvPr name="TextBox 6" id="6"/>
          <p:cNvSpPr txBox="true"/>
          <p:nvPr/>
        </p:nvSpPr>
        <p:spPr>
          <a:xfrm rot="0">
            <a:off x="783771" y="1950411"/>
            <a:ext cx="11722974" cy="728676"/>
          </a:xfrm>
          <a:prstGeom prst="rect">
            <a:avLst/>
          </a:prstGeom>
        </p:spPr>
        <p:txBody>
          <a:bodyPr anchor="t" rtlCol="false" tIns="0" lIns="0" bIns="0" rIns="0">
            <a:spAutoFit/>
          </a:bodyPr>
          <a:lstStyle/>
          <a:p>
            <a:pPr algn="l">
              <a:lnSpc>
                <a:spcPts val="5203"/>
              </a:lnSpc>
            </a:pPr>
            <a:r>
              <a:rPr lang="en-US" sz="5781" b="true">
                <a:solidFill>
                  <a:srgbClr val="4D818B"/>
                </a:solidFill>
                <a:latin typeface="Montserrat Bold"/>
                <a:ea typeface="Montserrat Bold"/>
                <a:cs typeface="Montserrat Bold"/>
                <a:sym typeface="Montserrat Bold"/>
              </a:rPr>
              <a:t>SPLIT DATASET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DAGgL-5dfRo</dc:identifier>
  <dcterms:modified xsi:type="dcterms:W3CDTF">2011-08-01T06:04:30Z</dcterms:modified>
  <cp:revision>1</cp:revision>
  <dc:title>Mini Project Dibimbing Br</dc:title>
</cp:coreProperties>
</file>