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B995-1359-ED88-AE2F-41103D30D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FD690-71EB-C8D4-5E40-11B7F973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FD6E-0A5F-4DC1-A7BB-8D4AC955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079F-0B50-1BFA-C12B-4FF3061B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1564-289D-F9A3-1D03-0A23C027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5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7B22-F784-7CC2-6675-B189B7F2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D3618-CCE8-69DB-C94E-2140C401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5AA9-4DD5-BB72-5257-84C44E1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B51B-8D48-45C9-6774-9D3DA1C1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0DD8-610C-5E28-62E9-1CF53A2B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4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25753-DE5E-66EB-21AE-2C3655EFC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8574-F100-0B72-BE4A-7B1B8F01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C1B1-46A1-C409-CC94-7248F447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3FF7-9031-8E87-921C-E80F4543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05D6-29AD-E62E-6846-80E59F92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8E6D-8496-11F8-517B-38EE5195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18B4-141C-71CE-91F7-04354FC7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F1A0-8362-EE26-AF11-B1206D0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3310-B760-8D3F-F796-129740BD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248D-BACA-3886-6B6D-58884414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875A-9D07-9A36-AD2C-A0B3467F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798D-E4C9-0957-750D-3C30E2E5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97C9-280C-B675-4B38-66B19B70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07A9-EA40-2F32-FF7F-02430AA5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CD0C-E811-08D3-AA03-81FA15BF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29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DEDA-6629-BD53-46FD-55CDC4B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1159-765D-1599-C607-FDFC34E6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34E1-91E7-EAE6-70CA-0D5C5C4F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A247-A1DE-AD5A-5824-AB849FC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AF74-9B7D-A791-5D0D-6EBA410D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EBDD-72A5-CA90-74E6-E2E79542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9209-0882-190A-B400-3BB71641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FCCE-EADA-20E5-BB32-7343D19B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5766-EC3F-4AB1-FF6B-F002CABC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14050-2720-B7CC-B3B5-6C2995C79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DA4DC-B095-D1BC-2716-99023C64B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CB690-AD27-92D3-2F34-CA5B566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4A16-2BF7-C065-088A-AC1907D9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C67DD-02EB-942A-90EB-C3F700F4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0DD6-2D88-8F4E-3530-ED4094DA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A2E2-B78F-FCBF-7670-9C0F92C4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23405-958A-5801-D238-7453D217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4DBA-9A66-CD73-1E19-6EB071CA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5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46348-078F-9F73-6894-8C3D0654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3B7BC-CA32-62C0-DAAE-78D3E8D7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8F8E-8A01-C4DE-8599-EA58B536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6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9142-5663-E7A3-27E5-E1F0C64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27D9-535F-0116-4DF2-A6320A45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35D45-02F3-F145-4AC9-3D6D250DD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57039-36CE-B253-9777-037D8840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490DA-AF43-088F-CD6B-6EAB398D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A1AE-1C33-2BAF-0D78-69DFF67C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7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0790-A1FA-1426-7122-2D0B206F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143C4-CBBD-AB06-A218-33622775D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DBD8-3127-8D1A-9ECC-4B99CA5D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51EF-D2AA-4258-76C1-0BC5416F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D4CF-2CBC-1439-4E02-BDD763B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4361-9CBB-0541-7429-CEFE7A20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34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EDCFD-3226-4D3A-6807-17857C1F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738AE-28FF-5F88-E47A-B73FA8CA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A64E-5449-1351-AA5A-464CAD542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2782-3614-4B21-BAED-89546E9C383D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E33C-DDD6-1840-4720-527EEC6F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8D4C-8FA6-1118-71E1-85833C33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57BE-DD2F-41E3-A55E-30985AFD20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7851AF5-5F38-5DB6-E43E-3A7481316DE7}"/>
              </a:ext>
            </a:extLst>
          </p:cNvPr>
          <p:cNvGrpSpPr/>
          <p:nvPr/>
        </p:nvGrpSpPr>
        <p:grpSpPr>
          <a:xfrm>
            <a:off x="1436914" y="961053"/>
            <a:ext cx="2836506" cy="3989894"/>
            <a:chOff x="1436914" y="961053"/>
            <a:chExt cx="2836506" cy="39898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F26DD3-DB6C-41DB-85FE-264ECD97E671}"/>
                </a:ext>
              </a:extLst>
            </p:cNvPr>
            <p:cNvSpPr/>
            <p:nvPr/>
          </p:nvSpPr>
          <p:spPr>
            <a:xfrm>
              <a:off x="1436914" y="961053"/>
              <a:ext cx="2836506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FundamentusStocks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1609C8-BAB7-52DA-F3FD-50EFF09A62C9}"/>
                </a:ext>
              </a:extLst>
            </p:cNvPr>
            <p:cNvSpPr/>
            <p:nvPr/>
          </p:nvSpPr>
          <p:spPr>
            <a:xfrm>
              <a:off x="1436914" y="1627464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r>
                <a:rPr lang="en-GB" b="1" dirty="0">
                  <a:solidFill>
                    <a:schemeClr val="tx1"/>
                  </a:solidFill>
                </a:rPr>
                <a:t>PK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E14D33-5D52-D9E4-9AE6-806FA6B5908F}"/>
                </a:ext>
              </a:extLst>
            </p:cNvPr>
            <p:cNvSpPr/>
            <p:nvPr/>
          </p:nvSpPr>
          <p:spPr>
            <a:xfrm>
              <a:off x="2055303" y="1624154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u="sng" dirty="0">
                  <a:solidFill>
                    <a:schemeClr val="tx1"/>
                  </a:solidFill>
                </a:rPr>
                <a:t>Papel - varchar</a:t>
              </a:r>
              <a:endParaRPr lang="pt-BR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5CEB6A-C451-5AFB-49EA-5E861CC8EA18}"/>
                </a:ext>
              </a:extLst>
            </p:cNvPr>
            <p:cNvSpPr/>
            <p:nvPr/>
          </p:nvSpPr>
          <p:spPr>
            <a:xfrm>
              <a:off x="1436914" y="2290565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51B7ED-CE9A-534F-F39E-C2BF6C5A29D5}"/>
                </a:ext>
              </a:extLst>
            </p:cNvPr>
            <p:cNvSpPr/>
            <p:nvPr/>
          </p:nvSpPr>
          <p:spPr>
            <a:xfrm>
              <a:off x="2055303" y="2287255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PL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F6C0ED-14A2-A089-C721-4BB2DA0B0B92}"/>
                </a:ext>
              </a:extLst>
            </p:cNvPr>
            <p:cNvSpPr/>
            <p:nvPr/>
          </p:nvSpPr>
          <p:spPr>
            <a:xfrm>
              <a:off x="1436914" y="2953666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407FA2-9AA5-311C-ED00-65C1ACDFAEFD}"/>
                </a:ext>
              </a:extLst>
            </p:cNvPr>
            <p:cNvSpPr/>
            <p:nvPr/>
          </p:nvSpPr>
          <p:spPr>
            <a:xfrm>
              <a:off x="2055303" y="2950356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PVP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32878E-538F-15CE-093B-F2BABF80E5D6}"/>
                </a:ext>
              </a:extLst>
            </p:cNvPr>
            <p:cNvSpPr/>
            <p:nvPr/>
          </p:nvSpPr>
          <p:spPr>
            <a:xfrm>
              <a:off x="1436914" y="3613171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303091-54E0-7A30-9F3D-1FEB6C993D93}"/>
                </a:ext>
              </a:extLst>
            </p:cNvPr>
            <p:cNvSpPr/>
            <p:nvPr/>
          </p:nvSpPr>
          <p:spPr>
            <a:xfrm>
              <a:off x="2055303" y="3618250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DivYield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F5C71C-DAC3-190A-D319-9ABA8A3A8429}"/>
                </a:ext>
              </a:extLst>
            </p:cNvPr>
            <p:cNvSpPr/>
            <p:nvPr/>
          </p:nvSpPr>
          <p:spPr>
            <a:xfrm>
              <a:off x="1436914" y="4279868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D1E849-CA07-3FA3-5FD4-59C32BE896DB}"/>
                </a:ext>
              </a:extLst>
            </p:cNvPr>
            <p:cNvSpPr/>
            <p:nvPr/>
          </p:nvSpPr>
          <p:spPr>
            <a:xfrm>
              <a:off x="2055303" y="4284947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EVEBITDA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F3CB47-AA4E-FEF0-8978-4A3C9E8FFF74}"/>
              </a:ext>
            </a:extLst>
          </p:cNvPr>
          <p:cNvGrpSpPr/>
          <p:nvPr/>
        </p:nvGrpSpPr>
        <p:grpSpPr>
          <a:xfrm>
            <a:off x="4793909" y="961053"/>
            <a:ext cx="2836506" cy="4650815"/>
            <a:chOff x="4793909" y="961053"/>
            <a:chExt cx="2836506" cy="46508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8ACAA6-3A61-0EE6-761F-F70715ACB5A5}"/>
                </a:ext>
              </a:extLst>
            </p:cNvPr>
            <p:cNvSpPr/>
            <p:nvPr/>
          </p:nvSpPr>
          <p:spPr>
            <a:xfrm>
              <a:off x="4793909" y="961053"/>
              <a:ext cx="2836506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FundamentusReits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9949C2-6A67-71B6-0AD0-C4392DBE8D5F}"/>
                </a:ext>
              </a:extLst>
            </p:cNvPr>
            <p:cNvSpPr/>
            <p:nvPr/>
          </p:nvSpPr>
          <p:spPr>
            <a:xfrm>
              <a:off x="4793909" y="1627464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r>
                <a:rPr lang="en-GB" b="1" dirty="0">
                  <a:solidFill>
                    <a:schemeClr val="tx1"/>
                  </a:solidFill>
                </a:rPr>
                <a:t>PK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81C4E9-D894-7C80-8992-FD12E534C0DD}"/>
                </a:ext>
              </a:extLst>
            </p:cNvPr>
            <p:cNvSpPr/>
            <p:nvPr/>
          </p:nvSpPr>
          <p:spPr>
            <a:xfrm>
              <a:off x="5412298" y="1624154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u="sng" dirty="0">
                  <a:solidFill>
                    <a:schemeClr val="tx1"/>
                  </a:solidFill>
                </a:rPr>
                <a:t>Papel - varchar</a:t>
              </a:r>
              <a:endParaRPr lang="pt-BR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6E8090-F257-1B8D-021E-091577AFF366}"/>
                </a:ext>
              </a:extLst>
            </p:cNvPr>
            <p:cNvSpPr/>
            <p:nvPr/>
          </p:nvSpPr>
          <p:spPr>
            <a:xfrm>
              <a:off x="4793909" y="2290565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08B6AB-4FD8-2FED-0049-1EFFDAF49B02}"/>
                </a:ext>
              </a:extLst>
            </p:cNvPr>
            <p:cNvSpPr/>
            <p:nvPr/>
          </p:nvSpPr>
          <p:spPr>
            <a:xfrm>
              <a:off x="5412298" y="2287255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Segmento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90B01-F7E0-1616-B93D-D1C31D8A375F}"/>
                </a:ext>
              </a:extLst>
            </p:cNvPr>
            <p:cNvSpPr/>
            <p:nvPr/>
          </p:nvSpPr>
          <p:spPr>
            <a:xfrm>
              <a:off x="4793909" y="2953666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C94F82-7039-8A86-5975-604FDA59C068}"/>
                </a:ext>
              </a:extLst>
            </p:cNvPr>
            <p:cNvSpPr/>
            <p:nvPr/>
          </p:nvSpPr>
          <p:spPr>
            <a:xfrm>
              <a:off x="5412298" y="2950356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DividendYield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8602DC-3D70-2E6A-C134-856060E5D9F6}"/>
                </a:ext>
              </a:extLst>
            </p:cNvPr>
            <p:cNvSpPr/>
            <p:nvPr/>
          </p:nvSpPr>
          <p:spPr>
            <a:xfrm>
              <a:off x="4793909" y="3613171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A44268-C4AD-678F-70EE-501AA8710281}"/>
                </a:ext>
              </a:extLst>
            </p:cNvPr>
            <p:cNvSpPr/>
            <p:nvPr/>
          </p:nvSpPr>
          <p:spPr>
            <a:xfrm>
              <a:off x="5412298" y="3618250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PVP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7E661-0F75-7388-B373-FB49D73E9E30}"/>
                </a:ext>
              </a:extLst>
            </p:cNvPr>
            <p:cNvSpPr/>
            <p:nvPr/>
          </p:nvSpPr>
          <p:spPr>
            <a:xfrm>
              <a:off x="4793909" y="4279868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2CA310-9152-9E08-B3CE-0FED86F75FFB}"/>
                </a:ext>
              </a:extLst>
            </p:cNvPr>
            <p:cNvSpPr/>
            <p:nvPr/>
          </p:nvSpPr>
          <p:spPr>
            <a:xfrm>
              <a:off x="5412298" y="4284947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ValorMercado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228777-F4AE-F99C-94B7-7B364E30B6B0}"/>
                </a:ext>
              </a:extLst>
            </p:cNvPr>
            <p:cNvSpPr/>
            <p:nvPr/>
          </p:nvSpPr>
          <p:spPr>
            <a:xfrm>
              <a:off x="4793909" y="4945868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07D0BC-DA7F-3BA4-840A-4D13CE0C6E4C}"/>
                </a:ext>
              </a:extLst>
            </p:cNvPr>
            <p:cNvSpPr/>
            <p:nvPr/>
          </p:nvSpPr>
          <p:spPr>
            <a:xfrm>
              <a:off x="5412298" y="4942558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Liquidez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E60071C-7EB9-7133-33F7-8604E8524979}"/>
              </a:ext>
            </a:extLst>
          </p:cNvPr>
          <p:cNvGrpSpPr/>
          <p:nvPr/>
        </p:nvGrpSpPr>
        <p:grpSpPr>
          <a:xfrm>
            <a:off x="8248804" y="955974"/>
            <a:ext cx="2836506" cy="3318118"/>
            <a:chOff x="8248804" y="955974"/>
            <a:chExt cx="2836506" cy="33181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0E9366-7CFC-D0A6-5786-2F744BCE3633}"/>
                </a:ext>
              </a:extLst>
            </p:cNvPr>
            <p:cNvSpPr/>
            <p:nvPr/>
          </p:nvSpPr>
          <p:spPr>
            <a:xfrm>
              <a:off x="8248804" y="955974"/>
              <a:ext cx="2836506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TickerData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4A4F01-15F4-1D6A-43B5-A0E365E4180D}"/>
                </a:ext>
              </a:extLst>
            </p:cNvPr>
            <p:cNvSpPr/>
            <p:nvPr/>
          </p:nvSpPr>
          <p:spPr>
            <a:xfrm>
              <a:off x="8248804" y="1622385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r>
                <a:rPr lang="en-GB" b="1" dirty="0">
                  <a:solidFill>
                    <a:schemeClr val="tx1"/>
                  </a:solidFill>
                </a:rPr>
                <a:t>PK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28137B8-6352-EAED-F3BF-D440442ECB87}"/>
                </a:ext>
              </a:extLst>
            </p:cNvPr>
            <p:cNvSpPr/>
            <p:nvPr/>
          </p:nvSpPr>
          <p:spPr>
            <a:xfrm>
              <a:off x="8867193" y="1619075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u="sng" dirty="0">
                  <a:solidFill>
                    <a:schemeClr val="tx1"/>
                  </a:solidFill>
                </a:rPr>
                <a:t>Ticker - varchar</a:t>
              </a:r>
              <a:endParaRPr lang="pt-BR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231C17-AE1C-6F76-D8B7-761A39BE3FB3}"/>
                </a:ext>
              </a:extLst>
            </p:cNvPr>
            <p:cNvSpPr/>
            <p:nvPr/>
          </p:nvSpPr>
          <p:spPr>
            <a:xfrm>
              <a:off x="8248804" y="2285486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3D6E6C-4E81-1F00-A073-1FE3612341C3}"/>
                </a:ext>
              </a:extLst>
            </p:cNvPr>
            <p:cNvSpPr/>
            <p:nvPr/>
          </p:nvSpPr>
          <p:spPr>
            <a:xfrm>
              <a:off x="8867193" y="2282176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Close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67DCEC-AA00-1819-F6B9-4E5A379AA43E}"/>
                </a:ext>
              </a:extLst>
            </p:cNvPr>
            <p:cNvSpPr/>
            <p:nvPr/>
          </p:nvSpPr>
          <p:spPr>
            <a:xfrm>
              <a:off x="8248804" y="2948587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15870-E3B1-9B15-F1BD-9EEABA325AA5}"/>
                </a:ext>
              </a:extLst>
            </p:cNvPr>
            <p:cNvSpPr/>
            <p:nvPr/>
          </p:nvSpPr>
          <p:spPr>
            <a:xfrm>
              <a:off x="8867193" y="2945277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YearHigh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CACFAE-A30F-2185-407A-069C47E85BDB}"/>
                </a:ext>
              </a:extLst>
            </p:cNvPr>
            <p:cNvSpPr/>
            <p:nvPr/>
          </p:nvSpPr>
          <p:spPr>
            <a:xfrm>
              <a:off x="8248804" y="3608092"/>
              <a:ext cx="618389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 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0B6E92-6708-ECC4-D436-AE351872BD8F}"/>
                </a:ext>
              </a:extLst>
            </p:cNvPr>
            <p:cNvSpPr/>
            <p:nvPr/>
          </p:nvSpPr>
          <p:spPr>
            <a:xfrm>
              <a:off x="8867193" y="3604782"/>
              <a:ext cx="2218117" cy="66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YearLow - real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1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6E96511-7F38-E708-B837-76335B96D7F0}"/>
              </a:ext>
            </a:extLst>
          </p:cNvPr>
          <p:cNvGrpSpPr/>
          <p:nvPr/>
        </p:nvGrpSpPr>
        <p:grpSpPr>
          <a:xfrm>
            <a:off x="1076188" y="952664"/>
            <a:ext cx="10262162" cy="4650815"/>
            <a:chOff x="1076188" y="952664"/>
            <a:chExt cx="10262162" cy="465081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851AF5-5F38-5DB6-E43E-3A7481316DE7}"/>
                </a:ext>
              </a:extLst>
            </p:cNvPr>
            <p:cNvGrpSpPr/>
            <p:nvPr/>
          </p:nvGrpSpPr>
          <p:grpSpPr>
            <a:xfrm>
              <a:off x="1076188" y="952664"/>
              <a:ext cx="2836506" cy="3989894"/>
              <a:chOff x="1436914" y="961053"/>
              <a:chExt cx="2836506" cy="398989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26DD3-DB6C-41DB-85FE-264ECD97E671}"/>
                  </a:ext>
                </a:extLst>
              </p:cNvPr>
              <p:cNvSpPr/>
              <p:nvPr/>
            </p:nvSpPr>
            <p:spPr>
              <a:xfrm>
                <a:off x="1436914" y="961053"/>
                <a:ext cx="2836506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FundamentusStocks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1609C8-BAB7-52DA-F3FD-50EFF09A62C9}"/>
                  </a:ext>
                </a:extLst>
              </p:cNvPr>
              <p:cNvSpPr/>
              <p:nvPr/>
            </p:nvSpPr>
            <p:spPr>
              <a:xfrm>
                <a:off x="1436914" y="1627464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en-GB" b="1" dirty="0">
                    <a:solidFill>
                      <a:schemeClr val="tx1"/>
                    </a:solidFill>
                  </a:rPr>
                  <a:t>PK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E14D33-5D52-D9E4-9AE6-806FA6B5908F}"/>
                  </a:ext>
                </a:extLst>
              </p:cNvPr>
              <p:cNvSpPr/>
              <p:nvPr/>
            </p:nvSpPr>
            <p:spPr>
              <a:xfrm>
                <a:off x="2055303" y="1624154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u="sng" dirty="0">
                    <a:solidFill>
                      <a:schemeClr val="tx1"/>
                    </a:solidFill>
                  </a:rPr>
                  <a:t>Papel - varchar</a:t>
                </a:r>
                <a:endParaRPr lang="pt-BR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5CEB6A-C451-5AFB-49EA-5E861CC8EA18}"/>
                  </a:ext>
                </a:extLst>
              </p:cNvPr>
              <p:cNvSpPr/>
              <p:nvPr/>
            </p:nvSpPr>
            <p:spPr>
              <a:xfrm>
                <a:off x="1436914" y="2290565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51B7ED-CE9A-534F-F39E-C2BF6C5A29D5}"/>
                  </a:ext>
                </a:extLst>
              </p:cNvPr>
              <p:cNvSpPr/>
              <p:nvPr/>
            </p:nvSpPr>
            <p:spPr>
              <a:xfrm>
                <a:off x="2055303" y="2287255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PL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F6C0ED-14A2-A089-C721-4BB2DA0B0B92}"/>
                  </a:ext>
                </a:extLst>
              </p:cNvPr>
              <p:cNvSpPr/>
              <p:nvPr/>
            </p:nvSpPr>
            <p:spPr>
              <a:xfrm>
                <a:off x="1436914" y="2953666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407FA2-9AA5-311C-ED00-65C1ACDFAEFD}"/>
                  </a:ext>
                </a:extLst>
              </p:cNvPr>
              <p:cNvSpPr/>
              <p:nvPr/>
            </p:nvSpPr>
            <p:spPr>
              <a:xfrm>
                <a:off x="2055303" y="2950356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PVP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32878E-538F-15CE-093B-F2BABF80E5D6}"/>
                  </a:ext>
                </a:extLst>
              </p:cNvPr>
              <p:cNvSpPr/>
              <p:nvPr/>
            </p:nvSpPr>
            <p:spPr>
              <a:xfrm>
                <a:off x="1436914" y="3613171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303091-54E0-7A30-9F3D-1FEB6C993D93}"/>
                  </a:ext>
                </a:extLst>
              </p:cNvPr>
              <p:cNvSpPr/>
              <p:nvPr/>
            </p:nvSpPr>
            <p:spPr>
              <a:xfrm>
                <a:off x="2055303" y="3618250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DivYield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F5C71C-DAC3-190A-D319-9ABA8A3A8429}"/>
                  </a:ext>
                </a:extLst>
              </p:cNvPr>
              <p:cNvSpPr/>
              <p:nvPr/>
            </p:nvSpPr>
            <p:spPr>
              <a:xfrm>
                <a:off x="1436914" y="4279868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D1E849-CA07-3FA3-5FD4-59C32BE896DB}"/>
                  </a:ext>
                </a:extLst>
              </p:cNvPr>
              <p:cNvSpPr/>
              <p:nvPr/>
            </p:nvSpPr>
            <p:spPr>
              <a:xfrm>
                <a:off x="2055303" y="4284947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EVEBITDA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FF3CB47-AA4E-FEF0-8978-4A3C9E8FFF74}"/>
                </a:ext>
              </a:extLst>
            </p:cNvPr>
            <p:cNvGrpSpPr/>
            <p:nvPr/>
          </p:nvGrpSpPr>
          <p:grpSpPr>
            <a:xfrm>
              <a:off x="8501844" y="952664"/>
              <a:ext cx="2836506" cy="4650815"/>
              <a:chOff x="4793909" y="961053"/>
              <a:chExt cx="2836506" cy="465081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48ACAA6-3A61-0EE6-761F-F70715ACB5A5}"/>
                  </a:ext>
                </a:extLst>
              </p:cNvPr>
              <p:cNvSpPr/>
              <p:nvPr/>
            </p:nvSpPr>
            <p:spPr>
              <a:xfrm>
                <a:off x="4793909" y="961053"/>
                <a:ext cx="2836506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FundamentusReits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9949C2-6A67-71B6-0AD0-C4392DBE8D5F}"/>
                  </a:ext>
                </a:extLst>
              </p:cNvPr>
              <p:cNvSpPr/>
              <p:nvPr/>
            </p:nvSpPr>
            <p:spPr>
              <a:xfrm>
                <a:off x="4793909" y="1627464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en-GB" b="1" dirty="0">
                    <a:solidFill>
                      <a:schemeClr val="tx1"/>
                    </a:solidFill>
                  </a:rPr>
                  <a:t>PK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81C4E9-D894-7C80-8992-FD12E534C0DD}"/>
                  </a:ext>
                </a:extLst>
              </p:cNvPr>
              <p:cNvSpPr/>
              <p:nvPr/>
            </p:nvSpPr>
            <p:spPr>
              <a:xfrm>
                <a:off x="5412298" y="1624154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u="sng" dirty="0">
                    <a:solidFill>
                      <a:schemeClr val="tx1"/>
                    </a:solidFill>
                  </a:rPr>
                  <a:t>Papel - varchar</a:t>
                </a:r>
                <a:endParaRPr lang="pt-BR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6E8090-F257-1B8D-021E-091577AFF366}"/>
                  </a:ext>
                </a:extLst>
              </p:cNvPr>
              <p:cNvSpPr/>
              <p:nvPr/>
            </p:nvSpPr>
            <p:spPr>
              <a:xfrm>
                <a:off x="4793909" y="2290565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08B6AB-4FD8-2FED-0049-1EFFDAF49B02}"/>
                  </a:ext>
                </a:extLst>
              </p:cNvPr>
              <p:cNvSpPr/>
              <p:nvPr/>
            </p:nvSpPr>
            <p:spPr>
              <a:xfrm>
                <a:off x="5412298" y="2287255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Segmento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490B01-F7E0-1616-B93D-D1C31D8A375F}"/>
                  </a:ext>
                </a:extLst>
              </p:cNvPr>
              <p:cNvSpPr/>
              <p:nvPr/>
            </p:nvSpPr>
            <p:spPr>
              <a:xfrm>
                <a:off x="4793909" y="2953666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DC94F82-7039-8A86-5975-604FDA59C068}"/>
                  </a:ext>
                </a:extLst>
              </p:cNvPr>
              <p:cNvSpPr/>
              <p:nvPr/>
            </p:nvSpPr>
            <p:spPr>
              <a:xfrm>
                <a:off x="5412298" y="2950356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DividendYield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8602DC-3D70-2E6A-C134-856060E5D9F6}"/>
                  </a:ext>
                </a:extLst>
              </p:cNvPr>
              <p:cNvSpPr/>
              <p:nvPr/>
            </p:nvSpPr>
            <p:spPr>
              <a:xfrm>
                <a:off x="4793909" y="3613171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A44268-C4AD-678F-70EE-501AA8710281}"/>
                  </a:ext>
                </a:extLst>
              </p:cNvPr>
              <p:cNvSpPr/>
              <p:nvPr/>
            </p:nvSpPr>
            <p:spPr>
              <a:xfrm>
                <a:off x="5412298" y="3618250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PVP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7E661-0F75-7388-B373-FB49D73E9E30}"/>
                  </a:ext>
                </a:extLst>
              </p:cNvPr>
              <p:cNvSpPr/>
              <p:nvPr/>
            </p:nvSpPr>
            <p:spPr>
              <a:xfrm>
                <a:off x="4793909" y="4279868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72CA310-9152-9E08-B3CE-0FED86F75FFB}"/>
                  </a:ext>
                </a:extLst>
              </p:cNvPr>
              <p:cNvSpPr/>
              <p:nvPr/>
            </p:nvSpPr>
            <p:spPr>
              <a:xfrm>
                <a:off x="5412298" y="4284947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ValorMercado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A228777-F4AE-F99C-94B7-7B364E30B6B0}"/>
                  </a:ext>
                </a:extLst>
              </p:cNvPr>
              <p:cNvSpPr/>
              <p:nvPr/>
            </p:nvSpPr>
            <p:spPr>
              <a:xfrm>
                <a:off x="4793909" y="4945868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707D0BC-DA7F-3BA4-840A-4D13CE0C6E4C}"/>
                  </a:ext>
                </a:extLst>
              </p:cNvPr>
              <p:cNvSpPr/>
              <p:nvPr/>
            </p:nvSpPr>
            <p:spPr>
              <a:xfrm>
                <a:off x="5412298" y="4942558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Liquidez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E60071C-7EB9-7133-33F7-8604E8524979}"/>
                </a:ext>
              </a:extLst>
            </p:cNvPr>
            <p:cNvGrpSpPr/>
            <p:nvPr/>
          </p:nvGrpSpPr>
          <p:grpSpPr>
            <a:xfrm>
              <a:off x="4759215" y="952807"/>
              <a:ext cx="2836506" cy="3318118"/>
              <a:chOff x="8248804" y="955974"/>
              <a:chExt cx="2836506" cy="33181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0E9366-7CFC-D0A6-5786-2F744BCE3633}"/>
                  </a:ext>
                </a:extLst>
              </p:cNvPr>
              <p:cNvSpPr/>
              <p:nvPr/>
            </p:nvSpPr>
            <p:spPr>
              <a:xfrm>
                <a:off x="8248804" y="955974"/>
                <a:ext cx="2836506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TickerData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A4A4F01-15F4-1D6A-43B5-A0E365E4180D}"/>
                  </a:ext>
                </a:extLst>
              </p:cNvPr>
              <p:cNvSpPr/>
              <p:nvPr/>
            </p:nvSpPr>
            <p:spPr>
              <a:xfrm>
                <a:off x="8248804" y="1622385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en-GB" b="1" dirty="0">
                    <a:solidFill>
                      <a:schemeClr val="tx1"/>
                    </a:solidFill>
                  </a:rPr>
                  <a:t>PK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8137B8-6352-EAED-F3BF-D440442ECB87}"/>
                  </a:ext>
                </a:extLst>
              </p:cNvPr>
              <p:cNvSpPr/>
              <p:nvPr/>
            </p:nvSpPr>
            <p:spPr>
              <a:xfrm>
                <a:off x="8867193" y="1619075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u="sng" dirty="0">
                    <a:solidFill>
                      <a:schemeClr val="tx1"/>
                    </a:solidFill>
                  </a:rPr>
                  <a:t>Ticker - varchar</a:t>
                </a:r>
                <a:endParaRPr lang="pt-BR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3231C17-AE1C-6F76-D8B7-761A39BE3FB3}"/>
                  </a:ext>
                </a:extLst>
              </p:cNvPr>
              <p:cNvSpPr/>
              <p:nvPr/>
            </p:nvSpPr>
            <p:spPr>
              <a:xfrm>
                <a:off x="8248804" y="2285486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43D6E6C-4E81-1F00-A073-1FE3612341C3}"/>
                  </a:ext>
                </a:extLst>
              </p:cNvPr>
              <p:cNvSpPr/>
              <p:nvPr/>
            </p:nvSpPr>
            <p:spPr>
              <a:xfrm>
                <a:off x="8867193" y="2282176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Close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67DCEC-AA00-1819-F6B9-4E5A379AA43E}"/>
                  </a:ext>
                </a:extLst>
              </p:cNvPr>
              <p:cNvSpPr/>
              <p:nvPr/>
            </p:nvSpPr>
            <p:spPr>
              <a:xfrm>
                <a:off x="8248804" y="2948587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15870-E3B1-9B15-F1BD-9EEABA325AA5}"/>
                  </a:ext>
                </a:extLst>
              </p:cNvPr>
              <p:cNvSpPr/>
              <p:nvPr/>
            </p:nvSpPr>
            <p:spPr>
              <a:xfrm>
                <a:off x="8867193" y="2945277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YearHigh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CACFAE-A30F-2185-407A-069C47E85BDB}"/>
                  </a:ext>
                </a:extLst>
              </p:cNvPr>
              <p:cNvSpPr/>
              <p:nvPr/>
            </p:nvSpPr>
            <p:spPr>
              <a:xfrm>
                <a:off x="8248804" y="3608092"/>
                <a:ext cx="618389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0B6E92-6708-ECC4-D436-AE351872BD8F}"/>
                  </a:ext>
                </a:extLst>
              </p:cNvPr>
              <p:cNvSpPr/>
              <p:nvPr/>
            </p:nvSpPr>
            <p:spPr>
              <a:xfrm>
                <a:off x="8867193" y="3604782"/>
                <a:ext cx="2218117" cy="66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YearLow - real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A6528CB-CFE0-0F5B-B7BA-C49335A8608A}"/>
                </a:ext>
              </a:extLst>
            </p:cNvPr>
            <p:cNvCxnSpPr>
              <a:stCxn id="15" idx="3"/>
              <a:endCxn id="40" idx="1"/>
            </p:cNvCxnSpPr>
            <p:nvPr/>
          </p:nvCxnSpPr>
          <p:spPr>
            <a:xfrm>
              <a:off x="3912694" y="1948765"/>
              <a:ext cx="846521" cy="34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20D292-C7D6-2D55-56BB-ADF1E4CE8F5D}"/>
                </a:ext>
              </a:extLst>
            </p:cNvPr>
            <p:cNvCxnSpPr>
              <a:stCxn id="27" idx="1"/>
              <a:endCxn id="41" idx="3"/>
            </p:cNvCxnSpPr>
            <p:nvPr/>
          </p:nvCxnSpPr>
          <p:spPr>
            <a:xfrm flipH="1" flipV="1">
              <a:off x="7595721" y="1948908"/>
              <a:ext cx="906123" cy="31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47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132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Felipini</dc:creator>
  <cp:lastModifiedBy>Henrique Felipini</cp:lastModifiedBy>
  <cp:revision>1</cp:revision>
  <dcterms:created xsi:type="dcterms:W3CDTF">2022-11-27T20:24:38Z</dcterms:created>
  <dcterms:modified xsi:type="dcterms:W3CDTF">2022-11-27T20:37:23Z</dcterms:modified>
</cp:coreProperties>
</file>