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14"/>
  </p:notesMasterIdLst>
  <p:sldIdLst>
    <p:sldId id="290" r:id="rId3"/>
    <p:sldId id="343" r:id="rId4"/>
    <p:sldId id="305" r:id="rId5"/>
    <p:sldId id="310" r:id="rId6"/>
    <p:sldId id="344" r:id="rId7"/>
    <p:sldId id="348" r:id="rId8"/>
    <p:sldId id="345" r:id="rId9"/>
    <p:sldId id="346" r:id="rId10"/>
    <p:sldId id="349" r:id="rId11"/>
    <p:sldId id="347" r:id="rId12"/>
    <p:sldId id="312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2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513"/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5905" autoAdjust="0"/>
  </p:normalViewPr>
  <p:slideViewPr>
    <p:cSldViewPr snapToGrid="0">
      <p:cViewPr varScale="1">
        <p:scale>
          <a:sx n="153" d="100"/>
          <a:sy n="153" d="100"/>
        </p:scale>
        <p:origin x="336" y="126"/>
      </p:cViewPr>
      <p:guideLst>
        <p:guide orient="horz" pos="1602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模板来自于 </a:t>
            </a:r>
            <a:r>
              <a:rPr lang="en-US" altLang="zh-CN" dirty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400" kern="1200" baseline="0">
        <a:solidFill>
          <a:srgbClr val="FF0000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49" y="841779"/>
            <a:ext cx="7884319" cy="172997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/>
        </p:nvCxnSpPr>
        <p:spPr>
          <a:xfrm flipV="1">
            <a:off x="6067225" y="8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/>
        </p:nvCxnSpPr>
        <p:spPr>
          <a:xfrm flipV="1">
            <a:off x="6232468" y="665339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/>
        </p:nvCxnSpPr>
        <p:spPr>
          <a:xfrm flipV="1">
            <a:off x="1409213" y="2811453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/>
        </p:nvCxnSpPr>
        <p:spPr>
          <a:xfrm flipV="1">
            <a:off x="552648" y="2811450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/>
        </p:nvCxnSpPr>
        <p:spPr>
          <a:xfrm flipV="1">
            <a:off x="1340924" y="2834438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圆角矩形 2"/>
          <p:cNvSpPr/>
          <p:nvPr/>
        </p:nvSpPr>
        <p:spPr>
          <a:xfrm>
            <a:off x="8618561" y="543844"/>
            <a:ext cx="405000" cy="270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29024" y="434140"/>
            <a:ext cx="108000" cy="489410"/>
            <a:chOff x="1668098" y="1665028"/>
            <a:chExt cx="180000" cy="81568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616922" y="525190"/>
            <a:ext cx="408281" cy="311621"/>
          </a:xfrm>
          <a:prstGeom prst="rect">
            <a:avLst/>
          </a:prstGeom>
        </p:spPr>
        <p:txBody>
          <a:bodyPr wrap="none" lIns="91436" tIns="45718" rIns="91436" bIns="45718" anchor="ctr">
            <a:spAutoFit/>
          </a:bodyPr>
          <a:lstStyle/>
          <a:p>
            <a:pPr algn="ctr"/>
            <a:fld id="{3948E7FE-B4FE-4464-B9F7-57BC1FFE2AA3}" type="slidenum">
              <a:rPr lang="zh-TW" altLang="en-US" sz="1400" smtClean="0">
                <a:solidFill>
                  <a:srgbClr val="332A3B"/>
                </a:solidFill>
              </a:rPr>
              <a:t>‹#›</a:t>
            </a:fld>
            <a:endParaRPr lang="zh-CN" altLang="en-US" sz="1400">
              <a:solidFill>
                <a:srgbClr val="332A3B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24160" y="1248770"/>
            <a:ext cx="1890000" cy="1620000"/>
          </a:xfrm>
          <a:prstGeom prst="rect">
            <a:avLst/>
          </a:prstGeom>
          <a:solidFill>
            <a:srgbClr val="FB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24160" y="2970095"/>
            <a:ext cx="1890000" cy="162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4572031" y="1248772"/>
            <a:ext cx="1934657" cy="3341324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904000" y="0"/>
            <a:ext cx="3240000" cy="5143500"/>
          </a:xfrm>
          <a:prstGeom prst="rect">
            <a:avLst/>
          </a:prstGeom>
          <a:solidFill>
            <a:srgbClr val="33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圆角矩形 2"/>
          <p:cNvSpPr/>
          <p:nvPr/>
        </p:nvSpPr>
        <p:spPr>
          <a:xfrm>
            <a:off x="8618561" y="543844"/>
            <a:ext cx="405000" cy="270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29024" y="434140"/>
            <a:ext cx="108000" cy="489410"/>
            <a:chOff x="1668098" y="1665028"/>
            <a:chExt cx="180000" cy="81568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616922" y="525190"/>
            <a:ext cx="408281" cy="311621"/>
          </a:xfrm>
          <a:prstGeom prst="rect">
            <a:avLst/>
          </a:prstGeom>
        </p:spPr>
        <p:txBody>
          <a:bodyPr wrap="none" lIns="91436" tIns="45718" rIns="91436" bIns="45718" anchor="ctr">
            <a:spAutoFit/>
          </a:bodyPr>
          <a:lstStyle/>
          <a:p>
            <a:pPr algn="ctr"/>
            <a:fld id="{3948E7FE-B4FE-4464-B9F7-57BC1FFE2AA3}" type="slidenum">
              <a:rPr lang="zh-TW" altLang="en-US" sz="1400" smtClean="0">
                <a:solidFill>
                  <a:srgbClr val="332A3B"/>
                </a:solidFill>
              </a:rPr>
              <a:t>‹#›</a:t>
            </a:fld>
            <a:endParaRPr lang="zh-CN" altLang="en-US" sz="1400">
              <a:solidFill>
                <a:srgbClr val="332A3B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圆角矩形 2"/>
          <p:cNvSpPr/>
          <p:nvPr/>
        </p:nvSpPr>
        <p:spPr>
          <a:xfrm>
            <a:off x="8618561" y="543844"/>
            <a:ext cx="405000" cy="2700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29024" y="434140"/>
            <a:ext cx="108000" cy="489410"/>
            <a:chOff x="1668098" y="1665028"/>
            <a:chExt cx="180000" cy="81568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8616922" y="525190"/>
            <a:ext cx="408281" cy="311621"/>
          </a:xfrm>
          <a:prstGeom prst="rect">
            <a:avLst/>
          </a:prstGeom>
        </p:spPr>
        <p:txBody>
          <a:bodyPr wrap="none" lIns="91436" tIns="45718" rIns="91436" bIns="45718" anchor="ctr">
            <a:spAutoFit/>
          </a:bodyPr>
          <a:lstStyle/>
          <a:p>
            <a:pPr algn="ctr"/>
            <a:fld id="{3948E7FE-B4FE-4464-B9F7-57BC1FFE2AA3}" type="slidenum">
              <a:rPr lang="zh-TW" altLang="en-US" sz="1400" smtClean="0">
                <a:solidFill>
                  <a:srgbClr val="332A3B"/>
                </a:solidFill>
              </a:rPr>
              <a:t>‹#›</a:t>
            </a:fld>
            <a:endParaRPr lang="zh-CN" altLang="en-US" sz="1400">
              <a:solidFill>
                <a:srgbClr val="332A3B"/>
              </a:solidFill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0" y="1340360"/>
            <a:ext cx="9144000" cy="216000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3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67000" y="2166750"/>
            <a:ext cx="810000" cy="810000"/>
          </a:xfrm>
          <a:prstGeom prst="ellipse">
            <a:avLst/>
          </a:prstGeom>
          <a:solidFill>
            <a:srgbClr val="FB7643"/>
          </a:solidFill>
          <a:ln w="28575">
            <a:solidFill>
              <a:srgbClr val="332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7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342D1-3879-4C7C-A664-099255DE83E3}" type="datetime1">
              <a:rPr lang="zh-CN" altLang="en-US"/>
              <a:t>2024/3/6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54AE-4BA7-4BBD-BF4B-01A6B3A55E4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49" y="841779"/>
            <a:ext cx="7884319" cy="172997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25" y="8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68" y="665339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13" y="2811453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48" y="2811450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24" y="2834438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49" y="841779"/>
            <a:ext cx="7884319" cy="172997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cxnSp>
        <p:nvCxnSpPr>
          <p:cNvPr id="6" name="直接连接符 5"/>
          <p:cNvCxnSpPr>
            <a:cxnSpLocks noChangeAspect="1"/>
          </p:cNvCxnSpPr>
          <p:nvPr userDrawn="1"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 userDrawn="1"/>
        </p:nvCxnSpPr>
        <p:spPr>
          <a:xfrm flipV="1">
            <a:off x="6067225" y="8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 userDrawn="1"/>
        </p:nvCxnSpPr>
        <p:spPr>
          <a:xfrm flipV="1">
            <a:off x="6232468" y="665339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 userDrawn="1"/>
        </p:nvCxnSpPr>
        <p:spPr>
          <a:xfrm flipV="1">
            <a:off x="1409213" y="2811453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 userDrawn="1"/>
        </p:nvCxnSpPr>
        <p:spPr>
          <a:xfrm flipV="1">
            <a:off x="552648" y="2811450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 userDrawn="1"/>
        </p:nvCxnSpPr>
        <p:spPr>
          <a:xfrm flipV="1">
            <a:off x="1340924" y="2834438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grpSp>
        <p:nvGrpSpPr>
          <p:cNvPr id="4" name="组合 3"/>
          <p:cNvGrpSpPr>
            <a:grpSpLocks noChangeAspect="1"/>
          </p:cNvGrpSpPr>
          <p:nvPr userDrawn="1"/>
        </p:nvGrpSpPr>
        <p:grpSpPr>
          <a:xfrm>
            <a:off x="329024" y="434140"/>
            <a:ext cx="108000" cy="489410"/>
            <a:chOff x="1668098" y="1665028"/>
            <a:chExt cx="180000" cy="81568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7313-9FFE-40B7-9C23-8491BF337129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0FFD-405D-4AD3-982E-88E2C33CDB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5" t="913" r="12117" b="27367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32A3B">
                  <a:alpha val="85000"/>
                </a:srgbClr>
              </a:gs>
              <a:gs pos="54000">
                <a:srgbClr val="332A3B">
                  <a:alpha val="95000"/>
                </a:srgbClr>
              </a:gs>
              <a:gs pos="78000">
                <a:srgbClr val="332A3B"/>
              </a:gs>
              <a:gs pos="100000">
                <a:srgbClr val="332A3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849" y="841779"/>
            <a:ext cx="7884319" cy="172997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TW" altLang="en-US" dirty="0"/>
          </a:p>
        </p:txBody>
      </p:sp>
      <p:cxnSp>
        <p:nvCxnSpPr>
          <p:cNvPr id="6" name="直接连接符 5"/>
          <p:cNvCxnSpPr>
            <a:cxnSpLocks noChangeAspect="1"/>
          </p:cNvCxnSpPr>
          <p:nvPr/>
        </p:nvCxnSpPr>
        <p:spPr>
          <a:xfrm flipV="1">
            <a:off x="5895833" y="740917"/>
            <a:ext cx="1028700" cy="102870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 noChangeAspect="1"/>
          </p:cNvCxnSpPr>
          <p:nvPr/>
        </p:nvCxnSpPr>
        <p:spPr>
          <a:xfrm flipV="1">
            <a:off x="6067224" y="6"/>
            <a:ext cx="1769617" cy="1769617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</p:cNvCxnSpPr>
          <p:nvPr/>
        </p:nvCxnSpPr>
        <p:spPr>
          <a:xfrm flipV="1">
            <a:off x="6232468" y="665334"/>
            <a:ext cx="1104289" cy="1104289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 noChangeAspect="1"/>
          </p:cNvCxnSpPr>
          <p:nvPr/>
        </p:nvCxnSpPr>
        <p:spPr>
          <a:xfrm flipV="1">
            <a:off x="1409213" y="2811445"/>
            <a:ext cx="1303361" cy="130336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 noChangeAspect="1"/>
          </p:cNvCxnSpPr>
          <p:nvPr/>
        </p:nvCxnSpPr>
        <p:spPr>
          <a:xfrm flipV="1">
            <a:off x="552648" y="2811450"/>
            <a:ext cx="2332061" cy="2332060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 noChangeAspect="1"/>
          </p:cNvCxnSpPr>
          <p:nvPr/>
        </p:nvCxnSpPr>
        <p:spPr>
          <a:xfrm flipV="1">
            <a:off x="1340923" y="2834438"/>
            <a:ext cx="1689581" cy="1689581"/>
          </a:xfrm>
          <a:prstGeom prst="line">
            <a:avLst/>
          </a:prstGeom>
          <a:ln>
            <a:solidFill>
              <a:srgbClr val="FB7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TW" altLang="en-US" dirty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29024" y="434140"/>
            <a:ext cx="108000" cy="489410"/>
            <a:chOff x="1668098" y="1665028"/>
            <a:chExt cx="180000" cy="81568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>
            <a:grpSpLocks noChangeAspect="1"/>
          </p:cNvGrpSpPr>
          <p:nvPr userDrawn="1"/>
        </p:nvGrpSpPr>
        <p:grpSpPr>
          <a:xfrm>
            <a:off x="329024" y="434140"/>
            <a:ext cx="108000" cy="489410"/>
            <a:chOff x="1668098" y="1665028"/>
            <a:chExt cx="180000" cy="815684"/>
          </a:xfrm>
        </p:grpSpPr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"/>
            <a:ext cx="3240000" cy="5143499"/>
          </a:xfrm>
          <a:prstGeom prst="rect">
            <a:avLst/>
          </a:prstGeom>
          <a:solidFill>
            <a:srgbClr val="33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6" tIns="45718" rIns="91436" bIns="4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9025" y="273844"/>
            <a:ext cx="4946326" cy="81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355418" y="434140"/>
            <a:ext cx="108000" cy="489410"/>
            <a:chOff x="1668098" y="1665028"/>
            <a:chExt cx="180000" cy="81568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901458" y="1036538"/>
            <a:ext cx="1485000" cy="1485000"/>
          </a:xfrm>
          <a:prstGeom prst="ellipse">
            <a:avLst/>
          </a:prstGeom>
          <a:solidFill>
            <a:srgbClr val="DA4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图片占位符 3"/>
          <p:cNvSpPr>
            <a:spLocks noGrp="1"/>
          </p:cNvSpPr>
          <p:nvPr>
            <p:ph type="pic" sz="quarter" idx="11"/>
          </p:nvPr>
        </p:nvSpPr>
        <p:spPr>
          <a:xfrm>
            <a:off x="968958" y="1104038"/>
            <a:ext cx="1350000" cy="1350000"/>
          </a:xfrm>
          <a:prstGeom prst="ellipse">
            <a:avLst/>
          </a:prstGeom>
          <a:ln w="19050">
            <a:noFill/>
          </a:ln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29024" y="434140"/>
            <a:ext cx="108000" cy="489410"/>
            <a:chOff x="1668098" y="1665028"/>
            <a:chExt cx="180000" cy="81568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3793500"/>
            <a:ext cx="9144000" cy="1350000"/>
          </a:xfrm>
          <a:prstGeom prst="rect">
            <a:avLst/>
          </a:prstGeom>
          <a:solidFill>
            <a:srgbClr val="33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"/>
            <a:ext cx="9144000" cy="3505769"/>
          </a:xfrm>
          <a:prstGeom prst="rect">
            <a:avLst/>
          </a:prstGeom>
          <a:solidFill>
            <a:srgbClr val="332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329024" y="434140"/>
            <a:ext cx="108000" cy="489410"/>
            <a:chOff x="1668098" y="1665028"/>
            <a:chExt cx="180000" cy="815684"/>
          </a:xfrm>
        </p:grpSpPr>
        <p:sp>
          <p:nvSpPr>
            <p:cNvPr id="5" name="矩形 4"/>
            <p:cNvSpPr>
              <a:spLocks noChangeAspect="1"/>
            </p:cNvSpPr>
            <p:nvPr/>
          </p:nvSpPr>
          <p:spPr>
            <a:xfrm>
              <a:off x="1668098" y="1665028"/>
              <a:ext cx="180000" cy="180000"/>
            </a:xfrm>
            <a:prstGeom prst="rect">
              <a:avLst/>
            </a:prstGeom>
            <a:solidFill>
              <a:srgbClr val="EF9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1668098" y="1876923"/>
              <a:ext cx="180000" cy="180000"/>
            </a:xfrm>
            <a:prstGeom prst="rect">
              <a:avLst/>
            </a:prstGeom>
            <a:solidFill>
              <a:srgbClr val="FB7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1668098" y="2088818"/>
              <a:ext cx="180000" cy="180000"/>
            </a:xfrm>
            <a:prstGeom prst="rect">
              <a:avLst/>
            </a:prstGeom>
            <a:solidFill>
              <a:srgbClr val="E15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>
              <a:spLocks noChangeAspect="1"/>
            </p:cNvSpPr>
            <p:nvPr/>
          </p:nvSpPr>
          <p:spPr>
            <a:xfrm>
              <a:off x="1668098" y="2300712"/>
              <a:ext cx="180000" cy="180000"/>
            </a:xfrm>
            <a:prstGeom prst="rect">
              <a:avLst/>
            </a:prstGeom>
            <a:solidFill>
              <a:srgbClr val="DA48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10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13945"/>
            <a:ext cx="7886700" cy="3418778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306"/>
            <a:ext cx="20574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306"/>
            <a:ext cx="30861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306"/>
            <a:ext cx="20574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10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13945"/>
            <a:ext cx="7886700" cy="3418778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306"/>
            <a:ext cx="20574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306"/>
            <a:ext cx="30861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306"/>
            <a:ext cx="20574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slide" Target="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1135" y="0"/>
            <a:ext cx="1943603" cy="1258034"/>
            <a:chOff x="1057282" y="791345"/>
            <a:chExt cx="1943603" cy="125803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68" y="791345"/>
              <a:ext cx="1202963" cy="82515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067977" y="1483397"/>
              <a:ext cx="932908" cy="27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乐堂动漫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551904" y="1760850"/>
              <a:ext cx="1032147" cy="2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057282" y="1754727"/>
              <a:ext cx="1518898" cy="294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JOYMENG.COM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4552950" y="3963066"/>
            <a:ext cx="3516915" cy="48012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+mn-ea"/>
                <a:cs typeface="+mj-cs"/>
              </a:rPr>
              <a:t>部门：海外项目部  </a:t>
            </a:r>
            <a:endParaRPr lang="en-US" altLang="zh-CN" sz="2800" u="sng" dirty="0">
              <a:latin typeface="+mn-ea"/>
              <a:cs typeface="+mj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52950" y="4443193"/>
            <a:ext cx="3546681" cy="47688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+mn-ea"/>
                <a:cs typeface="+mj-cs"/>
              </a:rPr>
              <a:t>姓名：张世睿  </a:t>
            </a:r>
            <a:endParaRPr lang="en-US" altLang="zh-CN" sz="2800" u="sng" dirty="0">
              <a:latin typeface="+mn-ea"/>
              <a:cs typeface="+mj-cs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B99E3D7-50AE-C35C-B538-737AEDBFB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Unity3D </a:t>
            </a:r>
            <a:r>
              <a:rPr lang="zh-CN" altLang="en-US" dirty="0"/>
              <a:t>代码热更新方案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4EEA0-2390-E344-B1BF-03131D442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DF5CD-F8A9-09EC-9706-8599856B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三、热更新方案选择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37E51-3697-DA6A-5BA3-7468A2F81867}"/>
              </a:ext>
            </a:extLst>
          </p:cNvPr>
          <p:cNvSpPr txBox="1"/>
          <p:nvPr/>
        </p:nvSpPr>
        <p:spPr>
          <a:xfrm>
            <a:off x="692150" y="1365250"/>
            <a:ext cx="7778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采用的热更新方案，是否能实现我们的需求；</a:t>
            </a: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开发人员是否擅长相关的语言和技术；</a:t>
            </a: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是否影响日常的开发流程和开发成本；</a:t>
            </a: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当前的项目是否适合目前的热更新方案的接入；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516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3555" y="1157544"/>
            <a:ext cx="7884319" cy="1729978"/>
          </a:xfrm>
        </p:spPr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THANKS</a:t>
            </a:r>
            <a:br>
              <a:rPr lang="zh-CN" altLang="en-US" dirty="0">
                <a:solidFill>
                  <a:srgbClr val="FF8577"/>
                </a:solidFill>
              </a:rPr>
            </a:br>
            <a:endParaRPr lang="zh-CN" altLang="en-US" dirty="0"/>
          </a:p>
        </p:txBody>
      </p:sp>
      <p:sp>
        <p:nvSpPr>
          <p:cNvPr id="8" name="圆角矩形 7"/>
          <p:cNvSpPr>
            <a:spLocks noChangeAspect="1"/>
          </p:cNvSpPr>
          <p:nvPr/>
        </p:nvSpPr>
        <p:spPr>
          <a:xfrm>
            <a:off x="2979183" y="2386813"/>
            <a:ext cx="405000" cy="405000"/>
          </a:xfrm>
          <a:prstGeom prst="roundRect">
            <a:avLst>
              <a:gd name="adj" fmla="val 0"/>
            </a:avLst>
          </a:prstGeom>
          <a:solidFill>
            <a:srgbClr val="EF9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altLang="en-US"/>
          </a:p>
        </p:txBody>
      </p:sp>
      <p:sp>
        <p:nvSpPr>
          <p:cNvPr id="9" name="圆角矩形 8"/>
          <p:cNvSpPr>
            <a:spLocks noChangeAspect="1"/>
          </p:cNvSpPr>
          <p:nvPr/>
        </p:nvSpPr>
        <p:spPr>
          <a:xfrm>
            <a:off x="3667651" y="2386813"/>
            <a:ext cx="405000" cy="405000"/>
          </a:xfrm>
          <a:prstGeom prst="roundRect">
            <a:avLst>
              <a:gd name="adj" fmla="val 0"/>
            </a:avLst>
          </a:prstGeom>
          <a:solidFill>
            <a:srgbClr val="FB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altLang="en-US"/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4498084" y="2374548"/>
            <a:ext cx="405000" cy="405000"/>
          </a:xfrm>
          <a:prstGeom prst="roundRect">
            <a:avLst>
              <a:gd name="adj" fmla="val 0"/>
            </a:avLst>
          </a:prstGeom>
          <a:solidFill>
            <a:srgbClr val="E15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altLang="en-US"/>
          </a:p>
        </p:txBody>
      </p:sp>
      <p:sp>
        <p:nvSpPr>
          <p:cNvPr id="11" name="圆角矩形 10"/>
          <p:cNvSpPr>
            <a:spLocks noChangeAspect="1"/>
          </p:cNvSpPr>
          <p:nvPr/>
        </p:nvSpPr>
        <p:spPr>
          <a:xfrm>
            <a:off x="5191799" y="2386813"/>
            <a:ext cx="405000" cy="405000"/>
          </a:xfrm>
          <a:prstGeom prst="roundRect">
            <a:avLst>
              <a:gd name="adj" fmla="val 0"/>
            </a:avLst>
          </a:prstGeom>
          <a:solidFill>
            <a:srgbClr val="DA4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en-US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3778" y="0"/>
            <a:ext cx="1943603" cy="1258034"/>
            <a:chOff x="1057282" y="791345"/>
            <a:chExt cx="1943603" cy="125803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468" y="791345"/>
              <a:ext cx="1202963" cy="825157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2067977" y="1483397"/>
              <a:ext cx="932908" cy="2799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乐堂动漫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551904" y="1760850"/>
              <a:ext cx="1032147" cy="2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57282" y="1754727"/>
              <a:ext cx="1518898" cy="2946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JOYMENG.COM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2"/>
            </p:custDataLst>
          </p:nvPr>
        </p:nvSpPr>
        <p:spPr>
          <a:xfrm>
            <a:off x="1143000" y="946776"/>
            <a:ext cx="2650014" cy="484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3000" spc="375" dirty="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000" spc="375" dirty="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MH_Number_1">
            <a:hlinkClick r:id="rId10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3793014" y="1619941"/>
            <a:ext cx="324000" cy="324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方正姚体" panose="02010601030101010101" pitchFamily="2" charset="-122"/>
                <a:cs typeface="Times New Roman" panose="02020603050405020304" pitchFamily="18" charset="0"/>
              </a:rPr>
              <a:t>01</a:t>
            </a:r>
            <a:endParaRPr lang="zh-CN" altLang="en-US" dirty="0">
              <a:solidFill>
                <a:srgbClr val="FFFFFF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MH_Entry_1">
            <a:hlinkClick r:id="rId10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149477" y="1619941"/>
            <a:ext cx="3851523" cy="3240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27000" rtlCol="0" anchor="ctr">
            <a:normAutofit/>
          </a:bodyPr>
          <a:lstStyle/>
          <a:p>
            <a:r>
              <a:rPr lang="zh-CN" altLang="en-US" sz="1500" dirty="0">
                <a:solidFill>
                  <a:srgbClr val="FFFFFF"/>
                </a:solidFill>
                <a:latin typeface="+mn-ea"/>
              </a:rPr>
              <a:t>代码热更新的定义和必要性</a:t>
            </a:r>
          </a:p>
        </p:txBody>
      </p:sp>
      <p:sp>
        <p:nvSpPr>
          <p:cNvPr id="14" name="MH_Number_3">
            <a:hlinkClick r:id="rId10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3805540" y="2536177"/>
            <a:ext cx="324000" cy="324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方正姚体" panose="02010601030101010101" pitchFamily="2" charset="-122"/>
                <a:cs typeface="Times New Roman" panose="02020603050405020304" pitchFamily="18" charset="0"/>
              </a:rPr>
              <a:t>02</a:t>
            </a:r>
            <a:endParaRPr lang="zh-CN" altLang="en-US" dirty="0">
              <a:solidFill>
                <a:srgbClr val="FFFFFF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MH_Entry_3">
            <a:hlinkClick r:id="rId10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4168266" y="2542439"/>
            <a:ext cx="3851523" cy="3240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27000" rtlCol="0" anchor="ctr">
            <a:normAutofit/>
          </a:bodyPr>
          <a:lstStyle/>
          <a:p>
            <a:r>
              <a:rPr lang="zh-CN" altLang="en-US" sz="1500" dirty="0">
                <a:solidFill>
                  <a:srgbClr val="FFFFFF"/>
                </a:solidFill>
                <a:latin typeface="+mn-ea"/>
              </a:rPr>
              <a:t>常见的代码热更新方案</a:t>
            </a:r>
          </a:p>
        </p:txBody>
      </p:sp>
      <p:sp>
        <p:nvSpPr>
          <p:cNvPr id="4" name="MH_Number_1">
            <a:hlinkClick r:id="rId10" action="ppaction://hlinksldjump"/>
            <a:extLst>
              <a:ext uri="{FF2B5EF4-FFF2-40B4-BE49-F238E27FC236}">
                <a16:creationId xmlns:a16="http://schemas.microsoft.com/office/drawing/2014/main" id="{E18057EB-F2E9-D6A8-841D-D0AF913313E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793014" y="3452413"/>
            <a:ext cx="324000" cy="3240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方正姚体" panose="02010601030101010101" pitchFamily="2" charset="-122"/>
                <a:cs typeface="Times New Roman" panose="02020603050405020304" pitchFamily="18" charset="0"/>
              </a:rPr>
              <a:t>03</a:t>
            </a:r>
            <a:endParaRPr lang="zh-CN" altLang="en-US" dirty="0">
              <a:solidFill>
                <a:srgbClr val="FFFFFF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>
            <a:hlinkClick r:id="rId10" action="ppaction://hlinksldjump"/>
            <a:extLst>
              <a:ext uri="{FF2B5EF4-FFF2-40B4-BE49-F238E27FC236}">
                <a16:creationId xmlns:a16="http://schemas.microsoft.com/office/drawing/2014/main" id="{B4C1BC15-3D2A-EE4E-53BF-D9FB40E5B5A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149477" y="3452413"/>
            <a:ext cx="3851523" cy="3240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0" bIns="27000" rtlCol="0" anchor="ctr">
            <a:normAutofit/>
          </a:bodyPr>
          <a:lstStyle/>
          <a:p>
            <a:r>
              <a:rPr lang="zh-CN" altLang="en-US" sz="1500" dirty="0">
                <a:solidFill>
                  <a:srgbClr val="FFFFFF"/>
                </a:solidFill>
                <a:latin typeface="+mn-ea"/>
              </a:rPr>
              <a:t>热更新方案抉择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一、代码热更新的定义和必要性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950" y="1352550"/>
            <a:ext cx="7905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Unity</a:t>
            </a:r>
            <a:r>
              <a:rPr lang="zh-CN" altLang="en-US" dirty="0"/>
              <a:t>中的热更新定义：不需要重新打包的情况下，更新游戏</a:t>
            </a:r>
            <a:r>
              <a:rPr lang="en-US" altLang="zh-CN" dirty="0"/>
              <a:t>APP</a:t>
            </a:r>
            <a:r>
              <a:rPr lang="zh-CN" altLang="en-US" dirty="0"/>
              <a:t>，比如添加运行活动，对代码打补丁修复</a:t>
            </a:r>
            <a:r>
              <a:rPr lang="en-US" altLang="zh-CN" dirty="0"/>
              <a:t>BUG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Unity</a:t>
            </a:r>
            <a:r>
              <a:rPr lang="zh-CN" altLang="en-US" dirty="0"/>
              <a:t>中的热更新途径：通过</a:t>
            </a:r>
            <a:r>
              <a:rPr lang="en-US" altLang="zh-CN" dirty="0" err="1"/>
              <a:t>AssetBundle</a:t>
            </a:r>
            <a:r>
              <a:rPr lang="zh-CN" altLang="en-US" dirty="0"/>
              <a:t>作为载体更新游戏内容；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代码热更新：通过</a:t>
            </a:r>
            <a:r>
              <a:rPr lang="en-US" altLang="zh-CN" dirty="0" err="1"/>
              <a:t>AssetBundle</a:t>
            </a:r>
            <a:r>
              <a:rPr lang="zh-CN" altLang="en-US" dirty="0"/>
              <a:t>将热更新的代码发布给客户端，客户端通过某种方式加载并执行新的代码实现某些功能；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热更新的必要性：没有热更新时必须换包，时间长，体验糟糕；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二、常见的代码热更新方案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2150" y="1365250"/>
            <a:ext cx="7778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Unity</a:t>
            </a:r>
            <a:r>
              <a:rPr lang="zh-CN" altLang="en-US" dirty="0">
                <a:sym typeface="+mn-ea"/>
              </a:rPr>
              <a:t>常见的代码热更新方案：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系：</a:t>
            </a:r>
            <a:r>
              <a:rPr lang="en-US" altLang="zh-CN" dirty="0" err="1">
                <a:sym typeface="+mn-ea"/>
              </a:rPr>
              <a:t>xLua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uLua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toLua</a:t>
            </a:r>
            <a:r>
              <a:rPr lang="zh-CN" altLang="en-US" dirty="0">
                <a:sym typeface="+mn-ea"/>
              </a:rPr>
              <a:t>等；</a:t>
            </a: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系：</a:t>
            </a:r>
            <a:r>
              <a:rPr lang="en-US" altLang="zh-CN" dirty="0" err="1">
                <a:sym typeface="+mn-ea"/>
              </a:rPr>
              <a:t>InjectFix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ILRuntime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HybirdCLR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+mn-ea"/>
              </a:rPr>
              <a:t>TypeScript</a:t>
            </a:r>
            <a:r>
              <a:rPr lang="zh-CN" altLang="en-US" dirty="0">
                <a:sym typeface="+mn-ea"/>
              </a:rPr>
              <a:t>系：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Puerts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；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30444-0B29-704B-D35A-AB61E9E9E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9D050-279C-B81F-E026-FCC4C1F2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Lua</a:t>
            </a:r>
            <a:r>
              <a:rPr lang="zh-CN" altLang="en-US" dirty="0"/>
              <a:t>系热更新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E56AA-A29A-EEE9-8933-0E71348BBB4F}"/>
              </a:ext>
            </a:extLst>
          </p:cNvPr>
          <p:cNvSpPr txBox="1"/>
          <p:nvPr/>
        </p:nvSpPr>
        <p:spPr>
          <a:xfrm>
            <a:off x="692150" y="1365250"/>
            <a:ext cx="7778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历史原因：早期开发游戏的脚本语言都选择</a:t>
            </a:r>
            <a:r>
              <a:rPr lang="en-US" altLang="zh-CN" dirty="0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基本原理：</a:t>
            </a:r>
            <a:r>
              <a:rPr lang="en-US" altLang="zh-CN" dirty="0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是解释执行，不需要预先编译，可以将游戏分离成两个部分，不需要热更新的核心部分用</a:t>
            </a: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开发，热更新部分用</a:t>
            </a:r>
            <a:r>
              <a:rPr lang="en-US" altLang="zh-CN" dirty="0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开发；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Unity</a:t>
            </a:r>
            <a:r>
              <a:rPr lang="zh-CN" altLang="en-US" dirty="0">
                <a:sym typeface="+mn-ea"/>
              </a:rPr>
              <a:t>交互：通过插件，将</a:t>
            </a:r>
            <a:r>
              <a:rPr lang="en-US" altLang="zh-CN" dirty="0">
                <a:sym typeface="+mn-ea"/>
              </a:rPr>
              <a:t>Unity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接口封装并导出；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热修复模块：通过打补丁的方式更新代码，这个是</a:t>
            </a:r>
            <a:r>
              <a:rPr lang="en-US" altLang="zh-CN" dirty="0" err="1">
                <a:sym typeface="+mn-ea"/>
              </a:rPr>
              <a:t>xLua</a:t>
            </a:r>
            <a:r>
              <a:rPr lang="zh-CN" altLang="en-US" dirty="0">
                <a:sym typeface="+mn-ea"/>
              </a:rPr>
              <a:t>的一个子集功能；</a:t>
            </a:r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0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179EE-7E25-F326-CCF3-540B9CD0F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02B2-793B-65FC-FA7B-DB6806B0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>
                <a:sym typeface="+mn-ea"/>
              </a:rPr>
              <a:t>TypeScript</a:t>
            </a:r>
            <a:r>
              <a:rPr lang="zh-CN" altLang="en-US" dirty="0">
                <a:sym typeface="+mn-ea"/>
              </a:rPr>
              <a:t>系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4815B-2AAB-4196-8A45-FE3B82E0FEB8}"/>
              </a:ext>
            </a:extLst>
          </p:cNvPr>
          <p:cNvSpPr txBox="1"/>
          <p:nvPr/>
        </p:nvSpPr>
        <p:spPr>
          <a:xfrm>
            <a:off x="692150" y="1365250"/>
            <a:ext cx="7778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原理：同</a:t>
            </a:r>
            <a:r>
              <a:rPr lang="en-US" altLang="zh-CN" dirty="0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系一样，使用虚拟机解释</a:t>
            </a:r>
            <a:r>
              <a:rPr lang="en-US" altLang="zh-CN" dirty="0">
                <a:sym typeface="+mn-ea"/>
              </a:rPr>
              <a:t>TS</a:t>
            </a:r>
            <a:r>
              <a:rPr lang="zh-CN" altLang="en-US" dirty="0">
                <a:sym typeface="+mn-ea"/>
              </a:rPr>
              <a:t>代码；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优点：引入</a:t>
            </a:r>
            <a:r>
              <a:rPr lang="en-US" altLang="zh-CN" dirty="0">
                <a:sym typeface="+mn-ea"/>
              </a:rPr>
              <a:t>Node.js</a:t>
            </a:r>
            <a:r>
              <a:rPr lang="zh-CN" altLang="en-US" dirty="0">
                <a:sym typeface="+mn-ea"/>
              </a:rPr>
              <a:t>以及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生态众多的库和工具链，结合专业商业引擎的渲染能力，快速打造游戏。可以把一些前端的人才转行到</a:t>
            </a:r>
            <a:r>
              <a:rPr lang="en-US" altLang="zh-CN" dirty="0">
                <a:sym typeface="+mn-ea"/>
              </a:rPr>
              <a:t>Unity</a:t>
            </a:r>
            <a:r>
              <a:rPr lang="zh-CN" altLang="en-US" dirty="0">
                <a:sym typeface="+mn-ea"/>
              </a:rPr>
              <a:t>开发；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缺点：同</a:t>
            </a:r>
            <a:r>
              <a:rPr lang="en-US" altLang="zh-CN" dirty="0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类似；</a:t>
            </a:r>
          </a:p>
        </p:txBody>
      </p:sp>
    </p:spTree>
    <p:extLst>
      <p:ext uri="{BB962C8B-B14F-4D97-AF65-F5344CB8AC3E}">
        <p14:creationId xmlns:p14="http://schemas.microsoft.com/office/powerpoint/2010/main" val="399682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AE7BA-0382-1087-2E0B-747C0107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B5D63-E022-D451-1897-64A7F7AF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InjectFix</a:t>
            </a:r>
            <a:r>
              <a:rPr lang="zh-CN" altLang="en-US" dirty="0"/>
              <a:t>热更新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9E79B-E873-6ECB-39D1-85BBEADC8099}"/>
              </a:ext>
            </a:extLst>
          </p:cNvPr>
          <p:cNvSpPr txBox="1"/>
          <p:nvPr/>
        </p:nvSpPr>
        <p:spPr>
          <a:xfrm>
            <a:off x="692150" y="1365250"/>
            <a:ext cx="7778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属于</a:t>
            </a:r>
            <a:r>
              <a:rPr lang="en-US" altLang="zh-CN" dirty="0" err="1">
                <a:sym typeface="+mn-ea"/>
              </a:rPr>
              <a:t>xLua</a:t>
            </a:r>
            <a:r>
              <a:rPr lang="zh-CN" altLang="en-US" dirty="0">
                <a:sym typeface="+mn-ea"/>
              </a:rPr>
              <a:t>热修复模块的</a:t>
            </a: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版本，代码内部实现了一个</a:t>
            </a:r>
            <a:r>
              <a:rPr lang="en-US" altLang="zh-CN" dirty="0">
                <a:sym typeface="+mn-ea"/>
              </a:rPr>
              <a:t>il</a:t>
            </a:r>
            <a:r>
              <a:rPr lang="zh-CN" altLang="en-US" dirty="0">
                <a:sym typeface="+mn-ea"/>
              </a:rPr>
              <a:t>虚拟机；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基本原理：以原生方式运行代码，有</a:t>
            </a:r>
            <a:r>
              <a:rPr lang="en-US" altLang="zh-CN" dirty="0">
                <a:sym typeface="+mn-ea"/>
              </a:rPr>
              <a:t>BUG</a:t>
            </a:r>
            <a:r>
              <a:rPr lang="zh-CN" altLang="en-US" dirty="0">
                <a:sym typeface="+mn-ea"/>
              </a:rPr>
              <a:t>修复就重定向逻辑；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优点：运行时小巧，采用</a:t>
            </a: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语言修复代码更加方便；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缺点：不支持新增类、新增字段，难以热更新功能；</a:t>
            </a:r>
          </a:p>
        </p:txBody>
      </p:sp>
    </p:spTree>
    <p:extLst>
      <p:ext uri="{BB962C8B-B14F-4D97-AF65-F5344CB8AC3E}">
        <p14:creationId xmlns:p14="http://schemas.microsoft.com/office/powerpoint/2010/main" val="47238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E8F46-3115-4B0E-FEDB-8E1927A3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C8AED-0573-D68F-2ABC-D77C0639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ILRuntime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1BC5C-05B1-090C-24F6-E14698C2AECD}"/>
              </a:ext>
            </a:extLst>
          </p:cNvPr>
          <p:cNvSpPr txBox="1"/>
          <p:nvPr/>
        </p:nvSpPr>
        <p:spPr>
          <a:xfrm>
            <a:off x="692150" y="1365250"/>
            <a:ext cx="7778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纯</a:t>
            </a: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实现的脚本热更新方案，可以看成是</a:t>
            </a:r>
            <a:r>
              <a:rPr lang="en-US" altLang="zh-CN" dirty="0">
                <a:sym typeface="+mn-ea"/>
              </a:rPr>
              <a:t>Lua</a:t>
            </a:r>
            <a:r>
              <a:rPr lang="zh-CN" altLang="en-US" dirty="0">
                <a:sym typeface="+mn-ea"/>
              </a:rPr>
              <a:t>热更新方案的</a:t>
            </a: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版本；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原理：将需要热更新的代码封装成</a:t>
            </a:r>
            <a:r>
              <a:rPr lang="en-US" altLang="zh-CN" dirty="0">
                <a:sym typeface="+mn-ea"/>
              </a:rPr>
              <a:t>DLL</a:t>
            </a:r>
            <a:r>
              <a:rPr lang="zh-CN" altLang="en-US" dirty="0">
                <a:sym typeface="+mn-ea"/>
              </a:rPr>
              <a:t>，得到</a:t>
            </a:r>
            <a:r>
              <a:rPr lang="en-US" altLang="zh-CN" dirty="0">
                <a:sym typeface="+mn-ea"/>
              </a:rPr>
              <a:t>IL</a:t>
            </a:r>
            <a:r>
              <a:rPr lang="zh-CN" altLang="en-US" dirty="0">
                <a:sym typeface="+mn-ea"/>
              </a:rPr>
              <a:t>代码，利用内置的</a:t>
            </a:r>
            <a:r>
              <a:rPr lang="en-US" altLang="zh-CN" dirty="0">
                <a:sym typeface="+mn-ea"/>
              </a:rPr>
              <a:t>IL</a:t>
            </a:r>
            <a:r>
              <a:rPr lang="zh-CN" altLang="en-US" dirty="0">
                <a:sym typeface="+mn-ea"/>
              </a:rPr>
              <a:t>虚拟机来执行代码；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优点：采用</a:t>
            </a: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语言；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缺点：性能相对较低，一些语法不支持；</a:t>
            </a:r>
          </a:p>
        </p:txBody>
      </p:sp>
    </p:spTree>
    <p:extLst>
      <p:ext uri="{BB962C8B-B14F-4D97-AF65-F5344CB8AC3E}">
        <p14:creationId xmlns:p14="http://schemas.microsoft.com/office/powerpoint/2010/main" val="92482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0D1DB-5A1E-40EC-85FE-74320ADAE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0A0FF-1971-821B-812B-84B58FA7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 err="1"/>
              <a:t>HybirdCLR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74507-757D-0A97-99AF-C55892A9A63F}"/>
              </a:ext>
            </a:extLst>
          </p:cNvPr>
          <p:cNvSpPr txBox="1"/>
          <p:nvPr/>
        </p:nvSpPr>
        <p:spPr>
          <a:xfrm>
            <a:off x="692150" y="1365250"/>
            <a:ext cx="7778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原理：扩展了</a:t>
            </a:r>
            <a:r>
              <a:rPr lang="en-US" altLang="zh-CN" dirty="0">
                <a:sym typeface="+mn-ea"/>
              </a:rPr>
              <a:t>il2cpp</a:t>
            </a:r>
            <a:r>
              <a:rPr lang="zh-CN" altLang="en-US" dirty="0">
                <a:sym typeface="+mn-ea"/>
              </a:rPr>
              <a:t>的代码，使得它从变成了</a:t>
            </a:r>
            <a:r>
              <a:rPr lang="en-US" altLang="zh-CN" dirty="0">
                <a:sym typeface="+mn-ea"/>
              </a:rPr>
              <a:t>AOT+</a:t>
            </a:r>
            <a:r>
              <a:rPr lang="zh-CN" altLang="en-US" dirty="0">
                <a:sym typeface="+mn-ea"/>
              </a:rPr>
              <a:t>解释混合模式；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AOT</a:t>
            </a:r>
          </a:p>
          <a:p>
            <a:r>
              <a:rPr lang="zh-CN" altLang="en-US" dirty="0">
                <a:sym typeface="+mn-ea"/>
              </a:rPr>
              <a:t>优点：使用的内存对象都是原来的，性能会更好；同时没有数据跨域问题，每个</a:t>
            </a:r>
            <a:r>
              <a:rPr lang="en-US" altLang="zh-CN" dirty="0">
                <a:sym typeface="+mn-ea"/>
              </a:rPr>
              <a:t>DLL</a:t>
            </a:r>
            <a:r>
              <a:rPr lang="zh-CN" altLang="en-US" dirty="0">
                <a:sym typeface="+mn-ea"/>
              </a:rPr>
              <a:t>都可以做热更新；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缺点：相对而言技术比较新；</a:t>
            </a:r>
          </a:p>
        </p:txBody>
      </p:sp>
    </p:spTree>
    <p:extLst>
      <p:ext uri="{BB962C8B-B14F-4D97-AF65-F5344CB8AC3E}">
        <p14:creationId xmlns:p14="http://schemas.microsoft.com/office/powerpoint/2010/main" val="2661669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38"/>
  <p:tag name="MH_SECTIONID" val="339,340,341,342,"/>
  <p:tag name="COMMONDATA" val="eyJoZGlkIjoiYWQ0MWE0OWI1MWQ5YTgzYzBlMDFkZDg2Yzc2NzM1Z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8183600"/>
  <p:tag name="MH_LIBRARY" val="CONTENTS"/>
  <p:tag name="MH_AUTOCOLOR" val="TRUE"/>
  <p:tag name="MH_TYPE" val="CONTENTS"/>
  <p:tag name="ID" val="5471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8183600"/>
  <p:tag name="MH_LIBRARY" val="CONTENTS"/>
  <p:tag name="MH_TYPE" val="OTHERS"/>
  <p:tag name="ID" val="5471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8183600"/>
  <p:tag name="MH_LIBRARY" val="CONTENTS"/>
  <p:tag name="MH_TYPE" val="NUMBER"/>
  <p:tag name="ID" val="547126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8183600"/>
  <p:tag name="MH_LIBRARY" val="CONTENTS"/>
  <p:tag name="MH_TYPE" val="ENTRY"/>
  <p:tag name="ID" val="547126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8183600"/>
  <p:tag name="MH_LIBRARY" val="CONTENTS"/>
  <p:tag name="MH_TYPE" val="NUMBER"/>
  <p:tag name="ID" val="547126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8183600"/>
  <p:tag name="MH_LIBRARY" val="CONTENTS"/>
  <p:tag name="MH_TYPE" val="ENTRY"/>
  <p:tag name="ID" val="547126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8183600"/>
  <p:tag name="MH_LIBRARY" val="CONTENTS"/>
  <p:tag name="MH_TYPE" val="NUMBER"/>
  <p:tag name="ID" val="547126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8183600"/>
  <p:tag name="MH_LIBRARY" val="CONTENTS"/>
  <p:tag name="MH_TYPE" val="ENTRY"/>
  <p:tag name="ID" val="547126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微软雅黑 Light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A000120141114A25PPBG</Template>
  <TotalTime>179</TotalTime>
  <Words>598</Words>
  <Application>Microsoft Office PowerPoint</Application>
  <PresentationFormat>全屏显示(16:9)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方正姚体</vt:lpstr>
      <vt:lpstr>微软雅黑</vt:lpstr>
      <vt:lpstr>Arial</vt:lpstr>
      <vt:lpstr>Calibri</vt:lpstr>
      <vt:lpstr>Segoe UI</vt:lpstr>
      <vt:lpstr>Office 主题</vt:lpstr>
      <vt:lpstr>1_Office 主题</vt:lpstr>
      <vt:lpstr>Unity3D 代码热更新方案</vt:lpstr>
      <vt:lpstr>PowerPoint 演示文稿</vt:lpstr>
      <vt:lpstr>一、代码热更新的定义和必要性</vt:lpstr>
      <vt:lpstr>二、常见的代码热更新方案</vt:lpstr>
      <vt:lpstr>二、Lua系热更新</vt:lpstr>
      <vt:lpstr>二、TypeScript系</vt:lpstr>
      <vt:lpstr>二、InjectFix热更新</vt:lpstr>
      <vt:lpstr>二、ILRuntime</vt:lpstr>
      <vt:lpstr>二、HybirdCLR</vt:lpstr>
      <vt:lpstr>三、热更新方案选择</vt:lpstr>
      <vt:lpstr>THANKS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张世睿</cp:lastModifiedBy>
  <cp:revision>579</cp:revision>
  <dcterms:created xsi:type="dcterms:W3CDTF">2014-06-03T02:52:00Z</dcterms:created>
  <dcterms:modified xsi:type="dcterms:W3CDTF">2024-03-06T11:24:07Z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A000120141114A25PPBG.pptx</vt:lpwstr>
  </property>
  <property fmtid="{D5CDD505-2E9C-101B-9397-08002B2CF9AE}" pid="3" name="标题">
    <vt:lpwstr>商务科技_A000120141114A25PPBG</vt:lpwstr>
  </property>
  <property fmtid="{D5CDD505-2E9C-101B-9397-08002B2CF9AE}" pid="4" name="关键字">
    <vt:lpwstr>PPT背景模板 V2007 标屏 商务科技 红 红色 椅子 办公椅 办公</vt:lpwstr>
  </property>
  <property fmtid="{D5CDD505-2E9C-101B-9397-08002B2CF9AE}" pid="5" name="name">
    <vt:lpwstr>A000120141114A25PPBG.pptx</vt:lpwstr>
  </property>
  <property fmtid="{D5CDD505-2E9C-101B-9397-08002B2CF9AE}" pid="6" name="fileid">
    <vt:lpwstr>520733</vt:lpwstr>
  </property>
  <property fmtid="{D5CDD505-2E9C-101B-9397-08002B2CF9AE}" pid="7" name="KSOProductBuildVer">
    <vt:lpwstr>2052-11.1.0.12358</vt:lpwstr>
  </property>
  <property fmtid="{D5CDD505-2E9C-101B-9397-08002B2CF9AE}" pid="8" name="ICV">
    <vt:lpwstr>F343BBDF58994349A0374F069E9F4489</vt:lpwstr>
  </property>
</Properties>
</file>