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61" r:id="rId4"/>
    <p:sldId id="259" r:id="rId5"/>
    <p:sldId id="260" r:id="rId6"/>
    <p:sldId id="262" r:id="rId7"/>
    <p:sldId id="263" r:id="rId8"/>
    <p:sldId id="264" r:id="rId9"/>
    <p:sldId id="265" r:id="rId10"/>
    <p:sldId id="266" r:id="rId11"/>
    <p:sldId id="278" r:id="rId12"/>
    <p:sldId id="267" r:id="rId13"/>
    <p:sldId id="280" r:id="rId14"/>
    <p:sldId id="268" r:id="rId15"/>
    <p:sldId id="273" r:id="rId16"/>
    <p:sldId id="271" r:id="rId17"/>
    <p:sldId id="272" r:id="rId18"/>
    <p:sldId id="274" r:id="rId19"/>
    <p:sldId id="275"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8"/>
    <p:restoredTop sz="79354" autoAdjust="0"/>
  </p:normalViewPr>
  <p:slideViewPr>
    <p:cSldViewPr snapToGrid="0" snapToObjects="1">
      <p:cViewPr>
        <p:scale>
          <a:sx n="90" d="100"/>
          <a:sy n="90"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2EEB1-3D64-4C5C-81C1-297EF2F2940E}"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BC8A-BDC5-4A08-AFFD-F61F33DF6532}" type="slidenum">
              <a:rPr lang="zh-CN" altLang="en-US" smtClean="0"/>
              <a:t>‹#›</a:t>
            </a:fld>
            <a:endParaRPr lang="zh-CN" altLang="en-US"/>
          </a:p>
        </p:txBody>
      </p:sp>
    </p:spTree>
    <p:extLst>
      <p:ext uri="{BB962C8B-B14F-4D97-AF65-F5344CB8AC3E}">
        <p14:creationId xmlns:p14="http://schemas.microsoft.com/office/powerpoint/2010/main" val="378969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Good morning, teachers. My name is </a:t>
            </a:r>
            <a:r>
              <a:rPr lang="en-US" altLang="zh-CN" sz="1200" kern="1200" dirty="0" err="1" smtClean="0">
                <a:solidFill>
                  <a:schemeClr val="tx1"/>
                </a:solidFill>
                <a:effectLst/>
                <a:latin typeface="+mn-lt"/>
                <a:ea typeface="+mn-ea"/>
                <a:cs typeface="+mn-cs"/>
              </a:rPr>
              <a:t>Lihao</a:t>
            </a:r>
            <a:r>
              <a:rPr lang="en-US" altLang="zh-CN" sz="1200" kern="1200" dirty="0" smtClean="0">
                <a:solidFill>
                  <a:schemeClr val="tx1"/>
                </a:solidFill>
                <a:effectLst/>
                <a:latin typeface="+mn-lt"/>
                <a:ea typeface="+mn-ea"/>
                <a:cs typeface="+mn-cs"/>
              </a:rPr>
              <a:t> from </a:t>
            </a:r>
            <a:r>
              <a:rPr lang="en-US" altLang="zh-CN" sz="1200" kern="1200" dirty="0" err="1" smtClean="0">
                <a:solidFill>
                  <a:schemeClr val="tx1"/>
                </a:solidFill>
                <a:effectLst/>
                <a:latin typeface="+mn-lt"/>
                <a:ea typeface="+mn-ea"/>
                <a:cs typeface="+mn-cs"/>
              </a:rPr>
              <a:t>nanjing</a:t>
            </a:r>
            <a:r>
              <a:rPr lang="en-US" altLang="zh-CN" sz="1200" kern="1200" dirty="0" smtClean="0">
                <a:solidFill>
                  <a:schemeClr val="tx1"/>
                </a:solidFill>
                <a:effectLst/>
                <a:latin typeface="+mn-lt"/>
                <a:ea typeface="+mn-ea"/>
                <a:cs typeface="+mn-cs"/>
              </a:rPr>
              <a:t> university. It’s my pleasure here to introduce my topic. My topic today is “A Greedy Heuristic Deployment strategy for VNFs”.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a:t>
            </a:fld>
            <a:endParaRPr lang="zh-CN" altLang="en-US"/>
          </a:p>
        </p:txBody>
      </p:sp>
    </p:spTree>
    <p:extLst>
      <p:ext uri="{BB962C8B-B14F-4D97-AF65-F5344CB8AC3E}">
        <p14:creationId xmlns:p14="http://schemas.microsoft.com/office/powerpoint/2010/main" val="1762190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As more and more service function chain get into the network, and more and more node has been deployed with service functions, and for a new coming service function chain, we </a:t>
            </a:r>
            <a:r>
              <a:rPr lang="en-US" altLang="zh-CN" sz="1200" kern="1200" dirty="0" err="1" smtClean="0">
                <a:solidFill>
                  <a:schemeClr val="tx1"/>
                </a:solidFill>
                <a:effectLst/>
                <a:latin typeface="+mn-lt"/>
                <a:ea typeface="+mn-ea"/>
                <a:cs typeface="+mn-cs"/>
              </a:rPr>
              <a:t>wanna</a:t>
            </a:r>
            <a:r>
              <a:rPr lang="en-US" altLang="zh-CN" sz="1200" kern="1200" dirty="0" smtClean="0">
                <a:solidFill>
                  <a:schemeClr val="tx1"/>
                </a:solidFill>
                <a:effectLst/>
                <a:latin typeface="+mn-lt"/>
                <a:ea typeface="+mn-ea"/>
                <a:cs typeface="+mn-cs"/>
              </a:rPr>
              <a:t> to find a node chain to deploy, we have 2 choices: one, select a empty node, deploy the network function in the node. The other. reuse some nodes if the rest computing resources is enough. if the first choice is used, the whole physical nodes number is high which will increase the cost of nodes of the whole network. If the second choice is used, the cost of the edge will increase. And How to balance reused nodes and bandwidth costs is a considerable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10</a:t>
            </a:fld>
            <a:endParaRPr lang="zh-CN" altLang="en-US"/>
          </a:p>
        </p:txBody>
      </p:sp>
    </p:spTree>
    <p:extLst>
      <p:ext uri="{BB962C8B-B14F-4D97-AF65-F5344CB8AC3E}">
        <p14:creationId xmlns:p14="http://schemas.microsoft.com/office/powerpoint/2010/main" val="79017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𝑅</m:t>
                        </m:r>
                      </m:e>
                      <m:sub>
                        <m:r>
                          <a:rPr lang="en-US" altLang="zh-CN" sz="1200" i="1" kern="1200">
                            <a:solidFill>
                              <a:schemeClr val="tx1"/>
                            </a:solidFill>
                            <a:effectLst/>
                            <a:latin typeface="Cambria Math" charset="0"/>
                            <a:ea typeface="+mn-ea"/>
                            <a:cs typeface="+mn-cs"/>
                          </a:rPr>
                          <m:t>𝑖</m:t>
                        </m:r>
                      </m:sub>
                    </m:sSub>
                  </m:oMath>
                </a14:m>
                <a:r>
                  <a:rPr lang="en-US" altLang="zh-CN" sz="1200" kern="1200" dirty="0">
                    <a:solidFill>
                      <a:schemeClr val="tx1"/>
                    </a:solidFill>
                    <a:effectLst/>
                    <a:latin typeface="+mn-lt"/>
                    <a:ea typeface="+mn-ea"/>
                    <a:cs typeface="+mn-cs"/>
                  </a:rPr>
                  <a:t>, which has A,B and C functions. Node d has been deployed </a:t>
                </a:r>
                <a:r>
                  <a:rPr lang="en-US" altLang="zh-CN" sz="1200" kern="1200" dirty="0" smtClean="0">
                    <a:solidFill>
                      <a:schemeClr val="tx1"/>
                    </a:solidFill>
                    <a:effectLst/>
                    <a:latin typeface="+mn-lt"/>
                    <a:ea typeface="+mn-ea"/>
                    <a:cs typeface="+mn-cs"/>
                  </a:rPr>
                  <a:t>with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function</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 node e has been deployed </a:t>
                </a:r>
                <a:r>
                  <a:rPr lang="en-US" altLang="zh-CN" sz="1200" kern="1200" dirty="0" smtClean="0">
                    <a:solidFill>
                      <a:schemeClr val="tx1"/>
                    </a:solidFill>
                    <a:effectLst/>
                    <a:latin typeface="+mn-lt"/>
                    <a:ea typeface="+mn-ea"/>
                    <a:cs typeface="+mn-cs"/>
                  </a:rPr>
                  <a:t>with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function</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 node f has been deployed </a:t>
                </a:r>
                <a:r>
                  <a:rPr lang="en-US" altLang="zh-CN" sz="1200" kern="1200" dirty="0" smtClean="0">
                    <a:solidFill>
                      <a:schemeClr val="tx1"/>
                    </a:solidFill>
                    <a:effectLst/>
                    <a:latin typeface="+mn-lt"/>
                    <a:ea typeface="+mn-ea"/>
                    <a:cs typeface="+mn-cs"/>
                  </a:rPr>
                  <a:t>with</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function </a:t>
                </a:r>
                <a:r>
                  <a:rPr lang="en-US" altLang="zh-CN" sz="1200" kern="1200" dirty="0">
                    <a:solidFill>
                      <a:schemeClr val="tx1"/>
                    </a:solidFill>
                    <a:effectLst/>
                    <a:latin typeface="+mn-lt"/>
                    <a:ea typeface="+mn-ea"/>
                    <a:cs typeface="+mn-cs"/>
                  </a:rPr>
                  <a:t>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a:t>
                </a:r>
                <a:r>
                  <a:rPr lang="en-US" altLang="zh-CN" sz="1200" kern="1200" dirty="0" smtClean="0">
                    <a:solidFill>
                      <a:schemeClr val="tx1"/>
                    </a:solidFill>
                    <a:effectLst/>
                    <a:latin typeface="+mn-lt"/>
                    <a:ea typeface="+mn-ea"/>
                    <a:cs typeface="+mn-cs"/>
                  </a:rPr>
                  <a:t>nodes </a:t>
                </a:r>
                <a:r>
                  <a:rPr lang="en-US" altLang="zh-CN" sz="1200" kern="1200" dirty="0">
                    <a:solidFill>
                      <a:schemeClr val="tx1"/>
                    </a:solidFill>
                    <a:effectLst/>
                    <a:latin typeface="+mn-lt"/>
                    <a:ea typeface="+mn-ea"/>
                    <a:cs typeface="+mn-cs"/>
                  </a:rPr>
                  <a:t>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an example. For a SFC </a:t>
                </a:r>
                <a:r>
                  <a:rPr lang="en-US" altLang="zh-CN" sz="1200" i="0" kern="1200">
                    <a:solidFill>
                      <a:schemeClr val="tx1"/>
                    </a:solidFill>
                    <a:effectLst/>
                    <a:latin typeface="+mn-lt"/>
                    <a:ea typeface="+mn-ea"/>
                    <a:cs typeface="+mn-cs"/>
                  </a:rPr>
                  <a:t>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which has A,B and C functions. Node d has been deployed with A, node e has been deployed with B, node f has been deployed with C. and node </a:t>
                </a:r>
                <a:r>
                  <a:rPr lang="en-US" altLang="zh-CN" sz="1200" kern="1200" dirty="0" err="1">
                    <a:solidFill>
                      <a:schemeClr val="tx1"/>
                    </a:solidFill>
                    <a:effectLst/>
                    <a:latin typeface="+mn-lt"/>
                    <a:ea typeface="+mn-ea"/>
                    <a:cs typeface="+mn-cs"/>
                  </a:rPr>
                  <a:t>a,b,c</a:t>
                </a:r>
                <a:r>
                  <a:rPr lang="en-US" altLang="zh-CN" sz="1200" kern="1200" dirty="0">
                    <a:solidFill>
                      <a:schemeClr val="tx1"/>
                    </a:solidFill>
                    <a:effectLst/>
                    <a:latin typeface="+mn-lt"/>
                    <a:ea typeface="+mn-ea"/>
                    <a:cs typeface="+mn-cs"/>
                  </a:rPr>
                  <a:t> are empty nodes. If we use the empty node to deploy the service function chain, the bandwidth is bandwidth(AB)+bandwidth(BC). And if we use </a:t>
                </a:r>
                <a:r>
                  <a:rPr lang="en-US" altLang="zh-CN" sz="1200" kern="1200" dirty="0" err="1">
                    <a:solidFill>
                      <a:schemeClr val="tx1"/>
                    </a:solidFill>
                    <a:effectLst/>
                    <a:latin typeface="+mn-lt"/>
                    <a:ea typeface="+mn-ea"/>
                    <a:cs typeface="+mn-cs"/>
                  </a:rPr>
                  <a:t>d,e,f</a:t>
                </a:r>
                <a:r>
                  <a:rPr lang="en-US" altLang="zh-CN" sz="1200" kern="1200" dirty="0">
                    <a:solidFill>
                      <a:schemeClr val="tx1"/>
                    </a:solidFill>
                    <a:effectLst/>
                    <a:latin typeface="+mn-lt"/>
                    <a:ea typeface="+mn-ea"/>
                    <a:cs typeface="+mn-cs"/>
                  </a:rPr>
                  <a:t> to deploy the service function chain</a:t>
                </a:r>
                <a:r>
                  <a:rPr lang="en-US" altLang="zh-CN" sz="1200" i="1"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bandwidth is 2*bandwidth(AB)+2*bandwidth(BC). But there will be 3 empty node still to other functions to deploy. </a:t>
                </a:r>
                <a:endParaRPr lang="zh-CN" altLang="zh-CN" sz="1200" kern="1200" dirty="0">
                  <a:solidFill>
                    <a:schemeClr val="tx1"/>
                  </a:solidFill>
                  <a:effectLst/>
                  <a:latin typeface="+mn-lt"/>
                  <a:ea typeface="+mn-ea"/>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11</a:t>
            </a:fld>
            <a:endParaRPr lang="zh-CN" altLang="en-US"/>
          </a:p>
        </p:txBody>
      </p:sp>
    </p:spTree>
    <p:extLst>
      <p:ext uri="{BB962C8B-B14F-4D97-AF65-F5344CB8AC3E}">
        <p14:creationId xmlns:p14="http://schemas.microsoft.com/office/powerpoint/2010/main" val="49542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oMath>
                </a14:m>
                <a:r>
                  <a:rPr lang="en-US" altLang="zh-CN" sz="1200" kern="1200" dirty="0">
                    <a:solidFill>
                      <a:schemeClr val="tx1"/>
                    </a:solidFill>
                    <a:effectLst/>
                    <a:latin typeface="+mn-lt"/>
                    <a:ea typeface="+mn-ea"/>
                    <a:cs typeface="+mn-cs"/>
                  </a:rPr>
                  <a:t>) </a:t>
                </a:r>
                <a14:m>
                  <m:oMath xmlns:m="http://schemas.openxmlformats.org/officeDocument/2006/math">
                    <m:r>
                      <a:rPr lang="en-US" altLang="zh-CN" sz="1200" kern="1200">
                        <a:solidFill>
                          <a:schemeClr val="tx1"/>
                        </a:solidFill>
                        <a:effectLst/>
                        <a:latin typeface="Cambria Math" charset="0"/>
                        <a:ea typeface="+mn-ea"/>
                        <a:cs typeface="+mn-cs"/>
                      </a:rPr>
                      <m:t>≥</m:t>
                    </m:r>
                    <m:nary>
                      <m:naryPr>
                        <m:chr m:val="∑"/>
                        <m:limLoc m:val="undOvr"/>
                        <m:ctrlPr>
                          <a:rPr lang="zh-CN" altLang="zh-CN" sz="1200" i="1" kern="1200">
                            <a:solidFill>
                              <a:schemeClr val="tx1"/>
                            </a:solidFill>
                            <a:effectLst/>
                            <a:latin typeface="Cambria Math" charset="0"/>
                            <a:ea typeface="+mn-ea"/>
                            <a:cs typeface="+mn-cs"/>
                          </a:rPr>
                        </m:ctrlPr>
                      </m:naryPr>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𝒋</m:t>
                        </m:r>
                      </m:sup>
                      <m:e>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𝒃𝒂𝒔𝒊𝒄</m:t>
                            </m:r>
                          </m:e>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𝒌</m:t>
                            </m:r>
                          </m:sup>
                        </m:sSubSup>
                        <m:r>
                          <a:rPr lang="en-US" altLang="zh-CN" sz="1200" kern="1200">
                            <a:solidFill>
                              <a:schemeClr val="tx1"/>
                            </a:solidFill>
                            <a:effectLst/>
                            <a:latin typeface="Cambria Math" charset="0"/>
                            <a:ea typeface="+mn-ea"/>
                            <a:cs typeface="+mn-cs"/>
                          </a:rPr>
                          <m:t>+</m:t>
                        </m:r>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𝒗𝒂𝒓𝒊𝒂𝒃𝒍𝒆</m:t>
                            </m:r>
                          </m:e>
                          <m:sub>
                            <m:r>
                              <a:rPr lang="en-US" altLang="zh-CN" sz="1200" b="1" i="1" kern="1200">
                                <a:solidFill>
                                  <a:schemeClr val="tx1"/>
                                </a:solidFill>
                                <a:effectLst/>
                                <a:latin typeface="Cambria Math" charset="0"/>
                                <a:ea typeface="+mn-ea"/>
                                <a:cs typeface="+mn-cs"/>
                              </a:rPr>
                              <m:t>𝒊</m:t>
                            </m:r>
                          </m:sub>
                          <m:sup>
                            <m:r>
                              <a:rPr lang="en-US" altLang="zh-CN" sz="1200" b="1" i="1" kern="1200">
                                <a:solidFill>
                                  <a:schemeClr val="tx1"/>
                                </a:solidFill>
                                <a:effectLst/>
                                <a:latin typeface="Cambria Math" charset="0"/>
                                <a:ea typeface="+mn-ea"/>
                                <a:cs typeface="+mn-cs"/>
                              </a:rPr>
                              <m:t>𝒌</m:t>
                            </m:r>
                          </m:sup>
                        </m:sSubSup>
                      </m:e>
                    </m:nary>
                  </m:oMath>
                </a14:m>
                <a:r>
                  <a:rPr lang="en-US" altLang="zh-CN" sz="1200" kern="1200" dirty="0">
                    <a:solidFill>
                      <a:schemeClr val="tx1"/>
                    </a:solidFill>
                    <a:effectLst/>
                    <a:latin typeface="+mn-lt"/>
                    <a:ea typeface="+mn-ea"/>
                    <a:cs typeface="+mn-cs"/>
                  </a:rPr>
                  <a:t> and </a:t>
                </a:r>
                <a14:m>
                  <m:oMath xmlns:m="http://schemas.openxmlformats.org/officeDocument/2006/math">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𝒑</m:t>
                        </m:r>
                      </m:e>
                      <m:sub>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sub>
                      <m:sup>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𝑹</m:t>
                            </m:r>
                          </m:e>
                          <m:sub>
                            <m:r>
                              <a:rPr lang="en-US" altLang="zh-CN" sz="1200" b="1" i="1" kern="1200">
                                <a:solidFill>
                                  <a:schemeClr val="tx1"/>
                                </a:solidFill>
                                <a:effectLst/>
                                <a:latin typeface="Cambria Math" charset="0"/>
                                <a:ea typeface="+mn-ea"/>
                                <a:cs typeface="+mn-cs"/>
                              </a:rPr>
                              <m:t>𝒊</m:t>
                            </m:r>
                          </m:sub>
                        </m:sSub>
                      </m:sup>
                    </m:sSubSup>
                    <m:r>
                      <a:rPr lang="en-US" altLang="zh-CN" sz="1200" i="1" kern="1200">
                        <a:solidFill>
                          <a:schemeClr val="tx1"/>
                        </a:solidFill>
                        <a:effectLst/>
                        <a:latin typeface="Cambria Math" charset="0"/>
                        <a:ea typeface="+mn-ea"/>
                        <a:cs typeface="+mn-cs"/>
                      </a:rPr>
                      <m:t>∗</m:t>
                    </m:r>
                    <m:sSubSup>
                      <m:sSubSupPr>
                        <m:ctrlPr>
                          <a:rPr lang="zh-CN" altLang="zh-CN" sz="1200" i="1" kern="1200">
                            <a:solidFill>
                              <a:schemeClr val="tx1"/>
                            </a:solidFill>
                            <a:effectLst/>
                            <a:latin typeface="Cambria Math" charset="0"/>
                            <a:ea typeface="+mn-ea"/>
                            <a:cs typeface="+mn-cs"/>
                          </a:rPr>
                        </m:ctrlPr>
                      </m:sSubSupPr>
                      <m:e>
                        <m:r>
                          <a:rPr lang="en-US" altLang="zh-CN" sz="1200" b="1" i="1" kern="1200">
                            <a:solidFill>
                              <a:schemeClr val="tx1"/>
                            </a:solidFill>
                            <a:effectLst/>
                            <a:latin typeface="Cambria Math" charset="0"/>
                            <a:ea typeface="+mn-ea"/>
                            <a:cs typeface="+mn-cs"/>
                          </a:rPr>
                          <m:t>𝒑</m:t>
                        </m:r>
                      </m:e>
                      <m:sub>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𝒗</m:t>
                            </m:r>
                          </m:e>
                          <m:sub>
                            <m:r>
                              <a:rPr lang="en-US" altLang="zh-CN" sz="1200" b="1" i="1" kern="1200">
                                <a:solidFill>
                                  <a:schemeClr val="tx1"/>
                                </a:solidFill>
                                <a:effectLst/>
                                <a:latin typeface="Cambria Math" charset="0"/>
                                <a:ea typeface="+mn-ea"/>
                                <a:cs typeface="+mn-cs"/>
                              </a:rPr>
                              <m:t>𝒊</m:t>
                            </m:r>
                          </m:sub>
                        </m:sSub>
                      </m:sub>
                      <m:sup>
                        <m:sSub>
                          <m:sSubPr>
                            <m:ctrlPr>
                              <a:rPr lang="zh-CN" altLang="zh-CN" sz="1200" i="1" kern="1200">
                                <a:solidFill>
                                  <a:schemeClr val="tx1"/>
                                </a:solidFill>
                                <a:effectLst/>
                                <a:latin typeface="Cambria Math" charset="0"/>
                                <a:ea typeface="+mn-ea"/>
                                <a:cs typeface="+mn-cs"/>
                              </a:rPr>
                            </m:ctrlPr>
                          </m:sSubPr>
                          <m:e>
                            <m:r>
                              <a:rPr lang="en-US" altLang="zh-CN" sz="1200" b="1" i="1" kern="1200">
                                <a:solidFill>
                                  <a:schemeClr val="tx1"/>
                                </a:solidFill>
                                <a:effectLst/>
                                <a:latin typeface="Cambria Math" charset="0"/>
                                <a:ea typeface="+mn-ea"/>
                                <a:cs typeface="+mn-cs"/>
                              </a:rPr>
                              <m:t>𝑹</m:t>
                            </m:r>
                          </m:e>
                          <m:sub>
                            <m:r>
                              <a:rPr lang="en-US" altLang="zh-CN" sz="1200" b="1" i="1" kern="1200">
                                <a:solidFill>
                                  <a:schemeClr val="tx1"/>
                                </a:solidFill>
                                <a:effectLst/>
                                <a:latin typeface="Cambria Math" charset="0"/>
                                <a:ea typeface="+mn-ea"/>
                                <a:cs typeface="+mn-cs"/>
                              </a:rPr>
                              <m:t>𝒋</m:t>
                            </m:r>
                          </m:sub>
                        </m:sSub>
                      </m:sup>
                    </m:sSubSup>
                    <m:r>
                      <a:rPr lang="en-US" altLang="zh-CN" sz="1200" kern="1200">
                        <a:solidFill>
                          <a:schemeClr val="tx1"/>
                        </a:solidFill>
                        <a:effectLst/>
                        <a:latin typeface="Cambria Math" charset="0"/>
                        <a:ea typeface="+mn-ea"/>
                        <a:cs typeface="+mn-cs"/>
                      </a:rPr>
                      <m:t>&lt;</m:t>
                    </m:r>
                    <m:sSup>
                      <m:sSupPr>
                        <m:ctrlPr>
                          <a:rPr lang="zh-CN" altLang="zh-CN" sz="1200" i="1" kern="1200">
                            <a:solidFill>
                              <a:schemeClr val="tx1"/>
                            </a:solidFill>
                            <a:effectLst/>
                            <a:latin typeface="Cambria Math" charset="0"/>
                            <a:ea typeface="+mn-ea"/>
                            <a:cs typeface="+mn-cs"/>
                          </a:rPr>
                        </m:ctrlPr>
                      </m:sSupPr>
                      <m:e>
                        <m:r>
                          <a:rPr lang="en-US" altLang="zh-CN" sz="1200" b="1" i="1" kern="1200">
                            <a:solidFill>
                              <a:schemeClr val="tx1"/>
                            </a:solidFill>
                            <a:effectLst/>
                            <a:latin typeface="Cambria Math" charset="0"/>
                            <a:ea typeface="+mn-ea"/>
                            <a:cs typeface="+mn-cs"/>
                          </a:rPr>
                          <m:t>𝒑</m:t>
                        </m:r>
                      </m:e>
                      <m:sup>
                        <m:r>
                          <a:rPr lang="en-US" altLang="zh-CN" sz="1200" b="1" i="1" kern="1200">
                            <a:solidFill>
                              <a:schemeClr val="tx1"/>
                            </a:solidFill>
                            <a:effectLst/>
                            <a:latin typeface="Cambria Math" charset="0"/>
                            <a:ea typeface="+mn-ea"/>
                            <a:cs typeface="+mn-cs"/>
                          </a:rPr>
                          <m:t>𝒕𝒉</m:t>
                        </m:r>
                      </m:sup>
                    </m:sSup>
                    <m:r>
                      <a:rPr lang="en-US" altLang="zh-CN" sz="1200" kern="1200">
                        <a:solidFill>
                          <a:schemeClr val="tx1"/>
                        </a:solidFill>
                        <a:effectLst/>
                        <a:latin typeface="Cambria Math" charset="0"/>
                        <a:ea typeface="+mn-ea"/>
                        <a:cs typeface="+mn-cs"/>
                      </a:rPr>
                      <m:t>. </m:t>
                    </m:r>
                  </m:oMath>
                </a14:m>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Choice>
        <mc:Fallback xmlns="">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next point we consider is Dynamic requirements. The computing resources which is required by a virtual network function is not definite. And we can split the requirements into basic requirements and floating </a:t>
                </a:r>
                <a:r>
                  <a:rPr lang="en-US" altLang="zh-CN" sz="1200" kern="1200" dirty="0" err="1" smtClean="0">
                    <a:solidFill>
                      <a:schemeClr val="tx1"/>
                    </a:solidFill>
                    <a:effectLst/>
                    <a:latin typeface="+mn-lt"/>
                    <a:ea typeface="+mn-ea"/>
                    <a:cs typeface="+mn-cs"/>
                  </a:rPr>
                  <a:t>requiremens</a:t>
                </a:r>
                <a:r>
                  <a:rPr lang="en-US" altLang="zh-CN" sz="1200" kern="1200" dirty="0" smtClean="0">
                    <a:solidFill>
                      <a:schemeClr val="tx1"/>
                    </a:solidFill>
                    <a:effectLst/>
                    <a:latin typeface="+mn-lt"/>
                    <a:ea typeface="+mn-ea"/>
                    <a:cs typeface="+mn-cs"/>
                  </a:rPr>
                  <a:t>, and floating requirement occurs in a possibility of p.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When we split the requirement into two parts, the next problem is: How to judge the share. For two functions, if they can share the node? We have the next comparison: </a:t>
                </a:r>
                <a:r>
                  <a:rPr lang="en-US" altLang="zh-CN" sz="1200" kern="1200" dirty="0" err="1">
                    <a:solidFill>
                      <a:schemeClr val="tx1"/>
                    </a:solidFill>
                    <a:effectLst/>
                    <a:latin typeface="+mn-lt"/>
                    <a:ea typeface="+mn-ea"/>
                    <a:cs typeface="+mn-cs"/>
                  </a:rPr>
                  <a:t>RestCp</a:t>
                </a:r>
                <a:r>
                  <a:rPr lang="en-US" altLang="zh-CN" sz="1200" kern="1200" dirty="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en-US" altLang="zh-CN" sz="1200" kern="1200" dirty="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∑1</a:t>
                </a:r>
                <a:r>
                  <a:rPr lang="en-US" altLang="zh-CN" sz="1200" b="1" i="0" kern="1200">
                    <a:solidFill>
                      <a:schemeClr val="tx1"/>
                    </a:solidFill>
                    <a:effectLst/>
                    <a:latin typeface="+mn-lt"/>
                    <a:ea typeface="+mn-ea"/>
                    <a:cs typeface="+mn-cs"/>
                  </a:rPr>
                  <a:t>_𝒊^𝒋▒〖</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𝒃𝒂𝒔𝒊𝒄</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𝒗𝒂𝒓𝒊𝒂𝒃𝒍𝒆</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𝒊^𝒌 〗</a:t>
                </a:r>
                <a:r>
                  <a:rPr lang="en-US" altLang="zh-CN" sz="1200" kern="1200" dirty="0">
                    <a:solidFill>
                      <a:schemeClr val="tx1"/>
                    </a:solidFill>
                    <a:effectLst/>
                    <a:latin typeface="+mn-lt"/>
                    <a:ea typeface="+mn-ea"/>
                    <a:cs typeface="+mn-cs"/>
                  </a:rPr>
                  <a:t> and </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𝒗</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𝒊</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𝑹</a:t>
                </a:r>
                <a:r>
                  <a:rPr lang="zh-CN" altLang="zh-CN" sz="1200" b="1" i="0" kern="1200">
                    <a:solidFill>
                      <a:schemeClr val="tx1"/>
                    </a:solidFill>
                    <a:effectLst/>
                    <a:latin typeface="+mn-lt"/>
                    <a:ea typeface="+mn-ea"/>
                    <a:cs typeface="+mn-cs"/>
                  </a:rPr>
                  <a:t>_</a:t>
                </a:r>
                <a:r>
                  <a:rPr lang="en-US" altLang="zh-CN" sz="1200" b="1" i="0" kern="1200">
                    <a:solidFill>
                      <a:schemeClr val="tx1"/>
                    </a:solidFill>
                    <a:effectLst/>
                    <a:latin typeface="+mn-lt"/>
                    <a:ea typeface="+mn-ea"/>
                    <a:cs typeface="+mn-cs"/>
                  </a:rPr>
                  <a:t>𝒋 </a:t>
                </a:r>
                <a:r>
                  <a:rPr lang="zh-CN" altLang="zh-CN" sz="1200" b="1"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&lt;</a:t>
                </a:r>
                <a:r>
                  <a:rPr lang="en-US" altLang="zh-CN" sz="1200" b="1" i="0" kern="1200">
                    <a:solidFill>
                      <a:schemeClr val="tx1"/>
                    </a:solidFill>
                    <a:effectLst/>
                    <a:latin typeface="+mn-lt"/>
                    <a:ea typeface="+mn-ea"/>
                    <a:cs typeface="+mn-cs"/>
                  </a:rPr>
                  <a:t>𝒑</a:t>
                </a:r>
                <a:r>
                  <a:rPr lang="zh-CN" altLang="zh-CN" sz="1200" b="1"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𝒕𝒉</a:t>
                </a:r>
                <a:r>
                  <a:rPr lang="en-US" altLang="zh-CN" sz="1200" i="0" kern="120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there, we compare the rest computing </a:t>
                </a:r>
                <a:r>
                  <a:rPr lang="en-US" altLang="zh-CN" sz="1200" kern="1200" dirty="0" err="1">
                    <a:solidFill>
                      <a:schemeClr val="tx1"/>
                    </a:solidFill>
                    <a:effectLst/>
                    <a:latin typeface="+mn-lt"/>
                    <a:ea typeface="+mn-ea"/>
                    <a:cs typeface="+mn-cs"/>
                  </a:rPr>
                  <a:t>resourses</a:t>
                </a:r>
                <a:r>
                  <a:rPr lang="en-US" altLang="zh-CN" sz="1200" kern="1200" dirty="0">
                    <a:solidFill>
                      <a:schemeClr val="tx1"/>
                    </a:solidFill>
                    <a:effectLst/>
                    <a:latin typeface="+mn-lt"/>
                    <a:ea typeface="+mn-ea"/>
                    <a:cs typeface="+mn-cs"/>
                  </a:rPr>
                  <a:t> of the node and the whole requirements of the function and the crash possibility. If the crash possibility is lower than some fixed threshold, we approve the share.</a:t>
                </a:r>
                <a:r>
                  <a:rPr lang="zh-CN" altLang="zh-CN" dirty="0">
                    <a:effectLst/>
                  </a:rPr>
                  <a:t> </a:t>
                </a:r>
                <a:endParaRPr kumimoji="1" lang="zh-CN" altLang="en-US" dirty="0"/>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12</a:t>
            </a:fld>
            <a:endParaRPr lang="zh-CN" altLang="en-US"/>
          </a:p>
        </p:txBody>
      </p:sp>
    </p:spTree>
    <p:extLst>
      <p:ext uri="{BB962C8B-B14F-4D97-AF65-F5344CB8AC3E}">
        <p14:creationId xmlns:p14="http://schemas.microsoft.com/office/powerpoint/2010/main" val="87476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See a example,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R1 is 10 and the floating requirement </a:t>
            </a:r>
            <a:r>
              <a:rPr lang="en-US" altLang="zh-CN" sz="1200" kern="1200" dirty="0" smtClean="0">
                <a:solidFill>
                  <a:schemeClr val="tx1"/>
                </a:solidFill>
                <a:effectLst/>
                <a:latin typeface="+mn-lt"/>
                <a:ea typeface="+mn-ea"/>
                <a:cs typeface="+mn-cs"/>
              </a:rPr>
              <a:t>is </a:t>
            </a:r>
            <a:r>
              <a:rPr lang="en-US" altLang="zh-CN" sz="1200" kern="1200" dirty="0" smtClean="0">
                <a:solidFill>
                  <a:schemeClr val="tx1"/>
                </a:solidFill>
                <a:effectLst/>
                <a:latin typeface="+mn-lt"/>
                <a:ea typeface="+mn-ea"/>
                <a:cs typeface="+mn-cs"/>
              </a:rPr>
              <a:t>5 and the possibility is 0.3. the fixing requirement of node </a:t>
            </a:r>
            <a:r>
              <a:rPr lang="en-US" altLang="zh-CN" sz="1200" b="1" kern="1200" dirty="0" smtClean="0">
                <a:solidFill>
                  <a:schemeClr val="tx1"/>
                </a:solidFill>
                <a:effectLst/>
                <a:latin typeface="+mn-lt"/>
                <a:ea typeface="+mn-ea"/>
                <a:cs typeface="+mn-cs"/>
              </a:rPr>
              <a:t>a </a:t>
            </a:r>
            <a:r>
              <a:rPr lang="en-US" altLang="zh-CN" sz="1200" kern="1200" dirty="0" smtClean="0">
                <a:solidFill>
                  <a:schemeClr val="tx1"/>
                </a:solidFill>
                <a:effectLst/>
                <a:latin typeface="+mn-lt"/>
                <a:ea typeface="+mn-ea"/>
                <a:cs typeface="+mn-cs"/>
              </a:rPr>
              <a:t>in R2 is 10 and the floating requirement </a:t>
            </a:r>
            <a:r>
              <a:rPr lang="en-US" altLang="zh-CN" sz="1200" kern="1200" dirty="0" smtClean="0">
                <a:solidFill>
                  <a:schemeClr val="tx1"/>
                </a:solidFill>
                <a:effectLst/>
                <a:latin typeface="+mn-lt"/>
                <a:ea typeface="+mn-ea"/>
                <a:cs typeface="+mn-cs"/>
              </a:rPr>
              <a:t>is </a:t>
            </a:r>
            <a:r>
              <a:rPr lang="en-US" altLang="zh-CN" sz="1200" kern="1200" dirty="0" smtClean="0">
                <a:solidFill>
                  <a:schemeClr val="tx1"/>
                </a:solidFill>
                <a:effectLst/>
                <a:latin typeface="+mn-lt"/>
                <a:ea typeface="+mn-ea"/>
                <a:cs typeface="+mn-cs"/>
              </a:rPr>
              <a:t>5 and the possibility is 0.5. If they want to deploy in a node with 25 computing resources.</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13</a:t>
            </a:fld>
            <a:endParaRPr lang="zh-CN" altLang="en-US"/>
          </a:p>
        </p:txBody>
      </p:sp>
    </p:spTree>
    <p:extLst>
      <p:ext uri="{BB962C8B-B14F-4D97-AF65-F5344CB8AC3E}">
        <p14:creationId xmlns:p14="http://schemas.microsoft.com/office/powerpoint/2010/main" val="54166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a:t>
            </a:r>
            <a:r>
              <a:rPr lang="en-US" altLang="zh-CN" sz="1200" kern="1200" dirty="0" smtClean="0">
                <a:solidFill>
                  <a:schemeClr val="tx1"/>
                </a:solidFill>
                <a:effectLst/>
                <a:latin typeface="+mn-lt"/>
                <a:ea typeface="+mn-ea"/>
                <a:cs typeface="+mn-cs"/>
              </a:rPr>
              <a:t>next problem which is the core problem is: How to reuse physical nodes? Then we model the problem,  For a new coming service chain, it is hard to find its optimal reused factor, and we can </a:t>
            </a:r>
            <a:r>
              <a:rPr lang="en-US" altLang="zh-CN" sz="1200" kern="1200" dirty="0" smtClean="0">
                <a:solidFill>
                  <a:schemeClr val="tx1"/>
                </a:solidFill>
                <a:effectLst/>
                <a:latin typeface="+mn-lt"/>
                <a:ea typeface="+mn-ea"/>
                <a:cs typeface="+mn-cs"/>
              </a:rPr>
              <a:t>transform </a:t>
            </a:r>
            <a:r>
              <a:rPr lang="en-US" altLang="zh-CN" sz="1200" kern="1200" dirty="0" smtClean="0">
                <a:solidFill>
                  <a:schemeClr val="tx1"/>
                </a:solidFill>
                <a:effectLst/>
                <a:latin typeface="+mn-lt"/>
                <a:ea typeface="+mn-ea"/>
                <a:cs typeface="+mn-cs"/>
              </a:rPr>
              <a:t>a point to solve the problem, assume there are infinite same service function chains, and find a factor and length to make the number which can be deployed in the network maximum. The transform based on the fact that compared with service function chain, the node resources and edge resources of the network is numerous, and if we reuse some nodes of SFC in this step, for a next same function chain, there will also be reused nodes.   Then we get the rule. And the comparison of the computing resources and bandwidth resources is a vector </a:t>
            </a:r>
            <a:r>
              <a:rPr lang="en-US" altLang="zh-CN" sz="1200" kern="1200" dirty="0" err="1" smtClean="0">
                <a:solidFill>
                  <a:schemeClr val="tx1"/>
                </a:solidFill>
                <a:effectLst/>
                <a:latin typeface="+mn-lt"/>
                <a:ea typeface="+mn-ea"/>
                <a:cs typeface="+mn-cs"/>
              </a:rPr>
              <a:t>comparasion</a:t>
            </a:r>
            <a:r>
              <a:rPr lang="en-US"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r>
              <a:rPr lang="zh-CN" altLang="en-US" dirty="0" smtClean="0"/>
              <a:t>为什么对于无限多服务链可以成立，是因为这是相比较服务链来说，虚拟机上的节点和资源是巨大的，因此重用因子主要取决于服务链，而不取决于虚拟机。</a:t>
            </a:r>
            <a:endParaRPr lang="en-US" altLang="zh-CN" dirty="0" smtClean="0"/>
          </a:p>
          <a:p>
            <a:r>
              <a:rPr lang="zh-CN" altLang="en-US" dirty="0" smtClean="0"/>
              <a:t>同时这里节点的可用和资源的可用是一个向量的比较，而非标量的比较。</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14</a:t>
            </a:fld>
            <a:endParaRPr lang="zh-CN" altLang="en-US"/>
          </a:p>
        </p:txBody>
      </p:sp>
    </p:spTree>
    <p:extLst>
      <p:ext uri="{BB962C8B-B14F-4D97-AF65-F5344CB8AC3E}">
        <p14:creationId xmlns:p14="http://schemas.microsoft.com/office/powerpoint/2010/main" val="170525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After finding the reused factor, then we can split a chain to sub-chains by the reuse node. in this example, we can divide the chain into 3 parts: a-b-</a:t>
            </a:r>
            <a:r>
              <a:rPr lang="en-US" altLang="zh-CN" sz="1200" kern="1200" dirty="0" err="1" smtClean="0">
                <a:solidFill>
                  <a:schemeClr val="tx1"/>
                </a:solidFill>
                <a:effectLst/>
                <a:latin typeface="+mn-lt"/>
                <a:ea typeface="+mn-ea"/>
                <a:cs typeface="+mn-cs"/>
              </a:rPr>
              <a:t>c,c</a:t>
            </a:r>
            <a:r>
              <a:rPr lang="en-US" altLang="zh-CN" sz="1200" kern="1200" dirty="0" smtClean="0">
                <a:solidFill>
                  <a:schemeClr val="tx1"/>
                </a:solidFill>
                <a:effectLst/>
                <a:latin typeface="+mn-lt"/>
                <a:ea typeface="+mn-ea"/>
                <a:cs typeface="+mn-cs"/>
              </a:rPr>
              <a:t>-d-</a:t>
            </a:r>
            <a:r>
              <a:rPr lang="en-US" altLang="zh-CN" sz="1200" kern="1200" dirty="0" err="1" smtClean="0">
                <a:solidFill>
                  <a:schemeClr val="tx1"/>
                </a:solidFill>
                <a:effectLst/>
                <a:latin typeface="+mn-lt"/>
                <a:ea typeface="+mn-ea"/>
                <a:cs typeface="+mn-cs"/>
              </a:rPr>
              <a:t>e,e</a:t>
            </a:r>
            <a:r>
              <a:rPr lang="en-US" altLang="zh-CN" sz="1200" kern="1200" dirty="0" smtClean="0">
                <a:solidFill>
                  <a:schemeClr val="tx1"/>
                </a:solidFill>
                <a:effectLst/>
                <a:latin typeface="+mn-lt"/>
                <a:ea typeface="+mn-ea"/>
                <a:cs typeface="+mn-cs"/>
              </a:rPr>
              <a:t>-f. And we can deploy the sub-chain and combined all the sub-chains.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15</a:t>
            </a:fld>
            <a:endParaRPr lang="zh-CN" altLang="en-US"/>
          </a:p>
        </p:txBody>
      </p:sp>
    </p:spTree>
    <p:extLst>
      <p:ext uri="{BB962C8B-B14F-4D97-AF65-F5344CB8AC3E}">
        <p14:creationId xmlns:p14="http://schemas.microsoft.com/office/powerpoint/2010/main" val="92493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get a heuristic deployment plan: first, Find the reused function x for an incoming VNF chain. Then, Divide a service chain into (x+1) sub-chains. Last, Greedily find an optimal deployment for each sub-chain, and finally deploy the entire VNF service chain.</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16</a:t>
            </a:fld>
            <a:endParaRPr lang="zh-CN" altLang="en-US"/>
          </a:p>
        </p:txBody>
      </p:sp>
    </p:spTree>
    <p:extLst>
      <p:ext uri="{BB962C8B-B14F-4D97-AF65-F5344CB8AC3E}">
        <p14:creationId xmlns:p14="http://schemas.microsoft.com/office/powerpoint/2010/main" val="1892697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And then we get the greedy algorithm, input: 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service chain which represent requirements set, and physical network graph. And output: if the requirement can be satisfied, then return the deployment of D in 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17</a:t>
            </a:fld>
            <a:endParaRPr lang="zh-CN" altLang="en-US"/>
          </a:p>
        </p:txBody>
      </p:sp>
    </p:spTree>
    <p:extLst>
      <p:ext uri="{BB962C8B-B14F-4D97-AF65-F5344CB8AC3E}">
        <p14:creationId xmlns:p14="http://schemas.microsoft.com/office/powerpoint/2010/main" val="361722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use Python </a:t>
            </a:r>
            <a:r>
              <a:rPr lang="en-US" altLang="zh-CN" sz="1200" kern="1200" dirty="0" err="1" smtClean="0">
                <a:solidFill>
                  <a:schemeClr val="tx1"/>
                </a:solidFill>
                <a:effectLst/>
                <a:latin typeface="+mn-lt"/>
                <a:ea typeface="+mn-ea"/>
                <a:cs typeface="+mn-cs"/>
              </a:rPr>
              <a:t>networkX</a:t>
            </a:r>
            <a:r>
              <a:rPr lang="en-US" altLang="zh-CN" sz="1200" kern="1200" dirty="0" smtClean="0">
                <a:solidFill>
                  <a:schemeClr val="tx1"/>
                </a:solidFill>
                <a:effectLst/>
                <a:latin typeface="+mn-lt"/>
                <a:ea typeface="+mn-ea"/>
                <a:cs typeface="+mn-cs"/>
              </a:rPr>
              <a:t> to design a simulation deployment model. And get these results. In this figure, two strategy cannot achieve the optimal result. But use greedy algorithm is better than the predict heuristic algorithm. The second figure shows when the node connection rises, the result of the two algorithm lifts obviously. And the difference between the two algorithm is reduced. Both of them get a good result. And the third figure compared the algorithm with dynamic requirements and without dynamic requirements, and the possibility of the successful deployment lifts obviously, which proves the idea of dynamic requirement is correct.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18</a:t>
            </a:fld>
            <a:endParaRPr lang="zh-CN" altLang="en-US"/>
          </a:p>
        </p:txBody>
      </p:sp>
    </p:spTree>
    <p:extLst>
      <p:ext uri="{BB962C8B-B14F-4D97-AF65-F5344CB8AC3E}">
        <p14:creationId xmlns:p14="http://schemas.microsoft.com/office/powerpoint/2010/main" val="2098697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Conclusion: today, we talked with Resource Scheduling for Network Function Virtualization. We take Dynamic requirements, Reused nodes into account, and give a greedy algorithm. And the algorithm ensures the stability of the network and also increase the efficiency</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19</a:t>
            </a:fld>
            <a:endParaRPr lang="zh-CN" altLang="en-US"/>
          </a:p>
        </p:txBody>
      </p:sp>
    </p:spTree>
    <p:extLst>
      <p:ext uri="{BB962C8B-B14F-4D97-AF65-F5344CB8AC3E}">
        <p14:creationId xmlns:p14="http://schemas.microsoft.com/office/powerpoint/2010/main" val="39764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Network functions which is deployed on the physical network, which is called middle box, plays a crucial role in current network. There are some </a:t>
            </a:r>
            <a:r>
              <a:rPr lang="en-US" altLang="zh-CN" sz="1200" kern="1200" dirty="0" err="1" smtClean="0">
                <a:solidFill>
                  <a:schemeClr val="tx1"/>
                </a:solidFill>
                <a:effectLst/>
                <a:latin typeface="+mn-lt"/>
                <a:ea typeface="+mn-ea"/>
                <a:cs typeface="+mn-cs"/>
              </a:rPr>
              <a:t>middlebox</a:t>
            </a:r>
            <a:r>
              <a:rPr lang="en-US" altLang="zh-CN" sz="1200" kern="1200" dirty="0" smtClean="0">
                <a:solidFill>
                  <a:schemeClr val="tx1"/>
                </a:solidFill>
                <a:effectLst/>
                <a:latin typeface="+mn-lt"/>
                <a:ea typeface="+mn-ea"/>
                <a:cs typeface="+mn-cs"/>
              </a:rPr>
              <a:t> instance, such as Firewall, </a:t>
            </a:r>
            <a:r>
              <a:rPr lang="en-US" altLang="zh-CN" sz="1200" kern="1200" dirty="0" err="1" smtClean="0">
                <a:solidFill>
                  <a:schemeClr val="tx1"/>
                </a:solidFill>
                <a:effectLst/>
                <a:latin typeface="+mn-lt"/>
                <a:ea typeface="+mn-ea"/>
                <a:cs typeface="+mn-cs"/>
              </a:rPr>
              <a:t>DDoS</a:t>
            </a:r>
            <a:r>
              <a:rPr lang="en-US" altLang="zh-CN" sz="1200" kern="1200" dirty="0" smtClean="0">
                <a:solidFill>
                  <a:schemeClr val="tx1"/>
                </a:solidFill>
                <a:effectLst/>
                <a:latin typeface="+mn-lt"/>
                <a:ea typeface="+mn-ea"/>
                <a:cs typeface="+mn-cs"/>
              </a:rPr>
              <a:t> protection, IDS, ad insertion, BRAS. But Hardware </a:t>
            </a:r>
            <a:r>
              <a:rPr lang="en-US" altLang="zh-CN" sz="1200" kern="1200" dirty="0" err="1" smtClean="0">
                <a:solidFill>
                  <a:schemeClr val="tx1"/>
                </a:solidFill>
                <a:effectLst/>
                <a:latin typeface="+mn-lt"/>
                <a:ea typeface="+mn-ea"/>
                <a:cs typeface="+mn-cs"/>
              </a:rPr>
              <a:t>middleboxes</a:t>
            </a:r>
            <a:r>
              <a:rPr lang="en-US" altLang="zh-CN" sz="1200" kern="1200" dirty="0" smtClean="0">
                <a:solidFill>
                  <a:schemeClr val="tx1"/>
                </a:solidFill>
                <a:effectLst/>
                <a:latin typeface="+mn-lt"/>
                <a:ea typeface="+mn-ea"/>
                <a:cs typeface="+mn-cs"/>
              </a:rPr>
              <a:t> have many drawbacks. for example: Expensive equipment/power costs, Difficult to add new features, Difficult to manage, Cannot be scaled on demand. However, by separating network function from the underlying hardware, the deployment will be more flexible. So we can deploy network function in virtual network. And how to deploy dynamic, flexible and robust service functions is an attractive and useful problem.</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a:t>
            </a:fld>
            <a:endParaRPr lang="zh-CN" altLang="en-US"/>
          </a:p>
        </p:txBody>
      </p:sp>
    </p:spTree>
    <p:extLst>
      <p:ext uri="{BB962C8B-B14F-4D97-AF65-F5344CB8AC3E}">
        <p14:creationId xmlns:p14="http://schemas.microsoft.com/office/powerpoint/2010/main" val="125287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Thank you!</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20</a:t>
            </a:fld>
            <a:endParaRPr lang="zh-CN" altLang="en-US"/>
          </a:p>
        </p:txBody>
      </p:sp>
    </p:spTree>
    <p:extLst>
      <p:ext uri="{BB962C8B-B14F-4D97-AF65-F5344CB8AC3E}">
        <p14:creationId xmlns:p14="http://schemas.microsoft.com/office/powerpoint/2010/main" val="24228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14:m>
                  <m:oMath xmlns:m="http://schemas.openxmlformats.org/officeDocument/2006/math">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𝐺</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𝑉</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sSup>
                      <m:sSupPr>
                        <m:ctrlPr>
                          <a:rPr lang="zh-CN" altLang="zh-CN" sz="1200" i="1" kern="1200">
                            <a:solidFill>
                              <a:schemeClr val="tx1"/>
                            </a:solidFill>
                            <a:effectLst/>
                            <a:latin typeface="Cambria Math" charset="0"/>
                            <a:ea typeface="+mn-ea"/>
                            <a:cs typeface="+mn-cs"/>
                          </a:rPr>
                        </m:ctrlPr>
                      </m:sSupPr>
                      <m:e>
                        <m:r>
                          <a:rPr lang="en-US" altLang="zh-CN" sz="1200" i="1" kern="1200">
                            <a:solidFill>
                              <a:schemeClr val="tx1"/>
                            </a:solidFill>
                            <a:effectLst/>
                            <a:latin typeface="Cambria Math" charset="0"/>
                            <a:ea typeface="+mn-ea"/>
                            <a:cs typeface="+mn-cs"/>
                          </a:rPr>
                          <m:t>𝐸</m:t>
                        </m:r>
                      </m:e>
                      <m:sup>
                        <m:r>
                          <a:rPr lang="en-US" altLang="zh-CN" sz="1200" i="1" kern="1200">
                            <a:solidFill>
                              <a:schemeClr val="tx1"/>
                            </a:solidFill>
                            <a:effectLst/>
                            <a:latin typeface="Cambria Math" charset="0"/>
                            <a:ea typeface="+mn-ea"/>
                            <a:cs typeface="+mn-cs"/>
                          </a:rPr>
                          <m:t>𝑠</m:t>
                        </m:r>
                      </m:sup>
                    </m:sSup>
                    <m:r>
                      <a:rPr lang="en-US" altLang="zh-CN" sz="1200" i="1" kern="1200">
                        <a:solidFill>
                          <a:schemeClr val="tx1"/>
                        </a:solidFill>
                        <a:effectLst/>
                        <a:latin typeface="Cambria Math" charset="0"/>
                        <a:ea typeface="+mn-ea"/>
                        <a:cs typeface="+mn-cs"/>
                      </a:rPr>
                      <m:t>)</m:t>
                    </m:r>
                  </m:oMath>
                </a14:m>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14:m>
                  <m:oMath xmlns:m="http://schemas.openxmlformats.org/officeDocument/2006/math">
                    <m:r>
                      <a:rPr lang="en-US" altLang="zh-CN" sz="1200" i="1" kern="1200">
                        <a:solidFill>
                          <a:schemeClr val="tx1"/>
                        </a:solidFill>
                        <a:effectLst/>
                        <a:latin typeface="Cambria Math" charset="0"/>
                        <a:ea typeface="+mn-ea"/>
                        <a:cs typeface="+mn-cs"/>
                      </a:rPr>
                      <m:t> </m:t>
                    </m:r>
                    <m:sSub>
                      <m:sSubPr>
                        <m:ctrlPr>
                          <a:rPr lang="zh-CN" altLang="zh-CN" sz="1200" i="1" kern="1200">
                            <a:solidFill>
                              <a:schemeClr val="tx1"/>
                            </a:solidFill>
                            <a:effectLst/>
                            <a:latin typeface="Cambria Math" charset="0"/>
                            <a:ea typeface="+mn-ea"/>
                            <a:cs typeface="+mn-cs"/>
                          </a:rPr>
                        </m:ctrlPr>
                      </m:sSubPr>
                      <m:e>
                        <m:r>
                          <a:rPr lang="en-US" altLang="zh-CN" sz="1200" i="1" kern="1200">
                            <a:solidFill>
                              <a:schemeClr val="tx1"/>
                            </a:solidFill>
                            <a:effectLst/>
                            <a:latin typeface="Cambria Math" charset="0"/>
                            <a:ea typeface="+mn-ea"/>
                            <a:cs typeface="+mn-cs"/>
                          </a:rPr>
                          <m:t>𝑅</m:t>
                        </m:r>
                      </m:e>
                      <m:sub>
                        <m:r>
                          <a:rPr lang="en-US" altLang="zh-CN" sz="1200" i="1" kern="1200">
                            <a:solidFill>
                              <a:schemeClr val="tx1"/>
                            </a:solidFill>
                            <a:effectLst/>
                            <a:latin typeface="Cambria Math" charset="0"/>
                            <a:ea typeface="+mn-ea"/>
                            <a:cs typeface="+mn-cs"/>
                          </a:rPr>
                          <m:t>𝑖</m:t>
                        </m:r>
                      </m:sub>
                    </m:sSub>
                  </m:oMath>
                </a14:m>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So what we want to </a:t>
                </a:r>
                <a:r>
                  <a:rPr lang="en-US" altLang="zh-CN" sz="1200" kern="1200" dirty="0" err="1" smtClean="0">
                    <a:solidFill>
                      <a:schemeClr val="tx1"/>
                    </a:solidFill>
                    <a:effectLst/>
                    <a:latin typeface="+mn-lt"/>
                    <a:ea typeface="+mn-ea"/>
                    <a:cs typeface="+mn-cs"/>
                  </a:rPr>
                  <a:t>taik</a:t>
                </a:r>
                <a:r>
                  <a:rPr lang="en-US" altLang="zh-CN" sz="1200" kern="1200" dirty="0" smtClean="0">
                    <a:solidFill>
                      <a:schemeClr val="tx1"/>
                    </a:solidFill>
                    <a:effectLst/>
                    <a:latin typeface="+mn-lt"/>
                    <a:ea typeface="+mn-ea"/>
                    <a:cs typeface="+mn-cs"/>
                  </a:rPr>
                  <a:t> today is: Resource Scheduling for Network Function Virtualization. There gives the instance: given </a:t>
                </a:r>
                <a:r>
                  <a:rPr lang="en-US" altLang="zh-CN" sz="1200" i="0" kern="1200">
                    <a:solidFill>
                      <a:schemeClr val="tx1"/>
                    </a:solidFill>
                    <a:effectLst/>
                    <a:latin typeface="+mn-lt"/>
                    <a:ea typeface="+mn-ea"/>
                    <a:cs typeface="+mn-cs"/>
                  </a:rPr>
                  <a:t>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𝑠,𝐸</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𝑠)</a:t>
                </a:r>
                <a:r>
                  <a:rPr lang="en-US" altLang="zh-CN" sz="1200" kern="1200" dirty="0">
                    <a:solidFill>
                      <a:schemeClr val="tx1"/>
                    </a:solidFill>
                    <a:effectLst/>
                    <a:latin typeface="+mn-lt"/>
                    <a:ea typeface="+mn-ea"/>
                    <a:cs typeface="+mn-cs"/>
                  </a:rPr>
                  <a:t> which denotes a physical network with fixed node resources and edge resources.  And a service function chain set.</a:t>
                </a:r>
                <a:r>
                  <a:rPr lang="en-US" altLang="zh-CN" sz="1200" i="0" kern="1200">
                    <a:solidFill>
                      <a:schemeClr val="tx1"/>
                    </a:solidFill>
                    <a:effectLst/>
                    <a:latin typeface="+mn-lt"/>
                    <a:ea typeface="+mn-ea"/>
                    <a:cs typeface="+mn-cs"/>
                  </a:rPr>
                  <a:t> 𝑅</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denotes the </a:t>
                </a:r>
                <a:r>
                  <a:rPr lang="en-US" altLang="zh-CN" sz="1200" kern="1200" dirty="0" err="1">
                    <a:solidFill>
                      <a:schemeClr val="tx1"/>
                    </a:solidFill>
                    <a:effectLst/>
                    <a:latin typeface="+mn-lt"/>
                    <a:ea typeface="+mn-ea"/>
                    <a:cs typeface="+mn-cs"/>
                  </a:rPr>
                  <a:t>ith</a:t>
                </a:r>
                <a:r>
                  <a:rPr lang="en-US" altLang="zh-CN" sz="1200" kern="1200" dirty="0">
                    <a:solidFill>
                      <a:schemeClr val="tx1"/>
                    </a:solidFill>
                    <a:effectLst/>
                    <a:latin typeface="+mn-lt"/>
                    <a:ea typeface="+mn-ea"/>
                    <a:cs typeface="+mn-cs"/>
                  </a:rPr>
                  <a:t> services function chain want to be deployed in the physical network. And the order denotes a sequential service function order. And a service function will correspond to its neighbor, which will cost bandwidth resources.  Our aim is to Find an optimal strategy to deploy the SFC set in the physical network. </a:t>
                </a:r>
                <a:endParaRPr lang="zh-CN" altLang="zh-CN" sz="1200" kern="1200" dirty="0">
                  <a:solidFill>
                    <a:schemeClr val="tx1"/>
                  </a:solidFill>
                  <a:effectLst/>
                  <a:latin typeface="+mn-lt"/>
                  <a:ea typeface="+mn-ea"/>
                  <a:cs typeface="+mn-cs"/>
                </a:endParaRPr>
              </a:p>
            </p:txBody>
          </p:sp>
        </mc:Fallback>
      </mc:AlternateContent>
      <p:sp>
        <p:nvSpPr>
          <p:cNvPr id="4" name="幻灯片编号占位符 3"/>
          <p:cNvSpPr>
            <a:spLocks noGrp="1"/>
          </p:cNvSpPr>
          <p:nvPr>
            <p:ph type="sldNum" sz="quarter" idx="10"/>
          </p:nvPr>
        </p:nvSpPr>
        <p:spPr/>
        <p:txBody>
          <a:bodyPr/>
          <a:lstStyle/>
          <a:p>
            <a:fld id="{BCF9BC8A-BDC5-4A08-AFFD-F61F33DF6532}" type="slidenum">
              <a:rPr lang="zh-CN" altLang="en-US" smtClean="0"/>
              <a:t>3</a:t>
            </a:fld>
            <a:endParaRPr lang="zh-CN" altLang="en-US"/>
          </a:p>
        </p:txBody>
      </p:sp>
    </p:spTree>
    <p:extLst>
      <p:ext uri="{BB962C8B-B14F-4D97-AF65-F5344CB8AC3E}">
        <p14:creationId xmlns:p14="http://schemas.microsoft.com/office/powerpoint/2010/main" val="93676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is the related work. Resources Allocation of SFC. Virtual Machine Deployment. And Virtual Network Embedding.</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4</a:t>
            </a:fld>
            <a:endParaRPr lang="zh-CN" altLang="en-US"/>
          </a:p>
        </p:txBody>
      </p:sp>
    </p:spTree>
    <p:extLst>
      <p:ext uri="{BB962C8B-B14F-4D97-AF65-F5344CB8AC3E}">
        <p14:creationId xmlns:p14="http://schemas.microsoft.com/office/powerpoint/2010/main" val="9824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Resources Allocation of SFC. Deploy virtual nodes to the physical nodes if the node computing resources and edge bandwidth is enough. Input: a physical network and a SFC set. Output: a network function deployment. This problem is similar to the problem we talk today, and the differences between them are: first, A physical node can be deployed with many functions in this problem. Second, No share function node. Also, the problem is Fixed requirements.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5</a:t>
            </a:fld>
            <a:endParaRPr lang="zh-CN" altLang="en-US"/>
          </a:p>
        </p:txBody>
      </p:sp>
    </p:spTree>
    <p:extLst>
      <p:ext uri="{BB962C8B-B14F-4D97-AF65-F5344CB8AC3E}">
        <p14:creationId xmlns:p14="http://schemas.microsoft.com/office/powerpoint/2010/main" val="64618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Machine Deployment. User requirement are deployed in the virtual machines, and virtual machine are deployed in the physical network. the problem is to find a suitable place for virtual machine. So this problem is the next step of our problem.</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6</a:t>
            </a:fld>
            <a:endParaRPr lang="zh-CN" altLang="en-US"/>
          </a:p>
        </p:txBody>
      </p:sp>
    </p:spTree>
    <p:extLst>
      <p:ext uri="{BB962C8B-B14F-4D97-AF65-F5344CB8AC3E}">
        <p14:creationId xmlns:p14="http://schemas.microsoft.com/office/powerpoint/2010/main" val="66045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Virtual Network Embedding. </a:t>
            </a:r>
            <a:r>
              <a:rPr lang="en-US" altLang="zh-CN" sz="1200" kern="1200" dirty="0" smtClean="0">
                <a:solidFill>
                  <a:schemeClr val="tx1"/>
                </a:solidFill>
                <a:effectLst/>
                <a:latin typeface="+mn-lt"/>
                <a:ea typeface="+mn-ea"/>
                <a:cs typeface="+mn-cs"/>
              </a:rPr>
              <a:t>Embed </a:t>
            </a:r>
            <a:r>
              <a:rPr lang="en-US" altLang="zh-CN" sz="1200" kern="1200" dirty="0" smtClean="0">
                <a:solidFill>
                  <a:schemeClr val="tx1"/>
                </a:solidFill>
                <a:effectLst/>
                <a:latin typeface="+mn-lt"/>
                <a:ea typeface="+mn-ea"/>
                <a:cs typeface="+mn-cs"/>
              </a:rPr>
              <a:t>a virtual network to a physical network. In this figure, we need to embed the upper virtual network to the physical network. It also take allocation of node resources and edge resources into account. (here is the simplify ) and the </a:t>
            </a:r>
            <a:r>
              <a:rPr lang="en-US" altLang="zh-CN" sz="1200" kern="1200" dirty="0" smtClean="0">
                <a:solidFill>
                  <a:schemeClr val="tx1"/>
                </a:solidFill>
                <a:effectLst/>
                <a:latin typeface="+mn-lt"/>
                <a:ea typeface="+mn-ea"/>
                <a:cs typeface="+mn-cs"/>
              </a:rPr>
              <a:t>difference </a:t>
            </a:r>
            <a:r>
              <a:rPr lang="en-US" altLang="zh-CN" sz="1200" kern="1200" dirty="0" smtClean="0">
                <a:solidFill>
                  <a:schemeClr val="tx1"/>
                </a:solidFill>
                <a:effectLst/>
                <a:latin typeface="+mn-lt"/>
                <a:ea typeface="+mn-ea"/>
                <a:cs typeface="+mn-cs"/>
              </a:rPr>
              <a:t>is: it is an undirected cyclic graph. And we talk today is a DAG.</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7</a:t>
            </a:fld>
            <a:endParaRPr lang="zh-CN" altLang="en-US"/>
          </a:p>
        </p:txBody>
      </p:sp>
    </p:spTree>
    <p:extLst>
      <p:ext uri="{BB962C8B-B14F-4D97-AF65-F5344CB8AC3E}">
        <p14:creationId xmlns:p14="http://schemas.microsoft.com/office/powerpoint/2010/main" val="214561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multi-service chains, to find a optimal deployment plan is a NP-hard problem. So we do this assumption:  the service chain is queued to be deployed.  In fact, in real environment, the service chain will seldom flourish to reach the queue. And if this situation occurs, we can schedule them one by one. Under common circumstances, a virtual machine can be deployed with a VNF function, and different service chains can share the same VNF function. So we can model our aim as this. We want to </a:t>
            </a:r>
            <a:r>
              <a:rPr lang="en-US" altLang="zh-CN" sz="1200" i="1" kern="1200" dirty="0" smtClean="0">
                <a:solidFill>
                  <a:schemeClr val="tx1"/>
                </a:solidFill>
                <a:effectLst/>
                <a:latin typeface="+mn-lt"/>
                <a:ea typeface="+mn-ea"/>
                <a:cs typeface="+mn-cs"/>
              </a:rPr>
              <a:t>Maximize the </a:t>
            </a:r>
            <a:r>
              <a:rPr lang="en-US" altLang="zh-CN" sz="1200" kern="1200" dirty="0" smtClean="0">
                <a:solidFill>
                  <a:schemeClr val="tx1"/>
                </a:solidFill>
                <a:effectLst/>
                <a:latin typeface="+mn-lt"/>
                <a:ea typeface="+mn-ea"/>
                <a:cs typeface="+mn-cs"/>
              </a:rPr>
              <a:t>number of the SFCs which can be deployed in the network. </a:t>
            </a:r>
            <a:r>
              <a:rPr lang="en-US" altLang="zh-CN" sz="1200" i="1" kern="1200" dirty="0" smtClean="0">
                <a:solidFill>
                  <a:schemeClr val="tx1"/>
                </a:solidFill>
                <a:effectLst/>
                <a:latin typeface="+mn-lt"/>
                <a:ea typeface="+mn-ea"/>
                <a:cs typeface="+mn-cs"/>
              </a:rPr>
              <a:t>Minimize the cost we need,</a:t>
            </a:r>
            <a:r>
              <a:rPr lang="en-US" altLang="zh-CN" sz="1200" kern="1200" dirty="0" smtClean="0">
                <a:solidFill>
                  <a:schemeClr val="tx1"/>
                </a:solidFill>
                <a:effectLst/>
                <a:latin typeface="+mn-lt"/>
                <a:ea typeface="+mn-ea"/>
                <a:cs typeface="+mn-cs"/>
              </a:rPr>
              <a:t> including the node computing cost and the bandwidth cost.</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8</a:t>
            </a:fld>
            <a:endParaRPr lang="zh-CN" altLang="en-US"/>
          </a:p>
        </p:txBody>
      </p:sp>
    </p:spTree>
    <p:extLst>
      <p:ext uri="{BB962C8B-B14F-4D97-AF65-F5344CB8AC3E}">
        <p14:creationId xmlns:p14="http://schemas.microsoft.com/office/powerpoint/2010/main" val="48595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the deployment mechanism is: Deployment of functions, optimal nodes set will be selected to load all the required VNF because virtual functions of different nodes in the physical network are different. And Selection of path: after selection of nodes, a proper path between nodes is also needed to make one node corresponding with another and achieve a splendid working efficiency. So, For an incoming VNF chain requests, we need to map all the VNFs of the service chain and construct a physical path to link all the nodes. </a:t>
            </a:r>
            <a:endParaRPr lang="zh-CN"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CF9BC8A-BDC5-4A08-AFFD-F61F33DF6532}" type="slidenum">
              <a:rPr lang="zh-CN" altLang="en-US" smtClean="0"/>
              <a:t>9</a:t>
            </a:fld>
            <a:endParaRPr lang="zh-CN" altLang="en-US"/>
          </a:p>
        </p:txBody>
      </p:sp>
    </p:spTree>
    <p:extLst>
      <p:ext uri="{BB962C8B-B14F-4D97-AF65-F5344CB8AC3E}">
        <p14:creationId xmlns:p14="http://schemas.microsoft.com/office/powerpoint/2010/main" val="56352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92456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67950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782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0656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5170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8119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33324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02197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7217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90172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1B24F77-D39D-A04C-9AB7-9EDA183ECF7C}" type="datetimeFigureOut">
              <a:rPr kumimoji="1" lang="zh-CN" altLang="en-US" smtClean="0"/>
              <a:t>2017/12/12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5589202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4F77-D39D-A04C-9AB7-9EDA183ECF7C}" type="datetimeFigureOut">
              <a:rPr kumimoji="1" lang="zh-CN" altLang="en-US" smtClean="0"/>
              <a:t>2017/12/12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ECF11-7A1E-6048-80CE-3449DA92054B}" type="slidenum">
              <a:rPr kumimoji="1" lang="zh-CN" altLang="en-US" smtClean="0"/>
              <a:t>‹#›</a:t>
            </a:fld>
            <a:endParaRPr kumimoji="1" lang="zh-CN" altLang="en-US"/>
          </a:p>
        </p:txBody>
      </p:sp>
    </p:spTree>
    <p:extLst>
      <p:ext uri="{BB962C8B-B14F-4D97-AF65-F5344CB8AC3E}">
        <p14:creationId xmlns:p14="http://schemas.microsoft.com/office/powerpoint/2010/main" val="193544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50.png"/><Relationship Id="rId5"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2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14499"/>
            <a:ext cx="9144000" cy="1795463"/>
          </a:xfrm>
        </p:spPr>
        <p:txBody>
          <a:bodyPr>
            <a:normAutofit fontScale="90000"/>
          </a:bodyPr>
          <a:lstStyle/>
          <a:p>
            <a:r>
              <a:rPr kumimoji="1" lang="en-US" altLang="zh-CN" b="1" dirty="0" smtClean="0"/>
              <a:t>A</a:t>
            </a:r>
            <a:r>
              <a:rPr kumimoji="1" lang="zh-CN" altLang="en-US" b="1" dirty="0"/>
              <a:t> </a:t>
            </a:r>
            <a:r>
              <a:rPr kumimoji="1" lang="en-US" altLang="zh-CN" b="1" dirty="0" smtClean="0"/>
              <a:t>Greedy Heuristic</a:t>
            </a:r>
            <a:r>
              <a:rPr kumimoji="1" lang="zh-CN" altLang="en-US" b="1" dirty="0" smtClean="0"/>
              <a:t> </a:t>
            </a:r>
            <a:r>
              <a:rPr kumimoji="1" lang="en-US" altLang="zh-CN" b="1" dirty="0" smtClean="0"/>
              <a:t>Deployment</a:t>
            </a:r>
            <a:r>
              <a:rPr kumimoji="1" lang="zh-CN" altLang="en-US" b="1" dirty="0" smtClean="0"/>
              <a:t> </a:t>
            </a:r>
            <a:r>
              <a:rPr kumimoji="1" lang="en-US" altLang="zh-CN" b="1" dirty="0" smtClean="0"/>
              <a:t>strategy for</a:t>
            </a:r>
            <a:r>
              <a:rPr kumimoji="1" lang="zh-CN" altLang="en-US" b="1" dirty="0" smtClean="0"/>
              <a:t> </a:t>
            </a:r>
            <a:r>
              <a:rPr kumimoji="1" lang="en-US" altLang="zh-CN" b="1" dirty="0" smtClean="0"/>
              <a:t>VNFs</a:t>
            </a:r>
            <a:endParaRPr kumimoji="1" lang="zh-CN" altLang="en-US" b="1" dirty="0"/>
          </a:p>
        </p:txBody>
      </p:sp>
    </p:spTree>
    <p:extLst>
      <p:ext uri="{BB962C8B-B14F-4D97-AF65-F5344CB8AC3E}">
        <p14:creationId xmlns:p14="http://schemas.microsoft.com/office/powerpoint/2010/main" val="2083739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For an incoming VNF chain </a:t>
            </a:r>
            <a:r>
              <a:rPr lang="en-US" altLang="zh-CN" b="1" dirty="0" smtClean="0"/>
              <a:t>request</a:t>
            </a:r>
            <a:r>
              <a:rPr kumimoji="1" lang="en-US" altLang="zh-CN" b="1" dirty="0" smtClean="0"/>
              <a:t>,</a:t>
            </a:r>
            <a:r>
              <a:rPr kumimoji="1" lang="zh-CN" altLang="en-US" b="1" dirty="0" smtClean="0"/>
              <a:t> </a:t>
            </a:r>
            <a:r>
              <a:rPr kumimoji="1" lang="en-US" altLang="zh-CN" b="1" dirty="0" smtClean="0"/>
              <a:t>there</a:t>
            </a:r>
            <a:r>
              <a:rPr kumimoji="1" lang="zh-CN" altLang="en-US" b="1" dirty="0" smtClean="0"/>
              <a:t> </a:t>
            </a:r>
            <a:r>
              <a:rPr kumimoji="1" lang="en-US" altLang="zh-CN" b="1" dirty="0" smtClean="0"/>
              <a:t>are</a:t>
            </a:r>
            <a:r>
              <a:rPr kumimoji="1" lang="zh-CN" altLang="en-US" b="1" dirty="0" smtClean="0"/>
              <a:t> </a:t>
            </a:r>
            <a:r>
              <a:rPr kumimoji="1" lang="en-US" altLang="zh-CN" b="1" dirty="0" smtClean="0"/>
              <a:t>2</a:t>
            </a:r>
            <a:r>
              <a:rPr kumimoji="1" lang="zh-CN" altLang="en-US" b="1" dirty="0" smtClean="0"/>
              <a:t> </a:t>
            </a:r>
            <a:r>
              <a:rPr kumimoji="1" lang="en-US" altLang="zh-CN" b="1" dirty="0" smtClean="0"/>
              <a:t>choices.</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4"/>
            <a:ext cx="10515600" cy="1265163"/>
          </a:xfrm>
        </p:spPr>
        <p:txBody>
          <a:bodyPr>
            <a:normAutofit fontScale="92500" lnSpcReduction="10000"/>
          </a:bodyPr>
          <a:lstStyle/>
          <a:p>
            <a:r>
              <a:rPr lang="en-US" altLang="zh-CN" dirty="0"/>
              <a:t>Select a new node where no VNF is deployed. </a:t>
            </a:r>
          </a:p>
          <a:p>
            <a:r>
              <a:rPr lang="en-US" altLang="zh-CN" dirty="0"/>
              <a:t>Select a rest-computing-power-enough node where a same VNF has already </a:t>
            </a:r>
            <a:r>
              <a:rPr lang="en-US" altLang="zh-CN" dirty="0" smtClean="0"/>
              <a:t>been </a:t>
            </a:r>
            <a:r>
              <a:rPr lang="en-US" altLang="zh-CN" dirty="0"/>
              <a:t>deployed. </a:t>
            </a:r>
          </a:p>
        </p:txBody>
      </p:sp>
      <p:sp>
        <p:nvSpPr>
          <p:cNvPr id="4" name="文本框 3"/>
          <p:cNvSpPr txBox="1"/>
          <p:nvPr/>
        </p:nvSpPr>
        <p:spPr>
          <a:xfrm>
            <a:off x="838200" y="3090788"/>
            <a:ext cx="4635796" cy="2677656"/>
          </a:xfrm>
          <a:prstGeom prst="rect">
            <a:avLst/>
          </a:prstGeom>
          <a:noFill/>
        </p:spPr>
        <p:txBody>
          <a:bodyPr wrap="square" rtlCol="0">
            <a:spAutoFit/>
          </a:bodyPr>
          <a:lstStyle/>
          <a:p>
            <a:r>
              <a:rPr lang="en-US" altLang="zh-CN" sz="2400" dirty="0"/>
              <a:t>if the first choice is used, the whole physical nodes number is high which will increase the cost of nodes of the whole </a:t>
            </a:r>
            <a:r>
              <a:rPr lang="en-US" altLang="zh-CN" sz="2400" dirty="0" smtClean="0"/>
              <a:t>network.</a:t>
            </a:r>
            <a:endParaRPr lang="zh-CN" altLang="en-US" sz="2400" dirty="0"/>
          </a:p>
          <a:p>
            <a:endParaRPr lang="zh-CN" altLang="en-US" sz="2400" dirty="0"/>
          </a:p>
          <a:p>
            <a:r>
              <a:rPr lang="en-US" altLang="zh-CN" sz="2400" dirty="0" smtClean="0"/>
              <a:t>If</a:t>
            </a:r>
            <a:r>
              <a:rPr lang="zh-CN" altLang="en-US" sz="2400" dirty="0"/>
              <a:t> </a:t>
            </a:r>
            <a:r>
              <a:rPr lang="en-US" altLang="zh-CN" sz="2400" dirty="0" smtClean="0"/>
              <a:t>the </a:t>
            </a:r>
            <a:r>
              <a:rPr lang="en-US" altLang="zh-CN" sz="2400" dirty="0"/>
              <a:t>second choice is used, the cost of the edge will </a:t>
            </a:r>
            <a:r>
              <a:rPr lang="en-US" altLang="zh-CN" sz="2400" dirty="0" smtClean="0"/>
              <a:t>increase.</a:t>
            </a:r>
            <a:endParaRPr lang="en-US" altLang="zh-CN" sz="2400" dirty="0"/>
          </a:p>
        </p:txBody>
      </p:sp>
      <p:sp>
        <p:nvSpPr>
          <p:cNvPr id="5" name="文本框 4"/>
          <p:cNvSpPr txBox="1"/>
          <p:nvPr/>
        </p:nvSpPr>
        <p:spPr>
          <a:xfrm>
            <a:off x="6096000" y="3253563"/>
            <a:ext cx="4621619" cy="1384995"/>
          </a:xfrm>
          <a:prstGeom prst="rect">
            <a:avLst/>
          </a:prstGeom>
          <a:solidFill>
            <a:srgbClr val="FF0000"/>
          </a:solidFill>
        </p:spPr>
        <p:txBody>
          <a:bodyPr wrap="square" rtlCol="0">
            <a:spAutoFit/>
          </a:bodyPr>
          <a:lstStyle/>
          <a:p>
            <a:r>
              <a:rPr kumimoji="1" lang="en-US" altLang="zh-CN" sz="2800" dirty="0" smtClean="0"/>
              <a:t>How</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balance</a:t>
            </a:r>
            <a:r>
              <a:rPr kumimoji="1" lang="zh-CN" altLang="en-US" sz="2800" dirty="0" smtClean="0"/>
              <a:t> </a:t>
            </a:r>
            <a:r>
              <a:rPr kumimoji="1" lang="en-US" altLang="zh-CN" sz="2800" dirty="0" smtClean="0"/>
              <a:t>reused</a:t>
            </a:r>
            <a:r>
              <a:rPr kumimoji="1" lang="zh-CN" altLang="en-US" sz="2800" dirty="0" smtClean="0"/>
              <a:t> </a:t>
            </a:r>
            <a:r>
              <a:rPr kumimoji="1" lang="en-US" altLang="zh-CN" sz="2800" dirty="0" smtClean="0"/>
              <a:t>nodes</a:t>
            </a:r>
            <a:r>
              <a:rPr kumimoji="1" lang="zh-CN" altLang="en-US" sz="2800" dirty="0" smtClean="0"/>
              <a:t> </a:t>
            </a:r>
            <a:r>
              <a:rPr kumimoji="1" lang="en-US" altLang="zh-CN" sz="2800" dirty="0" smtClean="0"/>
              <a:t>and</a:t>
            </a:r>
            <a:r>
              <a:rPr kumimoji="1" lang="zh-CN" altLang="en-US" sz="2800" dirty="0" smtClean="0"/>
              <a:t> </a:t>
            </a:r>
            <a:r>
              <a:rPr kumimoji="1" lang="en-US" altLang="zh-CN" sz="2800" dirty="0" smtClean="0"/>
              <a:t>bandwidth</a:t>
            </a:r>
            <a:r>
              <a:rPr kumimoji="1" lang="zh-CN" altLang="en-US" sz="2800" dirty="0" smtClean="0"/>
              <a:t> </a:t>
            </a:r>
            <a:r>
              <a:rPr kumimoji="1" lang="en-US" altLang="zh-CN" sz="2800" dirty="0" smtClean="0"/>
              <a:t>costs</a:t>
            </a:r>
            <a:r>
              <a:rPr kumimoji="1" lang="zh-CN" altLang="en-US" sz="2800" dirty="0" smtClean="0"/>
              <a:t> </a:t>
            </a:r>
            <a:r>
              <a:rPr kumimoji="1" lang="en-US" altLang="zh-CN" sz="2800" dirty="0" smtClean="0"/>
              <a:t>is</a:t>
            </a:r>
            <a:r>
              <a:rPr kumimoji="1" lang="zh-CN" altLang="en-US" sz="2800" dirty="0" smtClean="0"/>
              <a:t> </a:t>
            </a:r>
            <a:r>
              <a:rPr kumimoji="1" lang="en-US" altLang="zh-CN" sz="2800" dirty="0" smtClean="0"/>
              <a:t>a</a:t>
            </a:r>
            <a:r>
              <a:rPr kumimoji="1" lang="zh-CN" altLang="en-US" sz="2800" dirty="0" smtClean="0"/>
              <a:t> </a:t>
            </a:r>
            <a:r>
              <a:rPr kumimoji="1" lang="en-US" altLang="zh-CN" sz="2800" dirty="0" smtClean="0"/>
              <a:t>considerable problem!</a:t>
            </a:r>
            <a:endParaRPr kumimoji="1" lang="zh-CN" altLang="en-US" sz="2800" dirty="0"/>
          </a:p>
        </p:txBody>
      </p:sp>
    </p:spTree>
    <p:extLst>
      <p:ext uri="{BB962C8B-B14F-4D97-AF65-F5344CB8AC3E}">
        <p14:creationId xmlns:p14="http://schemas.microsoft.com/office/powerpoint/2010/main" val="175937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578426" y="1690688"/>
            <a:ext cx="6027420" cy="4505386"/>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586154" y="1922585"/>
                <a:ext cx="5251938" cy="1938992"/>
              </a:xfrm>
              <a:prstGeom prst="rect">
                <a:avLst/>
              </a:prstGeom>
              <a:noFill/>
            </p:spPr>
            <p:txBody>
              <a:bodyPr wrap="square" rtlCol="0">
                <a:spAutoFit/>
              </a:bodyPr>
              <a:lstStyle/>
              <a:p>
                <a:r>
                  <a:rPr lang="en-US" altLang="zh-CN" sz="2400" dirty="0" smtClean="0"/>
                  <a:t>For a SFC </a:t>
                </a:r>
                <a14:m>
                  <m:oMath xmlns:m="http://schemas.openxmlformats.org/officeDocument/2006/math">
                    <m:sSub>
                      <m:sSubPr>
                        <m:ctrlPr>
                          <a:rPr lang="zh-CN" altLang="zh-CN" sz="2400" i="1">
                            <a:latin typeface="Cambria Math"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zh-CN" sz="2400" dirty="0" smtClean="0"/>
                  <a:t>, which has A,B and C functions. </a:t>
                </a:r>
              </a:p>
              <a:p>
                <a:r>
                  <a:rPr lang="en-US" altLang="zh-CN" sz="2400" dirty="0" smtClean="0"/>
                  <a:t>Node d has been deployed with A, node e has been deployed with B, node f has been deployed with C.</a:t>
                </a:r>
              </a:p>
            </p:txBody>
          </p:sp>
        </mc:Choice>
        <mc:Fallback xmlns="">
          <p:sp>
            <p:nvSpPr>
              <p:cNvPr id="5" name="文本框 4"/>
              <p:cNvSpPr txBox="1">
                <a:spLocks noRot="1" noChangeAspect="1" noMove="1" noResize="1" noEditPoints="1" noAdjustHandles="1" noChangeArrowheads="1" noChangeShapeType="1" noTextEdit="1"/>
              </p:cNvSpPr>
              <p:nvPr/>
            </p:nvSpPr>
            <p:spPr>
              <a:xfrm>
                <a:off x="586154" y="1922585"/>
                <a:ext cx="5251938" cy="1938992"/>
              </a:xfrm>
              <a:prstGeom prst="rect">
                <a:avLst/>
              </a:prstGeom>
              <a:blipFill>
                <a:blip r:embed="rId4"/>
                <a:stretch>
                  <a:fillRect l="-1740" t="-2516" r="-696" b="-62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6154" y="5256440"/>
                <a:ext cx="6477000" cy="830997"/>
              </a:xfrm>
              <a:prstGeom prst="rect">
                <a:avLst/>
              </a:prstGeom>
              <a:noFill/>
            </p:spPr>
            <p:txBody>
              <a:bodyPr wrap="square" rtlCol="0">
                <a:spAutoFit/>
              </a:bodyPr>
              <a:lstStyle/>
              <a:p>
                <a:r>
                  <a:rPr lang="en-US" altLang="zh-CN" sz="4800" b="1" dirty="0" smtClean="0">
                    <a:solidFill>
                      <a:srgbClr val="FF0000"/>
                    </a:solidFill>
                  </a:rPr>
                  <a:t>How to deployed </a:t>
                </a:r>
                <a:r>
                  <a:rPr lang="en-US" altLang="zh-CN" sz="4800" b="1" dirty="0">
                    <a:solidFill>
                      <a:srgbClr val="FF0000"/>
                    </a:solidFill>
                  </a:rPr>
                  <a:t>SFC </a:t>
                </a:r>
                <a14:m>
                  <m:oMath xmlns:m="http://schemas.openxmlformats.org/officeDocument/2006/math">
                    <m:sSub>
                      <m:sSubPr>
                        <m:ctrlPr>
                          <a:rPr lang="zh-CN" altLang="zh-CN" sz="4800" b="1" i="1">
                            <a:solidFill>
                              <a:srgbClr val="FF0000"/>
                            </a:solidFill>
                            <a:latin typeface="Cambria Math" charset="0"/>
                          </a:rPr>
                        </m:ctrlPr>
                      </m:sSubPr>
                      <m:e>
                        <m:r>
                          <a:rPr lang="en-US" altLang="zh-CN" sz="4800" b="1" i="1">
                            <a:solidFill>
                              <a:srgbClr val="FF0000"/>
                            </a:solidFill>
                            <a:latin typeface="Cambria Math" panose="02040503050406030204" pitchFamily="18" charset="0"/>
                          </a:rPr>
                          <m:t>𝑹</m:t>
                        </m:r>
                      </m:e>
                      <m:sub>
                        <m:r>
                          <a:rPr lang="en-US" altLang="zh-CN" sz="4800" b="1" i="1">
                            <a:solidFill>
                              <a:srgbClr val="FF0000"/>
                            </a:solidFill>
                            <a:latin typeface="Cambria Math" panose="02040503050406030204" pitchFamily="18" charset="0"/>
                          </a:rPr>
                          <m:t>𝒊</m:t>
                        </m:r>
                      </m:sub>
                    </m:sSub>
                  </m:oMath>
                </a14:m>
                <a:r>
                  <a:rPr lang="en-US" altLang="zh-CN" sz="4800" b="1" dirty="0" smtClean="0">
                    <a:solidFill>
                      <a:srgbClr val="FF0000"/>
                    </a:solidFill>
                  </a:rPr>
                  <a:t>? </a:t>
                </a:r>
                <a:endParaRPr lang="zh-CN" altLang="en-US" sz="4800" b="1"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6154" y="5256440"/>
                <a:ext cx="6477000" cy="830997"/>
              </a:xfrm>
              <a:prstGeom prst="rect">
                <a:avLst/>
              </a:prstGeom>
              <a:blipFill>
                <a:blip r:embed="rId5"/>
                <a:stretch>
                  <a:fillRect l="-4233" t="-16058" r="-10724" b="-379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442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22817"/>
            <a:ext cx="10515600" cy="1325563"/>
          </a:xfrm>
        </p:spPr>
        <p:txBody>
          <a:bodyPr/>
          <a:lstStyle/>
          <a:p>
            <a:r>
              <a:rPr kumimoji="1" lang="en-US" altLang="zh-CN" b="1" dirty="0" smtClean="0"/>
              <a:t>Dynamic</a:t>
            </a:r>
            <a:r>
              <a:rPr kumimoji="1" lang="zh-CN" altLang="en-US" b="1" dirty="0" smtClean="0"/>
              <a:t> </a:t>
            </a:r>
            <a:r>
              <a:rPr kumimoji="1" lang="en-US" altLang="zh-CN" b="1" dirty="0" smtClean="0"/>
              <a:t>requirements</a:t>
            </a:r>
            <a:endParaRPr kumimoji="1" lang="zh-CN" altLang="en-US" b="1" dirty="0"/>
          </a:p>
        </p:txBody>
      </p:sp>
      <p:sp>
        <p:nvSpPr>
          <p:cNvPr id="3" name="内容占位符 2"/>
          <p:cNvSpPr>
            <a:spLocks noGrp="1"/>
          </p:cNvSpPr>
          <p:nvPr>
            <p:ph idx="1"/>
          </p:nvPr>
        </p:nvSpPr>
        <p:spPr>
          <a:xfrm>
            <a:off x="642939" y="1460115"/>
            <a:ext cx="10515600" cy="917575"/>
          </a:xfrm>
        </p:spPr>
        <p:txBody>
          <a:bodyPr/>
          <a:lstStyle/>
          <a:p>
            <a:r>
              <a:rPr kumimoji="1" lang="en-US" altLang="zh-CN" dirty="0" smtClean="0"/>
              <a:t>The</a:t>
            </a:r>
            <a:r>
              <a:rPr kumimoji="1" lang="zh-CN" altLang="en-US" dirty="0" smtClean="0"/>
              <a:t> </a:t>
            </a:r>
            <a:r>
              <a:rPr kumimoji="1" lang="en-US" altLang="zh-CN" dirty="0" smtClean="0"/>
              <a:t>computing</a:t>
            </a:r>
            <a:r>
              <a:rPr kumimoji="1" lang="zh-CN" altLang="en-US" dirty="0" smtClean="0"/>
              <a:t> </a:t>
            </a:r>
            <a:r>
              <a:rPr kumimoji="1" lang="en-US" altLang="zh-CN" dirty="0" smtClean="0"/>
              <a:t>resources which</a:t>
            </a:r>
            <a:r>
              <a:rPr kumimoji="1" lang="zh-CN" altLang="en-US" dirty="0" smtClean="0"/>
              <a:t> </a:t>
            </a:r>
            <a:r>
              <a:rPr kumimoji="1" lang="en-US" altLang="zh-CN" dirty="0" smtClean="0"/>
              <a:t>is</a:t>
            </a:r>
            <a:r>
              <a:rPr kumimoji="1" lang="zh-CN" altLang="en-US" dirty="0" smtClean="0"/>
              <a:t> </a:t>
            </a:r>
            <a:r>
              <a:rPr kumimoji="1" lang="en-US" altLang="zh-CN" dirty="0" smtClean="0"/>
              <a:t>required by</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function</a:t>
            </a:r>
            <a:r>
              <a:rPr kumimoji="1" lang="zh-CN" altLang="en-US" dirty="0" smtClean="0"/>
              <a:t> </a:t>
            </a:r>
            <a:r>
              <a:rPr kumimoji="1" lang="en-US" altLang="zh-CN" dirty="0" smtClean="0"/>
              <a:t>is</a:t>
            </a:r>
            <a:r>
              <a:rPr kumimoji="1" lang="zh-CN" altLang="en-US" dirty="0" smtClean="0"/>
              <a:t> </a:t>
            </a:r>
            <a:r>
              <a:rPr kumimoji="1" lang="en-US" altLang="zh-CN" dirty="0" smtClean="0"/>
              <a:t>not</a:t>
            </a:r>
            <a:r>
              <a:rPr kumimoji="1" lang="zh-CN" altLang="en-US" dirty="0" smtClean="0"/>
              <a:t> </a:t>
            </a:r>
            <a:r>
              <a:rPr kumimoji="1" lang="en-US" altLang="zh-CN" dirty="0" smtClean="0"/>
              <a:t>definite.</a:t>
            </a:r>
          </a:p>
          <a:p>
            <a:endParaRPr kumimoji="1"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42939" y="2473829"/>
                <a:ext cx="6377354" cy="623697"/>
              </a:xfrm>
              <a:prstGeom prst="rect">
                <a:avLst/>
              </a:prstGeom>
              <a:solidFill>
                <a:srgbClr val="FFC000"/>
              </a:solidFill>
            </p:spPr>
            <p:txBody>
              <a:bodyPr wrap="square" rtlCol="0">
                <a:spAutoFit/>
              </a:bodyPr>
              <a:lstStyle/>
              <a:p>
                <a:pPr algn="ctr"/>
                <a:r>
                  <a:rPr lang="en-US" altLang="zh-CN" sz="3200" i="1" dirty="0"/>
                  <a:t>tuple(</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𝑟</m:t>
                        </m:r>
                      </m:e>
                      <m:sub>
                        <m:r>
                          <a:rPr lang="en-US" altLang="zh-CN" sz="3200" i="1">
                            <a:latin typeface="Cambria Math" panose="02040503050406030204" pitchFamily="18" charset="0"/>
                          </a:rPr>
                          <m:t>𝑘</m:t>
                        </m:r>
                      </m:sub>
                      <m:sup>
                        <m:r>
                          <a:rPr lang="en-US" altLang="zh-CN" sz="3200" i="1">
                            <a:latin typeface="Cambria Math" panose="02040503050406030204" pitchFamily="18" charset="0"/>
                          </a:rPr>
                          <m:t>𝑖</m:t>
                        </m:r>
                      </m:sup>
                    </m:sSubSup>
                  </m:oMath>
                </a14:m>
                <a:r>
                  <a:rPr lang="en-US" altLang="zh-CN" sz="3200" i="1" dirty="0"/>
                  <a:t>)&lt;</a:t>
                </a:r>
                <a14:m>
                  <m:oMath xmlns:m="http://schemas.openxmlformats.org/officeDocument/2006/math">
                    <m:sSubSup>
                      <m:sSubSupPr>
                        <m:ctrlPr>
                          <a:rPr lang="zh-CN" altLang="zh-CN" sz="3200" i="1">
                            <a:latin typeface="Cambria Math" charset="0"/>
                          </a:rPr>
                        </m:ctrlPr>
                      </m:sSubSupPr>
                      <m:e>
                        <m:r>
                          <a:rPr lang="en-US" altLang="zh-CN" sz="3200" i="1">
                            <a:latin typeface="Cambria Math" panose="02040503050406030204" pitchFamily="18" charset="0"/>
                          </a:rPr>
                          <m:t>𝑏𝑎𝑠𝑖𝑐</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𝑣𝑎𝑟𝑖𝑎𝑏𝑙𝑒</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r>
                      <a:rPr lang="en-US" altLang="zh-CN" sz="3200" i="1">
                        <a:latin typeface="Cambria Math" panose="02040503050406030204" pitchFamily="18" charset="0"/>
                      </a:rPr>
                      <m:t>,</m:t>
                    </m:r>
                    <m:sSubSup>
                      <m:sSubSupPr>
                        <m:ctrlPr>
                          <a:rPr lang="zh-CN" altLang="zh-CN" sz="3200" i="1">
                            <a:latin typeface="Cambria Math" charset="0"/>
                          </a:rPr>
                        </m:ctrlPr>
                      </m:sSubSupPr>
                      <m:e>
                        <m:r>
                          <a:rPr lang="en-US" altLang="zh-CN" sz="3200" i="1">
                            <a:latin typeface="Cambria Math" panose="02040503050406030204" pitchFamily="18" charset="0"/>
                          </a:rPr>
                          <m:t>𝑝</m:t>
                        </m:r>
                      </m:e>
                      <m:sub>
                        <m:r>
                          <a:rPr lang="en-US" altLang="zh-CN" sz="3200" i="1">
                            <a:latin typeface="Cambria Math" panose="02040503050406030204" pitchFamily="18" charset="0"/>
                          </a:rPr>
                          <m:t>𝑖</m:t>
                        </m:r>
                      </m:sub>
                      <m:sup>
                        <m:r>
                          <a:rPr lang="en-US" altLang="zh-CN" sz="3200" i="1">
                            <a:latin typeface="Cambria Math" panose="02040503050406030204" pitchFamily="18" charset="0"/>
                          </a:rPr>
                          <m:t>𝑘</m:t>
                        </m:r>
                      </m:sup>
                    </m:sSubSup>
                  </m:oMath>
                </a14:m>
                <a:r>
                  <a:rPr lang="en-US" altLang="zh-CN" sz="3200" i="1" dirty="0"/>
                  <a:t>&gt;</a:t>
                </a:r>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42939" y="2473829"/>
                <a:ext cx="6377354" cy="623697"/>
              </a:xfrm>
              <a:prstGeom prst="rect">
                <a:avLst/>
              </a:prstGeom>
              <a:blipFill rotWithShape="0">
                <a:blip r:embed="rId3"/>
                <a:stretch>
                  <a:fillRect t="-5882" b="-32353"/>
                </a:stretch>
              </a:blipFill>
            </p:spPr>
            <p:txBody>
              <a:bodyPr/>
              <a:lstStyle/>
              <a:p>
                <a:r>
                  <a:rPr lang="zh-CN" altLang="en-US">
                    <a:noFill/>
                  </a:rPr>
                  <a:t> </a:t>
                </a:r>
              </a:p>
            </p:txBody>
          </p:sp>
        </mc:Fallback>
      </mc:AlternateContent>
      <p:sp>
        <p:nvSpPr>
          <p:cNvPr id="6" name="文本框 5"/>
          <p:cNvSpPr txBox="1"/>
          <p:nvPr/>
        </p:nvSpPr>
        <p:spPr>
          <a:xfrm>
            <a:off x="642939" y="3389026"/>
            <a:ext cx="4891088" cy="1815882"/>
          </a:xfrm>
          <a:prstGeom prst="rect">
            <a:avLst/>
          </a:prstGeom>
          <a:solidFill>
            <a:srgbClr val="FF0000"/>
          </a:solidFill>
        </p:spPr>
        <p:txBody>
          <a:bodyPr wrap="square" rtlCol="0">
            <a:spAutoFit/>
          </a:bodyPr>
          <a:lstStyle/>
          <a:p>
            <a:r>
              <a:rPr lang="en-US" altLang="zh-CN" sz="2800" dirty="0" smtClean="0"/>
              <a:t>The  required  resources consist:</a:t>
            </a:r>
          </a:p>
          <a:p>
            <a:r>
              <a:rPr lang="en-US" altLang="zh-CN" sz="2800" dirty="0" smtClean="0"/>
              <a:t>1.Basic  requirement ;</a:t>
            </a:r>
          </a:p>
          <a:p>
            <a:r>
              <a:rPr lang="en-US" altLang="zh-CN" sz="2800" dirty="0" smtClean="0"/>
              <a:t>2.Floating requirements; in a possibility of  p. </a:t>
            </a:r>
            <a:endParaRPr lang="zh-CN" altLang="en-US" sz="2800" dirty="0"/>
          </a:p>
        </p:txBody>
      </p:sp>
      <p:sp>
        <p:nvSpPr>
          <p:cNvPr id="7" name="标题 1"/>
          <p:cNvSpPr txBox="1">
            <a:spLocks/>
          </p:cNvSpPr>
          <p:nvPr/>
        </p:nvSpPr>
        <p:spPr>
          <a:xfrm>
            <a:off x="5900739" y="3389026"/>
            <a:ext cx="5257800" cy="1325563"/>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dirty="0" smtClean="0"/>
              <a:t>How to judge the share </a:t>
            </a:r>
            <a:endParaRPr lang="zh-CN" altLang="en-US" sz="4000" b="1" dirty="0"/>
          </a:p>
        </p:txBody>
      </p:sp>
      <mc:AlternateContent xmlns:mc="http://schemas.openxmlformats.org/markup-compatibility/2006" xmlns:a14="http://schemas.microsoft.com/office/drawing/2010/main">
        <mc:Choice Requires="a14">
          <p:sp>
            <p:nvSpPr>
              <p:cNvPr id="8" name="文本框 7"/>
              <p:cNvSpPr txBox="1"/>
              <p:nvPr/>
            </p:nvSpPr>
            <p:spPr>
              <a:xfrm>
                <a:off x="5900739" y="4800028"/>
                <a:ext cx="6267817" cy="554191"/>
              </a:xfrm>
              <a:prstGeom prst="rect">
                <a:avLst/>
              </a:prstGeom>
              <a:solidFill>
                <a:srgbClr val="FFC000"/>
              </a:solidFill>
            </p:spPr>
            <p:txBody>
              <a:bodyPr wrap="square" rtlCol="0">
                <a:spAutoFit/>
              </a:bodyPr>
              <a:lstStyle/>
              <a:p>
                <a:pPr algn="ctr"/>
                <a:r>
                  <a:rPr lang="en-US" altLang="zh-CN" sz="2400" b="1" i="1" dirty="0" err="1"/>
                  <a:t>RestCp</a:t>
                </a:r>
                <a:r>
                  <a:rPr lang="en-US" altLang="zh-CN" sz="2400" b="1" i="1" dirty="0"/>
                  <a:t>(</a:t>
                </a:r>
                <a14:m>
                  <m:oMath xmlns:m="http://schemas.openxmlformats.org/officeDocument/2006/math">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oMath>
                </a14:m>
                <a:r>
                  <a:rPr lang="en-US" altLang="zh-CN" sz="2400" b="1" i="1" dirty="0"/>
                  <a:t>)</a:t>
                </a:r>
                <a:r>
                  <a:rPr lang="en-US" altLang="zh-CN" sz="2400" b="1" dirty="0"/>
                  <a:t> </a:t>
                </a:r>
                <a14:m>
                  <m:oMath xmlns:m="http://schemas.openxmlformats.org/officeDocument/2006/math">
                    <m:r>
                      <a:rPr lang="en-US" altLang="zh-CN" sz="2400" b="1" i="1">
                        <a:latin typeface="Cambria Math" panose="02040503050406030204" pitchFamily="18" charset="0"/>
                      </a:rPr>
                      <m:t>≥</m:t>
                    </m:r>
                    <m:nary>
                      <m:naryPr>
                        <m:chr m:val="∑"/>
                        <m:limLoc m:val="undOvr"/>
                        <m:ctrlPr>
                          <a:rPr lang="zh-CN" altLang="zh-CN" sz="2400" b="1" i="1">
                            <a:latin typeface="Cambria Math" charset="0"/>
                          </a:rPr>
                        </m:ctrlPr>
                      </m:naryPr>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𝒋</m:t>
                        </m:r>
                      </m:sup>
                      <m:e>
                        <m:sSubSup>
                          <m:sSubSupPr>
                            <m:ctrlPr>
                              <a:rPr lang="zh-CN" altLang="zh-CN" sz="2400" b="1" i="1">
                                <a:latin typeface="Cambria Math" charset="0"/>
                              </a:rPr>
                            </m:ctrlPr>
                          </m:sSubSupPr>
                          <m:e>
                            <m:r>
                              <a:rPr lang="en-US" altLang="zh-CN" sz="2400" b="1" i="1">
                                <a:latin typeface="Cambria Math" panose="02040503050406030204" pitchFamily="18" charset="0"/>
                              </a:rPr>
                              <m:t>𝒃𝒂𝒔𝒊𝒄</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𝒗𝒂𝒓𝒊𝒂𝒃𝒍𝒆</m:t>
                            </m:r>
                          </m:e>
                          <m:sub>
                            <m:r>
                              <a:rPr lang="en-US" altLang="zh-CN" sz="2400" b="1" i="1">
                                <a:latin typeface="Cambria Math" panose="02040503050406030204" pitchFamily="18" charset="0"/>
                              </a:rPr>
                              <m:t>𝒊</m:t>
                            </m:r>
                          </m:sub>
                          <m:sup>
                            <m:r>
                              <a:rPr lang="en-US" altLang="zh-CN" sz="2400" b="1" i="1">
                                <a:latin typeface="Cambria Math" panose="02040503050406030204" pitchFamily="18" charset="0"/>
                              </a:rPr>
                              <m:t>𝒌</m:t>
                            </m:r>
                          </m:sup>
                        </m:sSubSup>
                      </m:e>
                    </m:nary>
                  </m:oMath>
                </a14:m>
                <a:endParaRPr lang="zh-CN" altLang="en-US" sz="24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5900739" y="4800028"/>
                <a:ext cx="6267817" cy="554191"/>
              </a:xfrm>
              <a:prstGeom prst="rect">
                <a:avLst/>
              </a:prstGeom>
              <a:blipFill rotWithShape="0">
                <a:blip r:embed="rId4"/>
                <a:stretch>
                  <a:fillRect b="-208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p:cNvSpPr txBox="1">
                <a:spLocks/>
              </p:cNvSpPr>
              <p:nvPr/>
            </p:nvSpPr>
            <p:spPr>
              <a:xfrm>
                <a:off x="5900739" y="5519864"/>
                <a:ext cx="6267817" cy="68091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Sup>
                        <m:sSubSupPr>
                          <m:ctrlPr>
                            <a:rPr lang="zh-CN" altLang="zh-CN" sz="2400" b="1" i="1" smtClean="0">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𝒊</m:t>
                              </m:r>
                            </m:sub>
                          </m:sSub>
                        </m:sup>
                      </m:sSubSup>
                      <m:r>
                        <a:rPr lang="en-US" altLang="zh-CN" sz="2400" b="1" i="1">
                          <a:latin typeface="Cambria Math" panose="02040503050406030204" pitchFamily="18" charset="0"/>
                        </a:rPr>
                        <m:t>∗</m:t>
                      </m:r>
                      <m:sSubSup>
                        <m:sSubSupPr>
                          <m:ctrlPr>
                            <a:rPr lang="zh-CN" altLang="zh-CN" sz="2400" b="1" i="1">
                              <a:latin typeface="Cambria Math" charset="0"/>
                            </a:rPr>
                          </m:ctrlPr>
                        </m:sSubSupPr>
                        <m:e>
                          <m:r>
                            <a:rPr lang="en-US" altLang="zh-CN" sz="2400" b="1" i="1">
                              <a:latin typeface="Cambria Math" panose="02040503050406030204" pitchFamily="18" charset="0"/>
                            </a:rPr>
                            <m:t>𝒑</m:t>
                          </m:r>
                        </m:e>
                        <m:sub>
                          <m:sSub>
                            <m:sSubPr>
                              <m:ctrlPr>
                                <a:rPr lang="zh-CN" altLang="zh-CN" sz="2400" b="1" i="1">
                                  <a:latin typeface="Cambria Math"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𝒊</m:t>
                              </m:r>
                            </m:sub>
                          </m:sSub>
                        </m:sub>
                        <m:sup>
                          <m:sSub>
                            <m:sSubPr>
                              <m:ctrlPr>
                                <a:rPr lang="zh-CN" altLang="zh-CN" sz="2400" b="1" i="1">
                                  <a:latin typeface="Cambria Math"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𝒋</m:t>
                              </m:r>
                            </m:sub>
                          </m:sSub>
                        </m:sup>
                      </m:sSubSup>
                      <m:r>
                        <a:rPr lang="en-US" altLang="zh-CN" sz="2400" b="1" i="1">
                          <a:latin typeface="Cambria Math" panose="02040503050406030204" pitchFamily="18" charset="0"/>
                        </a:rPr>
                        <m:t>&lt;</m:t>
                      </m:r>
                      <m:sSup>
                        <m:sSupPr>
                          <m:ctrlPr>
                            <a:rPr lang="zh-CN" altLang="zh-CN" sz="2400" b="1" i="1">
                              <a:latin typeface="Cambria Math" charset="0"/>
                            </a:rPr>
                          </m:ctrlPr>
                        </m:sSupPr>
                        <m:e>
                          <m:r>
                            <a:rPr lang="en-US" altLang="zh-CN" sz="2400" b="1" i="1">
                              <a:latin typeface="Cambria Math" panose="02040503050406030204" pitchFamily="18" charset="0"/>
                            </a:rPr>
                            <m:t>𝒑</m:t>
                          </m:r>
                        </m:e>
                        <m:sup>
                          <m:r>
                            <a:rPr lang="en-US" altLang="zh-CN" sz="2400" b="1" i="1">
                              <a:latin typeface="Cambria Math" panose="02040503050406030204" pitchFamily="18" charset="0"/>
                            </a:rPr>
                            <m:t>𝒕𝒉</m:t>
                          </m:r>
                        </m:sup>
                      </m:sSup>
                    </m:oMath>
                  </m:oMathPara>
                </a14:m>
                <a:endParaRPr lang="zh-CN" altLang="zh-CN" sz="2400" b="1" dirty="0"/>
              </a:p>
              <a:p>
                <a:endParaRPr lang="zh-CN" altLang="en-US" dirty="0"/>
              </a:p>
            </p:txBody>
          </p:sp>
        </mc:Choice>
        <mc:Fallback xmlns="">
          <p:sp>
            <p:nvSpPr>
              <p:cNvPr id="9" name="内容占位符 2"/>
              <p:cNvSpPr txBox="1">
                <a:spLocks noRot="1" noChangeAspect="1" noMove="1" noResize="1" noEditPoints="1" noAdjustHandles="1" noChangeArrowheads="1" noChangeShapeType="1" noTextEdit="1"/>
              </p:cNvSpPr>
              <p:nvPr/>
            </p:nvSpPr>
            <p:spPr>
              <a:xfrm>
                <a:off x="5900739" y="5519864"/>
                <a:ext cx="6267817" cy="680911"/>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394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Example</a:t>
            </a:r>
            <a:endParaRPr lang="zh-CN" altLang="en-US" b="1" dirty="0"/>
          </a:p>
        </p:txBody>
      </p:sp>
      <p:pic>
        <p:nvPicPr>
          <p:cNvPr id="4" name="内容占位符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440680" y="1690688"/>
            <a:ext cx="6141720" cy="4706400"/>
          </a:xfrm>
          <a:prstGeom prst="rect">
            <a:avLst/>
          </a:prstGeom>
        </p:spPr>
      </p:pic>
      <p:sp>
        <p:nvSpPr>
          <p:cNvPr id="5" name="文本框 4"/>
          <p:cNvSpPr txBox="1"/>
          <p:nvPr/>
        </p:nvSpPr>
        <p:spPr>
          <a:xfrm>
            <a:off x="709833" y="1477108"/>
            <a:ext cx="4859215" cy="4401205"/>
          </a:xfrm>
          <a:prstGeom prst="rect">
            <a:avLst/>
          </a:prstGeom>
          <a:noFill/>
        </p:spPr>
        <p:txBody>
          <a:bodyPr wrap="square" rtlCol="0">
            <a:spAutoFit/>
          </a:bodyPr>
          <a:lstStyle/>
          <a:p>
            <a:r>
              <a:rPr lang="en-US" altLang="zh-CN" sz="2800" dirty="0"/>
              <a:t> the fixing requirement of</a:t>
            </a:r>
          </a:p>
          <a:p>
            <a:r>
              <a:rPr lang="en-US" altLang="zh-CN" sz="2800" dirty="0"/>
              <a:t>node </a:t>
            </a:r>
            <a:r>
              <a:rPr lang="en-US" altLang="zh-CN" sz="2800" b="1" dirty="0" smtClean="0"/>
              <a:t>a </a:t>
            </a:r>
            <a:r>
              <a:rPr lang="en-US" altLang="zh-CN" sz="2800" dirty="0" smtClean="0"/>
              <a:t>in R1 is 10 </a:t>
            </a:r>
            <a:r>
              <a:rPr lang="en-US" altLang="zh-CN" sz="2800" dirty="0"/>
              <a:t>and the floating requirement of node a is </a:t>
            </a:r>
            <a:r>
              <a:rPr lang="en-US" altLang="zh-CN" sz="2800" dirty="0" smtClean="0"/>
              <a:t>5 </a:t>
            </a:r>
            <a:r>
              <a:rPr lang="en-US" altLang="zh-CN" sz="2800" dirty="0"/>
              <a:t>and the possibility is 0.3</a:t>
            </a:r>
            <a:r>
              <a:rPr lang="en-US" altLang="zh-CN" sz="2800" dirty="0" smtClean="0"/>
              <a:t>.</a:t>
            </a:r>
          </a:p>
          <a:p>
            <a:r>
              <a:rPr lang="en-US" altLang="zh-CN" sz="2800" dirty="0"/>
              <a:t> the fixing requirement of</a:t>
            </a:r>
          </a:p>
          <a:p>
            <a:r>
              <a:rPr lang="en-US" altLang="zh-CN" sz="2800" dirty="0"/>
              <a:t>node </a:t>
            </a:r>
            <a:r>
              <a:rPr lang="en-US" altLang="zh-CN" sz="2800" b="1" dirty="0"/>
              <a:t>a </a:t>
            </a:r>
            <a:r>
              <a:rPr lang="en-US" altLang="zh-CN" sz="2800" dirty="0"/>
              <a:t>in </a:t>
            </a:r>
            <a:r>
              <a:rPr lang="en-US" altLang="zh-CN" sz="2800" dirty="0" smtClean="0"/>
              <a:t>R2 </a:t>
            </a:r>
            <a:r>
              <a:rPr lang="en-US" altLang="zh-CN" sz="2800" dirty="0"/>
              <a:t>is 10 and the floating requirement of node a is 5 and the possibility is </a:t>
            </a:r>
            <a:r>
              <a:rPr lang="en-US" altLang="zh-CN" sz="2800" dirty="0" smtClean="0"/>
              <a:t>0.5.</a:t>
            </a:r>
            <a:endParaRPr lang="zh-CN" altLang="en-US" sz="2800" dirty="0"/>
          </a:p>
          <a:p>
            <a:r>
              <a:rPr lang="en-US" altLang="zh-CN" sz="2800" dirty="0" smtClean="0"/>
              <a:t>If they want to deploy in a node with 25 computing resources.</a:t>
            </a:r>
            <a:endParaRPr lang="zh-CN" altLang="en-US" sz="2800" dirty="0"/>
          </a:p>
        </p:txBody>
      </p:sp>
      <mc:AlternateContent xmlns:mc="http://schemas.openxmlformats.org/markup-compatibility/2006" xmlns:a14="http://schemas.microsoft.com/office/drawing/2010/main">
        <mc:Choice Requires="a14">
          <p:sp>
            <p:nvSpPr>
              <p:cNvPr id="6" name="文本框 5"/>
              <p:cNvSpPr txBox="1"/>
              <p:nvPr/>
            </p:nvSpPr>
            <p:spPr>
              <a:xfrm>
                <a:off x="1899138" y="5878313"/>
                <a:ext cx="6189785"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solidFill>
                            <a:srgbClr val="FF0000"/>
                          </a:solidFill>
                          <a:latin typeface="Cambria Math" panose="02040503050406030204" pitchFamily="18" charset="0"/>
                        </a:rPr>
                        <m:t>0.3×0.5=0.15&lt;0.2;</m:t>
                      </m:r>
                    </m:oMath>
                  </m:oMathPara>
                </a14:m>
                <a:endParaRPr lang="en-US" altLang="zh-CN" sz="3200" dirty="0" smtClean="0">
                  <a:solidFill>
                    <a:srgbClr val="FF0000"/>
                  </a:solidFill>
                </a:endParaRPr>
              </a:p>
              <a:p>
                <a:pPr algn="ctr"/>
                <a:r>
                  <a:rPr lang="en-US" altLang="zh-CN" sz="3200" dirty="0" smtClean="0">
                    <a:solidFill>
                      <a:srgbClr val="FF0000"/>
                    </a:solidFill>
                  </a:rPr>
                  <a:t>Can  be shared</a:t>
                </a:r>
                <a:endParaRPr lang="zh-CN" altLang="zh-CN" sz="3200" dirty="0">
                  <a:solidFill>
                    <a:srgbClr val="FF0000"/>
                  </a:solidFill>
                </a:endParaRPr>
              </a:p>
              <a:p>
                <a:endParaRPr lang="zh-CN" altLang="en-US" sz="32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899138" y="5878313"/>
                <a:ext cx="6189785" cy="15696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1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How</a:t>
            </a:r>
            <a:r>
              <a:rPr kumimoji="1" lang="zh-CN" altLang="en-US" b="1" dirty="0" smtClean="0"/>
              <a:t> </a:t>
            </a:r>
            <a:r>
              <a:rPr kumimoji="1" lang="en-US" altLang="zh-CN" b="1" dirty="0" smtClean="0"/>
              <a:t>to</a:t>
            </a:r>
            <a:r>
              <a:rPr kumimoji="1" lang="zh-CN" altLang="en-US" b="1" dirty="0" smtClean="0"/>
              <a:t> </a:t>
            </a:r>
            <a:r>
              <a:rPr kumimoji="1" lang="en-US" altLang="zh-CN" b="1" dirty="0" smtClean="0"/>
              <a:t>reuse</a:t>
            </a:r>
            <a:r>
              <a:rPr kumimoji="1" lang="zh-CN" altLang="en-US" b="1" dirty="0" smtClean="0"/>
              <a:t> </a:t>
            </a:r>
            <a:r>
              <a:rPr kumimoji="1" lang="en-US" altLang="zh-CN" b="1" dirty="0" smtClean="0"/>
              <a:t>physical nodes?</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82737"/>
                <a:ext cx="10515600" cy="2074863"/>
              </a:xfrm>
              <a:noFill/>
              <a:ln>
                <a:solidFill>
                  <a:srgbClr val="FFFF00"/>
                </a:solidFill>
              </a:ln>
              <a:effectLst/>
            </p:spPr>
            <p:txBody>
              <a:bodyPr/>
              <a:lstStyle/>
              <a:p>
                <a:r>
                  <a:rPr kumimoji="1" lang="en-US" altLang="zh-CN" dirty="0"/>
                  <a:t>X represent the number of node which will be reused for chain </a:t>
                </a:r>
                <a14:m>
                  <m:oMath xmlns:m="http://schemas.openxmlformats.org/officeDocument/2006/math">
                    <m:sSub>
                      <m:sSubPr>
                        <m:ctrlPr>
                          <a:rPr lang="zh-CN" altLang="zh-CN" i="1">
                            <a:latin typeface="Cambria Math" charset="0"/>
                          </a:rPr>
                        </m:ctrlPr>
                      </m:sSubPr>
                      <m:e>
                        <m:r>
                          <a:rPr lang="en-US" altLang="zh-CN" b="1" i="1">
                            <a:latin typeface="Cambria Math" panose="02040503050406030204" pitchFamily="18" charset="0"/>
                          </a:rPr>
                          <m:t>𝑹</m:t>
                        </m:r>
                      </m:e>
                      <m:sub>
                        <m:r>
                          <a:rPr lang="en-US" altLang="zh-CN" b="1" i="1">
                            <a:latin typeface="Cambria Math" panose="02040503050406030204" pitchFamily="18" charset="0"/>
                          </a:rPr>
                          <m:t>𝒊</m:t>
                        </m:r>
                      </m:sub>
                    </m:sSub>
                    <m:r>
                      <a:rPr lang="en-US" altLang="zh-CN">
                        <a:latin typeface="Cambria Math" panose="02040503050406030204" pitchFamily="18" charset="0"/>
                      </a:rPr>
                      <m:t>.</m:t>
                    </m:r>
                  </m:oMath>
                </a14:m>
                <a:endParaRPr lang="en-US" altLang="zh-CN" dirty="0"/>
              </a:p>
              <a:p>
                <a:r>
                  <a:rPr kumimoji="1" lang="en-US" altLang="zh-CN" dirty="0"/>
                  <a:t>X is dynamic.</a:t>
                </a:r>
              </a:p>
              <a:p>
                <a:r>
                  <a:rPr lang="en-US" altLang="zh-CN" i="1" dirty="0"/>
                  <a:t>l(x) the length of the edge when reusing the x nodes.</a:t>
                </a:r>
              </a:p>
              <a:p>
                <a:r>
                  <a:rPr lang="en-US" altLang="zh-CN" i="1" dirty="0"/>
                  <a:t>l(x) is depending on x.</a:t>
                </a:r>
                <a:endParaRPr kumimoji="1" lang="en-US" altLang="zh-CN" dirty="0"/>
              </a:p>
              <a:p>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582737"/>
                <a:ext cx="10515600" cy="2074863"/>
              </a:xfrm>
              <a:blipFill rotWithShape="0">
                <a:blip r:embed="rId3"/>
                <a:stretch>
                  <a:fillRect l="-984" t="-4678" b="-4971"/>
                </a:stretch>
              </a:blipFill>
              <a:ln>
                <a:solidFill>
                  <a:srgbClr val="FFFF00"/>
                </a:solidFill>
              </a:ln>
              <a:effectLst/>
            </p:spPr>
            <p:txBody>
              <a:bodyPr/>
              <a:lstStyle/>
              <a:p>
                <a:r>
                  <a:rPr lang="zh-CN" altLang="en-US">
                    <a:noFill/>
                  </a:rPr>
                  <a:t> </a:t>
                </a:r>
              </a:p>
            </p:txBody>
          </p:sp>
        </mc:Fallback>
      </mc:AlternateContent>
      <p:sp>
        <p:nvSpPr>
          <p:cNvPr id="4" name="标题 1"/>
          <p:cNvSpPr>
            <a:spLocks noGrp="1"/>
          </p:cNvSpPr>
          <p:nvPr/>
        </p:nvSpPr>
        <p:spPr>
          <a:xfrm>
            <a:off x="1052513" y="4526450"/>
            <a:ext cx="4762500" cy="1325563"/>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dirty="0"/>
              <a:t>Find reused</a:t>
            </a:r>
            <a:r>
              <a:rPr kumimoji="1" lang="zh-CN" altLang="en-US" b="1" dirty="0"/>
              <a:t> </a:t>
            </a:r>
            <a:r>
              <a:rPr kumimoji="1" lang="en-US" altLang="zh-CN" b="1" dirty="0"/>
              <a:t>factor</a:t>
            </a:r>
            <a:r>
              <a:rPr kumimoji="1" lang="zh-CN" altLang="en-US" b="1" dirty="0"/>
              <a:t> </a:t>
            </a:r>
            <a:r>
              <a:rPr kumimoji="1" lang="en-US" altLang="zh-CN" b="1" dirty="0"/>
              <a:t>x</a:t>
            </a:r>
            <a:endParaRPr kumimoji="1" lang="zh-CN" altLang="en-US" b="1" dirty="0"/>
          </a:p>
        </p:txBody>
      </p:sp>
      <mc:AlternateContent xmlns:mc="http://schemas.openxmlformats.org/markup-compatibility/2006" xmlns:a14="http://schemas.microsoft.com/office/drawing/2010/main">
        <mc:Choice Requires="a14">
          <p:sp>
            <p:nvSpPr>
              <p:cNvPr id="6" name="内容占位符 2"/>
              <p:cNvSpPr txBox="1">
                <a:spLocks/>
              </p:cNvSpPr>
              <p:nvPr/>
            </p:nvSpPr>
            <p:spPr>
              <a:xfrm>
                <a:off x="5972175" y="4183550"/>
                <a:ext cx="6086476" cy="2406041"/>
              </a:xfrm>
              <a:prstGeom prst="rect">
                <a:avLst/>
              </a:prstGeom>
              <a:solidFill>
                <a:srgbClr val="FFC0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maximize</m:t>
                      </m:r>
                      <m:r>
                        <a:rPr lang="zh-CN" altLang="zh-CN" sz="2000" i="1">
                          <a:latin typeface="Cambria Math" panose="02040503050406030204" pitchFamily="18" charset="0"/>
                        </a:rPr>
                        <m:t>：</m:t>
                      </m:r>
                      <m:r>
                        <m:rPr>
                          <m:sty m:val="p"/>
                        </m:rPr>
                        <a:rPr lang="en-US" altLang="zh-CN" sz="2000" i="1">
                          <a:latin typeface="Cambria Math" panose="02040503050406030204" pitchFamily="18" charset="0"/>
                        </a:rPr>
                        <m:t>n</m:t>
                      </m:r>
                    </m:oMath>
                  </m:oMathPara>
                </a14:m>
                <a:endParaRPr lang="zh-CN" altLang="zh-CN" sz="2000" dirty="0"/>
              </a:p>
              <a:p>
                <a:pPr marL="0" indent="0" algn="ctr">
                  <a:buFont typeface="Arial"/>
                  <a:buNone/>
                </a:pPr>
                <a:r>
                  <a:rPr lang="en-US" altLang="zh-CN" sz="2000" b="1" i="1" dirty="0" err="1"/>
                  <a:t>s.t.</a:t>
                </a:r>
                <a:r>
                  <a:rPr lang="en-US" altLang="zh-CN" sz="2000" b="1" i="1" dirty="0"/>
                  <a:t>:</a:t>
                </a:r>
                <a14:m>
                  <m:oMath xmlns:m="http://schemas.openxmlformats.org/officeDocument/2006/math">
                    <m:r>
                      <a:rPr lang="en-US" altLang="zh-CN" sz="2000" b="1" i="1">
                        <a:latin typeface="Cambria Math" panose="02040503050406030204" pitchFamily="18" charset="0"/>
                      </a:rPr>
                      <m:t>  </m:t>
                    </m:r>
                  </m:oMath>
                </a14:m>
                <a:r>
                  <a:rPr lang="en-US" altLang="zh-CN" sz="2000" b="1" i="1" dirty="0"/>
                  <a:t> </a:t>
                </a:r>
                <a14:m>
                  <m:oMath xmlns:m="http://schemas.openxmlformats.org/officeDocument/2006/math">
                    <m:r>
                      <a:rPr lang="en-US" altLang="zh-CN" sz="2000" b="1" i="1">
                        <a:latin typeface="Cambria Math" panose="02040503050406030204" pitchFamily="18" charset="0"/>
                      </a:rPr>
                      <m:t> </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d>
                      <m:dPr>
                        <m:begChr m:val="{"/>
                        <m:endChr m:val="}"/>
                        <m:ctrlPr>
                          <a:rPr lang="zh-CN" altLang="zh-CN" sz="2000" i="1">
                            <a:latin typeface="Cambria Math" charset="0"/>
                          </a:rPr>
                        </m:ctrlPr>
                      </m:dPr>
                      <m:e>
                        <m:r>
                          <a:rPr lang="en-US" altLang="zh-CN" sz="2000" i="1">
                            <a:latin typeface="Cambria Math" panose="02040503050406030204" pitchFamily="18" charset="0"/>
                          </a:rPr>
                          <m:t>0,1,2,…</m:t>
                        </m:r>
                        <m:acc>
                          <m:accPr>
                            <m:chr m:val="̅"/>
                            <m:ctrlPr>
                              <a:rPr lang="zh-CN" altLang="zh-CN" sz="2000" i="1">
                                <a:latin typeface="Cambria Math" charset="0"/>
                              </a:rPr>
                            </m:ctrlPr>
                          </m:accPr>
                          <m:e>
                            <m:r>
                              <a:rPr lang="en-US" altLang="zh-CN" sz="2000" i="1">
                                <a:latin typeface="Cambria Math" panose="02040503050406030204" pitchFamily="18" charset="0"/>
                              </a:rPr>
                              <m:t>𝑥</m:t>
                            </m:r>
                          </m:e>
                        </m:acc>
                      </m:e>
                    </m:d>
                    <m:r>
                      <a:rPr lang="en-US" altLang="zh-CN" sz="2000" i="1">
                        <a:latin typeface="Cambria Math" panose="02040503050406030204" pitchFamily="18" charset="0"/>
                      </a:rPr>
                      <m:t>                        (1)</m:t>
                    </m:r>
                  </m:oMath>
                </a14:m>
                <a:r>
                  <a:rPr lang="en-US" altLang="zh-CN" sz="2000" i="1" dirty="0"/>
                  <a:t>	</a:t>
                </a:r>
                <a:br>
                  <a:rPr lang="en-US" altLang="zh-CN" sz="2000" i="1" dirty="0"/>
                </a:b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sSub>
                        <m:sSubPr>
                          <m:ctrlPr>
                            <a:rPr lang="zh-CN" altLang="zh-CN" sz="2000" i="1">
                              <a:latin typeface="Cambria Math" charset="0"/>
                            </a:rPr>
                          </m:ctrlPr>
                        </m:sSubPr>
                        <m:e>
                          <m:r>
                            <a:rPr lang="en-US" altLang="zh-CN" sz="2000" i="1">
                              <a:latin typeface="Cambria Math" panose="02040503050406030204" pitchFamily="18" charset="0"/>
                            </a:rPr>
                            <m:t>𝑇𝑟𝑎𝑛𝑠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m:rPr>
                          <m:sty m:val="p"/>
                        </m:rPr>
                        <a:rPr lang="en-US" altLang="zh-CN" sz="2000" i="1">
                          <a:latin typeface="Cambria Math" panose="02040503050406030204" pitchFamily="18" charset="0"/>
                        </a:rPr>
                        <m:t>l</m:t>
                      </m:r>
                      <m:d>
                        <m:dPr>
                          <m:ctrlPr>
                            <a:rPr lang="zh-CN" altLang="zh-CN" sz="2000" i="1">
                              <a:latin typeface="Cambria Math" charset="0"/>
                            </a:rPr>
                          </m:ctrlPr>
                        </m:dPr>
                        <m:e>
                          <m:r>
                            <m:rPr>
                              <m:sty m:val="p"/>
                            </m:rPr>
                            <a:rPr lang="en-US" altLang="zh-CN" sz="2000" i="1">
                              <a:latin typeface="Cambria Math" panose="02040503050406030204" pitchFamily="18" charset="0"/>
                            </a:rPr>
                            <m:t>x</m:t>
                          </m:r>
                        </m:e>
                      </m:d>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𝑒</m:t>
                          </m:r>
                        </m:sub>
                        <m:sup>
                          <m:r>
                            <a:rPr lang="en-US" altLang="zh-CN" sz="2000" i="1">
                              <a:latin typeface="Cambria Math" panose="02040503050406030204" pitchFamily="18" charset="0"/>
                            </a:rPr>
                            <m:t>𝑒</m:t>
                          </m:r>
                          <m:r>
                            <a:rPr lang="en-US" altLang="zh-CN" sz="2000" i="1">
                              <a:latin typeface="Cambria Math" panose="02040503050406030204" pitchFamily="18" charset="0"/>
                            </a:rPr>
                            <m:t>∈</m:t>
                          </m:r>
                          <m:r>
                            <a:rPr lang="en-US" altLang="zh-CN" sz="2000" i="1">
                              <a:latin typeface="Cambria Math" panose="02040503050406030204" pitchFamily="18" charset="0"/>
                            </a:rPr>
                            <m:t>𝐸</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𝑒</m:t>
                              </m:r>
                            </m:e>
                          </m:d>
                        </m:e>
                      </m:nary>
                      <m:r>
                        <a:rPr lang="en-US" altLang="zh-CN" sz="2000" i="1">
                          <a:latin typeface="Cambria Math" panose="02040503050406030204" pitchFamily="18" charset="0"/>
                        </a:rPr>
                        <m:t>        (2)</m:t>
                      </m:r>
                    </m:oMath>
                  </m:oMathPara>
                </a14:m>
                <a:endParaRPr lang="zh-CN" altLang="zh-CN" sz="2000" dirty="0"/>
              </a:p>
              <a:p>
                <a:pPr marL="0" indent="0">
                  <a:buFont typeface="Arial"/>
                  <a:buNone/>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n</m:t>
                      </m:r>
                      <m:r>
                        <a:rPr lang="en-US" altLang="zh-CN" sz="2000" i="1">
                          <a:latin typeface="Cambria Math" panose="02040503050406030204" pitchFamily="18" charset="0"/>
                        </a:rPr>
                        <m:t>∙(</m:t>
                      </m:r>
                      <m:d>
                        <m:dPr>
                          <m:begChr m:val="|"/>
                          <m:endChr m:val="|"/>
                          <m:ctrlPr>
                            <a:rPr lang="zh-CN" altLang="zh-CN" sz="2000" i="1">
                              <a:latin typeface="Cambria Math" charset="0"/>
                            </a:rPr>
                          </m:ctrlPr>
                        </m:dPr>
                        <m:e>
                          <m:sSub>
                            <m:sSubPr>
                              <m:ctrlPr>
                                <a:rPr lang="zh-CN" altLang="zh-CN" sz="2000" i="1">
                                  <a:latin typeface="Cambria Math"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r>
                        <m:rPr>
                          <m:sty m:val="p"/>
                        </m:rPr>
                        <a:rPr lang="en-US" altLang="zh-CN" sz="2000" i="1">
                          <a:latin typeface="Cambria Math" panose="02040503050406030204" pitchFamily="18" charset="0"/>
                        </a:rPr>
                        <m:t>x</m:t>
                      </m:r>
                      <m:r>
                        <a:rPr lang="en-US" altLang="zh-CN" sz="2000" i="1">
                          <a:latin typeface="Cambria Math" panose="02040503050406030204" pitchFamily="18" charset="0"/>
                        </a:rPr>
                        <m:t>)≤</m:t>
                      </m:r>
                      <m:nary>
                        <m:naryPr>
                          <m:chr m:val="∑"/>
                          <m:limLoc m:val="undOvr"/>
                          <m:ctrlPr>
                            <a:rPr lang="zh-CN" altLang="zh-CN" sz="2000" i="1">
                              <a:latin typeface="Cambria Math" charset="0"/>
                            </a:rPr>
                          </m:ctrlPr>
                        </m:naryPr>
                        <m:sub>
                          <m:r>
                            <a:rPr lang="en-US" altLang="zh-CN" sz="2000" i="1">
                              <a:latin typeface="Cambria Math" panose="02040503050406030204" pitchFamily="18" charset="0"/>
                            </a:rPr>
                            <m:t>𝑣</m:t>
                          </m:r>
                        </m:sub>
                        <m:sup>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𝑉</m:t>
                          </m:r>
                        </m:sup>
                        <m:e>
                          <m:r>
                            <a:rPr lang="en-US" altLang="zh-CN" sz="2000" i="1">
                              <a:latin typeface="Cambria Math" panose="02040503050406030204" pitchFamily="18" charset="0"/>
                            </a:rPr>
                            <m:t>𝑅𝑒𝑠</m:t>
                          </m:r>
                          <m:d>
                            <m:dPr>
                              <m:ctrlPr>
                                <a:rPr lang="zh-CN" altLang="zh-CN" sz="2000" i="1">
                                  <a:latin typeface="Cambria Math"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               (3)</m:t>
                          </m:r>
                        </m:e>
                      </m:nary>
                    </m:oMath>
                  </m:oMathPara>
                </a14:m>
                <a:endParaRPr lang="zh-CN" altLang="zh-CN" sz="2000"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5972175" y="4183550"/>
                <a:ext cx="6086476" cy="2406041"/>
              </a:xfrm>
              <a:prstGeom prst="rect">
                <a:avLst/>
              </a:prstGeom>
              <a:blipFill rotWithShape="0">
                <a:blip r:embed="rId5"/>
                <a:stretch>
                  <a:fillRect t="-10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9566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Sub-chain</a:t>
            </a:r>
            <a:r>
              <a:rPr kumimoji="1" lang="en-US" altLang="zh-CN" dirty="0" smtClean="0"/>
              <a:t> </a:t>
            </a: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512" y="1646645"/>
            <a:ext cx="9558704" cy="1349464"/>
          </a:xfrm>
        </p:spPr>
      </p:pic>
      <p:sp>
        <p:nvSpPr>
          <p:cNvPr id="5" name="文本框 4"/>
          <p:cNvSpPr txBox="1"/>
          <p:nvPr/>
        </p:nvSpPr>
        <p:spPr>
          <a:xfrm>
            <a:off x="1015512" y="3329354"/>
            <a:ext cx="4423996" cy="2246769"/>
          </a:xfrm>
          <a:prstGeom prst="rect">
            <a:avLst/>
          </a:prstGeom>
          <a:noFill/>
        </p:spPr>
        <p:txBody>
          <a:bodyPr wrap="square" rtlCol="0">
            <a:spAutoFit/>
          </a:bodyPr>
          <a:lstStyle/>
          <a:p>
            <a:r>
              <a:rPr lang="en-US" altLang="zh-CN" sz="2800" dirty="0" smtClean="0"/>
              <a:t>Function c can be reused in node A or B.</a:t>
            </a:r>
          </a:p>
          <a:p>
            <a:r>
              <a:rPr lang="en-US" altLang="zh-CN" sz="2800" dirty="0" smtClean="0"/>
              <a:t>Function e can be reused in node C or D.</a:t>
            </a:r>
          </a:p>
          <a:p>
            <a:r>
              <a:rPr lang="en-US" altLang="zh-CN" sz="2800" dirty="0" smtClean="0"/>
              <a:t>Else can not be reused.</a:t>
            </a:r>
            <a:endParaRPr lang="zh-CN" altLang="en-US" sz="2800" dirty="0"/>
          </a:p>
        </p:txBody>
      </p:sp>
      <p:sp>
        <p:nvSpPr>
          <p:cNvPr id="6" name="文本框 5"/>
          <p:cNvSpPr txBox="1"/>
          <p:nvPr/>
        </p:nvSpPr>
        <p:spPr>
          <a:xfrm>
            <a:off x="7221416" y="3267799"/>
            <a:ext cx="4783015" cy="2308324"/>
          </a:xfrm>
          <a:prstGeom prst="rect">
            <a:avLst/>
          </a:prstGeom>
          <a:noFill/>
        </p:spPr>
        <p:txBody>
          <a:bodyPr wrap="square" rtlCol="0">
            <a:spAutoFit/>
          </a:bodyPr>
          <a:lstStyle/>
          <a:p>
            <a:r>
              <a:rPr lang="en-US" altLang="zh-CN" sz="4800" b="1" dirty="0" smtClean="0">
                <a:solidFill>
                  <a:srgbClr val="FF0000"/>
                </a:solidFill>
              </a:rPr>
              <a:t>a-b-c</a:t>
            </a:r>
          </a:p>
          <a:p>
            <a:r>
              <a:rPr lang="en-US" altLang="zh-CN" sz="4800" b="1" dirty="0">
                <a:solidFill>
                  <a:srgbClr val="FF0000"/>
                </a:solidFill>
              </a:rPr>
              <a:t>c</a:t>
            </a:r>
            <a:r>
              <a:rPr lang="en-US" altLang="zh-CN" sz="4800" b="1" dirty="0" smtClean="0">
                <a:solidFill>
                  <a:srgbClr val="FF0000"/>
                </a:solidFill>
              </a:rPr>
              <a:t>-d-e</a:t>
            </a:r>
          </a:p>
          <a:p>
            <a:r>
              <a:rPr lang="en-US" altLang="zh-CN" sz="4800" b="1" dirty="0">
                <a:solidFill>
                  <a:srgbClr val="FF0000"/>
                </a:solidFill>
              </a:rPr>
              <a:t>e</a:t>
            </a:r>
            <a:r>
              <a:rPr lang="en-US" altLang="zh-CN" sz="4800" b="1" dirty="0" smtClean="0">
                <a:solidFill>
                  <a:srgbClr val="FF0000"/>
                </a:solidFill>
              </a:rPr>
              <a:t>-f   </a:t>
            </a:r>
            <a:endParaRPr lang="zh-CN" altLang="en-US" sz="4800" b="1" dirty="0">
              <a:solidFill>
                <a:srgbClr val="FF0000"/>
              </a:solidFill>
            </a:endParaRPr>
          </a:p>
        </p:txBody>
      </p:sp>
    </p:spTree>
    <p:extLst>
      <p:ext uri="{BB962C8B-B14F-4D97-AF65-F5344CB8AC3E}">
        <p14:creationId xmlns:p14="http://schemas.microsoft.com/office/powerpoint/2010/main" val="23755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A</a:t>
            </a:r>
            <a:r>
              <a:rPr kumimoji="1" lang="zh-CN" altLang="en-US" b="1" dirty="0" smtClean="0"/>
              <a:t> </a:t>
            </a:r>
            <a:r>
              <a:rPr kumimoji="1" lang="en-US" altLang="zh-CN" b="1" dirty="0" smtClean="0"/>
              <a:t>heuristic deployment plan</a:t>
            </a:r>
            <a:r>
              <a:rPr kumimoji="1" lang="zh-CN" altLang="en-US" b="1" dirty="0" smtClean="0"/>
              <a:t> </a:t>
            </a:r>
            <a:endParaRPr kumimoji="1" lang="zh-CN" altLang="en-US" b="1" dirty="0"/>
          </a:p>
        </p:txBody>
      </p:sp>
      <p:sp>
        <p:nvSpPr>
          <p:cNvPr id="3" name="内容占位符 2"/>
          <p:cNvSpPr>
            <a:spLocks noGrp="1"/>
          </p:cNvSpPr>
          <p:nvPr>
            <p:ph idx="1"/>
          </p:nvPr>
        </p:nvSpPr>
        <p:spPr>
          <a:xfrm>
            <a:off x="838200" y="1825625"/>
            <a:ext cx="10515600" cy="2117725"/>
          </a:xfrm>
        </p:spPr>
        <p:txBody>
          <a:bodyPr>
            <a:normAutofit/>
          </a:bodyPr>
          <a:lstStyle/>
          <a:p>
            <a:pPr marL="0" indent="0">
              <a:buNone/>
            </a:pPr>
            <a:r>
              <a:rPr lang="en-US" altLang="zh-CN" sz="3600" dirty="0"/>
              <a:t>1. Find the reused function x for an incoming VNF chain.</a:t>
            </a:r>
            <a:br>
              <a:rPr lang="en-US" altLang="zh-CN" sz="3600" dirty="0"/>
            </a:br>
            <a:r>
              <a:rPr lang="en-US" altLang="zh-CN" sz="3600" dirty="0"/>
              <a:t>2. Divide a service chain into (x+1) </a:t>
            </a:r>
            <a:r>
              <a:rPr lang="en-US" altLang="zh-CN" sz="3600" dirty="0" smtClean="0"/>
              <a:t>sub-chains</a:t>
            </a:r>
            <a:r>
              <a:rPr lang="en-US" altLang="zh-CN" sz="3600" dirty="0"/>
              <a:t>.</a:t>
            </a:r>
            <a:br>
              <a:rPr lang="en-US" altLang="zh-CN" sz="3600" dirty="0"/>
            </a:br>
            <a:r>
              <a:rPr lang="en-US" altLang="zh-CN" sz="3600" dirty="0"/>
              <a:t>3. Greedily find an optimal deployment for each </a:t>
            </a:r>
            <a:r>
              <a:rPr lang="en-US" altLang="zh-CN" sz="3600" dirty="0" smtClean="0"/>
              <a:t>sub-chain</a:t>
            </a:r>
            <a:r>
              <a:rPr lang="en-US" altLang="zh-CN" sz="3600" dirty="0"/>
              <a:t>, and finally deploy </a:t>
            </a:r>
            <a:r>
              <a:rPr lang="en-US" altLang="zh-CN" sz="3600" dirty="0" smtClean="0"/>
              <a:t>the </a:t>
            </a:r>
            <a:r>
              <a:rPr lang="en-US" altLang="zh-CN" sz="3600" dirty="0"/>
              <a:t>entire VNF service </a:t>
            </a:r>
            <a:r>
              <a:rPr lang="en-US" altLang="zh-CN" sz="3600" dirty="0" smtClean="0"/>
              <a:t>chain</a:t>
            </a:r>
            <a:r>
              <a:rPr kumimoji="1" lang="en-US" altLang="zh-CN" sz="3600" dirty="0" smtClean="0"/>
              <a:t>.</a:t>
            </a:r>
            <a:endParaRPr kumimoji="1" lang="zh-CN" altLang="en-US" sz="3600" dirty="0"/>
          </a:p>
        </p:txBody>
      </p:sp>
    </p:spTree>
    <p:extLst>
      <p:ext uri="{BB962C8B-B14F-4D97-AF65-F5344CB8AC3E}">
        <p14:creationId xmlns:p14="http://schemas.microsoft.com/office/powerpoint/2010/main" val="1573073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Greedy </a:t>
            </a:r>
            <a:r>
              <a:rPr kumimoji="1" lang="en-US" altLang="zh-CN" b="1" dirty="0" smtClean="0"/>
              <a:t>Algorithm </a:t>
            </a:r>
            <a:endParaRPr kumimoji="1" lang="zh-CN" altLang="en-US" b="1" dirty="0"/>
          </a:p>
        </p:txBody>
      </p:sp>
      <p:pic>
        <p:nvPicPr>
          <p:cNvPr id="6" name="内容占位符 5"/>
          <p:cNvPicPr>
            <a:picLocks noGrp="1" noChangeAspect="1"/>
          </p:cNvPicPr>
          <p:nvPr>
            <p:ph idx="1"/>
          </p:nvPr>
        </p:nvPicPr>
        <p:blipFill>
          <a:blip r:embed="rId3"/>
          <a:stretch>
            <a:fillRect/>
          </a:stretch>
        </p:blipFill>
        <p:spPr>
          <a:xfrm>
            <a:off x="1072662" y="1438702"/>
            <a:ext cx="8867940" cy="5419298"/>
          </a:xfrm>
          <a:prstGeom prst="rect">
            <a:avLst/>
          </a:prstGeom>
        </p:spPr>
      </p:pic>
    </p:spTree>
    <p:extLst>
      <p:ext uri="{BB962C8B-B14F-4D97-AF65-F5344CB8AC3E}">
        <p14:creationId xmlns:p14="http://schemas.microsoft.com/office/powerpoint/2010/main" val="1473390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Simulation justification </a:t>
            </a:r>
            <a:endParaRPr kumimoji="1" lang="zh-CN" altLang="en-US" b="1"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7784124" cy="4581646"/>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915" y="2124456"/>
            <a:ext cx="7099057" cy="45828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630" y="2591014"/>
            <a:ext cx="7099057" cy="4266986"/>
          </a:xfrm>
          <a:prstGeom prst="rect">
            <a:avLst/>
          </a:prstGeom>
        </p:spPr>
      </p:pic>
    </p:spTree>
    <p:extLst>
      <p:ext uri="{BB962C8B-B14F-4D97-AF65-F5344CB8AC3E}">
        <p14:creationId xmlns:p14="http://schemas.microsoft.com/office/powerpoint/2010/main" val="52120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r>
              <a:rPr kumimoji="1" lang="zh-CN" altLang="en-US" dirty="0" smtClean="0"/>
              <a:t> </a:t>
            </a:r>
            <a:endParaRPr kumimoji="1" lang="zh-CN" altLang="en-US" dirty="0"/>
          </a:p>
        </p:txBody>
      </p:sp>
      <p:sp>
        <p:nvSpPr>
          <p:cNvPr id="3" name="内容占位符 2"/>
          <p:cNvSpPr>
            <a:spLocks noGrp="1"/>
          </p:cNvSpPr>
          <p:nvPr>
            <p:ph idx="1"/>
          </p:nvPr>
        </p:nvSpPr>
        <p:spPr>
          <a:xfrm>
            <a:off x="838200" y="1825625"/>
            <a:ext cx="10515600" cy="2957390"/>
          </a:xfrm>
        </p:spPr>
        <p:txBody>
          <a:bodyPr>
            <a:normAutofit/>
          </a:bodyPr>
          <a:lstStyle/>
          <a:p>
            <a:r>
              <a:rPr lang="en-US" altLang="zh-CN" sz="3600" dirty="0"/>
              <a:t>Resource Scheduling for Network Function </a:t>
            </a:r>
            <a:r>
              <a:rPr lang="en-US" altLang="zh-CN" sz="3600" dirty="0" smtClean="0"/>
              <a:t>Virtualization</a:t>
            </a:r>
          </a:p>
          <a:p>
            <a:r>
              <a:rPr kumimoji="1" lang="en-US" altLang="zh-CN" sz="3600" dirty="0"/>
              <a:t>Dynamic</a:t>
            </a:r>
            <a:r>
              <a:rPr kumimoji="1" lang="zh-CN" altLang="en-US" sz="3600" dirty="0"/>
              <a:t> </a:t>
            </a:r>
            <a:r>
              <a:rPr kumimoji="1" lang="en-US" altLang="zh-CN" sz="3600" dirty="0" smtClean="0"/>
              <a:t>requirements</a:t>
            </a:r>
          </a:p>
          <a:p>
            <a:r>
              <a:rPr kumimoji="1" lang="en-US" altLang="zh-CN" sz="3600" dirty="0" smtClean="0"/>
              <a:t>Reused nodes</a:t>
            </a:r>
          </a:p>
          <a:p>
            <a:r>
              <a:rPr kumimoji="1" lang="en-US" altLang="zh-CN" sz="3600" dirty="0" smtClean="0"/>
              <a:t>Dynamic programming </a:t>
            </a:r>
          </a:p>
        </p:txBody>
      </p:sp>
      <p:sp>
        <p:nvSpPr>
          <p:cNvPr id="4" name="文本框 3"/>
          <p:cNvSpPr txBox="1"/>
          <p:nvPr/>
        </p:nvSpPr>
        <p:spPr>
          <a:xfrm>
            <a:off x="1781909" y="4970585"/>
            <a:ext cx="7760676" cy="954107"/>
          </a:xfrm>
          <a:prstGeom prst="rect">
            <a:avLst/>
          </a:prstGeom>
          <a:noFill/>
        </p:spPr>
        <p:txBody>
          <a:bodyPr wrap="square" rtlCol="0">
            <a:spAutoFit/>
          </a:bodyPr>
          <a:lstStyle/>
          <a:p>
            <a:pPr algn="ctr"/>
            <a:r>
              <a:rPr lang="en-US" altLang="zh-CN" sz="2800" b="1" dirty="0">
                <a:solidFill>
                  <a:srgbClr val="FF0000"/>
                </a:solidFill>
                <a:effectLst>
                  <a:outerShdw blurRad="38100" dist="38100" dir="2700000" algn="tl">
                    <a:srgbClr val="000000">
                      <a:alpha val="43137"/>
                    </a:srgbClr>
                  </a:outerShdw>
                </a:effectLst>
              </a:rPr>
              <a:t> </a:t>
            </a:r>
            <a:r>
              <a:rPr lang="en-US" altLang="zh-CN" sz="2800" b="1" dirty="0" smtClean="0">
                <a:solidFill>
                  <a:srgbClr val="FF0000"/>
                </a:solidFill>
                <a:effectLst>
                  <a:outerShdw blurRad="38100" dist="38100" dir="2700000" algn="tl">
                    <a:srgbClr val="000000">
                      <a:alpha val="43137"/>
                    </a:srgbClr>
                  </a:outerShdw>
                </a:effectLst>
              </a:rPr>
              <a:t>ensure </a:t>
            </a:r>
            <a:r>
              <a:rPr lang="en-US" altLang="zh-CN" sz="2800" b="1" dirty="0">
                <a:solidFill>
                  <a:srgbClr val="FF0000"/>
                </a:solidFill>
                <a:effectLst>
                  <a:outerShdw blurRad="38100" dist="38100" dir="2700000" algn="tl">
                    <a:srgbClr val="000000">
                      <a:alpha val="43137"/>
                    </a:srgbClr>
                  </a:outerShdw>
                </a:effectLst>
              </a:rPr>
              <a:t>the </a:t>
            </a:r>
            <a:r>
              <a:rPr lang="en-US" altLang="zh-CN" sz="2800" b="1" dirty="0" smtClean="0">
                <a:solidFill>
                  <a:srgbClr val="FF0000"/>
                </a:solidFill>
                <a:effectLst>
                  <a:outerShdw blurRad="38100" dist="38100" dir="2700000" algn="tl">
                    <a:srgbClr val="000000">
                      <a:alpha val="43137"/>
                    </a:srgbClr>
                  </a:outerShdw>
                </a:effectLst>
              </a:rPr>
              <a:t>stability </a:t>
            </a:r>
            <a:r>
              <a:rPr lang="en-US" altLang="zh-CN" sz="2800" b="1" dirty="0">
                <a:solidFill>
                  <a:srgbClr val="FF0000"/>
                </a:solidFill>
                <a:effectLst>
                  <a:outerShdw blurRad="38100" dist="38100" dir="2700000" algn="tl">
                    <a:srgbClr val="000000">
                      <a:alpha val="43137"/>
                    </a:srgbClr>
                  </a:outerShdw>
                </a:effectLst>
              </a:rPr>
              <a:t>of the network and also </a:t>
            </a:r>
            <a:r>
              <a:rPr lang="en-US" altLang="zh-CN" sz="2800" b="1" dirty="0" smtClean="0">
                <a:solidFill>
                  <a:srgbClr val="FF0000"/>
                </a:solidFill>
                <a:effectLst>
                  <a:outerShdw blurRad="38100" dist="38100" dir="2700000" algn="tl">
                    <a:srgbClr val="000000">
                      <a:alpha val="43137"/>
                    </a:srgbClr>
                  </a:outerShdw>
                </a:effectLst>
              </a:rPr>
              <a:t>increase </a:t>
            </a:r>
            <a:r>
              <a:rPr lang="en-US" altLang="zh-CN" sz="2800" b="1" dirty="0">
                <a:solidFill>
                  <a:srgbClr val="FF0000"/>
                </a:solidFill>
                <a:effectLst>
                  <a:outerShdw blurRad="38100" dist="38100" dir="2700000" algn="tl">
                    <a:srgbClr val="000000">
                      <a:alpha val="43137"/>
                    </a:srgbClr>
                  </a:outerShdw>
                </a:effectLst>
              </a:rPr>
              <a:t>the efficiency</a:t>
            </a:r>
            <a:endParaRPr lang="zh-CN" alt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801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Background </a:t>
            </a:r>
            <a:endParaRPr kumimoji="1" lang="zh-CN" altLang="en-US" b="1" dirty="0"/>
          </a:p>
        </p:txBody>
      </p:sp>
      <p:sp>
        <p:nvSpPr>
          <p:cNvPr id="3" name="内容占位符 2"/>
          <p:cNvSpPr>
            <a:spLocks noGrp="1"/>
          </p:cNvSpPr>
          <p:nvPr>
            <p:ph idx="1"/>
          </p:nvPr>
        </p:nvSpPr>
        <p:spPr>
          <a:xfrm>
            <a:off x="838200" y="1825625"/>
            <a:ext cx="10515600" cy="974725"/>
          </a:xfrm>
        </p:spPr>
        <p:txBody>
          <a:bodyPr/>
          <a:lstStyle/>
          <a:p>
            <a:pPr marL="0" indent="0">
              <a:buNone/>
            </a:pPr>
            <a:r>
              <a:rPr lang="en-US" altLang="zh-CN" dirty="0" err="1"/>
              <a:t>Middlebox</a:t>
            </a:r>
            <a:r>
              <a:rPr lang="en-US" altLang="zh-CN" dirty="0"/>
              <a:t> which is playing a crucial role in current network can provide plentiful network </a:t>
            </a:r>
            <a:r>
              <a:rPr lang="en-US" altLang="zh-CN" dirty="0" smtClean="0"/>
              <a:t>functions.</a:t>
            </a:r>
            <a:endParaRPr lang="en-US" altLang="zh-CN" dirty="0"/>
          </a:p>
        </p:txBody>
      </p:sp>
      <p:sp>
        <p:nvSpPr>
          <p:cNvPr id="33" name="文本框 32"/>
          <p:cNvSpPr txBox="1"/>
          <p:nvPr/>
        </p:nvSpPr>
        <p:spPr>
          <a:xfrm>
            <a:off x="838200" y="3616746"/>
            <a:ext cx="10063163" cy="1815882"/>
          </a:xfrm>
          <a:prstGeom prst="rect">
            <a:avLst/>
          </a:prstGeom>
          <a:noFill/>
        </p:spPr>
        <p:txBody>
          <a:bodyPr wrap="square" rtlCol="0">
            <a:spAutoFit/>
          </a:bodyPr>
          <a:lstStyle/>
          <a:p>
            <a:r>
              <a:rPr kumimoji="1" lang="en-US" altLang="zh-CN" sz="2800" dirty="0"/>
              <a:t>By</a:t>
            </a:r>
            <a:r>
              <a:rPr kumimoji="1" lang="zh-CN" altLang="en-US" sz="2800" dirty="0"/>
              <a:t> </a:t>
            </a:r>
            <a:r>
              <a:rPr kumimoji="1" lang="en-US" altLang="zh-CN" sz="2800" dirty="0"/>
              <a:t>separating</a:t>
            </a:r>
            <a:r>
              <a:rPr kumimoji="1" lang="zh-CN" altLang="en-US" sz="2800" dirty="0"/>
              <a:t> </a:t>
            </a:r>
            <a:r>
              <a:rPr kumimoji="1" lang="en-US" altLang="zh-CN" sz="2800" dirty="0"/>
              <a:t>network</a:t>
            </a:r>
            <a:r>
              <a:rPr kumimoji="1" lang="zh-CN" altLang="en-US" sz="2800" dirty="0"/>
              <a:t> </a:t>
            </a:r>
            <a:r>
              <a:rPr kumimoji="1" lang="en-US" altLang="zh-CN" sz="2800" dirty="0"/>
              <a:t>function</a:t>
            </a:r>
            <a:r>
              <a:rPr kumimoji="1" lang="zh-CN" altLang="en-US" sz="2800" dirty="0"/>
              <a:t> </a:t>
            </a:r>
            <a:r>
              <a:rPr kumimoji="1" lang="en-US" altLang="zh-CN" sz="2800" dirty="0"/>
              <a:t>from</a:t>
            </a:r>
            <a:r>
              <a:rPr kumimoji="1" lang="zh-CN" altLang="en-US" sz="2800" dirty="0"/>
              <a:t> </a:t>
            </a:r>
            <a:r>
              <a:rPr kumimoji="1" lang="en-US" altLang="zh-CN" sz="2800" dirty="0"/>
              <a:t>the</a:t>
            </a:r>
            <a:r>
              <a:rPr kumimoji="1" lang="zh-CN" altLang="en-US" sz="2800" dirty="0"/>
              <a:t> </a:t>
            </a:r>
            <a:r>
              <a:rPr kumimoji="1" lang="en-US" altLang="zh-CN" sz="2800" dirty="0"/>
              <a:t>underlying</a:t>
            </a:r>
            <a:r>
              <a:rPr kumimoji="1" lang="zh-CN" altLang="en-US" sz="2800" dirty="0"/>
              <a:t> </a:t>
            </a:r>
            <a:r>
              <a:rPr kumimoji="1" lang="en-US" altLang="zh-CN" sz="2800" dirty="0"/>
              <a:t>hardware,</a:t>
            </a:r>
            <a:r>
              <a:rPr kumimoji="1" lang="zh-CN" altLang="en-US" sz="2800" dirty="0"/>
              <a:t> </a:t>
            </a:r>
            <a:r>
              <a:rPr kumimoji="1" lang="en-US" altLang="zh-CN" sz="2800" dirty="0"/>
              <a:t>the</a:t>
            </a:r>
            <a:r>
              <a:rPr kumimoji="1" lang="zh-CN" altLang="en-US" sz="2800" dirty="0"/>
              <a:t> </a:t>
            </a:r>
            <a:r>
              <a:rPr kumimoji="1" lang="en-US" altLang="zh-CN" sz="2800" dirty="0"/>
              <a:t>deployment</a:t>
            </a:r>
            <a:r>
              <a:rPr kumimoji="1" lang="zh-CN" altLang="en-US" sz="2800" dirty="0"/>
              <a:t> </a:t>
            </a:r>
            <a:r>
              <a:rPr kumimoji="1" lang="en-US" altLang="zh-CN" sz="2800" dirty="0"/>
              <a:t>will</a:t>
            </a:r>
            <a:r>
              <a:rPr kumimoji="1" lang="zh-CN" altLang="en-US" sz="2800" dirty="0"/>
              <a:t> </a:t>
            </a:r>
            <a:r>
              <a:rPr kumimoji="1" lang="en-US" altLang="zh-CN" sz="2800" dirty="0"/>
              <a:t>be</a:t>
            </a:r>
            <a:r>
              <a:rPr kumimoji="1" lang="zh-CN" altLang="en-US" sz="2800" dirty="0"/>
              <a:t> </a:t>
            </a:r>
            <a:r>
              <a:rPr kumimoji="1" lang="en-US" altLang="zh-CN" sz="2800" dirty="0"/>
              <a:t>more</a:t>
            </a:r>
            <a:r>
              <a:rPr kumimoji="1" lang="zh-CN" altLang="en-US" sz="2800" dirty="0"/>
              <a:t> </a:t>
            </a:r>
            <a:r>
              <a:rPr kumimoji="1" lang="en-US" altLang="zh-CN" sz="2800" dirty="0"/>
              <a:t>flexible.</a:t>
            </a:r>
            <a:r>
              <a:rPr kumimoji="1" lang="zh-CN" altLang="en-US" sz="2800" dirty="0"/>
              <a:t> </a:t>
            </a:r>
          </a:p>
          <a:p>
            <a:r>
              <a:rPr kumimoji="1" lang="en-US" altLang="zh-CN" sz="2800" dirty="0"/>
              <a:t>How</a:t>
            </a:r>
            <a:r>
              <a:rPr kumimoji="1" lang="zh-CN" altLang="en-US" sz="2800" dirty="0"/>
              <a:t> </a:t>
            </a:r>
            <a:r>
              <a:rPr kumimoji="1" lang="en-US" altLang="zh-CN" sz="2800" dirty="0"/>
              <a:t>to</a:t>
            </a:r>
            <a:r>
              <a:rPr kumimoji="1" lang="zh-CN" altLang="en-US" sz="2800" dirty="0"/>
              <a:t> </a:t>
            </a:r>
            <a:r>
              <a:rPr kumimoji="1" lang="en-US" altLang="zh-CN" sz="2800" dirty="0"/>
              <a:t>deploy</a:t>
            </a:r>
            <a:r>
              <a:rPr kumimoji="1" lang="zh-CN" altLang="en-US" sz="2800" dirty="0"/>
              <a:t> </a:t>
            </a:r>
            <a:r>
              <a:rPr kumimoji="1" lang="en-US" altLang="zh-CN" sz="2800" dirty="0"/>
              <a:t>dynamic,</a:t>
            </a:r>
            <a:r>
              <a:rPr kumimoji="1" lang="zh-CN" altLang="en-US" sz="2800" dirty="0"/>
              <a:t> </a:t>
            </a:r>
            <a:r>
              <a:rPr kumimoji="1" lang="en-US" altLang="zh-CN" sz="2800" dirty="0"/>
              <a:t>flexible and</a:t>
            </a:r>
            <a:r>
              <a:rPr kumimoji="1" lang="zh-CN" altLang="en-US" sz="2800" dirty="0"/>
              <a:t> </a:t>
            </a:r>
            <a:r>
              <a:rPr kumimoji="1" lang="en-US" altLang="zh-CN" sz="2800" dirty="0"/>
              <a:t>robust</a:t>
            </a:r>
            <a:r>
              <a:rPr kumimoji="1" lang="zh-CN" altLang="en-US" sz="2800" dirty="0"/>
              <a:t> </a:t>
            </a:r>
            <a:r>
              <a:rPr kumimoji="1" lang="en-US" altLang="zh-CN" sz="2800" dirty="0"/>
              <a:t>service</a:t>
            </a:r>
            <a:r>
              <a:rPr kumimoji="1" lang="zh-CN" altLang="en-US" sz="2800" dirty="0"/>
              <a:t> </a:t>
            </a:r>
            <a:r>
              <a:rPr kumimoji="1" lang="en-US" altLang="zh-CN" sz="2800" dirty="0"/>
              <a:t>function</a:t>
            </a:r>
            <a:r>
              <a:rPr kumimoji="1" lang="zh-CN" altLang="en-US" sz="2800" dirty="0"/>
              <a:t> </a:t>
            </a:r>
            <a:r>
              <a:rPr kumimoji="1" lang="en-US" altLang="zh-CN" sz="2800" dirty="0"/>
              <a:t>is</a:t>
            </a:r>
            <a:r>
              <a:rPr kumimoji="1" lang="zh-CN" altLang="en-US" sz="2800" dirty="0"/>
              <a:t> </a:t>
            </a:r>
            <a:r>
              <a:rPr kumimoji="1" lang="en-US" altLang="zh-CN" sz="2800" dirty="0"/>
              <a:t>an</a:t>
            </a:r>
            <a:r>
              <a:rPr kumimoji="1" lang="zh-CN" altLang="en-US" sz="2800" dirty="0"/>
              <a:t> </a:t>
            </a:r>
            <a:r>
              <a:rPr kumimoji="1" lang="en-US" altLang="zh-CN" sz="2800" dirty="0"/>
              <a:t>attractive and</a:t>
            </a:r>
            <a:r>
              <a:rPr kumimoji="1" lang="zh-CN" altLang="en-US" sz="2800" dirty="0"/>
              <a:t> </a:t>
            </a:r>
            <a:r>
              <a:rPr kumimoji="1" lang="en-US" altLang="zh-CN" sz="2800" dirty="0"/>
              <a:t>useful problem.</a:t>
            </a:r>
            <a:endParaRPr kumimoji="1" lang="zh-CN" altLang="en-US" sz="2800" dirty="0"/>
          </a:p>
        </p:txBody>
      </p:sp>
      <p:grpSp>
        <p:nvGrpSpPr>
          <p:cNvPr id="47" name="Group 33"/>
          <p:cNvGrpSpPr>
            <a:grpSpLocks/>
          </p:cNvGrpSpPr>
          <p:nvPr/>
        </p:nvGrpSpPr>
        <p:grpSpPr bwMode="auto">
          <a:xfrm>
            <a:off x="1058863" y="5195887"/>
            <a:ext cx="6174582" cy="1365250"/>
            <a:chOff x="829" y="2481"/>
            <a:chExt cx="4082" cy="860"/>
          </a:xfrm>
        </p:grpSpPr>
        <p:grpSp>
          <p:nvGrpSpPr>
            <p:cNvPr id="48" name="Group 34"/>
            <p:cNvGrpSpPr>
              <a:grpSpLocks/>
            </p:cNvGrpSpPr>
            <p:nvPr/>
          </p:nvGrpSpPr>
          <p:grpSpPr bwMode="auto">
            <a:xfrm>
              <a:off x="2130" y="2481"/>
              <a:ext cx="1209" cy="680"/>
              <a:chOff x="2130" y="2481"/>
              <a:chExt cx="1209" cy="680"/>
            </a:xfrm>
          </p:grpSpPr>
          <p:pic>
            <p:nvPicPr>
              <p:cNvPr id="55"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 y="2481"/>
                <a:ext cx="885" cy="5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6" name="Text Box 36"/>
              <p:cNvSpPr txBox="1">
                <a:spLocks noChangeArrowheads="1"/>
              </p:cNvSpPr>
              <p:nvPr/>
            </p:nvSpPr>
            <p:spPr bwMode="auto">
              <a:xfrm>
                <a:off x="2217" y="2950"/>
                <a:ext cx="1122"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err="1">
                    <a:solidFill>
                      <a:srgbClr val="000000"/>
                    </a:solidFill>
                  </a:rPr>
                  <a:t>DDoS</a:t>
                </a:r>
                <a:r>
                  <a:rPr lang="en-US" sz="1600" b="0" dirty="0">
                    <a:solidFill>
                      <a:srgbClr val="000000"/>
                    </a:solidFill>
                  </a:rPr>
                  <a:t> protection</a:t>
                </a:r>
              </a:p>
            </p:txBody>
          </p:sp>
        </p:grpSp>
        <p:grpSp>
          <p:nvGrpSpPr>
            <p:cNvPr id="49" name="Group 37"/>
            <p:cNvGrpSpPr>
              <a:grpSpLocks/>
            </p:cNvGrpSpPr>
            <p:nvPr/>
          </p:nvGrpSpPr>
          <p:grpSpPr bwMode="auto">
            <a:xfrm>
              <a:off x="829" y="2602"/>
              <a:ext cx="1058" cy="739"/>
              <a:chOff x="829" y="2602"/>
              <a:chExt cx="1058" cy="739"/>
            </a:xfrm>
          </p:grpSpPr>
          <p:pic>
            <p:nvPicPr>
              <p:cNvPr id="53"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 y="2602"/>
                <a:ext cx="1058" cy="58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4" name="Text Box 39"/>
              <p:cNvSpPr txBox="1">
                <a:spLocks noChangeArrowheads="1"/>
              </p:cNvSpPr>
              <p:nvPr/>
            </p:nvSpPr>
            <p:spPr bwMode="auto">
              <a:xfrm>
                <a:off x="1204" y="3130"/>
                <a:ext cx="553"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a:solidFill>
                      <a:srgbClr val="000000"/>
                    </a:solidFill>
                  </a:rPr>
                  <a:t>firewall</a:t>
                </a:r>
              </a:p>
            </p:txBody>
          </p:sp>
        </p:grpSp>
        <p:grpSp>
          <p:nvGrpSpPr>
            <p:cNvPr id="50" name="Group 40"/>
            <p:cNvGrpSpPr>
              <a:grpSpLocks/>
            </p:cNvGrpSpPr>
            <p:nvPr/>
          </p:nvGrpSpPr>
          <p:grpSpPr bwMode="auto">
            <a:xfrm>
              <a:off x="3700" y="2481"/>
              <a:ext cx="1211" cy="722"/>
              <a:chOff x="3700" y="2481"/>
              <a:chExt cx="1211" cy="722"/>
            </a:xfrm>
          </p:grpSpPr>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 y="2481"/>
                <a:ext cx="1211" cy="4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 Box 42"/>
              <p:cNvSpPr txBox="1">
                <a:spLocks noChangeArrowheads="1"/>
              </p:cNvSpPr>
              <p:nvPr/>
            </p:nvSpPr>
            <p:spPr bwMode="auto">
              <a:xfrm>
                <a:off x="4142" y="2992"/>
                <a:ext cx="326" cy="2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FFFFFF"/>
                    </a:solidFill>
                    <a:latin typeface="Arial" charset="0"/>
                    <a:ea typeface="ＭＳ Ｐゴシック" charset="0"/>
                    <a:cs typeface="ＭＳ Ｐゴシック" charset="0"/>
                  </a:defRPr>
                </a:lvl9pPr>
              </a:lstStyle>
              <a:p>
                <a:pPr>
                  <a:buClrTx/>
                  <a:buFontTx/>
                  <a:buNone/>
                </a:pPr>
                <a:r>
                  <a:rPr lang="en-US" sz="1600" b="0" dirty="0">
                    <a:solidFill>
                      <a:srgbClr val="000000"/>
                    </a:solidFill>
                  </a:rPr>
                  <a:t>IDS</a:t>
                </a:r>
              </a:p>
            </p:txBody>
          </p:sp>
        </p:grpSp>
      </p:grpSp>
      <p:grpSp>
        <p:nvGrpSpPr>
          <p:cNvPr id="57" name="Group 16"/>
          <p:cNvGrpSpPr>
            <a:grpSpLocks/>
          </p:cNvGrpSpPr>
          <p:nvPr/>
        </p:nvGrpSpPr>
        <p:grpSpPr bwMode="auto">
          <a:xfrm>
            <a:off x="7776481" y="5308599"/>
            <a:ext cx="3313113" cy="1425575"/>
            <a:chOff x="1578" y="874"/>
            <a:chExt cx="2087" cy="898"/>
          </a:xfrm>
        </p:grpSpPr>
        <p:grpSp>
          <p:nvGrpSpPr>
            <p:cNvPr id="58" name="Group 17"/>
            <p:cNvGrpSpPr>
              <a:grpSpLocks/>
            </p:cNvGrpSpPr>
            <p:nvPr/>
          </p:nvGrpSpPr>
          <p:grpSpPr bwMode="auto">
            <a:xfrm>
              <a:off x="1578" y="874"/>
              <a:ext cx="964" cy="512"/>
              <a:chOff x="1578" y="874"/>
              <a:chExt cx="964" cy="512"/>
            </a:xfrm>
          </p:grpSpPr>
          <p:pic>
            <p:nvPicPr>
              <p:cNvPr id="65"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 y="874"/>
                <a:ext cx="924" cy="374"/>
              </a:xfrm>
              <a:prstGeom prst="rect">
                <a:avLst/>
              </a:prstGeom>
              <a:noFill/>
              <a:ln>
                <a:noFill/>
              </a:ln>
              <a:effectLst/>
              <a:extLst>
                <a:ext uri="{909E8E84-426E-40dd-AFC4-6F175D3DCCD1}">
                  <a14:hiddenFill xmlns="" xmlns:a14="http://schemas.microsoft.com/office/drawing/2010/main" xmlns:lc="http://schemas.openxmlformats.org/drawingml/2006/lockedCanvas">
                    <a:blipFill dpi="0" rotWithShape="0">
                      <a:blip/>
                      <a:srcRect/>
                      <a:stretch>
                        <a:fillRect/>
                      </a:stretch>
                    </a:blip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66" name="Text Box 19"/>
              <p:cNvSpPr txBox="1">
                <a:spLocks noChangeArrowheads="1"/>
              </p:cNvSpPr>
              <p:nvPr/>
            </p:nvSpPr>
            <p:spPr bwMode="auto">
              <a:xfrm>
                <a:off x="1704" y="1175"/>
                <a:ext cx="838" cy="211"/>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ad insertion</a:t>
                </a:r>
              </a:p>
            </p:txBody>
          </p:sp>
        </p:grpSp>
        <p:grpSp>
          <p:nvGrpSpPr>
            <p:cNvPr id="59" name="Group 20"/>
            <p:cNvGrpSpPr>
              <a:grpSpLocks/>
            </p:cNvGrpSpPr>
            <p:nvPr/>
          </p:nvGrpSpPr>
          <p:grpSpPr bwMode="auto">
            <a:xfrm>
              <a:off x="2651" y="1096"/>
              <a:ext cx="1014" cy="676"/>
              <a:chOff x="2651" y="1096"/>
              <a:chExt cx="1014" cy="676"/>
            </a:xfrm>
          </p:grpSpPr>
          <p:pic>
            <p:nvPicPr>
              <p:cNvPr id="63"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1" y="1096"/>
                <a:ext cx="1014" cy="502"/>
              </a:xfrm>
              <a:prstGeom prst="rect">
                <a:avLst/>
              </a:prstGeom>
              <a:noFill/>
              <a:ln>
                <a:noFill/>
              </a:ln>
              <a:effectLst/>
              <a:extLst>
                <a:ext uri="{909E8E84-426E-40dd-AFC4-6F175D3DCCD1}">
                  <a14:hiddenFill xmlns="" xmlns:a14="http://schemas.microsoft.com/office/drawing/2010/main" xmlns:lc="http://schemas.openxmlformats.org/drawingml/2006/lockedCanvas">
                    <a:blipFill dpi="0" rotWithShape="0">
                      <a:blip/>
                      <a:srcRect/>
                      <a:stretch>
                        <a:fillRect/>
                      </a:stretch>
                    </a:blip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pic>
          <p:sp>
            <p:nvSpPr>
              <p:cNvPr id="64" name="Text Box 22"/>
              <p:cNvSpPr txBox="1">
                <a:spLocks noChangeArrowheads="1"/>
              </p:cNvSpPr>
              <p:nvPr/>
            </p:nvSpPr>
            <p:spPr bwMode="auto">
              <a:xfrm>
                <a:off x="2822" y="1561"/>
                <a:ext cx="476" cy="211"/>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cap="flat">
                    <a:solidFill>
                      <a:srgbClr val="3465AF"/>
                    </a:solidFill>
                    <a:round/>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lIns="90000" tIns="46800" rIns="90000" bIns="46800">
                <a:spAutoFit/>
              </a:bodyPr>
              <a:lstStyle>
                <a:defPPr>
                  <a:defRPr lang="en-US"/>
                </a:defPPr>
                <a:lvl1pPr marL="0" algn="l" defTabSz="914296" rtl="0" eaLnBrk="1" latinLnBrk="0" hangingPunct="1">
                  <a:defRPr sz="1800" kern="1200">
                    <a:solidFill>
                      <a:schemeClr val="tx1"/>
                    </a:solidFill>
                    <a:latin typeface="+mn-lt"/>
                    <a:ea typeface="+mn-ea"/>
                    <a:cs typeface="+mn-cs"/>
                  </a:defRPr>
                </a:lvl1pPr>
                <a:lvl2pPr marL="457149"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3" algn="l" defTabSz="914296" rtl="0" eaLnBrk="1" latinLnBrk="0" hangingPunct="1">
                  <a:defRPr sz="1800" kern="1200">
                    <a:solidFill>
                      <a:schemeClr val="tx1"/>
                    </a:solidFill>
                    <a:latin typeface="+mn-lt"/>
                    <a:ea typeface="+mn-ea"/>
                    <a:cs typeface="+mn-cs"/>
                  </a:defRPr>
                </a:lvl9pPr>
              </a:lstStyle>
              <a:p>
                <a:pPr>
                  <a:buClrTx/>
                  <a:buFontTx/>
                  <a:buNone/>
                </a:pPr>
                <a:r>
                  <a:rPr lang="en-US" sz="1600" b="0" dirty="0">
                    <a:solidFill>
                      <a:srgbClr val="000000"/>
                    </a:solidFill>
                  </a:rPr>
                  <a:t>BRAS</a:t>
                </a:r>
              </a:p>
            </p:txBody>
          </p:sp>
        </p:grpSp>
      </p:grpSp>
      <p:sp>
        <p:nvSpPr>
          <p:cNvPr id="4" name="文本框 3"/>
          <p:cNvSpPr txBox="1"/>
          <p:nvPr/>
        </p:nvSpPr>
        <p:spPr>
          <a:xfrm>
            <a:off x="838200" y="2915445"/>
            <a:ext cx="9405938" cy="523220"/>
          </a:xfrm>
          <a:prstGeom prst="rect">
            <a:avLst/>
          </a:prstGeom>
          <a:noFill/>
        </p:spPr>
        <p:txBody>
          <a:bodyPr wrap="square" rtlCol="0">
            <a:spAutoFit/>
          </a:bodyPr>
          <a:lstStyle/>
          <a:p>
            <a:r>
              <a:rPr kumimoji="1" lang="en-US" altLang="zh-CN" sz="2800" dirty="0" smtClean="0"/>
              <a:t>Hardware</a:t>
            </a:r>
            <a:r>
              <a:rPr kumimoji="1" lang="zh-CN" altLang="en-US" sz="2800" dirty="0" smtClean="0"/>
              <a:t> </a:t>
            </a:r>
            <a:r>
              <a:rPr lang="en-US" altLang="zh-CN" sz="2800" dirty="0" err="1" smtClean="0">
                <a:solidFill>
                  <a:srgbClr val="000000"/>
                </a:solidFill>
              </a:rPr>
              <a:t>middleboxes</a:t>
            </a:r>
            <a:r>
              <a:rPr lang="zh-CN" altLang="en-US" sz="2800" dirty="0" smtClean="0">
                <a:solidFill>
                  <a:srgbClr val="000000"/>
                </a:solidFill>
              </a:rPr>
              <a:t> </a:t>
            </a:r>
            <a:r>
              <a:rPr lang="en-US" altLang="zh-CN" sz="2800" dirty="0" smtClean="0">
                <a:solidFill>
                  <a:srgbClr val="000000"/>
                </a:solidFill>
              </a:rPr>
              <a:t>drawbacks. </a:t>
            </a:r>
            <a:endParaRPr kumimoji="1" lang="zh-CN" altLang="en-US" sz="2800" dirty="0"/>
          </a:p>
        </p:txBody>
      </p:sp>
      <p:sp>
        <p:nvSpPr>
          <p:cNvPr id="5" name="爆炸形 1 4"/>
          <p:cNvSpPr/>
          <p:nvPr/>
        </p:nvSpPr>
        <p:spPr>
          <a:xfrm>
            <a:off x="7658100" y="48588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Expensive equipment/power </a:t>
            </a:r>
            <a:r>
              <a:rPr lang="en-US" altLang="zh-CN" sz="1600" dirty="0" smtClean="0">
                <a:solidFill>
                  <a:srgbClr val="000000"/>
                </a:solidFill>
                <a:latin typeface="Helvetica Neue" charset="0"/>
              </a:rPr>
              <a:t>costs</a:t>
            </a:r>
            <a:endParaRPr lang="en-US" altLang="zh-CN" sz="1600" dirty="0">
              <a:solidFill>
                <a:srgbClr val="000000"/>
              </a:solidFill>
              <a:latin typeface="Helvetica Neue" charset="0"/>
            </a:endParaRPr>
          </a:p>
        </p:txBody>
      </p:sp>
      <p:sp>
        <p:nvSpPr>
          <p:cNvPr id="24" name="爆炸形 1 23"/>
          <p:cNvSpPr/>
          <p:nvPr/>
        </p:nvSpPr>
        <p:spPr>
          <a:xfrm>
            <a:off x="8509906" y="1022091"/>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lgn="ctr">
              <a:spcBef>
                <a:spcPts val="550"/>
              </a:spcBef>
              <a:buClr>
                <a:srgbClr val="00B4A0"/>
              </a:buClr>
            </a:pPr>
            <a:r>
              <a:rPr lang="en-US" altLang="zh-CN" sz="1600" dirty="0">
                <a:solidFill>
                  <a:srgbClr val="000000"/>
                </a:solidFill>
                <a:latin typeface="Helvetica Neue" charset="0"/>
              </a:rPr>
              <a:t>Difficult to add new </a:t>
            </a:r>
            <a:r>
              <a:rPr lang="en-US" altLang="zh-CN" sz="1600" dirty="0" smtClean="0">
                <a:solidFill>
                  <a:srgbClr val="000000"/>
                </a:solidFill>
                <a:latin typeface="Helvetica Neue" charset="0"/>
              </a:rPr>
              <a:t>features!</a:t>
            </a:r>
            <a:endParaRPr lang="en-US" altLang="zh-CN" sz="1600" dirty="0">
              <a:solidFill>
                <a:srgbClr val="000000"/>
              </a:solidFill>
              <a:latin typeface="Helvetica Neue" charset="0"/>
            </a:endParaRPr>
          </a:p>
        </p:txBody>
      </p:sp>
      <p:sp>
        <p:nvSpPr>
          <p:cNvPr id="25" name="爆炸形 1 24"/>
          <p:cNvSpPr/>
          <p:nvPr/>
        </p:nvSpPr>
        <p:spPr>
          <a:xfrm>
            <a:off x="9137309" y="1558296"/>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Difficult to manage</a:t>
            </a:r>
          </a:p>
        </p:txBody>
      </p:sp>
      <p:sp>
        <p:nvSpPr>
          <p:cNvPr id="26" name="爆炸形 1 25"/>
          <p:cNvSpPr/>
          <p:nvPr/>
        </p:nvSpPr>
        <p:spPr>
          <a:xfrm>
            <a:off x="8395664" y="2181588"/>
            <a:ext cx="3904569" cy="1678782"/>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75">
              <a:spcBef>
                <a:spcPts val="550"/>
              </a:spcBef>
              <a:buClr>
                <a:srgbClr val="00B4A0"/>
              </a:buClr>
            </a:pPr>
            <a:r>
              <a:rPr lang="en-US" altLang="zh-CN" sz="1600" dirty="0">
                <a:solidFill>
                  <a:srgbClr val="000000"/>
                </a:solidFill>
                <a:latin typeface="Helvetica Neue" charset="0"/>
              </a:rPr>
              <a:t>Cannot be scaled on demand</a:t>
            </a:r>
          </a:p>
        </p:txBody>
      </p:sp>
    </p:spTree>
    <p:extLst>
      <p:ext uri="{BB962C8B-B14F-4D97-AF65-F5344CB8AC3E}">
        <p14:creationId xmlns:p14="http://schemas.microsoft.com/office/powerpoint/2010/main" val="17566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strips(down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p:bldP spid="5"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dirty="0"/>
          </a:p>
        </p:txBody>
      </p:sp>
      <p:sp>
        <p:nvSpPr>
          <p:cNvPr id="4" name="矩形 3"/>
          <p:cNvSpPr/>
          <p:nvPr/>
        </p:nvSpPr>
        <p:spPr>
          <a:xfrm>
            <a:off x="4399322" y="2967335"/>
            <a:ext cx="3393365" cy="923330"/>
          </a:xfrm>
          <a:prstGeom prst="rect">
            <a:avLst/>
          </a:prstGeom>
          <a:noFill/>
        </p:spPr>
        <p:txBody>
          <a:bodyPr wrap="none" lIns="91440" tIns="45720" rIns="91440" bIns="45720">
            <a:spAutoFit/>
          </a:bodyPr>
          <a:lstStyle/>
          <a:p>
            <a:pPr algn="ct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Thank</a:t>
            </a:r>
            <a:r>
              <a:rPr lang="zh-CN" altLang="en-US" sz="54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altLang="zh-CN" sz="5400" b="1" dirty="0" smtClean="0">
                <a:ln w="6600">
                  <a:solidFill>
                    <a:schemeClr val="accent2"/>
                  </a:solidFill>
                  <a:prstDash val="solid"/>
                </a:ln>
                <a:solidFill>
                  <a:srgbClr val="FFFFFF"/>
                </a:solidFill>
                <a:effectLst>
                  <a:outerShdw dist="38100" dir="2700000" algn="tl" rotWithShape="0">
                    <a:schemeClr val="accent2"/>
                  </a:outerShdw>
                </a:effectLst>
              </a:rPr>
              <a:t>you!</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37237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Resource Scheduling for Network Function </a:t>
            </a:r>
            <a:r>
              <a:rPr lang="en-US" altLang="zh-CN" b="1" dirty="0" smtClean="0"/>
              <a:t>Virtualization</a:t>
            </a:r>
            <a:r>
              <a:rPr lang="zh-CN" altLang="en-US" b="1" dirty="0" smtClean="0"/>
              <a:t> </a:t>
            </a:r>
            <a:endParaRPr kumimoji="1"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049540" cy="1853240"/>
              </a:xfrm>
              <a:solidFill>
                <a:schemeClr val="accent4"/>
              </a:solidFill>
            </p:spPr>
            <p:txBody>
              <a:bodyPr>
                <a:normAutofit/>
              </a:bodyPr>
              <a:lstStyle/>
              <a:p>
                <a:r>
                  <a:rPr kumimoji="1" lang="en-US" altLang="zh-CN" dirty="0" smtClean="0"/>
                  <a:t>Instance:</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r>
                  <a:rPr kumimoji="1" lang="zh-CN" altLang="en-US" dirty="0" smtClean="0"/>
                  <a:t> </a:t>
                </a:r>
                <a14:m>
                  <m:oMath xmlns:m="http://schemas.openxmlformats.org/officeDocument/2006/math">
                    <m:sSup>
                      <m:sSupPr>
                        <m:ctrlPr>
                          <a:rPr lang="zh-CN" altLang="zh-CN" i="1">
                            <a:latin typeface="Cambria Math"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𝑠</m:t>
                        </m:r>
                      </m:sup>
                    </m:sSup>
                    <m:r>
                      <a:rPr lang="en-US" altLang="zh-CN" i="1">
                        <a:latin typeface="Cambria Math" panose="02040503050406030204" pitchFamily="18" charset="0"/>
                      </a:rPr>
                      <m:t>,</m:t>
                    </m:r>
                    <m:sSup>
                      <m:sSupPr>
                        <m:ctrlPr>
                          <a:rPr lang="zh-CN" altLang="zh-CN" i="1">
                            <a:latin typeface="Cambria Math" charset="0"/>
                          </a:rPr>
                        </m:ctrlPr>
                      </m:sSupPr>
                      <m:e>
                        <m:r>
                          <a:rPr lang="en-US" altLang="zh-CN" i="1">
                            <a:latin typeface="Cambria Math" panose="02040503050406030204" pitchFamily="18" charset="0"/>
                          </a:rPr>
                          <m:t>𝐸</m:t>
                        </m:r>
                      </m:e>
                      <m:sup>
                        <m:r>
                          <a:rPr lang="en-US" altLang="zh-CN" i="1">
                            <a:latin typeface="Cambria Math" panose="02040503050406030204" pitchFamily="18" charset="0"/>
                          </a:rPr>
                          <m:t>𝑠</m:t>
                        </m:r>
                      </m:sup>
                    </m:sSup>
                    <m:r>
                      <a:rPr lang="en-US" altLang="zh-CN" i="1">
                        <a:latin typeface="Cambria Math" panose="02040503050406030204" pitchFamily="18" charset="0"/>
                      </a:rPr>
                      <m:t>)</m:t>
                    </m:r>
                  </m:oMath>
                </a14:m>
                <a:r>
                  <a:rPr kumimoji="1" lang="zh-CN" altLang="en-US" dirty="0" smtClean="0"/>
                  <a:t> </a:t>
                </a:r>
                <a:r>
                  <a:rPr kumimoji="1" lang="en-US" altLang="zh-CN" dirty="0" smtClean="0"/>
                  <a:t>with</a:t>
                </a:r>
                <a:r>
                  <a:rPr kumimoji="1" lang="zh-CN" altLang="en-US" dirty="0" smtClean="0"/>
                  <a:t> </a:t>
                </a:r>
                <a:r>
                  <a:rPr kumimoji="1" lang="en-US" altLang="zh-CN" dirty="0" smtClean="0"/>
                  <a:t>fixed</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a:t>
                </a:r>
                <a:r>
                  <a:rPr kumimoji="1" lang="zh-CN" altLang="en-US" dirty="0" smtClean="0"/>
                  <a:t> </a:t>
                </a:r>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a:t>
                </a:r>
                <a:r>
                  <a:rPr kumimoji="1" lang="zh-CN" altLang="en-US" dirty="0" smtClean="0"/>
                  <a:t> </a:t>
                </a:r>
                <a:r>
                  <a:rPr kumimoji="1" lang="en-US" altLang="zh-CN" dirty="0" smtClean="0"/>
                  <a:t>chain</a:t>
                </a:r>
                <a:r>
                  <a:rPr kumimoji="1" lang="zh-CN" altLang="en-US" dirty="0" smtClean="0"/>
                  <a:t> </a:t>
                </a:r>
                <a:r>
                  <a:rPr kumimoji="1" lang="en-US" altLang="zh-CN" dirty="0" smtClean="0"/>
                  <a:t>set.</a:t>
                </a:r>
                <a:endParaRPr kumimoji="1" lang="zh-CN" altLang="en-US" dirty="0" smtClean="0"/>
              </a:p>
              <a:p>
                <a:r>
                  <a:rPr kumimoji="1" lang="en-US" altLang="zh-CN" dirty="0" smtClean="0"/>
                  <a:t>Find</a:t>
                </a:r>
                <a:r>
                  <a:rPr kumimoji="1" lang="zh-CN" altLang="en-US" dirty="0" smtClean="0"/>
                  <a:t> </a:t>
                </a:r>
                <a:r>
                  <a:rPr kumimoji="1" lang="en-US" altLang="zh-CN" dirty="0" smtClean="0"/>
                  <a:t>an</a:t>
                </a:r>
                <a:r>
                  <a:rPr kumimoji="1" lang="zh-CN" altLang="en-US" dirty="0" smtClean="0"/>
                  <a:t> </a:t>
                </a:r>
                <a:r>
                  <a:rPr kumimoji="1" lang="en-US" altLang="zh-CN" dirty="0" smtClean="0"/>
                  <a:t>optimal</a:t>
                </a:r>
                <a:r>
                  <a:rPr kumimoji="1" lang="zh-CN" altLang="en-US" dirty="0" smtClean="0"/>
                  <a:t> </a:t>
                </a:r>
                <a:r>
                  <a:rPr kumimoji="1" lang="en-US" altLang="zh-CN" dirty="0" smtClean="0"/>
                  <a:t>strategy</a:t>
                </a:r>
                <a:r>
                  <a:rPr kumimoji="1" lang="zh-CN" altLang="en-US" dirty="0" smtClean="0"/>
                  <a:t> </a:t>
                </a:r>
                <a:r>
                  <a:rPr kumimoji="1" lang="en-US" altLang="zh-CN" dirty="0" smtClean="0"/>
                  <a:t>to</a:t>
                </a:r>
                <a:r>
                  <a:rPr kumimoji="1" lang="zh-CN" altLang="en-US" dirty="0" smtClean="0"/>
                  <a:t> </a:t>
                </a:r>
                <a:r>
                  <a:rPr kumimoji="1" lang="en-US" altLang="zh-CN" dirty="0" smtClean="0"/>
                  <a:t>deploy the SFC</a:t>
                </a:r>
                <a:r>
                  <a:rPr kumimoji="1" lang="zh-CN" altLang="en-US" dirty="0" smtClean="0"/>
                  <a:t> </a:t>
                </a:r>
                <a:r>
                  <a:rPr kumimoji="1" lang="en-US" altLang="zh-CN" dirty="0" smtClean="0"/>
                  <a:t>set</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physical</a:t>
                </a:r>
                <a:r>
                  <a:rPr kumimoji="1" lang="zh-CN" altLang="en-US" dirty="0" smtClean="0"/>
                  <a:t> </a:t>
                </a:r>
                <a:r>
                  <a:rPr kumimoji="1" lang="en-US" altLang="zh-CN" dirty="0" smtClean="0"/>
                  <a:t>network .</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049540" cy="1853240"/>
              </a:xfrm>
              <a:blipFill rotWithShape="0">
                <a:blip r:embed="rId3"/>
                <a:stretch>
                  <a:fillRect l="-1092" t="-5263" b="-3947"/>
                </a:stretch>
              </a:blipFill>
            </p:spPr>
            <p:txBody>
              <a:bodyPr/>
              <a:lstStyle/>
              <a:p>
                <a:r>
                  <a:rPr lang="zh-CN" altLang="en-US">
                    <a:noFill/>
                  </a:rPr>
                  <a:t> </a:t>
                </a:r>
              </a:p>
            </p:txBody>
          </p:sp>
        </mc:Fallback>
      </mc:AlternateContent>
      <p:sp>
        <p:nvSpPr>
          <p:cNvPr id="8" name="文本框 7"/>
          <p:cNvSpPr txBox="1"/>
          <p:nvPr/>
        </p:nvSpPr>
        <p:spPr>
          <a:xfrm>
            <a:off x="838200" y="3955312"/>
            <a:ext cx="394645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kumimoji="1" lang="en-US" altLang="zh-CN" dirty="0" smtClean="0"/>
              <a:t>A</a:t>
            </a:r>
            <a:r>
              <a:rPr kumimoji="1" lang="zh-CN" altLang="en-US" dirty="0" smtClean="0"/>
              <a:t> </a:t>
            </a:r>
            <a:r>
              <a:rPr kumimoji="1" lang="en-US" altLang="zh-CN" dirty="0" smtClean="0"/>
              <a:t>physical network instance:</a:t>
            </a:r>
            <a:endParaRPr kumimoji="1" lang="zh-CN" altLang="en-US" dirty="0"/>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838200" y="4324644"/>
            <a:ext cx="3287233" cy="23738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mc:AlternateContent xmlns:mc="http://schemas.openxmlformats.org/markup-compatibility/2006" xmlns:a14="http://schemas.microsoft.com/office/drawing/2010/main">
        <mc:Choice Requires="a14">
          <p:sp>
            <p:nvSpPr>
              <p:cNvPr id="10" name="文本框 9"/>
              <p:cNvSpPr txBox="1"/>
              <p:nvPr/>
            </p:nvSpPr>
            <p:spPr>
              <a:xfrm>
                <a:off x="4976036" y="3955312"/>
                <a:ext cx="5911703" cy="682623"/>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Service</a:t>
                </a:r>
                <a:r>
                  <a:rPr kumimoji="1" lang="zh-CN" altLang="en-US" dirty="0" smtClean="0"/>
                  <a:t> </a:t>
                </a:r>
                <a:r>
                  <a:rPr kumimoji="1" lang="en-US" altLang="zh-CN" dirty="0" smtClean="0"/>
                  <a:t>Function Chain instance :</a:t>
                </a:r>
                <a14:m>
                  <m:oMath xmlns:m="http://schemas.openxmlformats.org/officeDocument/2006/math">
                    <m:sSub>
                      <m:sSubPr>
                        <m:ctrlPr>
                          <a:rPr lang="zh-CN" altLang="zh-CN" i="1">
                            <a:latin typeface="Cambria Math"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ctrlPr>
                          <a:rPr lang="en-US" altLang="zh-CN" i="1">
                            <a:latin typeface="Cambria Math" charset="0"/>
                          </a:rPr>
                        </m:ctrlPr>
                      </m:dPr>
                      <m:e>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1</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2</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3</m:t>
                            </m:r>
                          </m:sub>
                          <m:sup>
                            <m:r>
                              <a:rPr lang="en-US" altLang="zh-CN" i="1">
                                <a:latin typeface="Cambria Math" panose="02040503050406030204" pitchFamily="18" charset="0"/>
                              </a:rPr>
                              <m:t>𝑖</m:t>
                            </m:r>
                          </m:sup>
                        </m:sSubSup>
                        <m:r>
                          <a:rPr lang="en-US" altLang="zh-CN" i="1">
                            <a:latin typeface="Cambria Math" panose="02040503050406030204" pitchFamily="18" charset="0"/>
                          </a:rPr>
                          <m:t>,…</m:t>
                        </m:r>
                        <m:sSubSup>
                          <m:sSubSupPr>
                            <m:ctrlPr>
                              <a:rPr lang="zh-CN" altLang="zh-CN" i="1">
                                <a:latin typeface="Cambria Math"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𝑛</m:t>
                            </m:r>
                          </m:sub>
                          <m:sup>
                            <m:r>
                              <a:rPr lang="en-US" altLang="zh-CN" i="1">
                                <a:latin typeface="Cambria Math" panose="02040503050406030204" pitchFamily="18" charset="0"/>
                              </a:rPr>
                              <m:t>𝑖</m:t>
                            </m:r>
                          </m:sup>
                        </m:sSubSup>
                      </m:e>
                    </m:d>
                  </m:oMath>
                </a14:m>
                <a:r>
                  <a:rPr lang="zh-CN" altLang="en-US" dirty="0">
                    <a:effectLst/>
                  </a:rPr>
                  <a:t> </a:t>
                </a:r>
                <a:r>
                  <a:rPr lang="en-US" altLang="zh-CN" dirty="0" smtClean="0">
                    <a:effectLst/>
                  </a:rPr>
                  <a:t>from source</a:t>
                </a:r>
                <a:r>
                  <a:rPr lang="zh-CN" altLang="en-US" dirty="0" smtClean="0">
                    <a:effectLst/>
                  </a:rPr>
                  <a:t> </a:t>
                </a:r>
                <a:r>
                  <a:rPr lang="en-US" altLang="zh-CN" dirty="0" smtClean="0">
                    <a:effectLst/>
                  </a:rPr>
                  <a:t>to destination.</a:t>
                </a:r>
                <a:r>
                  <a:rPr lang="zh-CN" altLang="zh-CN" dirty="0" smtClean="0">
                    <a:effectLst/>
                  </a:rPr>
                  <a:t> </a:t>
                </a:r>
                <a:endParaRPr kumimoji="1"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4976036" y="3955312"/>
                <a:ext cx="5911703" cy="682623"/>
              </a:xfrm>
              <a:prstGeom prst="rect">
                <a:avLst/>
              </a:prstGeom>
              <a:blipFill rotWithShape="0">
                <a:blip r:embed="rId5"/>
                <a:stretch>
                  <a:fillRect l="-825" t="-1786" r="-1237" b="-13393"/>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169637" y="4679728"/>
            <a:ext cx="5524500" cy="1663700"/>
          </a:xfrm>
          <a:prstGeom prst="rect">
            <a:avLst/>
          </a:prstGeom>
        </p:spPr>
      </p:pic>
    </p:spTree>
    <p:extLst>
      <p:ext uri="{BB962C8B-B14F-4D97-AF65-F5344CB8AC3E}">
        <p14:creationId xmlns:p14="http://schemas.microsoft.com/office/powerpoint/2010/main" val="5933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Related</a:t>
            </a:r>
            <a:r>
              <a:rPr kumimoji="1" lang="zh-CN" altLang="en-US" b="1" dirty="0" smtClean="0"/>
              <a:t> </a:t>
            </a:r>
            <a:r>
              <a:rPr kumimoji="1" lang="en-US" altLang="zh-CN" b="1" dirty="0" smtClean="0"/>
              <a:t>work</a:t>
            </a:r>
            <a:endParaRPr kumimoji="1" lang="zh-CN" altLang="en-US" b="1" dirty="0"/>
          </a:p>
        </p:txBody>
      </p:sp>
      <p:sp>
        <p:nvSpPr>
          <p:cNvPr id="3" name="内容占位符 2"/>
          <p:cNvSpPr>
            <a:spLocks noGrp="1"/>
          </p:cNvSpPr>
          <p:nvPr>
            <p:ph idx="1"/>
          </p:nvPr>
        </p:nvSpPr>
        <p:spPr/>
        <p:txBody>
          <a:bodyPr/>
          <a:lstStyle/>
          <a:p>
            <a:r>
              <a:rPr kumimoji="1" lang="en-US" altLang="zh-CN" dirty="0" smtClean="0"/>
              <a:t>Resources Allocation of</a:t>
            </a:r>
            <a:r>
              <a:rPr kumimoji="1" lang="zh-CN" altLang="en-US" dirty="0" smtClean="0"/>
              <a:t> </a:t>
            </a:r>
            <a:r>
              <a:rPr kumimoji="1" lang="en-US" altLang="zh-CN" dirty="0" smtClean="0"/>
              <a:t>SFC</a:t>
            </a:r>
            <a:endParaRPr kumimoji="1" lang="zh-CN" altLang="en-US" dirty="0" smtClean="0"/>
          </a:p>
          <a:p>
            <a:endParaRPr kumimoji="1" lang="zh-CN" altLang="en-US" dirty="0"/>
          </a:p>
          <a:p>
            <a:r>
              <a:rPr kumimoji="1" lang="en-US" altLang="zh-CN" dirty="0" smtClean="0"/>
              <a:t>Virtual Machine Deployment </a:t>
            </a:r>
            <a:endParaRPr kumimoji="1" lang="zh-CN" altLang="en-US" dirty="0" smtClean="0"/>
          </a:p>
          <a:p>
            <a:endParaRPr kumimoji="1" lang="zh-CN" altLang="en-US" dirty="0"/>
          </a:p>
          <a:p>
            <a:r>
              <a:rPr kumimoji="1" lang="en-US" altLang="zh-CN" dirty="0" smtClean="0"/>
              <a:t>Virtual Network Embedding</a:t>
            </a:r>
            <a:endParaRPr kumimoji="1" lang="zh-CN" altLang="en-US" dirty="0"/>
          </a:p>
        </p:txBody>
      </p:sp>
    </p:spTree>
    <p:extLst>
      <p:ext uri="{BB962C8B-B14F-4D97-AF65-F5344CB8AC3E}">
        <p14:creationId xmlns:p14="http://schemas.microsoft.com/office/powerpoint/2010/main" val="945450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Resources Allocation of</a:t>
            </a:r>
            <a:r>
              <a:rPr kumimoji="1" lang="zh-CN" altLang="en-US" b="1" dirty="0"/>
              <a:t> </a:t>
            </a:r>
            <a:r>
              <a:rPr kumimoji="1" lang="en-US" altLang="zh-CN" b="1" dirty="0" smtClean="0"/>
              <a:t>SFC</a:t>
            </a:r>
            <a:endParaRPr kumimoji="1" lang="zh-CN" altLang="en-US" b="1" dirty="0"/>
          </a:p>
        </p:txBody>
      </p:sp>
      <p:sp>
        <p:nvSpPr>
          <p:cNvPr id="4" name="文本框 3"/>
          <p:cNvSpPr txBox="1"/>
          <p:nvPr/>
        </p:nvSpPr>
        <p:spPr>
          <a:xfrm>
            <a:off x="838200" y="1690688"/>
            <a:ext cx="5945372" cy="830997"/>
          </a:xfrm>
          <a:prstGeom prst="rect">
            <a:avLst/>
          </a:prstGeom>
          <a:solidFill>
            <a:schemeClr val="accent2">
              <a:lumMod val="20000"/>
              <a:lumOff val="80000"/>
            </a:schemeClr>
          </a:solidFill>
        </p:spPr>
        <p:txBody>
          <a:bodyPr wrap="square" rtlCol="0">
            <a:spAutoFit/>
          </a:bodyPr>
          <a:lstStyle/>
          <a:p>
            <a:r>
              <a:rPr kumimoji="1" lang="en-US" altLang="zh-CN" sz="2400" dirty="0" smtClean="0"/>
              <a:t>Input: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physical network and</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SFC</a:t>
            </a:r>
            <a:r>
              <a:rPr kumimoji="1" lang="zh-CN" altLang="en-US" sz="2400" dirty="0" smtClean="0"/>
              <a:t> </a:t>
            </a:r>
            <a:r>
              <a:rPr kumimoji="1" lang="en-US" altLang="zh-CN" sz="2400" dirty="0" smtClean="0"/>
              <a:t>set.</a:t>
            </a:r>
            <a:r>
              <a:rPr kumimoji="1" lang="zh-CN" altLang="en-US" sz="2400" dirty="0" smtClean="0"/>
              <a:t> </a:t>
            </a:r>
          </a:p>
          <a:p>
            <a:r>
              <a:rPr kumimoji="1" lang="en-US" altLang="zh-CN" sz="2400" dirty="0" smtClean="0"/>
              <a:t>Output:</a:t>
            </a:r>
            <a:r>
              <a:rPr kumimoji="1" lang="zh-CN" altLang="en-US" sz="2400" dirty="0" smtClean="0"/>
              <a:t> </a:t>
            </a:r>
            <a:r>
              <a:rPr kumimoji="1" lang="en-US" altLang="zh-CN" sz="2400" dirty="0" smtClean="0"/>
              <a:t>a</a:t>
            </a:r>
            <a:r>
              <a:rPr kumimoji="1" lang="zh-CN" altLang="en-US" sz="2400" dirty="0" smtClean="0"/>
              <a:t> </a:t>
            </a:r>
            <a:r>
              <a:rPr kumimoji="1" lang="en-US" altLang="zh-CN" sz="2400" dirty="0" smtClean="0"/>
              <a:t>network function deployment .</a:t>
            </a:r>
            <a:endParaRPr kumimoji="1"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5" y="2593753"/>
            <a:ext cx="6698661" cy="3955902"/>
          </a:xfrm>
          <a:prstGeom prst="rect">
            <a:avLst/>
          </a:prstGeom>
        </p:spPr>
      </p:pic>
      <p:sp>
        <p:nvSpPr>
          <p:cNvPr id="6" name="文本框 5"/>
          <p:cNvSpPr txBox="1"/>
          <p:nvPr/>
        </p:nvSpPr>
        <p:spPr>
          <a:xfrm>
            <a:off x="7719236" y="1690687"/>
            <a:ext cx="3634563" cy="2308324"/>
          </a:xfrm>
          <a:prstGeom prst="rect">
            <a:avLst/>
          </a:prstGeom>
          <a:solidFill>
            <a:srgbClr val="0070C0"/>
          </a:solidFill>
        </p:spPr>
        <p:txBody>
          <a:bodyPr wrap="square" rtlCol="0">
            <a:spAutoFit/>
          </a:bodyPr>
          <a:lstStyle/>
          <a:p>
            <a:r>
              <a:rPr kumimoji="1" lang="en-US" altLang="zh-CN" sz="2400" dirty="0" smtClean="0"/>
              <a:t>Differences:</a:t>
            </a:r>
            <a:endParaRPr kumimoji="1" lang="zh-CN" altLang="en-US" sz="2400" dirty="0" smtClean="0"/>
          </a:p>
          <a:p>
            <a:pPr marL="342900" indent="-342900">
              <a:buAutoNum type="arabicPeriod"/>
            </a:pPr>
            <a:r>
              <a:rPr kumimoji="1" lang="en-US" altLang="zh-CN" sz="2400" dirty="0" smtClean="0"/>
              <a:t>A</a:t>
            </a:r>
            <a:r>
              <a:rPr kumimoji="1" lang="zh-CN" altLang="en-US" sz="2400" dirty="0" smtClean="0"/>
              <a:t> </a:t>
            </a:r>
            <a:r>
              <a:rPr kumimoji="1" lang="en-US" altLang="zh-CN" sz="2400" dirty="0" smtClean="0"/>
              <a:t>physical node</a:t>
            </a:r>
            <a:r>
              <a:rPr kumimoji="1" lang="zh-CN" altLang="en-US" sz="2400" dirty="0" smtClean="0"/>
              <a:t> </a:t>
            </a:r>
            <a:r>
              <a:rPr kumimoji="1" lang="en-US" altLang="zh-CN" sz="2400" dirty="0" smtClean="0"/>
              <a:t>can</a:t>
            </a:r>
            <a:r>
              <a:rPr kumimoji="1" lang="zh-CN" altLang="en-US" sz="2400" dirty="0" smtClean="0"/>
              <a:t> </a:t>
            </a:r>
            <a:r>
              <a:rPr kumimoji="1" lang="en-US" altLang="zh-CN" sz="2400" dirty="0" smtClean="0"/>
              <a:t>be</a:t>
            </a:r>
            <a:r>
              <a:rPr kumimoji="1" lang="zh-CN" altLang="en-US" sz="2400" dirty="0" smtClean="0"/>
              <a:t> </a:t>
            </a:r>
            <a:r>
              <a:rPr kumimoji="1" lang="en-US" altLang="zh-CN" sz="2400" dirty="0" smtClean="0"/>
              <a:t>deployed</a:t>
            </a:r>
            <a:r>
              <a:rPr kumimoji="1" lang="zh-CN" altLang="en-US" sz="2400" dirty="0" smtClean="0"/>
              <a:t> </a:t>
            </a:r>
            <a:r>
              <a:rPr kumimoji="1" lang="en-US" altLang="zh-CN" sz="2400" dirty="0" smtClean="0"/>
              <a:t>with</a:t>
            </a:r>
            <a:r>
              <a:rPr kumimoji="1" lang="zh-CN" altLang="en-US" sz="2400" dirty="0" smtClean="0"/>
              <a:t> </a:t>
            </a:r>
            <a:r>
              <a:rPr kumimoji="1" lang="en-US" altLang="zh-CN" sz="2400" dirty="0" smtClean="0"/>
              <a:t>many</a:t>
            </a:r>
            <a:r>
              <a:rPr kumimoji="1" lang="zh-CN" altLang="en-US" sz="2400" dirty="0" smtClean="0"/>
              <a:t> </a:t>
            </a:r>
            <a:r>
              <a:rPr kumimoji="1" lang="en-US" altLang="zh-CN" sz="2400" dirty="0" smtClean="0"/>
              <a:t>functions.</a:t>
            </a:r>
            <a:endParaRPr kumimoji="1" lang="zh-CN" altLang="en-US" sz="2400" dirty="0" smtClean="0"/>
          </a:p>
          <a:p>
            <a:pPr marL="342900" indent="-342900">
              <a:buAutoNum type="arabicPeriod"/>
            </a:pPr>
            <a:r>
              <a:rPr kumimoji="1" lang="en-US" altLang="zh-CN" sz="2400" dirty="0" smtClean="0"/>
              <a:t>No</a:t>
            </a:r>
            <a:r>
              <a:rPr kumimoji="1" lang="zh-CN" altLang="en-US" sz="2400" dirty="0" smtClean="0"/>
              <a:t> </a:t>
            </a:r>
            <a:r>
              <a:rPr kumimoji="1" lang="en-US" altLang="zh-CN" sz="2400" dirty="0" smtClean="0"/>
              <a:t>share</a:t>
            </a:r>
            <a:r>
              <a:rPr kumimoji="1" lang="zh-CN" altLang="en-US" sz="2400" dirty="0" smtClean="0"/>
              <a:t> </a:t>
            </a:r>
            <a:r>
              <a:rPr kumimoji="1" lang="en-US" altLang="zh-CN" sz="2400" dirty="0" smtClean="0"/>
              <a:t>function</a:t>
            </a:r>
            <a:r>
              <a:rPr kumimoji="1" lang="zh-CN" altLang="en-US" sz="2400" dirty="0" smtClean="0"/>
              <a:t> </a:t>
            </a:r>
            <a:r>
              <a:rPr kumimoji="1" lang="en-US" altLang="zh-CN" sz="2400" dirty="0" smtClean="0"/>
              <a:t>node.</a:t>
            </a:r>
            <a:endParaRPr kumimoji="1" lang="zh-CN" altLang="en-US" sz="2400" dirty="0" smtClean="0"/>
          </a:p>
          <a:p>
            <a:pPr marL="342900" indent="-342900">
              <a:buAutoNum type="arabicPeriod"/>
            </a:pPr>
            <a:r>
              <a:rPr kumimoji="1" lang="en-US" altLang="zh-CN" sz="2400" dirty="0" smtClean="0"/>
              <a:t>Fixed</a:t>
            </a:r>
            <a:r>
              <a:rPr kumimoji="1" lang="zh-CN" altLang="en-US" sz="2400" dirty="0" smtClean="0"/>
              <a:t> </a:t>
            </a:r>
            <a:r>
              <a:rPr kumimoji="1" lang="en-US" altLang="zh-CN" sz="2400" dirty="0" smtClean="0"/>
              <a:t>requirements.</a:t>
            </a:r>
            <a:endParaRPr kumimoji="1" lang="zh-CN" altLang="en-US" sz="2400" dirty="0"/>
          </a:p>
        </p:txBody>
      </p:sp>
    </p:spTree>
    <p:extLst>
      <p:ext uri="{BB962C8B-B14F-4D97-AF65-F5344CB8AC3E}">
        <p14:creationId xmlns:p14="http://schemas.microsoft.com/office/powerpoint/2010/main" val="74416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06487"/>
          </a:xfrm>
        </p:spPr>
        <p:txBody>
          <a:bodyPr/>
          <a:lstStyle/>
          <a:p>
            <a:r>
              <a:rPr kumimoji="1" lang="en-US" altLang="zh-CN" b="1" dirty="0"/>
              <a:t>Virtual Machine Deployment </a:t>
            </a:r>
            <a:endParaRPr kumimoji="1" lang="zh-CN" altLang="en-US" b="1" dirty="0"/>
          </a:p>
        </p:txBody>
      </p:sp>
      <p:sp>
        <p:nvSpPr>
          <p:cNvPr id="3" name="内容占位符 2"/>
          <p:cNvSpPr>
            <a:spLocks noGrp="1"/>
          </p:cNvSpPr>
          <p:nvPr>
            <p:ph idx="1"/>
          </p:nvPr>
        </p:nvSpPr>
        <p:spPr>
          <a:xfrm>
            <a:off x="838200" y="1897062"/>
            <a:ext cx="10515600" cy="2317750"/>
          </a:xfrm>
        </p:spPr>
        <p:txBody>
          <a:bodyPr/>
          <a:lstStyle/>
          <a:p>
            <a:r>
              <a:rPr kumimoji="1" lang="en-US" altLang="zh-CN" dirty="0" smtClean="0"/>
              <a:t>Requirements</a:t>
            </a:r>
            <a:r>
              <a:rPr kumimoji="1" lang="zh-CN" altLang="en-US" dirty="0" smtClean="0"/>
              <a:t> </a:t>
            </a:r>
            <a:r>
              <a:rPr kumimoji="1" lang="en-US" altLang="zh-CN" dirty="0" smtClean="0"/>
              <a:t>are</a:t>
            </a:r>
            <a:r>
              <a:rPr kumimoji="1" lang="zh-CN" altLang="en-US" dirty="0" smtClean="0"/>
              <a:t> </a:t>
            </a:r>
            <a:r>
              <a:rPr kumimoji="1" lang="en-US" altLang="zh-CN" dirty="0" smtClean="0"/>
              <a:t>deployed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virtual</a:t>
            </a:r>
            <a:r>
              <a:rPr kumimoji="1" lang="zh-CN" altLang="en-US" dirty="0" smtClean="0"/>
              <a:t> </a:t>
            </a:r>
            <a:r>
              <a:rPr kumimoji="1" lang="en-US" altLang="zh-CN" dirty="0" smtClean="0"/>
              <a:t>machine,</a:t>
            </a:r>
            <a:r>
              <a:rPr kumimoji="1" lang="zh-CN" altLang="en-US" dirty="0" smtClean="0"/>
              <a:t> </a:t>
            </a:r>
            <a:r>
              <a:rPr kumimoji="1" lang="en-US" altLang="zh-CN" dirty="0" smtClean="0"/>
              <a:t>and</a:t>
            </a:r>
            <a:r>
              <a:rPr kumimoji="1" lang="zh-CN" altLang="en-US" dirty="0" smtClean="0"/>
              <a:t> </a:t>
            </a:r>
            <a:r>
              <a:rPr kumimoji="1" lang="en-US" altLang="zh-CN" dirty="0" smtClean="0"/>
              <a:t>virtual machine is deployed in</a:t>
            </a:r>
            <a:r>
              <a:rPr kumimoji="1" lang="zh-CN" altLang="en-US" dirty="0" smtClean="0"/>
              <a:t> </a:t>
            </a:r>
            <a:r>
              <a:rPr kumimoji="1" lang="en-US" altLang="zh-CN" dirty="0" smtClean="0"/>
              <a:t>the</a:t>
            </a:r>
            <a:r>
              <a:rPr kumimoji="1" lang="zh-CN" altLang="en-US" dirty="0" smtClean="0"/>
              <a:t> </a:t>
            </a:r>
            <a:r>
              <a:rPr kumimoji="1" lang="en-US" altLang="zh-CN" dirty="0" smtClean="0"/>
              <a:t>physical node.</a:t>
            </a:r>
            <a:endParaRPr kumimoji="1" lang="zh-CN" altLang="en-US" dirty="0" smtClean="0"/>
          </a:p>
          <a:p>
            <a:r>
              <a:rPr kumimoji="1" lang="en-US" altLang="zh-CN" dirty="0" smtClean="0"/>
              <a:t>The</a:t>
            </a:r>
            <a:r>
              <a:rPr kumimoji="1" lang="zh-CN" altLang="en-US" dirty="0" smtClean="0"/>
              <a:t> </a:t>
            </a:r>
            <a:r>
              <a:rPr kumimoji="1" lang="en-US" altLang="zh-CN" dirty="0" smtClean="0"/>
              <a:t>problem</a:t>
            </a:r>
            <a:r>
              <a:rPr kumimoji="1" lang="zh-CN" altLang="en-US" dirty="0" smtClean="0"/>
              <a:t> </a:t>
            </a:r>
            <a:r>
              <a:rPr kumimoji="1" lang="en-US" altLang="zh-CN" dirty="0" smtClean="0"/>
              <a:t>of</a:t>
            </a:r>
            <a:r>
              <a:rPr kumimoji="1" lang="zh-CN" altLang="en-US" dirty="0" smtClean="0"/>
              <a:t> </a:t>
            </a:r>
            <a:r>
              <a:rPr kumimoji="1" lang="en-US" altLang="zh-CN" dirty="0" smtClean="0"/>
              <a:t>virtual machine deployment is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suitable</a:t>
            </a:r>
            <a:r>
              <a:rPr kumimoji="1" lang="zh-CN" altLang="en-US" dirty="0" smtClean="0"/>
              <a:t> </a:t>
            </a:r>
            <a:r>
              <a:rPr kumimoji="1" lang="en-US" altLang="zh-CN" dirty="0" smtClean="0"/>
              <a:t>place</a:t>
            </a:r>
            <a:r>
              <a:rPr kumimoji="1" lang="zh-CN" altLang="en-US" dirty="0" smtClean="0"/>
              <a:t> </a:t>
            </a:r>
            <a:r>
              <a:rPr kumimoji="1" lang="en-US" altLang="zh-CN" dirty="0" smtClean="0"/>
              <a:t>for</a:t>
            </a:r>
            <a:r>
              <a:rPr kumimoji="1" lang="zh-CN" altLang="en-US" dirty="0" smtClean="0"/>
              <a:t> </a:t>
            </a:r>
            <a:r>
              <a:rPr kumimoji="1" lang="en-US" altLang="zh-CN" dirty="0" smtClean="0"/>
              <a:t>virtual</a:t>
            </a:r>
            <a:r>
              <a:rPr kumimoji="1" lang="zh-CN" altLang="en-US" dirty="0" smtClean="0"/>
              <a:t> </a:t>
            </a:r>
            <a:r>
              <a:rPr kumimoji="1" lang="en-US" altLang="zh-CN" dirty="0" smtClean="0"/>
              <a:t>machine.</a:t>
            </a:r>
            <a:endParaRPr kumimoji="1" lang="zh-CN" altLang="en-US" dirty="0" smtClean="0"/>
          </a:p>
          <a:p>
            <a:r>
              <a:rPr kumimoji="1" lang="en-US" altLang="zh-CN" dirty="0" smtClean="0"/>
              <a:t>This</a:t>
            </a:r>
            <a:r>
              <a:rPr kumimoji="1" lang="zh-CN" altLang="en-US" dirty="0" smtClean="0"/>
              <a:t> </a:t>
            </a:r>
            <a:r>
              <a:rPr kumimoji="1" lang="en-US" altLang="zh-CN" dirty="0" smtClean="0"/>
              <a:t>problem</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next</a:t>
            </a:r>
            <a:r>
              <a:rPr kumimoji="1" lang="zh-CN" altLang="en-US" dirty="0" smtClean="0"/>
              <a:t> </a:t>
            </a:r>
            <a:r>
              <a:rPr kumimoji="1" lang="en-US" altLang="zh-CN" dirty="0" smtClean="0"/>
              <a:t>step</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talking</a:t>
            </a:r>
            <a:r>
              <a:rPr kumimoji="1" lang="zh-CN" altLang="en-US" dirty="0" smtClean="0"/>
              <a:t> </a:t>
            </a:r>
            <a:r>
              <a:rPr kumimoji="1" lang="en-US" altLang="zh-CN" dirty="0" smtClean="0"/>
              <a:t>problem.</a:t>
            </a:r>
            <a:endParaRPr kumimoji="1" lang="zh-CN" altLang="en-US" dirty="0"/>
          </a:p>
        </p:txBody>
      </p:sp>
    </p:spTree>
    <p:extLst>
      <p:ext uri="{BB962C8B-B14F-4D97-AF65-F5344CB8AC3E}">
        <p14:creationId xmlns:p14="http://schemas.microsoft.com/office/powerpoint/2010/main" val="1362699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Virtual Network </a:t>
            </a:r>
            <a:r>
              <a:rPr kumimoji="1" lang="en-US" altLang="zh-CN" b="1" dirty="0" smtClean="0"/>
              <a:t>Embedding</a:t>
            </a:r>
            <a:endParaRPr kumimoji="1" lang="zh-CN" altLang="en-US" b="1" dirty="0"/>
          </a:p>
        </p:txBody>
      </p:sp>
      <p:sp>
        <p:nvSpPr>
          <p:cNvPr id="3" name="内容占位符 2"/>
          <p:cNvSpPr>
            <a:spLocks noGrp="1"/>
          </p:cNvSpPr>
          <p:nvPr>
            <p:ph idx="1"/>
          </p:nvPr>
        </p:nvSpPr>
        <p:spPr>
          <a:xfrm>
            <a:off x="838200" y="1825625"/>
            <a:ext cx="6115493" cy="4351338"/>
          </a:xfrm>
        </p:spPr>
        <p:txBody>
          <a:bodyPr/>
          <a:lstStyle/>
          <a:p>
            <a:r>
              <a:rPr kumimoji="1" lang="en-US" altLang="zh-CN" dirty="0" smtClean="0"/>
              <a:t>Embedded</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network to</a:t>
            </a:r>
            <a:r>
              <a:rPr kumimoji="1" lang="zh-CN" altLang="en-US" dirty="0" smtClean="0"/>
              <a:t> </a:t>
            </a:r>
            <a:r>
              <a:rPr kumimoji="1" lang="en-US" altLang="zh-CN" dirty="0" smtClean="0"/>
              <a:t>a</a:t>
            </a:r>
            <a:r>
              <a:rPr kumimoji="1" lang="zh-CN" altLang="en-US" dirty="0" smtClean="0"/>
              <a:t> </a:t>
            </a:r>
            <a:r>
              <a:rPr kumimoji="1" lang="en-US" altLang="zh-CN" dirty="0" smtClean="0"/>
              <a:t>physical</a:t>
            </a:r>
            <a:r>
              <a:rPr kumimoji="1" lang="zh-CN" altLang="en-US" dirty="0" smtClean="0"/>
              <a:t> </a:t>
            </a:r>
            <a:r>
              <a:rPr kumimoji="1" lang="en-US" altLang="zh-CN" dirty="0" smtClean="0"/>
              <a:t>network</a:t>
            </a:r>
            <a:endParaRPr kumimoji="1" lang="zh-CN" altLang="en-US" dirty="0" smtClean="0"/>
          </a:p>
          <a:p>
            <a:r>
              <a:rPr kumimoji="1" lang="en-US" altLang="zh-CN" dirty="0" smtClean="0"/>
              <a:t>It</a:t>
            </a:r>
            <a:r>
              <a:rPr kumimoji="1" lang="zh-CN" altLang="en-US" dirty="0" smtClean="0"/>
              <a:t> </a:t>
            </a:r>
            <a:r>
              <a:rPr kumimoji="1" lang="en-US" altLang="zh-CN" dirty="0" smtClean="0"/>
              <a:t>also</a:t>
            </a:r>
            <a:r>
              <a:rPr kumimoji="1" lang="zh-CN" altLang="en-US" dirty="0" smtClean="0"/>
              <a:t> </a:t>
            </a:r>
            <a:r>
              <a:rPr kumimoji="1" lang="en-US" altLang="zh-CN" dirty="0" smtClean="0"/>
              <a:t>take</a:t>
            </a:r>
            <a:r>
              <a:rPr kumimoji="1" lang="zh-CN" altLang="en-US" dirty="0" smtClean="0"/>
              <a:t> </a:t>
            </a:r>
            <a:r>
              <a:rPr kumimoji="1" lang="en-US" altLang="zh-CN" dirty="0" smtClean="0"/>
              <a:t>allocation of</a:t>
            </a:r>
            <a:r>
              <a:rPr kumimoji="1" lang="zh-CN" altLang="en-US" dirty="0" smtClean="0"/>
              <a:t> </a:t>
            </a:r>
            <a:r>
              <a:rPr kumimoji="1" lang="en-US" altLang="zh-CN" dirty="0" smtClean="0"/>
              <a:t>node</a:t>
            </a:r>
            <a:r>
              <a:rPr kumimoji="1" lang="zh-CN" altLang="en-US" dirty="0" smtClean="0"/>
              <a:t> </a:t>
            </a:r>
            <a:r>
              <a:rPr kumimoji="1" lang="en-US" altLang="zh-CN" dirty="0" smtClean="0"/>
              <a:t>resources and</a:t>
            </a:r>
            <a:r>
              <a:rPr kumimoji="1" lang="zh-CN" altLang="en-US" dirty="0" smtClean="0"/>
              <a:t> </a:t>
            </a:r>
            <a:r>
              <a:rPr kumimoji="1" lang="en-US" altLang="zh-CN" dirty="0" smtClean="0"/>
              <a:t>edge</a:t>
            </a:r>
            <a:r>
              <a:rPr kumimoji="1" lang="zh-CN" altLang="en-US" dirty="0" smtClean="0"/>
              <a:t> </a:t>
            </a:r>
            <a:r>
              <a:rPr kumimoji="1" lang="en-US" altLang="zh-CN" dirty="0" smtClean="0"/>
              <a:t>resources into</a:t>
            </a:r>
            <a:r>
              <a:rPr kumimoji="1" lang="zh-CN" altLang="en-US" dirty="0" smtClean="0"/>
              <a:t> </a:t>
            </a:r>
            <a:r>
              <a:rPr kumimoji="1" lang="en-US" altLang="zh-CN" dirty="0" smtClean="0"/>
              <a:t>account.</a:t>
            </a:r>
            <a:endParaRPr kumimoji="1" lang="zh-CN" altLang="en-US" dirty="0" smtClean="0"/>
          </a:p>
          <a:p>
            <a:r>
              <a:rPr kumimoji="1" lang="en-US" altLang="zh-CN" dirty="0" smtClean="0"/>
              <a:t>Differences:</a:t>
            </a:r>
            <a:r>
              <a:rPr kumimoji="1" lang="zh-CN" altLang="en-US" dirty="0" smtClean="0"/>
              <a:t> </a:t>
            </a:r>
            <a:r>
              <a:rPr kumimoji="1" lang="en-US" altLang="zh-CN" dirty="0" smtClean="0"/>
              <a:t>it</a:t>
            </a:r>
            <a:r>
              <a:rPr kumimoji="1" lang="zh-CN" altLang="en-US" dirty="0" smtClean="0"/>
              <a:t> </a:t>
            </a:r>
            <a:r>
              <a:rPr kumimoji="1" lang="en-US" altLang="zh-CN" dirty="0" smtClean="0"/>
              <a:t>is</a:t>
            </a:r>
            <a:r>
              <a:rPr kumimoji="1" lang="zh-CN" altLang="en-US" dirty="0" smtClean="0"/>
              <a:t> </a:t>
            </a:r>
            <a:r>
              <a:rPr kumimoji="1" lang="en-US" altLang="zh-CN" dirty="0" smtClean="0"/>
              <a:t>an</a:t>
            </a:r>
            <a:r>
              <a:rPr kumimoji="1" lang="zh-CN" altLang="en-US" dirty="0" smtClean="0"/>
              <a:t> </a:t>
            </a:r>
            <a:r>
              <a:rPr kumimoji="1" lang="en-US" altLang="zh-CN" dirty="0" smtClean="0"/>
              <a:t>undirected</a:t>
            </a:r>
            <a:r>
              <a:rPr kumimoji="1" lang="zh-CN" altLang="en-US" dirty="0" smtClean="0"/>
              <a:t> </a:t>
            </a:r>
            <a:r>
              <a:rPr kumimoji="1" lang="en-US" altLang="zh-CN" dirty="0" smtClean="0"/>
              <a:t>cyclic graph.</a:t>
            </a:r>
            <a:endParaRPr kumimoji="1" lang="zh-CN" altLang="en-US"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1193800"/>
            <a:ext cx="5702300" cy="5664200"/>
          </a:xfrm>
          <a:prstGeom prst="rect">
            <a:avLst/>
          </a:prstGeom>
        </p:spPr>
      </p:pic>
    </p:spTree>
    <p:extLst>
      <p:ext uri="{BB962C8B-B14F-4D97-AF65-F5344CB8AC3E}">
        <p14:creationId xmlns:p14="http://schemas.microsoft.com/office/powerpoint/2010/main" val="191842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609" y="677310"/>
            <a:ext cx="10515600" cy="3150412"/>
          </a:xfrm>
          <a:pattFill prst="pct25">
            <a:fgClr>
              <a:srgbClr val="0070C0"/>
            </a:fgClr>
            <a:bgClr>
              <a:schemeClr val="bg1"/>
            </a:bgClr>
          </a:pattFill>
        </p:spPr>
        <p:txBody>
          <a:bodyPr/>
          <a:lstStyle/>
          <a:p>
            <a:r>
              <a:rPr kumimoji="1" lang="en-US" altLang="zh-CN" dirty="0" smtClean="0"/>
              <a:t>For</a:t>
            </a:r>
            <a:r>
              <a:rPr kumimoji="1" lang="zh-CN" altLang="en-US" dirty="0" smtClean="0"/>
              <a:t> </a:t>
            </a:r>
            <a:r>
              <a:rPr kumimoji="1" lang="en-US" altLang="zh-CN" dirty="0" smtClean="0"/>
              <a:t>multi-service</a:t>
            </a:r>
            <a:r>
              <a:rPr kumimoji="1" lang="zh-CN" altLang="en-US" dirty="0" smtClean="0"/>
              <a:t> </a:t>
            </a:r>
            <a:r>
              <a:rPr kumimoji="1" lang="en-US" altLang="zh-CN" dirty="0" smtClean="0"/>
              <a:t>chains,</a:t>
            </a:r>
            <a:r>
              <a:rPr kumimoji="1" lang="zh-CN" altLang="en-US" dirty="0" smtClean="0"/>
              <a:t> </a:t>
            </a:r>
            <a:r>
              <a:rPr kumimoji="1" lang="en-US" altLang="zh-CN" dirty="0" smtClean="0"/>
              <a:t>to</a:t>
            </a:r>
            <a:r>
              <a:rPr kumimoji="1" lang="zh-CN" altLang="en-US" dirty="0" smtClean="0"/>
              <a:t> </a:t>
            </a:r>
            <a:r>
              <a:rPr kumimoji="1" lang="en-US" altLang="zh-CN" dirty="0" smtClean="0"/>
              <a:t>find</a:t>
            </a:r>
            <a:r>
              <a:rPr kumimoji="1" lang="zh-CN" altLang="en-US" dirty="0" smtClean="0"/>
              <a:t> </a:t>
            </a:r>
            <a:r>
              <a:rPr kumimoji="1" lang="en-US" altLang="zh-CN" dirty="0" smtClean="0"/>
              <a:t>a</a:t>
            </a:r>
            <a:r>
              <a:rPr kumimoji="1" lang="zh-CN" altLang="en-US" dirty="0" smtClean="0"/>
              <a:t> </a:t>
            </a:r>
            <a:r>
              <a:rPr kumimoji="1" lang="en-US" altLang="zh-CN" dirty="0" smtClean="0"/>
              <a:t>optimal</a:t>
            </a:r>
            <a:r>
              <a:rPr kumimoji="1" lang="zh-CN" altLang="en-US" dirty="0" smtClean="0"/>
              <a:t> </a:t>
            </a:r>
            <a:r>
              <a:rPr kumimoji="1" lang="en-US" altLang="zh-CN" dirty="0" smtClean="0"/>
              <a:t>deployment plan</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NP-hard</a:t>
            </a:r>
            <a:r>
              <a:rPr kumimoji="1" lang="zh-CN" altLang="en-US" dirty="0" smtClean="0"/>
              <a:t> </a:t>
            </a:r>
            <a:r>
              <a:rPr kumimoji="1" lang="en-US" altLang="zh-CN" dirty="0" smtClean="0"/>
              <a:t>problem.</a:t>
            </a:r>
            <a:r>
              <a:rPr kumimoji="1" lang="zh-CN" altLang="en-US" dirty="0" smtClean="0"/>
              <a:t> </a:t>
            </a:r>
            <a:r>
              <a:rPr kumimoji="1" lang="en-US" altLang="zh-CN" dirty="0" smtClean="0"/>
              <a:t>Consider 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is</a:t>
            </a:r>
            <a:r>
              <a:rPr kumimoji="1" lang="zh-CN" altLang="en-US" dirty="0" smtClean="0"/>
              <a:t> </a:t>
            </a:r>
            <a:r>
              <a:rPr kumimoji="1" lang="en-US" altLang="zh-CN" dirty="0" smtClean="0"/>
              <a:t>queued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deployed.</a:t>
            </a:r>
            <a:endParaRPr kumimoji="1" lang="zh-CN" altLang="en-US" dirty="0" smtClean="0"/>
          </a:p>
          <a:p>
            <a:r>
              <a:rPr kumimoji="1" lang="en-US" altLang="zh-CN" dirty="0" smtClean="0"/>
              <a:t>When</a:t>
            </a:r>
            <a:r>
              <a:rPr kumimoji="1" lang="zh-CN" altLang="en-US" dirty="0" smtClean="0"/>
              <a:t> </a:t>
            </a:r>
            <a:r>
              <a:rPr kumimoji="1" lang="en-US" altLang="zh-CN" dirty="0" smtClean="0"/>
              <a:t>the</a:t>
            </a:r>
            <a:r>
              <a:rPr kumimoji="1" lang="zh-CN" altLang="en-US" dirty="0" smtClean="0"/>
              <a:t> </a:t>
            </a:r>
            <a:r>
              <a:rPr kumimoji="1" lang="en-US" altLang="zh-CN" dirty="0" smtClean="0"/>
              <a:t>service</a:t>
            </a:r>
            <a:r>
              <a:rPr kumimoji="1" lang="zh-CN" altLang="en-US" dirty="0" smtClean="0"/>
              <a:t> </a:t>
            </a:r>
            <a:r>
              <a:rPr kumimoji="1" lang="en-US" altLang="zh-CN" dirty="0" smtClean="0"/>
              <a:t>chain</a:t>
            </a:r>
            <a:r>
              <a:rPr kumimoji="1" lang="zh-CN" altLang="en-US" dirty="0" smtClean="0"/>
              <a:t> </a:t>
            </a:r>
            <a:r>
              <a:rPr kumimoji="1" lang="en-US" altLang="zh-CN" dirty="0" smtClean="0"/>
              <a:t>requires,</a:t>
            </a:r>
            <a:r>
              <a:rPr kumimoji="1" lang="zh-CN" altLang="en-US" dirty="0" smtClean="0"/>
              <a:t> </a:t>
            </a:r>
            <a:r>
              <a:rPr kumimoji="1" lang="en-US" altLang="zh-CN" dirty="0" smtClean="0"/>
              <a:t>first</a:t>
            </a:r>
            <a:r>
              <a:rPr kumimoji="1" lang="zh-CN" altLang="en-US" dirty="0" smtClean="0"/>
              <a:t> </a:t>
            </a:r>
            <a:r>
              <a:rPr kumimoji="1" lang="en-US" altLang="zh-CN" dirty="0" smtClean="0"/>
              <a:t>judge</a:t>
            </a:r>
            <a:r>
              <a:rPr kumimoji="1" lang="zh-CN" altLang="en-US" dirty="0" smtClean="0"/>
              <a:t> </a:t>
            </a:r>
            <a:r>
              <a:rPr kumimoji="1" lang="en-US" altLang="zh-CN" dirty="0" smtClean="0"/>
              <a:t>whether</a:t>
            </a:r>
            <a:r>
              <a:rPr kumimoji="1" lang="zh-CN" altLang="en-US" dirty="0" smtClean="0"/>
              <a:t> </a:t>
            </a:r>
            <a:r>
              <a:rPr kumimoji="1" lang="en-US" altLang="zh-CN" dirty="0" smtClean="0"/>
              <a:t>the</a:t>
            </a:r>
            <a:r>
              <a:rPr kumimoji="1" lang="zh-CN" altLang="en-US" dirty="0" smtClean="0"/>
              <a:t> </a:t>
            </a:r>
            <a:r>
              <a:rPr kumimoji="1" lang="en-US" altLang="zh-CN" dirty="0" smtClean="0"/>
              <a:t>resources is</a:t>
            </a:r>
            <a:r>
              <a:rPr kumimoji="1" lang="zh-CN" altLang="en-US" dirty="0" smtClean="0"/>
              <a:t> </a:t>
            </a:r>
            <a:r>
              <a:rPr kumimoji="1" lang="en-US" altLang="zh-CN" dirty="0" smtClean="0"/>
              <a:t>enough.</a:t>
            </a:r>
            <a:endParaRPr kumimoji="1" lang="zh-CN" altLang="en-US" dirty="0" smtClean="0"/>
          </a:p>
          <a:p>
            <a:r>
              <a:rPr kumimoji="1" lang="en-US" altLang="zh-CN" dirty="0" smtClean="0"/>
              <a:t>Under</a:t>
            </a:r>
            <a:r>
              <a:rPr kumimoji="1" lang="zh-CN" altLang="en-US" dirty="0" smtClean="0"/>
              <a:t> </a:t>
            </a:r>
            <a:r>
              <a:rPr kumimoji="1" lang="en-US" altLang="zh-CN" dirty="0" smtClean="0"/>
              <a:t>common circumstances,</a:t>
            </a:r>
            <a:r>
              <a:rPr kumimoji="1" lang="zh-CN" altLang="en-US" dirty="0" smtClean="0"/>
              <a:t> </a:t>
            </a:r>
            <a:r>
              <a:rPr kumimoji="1" lang="en-US" altLang="zh-CN" dirty="0" smtClean="0"/>
              <a:t>a</a:t>
            </a:r>
            <a:r>
              <a:rPr kumimoji="1" lang="zh-CN" altLang="en-US" dirty="0" smtClean="0"/>
              <a:t> </a:t>
            </a:r>
            <a:r>
              <a:rPr kumimoji="1" lang="en-US" altLang="zh-CN" dirty="0" smtClean="0"/>
              <a:t>virtual</a:t>
            </a:r>
            <a:r>
              <a:rPr kumimoji="1" lang="zh-CN" altLang="en-US" dirty="0" smtClean="0"/>
              <a:t> </a:t>
            </a:r>
            <a:r>
              <a:rPr kumimoji="1" lang="en-US" altLang="zh-CN" dirty="0" smtClean="0"/>
              <a:t>machine can</a:t>
            </a:r>
            <a:r>
              <a:rPr kumimoji="1" lang="zh-CN" altLang="en-US" dirty="0" smtClean="0"/>
              <a:t> </a:t>
            </a:r>
            <a:r>
              <a:rPr kumimoji="1" lang="en-US" altLang="zh-CN" dirty="0" smtClean="0"/>
              <a:t>be</a:t>
            </a:r>
            <a:r>
              <a:rPr kumimoji="1" lang="zh-CN" altLang="en-US" dirty="0" smtClean="0"/>
              <a:t> </a:t>
            </a:r>
            <a:r>
              <a:rPr kumimoji="1" lang="en-US" altLang="zh-CN" dirty="0" smtClean="0"/>
              <a:t>deployed with</a:t>
            </a:r>
            <a:r>
              <a:rPr kumimoji="1" lang="zh-CN" altLang="en-US" dirty="0" smtClean="0"/>
              <a:t> </a:t>
            </a:r>
            <a:r>
              <a:rPr kumimoji="1" lang="en-US" altLang="zh-CN" dirty="0" smtClean="0"/>
              <a:t>a</a:t>
            </a:r>
            <a:r>
              <a:rPr kumimoji="1" lang="zh-CN" altLang="en-US" dirty="0" smtClean="0"/>
              <a:t> </a:t>
            </a:r>
            <a:r>
              <a:rPr kumimoji="1" lang="en-US" altLang="zh-CN" dirty="0" smtClean="0"/>
              <a:t>VNF</a:t>
            </a:r>
            <a:r>
              <a:rPr kumimoji="1" lang="zh-CN" altLang="en-US" dirty="0" smtClean="0"/>
              <a:t> </a:t>
            </a:r>
            <a:r>
              <a:rPr kumimoji="1" lang="en-US" altLang="zh-CN" dirty="0" smtClean="0"/>
              <a:t>function,</a:t>
            </a:r>
            <a:r>
              <a:rPr kumimoji="1" lang="zh-CN" altLang="en-US" dirty="0" smtClean="0"/>
              <a:t> </a:t>
            </a:r>
            <a:r>
              <a:rPr kumimoji="1" lang="en-US" altLang="zh-CN" dirty="0" smtClean="0"/>
              <a:t>and</a:t>
            </a:r>
            <a:r>
              <a:rPr kumimoji="1" lang="zh-CN" altLang="en-US" dirty="0" smtClean="0"/>
              <a:t> </a:t>
            </a:r>
            <a:r>
              <a:rPr kumimoji="1" lang="en-US" altLang="zh-CN" dirty="0" smtClean="0"/>
              <a:t>different</a:t>
            </a:r>
            <a:r>
              <a:rPr kumimoji="1" lang="zh-CN" altLang="en-US" dirty="0" smtClean="0"/>
              <a:t> </a:t>
            </a:r>
            <a:r>
              <a:rPr kumimoji="1" lang="en-US" altLang="zh-CN" dirty="0" smtClean="0"/>
              <a:t>service chains</a:t>
            </a:r>
            <a:r>
              <a:rPr kumimoji="1" lang="zh-CN" altLang="en-US" dirty="0" smtClean="0"/>
              <a:t> </a:t>
            </a:r>
            <a:r>
              <a:rPr kumimoji="1" lang="en-US" altLang="zh-CN" dirty="0" smtClean="0"/>
              <a:t>can</a:t>
            </a:r>
            <a:r>
              <a:rPr kumimoji="1" lang="zh-CN" altLang="en-US" dirty="0" smtClean="0"/>
              <a:t> </a:t>
            </a:r>
            <a:r>
              <a:rPr kumimoji="1" lang="en-US" altLang="zh-CN" dirty="0" smtClean="0"/>
              <a:t>share</a:t>
            </a:r>
            <a:r>
              <a:rPr kumimoji="1" lang="zh-CN" altLang="en-US" dirty="0" smtClean="0"/>
              <a:t> </a:t>
            </a:r>
            <a:r>
              <a:rPr kumimoji="1" lang="en-US" altLang="zh-CN" dirty="0" smtClean="0"/>
              <a:t>the</a:t>
            </a:r>
            <a:r>
              <a:rPr kumimoji="1" lang="zh-CN" altLang="en-US" dirty="0" smtClean="0"/>
              <a:t> </a:t>
            </a:r>
            <a:r>
              <a:rPr kumimoji="1" lang="en-US" altLang="zh-CN" dirty="0" smtClean="0"/>
              <a:t>same</a:t>
            </a:r>
            <a:r>
              <a:rPr kumimoji="1" lang="zh-CN" altLang="en-US" dirty="0" smtClean="0"/>
              <a:t>  </a:t>
            </a:r>
            <a:r>
              <a:rPr kumimoji="1" lang="en-US" altLang="zh-CN" dirty="0" smtClean="0"/>
              <a:t>VNF</a:t>
            </a:r>
            <a:r>
              <a:rPr kumimoji="1" lang="zh-CN" altLang="en-US" dirty="0" smtClean="0"/>
              <a:t> </a:t>
            </a:r>
            <a:r>
              <a:rPr kumimoji="1" lang="en-US" altLang="zh-CN" dirty="0" smtClean="0"/>
              <a:t>function.</a:t>
            </a:r>
            <a:endParaRPr kumimoji="1" lang="zh-CN" altLang="en-US" dirty="0" smtClean="0"/>
          </a:p>
        </p:txBody>
      </p:sp>
      <mc:AlternateContent xmlns:mc="http://schemas.openxmlformats.org/markup-compatibility/2006" xmlns:a14="http://schemas.microsoft.com/office/drawing/2010/main">
        <mc:Choice Requires="a14">
          <p:sp>
            <p:nvSpPr>
              <p:cNvPr id="4" name="文本框 3"/>
              <p:cNvSpPr txBox="1"/>
              <p:nvPr/>
            </p:nvSpPr>
            <p:spPr>
              <a:xfrm>
                <a:off x="2480930" y="4550734"/>
                <a:ext cx="6974958" cy="1200329"/>
              </a:xfrm>
              <a:prstGeom prst="rect">
                <a:avLst/>
              </a:prstGeom>
              <a:solidFill>
                <a:srgbClr val="FF0000"/>
              </a:solidFill>
            </p:spPr>
            <p:txBody>
              <a:bodyPr wrap="square" rtlCol="0">
                <a:spAutoFit/>
              </a:bodyPr>
              <a:lstStyle/>
              <a:p>
                <a:pPr algn="ctr"/>
                <a:r>
                  <a:rPr lang="en-US" altLang="zh-CN" sz="3600" i="1" dirty="0"/>
                  <a:t>Maximize</a:t>
                </a:r>
                <a:r>
                  <a:rPr lang="zh-CN" altLang="zh-CN" sz="3600" i="1" dirty="0"/>
                  <a:t>：</a:t>
                </a:r>
                <a14:m>
                  <m:oMath xmlns:m="http://schemas.openxmlformats.org/officeDocument/2006/math">
                    <m:sSubSup>
                      <m:sSubSupPr>
                        <m:ctrlPr>
                          <a:rPr lang="zh-CN" altLang="zh-CN" sz="3600" i="1">
                            <a:latin typeface="Cambria Math" charset="0"/>
                          </a:rPr>
                        </m:ctrlPr>
                      </m:sSubSupPr>
                      <m:e>
                        <m:r>
                          <a:rPr lang="en-US" altLang="zh-CN" sz="3600" i="1">
                            <a:latin typeface="Cambria Math" panose="02040503050406030204" pitchFamily="18" charset="0"/>
                          </a:rPr>
                          <m:t>𝑁</m:t>
                        </m:r>
                      </m:e>
                      <m:sub>
                        <m:r>
                          <a:rPr lang="en-US" altLang="zh-CN" sz="3600" i="1">
                            <a:latin typeface="Cambria Math" panose="02040503050406030204" pitchFamily="18" charset="0"/>
                          </a:rPr>
                          <m:t>𝑅</m:t>
                        </m:r>
                      </m:sub>
                      <m:sup>
                        <m:r>
                          <a:rPr lang="en-US" altLang="zh-CN" sz="3600" i="1">
                            <a:latin typeface="Cambria Math" panose="02040503050406030204" pitchFamily="18" charset="0"/>
                          </a:rPr>
                          <m:t>𝑠</m:t>
                        </m:r>
                      </m:sup>
                    </m:sSubSup>
                  </m:oMath>
                </a14:m>
                <a:endParaRPr lang="zh-CN" altLang="zh-CN" sz="3600" dirty="0"/>
              </a:p>
              <a:p>
                <a:pPr algn="ctr"/>
                <a:r>
                  <a:rPr lang="en-US" altLang="zh-CN" sz="3600" i="1" dirty="0"/>
                  <a:t>Minimize</a:t>
                </a:r>
                <a:r>
                  <a:rPr lang="zh-CN" altLang="zh-CN" sz="3600" i="1" dirty="0"/>
                  <a:t>：</a:t>
                </a:r>
                <a:r>
                  <a:rPr lang="en-US" altLang="zh-CN" sz="3600" i="1" dirty="0"/>
                  <a:t>Cost(</a:t>
                </a:r>
                <a14:m>
                  <m:oMath xmlns:m="http://schemas.openxmlformats.org/officeDocument/2006/math">
                    <m:sSup>
                      <m:sSupPr>
                        <m:ctrlPr>
                          <a:rPr lang="zh-CN" altLang="zh-CN" sz="3600" i="1">
                            <a:latin typeface="Cambria Math" charset="0"/>
                          </a:rPr>
                        </m:ctrlPr>
                      </m:sSupPr>
                      <m:e>
                        <m:r>
                          <a:rPr lang="en-US" altLang="zh-CN" sz="3600" i="1">
                            <a:latin typeface="Cambria Math" panose="02040503050406030204" pitchFamily="18" charset="0"/>
                          </a:rPr>
                          <m:t>𝐺</m:t>
                        </m:r>
                      </m:e>
                      <m:sup>
                        <m:r>
                          <a:rPr lang="en-US" altLang="zh-CN" sz="3600" i="1">
                            <a:latin typeface="Cambria Math" panose="02040503050406030204" pitchFamily="18" charset="0"/>
                          </a:rPr>
                          <m:t>𝑠</m:t>
                        </m:r>
                      </m:sup>
                    </m:sSup>
                    <m:r>
                      <a:rPr lang="en-US" altLang="zh-CN" sz="3600" i="1">
                        <a:latin typeface="Cambria Math" panose="02040503050406030204" pitchFamily="18" charset="0"/>
                      </a:rPr>
                      <m:t>,</m:t>
                    </m:r>
                    <m:r>
                      <a:rPr lang="en-US" altLang="zh-CN" sz="3600" i="1">
                        <a:latin typeface="Cambria Math" panose="02040503050406030204" pitchFamily="18" charset="0"/>
                      </a:rPr>
                      <m:t>𝑅</m:t>
                    </m:r>
                    <m:r>
                      <a:rPr lang="en-US" altLang="zh-CN" sz="3600" i="1">
                        <a:latin typeface="Cambria Math" panose="02040503050406030204" pitchFamily="18" charset="0"/>
                      </a:rPr>
                      <m:t>,</m:t>
                    </m:r>
                    <m:r>
                      <a:rPr lang="en-US" altLang="zh-CN" sz="3600" i="1">
                        <a:latin typeface="Cambria Math" panose="02040503050406030204" pitchFamily="18" charset="0"/>
                      </a:rPr>
                      <m:t>𝑀</m:t>
                    </m:r>
                  </m:oMath>
                </a14:m>
                <a:r>
                  <a:rPr lang="en-US" altLang="zh-CN" sz="3600" i="1" dirty="0" smtClean="0"/>
                  <a:t>)</a:t>
                </a:r>
                <a:endParaRPr lang="zh-CN" altLang="zh-CN" sz="3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480930" y="4550734"/>
                <a:ext cx="6974958" cy="1200329"/>
              </a:xfrm>
              <a:prstGeom prst="rect">
                <a:avLst/>
              </a:prstGeom>
              <a:blipFill rotWithShape="0">
                <a:blip r:embed="rId3"/>
                <a:stretch>
                  <a:fillRect t="-10714" b="-19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30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Deployment mechanisms</a:t>
            </a:r>
            <a:endParaRPr kumimoji="1" lang="zh-CN" altLang="en-US" b="1" dirty="0"/>
          </a:p>
        </p:txBody>
      </p:sp>
      <p:sp>
        <p:nvSpPr>
          <p:cNvPr id="3" name="内容占位符 2"/>
          <p:cNvSpPr>
            <a:spLocks noGrp="1"/>
          </p:cNvSpPr>
          <p:nvPr>
            <p:ph sz="half" idx="1"/>
          </p:nvPr>
        </p:nvSpPr>
        <p:spPr>
          <a:xfrm>
            <a:off x="838200" y="1825625"/>
            <a:ext cx="5181600" cy="2403475"/>
          </a:xfrm>
          <a:noFill/>
          <a:ln>
            <a:solidFill>
              <a:srgbClr val="FFFF00"/>
            </a:solidFill>
          </a:ln>
        </p:spPr>
        <p:txBody>
          <a:bodyPr/>
          <a:lstStyle/>
          <a:p>
            <a:r>
              <a:rPr lang="en-US" altLang="zh-CN" dirty="0"/>
              <a:t>Deployment of </a:t>
            </a:r>
            <a:r>
              <a:rPr lang="en-US" altLang="zh-CN" dirty="0" smtClean="0"/>
              <a:t>functions</a:t>
            </a:r>
            <a:endParaRPr lang="zh-CN" altLang="en-US" dirty="0" smtClean="0"/>
          </a:p>
          <a:p>
            <a:pPr marL="0" indent="0">
              <a:buNone/>
            </a:pPr>
            <a:r>
              <a:rPr lang="en-US" altLang="zh-CN" sz="2400" dirty="0"/>
              <a:t>optimal nodes set will be selected to load all the required VNF because virtual functions of different nodes in the physical network are different. </a:t>
            </a:r>
          </a:p>
        </p:txBody>
      </p:sp>
      <p:sp>
        <p:nvSpPr>
          <p:cNvPr id="5" name="内容占位符 4"/>
          <p:cNvSpPr>
            <a:spLocks noGrp="1"/>
          </p:cNvSpPr>
          <p:nvPr>
            <p:ph sz="half" idx="2"/>
          </p:nvPr>
        </p:nvSpPr>
        <p:spPr>
          <a:xfrm>
            <a:off x="6172200" y="1825625"/>
            <a:ext cx="5181600" cy="2403475"/>
          </a:xfrm>
          <a:noFill/>
          <a:ln>
            <a:solidFill>
              <a:srgbClr val="FFFF00"/>
            </a:solidFill>
          </a:ln>
        </p:spPr>
        <p:txBody>
          <a:bodyPr/>
          <a:lstStyle/>
          <a:p>
            <a:r>
              <a:rPr lang="en-US" altLang="zh-CN" dirty="0"/>
              <a:t>Selection of path </a:t>
            </a:r>
          </a:p>
          <a:p>
            <a:pPr marL="0" indent="0">
              <a:buNone/>
            </a:pPr>
            <a:r>
              <a:rPr lang="en-US" altLang="zh-CN" sz="2400" dirty="0"/>
              <a:t>after selection of nodes, a proper path between nodes is also needed to make one node corresponding with another and achieve a splendid working efficiency. </a:t>
            </a:r>
          </a:p>
        </p:txBody>
      </p:sp>
      <p:sp>
        <p:nvSpPr>
          <p:cNvPr id="6" name="文本框 5"/>
          <p:cNvSpPr txBox="1"/>
          <p:nvPr/>
        </p:nvSpPr>
        <p:spPr>
          <a:xfrm>
            <a:off x="1128713" y="4464050"/>
            <a:ext cx="9782174" cy="1569660"/>
          </a:xfrm>
          <a:prstGeom prst="rect">
            <a:avLst/>
          </a:prstGeom>
          <a:blipFill>
            <a:blip r:embed="rId3"/>
            <a:tile tx="0" ty="0" sx="100000" sy="100000" flip="none" algn="tl"/>
          </a:blipFill>
        </p:spPr>
        <p:txBody>
          <a:bodyPr wrap="square" rtlCol="0">
            <a:spAutoFit/>
          </a:bodyPr>
          <a:lstStyle/>
          <a:p>
            <a:pPr algn="ctr"/>
            <a:r>
              <a:rPr lang="en-US" altLang="zh-CN" sz="3200" dirty="0"/>
              <a:t>For an incoming VNF chain requests, we need to map all the VNFs of the </a:t>
            </a:r>
            <a:r>
              <a:rPr lang="en-US" altLang="zh-CN" sz="3200" dirty="0" smtClean="0"/>
              <a:t>service </a:t>
            </a:r>
            <a:r>
              <a:rPr lang="en-US" altLang="zh-CN" sz="3200" dirty="0"/>
              <a:t>chain and construct a physical path to link all the nodes. </a:t>
            </a:r>
          </a:p>
        </p:txBody>
      </p:sp>
    </p:spTree>
    <p:extLst>
      <p:ext uri="{BB962C8B-B14F-4D97-AF65-F5344CB8AC3E}">
        <p14:creationId xmlns:p14="http://schemas.microsoft.com/office/powerpoint/2010/main" val="10026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2199</Words>
  <Application>Microsoft Macintosh PowerPoint</Application>
  <PresentationFormat>宽屏</PresentationFormat>
  <Paragraphs>150</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Calibri</vt:lpstr>
      <vt:lpstr>Calibri Light</vt:lpstr>
      <vt:lpstr>Cambria Math</vt:lpstr>
      <vt:lpstr>Helvetica Neue</vt:lpstr>
      <vt:lpstr>ＭＳ Ｐゴシック</vt:lpstr>
      <vt:lpstr>等线</vt:lpstr>
      <vt:lpstr>宋体</vt:lpstr>
      <vt:lpstr>Arial</vt:lpstr>
      <vt:lpstr>Office 主题</vt:lpstr>
      <vt:lpstr>A Greedy Heuristic Deployment strategy for VNFs</vt:lpstr>
      <vt:lpstr>Background </vt:lpstr>
      <vt:lpstr>Resource Scheduling for Network Function Virtualization </vt:lpstr>
      <vt:lpstr>Related work</vt:lpstr>
      <vt:lpstr>Resources Allocation of SFC</vt:lpstr>
      <vt:lpstr>Virtual Machine Deployment </vt:lpstr>
      <vt:lpstr>Virtual Network Embedding</vt:lpstr>
      <vt:lpstr>PowerPoint 演示文稿</vt:lpstr>
      <vt:lpstr>Deployment mechanisms</vt:lpstr>
      <vt:lpstr>For an incoming VNF chain request, there are 2 choices.  </vt:lpstr>
      <vt:lpstr>Example</vt:lpstr>
      <vt:lpstr>Dynamic requirements</vt:lpstr>
      <vt:lpstr>Example</vt:lpstr>
      <vt:lpstr>How to reuse physical nodes?</vt:lpstr>
      <vt:lpstr>Sub-chain </vt:lpstr>
      <vt:lpstr>A heuristic deployment plan </vt:lpstr>
      <vt:lpstr>Greedy Algorithm </vt:lpstr>
      <vt:lpstr>Simulation justification </vt:lpstr>
      <vt:lpstr>Conclusion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Heuristic Deployment for VNFs</dc:title>
  <dc:creator>李浩</dc:creator>
  <cp:lastModifiedBy>李浩</cp:lastModifiedBy>
  <cp:revision>77</cp:revision>
  <dcterms:created xsi:type="dcterms:W3CDTF">2017-11-04T11:13:21Z</dcterms:created>
  <dcterms:modified xsi:type="dcterms:W3CDTF">2017-12-12T12:24:38Z</dcterms:modified>
</cp:coreProperties>
</file>