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80" r:id="rId14"/>
    <p:sldId id="268" r:id="rId15"/>
    <p:sldId id="273" r:id="rId16"/>
    <p:sldId id="271" r:id="rId17"/>
    <p:sldId id="272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9"/>
    <p:restoredTop sz="79354" autoAdjust="0"/>
  </p:normalViewPr>
  <p:slideViewPr>
    <p:cSldViewPr snapToGrid="0" snapToObjects="1">
      <p:cViewPr varScale="1">
        <p:scale>
          <a:sx n="90" d="100"/>
          <a:sy n="90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2EEB1-3D64-4C5C-81C1-297EF2F2940E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9BC8A-BDC5-4A08-AFFD-F61F33DF6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9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9BC8A-BDC5-4A08-AFFD-F61F33DF65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9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为什么对于无限多服务链可以成立，是因为这是相比较服务链来说，虚拟机上的节点和资源是巨大的，因此重用因子主要取决于服务链，而不取决于虚拟机。</a:t>
            </a:r>
            <a:endParaRPr lang="en-US" altLang="zh-CN" dirty="0" smtClean="0"/>
          </a:p>
          <a:p>
            <a:r>
              <a:rPr lang="zh-CN" altLang="en-US" dirty="0" smtClean="0"/>
              <a:t>同时这里节点的可用和资源的可用是一个向量的比较，而非标量的比较。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9BC8A-BDC5-4A08-AFFD-F61F33DF65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4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50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56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7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95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24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7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7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92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4F77-D39D-A04C-9AB7-9EDA183ECF7C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44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14499"/>
            <a:ext cx="9144000" cy="1795463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Greedy Heuristic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Deployment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strategy for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VNFs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37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 an incoming VNF chain </a:t>
            </a:r>
            <a:r>
              <a:rPr lang="en-US" altLang="zh-CN" b="1" dirty="0" smtClean="0"/>
              <a:t>request</a:t>
            </a:r>
            <a:r>
              <a:rPr kumimoji="1" lang="en-US" altLang="zh-CN" b="1" dirty="0" smtClean="0"/>
              <a:t>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choices.</a:t>
            </a:r>
            <a:r>
              <a:rPr kumimoji="1" lang="zh-CN" altLang="en-US" b="1" dirty="0" smtClean="0"/>
              <a:t> 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65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 a new node where no VNF is deployed. </a:t>
            </a:r>
          </a:p>
          <a:p>
            <a:r>
              <a:rPr lang="en-US" altLang="zh-CN" dirty="0"/>
              <a:t>Select a rest-computing-power-enough node where a same VNF has already </a:t>
            </a:r>
            <a:r>
              <a:rPr lang="en-US" altLang="zh-CN" dirty="0" smtClean="0"/>
              <a:t>been </a:t>
            </a:r>
            <a:r>
              <a:rPr lang="en-US" altLang="zh-CN" dirty="0"/>
              <a:t>deployed.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090788"/>
            <a:ext cx="4635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the first choice is used, the whole physical nodes number is high which will increase the cost of nodes of the whole </a:t>
            </a:r>
            <a:r>
              <a:rPr lang="en-US" altLang="zh-CN" sz="2400" dirty="0" smtClean="0"/>
              <a:t>network.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 smtClean="0"/>
              <a:t>If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second choice is used, the cost of the edge will </a:t>
            </a:r>
            <a:r>
              <a:rPr lang="en-US" altLang="zh-CN" sz="2400" dirty="0" smtClean="0"/>
              <a:t>increase.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0" y="3253563"/>
            <a:ext cx="4621619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How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balance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reused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nodes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bandwidth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costs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considerable problem!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3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6" y="1690688"/>
            <a:ext cx="6027420" cy="4505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86154" y="1922585"/>
                <a:ext cx="525193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For a SFC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which has A,B and C functions. </a:t>
                </a:r>
              </a:p>
              <a:p>
                <a:r>
                  <a:rPr lang="en-US" altLang="zh-CN" sz="2400" dirty="0" smtClean="0"/>
                  <a:t>Node d has been deployed with A, node e has been deployed with B, node f has been deployed with C.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4" y="1922585"/>
                <a:ext cx="5251938" cy="1938992"/>
              </a:xfrm>
              <a:prstGeom prst="rect">
                <a:avLst/>
              </a:prstGeom>
              <a:blipFill>
                <a:blip r:embed="rId3"/>
                <a:stretch>
                  <a:fillRect l="-1740" t="-2516" r="-69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6154" y="5256440"/>
                <a:ext cx="6477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b="1" dirty="0" smtClean="0">
                    <a:solidFill>
                      <a:srgbClr val="FF0000"/>
                    </a:solidFill>
                  </a:rPr>
                  <a:t>How to deployed </a:t>
                </a:r>
                <a:r>
                  <a:rPr lang="en-US" altLang="zh-CN" sz="4800" b="1" dirty="0">
                    <a:solidFill>
                      <a:srgbClr val="FF0000"/>
                    </a:solidFill>
                  </a:rPr>
                  <a:t>SFC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4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4800" b="1" dirty="0" smtClean="0">
                    <a:solidFill>
                      <a:srgbClr val="FF0000"/>
                    </a:solidFill>
                  </a:rPr>
                  <a:t>? </a:t>
                </a:r>
                <a:endParaRPr lang="zh-CN" alt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4" y="5256440"/>
                <a:ext cx="6477000" cy="830997"/>
              </a:xfrm>
              <a:prstGeom prst="rect">
                <a:avLst/>
              </a:prstGeom>
              <a:blipFill>
                <a:blip r:embed="rId4"/>
                <a:stretch>
                  <a:fillRect l="-4233" t="-16058" r="-10724" b="-37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2817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/>
              <a:t>Dynamic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requirements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9" y="1460115"/>
            <a:ext cx="10515600" cy="917575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required 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 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definite.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42939" y="2473829"/>
                <a:ext cx="6377354" cy="6236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i="1" dirty="0"/>
                  <a:t>tuple(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3200" i="1" dirty="0"/>
                  <a:t>)&lt;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𝑏𝑎𝑠𝑖𝑐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𝑣𝑎𝑟𝑖𝑎𝑏𝑙𝑒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3200" i="1" dirty="0"/>
                  <a:t>&gt;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9" y="2473829"/>
                <a:ext cx="6377354" cy="623697"/>
              </a:xfrm>
              <a:prstGeom prst="rect">
                <a:avLst/>
              </a:prstGeom>
              <a:blipFill rotWithShape="0">
                <a:blip r:embed="rId2"/>
                <a:stretch>
                  <a:fillRect t="-5882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42939" y="3389026"/>
            <a:ext cx="4891088" cy="181588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 required  resources consist:</a:t>
            </a:r>
          </a:p>
          <a:p>
            <a:r>
              <a:rPr lang="en-US" altLang="zh-CN" sz="2800" dirty="0" smtClean="0"/>
              <a:t>1.Basic  requirement ;</a:t>
            </a:r>
          </a:p>
          <a:p>
            <a:r>
              <a:rPr lang="en-US" altLang="zh-CN" sz="2800" dirty="0" smtClean="0"/>
              <a:t>2.Floating requirements; in a possibility of  p. </a:t>
            </a:r>
            <a:endParaRPr lang="zh-CN" altLang="en-US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00739" y="3389026"/>
            <a:ext cx="5257800" cy="13255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How to judge the share 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00739" y="4800028"/>
                <a:ext cx="6267817" cy="5541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i="1" dirty="0" err="1"/>
                  <a:t>RestCp</a:t>
                </a:r>
                <a:r>
                  <a:rPr lang="en-US" altLang="zh-CN" sz="2400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i="1" dirty="0"/>
                  <a:t>)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4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𝒃𝒂𝒔𝒊𝒄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4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𝒗𝒂𝒓𝒊𝒂𝒃𝒍𝒆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39" y="4800028"/>
                <a:ext cx="6267817" cy="554191"/>
              </a:xfrm>
              <a:prstGeom prst="rect">
                <a:avLst/>
              </a:prstGeom>
              <a:blipFill rotWithShape="0">
                <a:blip r:embed="rId3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5900739" y="5519864"/>
                <a:ext cx="6267817" cy="6809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zh-CN" altLang="zh-CN" sz="24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zh-CN" sz="24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</m:oMathPara>
                </a14:m>
                <a:endParaRPr lang="zh-CN" altLang="zh-CN" sz="24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39" y="5519864"/>
                <a:ext cx="6267817" cy="680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1690688"/>
            <a:ext cx="6141720" cy="470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833" y="1477108"/>
            <a:ext cx="4859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the fixing requirement of</a:t>
            </a:r>
          </a:p>
          <a:p>
            <a:r>
              <a:rPr lang="en-US" altLang="zh-CN" sz="2800" dirty="0"/>
              <a:t>node </a:t>
            </a:r>
            <a:r>
              <a:rPr lang="en-US" altLang="zh-CN" sz="2800" b="1" dirty="0" smtClean="0"/>
              <a:t>a </a:t>
            </a:r>
            <a:r>
              <a:rPr lang="en-US" altLang="zh-CN" sz="2800" dirty="0" smtClean="0"/>
              <a:t>in R1 is 10 </a:t>
            </a:r>
            <a:r>
              <a:rPr lang="en-US" altLang="zh-CN" sz="2800" dirty="0"/>
              <a:t>and the floating requirement of node a is </a:t>
            </a:r>
            <a:r>
              <a:rPr lang="en-US" altLang="zh-CN" sz="2800" dirty="0" smtClean="0"/>
              <a:t>5 </a:t>
            </a:r>
            <a:r>
              <a:rPr lang="en-US" altLang="zh-CN" sz="2800" dirty="0"/>
              <a:t>and the possibility is 0.3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 the fixing requirement of</a:t>
            </a:r>
          </a:p>
          <a:p>
            <a:r>
              <a:rPr lang="en-US" altLang="zh-CN" sz="2800" dirty="0"/>
              <a:t>node </a:t>
            </a:r>
            <a:r>
              <a:rPr lang="en-US" altLang="zh-CN" sz="2800" b="1" dirty="0"/>
              <a:t>a </a:t>
            </a:r>
            <a:r>
              <a:rPr lang="en-US" altLang="zh-CN" sz="2800" dirty="0"/>
              <a:t>in </a:t>
            </a:r>
            <a:r>
              <a:rPr lang="en-US" altLang="zh-CN" sz="2800" dirty="0" smtClean="0"/>
              <a:t>R2 </a:t>
            </a:r>
            <a:r>
              <a:rPr lang="en-US" altLang="zh-CN" sz="2800" dirty="0"/>
              <a:t>is 10 and the floating requirement of node a is 5 and the possibility is 0.3.</a:t>
            </a:r>
            <a:endParaRPr lang="zh-CN" altLang="en-US" sz="2800" dirty="0"/>
          </a:p>
          <a:p>
            <a:r>
              <a:rPr lang="en-US" altLang="zh-CN" sz="2800" dirty="0" smtClean="0"/>
              <a:t>If they want to deploy in a node with 25 computing resources.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99138" y="5878313"/>
                <a:ext cx="61897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0.3×0.5=0.15&lt;0.2;</m:t>
                      </m:r>
                    </m:oMath>
                  </m:oMathPara>
                </a14:m>
                <a:endParaRPr lang="en-US" altLang="zh-CN" sz="32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sz="3200" dirty="0" smtClean="0">
                    <a:solidFill>
                      <a:srgbClr val="FF0000"/>
                    </a:solidFill>
                  </a:rPr>
                  <a:t>Can  be shared</a:t>
                </a:r>
                <a:endParaRPr lang="zh-CN" altLang="zh-CN" sz="3200" dirty="0">
                  <a:solidFill>
                    <a:srgbClr val="FF0000"/>
                  </a:solidFill>
                </a:endParaRPr>
              </a:p>
              <a:p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5878313"/>
                <a:ext cx="618978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1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reuse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physical nodes?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7"/>
                <a:ext cx="10515600" cy="2074863"/>
              </a:xfrm>
              <a:gradFill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solidFill>
                  <a:srgbClr val="FFFF00"/>
                </a:solidFill>
              </a:ln>
              <a:effectLst/>
            </p:spPr>
            <p:txBody>
              <a:bodyPr/>
              <a:lstStyle/>
              <a:p>
                <a:r>
                  <a:rPr kumimoji="1" lang="en-US" altLang="zh-CN" dirty="0"/>
                  <a:t>X represent the number of node which will be reused for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kumimoji="1" lang="en-US" altLang="zh-CN" dirty="0"/>
                  <a:t>X is dynamic.</a:t>
                </a:r>
              </a:p>
              <a:p>
                <a:r>
                  <a:rPr lang="en-US" altLang="zh-CN" i="1" dirty="0"/>
                  <a:t>l(x) the length of the edge when reusing the x nodes.</a:t>
                </a:r>
              </a:p>
              <a:p>
                <a:r>
                  <a:rPr lang="en-US" altLang="zh-CN" i="1" dirty="0"/>
                  <a:t>l(x) is depending on x.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7"/>
                <a:ext cx="10515600" cy="2074863"/>
              </a:xfrm>
              <a:blipFill rotWithShape="0">
                <a:blip r:embed="rId3"/>
                <a:stretch>
                  <a:fillRect l="-984" t="-4678" b="-4971"/>
                </a:stretch>
              </a:blipFill>
              <a:ln>
                <a:solidFill>
                  <a:srgbClr val="FFFF00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/>
        </p:nvSpPr>
        <p:spPr>
          <a:xfrm>
            <a:off x="1052513" y="4526450"/>
            <a:ext cx="4762500" cy="132556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Find reused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factor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x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5972175" y="4183550"/>
                <a:ext cx="6086476" cy="24060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zh-CN" altLang="zh-CN" sz="20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zh-CN" sz="2000" dirty="0"/>
              </a:p>
              <a:p>
                <a:pPr marL="0" indent="0" algn="ctr">
                  <a:buFont typeface="Arial"/>
                  <a:buNone/>
                </a:pPr>
                <a:r>
                  <a:rPr lang="en-US" altLang="zh-CN" sz="2000" b="1" i="1" dirty="0" err="1"/>
                  <a:t>s.t.</a:t>
                </a:r>
                <a:r>
                  <a:rPr lang="en-US" altLang="zh-CN" sz="2000" b="1" i="1" dirty="0"/>
                  <a:t>: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20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0,1,2,…</m:t>
                        </m:r>
                        <m:acc>
                          <m:accPr>
                            <m:chr m:val="̅"/>
                            <m:ctrlPr>
                              <a:rPr lang="zh-CN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                       (1)</m:t>
                    </m:r>
                  </m:oMath>
                </a14:m>
                <a:r>
                  <a:rPr lang="en-US" altLang="zh-CN" sz="2000" i="1" dirty="0"/>
                  <a:t>	</a:t>
                </a:r>
                <a:br>
                  <a:rPr lang="en-US" altLang="zh-CN" sz="20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𝑅𝑒𝑠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(2)</m:t>
                      </m:r>
                    </m:oMath>
                  </m:oMathPara>
                </a14:m>
                <a:endParaRPr lang="zh-CN" altLang="zh-CN" sz="20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∙(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𝑅𝑒𝑠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             (3)</m:t>
                          </m:r>
                        </m:e>
                      </m:nary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75" y="4183550"/>
                <a:ext cx="6086476" cy="2406041"/>
              </a:xfrm>
              <a:prstGeom prst="rect">
                <a:avLst/>
              </a:prstGeom>
              <a:blipFill rotWithShape="0">
                <a:blip r:embed="rId5"/>
                <a:stretch>
                  <a:fillRect t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Sub-chain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12" y="1646645"/>
            <a:ext cx="9558704" cy="1349464"/>
          </a:xfrm>
        </p:spPr>
      </p:pic>
      <p:sp>
        <p:nvSpPr>
          <p:cNvPr id="5" name="文本框 4"/>
          <p:cNvSpPr txBox="1"/>
          <p:nvPr/>
        </p:nvSpPr>
        <p:spPr>
          <a:xfrm>
            <a:off x="1015512" y="3329354"/>
            <a:ext cx="4423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Function c can be reused in node A or B.</a:t>
            </a:r>
          </a:p>
          <a:p>
            <a:r>
              <a:rPr lang="en-US" altLang="zh-CN" sz="2800" dirty="0" smtClean="0"/>
              <a:t>Function e can be reused in node C or D.</a:t>
            </a:r>
          </a:p>
          <a:p>
            <a:r>
              <a:rPr lang="en-US" altLang="zh-CN" sz="2800" dirty="0" smtClean="0"/>
              <a:t>Else can not be reused.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221416" y="3267799"/>
            <a:ext cx="4783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a-b-c</a:t>
            </a:r>
          </a:p>
          <a:p>
            <a:r>
              <a:rPr lang="en-US" altLang="zh-CN" sz="4800" b="1" dirty="0">
                <a:solidFill>
                  <a:srgbClr val="FF0000"/>
                </a:solidFill>
              </a:rPr>
              <a:t>c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-d-e</a:t>
            </a:r>
          </a:p>
          <a:p>
            <a:r>
              <a:rPr lang="en-US" altLang="zh-CN" sz="4800" b="1" dirty="0">
                <a:solidFill>
                  <a:srgbClr val="FF0000"/>
                </a:solidFill>
              </a:rPr>
              <a:t>e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-f  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heuristic deployment plan</a:t>
            </a:r>
            <a:r>
              <a:rPr kumimoji="1" lang="zh-CN" altLang="en-US" b="1" dirty="0" smtClean="0"/>
              <a:t>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1. Find the reused function x for an incoming VNF chain.</a:t>
            </a:r>
            <a:br>
              <a:rPr lang="en-US" altLang="zh-CN" sz="3600" dirty="0"/>
            </a:br>
            <a:r>
              <a:rPr lang="en-US" altLang="zh-CN" sz="3600" dirty="0"/>
              <a:t>2. Divide a service chain into (x+1) </a:t>
            </a:r>
            <a:r>
              <a:rPr lang="en-US" altLang="zh-CN" sz="3600" dirty="0" smtClean="0"/>
              <a:t>sub-chains</a:t>
            </a:r>
            <a:r>
              <a:rPr lang="en-US" altLang="zh-CN" sz="3600" dirty="0"/>
              <a:t>.</a:t>
            </a:r>
            <a:br>
              <a:rPr lang="en-US" altLang="zh-CN" sz="3600" dirty="0"/>
            </a:br>
            <a:r>
              <a:rPr lang="en-US" altLang="zh-CN" sz="3600" dirty="0"/>
              <a:t>3. Greedily find an optimal deployment for each </a:t>
            </a:r>
            <a:r>
              <a:rPr lang="en-US" altLang="zh-CN" sz="3600" dirty="0" smtClean="0"/>
              <a:t>sub-chain</a:t>
            </a:r>
            <a:r>
              <a:rPr lang="en-US" altLang="zh-CN" sz="3600" dirty="0"/>
              <a:t>, and finally deploy </a:t>
            </a:r>
            <a:r>
              <a:rPr lang="en-US" altLang="zh-CN" sz="3600" dirty="0" smtClean="0"/>
              <a:t>the </a:t>
            </a:r>
            <a:r>
              <a:rPr lang="en-US" altLang="zh-CN" sz="3600" dirty="0"/>
              <a:t>entire VNF service </a:t>
            </a:r>
            <a:r>
              <a:rPr lang="en-US" altLang="zh-CN" sz="3600" dirty="0" smtClean="0"/>
              <a:t>chain</a:t>
            </a:r>
            <a:r>
              <a:rPr kumimoji="1" lang="en-US" altLang="zh-CN" sz="3600" dirty="0" smtClean="0"/>
              <a:t>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30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Greedy </a:t>
            </a:r>
            <a:r>
              <a:rPr kumimoji="1" lang="en-US" altLang="zh-CN" b="1" dirty="0" smtClean="0"/>
              <a:t>Algorithm </a:t>
            </a:r>
            <a:endParaRPr kumimoji="1" lang="zh-CN" altLang="en-US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62" y="1438702"/>
            <a:ext cx="8867940" cy="54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Simulation justification 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84124" cy="458164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15" y="2124456"/>
            <a:ext cx="7099057" cy="458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30" y="2591014"/>
            <a:ext cx="7099057" cy="42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Resource Scheduling for Network Function </a:t>
            </a:r>
            <a:r>
              <a:rPr lang="en-US" altLang="zh-CN" sz="3600" dirty="0" smtClean="0"/>
              <a:t>Virtualization</a:t>
            </a:r>
          </a:p>
          <a:p>
            <a:r>
              <a:rPr kumimoji="1" lang="en-US" altLang="zh-CN" sz="3600" dirty="0"/>
              <a:t>Dynamic</a:t>
            </a:r>
            <a:r>
              <a:rPr kumimoji="1" lang="zh-CN" altLang="en-US" sz="3600" dirty="0"/>
              <a:t> </a:t>
            </a:r>
            <a:r>
              <a:rPr kumimoji="1" lang="en-US" altLang="zh-CN" sz="3600" dirty="0" smtClean="0"/>
              <a:t>requirements</a:t>
            </a:r>
          </a:p>
          <a:p>
            <a:r>
              <a:rPr kumimoji="1" lang="en-US" altLang="zh-CN" sz="3600" dirty="0" smtClean="0"/>
              <a:t>Reused nodes</a:t>
            </a:r>
          </a:p>
          <a:p>
            <a:r>
              <a:rPr kumimoji="1" lang="en-US" altLang="zh-CN" sz="3600" dirty="0" smtClean="0"/>
              <a:t>Dynamic programming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1909" y="4970585"/>
            <a:ext cx="7760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stability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network and also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efficiency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0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Background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4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Middlebox</a:t>
            </a:r>
            <a:r>
              <a:rPr lang="en-US" altLang="zh-CN" dirty="0"/>
              <a:t> which is playing a crucial role in current network can provide plentiful network </a:t>
            </a:r>
            <a:r>
              <a:rPr lang="en-US" altLang="zh-CN" dirty="0" smtClean="0"/>
              <a:t>functions.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838200" y="3616746"/>
            <a:ext cx="10063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separating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network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from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underlying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hardware,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deployment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flexible.</a:t>
            </a:r>
            <a:r>
              <a:rPr kumimoji="1" lang="zh-CN" altLang="en-US" sz="2800" dirty="0"/>
              <a:t> </a:t>
            </a:r>
          </a:p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deploy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dynamic,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flexible 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robust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service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attractive 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useful problem.</a:t>
            </a:r>
            <a:endParaRPr kumimoji="1" lang="zh-CN" altLang="en-US" sz="2800" dirty="0"/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1058863" y="5195887"/>
            <a:ext cx="6174582" cy="1365250"/>
            <a:chOff x="829" y="2481"/>
            <a:chExt cx="4082" cy="860"/>
          </a:xfrm>
        </p:grpSpPr>
        <p:grpSp>
          <p:nvGrpSpPr>
            <p:cNvPr id="48" name="Group 34"/>
            <p:cNvGrpSpPr>
              <a:grpSpLocks/>
            </p:cNvGrpSpPr>
            <p:nvPr/>
          </p:nvGrpSpPr>
          <p:grpSpPr bwMode="auto">
            <a:xfrm>
              <a:off x="2130" y="2481"/>
              <a:ext cx="1209" cy="680"/>
              <a:chOff x="2130" y="2481"/>
              <a:chExt cx="1209" cy="680"/>
            </a:xfrm>
          </p:grpSpPr>
          <p:pic>
            <p:nvPicPr>
              <p:cNvPr id="55" name="Picture 3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0" y="2481"/>
                <a:ext cx="88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217" y="2950"/>
                <a:ext cx="112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 err="1">
                    <a:solidFill>
                      <a:srgbClr val="000000"/>
                    </a:solidFill>
                  </a:rPr>
                  <a:t>DDoS</a:t>
                </a:r>
                <a:r>
                  <a:rPr lang="en-US" sz="1600" b="0" dirty="0">
                    <a:solidFill>
                      <a:srgbClr val="000000"/>
                    </a:solidFill>
                  </a:rPr>
                  <a:t> protection</a:t>
                </a:r>
              </a:p>
            </p:txBody>
          </p:sp>
        </p:grpSp>
        <p:grpSp>
          <p:nvGrpSpPr>
            <p:cNvPr id="49" name="Group 37"/>
            <p:cNvGrpSpPr>
              <a:grpSpLocks/>
            </p:cNvGrpSpPr>
            <p:nvPr/>
          </p:nvGrpSpPr>
          <p:grpSpPr bwMode="auto">
            <a:xfrm>
              <a:off x="829" y="2602"/>
              <a:ext cx="1058" cy="739"/>
              <a:chOff x="829" y="2602"/>
              <a:chExt cx="1058" cy="739"/>
            </a:xfrm>
          </p:grpSpPr>
          <p:pic>
            <p:nvPicPr>
              <p:cNvPr id="53" name="Picture 3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" y="2602"/>
                <a:ext cx="1058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 Box 39"/>
              <p:cNvSpPr txBox="1">
                <a:spLocks noChangeArrowheads="1"/>
              </p:cNvSpPr>
              <p:nvPr/>
            </p:nvSpPr>
            <p:spPr bwMode="auto">
              <a:xfrm>
                <a:off x="1204" y="3130"/>
                <a:ext cx="55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>
                    <a:solidFill>
                      <a:srgbClr val="000000"/>
                    </a:solidFill>
                  </a:rPr>
                  <a:t>firewall</a:t>
                </a:r>
              </a:p>
            </p:txBody>
          </p:sp>
        </p:grpSp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3700" y="2481"/>
              <a:ext cx="1211" cy="722"/>
              <a:chOff x="3700" y="2481"/>
              <a:chExt cx="1211" cy="722"/>
            </a:xfrm>
          </p:grpSpPr>
          <p:pic>
            <p:nvPicPr>
              <p:cNvPr id="51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0" y="2481"/>
                <a:ext cx="1211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4142" y="2992"/>
                <a:ext cx="32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>
                    <a:solidFill>
                      <a:srgbClr val="000000"/>
                    </a:solidFill>
                  </a:rPr>
                  <a:t>IDS</a:t>
                </a:r>
              </a:p>
            </p:txBody>
          </p:sp>
        </p:grpSp>
      </p:grpSp>
      <p:grpSp>
        <p:nvGrpSpPr>
          <p:cNvPr id="57" name="Group 16"/>
          <p:cNvGrpSpPr>
            <a:grpSpLocks/>
          </p:cNvGrpSpPr>
          <p:nvPr/>
        </p:nvGrpSpPr>
        <p:grpSpPr bwMode="auto">
          <a:xfrm>
            <a:off x="7776481" y="5308599"/>
            <a:ext cx="3313113" cy="1425575"/>
            <a:chOff x="1578" y="874"/>
            <a:chExt cx="2087" cy="898"/>
          </a:xfrm>
        </p:grpSpPr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1578" y="874"/>
              <a:ext cx="964" cy="512"/>
              <a:chOff x="1578" y="874"/>
              <a:chExt cx="964" cy="512"/>
            </a:xfrm>
          </p:grpSpPr>
          <p:pic>
            <p:nvPicPr>
              <p:cNvPr id="65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" y="874"/>
                <a:ext cx="92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Text Box 19"/>
              <p:cNvSpPr txBox="1">
                <a:spLocks noChangeArrowheads="1"/>
              </p:cNvSpPr>
              <p:nvPr/>
            </p:nvSpPr>
            <p:spPr bwMode="auto">
              <a:xfrm>
                <a:off x="1704" y="1175"/>
                <a:ext cx="83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marL="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9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44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92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4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88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3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83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>
                    <a:solidFill>
                      <a:srgbClr val="000000"/>
                    </a:solidFill>
                  </a:rPr>
                  <a:t>ad insertion</a:t>
                </a: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651" y="1096"/>
              <a:ext cx="1014" cy="676"/>
              <a:chOff x="2651" y="1096"/>
              <a:chExt cx="1014" cy="676"/>
            </a:xfrm>
          </p:grpSpPr>
          <p:pic>
            <p:nvPicPr>
              <p:cNvPr id="63" name="Picture 2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1" y="1096"/>
                <a:ext cx="1014" cy="5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64" name="Text Box 22"/>
              <p:cNvSpPr txBox="1">
                <a:spLocks noChangeArrowheads="1"/>
              </p:cNvSpPr>
              <p:nvPr/>
            </p:nvSpPr>
            <p:spPr bwMode="auto">
              <a:xfrm>
                <a:off x="2822" y="1561"/>
                <a:ext cx="47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marL="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9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44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92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4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88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3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83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>
                    <a:solidFill>
                      <a:srgbClr val="000000"/>
                    </a:solidFill>
                  </a:rPr>
                  <a:t>BRAS</a:t>
                </a: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38200" y="2915445"/>
            <a:ext cx="940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Hardware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middleboxes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drawbacks. </a:t>
            </a:r>
            <a:endParaRPr kumimoji="1" lang="zh-CN" altLang="en-US" sz="2800" dirty="0"/>
          </a:p>
        </p:txBody>
      </p:sp>
      <p:sp>
        <p:nvSpPr>
          <p:cNvPr id="5" name="爆炸形 1 4"/>
          <p:cNvSpPr/>
          <p:nvPr/>
        </p:nvSpPr>
        <p:spPr>
          <a:xfrm>
            <a:off x="7658100" y="485886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 algn="ctr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Expensive equipment/power </a:t>
            </a:r>
            <a:r>
              <a:rPr lang="en-US" altLang="zh-CN" sz="1600" dirty="0" smtClean="0">
                <a:solidFill>
                  <a:srgbClr val="000000"/>
                </a:solidFill>
                <a:latin typeface="Helvetica Neue" charset="0"/>
              </a:rPr>
              <a:t>costs</a:t>
            </a:r>
            <a:endParaRPr lang="en-US" altLang="zh-CN" sz="1600" dirty="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24" name="爆炸形 1 23"/>
          <p:cNvSpPr/>
          <p:nvPr/>
        </p:nvSpPr>
        <p:spPr>
          <a:xfrm>
            <a:off x="8509906" y="1022091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 algn="ctr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Difficult to add new </a:t>
            </a:r>
            <a:r>
              <a:rPr lang="en-US" altLang="zh-CN" sz="1600" dirty="0" smtClean="0">
                <a:solidFill>
                  <a:srgbClr val="000000"/>
                </a:solidFill>
                <a:latin typeface="Helvetica Neue" charset="0"/>
              </a:rPr>
              <a:t>features!</a:t>
            </a:r>
            <a:endParaRPr lang="en-US" altLang="zh-CN" sz="1600" dirty="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25" name="爆炸形 1 24"/>
          <p:cNvSpPr/>
          <p:nvPr/>
        </p:nvSpPr>
        <p:spPr>
          <a:xfrm>
            <a:off x="9137309" y="1558296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Difficult to manage</a:t>
            </a:r>
          </a:p>
        </p:txBody>
      </p:sp>
      <p:sp>
        <p:nvSpPr>
          <p:cNvPr id="26" name="爆炸形 1 25"/>
          <p:cNvSpPr/>
          <p:nvPr/>
        </p:nvSpPr>
        <p:spPr>
          <a:xfrm>
            <a:off x="8395664" y="2181588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Cannot be scaled on demand</a:t>
            </a:r>
          </a:p>
        </p:txBody>
      </p:sp>
    </p:spTree>
    <p:extLst>
      <p:ext uri="{BB962C8B-B14F-4D97-AF65-F5344CB8AC3E}">
        <p14:creationId xmlns:p14="http://schemas.microsoft.com/office/powerpoint/2010/main" val="17566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99322" y="2967335"/>
            <a:ext cx="3393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2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Resource Scheduling for Network Function </a:t>
            </a:r>
            <a:r>
              <a:rPr lang="en-US" altLang="zh-CN" b="1" dirty="0" smtClean="0"/>
              <a:t>Virtualization</a:t>
            </a:r>
            <a:r>
              <a:rPr lang="zh-CN" altLang="en-US" b="1" dirty="0" smtClean="0"/>
              <a:t> 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49540" cy="1853240"/>
              </a:xfrm>
              <a:solidFill>
                <a:schemeClr val="accent4"/>
              </a:solidFill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Instance: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physical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network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with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fixed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resources 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edge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resources.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service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chain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set.</a:t>
                </a:r>
                <a:endParaRPr kumimoji="1" lang="zh-CN" altLang="en-US" dirty="0" smtClean="0"/>
              </a:p>
              <a:p>
                <a:r>
                  <a:rPr kumimoji="1" lang="en-US" altLang="zh-CN" dirty="0" smtClean="0"/>
                  <a:t>Find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optimal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strategy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deploy the SFC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physical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network 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49540" cy="1853240"/>
              </a:xfrm>
              <a:blipFill rotWithShape="0">
                <a:blip r:embed="rId2"/>
                <a:stretch>
                  <a:fillRect l="-1092" t="-5263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38200" y="3955312"/>
            <a:ext cx="394645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physical network instance:</a:t>
            </a:r>
            <a:endParaRPr kumimoji="1"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4644"/>
            <a:ext cx="3287233" cy="23738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976036" y="3955312"/>
                <a:ext cx="5911703" cy="682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Service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 Chain instance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>
                    <a:effectLst/>
                  </a:rPr>
                  <a:t> </a:t>
                </a:r>
                <a:r>
                  <a:rPr lang="en-US" altLang="zh-CN" dirty="0" smtClean="0">
                    <a:effectLst/>
                  </a:rPr>
                  <a:t>from source</a:t>
                </a:r>
                <a:r>
                  <a:rPr lang="zh-CN" altLang="en-US" dirty="0" smtClean="0">
                    <a:effectLst/>
                  </a:rPr>
                  <a:t> </a:t>
                </a:r>
                <a:r>
                  <a:rPr lang="en-US" altLang="zh-CN" dirty="0" smtClean="0">
                    <a:effectLst/>
                  </a:rPr>
                  <a:t>to destination.</a:t>
                </a:r>
                <a:r>
                  <a:rPr lang="zh-CN" altLang="zh-CN" dirty="0" smtClean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3955312"/>
                <a:ext cx="5911703" cy="682623"/>
              </a:xfrm>
              <a:prstGeom prst="rect">
                <a:avLst/>
              </a:prstGeom>
              <a:blipFill rotWithShape="0">
                <a:blip r:embed="rId4"/>
                <a:stretch>
                  <a:fillRect l="-825" t="-1786" r="-1237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637" y="4679728"/>
            <a:ext cx="5524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Related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work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Resources Allocation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SFC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Virtual Machine Deployment 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Virtual Network Embedding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4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Resources Allocation of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SFC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594537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Input: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physical network 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SFC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set.</a:t>
            </a:r>
            <a:r>
              <a:rPr kumimoji="1" lang="zh-CN" altLang="en-US" sz="2400" dirty="0" smtClean="0"/>
              <a:t> </a:t>
            </a:r>
          </a:p>
          <a:p>
            <a:r>
              <a:rPr kumimoji="1" lang="en-US" altLang="zh-CN" sz="2400" dirty="0" smtClean="0"/>
              <a:t>Output: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network function deployment .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5" y="2593753"/>
            <a:ext cx="6698661" cy="39559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9236" y="1690687"/>
            <a:ext cx="3634563" cy="230832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Differences:</a:t>
            </a:r>
            <a:endParaRPr kumimoji="1" lang="zh-CN" altLang="en-US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physical node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deployed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with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many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functions.</a:t>
            </a:r>
            <a:endParaRPr kumimoji="1" lang="zh-CN" altLang="en-US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No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share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function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node.</a:t>
            </a:r>
            <a:endParaRPr kumimoji="1" lang="zh-CN" altLang="en-US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Fixed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requirements.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41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487"/>
          </a:xfrm>
        </p:spPr>
        <p:txBody>
          <a:bodyPr/>
          <a:lstStyle/>
          <a:p>
            <a:r>
              <a:rPr kumimoji="1" lang="en-US" altLang="zh-CN" b="1" dirty="0"/>
              <a:t>Virtual Machine Deployment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7062"/>
            <a:ext cx="10515600" cy="2317750"/>
          </a:xfrm>
        </p:spPr>
        <p:txBody>
          <a:bodyPr/>
          <a:lstStyle/>
          <a:p>
            <a:r>
              <a:rPr kumimoji="1" lang="en-US" altLang="zh-CN" dirty="0" smtClean="0"/>
              <a:t>Requirements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 machine is deployed 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physical node.</a:t>
            </a:r>
            <a:endParaRPr kumimoji="1" lang="zh-CN" altLang="en-US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 machine deployment 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machine.</a:t>
            </a:r>
            <a:endParaRPr kumimoji="1" lang="zh-CN" altLang="en-US" dirty="0" smtClean="0"/>
          </a:p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Virtual Network </a:t>
            </a:r>
            <a:r>
              <a:rPr kumimoji="1" lang="en-US" altLang="zh-CN" b="1" dirty="0" smtClean="0"/>
              <a:t>Embedding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15493" cy="4351338"/>
          </a:xfrm>
        </p:spPr>
        <p:txBody>
          <a:bodyPr/>
          <a:lstStyle/>
          <a:p>
            <a:r>
              <a:rPr kumimoji="1" lang="en-US" altLang="zh-CN" dirty="0" smtClean="0"/>
              <a:t>Embedded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 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physical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endParaRPr kumimoji="1" lang="zh-CN" altLang="en-US" dirty="0" smtClean="0"/>
          </a:p>
          <a:p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allocation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account.</a:t>
            </a:r>
            <a:endParaRPr kumimoji="1" lang="zh-CN" altLang="en-US" dirty="0" smtClean="0"/>
          </a:p>
          <a:p>
            <a:r>
              <a:rPr kumimoji="1" lang="en-US" altLang="zh-CN" dirty="0" smtClean="0"/>
              <a:t>Differences: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undirected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cyclic graph.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1193800"/>
            <a:ext cx="57023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609" y="677310"/>
            <a:ext cx="10515600" cy="3150412"/>
          </a:xfrm>
          <a:pattFill prst="pct25">
            <a:fgClr>
              <a:srgbClr val="0070C0"/>
            </a:fgClr>
            <a:bgClr>
              <a:schemeClr val="bg1"/>
            </a:bgClr>
          </a:pattFill>
        </p:spPr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multi-service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 plan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NP-hard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 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deployed.</a:t>
            </a:r>
            <a:endParaRPr kumimoji="1" lang="zh-CN" altLang="en-US" dirty="0" smtClean="0"/>
          </a:p>
          <a:p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enough.</a:t>
            </a:r>
            <a:endParaRPr kumimoji="1" lang="zh-CN" altLang="en-US" dirty="0" smtClean="0"/>
          </a:p>
          <a:p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 circumstances,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 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 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VNF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 chains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VNF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function.</a:t>
            </a:r>
            <a:endParaRPr kumimoji="1"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80930" y="4550734"/>
                <a:ext cx="6974958" cy="120032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i="1" dirty="0"/>
                  <a:t>Maximize</a:t>
                </a:r>
                <a:r>
                  <a:rPr lang="zh-CN" altLang="zh-CN" sz="3600" i="1" dirty="0"/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zh-CN" altLang="zh-CN" sz="3600" dirty="0"/>
              </a:p>
              <a:p>
                <a:pPr algn="ctr"/>
                <a:r>
                  <a:rPr lang="en-US" altLang="zh-CN" sz="3600" i="1" dirty="0"/>
                  <a:t>Minimize</a:t>
                </a:r>
                <a:r>
                  <a:rPr lang="zh-CN" altLang="zh-CN" sz="3600" i="1" dirty="0"/>
                  <a:t>：</a:t>
                </a:r>
                <a:r>
                  <a:rPr lang="en-US" altLang="zh-CN" sz="3600" i="1" dirty="0"/>
                  <a:t>Cost(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3600" i="1" dirty="0" smtClean="0"/>
                  <a:t>)</a:t>
                </a:r>
                <a:endParaRPr lang="zh-CN" altLang="zh-CN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930" y="4550734"/>
                <a:ext cx="6974958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10714" b="-19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Deployment mechanisms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03475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altLang="zh-CN" dirty="0"/>
              <a:t>Deployment of </a:t>
            </a:r>
            <a:r>
              <a:rPr lang="en-US" altLang="zh-CN" dirty="0" smtClean="0"/>
              <a:t>functions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2400" dirty="0"/>
              <a:t>optimal nodes set will be selected to load all the required VNF because virtual functions of different nodes in the physical network are different.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403475"/>
          </a:xfr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en-US" altLang="zh-CN" dirty="0"/>
              <a:t>Selection of path </a:t>
            </a:r>
          </a:p>
          <a:p>
            <a:pPr marL="0" indent="0">
              <a:buNone/>
            </a:pPr>
            <a:r>
              <a:rPr lang="en-US" altLang="zh-CN" sz="2400" dirty="0"/>
              <a:t>after selection of nodes, a proper path between nodes is also needed to make one node corresponding with another and achieve a splendid working efficiency.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28713" y="4464050"/>
            <a:ext cx="9782174" cy="15696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For an incoming VNF chain requests, we need to map all the VNFs of the </a:t>
            </a:r>
            <a:r>
              <a:rPr lang="en-US" altLang="zh-CN" sz="3200" dirty="0" smtClean="0"/>
              <a:t>service </a:t>
            </a:r>
            <a:r>
              <a:rPr lang="en-US" altLang="zh-CN" sz="3200" dirty="0"/>
              <a:t>chain and construct a physical path to link all the nodes. </a:t>
            </a:r>
          </a:p>
        </p:txBody>
      </p:sp>
    </p:spTree>
    <p:extLst>
      <p:ext uri="{BB962C8B-B14F-4D97-AF65-F5344CB8AC3E}">
        <p14:creationId xmlns:p14="http://schemas.microsoft.com/office/powerpoint/2010/main" val="10026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806</Words>
  <Application>Microsoft Macintosh PowerPoint</Application>
  <PresentationFormat>宽屏</PresentationFormat>
  <Paragraphs>111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Cambria Math</vt:lpstr>
      <vt:lpstr>Helvetica Neue</vt:lpstr>
      <vt:lpstr>ＭＳ Ｐゴシック</vt:lpstr>
      <vt:lpstr>等线</vt:lpstr>
      <vt:lpstr>宋体</vt:lpstr>
      <vt:lpstr>Arial</vt:lpstr>
      <vt:lpstr>Office 主题</vt:lpstr>
      <vt:lpstr>A Greedy Heuristic Deployment strategy for VNFs</vt:lpstr>
      <vt:lpstr>Background </vt:lpstr>
      <vt:lpstr>Resource Scheduling for Network Function Virtualization </vt:lpstr>
      <vt:lpstr>Related work</vt:lpstr>
      <vt:lpstr>Resources Allocation of SFC</vt:lpstr>
      <vt:lpstr>Virtual Machine Deployment </vt:lpstr>
      <vt:lpstr>Virtual Network Embedding</vt:lpstr>
      <vt:lpstr>PowerPoint 演示文稿</vt:lpstr>
      <vt:lpstr>Deployment mechanisms</vt:lpstr>
      <vt:lpstr>For an incoming VNF chain request, there are 2 choices.  </vt:lpstr>
      <vt:lpstr>Example</vt:lpstr>
      <vt:lpstr>Dynamic requirements</vt:lpstr>
      <vt:lpstr>Example</vt:lpstr>
      <vt:lpstr>How to reuse physical nodes?</vt:lpstr>
      <vt:lpstr>Sub-chain </vt:lpstr>
      <vt:lpstr>A heuristic deployment plan </vt:lpstr>
      <vt:lpstr>Greedy Algorithm </vt:lpstr>
      <vt:lpstr>Simulation justification </vt:lpstr>
      <vt:lpstr>Conclusion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Heuristic Deployment for VNFs</dc:title>
  <dc:creator>李浩</dc:creator>
  <cp:lastModifiedBy>李浩</cp:lastModifiedBy>
  <cp:revision>56</cp:revision>
  <dcterms:created xsi:type="dcterms:W3CDTF">2017-11-04T11:13:21Z</dcterms:created>
  <dcterms:modified xsi:type="dcterms:W3CDTF">2017-12-03T15:21:30Z</dcterms:modified>
</cp:coreProperties>
</file>