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pdf/1401.4082.pdf" TargetMode="External"/><Relationship Id="rId4" Type="http://schemas.openxmlformats.org/officeDocument/2006/relationships/hyperlink" Target="https://arxiv.org/pdf/1312.6114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1505.05424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Variational Inference in TensorFlow</a:t>
            </a:r>
            <a:endParaRPr sz="400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Danijar Hafner · Stanford CS 20 · 2018-02-16</a:t>
            </a:r>
            <a:br>
              <a:rPr lang="en" sz="2400"/>
            </a:br>
            <a:r>
              <a:rPr lang="en" sz="2400"/>
              <a:t>University College London, Google Brain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Auto-Encoder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for amortized inference Q(z|x)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 for generative model P(x|z)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 E</a:t>
            </a:r>
            <a:r>
              <a:rPr lang="en" baseline="-25000"/>
              <a:t>Q(z|x)</a:t>
            </a:r>
            <a:r>
              <a:rPr lang="en"/>
              <a:t>[lnP(x|z)] − D</a:t>
            </a:r>
            <a:r>
              <a:rPr lang="en" baseline="-25000"/>
              <a:t>KL</a:t>
            </a:r>
            <a:r>
              <a:rPr lang="en"/>
              <a:t>[Q(z|x)||P(z)]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50" y="3346125"/>
            <a:ext cx="4878700" cy="1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7624800" y="445025"/>
            <a:ext cx="1207500" cy="233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48" name="Shape 148"/>
          <p:cNvSpPr/>
          <p:nvPr/>
        </p:nvSpPr>
        <p:spPr>
          <a:xfrm>
            <a:off x="7925300" y="652025"/>
            <a:ext cx="630300" cy="630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49" name="Shape 149"/>
          <p:cNvSpPr/>
          <p:nvPr/>
        </p:nvSpPr>
        <p:spPr>
          <a:xfrm>
            <a:off x="7925250" y="1883500"/>
            <a:ext cx="630300" cy="6303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0" name="Shape 150"/>
          <p:cNvCxnSpPr>
            <a:stCxn id="148" idx="4"/>
            <a:endCxn id="149" idx="0"/>
          </p:cNvCxnSpPr>
          <p:nvPr/>
        </p:nvCxnSpPr>
        <p:spPr>
          <a:xfrm>
            <a:off x="8240450" y="1282325"/>
            <a:ext cx="0" cy="6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Kingma et al. 2014</a:t>
            </a:r>
            <a:r>
              <a:rPr lang="en">
                <a:solidFill>
                  <a:srgbClr val="6FA8DC"/>
                </a:solidFill>
              </a:rPr>
              <a:t>, </a:t>
            </a:r>
            <a:r>
              <a:rPr lang="en" u="sng">
                <a:solidFill>
                  <a:srgbClr val="6FA8DC"/>
                </a:solidFill>
                <a:hlinkClick r:id="rId5"/>
              </a:rPr>
              <a:t>Rezende et al. 2014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latent Q(θ) is diagonal Gaussian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generative model P</a:t>
            </a:r>
            <a:r>
              <a:rPr lang="en" baseline="-25000"/>
              <a:t>θ</a:t>
            </a:r>
            <a:r>
              <a:rPr lang="en"/>
              <a:t>(y|x)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</a:t>
            </a:r>
            <a:br>
              <a:rPr lang="en"/>
            </a:br>
            <a:r>
              <a:rPr lang="en"/>
              <a:t>E</a:t>
            </a:r>
            <a:r>
              <a:rPr lang="en" baseline="-25000"/>
              <a:t>Q(θ)</a:t>
            </a:r>
            <a:r>
              <a:rPr lang="en"/>
              <a:t>[lnP</a:t>
            </a:r>
            <a:r>
              <a:rPr lang="en" baseline="-25000"/>
              <a:t>θ</a:t>
            </a:r>
            <a:r>
              <a:rPr lang="en"/>
              <a:t>(y|x)] − D</a:t>
            </a:r>
            <a:r>
              <a:rPr lang="en" baseline="-25000"/>
              <a:t>KL</a:t>
            </a:r>
            <a:r>
              <a:rPr lang="en"/>
              <a:t>[Q(θ)||P(θ)]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KL term by the data set size since parameters are shared for whole data set</a:t>
            </a:r>
            <a:endParaRPr baseline="-25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50" y="2951973"/>
            <a:ext cx="3274751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7624800" y="445025"/>
            <a:ext cx="1207500" cy="217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60" name="Shape 160"/>
          <p:cNvSpPr/>
          <p:nvPr/>
        </p:nvSpPr>
        <p:spPr>
          <a:xfrm>
            <a:off x="7925300" y="728225"/>
            <a:ext cx="630300" cy="6303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7925250" y="1731100"/>
            <a:ext cx="630300" cy="6303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62" name="Shape 162"/>
          <p:cNvCxnSpPr>
            <a:stCxn id="160" idx="4"/>
            <a:endCxn id="161" idx="0"/>
          </p:cNvCxnSpPr>
          <p:nvPr/>
        </p:nvCxnSpPr>
        <p:spPr>
          <a:xfrm>
            <a:off x="8240450" y="1358525"/>
            <a:ext cx="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Shape 163"/>
          <p:cNvSpPr/>
          <p:nvPr/>
        </p:nvSpPr>
        <p:spPr>
          <a:xfrm>
            <a:off x="6706700" y="1731100"/>
            <a:ext cx="630300" cy="630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θ</a:t>
            </a:r>
            <a:endParaRPr sz="1800"/>
          </a:p>
        </p:txBody>
      </p:sp>
      <p:cxnSp>
        <p:nvCxnSpPr>
          <p:cNvPr id="164" name="Shape 164"/>
          <p:cNvCxnSpPr>
            <a:stCxn id="163" idx="6"/>
            <a:endCxn id="161" idx="2"/>
          </p:cNvCxnSpPr>
          <p:nvPr/>
        </p:nvCxnSpPr>
        <p:spPr>
          <a:xfrm>
            <a:off x="7337000" y="2046250"/>
            <a:ext cx="5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Blundell et al. 2015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other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tfd.kl_divergence(dist, other)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Squared error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Variational Inference</a:t>
            </a:r>
            <a:br>
              <a:rPr lang="en" dirty="0"/>
            </a:br>
            <a:endParaRPr dirty="0"/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Tensorflow Distributions</a:t>
            </a:r>
            <a:br>
              <a:rPr lang="en" dirty="0"/>
            </a:br>
            <a:endParaRPr dirty="0"/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VAE in TensorFlow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Cross entropy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dist.log_prob(images) - tfd.kl_divergence(posterior, prior)</a:t>
            </a:r>
            <a:b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tf.train.AdamOptimizer().minimize(-elbo)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make_decoder(prior.sample(10)).mean()  # For visualization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Prior &amp; encoder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make_prior(code_size=2):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mean, stddev = tf.zeros([code_size]), tf.ones([code_size])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make_encoder(images, 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images = tf.layers.flatten(images)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tf.layers.dense(images,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tf.layers.dense(hidden, code_size)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tf.layers.dense(hidden, code_size,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Networks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make_decoder(code, data_shape=[28, 28]):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tf.layers.dense(code,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tf.layers.dense(hidden, np.prod(data_shape))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tf.reshape(logit, [-1] + data_shape)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tfd.Independent(tfd.Bernoulli(logit), len(data_shape))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tfd.Independent(dist, 2) tells TensorFlow to treat the two innermost dimensions as data dimensions rather than batch dimensions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means dist.log_prob(images) returns a number per images rather than per pixel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the name tfd.Independent() says, it's just summing the pixel log probabilities</a:t>
            </a: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Results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39842"/>
          <a:stretch/>
        </p:blipFill>
        <p:spPr>
          <a:xfrm>
            <a:off x="311700" y="1381075"/>
            <a:ext cx="8520599" cy="24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t="82531"/>
          <a:stretch/>
        </p:blipFill>
        <p:spPr>
          <a:xfrm>
            <a:off x="311700" y="3832768"/>
            <a:ext cx="85205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dist, posterior, prior = define_network(images)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(tf.reduce_mean(dist.log_prob(label)) -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  tf.reduce_mean(tfd.kl_divergence(posterior, prior))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8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Images consist of millions of pixels, but there is likely a more compact representation of the content (objects, positions, etc)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Finding the mapping to this representation allows us to find semantically similar images and even to generate new images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We call the compact representation z and its corresponding pixels x, and this is the same structure for every of our N images</a:t>
            </a:r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74" name="Shape 74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z</a:t>
            </a:r>
            <a:endParaRPr sz="1800" dirty="0"/>
          </a:p>
        </p:txBody>
      </p:sp>
      <p:sp>
        <p:nvSpPr>
          <p:cNvPr id="75" name="Shape 75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" name="Shape 76"/>
          <p:cNvCxnSpPr>
            <a:stCxn id="74" idx="4"/>
            <a:endCxn id="75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2400" t="82531"/>
          <a:stretch/>
        </p:blipFill>
        <p:spPr>
          <a:xfrm>
            <a:off x="419736" y="3908975"/>
            <a:ext cx="83156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9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model where data x was generated from latent variables z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want to find the latent variables that explain our data best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But we cannot directly maximize the data likelihood since it depends on the latent variables and we don't know their values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θ* = argmax P</a:t>
            </a:r>
            <a:r>
              <a:rPr lang="en" baseline="-25000" dirty="0"/>
              <a:t>θ</a:t>
            </a:r>
            <a:r>
              <a:rPr lang="en" dirty="0"/>
              <a:t>(x) = argmax ∫ P</a:t>
            </a:r>
            <a:r>
              <a:rPr lang="en" baseline="-25000" dirty="0"/>
              <a:t>θ</a:t>
            </a:r>
            <a:r>
              <a:rPr lang="en" dirty="0"/>
              <a:t>(x|z)P(z) dz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define a prior assumption P(z) about how z is distributed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We are interested in the posterior belief P(z|x) that depends on the corresponding data point x</a:t>
            </a:r>
            <a:endParaRPr baseline="-25000" dirty="0"/>
          </a:p>
        </p:txBody>
      </p:sp>
      <p:sp>
        <p:nvSpPr>
          <p:cNvPr id="84" name="Shape 84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85" name="Shape 85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86" name="Shape 86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7" name="Shape 87"/>
          <p:cNvCxnSpPr>
            <a:stCxn id="85" idx="4"/>
            <a:endCxn id="86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Variational lower bound: Overview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Iteratively optimize approximate posterior Q(z) until Q(z) ≈ P(z|x)</a:t>
            </a: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Objective for Q(z) is the variational lower bound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lnP(x)	≥ E</a:t>
            </a:r>
            <a:r>
              <a:rPr lang="en" baseline="-25000" dirty="0"/>
              <a:t>Q(z)</a:t>
            </a:r>
            <a:r>
              <a:rPr lang="en" dirty="0"/>
              <a:t>[lnP(x,z) − lnQ(z)]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= E</a:t>
            </a:r>
            <a:r>
              <a:rPr lang="en" baseline="-25000" dirty="0"/>
              <a:t>Q(z)</a:t>
            </a:r>
            <a:r>
              <a:rPr lang="en" dirty="0"/>
              <a:t>[lnP(x|z) + lnP(z) − lnQ(z)]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= E</a:t>
            </a:r>
            <a:r>
              <a:rPr lang="en" baseline="-25000" dirty="0"/>
              <a:t>Q(z)</a:t>
            </a:r>
            <a:r>
              <a:rPr lang="en" dirty="0"/>
              <a:t>[lnP(x|z)] − D</a:t>
            </a:r>
            <a:r>
              <a:rPr lang="en" baseline="-25000" dirty="0"/>
              <a:t>KL</a:t>
            </a:r>
            <a:r>
              <a:rPr lang="en" dirty="0"/>
              <a:t>[Q(z)||P(z)]</a:t>
            </a:r>
            <a:endParaRPr sz="17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This is a lower bound since the KL is non-negative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Choose Q(z) ϵ </a:t>
            </a:r>
            <a:r>
              <a:rPr lang="en" sz="2800" dirty="0"/>
              <a:t>𝒬</a:t>
            </a:r>
            <a:r>
              <a:rPr lang="en" dirty="0"/>
              <a:t> that allows differentiable sampling, often Gaussian distribution</a:t>
            </a:r>
            <a:endParaRPr dirty="0"/>
          </a:p>
          <a:p>
            <a:pPr marL="0" lv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/>
              <a:t>KL becomes a regularization terms; computed analytically or sampled</a:t>
            </a:r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7101533" y="1817825"/>
            <a:ext cx="1518300" cy="151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" name="Shape 95"/>
          <p:cNvSpPr txBox="1"/>
          <p:nvPr/>
        </p:nvSpPr>
        <p:spPr>
          <a:xfrm>
            <a:off x="8214108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7745633" y="1919050"/>
            <a:ext cx="616475" cy="1186950"/>
          </a:xfrm>
          <a:custGeom>
            <a:avLst/>
            <a:gdLst/>
            <a:ahLst/>
            <a:cxnLst/>
            <a:rect l="0" t="0" r="0" b="0"/>
            <a:pathLst>
              <a:path w="24659" h="47478" extrusionOk="0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7" name="Shape 97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362108" y="1623225"/>
            <a:ext cx="110400" cy="110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7214008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7329083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Algorithm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network weights θ and sufficient stats μ and σ of Q(z)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lang="en" baseline="-25000"/>
              <a:t>Q(z)</a:t>
            </a:r>
            <a:r>
              <a:rPr lang="en"/>
              <a:t>[lnP</a:t>
            </a:r>
            <a:r>
              <a:rPr lang="en" baseline="-25000"/>
              <a:t>θ</a:t>
            </a:r>
            <a:r>
              <a:rPr lang="en"/>
              <a:t>(x|z)] − D</a:t>
            </a:r>
            <a:r>
              <a:rPr lang="en" baseline="-25000"/>
              <a:t>KL</a:t>
            </a:r>
            <a:r>
              <a:rPr lang="en"/>
              <a:t>[Q(z)||P(z)]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Q(z) as z = σε + μ with ε ~ N(0, 1)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lang="en" baseline="-25000"/>
              <a:t>θ</a:t>
            </a:r>
            <a:r>
              <a:rPr lang="en"/>
              <a:t>(x|z) using neural network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θ, μ, σ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1700"/>
          </a:p>
        </p:txBody>
      </p:sp>
      <p:sp>
        <p:nvSpPr>
          <p:cNvPr id="107" name="Shape 107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Shape 108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7453025" y="1919050"/>
            <a:ext cx="616475" cy="1186950"/>
          </a:xfrm>
          <a:custGeom>
            <a:avLst/>
            <a:gdLst/>
            <a:ahLst/>
            <a:cxnLst/>
            <a:rect l="0" t="0" r="0" b="0"/>
            <a:pathLst>
              <a:path w="24659" h="47478" extrusionOk="0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0" name="Shape 110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13" name="Shape 113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Overview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9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learn sufficient stats of Q(z) for every data point via gradient descent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need multiple gradient steps for every data point, even during evaluation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Instead, learn the result of this process using an encoder network Q(z|x)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Assume similarity in how latents are inferred for all data points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Backpropagate to optimize encoder weights instead of posterior sufficient statistics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Shape 121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22" name="Shape 122"/>
          <p:cNvSpPr/>
          <p:nvPr/>
        </p:nvSpPr>
        <p:spPr>
          <a:xfrm>
            <a:off x="7453025" y="1919050"/>
            <a:ext cx="616475" cy="1186950"/>
          </a:xfrm>
          <a:custGeom>
            <a:avLst/>
            <a:gdLst/>
            <a:ahLst/>
            <a:cxnLst/>
            <a:rect l="0" t="0" r="0" b="0"/>
            <a:pathLst>
              <a:path w="24659" h="47478" extrusionOk="0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" name="Shape 123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26" name="Shape 126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Algorithm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encoder weights ϕ and decoder weights θ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lang="en" baseline="-25000"/>
              <a:t>Q(z)</a:t>
            </a:r>
            <a:r>
              <a:rPr lang="en"/>
              <a:t>[lnP</a:t>
            </a:r>
            <a:r>
              <a:rPr lang="en" baseline="-25000"/>
              <a:t>θ</a:t>
            </a:r>
            <a:r>
              <a:rPr lang="en"/>
              <a:t>(x|z)] − D</a:t>
            </a:r>
            <a:r>
              <a:rPr lang="en" baseline="-25000"/>
              <a:t>KL</a:t>
            </a:r>
            <a:r>
              <a:rPr lang="en"/>
              <a:t>[Q</a:t>
            </a:r>
            <a:r>
              <a:rPr lang="en" baseline="-25000"/>
              <a:t>ϕ</a:t>
            </a:r>
            <a:r>
              <a:rPr lang="en"/>
              <a:t>(z|x)||P(z)]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data point x and compute Q</a:t>
            </a:r>
            <a:r>
              <a:rPr lang="en" baseline="-25000"/>
              <a:t>ϕ</a:t>
            </a:r>
            <a:r>
              <a:rPr lang="en"/>
              <a:t>(z|x) using encoder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Q(z|x) as z = σε + μ with ε ~ N(0, 1)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lang="en" baseline="-25000"/>
              <a:t>θ</a:t>
            </a:r>
            <a:r>
              <a:rPr lang="en"/>
              <a:t>(x|z) using decoder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 and ϕ</a:t>
            </a:r>
            <a:endParaRPr sz="1700"/>
          </a:p>
        </p:txBody>
      </p:sp>
      <p:sp>
        <p:nvSpPr>
          <p:cNvPr id="133" name="Shape 133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Shape 134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35" name="Shape 135"/>
          <p:cNvSpPr/>
          <p:nvPr/>
        </p:nvSpPr>
        <p:spPr>
          <a:xfrm>
            <a:off x="7453025" y="1919050"/>
            <a:ext cx="616475" cy="1186950"/>
          </a:xfrm>
          <a:custGeom>
            <a:avLst/>
            <a:gdLst/>
            <a:ahLst/>
            <a:cxnLst/>
            <a:rect l="0" t="0" r="0" b="0"/>
            <a:pathLst>
              <a:path w="24659" h="47478" extrusionOk="0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6" name="Shape 136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39" name="Shape 139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2073</Words>
  <Application>Microsoft Office PowerPoint</Application>
  <PresentationFormat>全屏显示(16:9)</PresentationFormat>
  <Paragraphs>211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Droid Sans Mono</vt:lpstr>
      <vt:lpstr>Arial</vt:lpstr>
      <vt:lpstr>Simple Light</vt:lpstr>
      <vt:lpstr>Variational Inference in TensorFlow</vt:lpstr>
      <vt:lpstr>Outline</vt:lpstr>
      <vt:lpstr>Variational Inference</vt:lpstr>
      <vt:lpstr>Learning unknown variables</vt:lpstr>
      <vt:lpstr>Learning unknown variables</vt:lpstr>
      <vt:lpstr>Variational lower bound: Overview</vt:lpstr>
      <vt:lpstr>Variational lower bound: Algorithm</vt:lpstr>
      <vt:lpstr>Amortized inference: Overview</vt:lpstr>
      <vt:lpstr>Amortized inference: Algorithm</vt:lpstr>
      <vt:lpstr>Variational Auto-Encoder</vt:lpstr>
      <vt:lpstr>Bayesian Neural Network</vt:lpstr>
      <vt:lpstr>TensorFlow Distributions</vt:lpstr>
      <vt:lpstr>TensorFlow Distributions: Overview</vt:lpstr>
      <vt:lpstr>TensorFlow Distributions: Overview</vt:lpstr>
      <vt:lpstr>TensorFlow Distributions: Overview</vt:lpstr>
      <vt:lpstr>TensorFlow Distributions: Overview</vt:lpstr>
      <vt:lpstr>TensorFlow Distributions: Regression example</vt:lpstr>
      <vt:lpstr>TensorFlow Distributions: Regression example</vt:lpstr>
      <vt:lpstr>TensorFlow Distributions: Classification example</vt:lpstr>
      <vt:lpstr>TensorFlow Distributions: Classification example</vt:lpstr>
      <vt:lpstr>VAE in TensorFlow</vt:lpstr>
      <vt:lpstr>VAE in TensorFlow: Overview</vt:lpstr>
      <vt:lpstr>VAE in TensorFlow: Overview</vt:lpstr>
      <vt:lpstr>VAE in TensorFlow: Prior &amp; encoder</vt:lpstr>
      <vt:lpstr>VAE in TensorFlow: Networks</vt:lpstr>
      <vt:lpstr>VAE in TensorFlow: Results</vt:lpstr>
      <vt:lpstr>Bonus: BNN in TensorFlow</vt:lpstr>
      <vt:lpstr>Bonus: BNN in TensorFlow</vt:lpstr>
      <vt:lpstr>Bonus: BNN in TensorFlow</vt:lpstr>
      <vt:lpstr>That's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in TensorFlow</dc:title>
  <dc:creator>admin</dc:creator>
  <cp:lastModifiedBy>邵 小东</cp:lastModifiedBy>
  <cp:revision>3</cp:revision>
  <dcterms:modified xsi:type="dcterms:W3CDTF">2018-07-18T12:50:23Z</dcterms:modified>
</cp:coreProperties>
</file>