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Shape 8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7" name="Shape 8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3" name="Shape 8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Shape 8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1" name="Shape 8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Shape 8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7" name="Shape 8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it looks like on TensorBoard</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3" name="Shape 8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9" name="Shape 8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These are more compact than constants in the graph def, resulting in faster startup (especially in distributed where the graph must be send to all workers)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 create a sequence of num evenly-spaced values are generated beginning at start. If num &gt; 1, the values in the sequence increase by stop - start / num - 1, so that the last one is exactly stop.</a:t>
            </a:r>
            <a:endParaRPr/>
          </a:p>
          <a:p>
            <a:pPr indent="0" lvl="0" marL="0" rtl="0">
              <a:lnSpc>
                <a:spcPct val="115000"/>
              </a:lnSpc>
              <a:spcBef>
                <a:spcPts val="1600"/>
              </a:spcBef>
              <a:spcAft>
                <a:spcPts val="0"/>
              </a:spcAft>
              <a:buNone/>
            </a:pPr>
            <a:r>
              <a:rPr lang="en">
                <a:latin typeface="Georgia"/>
                <a:ea typeface="Georgia"/>
                <a:cs typeface="Georgia"/>
                <a:sym typeface="Georgia"/>
              </a:rPr>
              <a:t> create a sequence of numbers that begins at start and extends by increments of delta up to but not including limit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Y</a:t>
            </a:r>
            <a:r>
              <a:rPr lang="en"/>
              <a:t>ou’ll often see use of tf.truncated_normal() instead of</a:t>
            </a:r>
            <a:r>
              <a:rPr lang="en"/>
              <a:t> tf.random_normal()</a:t>
            </a:r>
            <a:r>
              <a:rPr lang="en"/>
              <a:t>, as it doesn’t create any values more than two standard deviations away from its mean.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Should i keep this or nah?</a:t>
            </a:r>
            <a:endParaRPr/>
          </a:p>
          <a:p>
            <a:pPr indent="0" lvl="0" marL="0">
              <a:spcBef>
                <a:spcPts val="0"/>
              </a:spcBef>
              <a:spcAft>
                <a:spcPts val="0"/>
              </a:spcAft>
              <a:buNone/>
            </a:pPr>
            <a:r>
              <a:t/>
            </a:r>
            <a:endParaRPr/>
          </a:p>
          <a:p>
            <a:pPr indent="0" lvl="0" marL="0" rtl="0">
              <a:spcBef>
                <a:spcPts val="0"/>
              </a:spcBef>
              <a:spcAft>
                <a:spcPts val="0"/>
              </a:spcAft>
              <a:buNone/>
            </a:pPr>
            <a:r>
              <a:rPr lang="en"/>
              <a:t>Not sure it adds much that isn’t already in the slides -straka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Make sure you read the documentation to understand which one to use. High level,, tf.div does TensorFlow’s style division, while tf.divide does exactly Python’s style division.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https://www.tensorflow.org/api_docs/python/tf/DType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Using Python types to specify TensorFlow objects is quick and easy, and it is useful for prototyping ideas. However, there is an important pitfall in doing it this way. Python types lack the ability to explicitly state the data type, but TensorFlow’s data types are more specific. For example, all integers are the same type, but TensorFlow has 8-bit, 16-bit, 32-bit, and 64-bit integers available. Therefore, if you use a Python type, TensorFlow has to infer which data type you mean. </a:t>
            </a:r>
            <a:endParaRPr>
              <a:latin typeface="Georgia"/>
              <a:ea typeface="Georgia"/>
              <a:cs typeface="Georgia"/>
              <a:sym typeface="Georgia"/>
            </a:endParaRPr>
          </a:p>
          <a:p>
            <a:pPr indent="0" lvl="0" marL="0" rtl="0">
              <a:lnSpc>
                <a:spcPct val="115000"/>
              </a:lnSpc>
              <a:spcBef>
                <a:spcPts val="0"/>
              </a:spcBef>
              <a:spcAft>
                <a:spcPts val="0"/>
              </a:spcAft>
              <a:buNone/>
            </a:pPr>
            <a:r>
              <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graph definition is stored in a protobuf (protocol buffers, Google's language-neutral, platform-neutral, extensible mechanism for serializing structured data – think XML, but smaller, faster, and simpler.)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As a shortcut, TF allows you to omit the `.value` in many cases, so you can pass values of vars to other ops as tf.add(x, ...) rather than tf.add(x.value,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have to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6" name="Shape 5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don’t need to initialize variable because assign_op does it for you. In fact, initializer op is the assign op that assigns the variable’s initial value to the variable itself.</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1" name="Shape 5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assign_add() and assign_sub() can’t initialize the variable my_var for you because these ops need the original value of my_var</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7" name="Shape 5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Sometimes, we will have two more two independent ops but you’d like to specify which op should be run first, then you use tf.Graph.control_dependencies(control_inputs)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can choose where to put your files. I find it easier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8" name="Shape 6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5" name="Shape 6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9" name="Shape 6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6" name="Shape 6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3" name="Shape 6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Shape 6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0" name="Shape 6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Shape 6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7" name="Shape 6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4" name="Shape 6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7" name="Shape 6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Shape 6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5" name="Shape 6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we can feed_dict any tensors. placeholders are just a way to indicate that sth must be fed</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Shape 7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8" name="Shape 7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Shape 7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4" name="Shape 7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Shape 7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0" name="Shape 7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Shape 7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7" name="Shape 7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When you have a large graph and just want to test out certain parts, you can provide dummy values so TensorFlow won’t waste time doing unnecessary computations.</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Shape 7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3" name="Shape 7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Shape 7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1" name="Shape 7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let students look at the written graph def first (its a protobuf). show them that the values of `tf.constant()` nodes are stored in the graph def. that's why you only use constant nodes for small values (and variables or readers for larger ones)</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Shape 7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7" name="Shape 7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Shape 7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3" name="Shape 7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Shape 7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0" name="Shape 7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Shape 7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7" name="Shape 7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3" name="Shape 7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Looks normal</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tensorflow.python.framework.errors_impl.FailedPreconditionError: Attempting to use uninitialized value</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Shape 7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7" name="Shape 7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5" name="Shape 8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Shape 8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1" name="Shape 8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15.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hyperlink" Target="mailto:huyenn@stanford.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7.png"/><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1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12.gi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0.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14.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13.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687375" y="1760613"/>
            <a:ext cx="8145000" cy="103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TensorFlow Ops</a:t>
            </a:r>
            <a:endParaRPr>
              <a:latin typeface="Georgia"/>
              <a:ea typeface="Georgia"/>
              <a:cs typeface="Georgia"/>
              <a:sym typeface="Georgia"/>
            </a:endParaRPr>
          </a:p>
        </p:txBody>
      </p:sp>
      <p:sp>
        <p:nvSpPr>
          <p:cNvPr id="100" name="Shape 100"/>
          <p:cNvSpPr txBox="1"/>
          <p:nvPr>
            <p:ph idx="1" type="subTitle"/>
          </p:nvPr>
        </p:nvSpPr>
        <p:spPr>
          <a:xfrm>
            <a:off x="311700" y="2834125"/>
            <a:ext cx="8520600" cy="107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2</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1/17/2017</a:t>
            </a:r>
            <a:endParaRPr sz="1800">
              <a:latin typeface="Georgia"/>
              <a:ea typeface="Georgia"/>
              <a:cs typeface="Georgia"/>
              <a:sym typeface="Georgia"/>
            </a:endParaRPr>
          </a:p>
        </p:txBody>
      </p:sp>
      <p:sp>
        <p:nvSpPr>
          <p:cNvPr id="101" name="Shape 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02" name="Shape 102"/>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writer.close()</a:t>
            </a:r>
            <a:endParaRPr sz="1400">
              <a:solidFill>
                <a:srgbClr val="FFFFFF"/>
              </a:solidFill>
              <a:latin typeface="Consolas"/>
              <a:ea typeface="Consolas"/>
              <a:cs typeface="Consolas"/>
              <a:sym typeface="Consolas"/>
            </a:endParaRPr>
          </a:p>
        </p:txBody>
      </p:sp>
      <p:sp>
        <p:nvSpPr>
          <p:cNvPr id="167" name="Shape 1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pic>
        <p:nvPicPr>
          <p:cNvPr id="168" name="Shape 168"/>
          <p:cNvPicPr preferRelativeResize="0"/>
          <p:nvPr/>
        </p:nvPicPr>
        <p:blipFill>
          <a:blip r:embed="rId3">
            <a:alphaModFix/>
          </a:blip>
          <a:stretch>
            <a:fillRect/>
          </a:stretch>
        </p:blipFill>
        <p:spPr>
          <a:xfrm>
            <a:off x="2663675" y="3091400"/>
            <a:ext cx="3694700" cy="1290425"/>
          </a:xfrm>
          <a:prstGeom prst="rect">
            <a:avLst/>
          </a:prstGeom>
          <a:noFill/>
          <a:ln>
            <a:noFill/>
          </a:ln>
        </p:spPr>
      </p:pic>
      <p:sp>
        <p:nvSpPr>
          <p:cNvPr id="169" name="Shape 1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Shape 81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One of the most common TF non-bug bugs I’ve seen on GitHub</a:t>
            </a:r>
            <a:endParaRPr b="1">
              <a:latin typeface="Georgia"/>
              <a:ea typeface="Georgia"/>
              <a:cs typeface="Georgia"/>
              <a:sym typeface="Georgia"/>
            </a:endParaRPr>
          </a:p>
        </p:txBody>
      </p:sp>
      <p:sp>
        <p:nvSpPr>
          <p:cNvPr id="820" name="Shape 8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Shape 825"/>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Separate definition of ops from computing/running ops</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Use Python property to ensure function is also loaded once the first time it is called*</a:t>
            </a:r>
            <a:endParaRPr sz="1800">
              <a:solidFill>
                <a:srgbClr val="FFFFFF"/>
              </a:solidFill>
              <a:latin typeface="Georgia"/>
              <a:ea typeface="Georgia"/>
              <a:cs typeface="Georgia"/>
              <a:sym typeface="Georgia"/>
            </a:endParaRPr>
          </a:p>
        </p:txBody>
      </p:sp>
      <p:sp>
        <p:nvSpPr>
          <p:cNvPr id="826" name="Shape 8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Solution</a:t>
            </a:r>
            <a:endParaRPr b="1">
              <a:latin typeface="Georgia"/>
              <a:ea typeface="Georgia"/>
              <a:cs typeface="Georgia"/>
              <a:sym typeface="Georgia"/>
            </a:endParaRPr>
          </a:p>
        </p:txBody>
      </p:sp>
      <p:sp>
        <p:nvSpPr>
          <p:cNvPr id="827" name="Shape 8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28" name="Shape 828"/>
          <p:cNvSpPr txBox="1"/>
          <p:nvPr/>
        </p:nvSpPr>
        <p:spPr>
          <a:xfrm>
            <a:off x="220375" y="4541650"/>
            <a:ext cx="4886700" cy="34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 This is not a Python class so I won’t go into it here. But if you don’t know how to use this property, you’re welcome to ask me!</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Shape 833"/>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Putting it together: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Let’s build a machine learning model!</a:t>
            </a:r>
            <a:endParaRPr b="1">
              <a:latin typeface="Georgia"/>
              <a:ea typeface="Georgia"/>
              <a:cs typeface="Georgia"/>
              <a:sym typeface="Georgia"/>
            </a:endParaRPr>
          </a:p>
        </p:txBody>
      </p:sp>
      <p:sp>
        <p:nvSpPr>
          <p:cNvPr id="834" name="Shape 8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Shape 8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840" name="Shape 840"/>
          <p:cNvPicPr preferRelativeResize="0"/>
          <p:nvPr/>
        </p:nvPicPr>
        <p:blipFill>
          <a:blip r:embed="rId3">
            <a:alphaModFix/>
          </a:blip>
          <a:stretch>
            <a:fillRect/>
          </a:stretch>
        </p:blipFill>
        <p:spPr>
          <a:xfrm>
            <a:off x="488175" y="263063"/>
            <a:ext cx="8167658" cy="4617369"/>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Shape 845"/>
          <p:cNvSpPr txBox="1"/>
          <p:nvPr>
            <p:ph type="title"/>
          </p:nvPr>
        </p:nvSpPr>
        <p:spPr>
          <a:xfrm>
            <a:off x="2074800" y="1521050"/>
            <a:ext cx="499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We will construct this model next time!!</a:t>
            </a:r>
            <a:endParaRPr b="1">
              <a:latin typeface="Georgia"/>
              <a:ea typeface="Georgia"/>
              <a:cs typeface="Georgia"/>
              <a:sym typeface="Georgia"/>
            </a:endParaRPr>
          </a:p>
        </p:txBody>
      </p:sp>
      <p:sp>
        <p:nvSpPr>
          <p:cNvPr id="846" name="Shape 8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Shape 85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852" name="Shape 852"/>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Linear regression</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Control Flow</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tf.data</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Optimizers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Logistic regression on MNIST</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853" name="Shape 8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writer.close()</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75" name="Shape 1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76" name="Shape 176"/>
          <p:cNvSpPr txBox="1"/>
          <p:nvPr/>
        </p:nvSpPr>
        <p:spPr>
          <a:xfrm>
            <a:off x="2601600" y="4338625"/>
            <a:ext cx="5103600" cy="104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u="sng">
                <a:solidFill>
                  <a:srgbClr val="FFFFFF"/>
                </a:solidFill>
                <a:latin typeface="Times New Roman"/>
                <a:ea typeface="Times New Roman"/>
                <a:cs typeface="Times New Roman"/>
                <a:sym typeface="Times New Roman"/>
              </a:rPr>
              <a:t>Question</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How to change Const, Const_1 to the names we give the variables?</a:t>
            </a:r>
            <a:endParaRPr>
              <a:solidFill>
                <a:srgbClr val="FFFFFF"/>
              </a:solidFill>
              <a:latin typeface="Times New Roman"/>
              <a:ea typeface="Times New Roman"/>
              <a:cs typeface="Times New Roman"/>
              <a:sym typeface="Times New Roman"/>
            </a:endParaRPr>
          </a:p>
        </p:txBody>
      </p:sp>
      <p:sp>
        <p:nvSpPr>
          <p:cNvPr id="177" name="Shape 1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78" name="Shape 178"/>
          <p:cNvPicPr preferRelativeResize="0"/>
          <p:nvPr/>
        </p:nvPicPr>
        <p:blipFill>
          <a:blip r:embed="rId3">
            <a:alphaModFix/>
          </a:blip>
          <a:stretch>
            <a:fillRect/>
          </a:stretch>
        </p:blipFill>
        <p:spPr>
          <a:xfrm>
            <a:off x="2663675" y="3091400"/>
            <a:ext cx="3694700" cy="129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a = tf.constant(2,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 # &gt;&gt; 5</a:t>
            </a:r>
            <a:endParaRPr sz="1400">
              <a:solidFill>
                <a:srgbClr val="FFFFFF"/>
              </a:solidFill>
              <a:latin typeface="Consolas"/>
              <a:ea typeface="Consolas"/>
              <a:cs typeface="Consolas"/>
              <a:sym typeface="Consolas"/>
            </a:endParaRPr>
          </a:p>
        </p:txBody>
      </p:sp>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sp>
        <p:nvSpPr>
          <p:cNvPr id="185" name="Shape 1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 # &gt;&gt; 5</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pic>
        <p:nvPicPr>
          <p:cNvPr id="192" name="Shape 192"/>
          <p:cNvPicPr preferRelativeResize="0"/>
          <p:nvPr/>
        </p:nvPicPr>
        <p:blipFill>
          <a:blip r:embed="rId3">
            <a:alphaModFix/>
          </a:blip>
          <a:stretch>
            <a:fillRect/>
          </a:stretch>
        </p:blipFill>
        <p:spPr>
          <a:xfrm>
            <a:off x="4889352" y="1152475"/>
            <a:ext cx="3104700" cy="1414375"/>
          </a:xfrm>
          <a:prstGeom prst="rect">
            <a:avLst/>
          </a:prstGeom>
          <a:noFill/>
          <a:ln>
            <a:noFill/>
          </a:ln>
        </p:spPr>
      </p:pic>
      <p:sp>
        <p:nvSpPr>
          <p:cNvPr id="193" name="Shape 1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97800" y="1521050"/>
            <a:ext cx="8520600" cy="135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 can do much more than just visualizing your graphs.</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Learn to use TensorBoard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well and often!</a:t>
            </a:r>
            <a:endParaRPr b="1">
              <a:latin typeface="Georgia"/>
              <a:ea typeface="Georgia"/>
              <a:cs typeface="Georgia"/>
              <a:sym typeface="Georgia"/>
            </a:endParaRPr>
          </a:p>
        </p:txBody>
      </p:sp>
      <p:sp>
        <p:nvSpPr>
          <p:cNvPr id="199" name="Shape 1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687375" y="2058524"/>
            <a:ext cx="8145000" cy="1661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Constants, Sequences, Variables, Ops</a:t>
            </a:r>
            <a:endParaRPr>
              <a:latin typeface="Georgia"/>
              <a:ea typeface="Georgia"/>
              <a:cs typeface="Georgia"/>
              <a:sym typeface="Georgia"/>
            </a:endParaRPr>
          </a:p>
        </p:txBody>
      </p:sp>
      <p:sp>
        <p:nvSpPr>
          <p:cNvPr id="205" name="Shape 2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6" name="Shape 206"/>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a = tf.constant([2, 2],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tf.constant([[0, 1], [2, 3]],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b</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200">
              <a:solidFill>
                <a:srgbClr val="FFFFFF"/>
              </a:solidFill>
              <a:latin typeface="Consolas"/>
              <a:ea typeface="Consolas"/>
              <a:cs typeface="Consolas"/>
              <a:sym typeface="Consolas"/>
            </a:endParaRPr>
          </a:p>
        </p:txBody>
      </p:sp>
      <p:sp>
        <p:nvSpPr>
          <p:cNvPr id="212" name="Shape 2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a:t>
            </a:r>
            <a:endParaRPr b="1">
              <a:latin typeface="Georgia"/>
              <a:ea typeface="Georgia"/>
              <a:cs typeface="Georgia"/>
              <a:sym typeface="Georgia"/>
            </a:endParaRPr>
          </a:p>
        </p:txBody>
      </p:sp>
      <p:sp>
        <p:nvSpPr>
          <p:cNvPr id="213" name="Shape 2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14" name="Shape 214"/>
          <p:cNvSpPr txBox="1"/>
          <p:nvPr/>
        </p:nvSpPr>
        <p:spPr>
          <a:xfrm>
            <a:off x="5751150" y="1585975"/>
            <a:ext cx="2829300" cy="174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FFFFFF"/>
                </a:solidFill>
                <a:latin typeface="Consolas"/>
                <a:ea typeface="Consolas"/>
                <a:cs typeface="Consolas"/>
                <a:sym typeface="Consolas"/>
              </a:rPr>
              <a:t>tf.constant(</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value,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dtype=None,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shape=None,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name='Const',</a:t>
            </a:r>
            <a:endParaRPr sz="1600">
              <a:solidFill>
                <a:srgbClr val="FFFFFF"/>
              </a:solidFill>
              <a:latin typeface="Consolas"/>
              <a:ea typeface="Consolas"/>
              <a:cs typeface="Consolas"/>
              <a:sym typeface="Consolas"/>
            </a:endParaRPr>
          </a:p>
          <a:p>
            <a:pPr indent="0" lvl="0" marL="0" rtl="0">
              <a:spcBef>
                <a:spcPts val="0"/>
              </a:spcBef>
              <a:spcAft>
                <a:spcPts val="0"/>
              </a:spcAft>
              <a:buNone/>
            </a:pPr>
            <a:r>
              <a:rPr lang="en" sz="1600">
                <a:solidFill>
                  <a:srgbClr val="FFFFFF"/>
                </a:solidFill>
                <a:latin typeface="Consolas"/>
                <a:ea typeface="Consolas"/>
                <a:cs typeface="Consolas"/>
                <a:sym typeface="Consolas"/>
              </a:rPr>
              <a:t>    verify_shape=False</a:t>
            </a:r>
            <a:endParaRPr sz="1600">
              <a:solidFill>
                <a:srgbClr val="FFFFFF"/>
              </a:solidFill>
              <a:latin typeface="Consolas"/>
              <a:ea typeface="Consolas"/>
              <a:cs typeface="Consolas"/>
              <a:sym typeface="Consolas"/>
            </a:endParaRPr>
          </a:p>
          <a:p>
            <a:pPr indent="0" lvl="0" marL="0" rtl="0">
              <a:spcBef>
                <a:spcPts val="0"/>
              </a:spcBef>
              <a:spcAft>
                <a:spcPts val="0"/>
              </a:spcAft>
              <a:buNone/>
            </a:pPr>
            <a:r>
              <a:rPr lang="en"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chemeClr val="dk1"/>
                </a:solidFill>
                <a:latin typeface="Consolas"/>
                <a:ea typeface="Consolas"/>
                <a:cs typeface="Consolas"/>
                <a:sym typeface="Consolas"/>
              </a:rPr>
              <a:t>import tensorflow as tf</a:t>
            </a:r>
            <a:endParaRPr sz="1200">
              <a:solidFill>
                <a:schemeClr val="dk1"/>
              </a:solidFill>
              <a:latin typeface="Consolas"/>
              <a:ea typeface="Consolas"/>
              <a:cs typeface="Consolas"/>
              <a:sym typeface="Consolas"/>
            </a:endParaRPr>
          </a:p>
          <a:p>
            <a:pPr indent="0" lvl="0" marL="0">
              <a:spcBef>
                <a:spcPts val="1600"/>
              </a:spcBef>
              <a:spcAft>
                <a:spcPts val="0"/>
              </a:spcAft>
              <a:buNone/>
            </a:pPr>
            <a:r>
              <a:rPr lang="en" sz="1200">
                <a:solidFill>
                  <a:schemeClr val="dk1"/>
                </a:solidFill>
                <a:latin typeface="Consolas"/>
                <a:ea typeface="Consolas"/>
                <a:cs typeface="Consolas"/>
                <a:sym typeface="Consolas"/>
              </a:rPr>
              <a:t>a = tf.constant([2, 2],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b = tf.constant([[0, 1], [2, 3]],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b</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x = tf.multiply(a, b, name='mul')</a:t>
            </a:r>
            <a:endParaRPr sz="1200">
              <a:solidFill>
                <a:schemeClr val="dk1"/>
              </a:solidFill>
              <a:latin typeface="Consolas"/>
              <a:ea typeface="Consolas"/>
              <a:cs typeface="Consolas"/>
              <a:sym typeface="Consolas"/>
            </a:endParaRPr>
          </a:p>
          <a:p>
            <a:pPr indent="0" lvl="0" marL="0" rtl="0">
              <a:spcBef>
                <a:spcPts val="160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print(sess.run(x))</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  &gt;&gt;  [[0 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[4 6]]</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200">
              <a:solidFill>
                <a:srgbClr val="FFFFFF"/>
              </a:solidFill>
              <a:latin typeface="Consolas"/>
              <a:ea typeface="Consolas"/>
              <a:cs typeface="Consolas"/>
              <a:sym typeface="Consolas"/>
            </a:endParaRPr>
          </a:p>
        </p:txBody>
      </p:sp>
      <p:sp>
        <p:nvSpPr>
          <p:cNvPr id="220" name="Shape 2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a:t>
            </a:r>
            <a:r>
              <a:rPr b="1" lang="en">
                <a:latin typeface="Georgia"/>
                <a:ea typeface="Georgia"/>
                <a:cs typeface="Georgia"/>
                <a:sym typeface="Georgia"/>
              </a:rPr>
              <a:t>onstants</a:t>
            </a:r>
            <a:endParaRPr b="1">
              <a:latin typeface="Georgia"/>
              <a:ea typeface="Georgia"/>
              <a:cs typeface="Georgia"/>
              <a:sym typeface="Georgia"/>
            </a:endParaRPr>
          </a:p>
        </p:txBody>
      </p:sp>
      <p:sp>
        <p:nvSpPr>
          <p:cNvPr id="221" name="Shape 2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2" name="Shape 222"/>
          <p:cNvSpPr txBox="1"/>
          <p:nvPr/>
        </p:nvSpPr>
        <p:spPr>
          <a:xfrm>
            <a:off x="4624500" y="2161150"/>
            <a:ext cx="24966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Broadcasting similar to NumPy</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a:t>
            </a:r>
            <a:r>
              <a:rPr b="1" lang="en">
                <a:latin typeface="Georgia"/>
                <a:ea typeface="Georgia"/>
                <a:cs typeface="Georgia"/>
                <a:sym typeface="Georgia"/>
              </a:rPr>
              <a:t> a specific value</a:t>
            </a:r>
            <a:endParaRPr b="1">
              <a:latin typeface="Georgia"/>
              <a:ea typeface="Georgia"/>
              <a:cs typeface="Georgia"/>
              <a:sym typeface="Georgia"/>
            </a:endParaRPr>
          </a:p>
        </p:txBody>
      </p:sp>
      <p:sp>
        <p:nvSpPr>
          <p:cNvPr id="228" name="Shape 22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tf.zeros(shape, dtype=tf.float32, name=None)</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of shape and all elements will be zeros</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tf.zeros([2, 3], tf.int32) ==&gt; [[0, 0, 0], [0, 0, 0]]</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29" name="Shape 229"/>
          <p:cNvSpPr txBox="1"/>
          <p:nvPr/>
        </p:nvSpPr>
        <p:spPr>
          <a:xfrm>
            <a:off x="5959125" y="1987375"/>
            <a:ext cx="2496600" cy="57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Similar to numpy.zeros</a:t>
            </a:r>
            <a:endParaRPr>
              <a:solidFill>
                <a:srgbClr val="FFFFFF"/>
              </a:solidFill>
              <a:latin typeface="Times New Roman"/>
              <a:ea typeface="Times New Roman"/>
              <a:cs typeface="Times New Roman"/>
              <a:sym typeface="Times New Roman"/>
            </a:endParaRPr>
          </a:p>
        </p:txBody>
      </p:sp>
      <p:sp>
        <p:nvSpPr>
          <p:cNvPr id="230" name="Shape 2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36" name="Shape 23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tf.zeros_like(input_tensor, dtype=None, name=None, optimize=True)</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of shape and type (unless type is specified) as the input_tensor but all elements are zeros.</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 input_tensor is [[0, 1], [2, 3], [4, 5]]</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tf.zeros_like(input_tensor) </a:t>
            </a:r>
            <a:r>
              <a:rPr lang="en" sz="1400">
                <a:solidFill>
                  <a:srgbClr val="FFFFFF"/>
                </a:solidFill>
                <a:latin typeface="Consolas"/>
                <a:ea typeface="Consolas"/>
                <a:cs typeface="Consolas"/>
                <a:sym typeface="Consolas"/>
              </a:rPr>
              <a:t>==&gt;</a:t>
            </a:r>
            <a:r>
              <a:rPr lang="en" sz="1400">
                <a:solidFill>
                  <a:srgbClr val="FFFFFF"/>
                </a:solidFill>
                <a:latin typeface="Consolas"/>
                <a:ea typeface="Consolas"/>
                <a:cs typeface="Consolas"/>
                <a:sym typeface="Consolas"/>
              </a:rPr>
              <a:t> [[0, 0], [0, 0], [0, 0]]</a:t>
            </a:r>
            <a:endParaRPr sz="1400">
              <a:solidFill>
                <a:srgbClr val="FFFFFF"/>
              </a:solidFill>
              <a:latin typeface="Consolas"/>
              <a:ea typeface="Consolas"/>
              <a:cs typeface="Consolas"/>
              <a:sym typeface="Consolas"/>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37" name="Shape 237"/>
          <p:cNvSpPr txBox="1"/>
          <p:nvPr/>
        </p:nvSpPr>
        <p:spPr>
          <a:xfrm>
            <a:off x="5936200" y="2283750"/>
            <a:ext cx="24966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numpy.zeros_like</a:t>
            </a:r>
            <a:endParaRPr>
              <a:solidFill>
                <a:srgbClr val="FFFFFF"/>
              </a:solidFill>
              <a:latin typeface="Times New Roman"/>
              <a:ea typeface="Times New Roman"/>
              <a:cs typeface="Times New Roman"/>
              <a:sym typeface="Times New Roman"/>
            </a:endParaRPr>
          </a:p>
        </p:txBody>
      </p:sp>
      <p:sp>
        <p:nvSpPr>
          <p:cNvPr id="238" name="Shape 2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44" name="Shape 24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tf.ones(shape, dtype=tf.float32, name=None)</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tf.ones_like(input_tensor, dtype=None, name=None, optimize=True)</a:t>
            </a:r>
            <a:endParaRPr sz="1400">
              <a:solidFill>
                <a:srgbClr val="FFFFFF"/>
              </a:solidFill>
              <a:latin typeface="Consolas"/>
              <a:ea typeface="Consolas"/>
              <a:cs typeface="Consolas"/>
              <a:sym typeface="Consolas"/>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45" name="Shape 245"/>
          <p:cNvSpPr txBox="1"/>
          <p:nvPr/>
        </p:nvSpPr>
        <p:spPr>
          <a:xfrm>
            <a:off x="6373775" y="2502125"/>
            <a:ext cx="20424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numpy.ones, numpy.ones_like</a:t>
            </a:r>
            <a:endParaRPr>
              <a:solidFill>
                <a:srgbClr val="FFFFFF"/>
              </a:solidFill>
              <a:latin typeface="Times New Roman"/>
              <a:ea typeface="Times New Roman"/>
              <a:cs typeface="Times New Roman"/>
              <a:sym typeface="Times New Roman"/>
            </a:endParaRPr>
          </a:p>
        </p:txBody>
      </p:sp>
      <p:sp>
        <p:nvSpPr>
          <p:cNvPr id="246" name="Shape 2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52" name="Shape 25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tf.fill(dims, value, name=None) </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filled with a scalar value.</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tf.fill([2, 3], 8) ==&gt; [[8, 8, 8], [8, 8, 8]]</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53" name="Shape 253"/>
          <p:cNvSpPr txBox="1"/>
          <p:nvPr/>
        </p:nvSpPr>
        <p:spPr>
          <a:xfrm>
            <a:off x="5480825" y="1924625"/>
            <a:ext cx="3079200" cy="147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NumPy.full</a:t>
            </a:r>
            <a:endParaRPr>
              <a:solidFill>
                <a:srgbClr val="FFFFFF"/>
              </a:solidFill>
              <a:latin typeface="Times New Roman"/>
              <a:ea typeface="Times New Roman"/>
              <a:cs typeface="Times New Roman"/>
              <a:sym typeface="Times New Roman"/>
            </a:endParaRPr>
          </a:p>
        </p:txBody>
      </p:sp>
      <p:sp>
        <p:nvSpPr>
          <p:cNvPr id="254" name="Shape 2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 as sequences</a:t>
            </a:r>
            <a:endParaRPr b="1">
              <a:latin typeface="Georgia"/>
              <a:ea typeface="Georgia"/>
              <a:cs typeface="Georgia"/>
              <a:sym typeface="Georgia"/>
            </a:endParaRPr>
          </a:p>
        </p:txBody>
      </p:sp>
      <p:sp>
        <p:nvSpPr>
          <p:cNvPr id="260" name="Shape 26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FFFF"/>
                </a:solidFill>
                <a:latin typeface="Consolas"/>
                <a:ea typeface="Consolas"/>
                <a:cs typeface="Consolas"/>
                <a:sym typeface="Consolas"/>
              </a:rPr>
              <a:t>tf.lin_space(start, stop, num, name=None) </a:t>
            </a:r>
            <a:br>
              <a:rPr b="1"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tf.lin_space(10.0, 13.0, 4) ==&gt; [10. 11. 12. 13.]</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b="1" lang="en">
                <a:solidFill>
                  <a:srgbClr val="FFFFFF"/>
                </a:solidFill>
                <a:latin typeface="Consolas"/>
                <a:ea typeface="Consolas"/>
                <a:cs typeface="Consolas"/>
                <a:sym typeface="Consolas"/>
              </a:rPr>
              <a:t>tf.range(start, limit=None, delta=1, dtype=None, name='range')</a:t>
            </a:r>
            <a:br>
              <a:rPr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tf.range(3, 18, 3) ==&gt; [3 6 9 12 15]</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tf.range(5) ==&gt; [0 1 2 3 4]</a:t>
            </a:r>
            <a:endParaRPr sz="1400">
              <a:solidFill>
                <a:srgbClr val="FFFFFF"/>
              </a:solidFill>
              <a:latin typeface="Consolas"/>
              <a:ea typeface="Consolas"/>
              <a:cs typeface="Consolas"/>
              <a:sym typeface="Consolas"/>
            </a:endParaRPr>
          </a:p>
        </p:txBody>
      </p:sp>
      <p:sp>
        <p:nvSpPr>
          <p:cNvPr id="261" name="Shape 261"/>
          <p:cNvSpPr txBox="1"/>
          <p:nvPr/>
        </p:nvSpPr>
        <p:spPr>
          <a:xfrm>
            <a:off x="5415900" y="1152475"/>
            <a:ext cx="3362700" cy="46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FFFFFF"/>
              </a:solidFill>
              <a:latin typeface="Times New Roman"/>
              <a:ea typeface="Times New Roman"/>
              <a:cs typeface="Times New Roman"/>
              <a:sym typeface="Times New Roman"/>
            </a:endParaRPr>
          </a:p>
        </p:txBody>
      </p:sp>
      <p:sp>
        <p:nvSpPr>
          <p:cNvPr id="262" name="Shape 262"/>
          <p:cNvSpPr txBox="1"/>
          <p:nvPr/>
        </p:nvSpPr>
        <p:spPr>
          <a:xfrm>
            <a:off x="4525325" y="3191150"/>
            <a:ext cx="3865800" cy="130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NOT THE SAME AS NUMPY SEQUENCES</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a:solidFill>
                  <a:srgbClr val="FFFFFF"/>
                </a:solidFill>
                <a:latin typeface="Times New Roman"/>
                <a:ea typeface="Times New Roman"/>
                <a:cs typeface="Times New Roman"/>
                <a:sym typeface="Times New Roman"/>
              </a:rPr>
              <a:t>Tensor objects are not iterable</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Consolas"/>
                <a:ea typeface="Consolas"/>
                <a:cs typeface="Consolas"/>
                <a:sym typeface="Consolas"/>
              </a:rPr>
              <a:t>for _ in tf.range(4): # TypeError</a:t>
            </a:r>
            <a:endParaRPr>
              <a:solidFill>
                <a:srgbClr val="FFFFFF"/>
              </a:solidFill>
              <a:latin typeface="Consolas"/>
              <a:ea typeface="Consolas"/>
              <a:cs typeface="Consolas"/>
              <a:sym typeface="Consolas"/>
            </a:endParaRPr>
          </a:p>
        </p:txBody>
      </p:sp>
      <p:sp>
        <p:nvSpPr>
          <p:cNvPr id="263" name="Shape 2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a:t>
            </a:r>
            <a:r>
              <a:rPr b="1" lang="en">
                <a:latin typeface="Georgia"/>
                <a:ea typeface="Georgia"/>
                <a:cs typeface="Georgia"/>
                <a:sym typeface="Georgia"/>
              </a:rPr>
              <a:t>Constants</a:t>
            </a:r>
            <a:endParaRPr b="1">
              <a:latin typeface="Georgia"/>
              <a:ea typeface="Georgia"/>
              <a:cs typeface="Georgia"/>
              <a:sym typeface="Georgia"/>
            </a:endParaRPr>
          </a:p>
        </p:txBody>
      </p:sp>
      <p:sp>
        <p:nvSpPr>
          <p:cNvPr id="269" name="Shape 26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749300" lvl="0" marL="0" rtl="0">
              <a:spcBef>
                <a:spcPts val="0"/>
              </a:spcBef>
              <a:spcAft>
                <a:spcPts val="0"/>
              </a:spcAft>
              <a:buNone/>
            </a:pPr>
            <a:r>
              <a:t/>
            </a:r>
            <a:endParaRPr sz="1400">
              <a:solidFill>
                <a:srgbClr val="FFFFFF"/>
              </a:solidFill>
              <a:latin typeface="Consolas"/>
              <a:ea typeface="Consolas"/>
              <a:cs typeface="Consolas"/>
              <a:sym typeface="Consolas"/>
            </a:endParaRPr>
          </a:p>
          <a:p>
            <a:pPr indent="74930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tf.random_normal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tf.truncated_normal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tf.random_uniform</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tf.random_shuffle</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tf.random_crop</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tf.multinomial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tf.random_gamma</a:t>
            </a:r>
            <a:endParaRPr b="1" sz="1400">
              <a:solidFill>
                <a:srgbClr val="FFFFFF"/>
              </a:solidFill>
              <a:latin typeface="Consolas"/>
              <a:ea typeface="Consolas"/>
              <a:cs typeface="Consolas"/>
              <a:sym typeface="Consolas"/>
            </a:endParaRPr>
          </a:p>
        </p:txBody>
      </p:sp>
      <p:sp>
        <p:nvSpPr>
          <p:cNvPr id="270" name="Shape 2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Constants</a:t>
            </a:r>
            <a:endParaRPr b="1">
              <a:latin typeface="Georgia"/>
              <a:ea typeface="Georgia"/>
              <a:cs typeface="Georgia"/>
              <a:sym typeface="Georgia"/>
            </a:endParaRPr>
          </a:p>
        </p:txBody>
      </p:sp>
      <p:sp>
        <p:nvSpPr>
          <p:cNvPr id="276" name="Shape 2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1600"/>
              </a:spcAft>
              <a:buNone/>
            </a:pPr>
            <a:r>
              <a:rPr b="1" lang="en">
                <a:solidFill>
                  <a:schemeClr val="dk1"/>
                </a:solidFill>
                <a:latin typeface="Consolas"/>
                <a:ea typeface="Consolas"/>
                <a:cs typeface="Consolas"/>
                <a:sym typeface="Consolas"/>
              </a:rPr>
              <a:t>tf.set_random_seed(seed)</a:t>
            </a:r>
            <a:endParaRPr b="1">
              <a:solidFill>
                <a:srgbClr val="FFFFFF"/>
              </a:solidFill>
              <a:latin typeface="Consolas"/>
              <a:ea typeface="Consolas"/>
              <a:cs typeface="Consolas"/>
              <a:sym typeface="Consolas"/>
            </a:endParaRPr>
          </a:p>
        </p:txBody>
      </p:sp>
      <p:sp>
        <p:nvSpPr>
          <p:cNvPr id="277" name="Shape 2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Operations</a:t>
            </a:r>
            <a:endParaRPr b="1">
              <a:latin typeface="Georgia"/>
              <a:ea typeface="Georgia"/>
              <a:cs typeface="Georgia"/>
              <a:sym typeface="Georgia"/>
            </a:endParaRPr>
          </a:p>
        </p:txBody>
      </p:sp>
      <p:pic>
        <p:nvPicPr>
          <p:cNvPr id="283" name="Shape 283"/>
          <p:cNvPicPr preferRelativeResize="0"/>
          <p:nvPr/>
        </p:nvPicPr>
        <p:blipFill>
          <a:blip r:embed="rId3">
            <a:alphaModFix/>
          </a:blip>
          <a:stretch>
            <a:fillRect/>
          </a:stretch>
        </p:blipFill>
        <p:spPr>
          <a:xfrm>
            <a:off x="0" y="1313598"/>
            <a:ext cx="9144001" cy="2747705"/>
          </a:xfrm>
          <a:prstGeom prst="rect">
            <a:avLst/>
          </a:prstGeom>
          <a:noFill/>
          <a:ln>
            <a:noFill/>
          </a:ln>
        </p:spPr>
      </p:pic>
      <p:sp>
        <p:nvSpPr>
          <p:cNvPr id="284" name="Shape 284"/>
          <p:cNvSpPr txBox="1"/>
          <p:nvPr/>
        </p:nvSpPr>
        <p:spPr>
          <a:xfrm>
            <a:off x="0" y="4778400"/>
            <a:ext cx="3578100" cy="36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FFFFFF"/>
                </a:solidFill>
                <a:latin typeface="Times New Roman"/>
                <a:ea typeface="Times New Roman"/>
                <a:cs typeface="Times New Roman"/>
                <a:sym typeface="Times New Roman"/>
              </a:rPr>
              <a:t>Buduma. </a:t>
            </a:r>
            <a:r>
              <a:rPr i="1" lang="en" sz="1100">
                <a:solidFill>
                  <a:srgbClr val="FFFFFF"/>
                </a:solidFill>
                <a:latin typeface="Times New Roman"/>
                <a:ea typeface="Times New Roman"/>
                <a:cs typeface="Times New Roman"/>
                <a:sym typeface="Times New Roman"/>
              </a:rPr>
              <a:t>Fundamentals of Deep Learning</a:t>
            </a:r>
            <a:r>
              <a:rPr lang="en" sz="1100">
                <a:solidFill>
                  <a:srgbClr val="FFFFFF"/>
                </a:solidFill>
                <a:latin typeface="Times New Roman"/>
                <a:ea typeface="Times New Roman"/>
                <a:cs typeface="Times New Roman"/>
                <a:sym typeface="Times New Roman"/>
              </a:rPr>
              <a:t>. O’Reilly, 2017</a:t>
            </a:r>
            <a:endParaRPr sz="1100">
              <a:solidFill>
                <a:srgbClr val="FFFFFF"/>
              </a:solidFill>
              <a:latin typeface="Times New Roman"/>
              <a:ea typeface="Times New Roman"/>
              <a:cs typeface="Times New Roman"/>
              <a:sym typeface="Times New Roman"/>
            </a:endParaRPr>
          </a:p>
        </p:txBody>
      </p:sp>
      <p:sp>
        <p:nvSpPr>
          <p:cNvPr id="285" name="Shape 2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Arithmetic Ops</a:t>
            </a:r>
            <a:endParaRPr b="1">
              <a:latin typeface="Georgia"/>
              <a:ea typeface="Georgia"/>
              <a:cs typeface="Georgia"/>
              <a:sym typeface="Georgia"/>
            </a:endParaRPr>
          </a:p>
        </p:txBody>
      </p:sp>
      <p:sp>
        <p:nvSpPr>
          <p:cNvPr id="291" name="Shape 291"/>
          <p:cNvSpPr txBox="1"/>
          <p:nvPr/>
        </p:nvSpPr>
        <p:spPr>
          <a:xfrm>
            <a:off x="4497700" y="1378150"/>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Pretty standard, quite similar to numpy.</a:t>
            </a:r>
            <a:endParaRPr>
              <a:solidFill>
                <a:srgbClr val="FFFFFF"/>
              </a:solidFill>
              <a:latin typeface="Times New Roman"/>
              <a:ea typeface="Times New Roman"/>
              <a:cs typeface="Times New Roman"/>
              <a:sym typeface="Times New Roman"/>
            </a:endParaRPr>
          </a:p>
        </p:txBody>
      </p:sp>
      <p:sp>
        <p:nvSpPr>
          <p:cNvPr id="292" name="Shape 2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93" name="Shape 293"/>
          <p:cNvPicPr preferRelativeResize="0"/>
          <p:nvPr/>
        </p:nvPicPr>
        <p:blipFill>
          <a:blip r:embed="rId3">
            <a:alphaModFix/>
          </a:blip>
          <a:stretch>
            <a:fillRect/>
          </a:stretch>
        </p:blipFill>
        <p:spPr>
          <a:xfrm>
            <a:off x="1168925" y="1129475"/>
            <a:ext cx="2922627" cy="38209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Wizard of Div</a:t>
            </a:r>
            <a:endParaRPr b="1">
              <a:latin typeface="Georgia"/>
              <a:ea typeface="Georgia"/>
              <a:cs typeface="Georgia"/>
              <a:sym typeface="Georgia"/>
            </a:endParaRPr>
          </a:p>
        </p:txBody>
      </p:sp>
      <p:sp>
        <p:nvSpPr>
          <p:cNvPr id="299" name="Shape 2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0" name="Shape 30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a = tf.constant([2, 2], name='a')</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b = tf.constant([[0, 1], [2, 3]], name='b')</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print(sess.run(tf.divide(b, a)))          ⇒ [[0. 0.5] [1. 1.5]]</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print(sess.run(tf.truediv(b, a)))         ⇒ [[0. 0.5] [1. 1.5]]</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print(sess.run(tf.floordiv(b,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print(sess.run(tf.realdiv(b, a)))         ⇒ # Error: only works for real values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print(sess.run(tf.truncatediv(b,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print(sess.run(tf.floor_div(b, a)))       ⇒ [[0 0] [1 1]]</a:t>
            </a:r>
            <a:endParaRPr sz="1400">
              <a:solidFill>
                <a:srgbClr val="FFFFFF"/>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06" name="Shape 3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07" name="Shape 3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13" name="Shape 3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14" name="Shape 3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Basic operations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Tensor types</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Importing data</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Lazy loading</a:t>
            </a:r>
            <a:endParaRPr>
              <a:latin typeface="Georgia"/>
              <a:ea typeface="Georgia"/>
              <a:cs typeface="Georgia"/>
              <a:sym typeface="Georgia"/>
            </a:endParaRPr>
          </a:p>
          <a:p>
            <a:pPr indent="0" lvl="0" marL="2743200" rtl="0">
              <a:spcBef>
                <a:spcPts val="1600"/>
              </a:spcBef>
              <a:spcAft>
                <a:spcPts val="1600"/>
              </a:spcAft>
              <a:buNone/>
            </a:pPr>
            <a:r>
              <a:rPr b="1" lang="en">
                <a:latin typeface="Georgia"/>
                <a:ea typeface="Georgia"/>
                <a:cs typeface="Georgia"/>
                <a:sym typeface="Georgia"/>
              </a:rPr>
              <a:t>Fun with TensorBoard!!!</a:t>
            </a:r>
            <a:endParaRPr b="1">
              <a:latin typeface="Georgia"/>
              <a:ea typeface="Georgia"/>
              <a:cs typeface="Georgia"/>
              <a:sym typeface="Georgia"/>
            </a:endParaRPr>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15" name="Shape 115"/>
          <p:cNvPicPr preferRelativeResize="0"/>
          <p:nvPr/>
        </p:nvPicPr>
        <p:blipFill>
          <a:blip r:embed="rId3">
            <a:alphaModFix/>
          </a:blip>
          <a:stretch>
            <a:fillRect/>
          </a:stretch>
        </p:blipFill>
        <p:spPr>
          <a:xfrm>
            <a:off x="5933775" y="1288075"/>
            <a:ext cx="1163700" cy="1468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a:t>
            </a:r>
            <a:endParaRPr sz="1400">
              <a:latin typeface="Georgia"/>
              <a:ea typeface="Georgia"/>
              <a:cs typeface="Georgia"/>
              <a:sym typeface="Georgia"/>
            </a:endParaRPr>
          </a:p>
        </p:txBody>
      </p:sp>
      <p:sp>
        <p:nvSpPr>
          <p:cNvPr id="320" name="Shape 3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1" name="Shape 3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27" name="Shape 3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8" name="Shape 3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34" name="Shape 3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35" name="Shape 3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41" name="Shape 3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2" name="Shape 3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tf.zeros_like(t_2)                   			# ==&gt;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tf.ones_like(t_2)                    			# ==&gt; ?????</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48" name="Shape 3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9" name="Shape 3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tf.zeros_like(t_2)                   			# ==&gt; 3x3 tensor, all elements are False</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tf.ones_like(t_2)                    			# ==&gt; 3x3 tensor, all elements are True</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55" name="Shape 3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56" name="Shape 3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62" name="Shape 3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363" name="Shape 363"/>
          <p:cNvPicPr preferRelativeResize="0"/>
          <p:nvPr/>
        </p:nvPicPr>
        <p:blipFill>
          <a:blip r:embed="rId3">
            <a:alphaModFix/>
          </a:blip>
          <a:stretch>
            <a:fillRect/>
          </a:stretch>
        </p:blipFill>
        <p:spPr>
          <a:xfrm>
            <a:off x="3151050" y="1149875"/>
            <a:ext cx="2381085" cy="38209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a:t>
            </a:r>
            <a:r>
              <a:rPr b="1" lang="en" sz="1200">
                <a:solidFill>
                  <a:srgbClr val="FFFFFF"/>
                </a:solidFill>
                <a:latin typeface="Consolas"/>
                <a:ea typeface="Consolas"/>
                <a:cs typeface="Consolas"/>
                <a:sym typeface="Consolas"/>
              </a:rPr>
              <a:t>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'tensorflow.python.framework.ops.Tensor'&gt;</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sess.run(a)</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'numpy.ndarray'&gt;</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69" name="Shape 3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0" name="Shape 3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a = sess.run(a)</a:t>
            </a:r>
            <a:r>
              <a:rPr lang="en" sz="1400">
                <a:solidFill>
                  <a:srgbClr val="FFFFFF"/>
                </a:solidFill>
                <a:latin typeface="Consolas"/>
                <a:ea typeface="Consolas"/>
                <a:cs typeface="Consolas"/>
                <a:sym typeface="Consolas"/>
              </a:rPr>
              <a:t> 			&lt;&lt;&lt;&lt; Avoid doing this. Use </a:t>
            </a:r>
            <a:r>
              <a:rPr lang="en" sz="1400">
                <a:solidFill>
                  <a:srgbClr val="FFFFFF"/>
                </a:solidFill>
                <a:highlight>
                  <a:schemeClr val="accent3"/>
                </a:highlight>
                <a:latin typeface="Consolas"/>
                <a:ea typeface="Consolas"/>
                <a:cs typeface="Consolas"/>
                <a:sym typeface="Consolas"/>
              </a:rPr>
              <a:t>a_out = sess.run(a)</a:t>
            </a:r>
            <a:endParaRPr sz="14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76" name="Shape 3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7" name="Shape 3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p:txBody>
      </p:sp>
      <p:sp>
        <p:nvSpPr>
          <p:cNvPr id="383" name="Shape 3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84" name="Shape 3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2" name="Shape 1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latin typeface="Georgia"/>
                <a:ea typeface="Georgia"/>
                <a:cs typeface="Georgia"/>
                <a:sym typeface="Georgia"/>
              </a:rPr>
              <a:t>N</a:t>
            </a:r>
            <a:r>
              <a:rPr lang="en">
                <a:latin typeface="Georgia"/>
                <a:ea typeface="Georgia"/>
                <a:cs typeface="Georgia"/>
                <a:sym typeface="Georgia"/>
              </a:rPr>
              <a:t>umPy arrays: NumPy is not GPU compatible</a:t>
            </a:r>
            <a:endParaRPr>
              <a:latin typeface="Georgia"/>
              <a:ea typeface="Georgia"/>
              <a:cs typeface="Georgia"/>
              <a:sym typeface="Georgia"/>
            </a:endParaRPr>
          </a:p>
        </p:txBody>
      </p:sp>
      <p:sp>
        <p:nvSpPr>
          <p:cNvPr id="390" name="Shape 3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91" name="Shape 3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397800" y="1521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 ...</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a:p>
            <a:pPr indent="457200" lvl="0" marL="3200400" rtl="0" algn="l">
              <a:spcBef>
                <a:spcPts val="0"/>
              </a:spcBef>
              <a:spcAft>
                <a:spcPts val="0"/>
              </a:spcAft>
              <a:buNone/>
            </a:pPr>
            <a:r>
              <a:t/>
            </a:r>
            <a:endParaRPr sz="1900">
              <a:latin typeface="Georgia"/>
              <a:ea typeface="Georgia"/>
              <a:cs typeface="Georgia"/>
              <a:sym typeface="Georgia"/>
            </a:endParaRPr>
          </a:p>
          <a:p>
            <a:pPr indent="457200" lvl="0" marL="3657600" rtl="0" algn="l">
              <a:spcBef>
                <a:spcPts val="0"/>
              </a:spcBef>
              <a:spcAft>
                <a:spcPts val="0"/>
              </a:spcAft>
              <a:buNone/>
            </a:pPr>
            <a:r>
              <a:rPr lang="en" sz="1900">
                <a:latin typeface="Georgia"/>
                <a:ea typeface="Georgia"/>
                <a:cs typeface="Georgia"/>
                <a:sym typeface="Georgia"/>
              </a:rPr>
              <a:t> … other than being constant?</a:t>
            </a:r>
            <a:endParaRPr sz="1900">
              <a:latin typeface="Georgia"/>
              <a:ea typeface="Georgia"/>
              <a:cs typeface="Georgia"/>
              <a:sym typeface="Georgia"/>
            </a:endParaRPr>
          </a:p>
        </p:txBody>
      </p:sp>
      <p:sp>
        <p:nvSpPr>
          <p:cNvPr id="397" name="Shape 3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Constants are stored in the graph definition</a:t>
            </a:r>
            <a:endParaRPr>
              <a:latin typeface="Georgia"/>
              <a:ea typeface="Georgia"/>
              <a:cs typeface="Georgia"/>
              <a:sym typeface="Georgia"/>
            </a:endParaRPr>
          </a:p>
        </p:txBody>
      </p:sp>
      <p:sp>
        <p:nvSpPr>
          <p:cNvPr id="403" name="Shape 4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04" name="Shape 4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my_const = tf.constant([1.0, 2.0], name="my_const")</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print(sess.graph.as_graph_def())</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410" name="Shape 4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Print out the graph def</a:t>
            </a:r>
            <a:endParaRPr b="1">
              <a:latin typeface="Georgia"/>
              <a:ea typeface="Georgia"/>
              <a:cs typeface="Georgia"/>
              <a:sym typeface="Georgia"/>
            </a:endParaRPr>
          </a:p>
        </p:txBody>
      </p:sp>
      <p:sp>
        <p:nvSpPr>
          <p:cNvPr id="411" name="Shape 4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12" name="Shape 412"/>
          <p:cNvPicPr preferRelativeResize="0"/>
          <p:nvPr/>
        </p:nvPicPr>
        <p:blipFill>
          <a:blip r:embed="rId3">
            <a:alphaModFix/>
          </a:blip>
          <a:stretch>
            <a:fillRect/>
          </a:stretch>
        </p:blipFill>
        <p:spPr>
          <a:xfrm>
            <a:off x="397275" y="2612850"/>
            <a:ext cx="3402051" cy="1807050"/>
          </a:xfrm>
          <a:prstGeom prst="rect">
            <a:avLst/>
          </a:prstGeom>
          <a:noFill/>
          <a:ln>
            <a:noFill/>
          </a:ln>
        </p:spPr>
      </p:pic>
      <p:cxnSp>
        <p:nvCxnSpPr>
          <p:cNvPr id="413" name="Shape 413"/>
          <p:cNvCxnSpPr/>
          <p:nvPr/>
        </p:nvCxnSpPr>
        <p:spPr>
          <a:xfrm>
            <a:off x="3171475" y="3236775"/>
            <a:ext cx="0" cy="5592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p:txBody>
      </p:sp>
      <p:sp>
        <p:nvSpPr>
          <p:cNvPr id="419" name="Shape 4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0" name="Shape 4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Only use constants for primitive types.</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Use variables or readers for more data that requires more memory</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t/>
            </a:r>
            <a:endParaRPr>
              <a:latin typeface="Georgia"/>
              <a:ea typeface="Georgia"/>
              <a:cs typeface="Georgia"/>
              <a:sym typeface="Georgia"/>
            </a:endParaRPr>
          </a:p>
        </p:txBody>
      </p:sp>
      <p:sp>
        <p:nvSpPr>
          <p:cNvPr id="426" name="Shape 4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7" name="Shape 4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28" name="Shape 428"/>
          <p:cNvSpPr/>
          <p:nvPr/>
        </p:nvSpPr>
        <p:spPr>
          <a:xfrm rot="5400000">
            <a:off x="4185450" y="2579222"/>
            <a:ext cx="584400" cy="6507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t>
            </a:r>
            <a:r>
              <a:rPr b="1" lang="en">
                <a:latin typeface="Georgia"/>
                <a:ea typeface="Georgia"/>
                <a:cs typeface="Georgia"/>
                <a:sym typeface="Georgia"/>
              </a:rPr>
              <a:t>ariables</a:t>
            </a:r>
            <a:endParaRPr b="1">
              <a:latin typeface="Georgia"/>
              <a:ea typeface="Georgia"/>
              <a:cs typeface="Georgia"/>
              <a:sym typeface="Georgia"/>
            </a:endParaRPr>
          </a:p>
        </p:txBody>
      </p:sp>
      <p:sp>
        <p:nvSpPr>
          <p:cNvPr id="434" name="Shape 43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p:txBody>
      </p:sp>
      <p:sp>
        <p:nvSpPr>
          <p:cNvPr id="435" name="Shape 4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1" name="Shape 44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tf.Variable(2, name="scalar")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tf.Variable([[0, 1], [2, 3]], name="matrix")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tf.Variable(tf.zeros([784,10]))</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42" name="Shape 4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Shape 4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8" name="Shape 44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49" name="Shape 4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50" name="Shape 450"/>
          <p:cNvPicPr preferRelativeResize="0"/>
          <p:nvPr/>
        </p:nvPicPr>
        <p:blipFill>
          <a:blip r:embed="rId3">
            <a:alphaModFix/>
          </a:blip>
          <a:stretch>
            <a:fillRect/>
          </a:stretch>
        </p:blipFill>
        <p:spPr>
          <a:xfrm>
            <a:off x="7790838" y="1223600"/>
            <a:ext cx="712675" cy="712675"/>
          </a:xfrm>
          <a:prstGeom prst="rect">
            <a:avLst/>
          </a:prstGeom>
          <a:noFill/>
          <a:ln>
            <a:noFill/>
          </a:ln>
        </p:spPr>
      </p:pic>
      <p:pic>
        <p:nvPicPr>
          <p:cNvPr id="451" name="Shape 451"/>
          <p:cNvPicPr preferRelativeResize="0"/>
          <p:nvPr/>
        </p:nvPicPr>
        <p:blipFill>
          <a:blip r:embed="rId4">
            <a:alphaModFix/>
          </a:blip>
          <a:stretch>
            <a:fillRect/>
          </a:stretch>
        </p:blipFill>
        <p:spPr>
          <a:xfrm>
            <a:off x="7821900" y="2386225"/>
            <a:ext cx="650550" cy="650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57" name="Shape 45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58" name="Shape 4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59" name="Shape 459"/>
          <p:cNvSpPr txBox="1"/>
          <p:nvPr/>
        </p:nvSpPr>
        <p:spPr>
          <a:xfrm>
            <a:off x="5329200" y="1327300"/>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FFFFFF"/>
                </a:solidFill>
                <a:latin typeface="Times New Roman"/>
                <a:ea typeface="Times New Roman"/>
                <a:cs typeface="Times New Roman"/>
                <a:sym typeface="Times New Roman"/>
              </a:rPr>
              <a:t>Why tf.</a:t>
            </a:r>
            <a:r>
              <a:rPr b="1" lang="en" sz="2000">
                <a:solidFill>
                  <a:srgbClr val="FF0000"/>
                </a:solidFill>
                <a:latin typeface="Times New Roman"/>
                <a:ea typeface="Times New Roman"/>
                <a:cs typeface="Times New Roman"/>
                <a:sym typeface="Times New Roman"/>
              </a:rPr>
              <a:t>c</a:t>
            </a:r>
            <a:r>
              <a:rPr lang="en" sz="2000">
                <a:solidFill>
                  <a:srgbClr val="FFFFFF"/>
                </a:solidFill>
                <a:latin typeface="Times New Roman"/>
                <a:ea typeface="Times New Roman"/>
                <a:cs typeface="Times New Roman"/>
                <a:sym typeface="Times New Roman"/>
              </a:rPr>
              <a:t>onstant but tf.</a:t>
            </a:r>
            <a:r>
              <a:rPr b="1" lang="en" sz="2000">
                <a:solidFill>
                  <a:srgbClr val="FF0000"/>
                </a:solidFill>
                <a:latin typeface="Times New Roman"/>
                <a:ea typeface="Times New Roman"/>
                <a:cs typeface="Times New Roman"/>
                <a:sym typeface="Times New Roman"/>
              </a:rPr>
              <a:t>V</a:t>
            </a:r>
            <a:r>
              <a:rPr lang="en" sz="2000">
                <a:solidFill>
                  <a:srgbClr val="FFFFFF"/>
                </a:solidFill>
                <a:latin typeface="Times New Roman"/>
                <a:ea typeface="Times New Roman"/>
                <a:cs typeface="Times New Roman"/>
                <a:sym typeface="Times New Roman"/>
              </a:rPr>
              <a:t>ariable?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0" name="Shape 130"/>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Consolas"/>
                <a:ea typeface="Consolas"/>
                <a:cs typeface="Consolas"/>
                <a:sym typeface="Consolas"/>
              </a:rPr>
              <a:t>Warning?</a:t>
            </a:r>
            <a:endParaRPr b="1" sz="1800">
              <a:solidFill>
                <a:srgbClr val="FFFFFF"/>
              </a:solidFill>
              <a:latin typeface="Consolas"/>
              <a:ea typeface="Consolas"/>
              <a:cs typeface="Consolas"/>
              <a:sym typeface="Consolas"/>
            </a:endParaRPr>
          </a:p>
          <a:p>
            <a:pPr indent="0" lvl="0" marL="0" rtl="0">
              <a:spcBef>
                <a:spcPts val="0"/>
              </a:spcBef>
              <a:spcAft>
                <a:spcPts val="0"/>
              </a:spcAft>
              <a:buNone/>
            </a:pPr>
            <a:r>
              <a:rPr lang="en">
                <a:solidFill>
                  <a:srgbClr val="FFFFFF"/>
                </a:solidFill>
                <a:latin typeface="Consolas"/>
                <a:ea typeface="Consolas"/>
                <a:cs typeface="Consolas"/>
                <a:sym typeface="Consolas"/>
              </a:rPr>
              <a:t>The TensorFlow library wasn't compiled to use SSE4.1 instructions, but these are available on your machine and could speed up CPU computations.</a:t>
            </a:r>
            <a:endParaRPr>
              <a:solidFill>
                <a:srgbClr val="FFFFFF"/>
              </a:solidFill>
              <a:latin typeface="Consolas"/>
              <a:ea typeface="Consolas"/>
              <a:cs typeface="Consolas"/>
              <a:sym typeface="Consolas"/>
            </a:endParaRPr>
          </a:p>
          <a:p>
            <a:pPr indent="0" lvl="0" marL="0" rtl="0">
              <a:spcBef>
                <a:spcPts val="0"/>
              </a:spcBef>
              <a:spcAft>
                <a:spcPts val="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65" name="Shape 46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66" name="Shape 4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67" name="Shape 467"/>
          <p:cNvSpPr txBox="1"/>
          <p:nvPr/>
        </p:nvSpPr>
        <p:spPr>
          <a:xfrm>
            <a:off x="5184150" y="1285725"/>
            <a:ext cx="3959700" cy="85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FFFFFF"/>
                </a:solidFill>
                <a:latin typeface="Times New Roman"/>
                <a:ea typeface="Times New Roman"/>
                <a:cs typeface="Times New Roman"/>
                <a:sym typeface="Times New Roman"/>
              </a:rPr>
              <a:t>tf.constant is an op</a:t>
            </a:r>
            <a:endParaRPr sz="2000">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sz="2000">
                <a:solidFill>
                  <a:schemeClr val="dk1"/>
                </a:solidFill>
                <a:latin typeface="Times New Roman"/>
                <a:ea typeface="Times New Roman"/>
                <a:cs typeface="Times New Roman"/>
                <a:sym typeface="Times New Roman"/>
              </a:rPr>
              <a:t>tf.Variable is a class with many ops</a:t>
            </a:r>
            <a:endParaRPr sz="2000">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sz="20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73" name="Shape 47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74" name="Shape 474"/>
          <p:cNvSpPr txBox="1"/>
          <p:nvPr/>
        </p:nvSpPr>
        <p:spPr>
          <a:xfrm>
            <a:off x="370525" y="2521225"/>
            <a:ext cx="3147300" cy="204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600">
                <a:solidFill>
                  <a:srgbClr val="FFFFFF"/>
                </a:solidFill>
                <a:latin typeface="Times New Roman"/>
                <a:ea typeface="Times New Roman"/>
                <a:cs typeface="Times New Roman"/>
                <a:sym typeface="Times New Roman"/>
              </a:rPr>
              <a:t>tf.Variable holds several ops:</a:t>
            </a:r>
            <a:endParaRPr b="1" sz="16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x = tf.Variable(...)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x.initializer # init op</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x.value() # read op</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x.assign(...) # write op</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x.assign_add(...) # and more</a:t>
            </a:r>
            <a:endParaRPr sz="1200">
              <a:solidFill>
                <a:srgbClr val="FFFFFF"/>
              </a:solidFill>
              <a:latin typeface="Consolas"/>
              <a:ea typeface="Consolas"/>
              <a:cs typeface="Consolas"/>
              <a:sym typeface="Consolas"/>
            </a:endParaRPr>
          </a:p>
        </p:txBody>
      </p:sp>
      <p:sp>
        <p:nvSpPr>
          <p:cNvPr id="475" name="Shape 4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81" name="Shape 48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print(sess.run(W))   &gt;&gt; </a:t>
            </a:r>
            <a:r>
              <a:rPr lang="en" sz="1400">
                <a:solidFill>
                  <a:srgbClr val="FF0000"/>
                </a:solidFill>
                <a:latin typeface="Times New Roman"/>
                <a:ea typeface="Times New Roman"/>
                <a:cs typeface="Times New Roman"/>
                <a:sym typeface="Times New Roman"/>
              </a:rPr>
              <a:t>FailedPreconditionError: Attempting to use uninitialized value Variable</a:t>
            </a:r>
            <a:endParaRPr sz="1200">
              <a:solidFill>
                <a:srgbClr val="FF0000"/>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p:txBody>
      </p:sp>
      <p:sp>
        <p:nvSpPr>
          <p:cNvPr id="482" name="Shape 4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88" name="Shape 48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489" name="Shape 4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490" name="Shape 490"/>
          <p:cNvSpPr txBox="1"/>
          <p:nvPr/>
        </p:nvSpPr>
        <p:spPr>
          <a:xfrm>
            <a:off x="4562575" y="2758225"/>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Initializer is an op. You need to execute it within the context of a session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Shape 4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96" name="Shape 49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only a subset of variables: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sess.run(tf.variables_initializer([a, b]))</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497" name="Shape 4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503" name="Shape 50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tf.global_variables_initializer()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only a subset of variables: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tf.variables_initializer([a, b])</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a single variable</a:t>
            </a:r>
            <a:endParaRPr sz="1400">
              <a:solidFill>
                <a:srgbClr val="FFFFFF"/>
              </a:solidFill>
              <a:latin typeface="Georgia"/>
              <a:ea typeface="Georgia"/>
              <a:cs typeface="Georgia"/>
              <a:sym typeface="Georgia"/>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400">
              <a:solidFill>
                <a:srgbClr val="FFFFFF"/>
              </a:solidFill>
              <a:latin typeface="Georgia"/>
              <a:ea typeface="Georgia"/>
              <a:cs typeface="Georgia"/>
              <a:sym typeface="Georgia"/>
            </a:endParaRPr>
          </a:p>
        </p:txBody>
      </p:sp>
      <p:sp>
        <p:nvSpPr>
          <p:cNvPr id="504" name="Shape 5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Shape 5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0" name="Shape 51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print(W)</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&gt;&gt; Tensor("Variable/read:0", shape=(700, 10), dtype=float32)</a:t>
            </a:r>
            <a:endParaRPr sz="1200">
              <a:solidFill>
                <a:srgbClr val="FFFFFF"/>
              </a:solidFill>
              <a:latin typeface="Consolas"/>
              <a:ea typeface="Consolas"/>
              <a:cs typeface="Consolas"/>
              <a:sym typeface="Consolas"/>
            </a:endParaRPr>
          </a:p>
        </p:txBody>
      </p:sp>
      <p:sp>
        <p:nvSpPr>
          <p:cNvPr id="511" name="Shape 5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Shape 5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7" name="Shape 51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print(</a:t>
            </a:r>
            <a:r>
              <a:rPr lang="en" sz="1200">
                <a:solidFill>
                  <a:srgbClr val="FFFFFF"/>
                </a:solidFill>
                <a:highlight>
                  <a:schemeClr val="accent3"/>
                </a:highlight>
                <a:latin typeface="Consolas"/>
                <a:ea typeface="Consolas"/>
                <a:cs typeface="Consolas"/>
                <a:sym typeface="Consolas"/>
              </a:rPr>
              <a:t>W.eval()</a:t>
            </a:r>
            <a:r>
              <a:rPr b="1" lang="en" sz="1200">
                <a:solidFill>
                  <a:srgbClr val="FFFFFF"/>
                </a:solidFill>
                <a:latin typeface="Consolas"/>
                <a:ea typeface="Consolas"/>
                <a:cs typeface="Consolas"/>
                <a:sym typeface="Consolas"/>
              </a:rPr>
              <a:t>)				# Similar to print(sess.run(W))</a:t>
            </a:r>
            <a:endParaRPr b="1"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&gt;&gt; </a:t>
            </a:r>
            <a:r>
              <a:rPr lang="en" sz="1100">
                <a:solidFill>
                  <a:srgbClr val="FFFFFF"/>
                </a:solidFill>
                <a:latin typeface="Consolas"/>
                <a:ea typeface="Consolas"/>
                <a:cs typeface="Consolas"/>
                <a:sym typeface="Consolas"/>
              </a:rPr>
              <a:t>[[-0.76781619 -0.67020458  1.15333688 ..., -0.98434633 -1.25692499</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-0.90904623]</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[-0.36763489 -0.65037876 -1.52936983 ...,  0.19320194 -0.38379928</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0.44387451]</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[ 0.12510735 -0.82649058  0.4321366  ..., -0.3816964   0.70466036</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1.33211911]</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[ 0.9203397  -0.99590844  0.76853162 ..., -0.74290705  0.37568584</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0.64072722]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[-0.12753558  0.52571583  1.03265858 ...,  0.59978199 -0.91293705</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-0.02646019]</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[ 0.19076447 -0.62968266 -1.97970271 ..., -1.48389161  0.68170643</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1.46369624]]</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518" name="Shape 5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Shape 5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24" name="Shape 52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W.assign(100)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sess.run(W.initializer)</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print(W.eval()) 				# &gt;&gt; ????</a:t>
            </a:r>
            <a:endParaRPr sz="1400">
              <a:solidFill>
                <a:srgbClr val="FFFFFF"/>
              </a:solidFill>
              <a:latin typeface="Georgia"/>
              <a:ea typeface="Georgia"/>
              <a:cs typeface="Georgia"/>
              <a:sym typeface="Georgia"/>
            </a:endParaRPr>
          </a:p>
        </p:txBody>
      </p:sp>
      <p:sp>
        <p:nvSpPr>
          <p:cNvPr id="525" name="Shape 5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Shape 5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1" name="Shape 53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32" name="Shape 5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33" name="Shape 533"/>
          <p:cNvSpPr txBox="1"/>
          <p:nvPr/>
        </p:nvSpPr>
        <p:spPr>
          <a:xfrm>
            <a:off x="4637100" y="3592450"/>
            <a:ext cx="3274500" cy="68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Times New Roman"/>
                <a:ea typeface="Times New Roman"/>
                <a:cs typeface="Times New Roman"/>
                <a:sym typeface="Times New Roman"/>
              </a:rPr>
              <a:t>Ugh, why?</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import os</a:t>
            </a:r>
            <a:br>
              <a:rPr lang="en" sz="1400">
                <a:solidFill>
                  <a:srgbClr val="FFFFFF"/>
                </a:solidFill>
                <a:highlight>
                  <a:schemeClr val="accent3"/>
                </a:highlight>
                <a:latin typeface="Consolas"/>
                <a:ea typeface="Consolas"/>
                <a:cs typeface="Consolas"/>
                <a:sym typeface="Consolas"/>
              </a:rPr>
            </a:br>
            <a:r>
              <a:rPr lang="en" sz="1400">
                <a:solidFill>
                  <a:srgbClr val="FFFFFF"/>
                </a:solidFill>
                <a:highlight>
                  <a:schemeClr val="accent3"/>
                </a:highlight>
                <a:latin typeface="Consolas"/>
                <a:ea typeface="Consolas"/>
                <a:cs typeface="Consolas"/>
                <a:sym typeface="Consolas"/>
              </a:rPr>
              <a:t>os.environ['TF_CPP_MIN_LOG_LEVEL']='2'</a:t>
            </a:r>
            <a:br>
              <a:rPr lang="en" sz="1400">
                <a:solidFill>
                  <a:srgbClr val="FFFFFF"/>
                </a:solidFill>
                <a:highlight>
                  <a:schemeClr val="accent3"/>
                </a:highlight>
                <a:latin typeface="Consolas"/>
                <a:ea typeface="Consolas"/>
                <a:cs typeface="Consolas"/>
                <a:sym typeface="Consolas"/>
              </a:rPr>
            </a:br>
            <a:r>
              <a:rPr lang="en" sz="1400">
                <a:solidFill>
                  <a:srgbClr val="FFFFFF"/>
                </a:solidFill>
                <a:latin typeface="Consolas"/>
                <a:ea typeface="Consolas"/>
                <a:cs typeface="Consolas"/>
                <a:sym typeface="Consolas"/>
              </a:rPr>
              <a:t>import tensorflow as tf</a:t>
            </a:r>
            <a:br>
              <a:rPr lang="en" sz="1400">
                <a:solidFill>
                  <a:srgbClr val="FFFFFF"/>
                </a:solidFill>
                <a:latin typeface="Consolas"/>
                <a:ea typeface="Consolas"/>
                <a:cs typeface="Consolas"/>
                <a:sym typeface="Consolas"/>
              </a:rPr>
            </a:b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37" name="Shape 1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8" name="Shape 138"/>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Consolas"/>
                <a:ea typeface="Consolas"/>
                <a:cs typeface="Consolas"/>
                <a:sym typeface="Consolas"/>
              </a:rPr>
              <a:t>No more warning</a:t>
            </a:r>
            <a:endParaRPr>
              <a:solidFill>
                <a:srgbClr val="FFFFFF"/>
              </a:solidFill>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Shape 5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9" name="Shape 53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40" name="Shape 5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41" name="Shape 541"/>
          <p:cNvSpPr txBox="1"/>
          <p:nvPr/>
        </p:nvSpPr>
        <p:spPr>
          <a:xfrm>
            <a:off x="4870900" y="3246825"/>
            <a:ext cx="3274500" cy="103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W.assign(100) creates an assign op.</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That op needs to be executed in a session to take effect.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Shape 5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47" name="Shape 54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assign_op = W.assign(100)</a:t>
            </a:r>
            <a:endParaRPr sz="14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457200" lvl="0" marL="0" rtl="0">
              <a:spcBef>
                <a:spcPts val="0"/>
              </a:spcBef>
              <a:spcAft>
                <a:spcPts val="0"/>
              </a:spcAft>
              <a:buNone/>
            </a:pPr>
            <a:r>
              <a:rPr lang="en" sz="1400">
                <a:solidFill>
                  <a:srgbClr val="FFFFFF"/>
                </a:solidFill>
                <a:latin typeface="Consolas"/>
                <a:ea typeface="Consolas"/>
                <a:cs typeface="Consolas"/>
                <a:sym typeface="Consolas"/>
              </a:rPr>
              <a:t>sess.run(W.initializer)</a:t>
            </a:r>
            <a:endParaRPr sz="1400">
              <a:solidFill>
                <a:srgbClr val="FFFFFF"/>
              </a:solidFill>
              <a:latin typeface="Consolas"/>
              <a:ea typeface="Consolas"/>
              <a:cs typeface="Consolas"/>
              <a:sym typeface="Consolas"/>
            </a:endParaRPr>
          </a:p>
          <a:p>
            <a:pPr indent="45720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sess.run(assign_op)</a:t>
            </a:r>
            <a:endParaRPr sz="1400">
              <a:solidFill>
                <a:srgbClr val="FFFFFF"/>
              </a:solidFill>
              <a:highlight>
                <a:schemeClr val="accent3"/>
              </a:highlight>
              <a:latin typeface="Consolas"/>
              <a:ea typeface="Consolas"/>
              <a:cs typeface="Consolas"/>
              <a:sym typeface="Consolas"/>
            </a:endParaRPr>
          </a:p>
          <a:p>
            <a:pPr indent="457200" lvl="0" marL="0" rtl="0">
              <a:spcBef>
                <a:spcPts val="0"/>
              </a:spcBef>
              <a:spcAft>
                <a:spcPts val="0"/>
              </a:spcAft>
              <a:buNone/>
            </a:pPr>
            <a:r>
              <a:rPr lang="en" sz="1400">
                <a:solidFill>
                  <a:srgbClr val="FFFFFF"/>
                </a:solidFill>
                <a:latin typeface="Consolas"/>
                <a:ea typeface="Consolas"/>
                <a:cs typeface="Consolas"/>
                <a:sym typeface="Consolas"/>
              </a:rPr>
              <a:t>print(W.eval()) 				# &gt;&gt; 100</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solidFill>
                <a:srgbClr val="FFFFFF"/>
              </a:solidFill>
              <a:latin typeface="Georgia"/>
              <a:ea typeface="Georgia"/>
              <a:cs typeface="Georgia"/>
              <a:sym typeface="Georgia"/>
            </a:endParaRPr>
          </a:p>
        </p:txBody>
      </p:sp>
      <p:sp>
        <p:nvSpPr>
          <p:cNvPr id="548" name="Shape 5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Shape 5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54" name="Shape 55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what’s the value of my_var now?</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55" name="Shape 5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1" name="Shape 56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my_var = tf.Variable(2, name="my_var")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my_var_times_two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my_var)</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the value of my_var now is 4</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2" name="Shape 5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8" name="Shape 56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name="my_var")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a:t>
            </a:r>
            <a:r>
              <a:rPr lang="en" sz="1200">
                <a:solidFill>
                  <a:schemeClr val="dk1"/>
                </a:solidFill>
                <a:latin typeface="Consolas"/>
                <a:ea typeface="Consolas"/>
                <a:cs typeface="Consolas"/>
                <a:sym typeface="Consolas"/>
              </a:rPr>
              <a:t># &gt;&gt; the value of my_var now is 4</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sess.run(my_var_times_two) 				# &gt;&gt; the value of my_var now is 8</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r>
              <a:rPr lang="en" sz="1200">
                <a:solidFill>
                  <a:srgbClr val="FFFFFF"/>
                </a:solidFill>
                <a:latin typeface="Consolas"/>
                <a:ea typeface="Consolas"/>
                <a:cs typeface="Consolas"/>
                <a:sym typeface="Consolas"/>
              </a:rPr>
              <a:t>16</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9" name="Shape 569"/>
          <p:cNvSpPr txBox="1"/>
          <p:nvPr/>
        </p:nvSpPr>
        <p:spPr>
          <a:xfrm>
            <a:off x="5112550" y="1776650"/>
            <a:ext cx="3274500" cy="68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It assign 2 *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 to my_var every time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_times_two op is executed.</a:t>
            </a:r>
            <a:endParaRPr>
              <a:solidFill>
                <a:srgbClr val="FFFFFF"/>
              </a:solidFill>
              <a:latin typeface="Times New Roman"/>
              <a:ea typeface="Times New Roman"/>
              <a:cs typeface="Times New Roman"/>
              <a:sym typeface="Times New Roman"/>
            </a:endParaRPr>
          </a:p>
        </p:txBody>
      </p:sp>
      <p:sp>
        <p:nvSpPr>
          <p:cNvPr id="570" name="Shape 5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assign_add() and assign_sub()</a:t>
            </a:r>
            <a:endParaRPr b="1">
              <a:latin typeface="Georgia"/>
              <a:ea typeface="Georgia"/>
              <a:cs typeface="Georgia"/>
              <a:sym typeface="Georgia"/>
            </a:endParaRPr>
          </a:p>
        </p:txBody>
      </p:sp>
      <p:sp>
        <p:nvSpPr>
          <p:cNvPr id="576" name="Shape 5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my_var = tf.Variable(10)</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a:t>
            </a:r>
            <a:r>
              <a:rPr lang="en" sz="1400">
                <a:solidFill>
                  <a:schemeClr val="dk1"/>
                </a:solidFill>
                <a:latin typeface="Consolas"/>
                <a:ea typeface="Consolas"/>
                <a:cs typeface="Consolas"/>
                <a:sym typeface="Consolas"/>
              </a:rPr>
              <a:t>my_var</a:t>
            </a:r>
            <a:r>
              <a:rPr lang="en" sz="1400">
                <a:solidFill>
                  <a:srgbClr val="FFFFFF"/>
                </a:solidFill>
                <a:latin typeface="Consolas"/>
                <a:ea typeface="Consolas"/>
                <a:cs typeface="Consolas"/>
                <a:sym typeface="Consolas"/>
              </a:rPr>
              <a:t>.initializer)</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 increment by 10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sess.run(my_var.assign_add(10)) # &gt;&gt; 20</a:t>
            </a:r>
            <a:endParaRPr sz="1400">
              <a:solidFill>
                <a:srgbClr val="FFFFFF"/>
              </a:solidFill>
              <a:latin typeface="Consolas"/>
              <a:ea typeface="Consolas"/>
              <a:cs typeface="Consolas"/>
              <a:sym typeface="Consolas"/>
            </a:endParaRPr>
          </a:p>
          <a:p>
            <a:pPr indent="0" lvl="0" marL="457200" rtl="0">
              <a:spcBef>
                <a:spcPts val="1600"/>
              </a:spcBef>
              <a:spcAft>
                <a:spcPts val="1600"/>
              </a:spcAft>
              <a:buNone/>
            </a:pPr>
            <a:r>
              <a:rPr lang="en" sz="1400">
                <a:solidFill>
                  <a:srgbClr val="FFFFFF"/>
                </a:solidFill>
                <a:latin typeface="Consolas"/>
                <a:ea typeface="Consolas"/>
                <a:cs typeface="Consolas"/>
                <a:sym typeface="Consolas"/>
              </a:rPr>
              <a:t># decrement by 2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sess.run(my_var.assign_sub(2)) # &gt;&gt; 18</a:t>
            </a:r>
            <a:endParaRPr sz="1400">
              <a:solidFill>
                <a:srgbClr val="FFFFFF"/>
              </a:solidFill>
              <a:latin typeface="Consolas"/>
              <a:ea typeface="Consolas"/>
              <a:cs typeface="Consolas"/>
              <a:sym typeface="Consolas"/>
            </a:endParaRPr>
          </a:p>
        </p:txBody>
      </p:sp>
      <p:sp>
        <p:nvSpPr>
          <p:cNvPr id="577" name="Shape 5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Shape 58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83" name="Shape 58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a:t>
            </a:r>
            <a:endParaRPr sz="1400">
              <a:solidFill>
                <a:srgbClr val="FFFFFF"/>
              </a:solidFill>
              <a:latin typeface="Consolas"/>
              <a:ea typeface="Consolas"/>
              <a:cs typeface="Consolas"/>
              <a:sym typeface="Consolas"/>
            </a:endParaRPr>
          </a:p>
        </p:txBody>
      </p:sp>
      <p:sp>
        <p:nvSpPr>
          <p:cNvPr id="584" name="Shape 5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Shape 58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0" name="Shape 59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p:txBody>
      </p:sp>
      <p:sp>
        <p:nvSpPr>
          <p:cNvPr id="591" name="Shape 5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Shape 59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7" name="Shape 59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print(sess1.run(W.assign_add(100))) 		# &gt;&gt; 120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print(sess2.run(W.assign_sub(50))) 		# &gt;&gt; -42</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sess1.close()</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sess2.close()</a:t>
            </a:r>
            <a:endParaRPr sz="1400">
              <a:solidFill>
                <a:srgbClr val="FFFFFF"/>
              </a:solidFill>
              <a:latin typeface="Consolas"/>
              <a:ea typeface="Consolas"/>
              <a:cs typeface="Consolas"/>
              <a:sym typeface="Consolas"/>
            </a:endParaRPr>
          </a:p>
        </p:txBody>
      </p:sp>
      <p:sp>
        <p:nvSpPr>
          <p:cNvPr id="598" name="Shape 5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Shape 6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Control Dependencies</a:t>
            </a:r>
            <a:endParaRPr b="1">
              <a:latin typeface="Georgia"/>
              <a:ea typeface="Georgia"/>
              <a:cs typeface="Georgia"/>
              <a:sym typeface="Georgia"/>
            </a:endParaRPr>
          </a:p>
        </p:txBody>
      </p:sp>
      <p:sp>
        <p:nvSpPr>
          <p:cNvPr id="604" name="Shape 604"/>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Consolas"/>
                <a:ea typeface="Consolas"/>
                <a:cs typeface="Consolas"/>
                <a:sym typeface="Consolas"/>
              </a:rPr>
              <a:t>tf.Graph.control_dependencies(control_inputs)</a:t>
            </a:r>
            <a:endParaRPr>
              <a:solidFill>
                <a:srgbClr val="FFFFFF"/>
              </a:solidFill>
              <a:latin typeface="Consolas"/>
              <a:ea typeface="Consolas"/>
              <a:cs typeface="Consolas"/>
              <a:sym typeface="Consolas"/>
            </a:endParaRPr>
          </a:p>
          <a:p>
            <a:pPr indent="0" lvl="0" marL="0" rtl="0">
              <a:spcBef>
                <a:spcPts val="1600"/>
              </a:spcBef>
              <a:spcAft>
                <a:spcPts val="0"/>
              </a:spcAft>
              <a:buNone/>
            </a:pPr>
            <a:r>
              <a:rPr lang="en">
                <a:latin typeface="Georgia"/>
                <a:ea typeface="Georgia"/>
                <a:cs typeface="Georgia"/>
                <a:sym typeface="Georgia"/>
              </a:rPr>
              <a:t># defines which ops should be run first</a:t>
            </a:r>
            <a:endParaRPr>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 your graph g have 5 ops: a, b, c, d, 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a:t>
            </a:r>
            <a:r>
              <a:rPr lang="en" sz="1200">
                <a:solidFill>
                  <a:srgbClr val="FFFFFF"/>
                </a:solidFill>
                <a:latin typeface="Consolas"/>
                <a:ea typeface="Consolas"/>
                <a:cs typeface="Consolas"/>
                <a:sym typeface="Consolas"/>
              </a:rPr>
              <a:t> =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g.control_dependencies([a, b, c]):</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 'd' and 'e' will only run after 'a', 'b', and 'c' have executed.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d =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e =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605" name="Shape 6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a = tf.constant(2)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x = tf.add(a, b)</a:t>
            </a:r>
            <a:endParaRPr sz="1200">
              <a:solidFill>
                <a:srgbClr val="FFFFFF"/>
              </a:solidFill>
              <a:latin typeface="Consolas"/>
              <a:ea typeface="Consolas"/>
              <a:cs typeface="Consolas"/>
              <a:sym typeface="Consolas"/>
            </a:endParaRPr>
          </a:p>
          <a:p>
            <a:pPr indent="0" lvl="0" marL="0" rtl="0">
              <a:spcBef>
                <a:spcPts val="1600"/>
              </a:spcBef>
              <a:spcAft>
                <a:spcPts val="1600"/>
              </a:spcAft>
              <a:buNone/>
            </a:pPr>
            <a:r>
              <a:rPr lang="en" sz="1200">
                <a:solidFill>
                  <a:schemeClr val="dk1"/>
                </a:solidFill>
                <a:highlight>
                  <a:schemeClr val="accent3"/>
                </a:highlight>
                <a:latin typeface="Consolas"/>
                <a:ea typeface="Consolas"/>
                <a:cs typeface="Consolas"/>
                <a:sym typeface="Consolas"/>
              </a:rPr>
              <a:t>writer = tf.summary.FileWriter('./graphs', tf.get_default_graph())</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with tf.Session() as sess:</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 w</a:t>
            </a:r>
            <a:r>
              <a:rPr lang="en" sz="1200">
                <a:solidFill>
                  <a:schemeClr val="dk1"/>
                </a:solidFill>
                <a:highlight>
                  <a:schemeClr val="accent3"/>
                </a:highlight>
                <a:latin typeface="Consolas"/>
                <a:ea typeface="Consolas"/>
                <a:cs typeface="Consolas"/>
                <a:sym typeface="Consolas"/>
              </a:rPr>
              <a:t>riter = tf.summary.FileWriter('./graphs', sess.graph) </a:t>
            </a:r>
            <a:br>
              <a:rPr lang="en" sz="1200">
                <a:solidFill>
                  <a:srgbClr val="FFFFFF"/>
                </a:solidFill>
                <a:highlight>
                  <a:schemeClr val="accent3"/>
                </a:highlight>
                <a:latin typeface="Consolas"/>
                <a:ea typeface="Consolas"/>
                <a:cs typeface="Consolas"/>
                <a:sym typeface="Consolas"/>
              </a:rPr>
            </a:br>
            <a:r>
              <a:rPr lang="en" sz="1200">
                <a:solidFill>
                  <a:srgbClr val="FFFFFF"/>
                </a:solidFill>
                <a:highlight>
                  <a:schemeClr val="accent3"/>
                </a:highlight>
                <a:latin typeface="Consolas"/>
                <a:ea typeface="Consolas"/>
                <a:cs typeface="Consolas"/>
                <a:sym typeface="Consolas"/>
              </a:rPr>
              <a:t>	</a:t>
            </a:r>
            <a:r>
              <a:rPr lang="en" sz="1200">
                <a:solidFill>
                  <a:srgbClr val="FFFFFF"/>
                </a:solidFill>
                <a:latin typeface="Consolas"/>
                <a:ea typeface="Consolas"/>
                <a:cs typeface="Consolas"/>
                <a:sym typeface="Consolas"/>
              </a:rPr>
              <a:t>print(sess.run(x))</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writer.close() # close the writer when you’re done using it</a:t>
            </a:r>
            <a:endParaRPr sz="1200">
              <a:solidFill>
                <a:srgbClr val="FFFFFF"/>
              </a:solidFill>
              <a:latin typeface="Consolas"/>
              <a:ea typeface="Consolas"/>
              <a:cs typeface="Consolas"/>
              <a:sym typeface="Consolas"/>
            </a:endParaRPr>
          </a:p>
        </p:txBody>
      </p:sp>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45" name="Shape 1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46" name="Shape 146"/>
          <p:cNvSpPr txBox="1"/>
          <p:nvPr/>
        </p:nvSpPr>
        <p:spPr>
          <a:xfrm>
            <a:off x="5128500" y="1771000"/>
            <a:ext cx="3577500" cy="57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Create the summary writer after graph definition and before running your session</a:t>
            </a:r>
            <a:endParaRPr>
              <a:solidFill>
                <a:srgbClr val="FFFFFF"/>
              </a:solidFill>
              <a:latin typeface="Times New Roman"/>
              <a:ea typeface="Times New Roman"/>
              <a:cs typeface="Times New Roman"/>
              <a:sym typeface="Times New Roman"/>
            </a:endParaRPr>
          </a:p>
        </p:txBody>
      </p:sp>
      <p:sp>
        <p:nvSpPr>
          <p:cNvPr id="147" name="Shape 147"/>
          <p:cNvSpPr txBox="1"/>
          <p:nvPr/>
        </p:nvSpPr>
        <p:spPr>
          <a:xfrm>
            <a:off x="5443650" y="3734675"/>
            <a:ext cx="3577500" cy="57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 ‘g</a:t>
            </a:r>
            <a:r>
              <a:rPr lang="en">
                <a:solidFill>
                  <a:srgbClr val="FFFFFF"/>
                </a:solidFill>
                <a:latin typeface="Times New Roman"/>
                <a:ea typeface="Times New Roman"/>
                <a:cs typeface="Times New Roman"/>
                <a:sym typeface="Times New Roman"/>
              </a:rPr>
              <a:t>raphs’ or any location where </a:t>
            </a:r>
            <a:r>
              <a:rPr lang="en">
                <a:solidFill>
                  <a:srgbClr val="FFFFFF"/>
                </a:solidFill>
                <a:latin typeface="Times New Roman"/>
                <a:ea typeface="Times New Roman"/>
                <a:cs typeface="Times New Roman"/>
                <a:sym typeface="Times New Roman"/>
              </a:rPr>
              <a:t>you want to keep your event files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Shape 610"/>
          <p:cNvSpPr txBox="1"/>
          <p:nvPr>
            <p:ph type="ctrTitle"/>
          </p:nvPr>
        </p:nvSpPr>
        <p:spPr>
          <a:xfrm>
            <a:off x="687375" y="2568250"/>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Getting to know each other?</a:t>
            </a:r>
            <a:endParaRPr>
              <a:latin typeface="Georgia"/>
              <a:ea typeface="Georgia"/>
              <a:cs typeface="Georgia"/>
              <a:sym typeface="Georgia"/>
            </a:endParaRPr>
          </a:p>
        </p:txBody>
      </p:sp>
      <p:sp>
        <p:nvSpPr>
          <p:cNvPr id="611" name="Shape 6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12" name="Shape 612"/>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Shape 617"/>
          <p:cNvSpPr txBox="1"/>
          <p:nvPr>
            <p:ph type="ctrTitle"/>
          </p:nvPr>
        </p:nvSpPr>
        <p:spPr>
          <a:xfrm>
            <a:off x="687375" y="2058525"/>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Placeholder</a:t>
            </a:r>
            <a:endParaRPr>
              <a:latin typeface="Georgia"/>
              <a:ea typeface="Georgia"/>
              <a:cs typeface="Georgia"/>
              <a:sym typeface="Georgia"/>
            </a:endParaRPr>
          </a:p>
        </p:txBody>
      </p:sp>
      <p:sp>
        <p:nvSpPr>
          <p:cNvPr id="618" name="Shape 6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19" name="Shape 619"/>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b="1" sz="1800">
              <a:latin typeface="Georgia"/>
              <a:ea typeface="Georgia"/>
              <a:cs typeface="Georgia"/>
              <a:sym typeface="Georgia"/>
            </a:endParaRPr>
          </a:p>
        </p:txBody>
      </p:sp>
      <p:sp>
        <p:nvSpPr>
          <p:cNvPr id="625" name="Shape 6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 quick reminder</a:t>
            </a:r>
            <a:endParaRPr b="1">
              <a:latin typeface="Georgia"/>
              <a:ea typeface="Georgia"/>
              <a:cs typeface="Georgia"/>
              <a:sym typeface="Georgia"/>
            </a:endParaRPr>
          </a:p>
        </p:txBody>
      </p:sp>
      <p:sp>
        <p:nvSpPr>
          <p:cNvPr id="626" name="Shape 6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Shape 631"/>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spcBef>
                <a:spcPts val="0"/>
              </a:spcBef>
              <a:spcAft>
                <a:spcPts val="0"/>
              </a:spcAft>
              <a:buNone/>
            </a:pPr>
            <a:r>
              <a:t/>
            </a:r>
            <a:endParaRPr sz="1800">
              <a:solidFill>
                <a:schemeClr val="lt2"/>
              </a:solidFill>
              <a:latin typeface="Georgia"/>
              <a:ea typeface="Georgia"/>
              <a:cs typeface="Georgia"/>
              <a:sym typeface="Georgia"/>
            </a:endParaRPr>
          </a:p>
          <a:p>
            <a:pPr indent="0" lvl="0" marL="0" rtl="0">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p:txBody>
      </p:sp>
      <p:sp>
        <p:nvSpPr>
          <p:cNvPr id="632" name="Shape 6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33" name="Shape 6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Shape 638"/>
          <p:cNvSpPr txBox="1"/>
          <p:nvPr>
            <p:ph type="title"/>
          </p:nvPr>
        </p:nvSpPr>
        <p:spPr>
          <a:xfrm>
            <a:off x="397800" y="1521050"/>
            <a:ext cx="8520600" cy="287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spcBef>
                <a:spcPts val="0"/>
              </a:spcBef>
              <a:spcAft>
                <a:spcPts val="0"/>
              </a:spcAft>
              <a:buNone/>
            </a:pPr>
            <a:r>
              <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a:p>
            <a:pPr indent="0" lvl="0" marL="0">
              <a:spcBef>
                <a:spcPts val="0"/>
              </a:spcBef>
              <a:spcAft>
                <a:spcPts val="0"/>
              </a:spcAft>
              <a:buNone/>
            </a:pPr>
            <a:r>
              <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u="sng">
                <a:solidFill>
                  <a:schemeClr val="lt2"/>
                </a:solidFill>
                <a:latin typeface="Georgia"/>
                <a:ea typeface="Georgia"/>
                <a:cs typeface="Georgia"/>
                <a:sym typeface="Georgia"/>
              </a:rPr>
              <a:t>Analogy</a:t>
            </a:r>
            <a:r>
              <a:rPr lang="en" sz="1800">
                <a:solidFill>
                  <a:schemeClr val="lt2"/>
                </a:solidFill>
                <a:latin typeface="Georgia"/>
                <a:ea typeface="Georgia"/>
                <a:cs typeface="Georgia"/>
                <a:sym typeface="Georgia"/>
              </a:rPr>
              <a:t>:</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a:solidFill>
                  <a:schemeClr val="lt2"/>
                </a:solidFill>
                <a:latin typeface="Georgia"/>
                <a:ea typeface="Georgia"/>
                <a:cs typeface="Georgia"/>
                <a:sym typeface="Georgia"/>
              </a:rPr>
              <a:t>Define the function f(x, y) = 2 * x + y without knowing value of x or y. </a:t>
            </a:r>
            <a:endParaRPr sz="1800">
              <a:solidFill>
                <a:schemeClr val="lt2"/>
              </a:solidFill>
              <a:latin typeface="Georgia"/>
              <a:ea typeface="Georgia"/>
              <a:cs typeface="Georgia"/>
              <a:sym typeface="Georgia"/>
            </a:endParaRPr>
          </a:p>
          <a:p>
            <a:pPr indent="0" lvl="0" marL="0" rtl="0">
              <a:spcBef>
                <a:spcPts val="0"/>
              </a:spcBef>
              <a:spcAft>
                <a:spcPts val="0"/>
              </a:spcAft>
              <a:buNone/>
            </a:pPr>
            <a:r>
              <a:rPr lang="en" sz="1800">
                <a:solidFill>
                  <a:schemeClr val="lt2"/>
                </a:solidFill>
                <a:latin typeface="Georgia"/>
                <a:ea typeface="Georgia"/>
                <a:cs typeface="Georgia"/>
                <a:sym typeface="Georgia"/>
              </a:rPr>
              <a:t>x</a:t>
            </a:r>
            <a:r>
              <a:rPr lang="en" sz="1800">
                <a:solidFill>
                  <a:schemeClr val="lt2"/>
                </a:solidFill>
                <a:latin typeface="Georgia"/>
                <a:ea typeface="Georgia"/>
                <a:cs typeface="Georgia"/>
                <a:sym typeface="Georgia"/>
              </a:rPr>
              <a:t>, y are placeholders for the actual values.</a:t>
            </a:r>
            <a:endParaRPr sz="1800">
              <a:solidFill>
                <a:schemeClr val="lt2"/>
              </a:solidFill>
              <a:latin typeface="Georgia"/>
              <a:ea typeface="Georgia"/>
              <a:cs typeface="Georgia"/>
              <a:sym typeface="Georgia"/>
            </a:endParaRPr>
          </a:p>
        </p:txBody>
      </p:sp>
      <p:sp>
        <p:nvSpPr>
          <p:cNvPr id="639" name="Shape 6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40" name="Shape 6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Shape 6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Why placeholders?</a:t>
            </a:r>
            <a:endParaRPr b="1">
              <a:latin typeface="Georgia"/>
              <a:ea typeface="Georgia"/>
              <a:cs typeface="Georgia"/>
              <a:sym typeface="Georgia"/>
            </a:endParaRPr>
          </a:p>
        </p:txBody>
      </p:sp>
      <p:sp>
        <p:nvSpPr>
          <p:cNvPr id="646" name="Shape 646"/>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latin typeface="Georgia"/>
              <a:ea typeface="Georgia"/>
              <a:cs typeface="Georgia"/>
              <a:sym typeface="Georgia"/>
            </a:endParaRPr>
          </a:p>
          <a:p>
            <a:pPr indent="0" lvl="0" marL="0" rtl="0" algn="ctr">
              <a:spcBef>
                <a:spcPts val="1600"/>
              </a:spcBef>
              <a:spcAft>
                <a:spcPts val="1600"/>
              </a:spcAft>
              <a:buNone/>
            </a:pPr>
            <a:r>
              <a:rPr lang="en" sz="2400">
                <a:latin typeface="Georgia"/>
                <a:ea typeface="Georgia"/>
                <a:cs typeface="Georgia"/>
                <a:sym typeface="Georgia"/>
              </a:rPr>
              <a:t>We, or our clients, can later supply their own data when they need to execute the computation. </a:t>
            </a:r>
            <a:endParaRPr sz="2400">
              <a:latin typeface="Georgia"/>
              <a:ea typeface="Georgia"/>
              <a:cs typeface="Georgia"/>
              <a:sym typeface="Georgia"/>
            </a:endParaRPr>
          </a:p>
        </p:txBody>
      </p:sp>
      <p:sp>
        <p:nvSpPr>
          <p:cNvPr id="647" name="Shape 6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Shape 6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53" name="Shape 65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latin typeface="Consolas"/>
                <a:ea typeface="Consolas"/>
                <a:cs typeface="Consolas"/>
                <a:sym typeface="Consolas"/>
              </a:rPr>
              <a:t>	</a:t>
            </a:r>
            <a:r>
              <a:rPr lang="en" sz="1100">
                <a:solidFill>
                  <a:srgbClr val="FFFFFF"/>
                </a:solidFill>
                <a:latin typeface="Consolas"/>
                <a:ea typeface="Consolas"/>
                <a:cs typeface="Consolas"/>
                <a:sym typeface="Consolas"/>
              </a:rPr>
              <a:t># &gt;&gt; ???</a:t>
            </a:r>
            <a:endParaRPr>
              <a:latin typeface="Consolas"/>
              <a:ea typeface="Consolas"/>
              <a:cs typeface="Consolas"/>
              <a:sym typeface="Consolas"/>
            </a:endParaRPr>
          </a:p>
        </p:txBody>
      </p:sp>
      <p:sp>
        <p:nvSpPr>
          <p:cNvPr id="654" name="Shape 6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Shape 6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60" name="Shape 66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 &gt;&gt; </a:t>
            </a:r>
            <a:r>
              <a:rPr lang="en" sz="1200">
                <a:solidFill>
                  <a:schemeClr val="dk1"/>
                </a:solidFill>
                <a:highlight>
                  <a:schemeClr val="accent3"/>
                </a:highlight>
                <a:latin typeface="Consolas"/>
                <a:ea typeface="Consolas"/>
                <a:cs typeface="Consolas"/>
                <a:sym typeface="Consolas"/>
              </a:rPr>
              <a:t>InvalidArgumentError</a:t>
            </a:r>
            <a:r>
              <a:rPr lang="en" sz="1100">
                <a:solidFill>
                  <a:schemeClr val="dk1"/>
                </a:solidFill>
                <a:highlight>
                  <a:schemeClr val="accent3"/>
                </a:highlight>
                <a:latin typeface="Consolas"/>
                <a:ea typeface="Consolas"/>
                <a:cs typeface="Consolas"/>
                <a:sym typeface="Consolas"/>
              </a:rPr>
              <a:t>: a doesn’t an actual value</a:t>
            </a:r>
            <a:endParaRPr>
              <a:latin typeface="Consolas"/>
              <a:ea typeface="Consolas"/>
              <a:cs typeface="Consolas"/>
              <a:sym typeface="Consolas"/>
            </a:endParaRPr>
          </a:p>
        </p:txBody>
      </p:sp>
      <p:sp>
        <p:nvSpPr>
          <p:cNvPr id="661" name="Shape 6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Shape 666"/>
          <p:cNvSpPr txBox="1"/>
          <p:nvPr>
            <p:ph type="title"/>
          </p:nvPr>
        </p:nvSpPr>
        <p:spPr>
          <a:xfrm>
            <a:off x="389950" y="1552425"/>
            <a:ext cx="8520600" cy="90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Supplement</a:t>
            </a:r>
            <a:r>
              <a:rPr b="1" lang="en">
                <a:latin typeface="Georgia"/>
                <a:ea typeface="Georgia"/>
                <a:cs typeface="Georgia"/>
                <a:sym typeface="Georgia"/>
              </a:rPr>
              <a:t> the values to placeholders using a dictionary</a:t>
            </a:r>
            <a:endParaRPr b="1" sz="1400">
              <a:latin typeface="Georgia"/>
              <a:ea typeface="Georgia"/>
              <a:cs typeface="Georgia"/>
              <a:sym typeface="Georgia"/>
            </a:endParaRPr>
          </a:p>
        </p:txBody>
      </p:sp>
      <p:sp>
        <p:nvSpPr>
          <p:cNvPr id="667" name="Shape 6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Shape 6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73" name="Shape 67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 	# the tensor a is the key, not the string ‘a’</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74" name="Shape 6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Go to terminal, run:</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 python3 [yourprogram].py</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tensorboard --logdir="</a:t>
            </a:r>
            <a:r>
              <a:rPr lang="en" sz="1400">
                <a:solidFill>
                  <a:schemeClr val="dk1"/>
                </a:solidFill>
                <a:latin typeface="Consolas"/>
                <a:ea typeface="Consolas"/>
                <a:cs typeface="Consolas"/>
                <a:sym typeface="Consolas"/>
              </a:rPr>
              <a:t>./graphs</a:t>
            </a:r>
            <a:r>
              <a:rPr lang="en" sz="1400">
                <a:solidFill>
                  <a:srgbClr val="FFFFFF"/>
                </a:solidFill>
                <a:latin typeface="Consolas"/>
                <a:ea typeface="Consolas"/>
                <a:cs typeface="Consolas"/>
                <a:sym typeface="Consolas"/>
              </a:rPr>
              <a:t>" --port 6006</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Then open your browser and go to</a:t>
            </a:r>
            <a:r>
              <a:rPr lang="en" sz="1400">
                <a:latin typeface="Consolas"/>
                <a:ea typeface="Consolas"/>
                <a:cs typeface="Consolas"/>
                <a:sym typeface="Consolas"/>
              </a:rPr>
              <a:t>: </a:t>
            </a:r>
            <a:r>
              <a:rPr lang="en" sz="1400">
                <a:solidFill>
                  <a:srgbClr val="FFFFFF"/>
                </a:solidFill>
                <a:latin typeface="Consolas"/>
                <a:ea typeface="Consolas"/>
                <a:cs typeface="Consolas"/>
                <a:sym typeface="Consolas"/>
              </a:rPr>
              <a:t>http://localhost:6006/</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153" name="Shape 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Run it</a:t>
            </a:r>
            <a:endParaRPr b="1">
              <a:latin typeface="Georgia"/>
              <a:ea typeface="Georgia"/>
              <a:cs typeface="Georgia"/>
              <a:sym typeface="Georgia"/>
            </a:endParaRPr>
          </a:p>
        </p:txBody>
      </p:sp>
      <p:sp>
        <p:nvSpPr>
          <p:cNvPr id="154" name="Shape 1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55" name="Shape 155"/>
          <p:cNvSpPr txBox="1"/>
          <p:nvPr/>
        </p:nvSpPr>
        <p:spPr>
          <a:xfrm>
            <a:off x="5254800" y="1840975"/>
            <a:ext cx="3577500" cy="57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6006 or any port you want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Shape 6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0" name="Shape 68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latin typeface="Consolas"/>
                <a:ea typeface="Consolas"/>
                <a:cs typeface="Consolas"/>
                <a:sym typeface="Consolas"/>
              </a:rPr>
              <a:t>tf.placeholder(dtype, </a:t>
            </a:r>
            <a:r>
              <a:rPr b="1" lang="en">
                <a:solidFill>
                  <a:schemeClr val="dk1"/>
                </a:solidFill>
                <a:highlight>
                  <a:schemeClr val="accent3"/>
                </a:highlight>
                <a:latin typeface="Consolas"/>
                <a:ea typeface="Consolas"/>
                <a:cs typeface="Consolas"/>
                <a:sym typeface="Consolas"/>
              </a:rPr>
              <a:t>shape=None</a:t>
            </a:r>
            <a:r>
              <a:rPr b="1" lang="en">
                <a:solidFill>
                  <a:schemeClr val="dk1"/>
                </a:solidFill>
                <a:latin typeface="Consolas"/>
                <a:ea typeface="Consolas"/>
                <a:cs typeface="Consolas"/>
                <a:sym typeface="Consolas"/>
              </a:rPr>
              <a:t>, name=None)</a:t>
            </a:r>
            <a:endParaRPr b="1">
              <a:solidFill>
                <a:schemeClr val="dk1"/>
              </a:solidFill>
              <a:latin typeface="Consolas"/>
              <a:ea typeface="Consolas"/>
              <a:cs typeface="Consolas"/>
              <a:sym typeface="Consolas"/>
            </a:endParaRPr>
          </a:p>
          <a:p>
            <a:pPr indent="0" lvl="0" marL="0" rtl="0">
              <a:spcBef>
                <a:spcPts val="1600"/>
              </a:spcBef>
              <a:spcAft>
                <a:spcPts val="0"/>
              </a:spcAft>
              <a:buNone/>
            </a:pPr>
            <a:r>
              <a:rPr lang="en" sz="1100">
                <a:solidFill>
                  <a:schemeClr val="dk1"/>
                </a:solidFill>
                <a:latin typeface="Consolas"/>
                <a:ea typeface="Consolas"/>
                <a:cs typeface="Consolas"/>
                <a:sym typeface="Consolas"/>
              </a:rPr>
              <a:t># create a placeholder for a vector of 3 elements, type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sp>
        <p:nvSpPr>
          <p:cNvPr id="681" name="Shape 681"/>
          <p:cNvSpPr txBox="1"/>
          <p:nvPr/>
        </p:nvSpPr>
        <p:spPr>
          <a:xfrm>
            <a:off x="5713675" y="2429750"/>
            <a:ext cx="2993100" cy="180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a:solidFill>
                  <a:srgbClr val="FFFFFF"/>
                </a:solidFill>
                <a:latin typeface="Times New Roman"/>
                <a:ea typeface="Times New Roman"/>
                <a:cs typeface="Times New Roman"/>
                <a:sym typeface="Times New Roman"/>
              </a:rPr>
              <a:t>shape=None means that tensor of any shape will be accepted as value for placeholder.</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shape=None is easy to construct graphs, but nightmarish for debugging</a:t>
            </a:r>
            <a:endParaRPr>
              <a:solidFill>
                <a:srgbClr val="FFFFFF"/>
              </a:solidFill>
              <a:latin typeface="Times New Roman"/>
              <a:ea typeface="Times New Roman"/>
              <a:cs typeface="Times New Roman"/>
              <a:sym typeface="Times New Roman"/>
            </a:endParaRPr>
          </a:p>
        </p:txBody>
      </p:sp>
      <p:sp>
        <p:nvSpPr>
          <p:cNvPr id="682" name="Shape 6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Shape 6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8" name="Shape 688"/>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of type float 32-bit, shape is a vector of 3 elements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create a constant of type float 32-bit, shape is a vector of 3 elements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highlight>
                  <a:schemeClr val="accent3"/>
                </a:highlight>
                <a:latin typeface="Consolas"/>
                <a:ea typeface="Consolas"/>
                <a:cs typeface="Consolas"/>
                <a:sym typeface="Consolas"/>
              </a:rPr>
              <a:t>{a: [1, 2, 3]}</a:t>
            </a:r>
            <a:r>
              <a:rPr lang="en" sz="1100">
                <a:solidFill>
                  <a:srgbClr val="FFFFFF"/>
                </a:solidFill>
                <a:latin typeface="Consolas"/>
                <a:ea typeface="Consolas"/>
                <a:cs typeface="Consolas"/>
                <a:sym typeface="Consolas"/>
              </a:rPr>
              <a:t>))</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89" name="Shape 689"/>
          <p:cNvSpPr txBox="1"/>
          <p:nvPr/>
        </p:nvSpPr>
        <p:spPr>
          <a:xfrm>
            <a:off x="5723850" y="2877025"/>
            <a:ext cx="2993100" cy="180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shape=None also breaks all following shape inference, which makes many ops not work because they expect certain rank.</a:t>
            </a:r>
            <a:endParaRPr>
              <a:solidFill>
                <a:srgbClr val="FFFFFF"/>
              </a:solidFill>
              <a:latin typeface="Times New Roman"/>
              <a:ea typeface="Times New Roman"/>
              <a:cs typeface="Times New Roman"/>
              <a:sym typeface="Times New Roman"/>
            </a:endParaRPr>
          </a:p>
        </p:txBody>
      </p:sp>
      <p:sp>
        <p:nvSpPr>
          <p:cNvPr id="690" name="Shape 6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Shape 6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 are valid ops</a:t>
            </a:r>
            <a:endParaRPr b="1">
              <a:latin typeface="Georgia"/>
              <a:ea typeface="Georgia"/>
              <a:cs typeface="Georgia"/>
              <a:sym typeface="Georgia"/>
            </a:endParaRPr>
          </a:p>
        </p:txBody>
      </p:sp>
      <p:sp>
        <p:nvSpPr>
          <p:cNvPr id="696" name="Shape 696"/>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latin typeface="Consolas"/>
                <a:ea typeface="Consolas"/>
                <a:cs typeface="Consolas"/>
                <a:sym typeface="Consolas"/>
              </a:rPr>
              <a:t>tf.placeholder(dtype, shape=None, name=None)</a:t>
            </a:r>
            <a:endParaRPr b="1">
              <a:solidFill>
                <a:schemeClr val="dk1"/>
              </a:solidFill>
              <a:latin typeface="Consolas"/>
              <a:ea typeface="Consolas"/>
              <a:cs typeface="Consolas"/>
              <a:sym typeface="Consolas"/>
            </a:endParaRPr>
          </a:p>
          <a:p>
            <a:pPr indent="0" lvl="0" marL="0" rtl="0">
              <a:spcBef>
                <a:spcPts val="1600"/>
              </a:spcBef>
              <a:spcAft>
                <a:spcPts val="0"/>
              </a:spcAft>
              <a:buNone/>
            </a:pPr>
            <a:r>
              <a:rPr lang="en" sz="1100">
                <a:solidFill>
                  <a:schemeClr val="dk1"/>
                </a:solidFill>
                <a:latin typeface="Consolas"/>
                <a:ea typeface="Consolas"/>
                <a:cs typeface="Consolas"/>
                <a:sym typeface="Consolas"/>
              </a:rPr>
              <a:t># create a placeholder of type float 32-bit, shape is a vector of 3 elements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create a constant of type float 32-bit, shape is a vector of 3 elements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pic>
        <p:nvPicPr>
          <p:cNvPr id="697" name="Shape 697"/>
          <p:cNvPicPr preferRelativeResize="0"/>
          <p:nvPr/>
        </p:nvPicPr>
        <p:blipFill>
          <a:blip r:embed="rId3">
            <a:alphaModFix/>
          </a:blip>
          <a:stretch>
            <a:fillRect/>
          </a:stretch>
        </p:blipFill>
        <p:spPr>
          <a:xfrm>
            <a:off x="5822925" y="2741975"/>
            <a:ext cx="3009376" cy="2093476"/>
          </a:xfrm>
          <a:prstGeom prst="rect">
            <a:avLst/>
          </a:prstGeom>
          <a:noFill/>
          <a:ln>
            <a:noFill/>
          </a:ln>
        </p:spPr>
      </p:pic>
      <p:sp>
        <p:nvSpPr>
          <p:cNvPr id="698" name="Shape 6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Shape 7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 if want to feed multiple data points in?</a:t>
            </a:r>
            <a:endParaRPr b="1">
              <a:latin typeface="Georgia"/>
              <a:ea typeface="Georgia"/>
              <a:cs typeface="Georgia"/>
              <a:sym typeface="Georgia"/>
            </a:endParaRPr>
          </a:p>
        </p:txBody>
      </p:sp>
      <p:sp>
        <p:nvSpPr>
          <p:cNvPr id="704" name="Shape 70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You have to do it </a:t>
            </a:r>
            <a:r>
              <a:rPr lang="en">
                <a:latin typeface="Georgia"/>
                <a:ea typeface="Georgia"/>
                <a:cs typeface="Georgia"/>
                <a:sym typeface="Georgia"/>
              </a:rPr>
              <a:t>one at a time</a:t>
            </a:r>
            <a:endParaRPr>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latin typeface="Consolas"/>
                <a:ea typeface="Consolas"/>
                <a:cs typeface="Consolas"/>
                <a:sym typeface="Consolas"/>
              </a:rPr>
              <a:t>f</a:t>
            </a:r>
            <a:r>
              <a:rPr lang="en" sz="1200">
                <a:solidFill>
                  <a:srgbClr val="FFFFFF"/>
                </a:solidFill>
                <a:latin typeface="Consolas"/>
                <a:ea typeface="Consolas"/>
                <a:cs typeface="Consolas"/>
                <a:sym typeface="Consolas"/>
              </a:rPr>
              <a:t>or a_value in list_of_values_for_a:</a:t>
            </a:r>
            <a:endParaRPr sz="1200">
              <a:solidFill>
                <a:srgbClr val="FFFFFF"/>
              </a:solidFill>
              <a:latin typeface="Consolas"/>
              <a:ea typeface="Consolas"/>
              <a:cs typeface="Consolas"/>
              <a:sym typeface="Consolas"/>
            </a:endParaRPr>
          </a:p>
          <a:p>
            <a:pPr indent="457200" lvl="0" marL="0" rtl="0">
              <a:spcBef>
                <a:spcPts val="0"/>
              </a:spcBef>
              <a:spcAft>
                <a:spcPts val="0"/>
              </a:spcAft>
              <a:buNone/>
            </a:pPr>
            <a:r>
              <a:rPr lang="en" sz="1200">
                <a:solidFill>
                  <a:srgbClr val="FFFFFF"/>
                </a:solidFill>
                <a:latin typeface="Consolas"/>
                <a:ea typeface="Consolas"/>
                <a:cs typeface="Consolas"/>
                <a:sym typeface="Consolas"/>
              </a:rPr>
              <a:t>	print(sess.run(c, {a: a_value}))</a:t>
            </a:r>
            <a:endParaRPr sz="1200">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p:txBody>
      </p:sp>
      <p:sp>
        <p:nvSpPr>
          <p:cNvPr id="705" name="Shape 7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Shape 710"/>
          <p:cNvSpPr txBox="1"/>
          <p:nvPr>
            <p:ph type="title"/>
          </p:nvPr>
        </p:nvSpPr>
        <p:spPr>
          <a:xfrm>
            <a:off x="311700" y="1792725"/>
            <a:ext cx="8520600" cy="15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can feed_dict any feedable tensor.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Placeholder is just a way to indicate that something must be fed</a:t>
            </a:r>
            <a:endParaRPr b="1">
              <a:latin typeface="Georgia"/>
              <a:ea typeface="Georgia"/>
              <a:cs typeface="Georgia"/>
              <a:sym typeface="Georgia"/>
            </a:endParaRPr>
          </a:p>
        </p:txBody>
      </p:sp>
      <p:sp>
        <p:nvSpPr>
          <p:cNvPr id="711" name="Shape 7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Shape 716"/>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tf.Graph.is_feedable(tensor) </a:t>
            </a:r>
            <a:endParaRPr b="1">
              <a:latin typeface="Consolas"/>
              <a:ea typeface="Consolas"/>
              <a:cs typeface="Consolas"/>
              <a:sym typeface="Consolas"/>
            </a:endParaRPr>
          </a:p>
          <a:p>
            <a:pPr indent="0" lvl="0" marL="0" rtl="0" algn="ctr">
              <a:spcBef>
                <a:spcPts val="0"/>
              </a:spcBef>
              <a:spcAft>
                <a:spcPts val="0"/>
              </a:spcAft>
              <a:buNone/>
            </a:pPr>
            <a:r>
              <a:rPr lang="en" sz="2400">
                <a:latin typeface="Georgia"/>
                <a:ea typeface="Georgia"/>
                <a:cs typeface="Georgia"/>
                <a:sym typeface="Georgia"/>
              </a:rPr>
              <a:t># True if and only if tensor is feedable.</a:t>
            </a:r>
            <a:endParaRPr sz="2400">
              <a:latin typeface="Georgia"/>
              <a:ea typeface="Georgia"/>
              <a:cs typeface="Georgia"/>
              <a:sym typeface="Georgia"/>
            </a:endParaRPr>
          </a:p>
        </p:txBody>
      </p:sp>
      <p:sp>
        <p:nvSpPr>
          <p:cNvPr id="717" name="Shape 7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Shape 7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Feeding values to TF ops </a:t>
            </a:r>
            <a:endParaRPr b="1">
              <a:latin typeface="Georgia"/>
              <a:ea typeface="Georgia"/>
              <a:cs typeface="Georgia"/>
              <a:sym typeface="Georgia"/>
            </a:endParaRPr>
          </a:p>
        </p:txBody>
      </p:sp>
      <p:sp>
        <p:nvSpPr>
          <p:cNvPr id="723" name="Shape 72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create operations, tensors, etc (using the default graph)</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a = tf.add(2, 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b = tf.multiply(a, 3)</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 compute the value of b given a is 15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sess.run(b, feed_dict=</a:t>
            </a:r>
            <a:r>
              <a:rPr lang="en" sz="1400">
                <a:solidFill>
                  <a:schemeClr val="dk1"/>
                </a:solidFill>
                <a:latin typeface="Consolas"/>
                <a:ea typeface="Consolas"/>
                <a:cs typeface="Consolas"/>
                <a:sym typeface="Consolas"/>
              </a:rPr>
              <a:t>{a: 15}</a:t>
            </a:r>
            <a:r>
              <a:rPr lang="en" sz="1400">
                <a:solidFill>
                  <a:srgbClr val="FFFFFF"/>
                </a:solidFill>
                <a:latin typeface="Consolas"/>
                <a:ea typeface="Consolas"/>
                <a:cs typeface="Consolas"/>
                <a:sym typeface="Consolas"/>
              </a:rPr>
              <a:t>) 				# &gt;&gt; 45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p:txBody>
      </p:sp>
      <p:sp>
        <p:nvSpPr>
          <p:cNvPr id="724" name="Shape 7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Shape 72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Extremely helpful for testing</a:t>
            </a:r>
            <a:endParaRPr b="1">
              <a:latin typeface="Georgia"/>
              <a:ea typeface="Georgia"/>
              <a:cs typeface="Georgia"/>
              <a:sym typeface="Georgia"/>
            </a:endParaRPr>
          </a:p>
          <a:p>
            <a:pPr indent="0" lvl="0" marL="0" rtl="0" algn="ctr">
              <a:spcBef>
                <a:spcPts val="0"/>
              </a:spcBef>
              <a:spcAft>
                <a:spcPts val="0"/>
              </a:spcAft>
              <a:buNone/>
            </a:pPr>
            <a:r>
              <a:rPr b="1" lang="en" sz="1800">
                <a:latin typeface="Georgia"/>
                <a:ea typeface="Georgia"/>
                <a:cs typeface="Georgia"/>
                <a:sym typeface="Georgia"/>
              </a:rPr>
              <a:t>Feed in dummy values to test parts of a large graph</a:t>
            </a:r>
            <a:endParaRPr b="1" sz="1800">
              <a:latin typeface="Georgia"/>
              <a:ea typeface="Georgia"/>
              <a:cs typeface="Georgia"/>
              <a:sym typeface="Georgia"/>
            </a:endParaRPr>
          </a:p>
        </p:txBody>
      </p:sp>
      <p:sp>
        <p:nvSpPr>
          <p:cNvPr id="730" name="Shape 7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Shape 7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36" name="Shape 736"/>
          <p:cNvSpPr txBox="1"/>
          <p:nvPr/>
        </p:nvSpPr>
        <p:spPr>
          <a:xfrm>
            <a:off x="220375" y="4712800"/>
            <a:ext cx="4749600" cy="34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 might have made this term up</a:t>
            </a:r>
            <a:endParaRPr>
              <a:solidFill>
                <a:srgbClr val="FFFFFF"/>
              </a:solidFill>
              <a:latin typeface="Times New Roman"/>
              <a:ea typeface="Times New Roman"/>
              <a:cs typeface="Times New Roman"/>
              <a:sym typeface="Times New Roman"/>
            </a:endParaRPr>
          </a:p>
        </p:txBody>
      </p:sp>
      <p:sp>
        <p:nvSpPr>
          <p:cNvPr id="737" name="Shape 7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trap of lazy loading*</a:t>
            </a:r>
            <a:endParaRPr b="1">
              <a:latin typeface="Georgia"/>
              <a:ea typeface="Georgia"/>
              <a:cs typeface="Georgia"/>
              <a:sym typeface="Georgia"/>
            </a:endParaRPr>
          </a:p>
        </p:txBody>
      </p:sp>
      <p:pic>
        <p:nvPicPr>
          <p:cNvPr id="738" name="Shape 738"/>
          <p:cNvPicPr preferRelativeResize="0"/>
          <p:nvPr/>
        </p:nvPicPr>
        <p:blipFill>
          <a:blip r:embed="rId3">
            <a:alphaModFix/>
          </a:blip>
          <a:stretch>
            <a:fillRect/>
          </a:stretch>
        </p:blipFill>
        <p:spPr>
          <a:xfrm>
            <a:off x="3100513" y="1017725"/>
            <a:ext cx="2942985" cy="382097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Shape 743"/>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lazy loading?</a:t>
            </a:r>
            <a:endParaRPr b="1">
              <a:latin typeface="Georgia"/>
              <a:ea typeface="Georgia"/>
              <a:cs typeface="Georgia"/>
              <a:sym typeface="Georgia"/>
            </a:endParaRPr>
          </a:p>
        </p:txBody>
      </p:sp>
      <p:sp>
        <p:nvSpPr>
          <p:cNvPr id="744" name="Shape 7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61" name="Shape 161"/>
          <p:cNvPicPr preferRelativeResize="0"/>
          <p:nvPr/>
        </p:nvPicPr>
        <p:blipFill>
          <a:blip r:embed="rId3">
            <a:alphaModFix/>
          </a:blip>
          <a:stretch>
            <a:fillRect/>
          </a:stretch>
        </p:blipFill>
        <p:spPr>
          <a:xfrm>
            <a:off x="0" y="0"/>
            <a:ext cx="8764418" cy="514350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Shape 74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Defer creating/initializing an object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until it is needed</a:t>
            </a:r>
            <a:endParaRPr b="1">
              <a:latin typeface="Georgia"/>
              <a:ea typeface="Georgia"/>
              <a:cs typeface="Georgia"/>
              <a:sym typeface="Georgia"/>
            </a:endParaRPr>
          </a:p>
        </p:txBody>
      </p:sp>
      <p:sp>
        <p:nvSpPr>
          <p:cNvPr id="750" name="Shape 7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Shape 7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56" name="Shape 75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highlight>
                  <a:schemeClr val="accent3"/>
                </a:highlight>
                <a:latin typeface="Consolas"/>
                <a:ea typeface="Consolas"/>
                <a:cs typeface="Consolas"/>
                <a:sym typeface="Consolas"/>
              </a:rPr>
              <a:t>z = tf.add(x, y)</a:t>
            </a:r>
            <a:r>
              <a:rPr lang="en" sz="1200">
                <a:solidFill>
                  <a:srgbClr val="FFFFFF"/>
                </a:solidFill>
                <a:latin typeface="Consolas"/>
                <a:ea typeface="Consolas"/>
                <a:cs typeface="Consolas"/>
                <a:sym typeface="Consolas"/>
              </a:rPr>
              <a:t> 		# create the node before executing the 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highlight>
                  <a:schemeClr val="accent3"/>
                </a:highlight>
                <a:latin typeface="Consolas"/>
                <a:ea typeface="Consolas"/>
                <a:cs typeface="Consolas"/>
                <a:sym typeface="Consolas"/>
              </a:rPr>
              <a:t>sess.run(z)</a:t>
            </a:r>
            <a:endParaRPr sz="12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57" name="Shape 7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Shape 7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63" name="Shape 76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sess.run(tf.add(x, y))</a:t>
            </a:r>
            <a:r>
              <a:rPr lang="en" sz="1200">
                <a:solidFill>
                  <a:schemeClr val="dk1"/>
                </a:solidFill>
                <a:latin typeface="Consolas"/>
                <a:ea typeface="Consolas"/>
                <a:cs typeface="Consolas"/>
                <a:sym typeface="Consolas"/>
              </a:rPr>
              <a:t> # someone decides to be clever to save one line of code</a:t>
            </a:r>
            <a:endParaRPr sz="12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64" name="Shape 7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Shape 76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Both give the same value of z</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What’s the problem?</a:t>
            </a:r>
            <a:endParaRPr b="1">
              <a:latin typeface="Georgia"/>
              <a:ea typeface="Georgia"/>
              <a:cs typeface="Georgia"/>
              <a:sym typeface="Georgia"/>
            </a:endParaRPr>
          </a:p>
        </p:txBody>
      </p:sp>
      <p:sp>
        <p:nvSpPr>
          <p:cNvPr id="770" name="Shape 7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Shape 7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76" name="Shape 7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 loading</a:t>
            </a:r>
            <a:endParaRPr b="1" sz="1100" u="sng">
              <a:solidFill>
                <a:srgbClr val="FFFFFF"/>
              </a:solidFill>
              <a:latin typeface="Georgia"/>
              <a:ea typeface="Georgia"/>
              <a:cs typeface="Georgia"/>
              <a:sym typeface="Georgia"/>
            </a:endParaRPr>
          </a:p>
          <a:p>
            <a:pPr indent="0" lvl="0" marL="0" rtl="0">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77" name="Shape 7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778" name="Shape 778"/>
          <p:cNvPicPr preferRelativeResize="0"/>
          <p:nvPr/>
        </p:nvPicPr>
        <p:blipFill>
          <a:blip r:embed="rId3">
            <a:alphaModFix/>
          </a:blip>
          <a:stretch>
            <a:fillRect/>
          </a:stretch>
        </p:blipFill>
        <p:spPr>
          <a:xfrm>
            <a:off x="0" y="1724985"/>
            <a:ext cx="9143999" cy="312067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Shape 7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84" name="Shape 78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 loading</a:t>
            </a:r>
            <a:endParaRPr b="1" sz="1100" u="sng">
              <a:solidFill>
                <a:srgbClr val="FFFFFF"/>
              </a:solidFill>
              <a:latin typeface="Georgia"/>
              <a:ea typeface="Georgia"/>
              <a:cs typeface="Georgia"/>
              <a:sym typeface="Georgia"/>
            </a:endParaRPr>
          </a:p>
          <a:p>
            <a:pPr indent="0" lvl="0" marL="0" rtl="0">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85" name="Shape 7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786" name="Shape 786"/>
          <p:cNvPicPr preferRelativeResize="0"/>
          <p:nvPr/>
        </p:nvPicPr>
        <p:blipFill>
          <a:blip r:embed="rId3">
            <a:alphaModFix/>
          </a:blip>
          <a:stretch>
            <a:fillRect/>
          </a:stretch>
        </p:blipFill>
        <p:spPr>
          <a:xfrm>
            <a:off x="0" y="1946450"/>
            <a:ext cx="9144001" cy="299352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Shape 7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792" name="Shape 79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node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name: "Add"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op: "Add"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input: "x/read"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input: "y/read"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attr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key: "T"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value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type: DT_INT32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793" name="Shape 7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94" name="Shape 794"/>
          <p:cNvSpPr txBox="1"/>
          <p:nvPr/>
        </p:nvSpPr>
        <p:spPr>
          <a:xfrm>
            <a:off x="4960975" y="2353900"/>
            <a:ext cx="3729300" cy="52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Node “Add” added once to the graph definition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Shape 7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800" name="Shape 80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name: "Add_1"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name: "Add_10"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t/>
            </a:r>
            <a:endParaRPr sz="900">
              <a:solidFill>
                <a:srgbClr val="FFFFFF"/>
              </a:solidFill>
              <a:latin typeface="Consolas"/>
              <a:ea typeface="Consolas"/>
              <a:cs typeface="Consolas"/>
              <a:sym typeface="Consolas"/>
            </a:endParaRPr>
          </a:p>
          <a:p>
            <a:pPr indent="0" lvl="0" marL="0" rtl="0">
              <a:spcBef>
                <a:spcPts val="0"/>
              </a:spcBef>
              <a:spcAft>
                <a:spcPts val="0"/>
              </a:spcAft>
              <a:buNone/>
            </a:pPr>
            <a:r>
              <a:t/>
            </a:r>
            <a:endParaRPr sz="900">
              <a:solidFill>
                <a:srgbClr val="FFFFFF"/>
              </a:solidFill>
              <a:latin typeface="Consolas"/>
              <a:ea typeface="Consolas"/>
              <a:cs typeface="Consolas"/>
              <a:sym typeface="Consolas"/>
            </a:endParaRPr>
          </a:p>
        </p:txBody>
      </p:sp>
      <p:sp>
        <p:nvSpPr>
          <p:cNvPr id="801" name="Shape 8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02" name="Shape 802"/>
          <p:cNvSpPr txBox="1"/>
          <p:nvPr/>
        </p:nvSpPr>
        <p:spPr>
          <a:xfrm>
            <a:off x="4960975" y="2353900"/>
            <a:ext cx="3729300" cy="119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Node “Add” added 10 times to the graph definition</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Or as many times as you want to compute z</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Shape 807"/>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Imagine you want to compute an op</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thousands, or millions of times!</a:t>
            </a:r>
            <a:endParaRPr b="1">
              <a:latin typeface="Georgia"/>
              <a:ea typeface="Georgia"/>
              <a:cs typeface="Georgia"/>
              <a:sym typeface="Georgia"/>
            </a:endParaRPr>
          </a:p>
        </p:txBody>
      </p:sp>
      <p:sp>
        <p:nvSpPr>
          <p:cNvPr id="808" name="Shape 8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Shape 813"/>
          <p:cNvSpPr txBox="1"/>
          <p:nvPr>
            <p:ph type="title"/>
          </p:nvPr>
        </p:nvSpPr>
        <p:spPr>
          <a:xfrm>
            <a:off x="311700" y="17649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graph gets bloated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Slow to load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Expensive to pass around</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814" name="Shape 8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