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84" r:id="rId3"/>
    <p:sldId id="585" r:id="rId4"/>
    <p:sldId id="586" r:id="rId5"/>
    <p:sldId id="587" r:id="rId6"/>
    <p:sldId id="588" r:id="rId7"/>
    <p:sldId id="589" r:id="rId8"/>
    <p:sldId id="590" r:id="rId9"/>
    <p:sldId id="591" r:id="rId10"/>
    <p:sldId id="592" r:id="rId11"/>
    <p:sldId id="593" r:id="rId12"/>
    <p:sldId id="665" r:id="rId13"/>
    <p:sldId id="594" r:id="rId14"/>
    <p:sldId id="596" r:id="rId15"/>
    <p:sldId id="666" r:id="rId16"/>
    <p:sldId id="667" r:id="rId17"/>
    <p:sldId id="654" r:id="rId18"/>
    <p:sldId id="655" r:id="rId19"/>
    <p:sldId id="653" r:id="rId20"/>
    <p:sldId id="766" r:id="rId21"/>
    <p:sldId id="597" r:id="rId22"/>
    <p:sldId id="598" r:id="rId23"/>
    <p:sldId id="599" r:id="rId24"/>
    <p:sldId id="658" r:id="rId25"/>
    <p:sldId id="659" r:id="rId26"/>
    <p:sldId id="600" r:id="rId27"/>
    <p:sldId id="670" r:id="rId28"/>
    <p:sldId id="660" r:id="rId29"/>
    <p:sldId id="601" r:id="rId30"/>
    <p:sldId id="669" r:id="rId31"/>
    <p:sldId id="602" r:id="rId32"/>
    <p:sldId id="851" r:id="rId33"/>
    <p:sldId id="853" r:id="rId34"/>
    <p:sldId id="603" r:id="rId35"/>
    <p:sldId id="700" r:id="rId36"/>
    <p:sldId id="494" r:id="rId37"/>
  </p:sldIdLst>
  <p:sldSz cx="9144000" cy="6858000" type="screen4x3"/>
  <p:notesSz cx="10234295" cy="7099300"/>
  <p:custDataLst>
    <p:tags r:id="rId43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7DCD340F-4A53-48EA-B2FE-AD4F7A4D8FF9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665"/>
            <p14:sldId id="594"/>
            <p14:sldId id="596"/>
            <p14:sldId id="666"/>
            <p14:sldId id="667"/>
            <p14:sldId id="654"/>
            <p14:sldId id="655"/>
            <p14:sldId id="653"/>
            <p14:sldId id="766"/>
            <p14:sldId id="597"/>
            <p14:sldId id="598"/>
            <p14:sldId id="599"/>
            <p14:sldId id="658"/>
            <p14:sldId id="659"/>
            <p14:sldId id="600"/>
            <p14:sldId id="670"/>
            <p14:sldId id="660"/>
            <p14:sldId id="601"/>
            <p14:sldId id="669"/>
            <p14:sldId id="602"/>
            <p14:sldId id="851"/>
            <p14:sldId id="853"/>
            <p14:sldId id="603"/>
            <p14:sldId id="700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0000"/>
    <a:srgbClr val="000000"/>
    <a:srgbClr val="FF0066"/>
    <a:srgbClr val="FFFF00"/>
    <a:srgbClr val="CCFFFF"/>
    <a:srgbClr val="FF3300"/>
    <a:srgbClr val="CC0000"/>
    <a:srgbClr val="D8EEC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38" autoAdjust="0"/>
    <p:restoredTop sz="92449" autoAdjust="0"/>
  </p:normalViewPr>
  <p:slideViewPr>
    <p:cSldViewPr showGuides="1">
      <p:cViewPr>
        <p:scale>
          <a:sx n="66" d="100"/>
          <a:sy n="66" d="100"/>
        </p:scale>
        <p:origin x="-1188" y="-132"/>
      </p:cViewPr>
      <p:guideLst>
        <p:guide orient="horz" pos="2134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876" y="-114"/>
      </p:cViewPr>
      <p:guideLst>
        <p:guide orient="horz" pos="2209"/>
        <p:guide pos="32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0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4BADCF68-50DB-40EA-9F28-5D918C32D90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E984541F-0C47-4350-9B7B-9235091529E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1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西安交通大学 电信学院 计算机科学与技术系</a:t>
            </a:r>
            <a:endParaRPr lang="zh-CN" altLang="en-US" sz="140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0B0232-DA90-41F1-887C-4BB1260EAAD3}" type="datetime4">
              <a:rPr lang="en-US"/>
            </a:fld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5CC2A7-D669-4625-9004-86560BFEF2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298E-3FAA-49BE-BB1D-E4497C1A9391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86CB6-5992-4D42-B43F-C46A14DAC5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58F5D-1A88-4F15-8968-F54AD5A217D0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9CAD8-5EA5-4660-A24E-9057E70692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ED6D7-61C3-4088-956A-34FA3E89FB9F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73D0F-8135-466E-A5BB-DAA324C40A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6D916-7DDD-4C37-8EF2-8F29C6E6CCD6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FCAAD-F3CB-41CE-B529-BDAF8C05E4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8229600" cy="24368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8313" y="3857625"/>
            <a:ext cx="8229600" cy="2436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EAFD-AAC2-4E37-9A8A-ED6271BA6F20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EA6B2-428A-4E4A-8D5C-D6F0D375E5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5BA0A-E358-418D-A457-E485E65222D5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B56B0-A19D-4D6E-ADF9-9B72A0EA5D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E770-8810-4F0D-B812-DD4922F63F7F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59B8D-B6B8-4763-9482-EEEA8C0854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9E-42AC-444A-978F-B0CD369FD279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8435-128F-4789-83F1-8841D99C63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FB5E4-EB83-42A6-9AA9-D1C7A21550D9}" type="datetime4">
              <a:rPr lang="en-US"/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6749-44CD-478C-8B17-4108DB10BB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C9FA-7B1D-45CF-93C0-29340034463A}" type="datetime4">
              <a:rPr lang="en-US"/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D060A-058B-4962-8F5B-7ECF0324EF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ED94-6841-4FDA-89D6-38942732AE98}" type="datetime4">
              <a:rPr lang="en-US"/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90895-59CE-43DA-B7F4-5BB07C9F37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E0AC3-9813-4738-93A9-E802D8A3533C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E4024-77C8-4EFC-B6C6-F9705C16D9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4F5B9-0B7A-498C-AF17-E76616286FF9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995FA-98F7-4327-B6F1-CEAA282063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oleObject" Target="../embeddings/oleObject2.bin"/><Relationship Id="rId17" Type="http://schemas.openxmlformats.org/officeDocument/2006/relationships/image" Target="../media/image3.png"/><Relationship Id="rId16" Type="http://schemas.openxmlformats.org/officeDocument/2006/relationships/oleObject" Target="../embeddings/oleObject1.bin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3" name="Group 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5135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4" name="Group 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5133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" name="Image" r:id="rId16" imgW="3645535" imgH="3930650" progId="">
                    <p:embed/>
                  </p:oleObj>
                </mc:Choice>
                <mc:Fallback>
                  <p:oleObj name="Image" r:id="rId16" imgW="3645535" imgH="393065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3" name="Image" r:id="rId18" imgW="2575560" imgH="2545080" progId="">
                    <p:embed/>
                  </p:oleObj>
                </mc:Choice>
                <mc:Fallback>
                  <p:oleObj name="Image" r:id="rId18" imgW="2575560" imgH="25450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4448D5A-8F6E-4A0D-8E22-05E4ACD353B3}" type="datetime4">
              <a:rPr lang="en-US"/>
            </a:fld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5F5223F-98E5-429E-B4A6-B17AFFACED8B}" type="slidenum">
              <a:rPr lang="en-US" altLang="zh-CN"/>
            </a:fld>
            <a:endParaRPr lang="en-US" altLang="zh-CN"/>
          </a:p>
        </p:txBody>
      </p:sp>
      <p:grpSp>
        <p:nvGrpSpPr>
          <p:cNvPr id="5130" name="Group 15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 smtClean="0">
                <a:solidFill>
                  <a:schemeClr val="tx1"/>
                </a:solidFill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 smtClean="0">
                <a:solidFill>
                  <a:schemeClr val="tx1"/>
                </a:solidFill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1275" y="2852738"/>
            <a:ext cx="4513263" cy="825500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程序设计基础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  <a:endParaRPr lang="zh-CN" altLang="en-US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  <a:endParaRPr lang="en-US" altLang="zh-CN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  <a:endParaRPr lang="en-US" altLang="zh-CN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3429000"/>
            <a:ext cx="80645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黑体" panose="02010609060101010101" pitchFamily="49" charset="-122"/>
              </a:rPr>
              <a:t>数组名命名规则和变量名相同，遵循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</a:rPr>
              <a:t>标识符命名</a:t>
            </a:r>
            <a:r>
              <a:rPr kumimoji="1" lang="zh-CN" altLang="en-US" sz="2400" dirty="0">
                <a:latin typeface="黑体" panose="02010609060101010101" pitchFamily="49" charset="-122"/>
              </a:rPr>
              <a:t>规则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  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(1)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第一个字符必须是字母（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26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个英文大小写字母）或下划线（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_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）</a:t>
            </a:r>
            <a:endParaRPr kumimoji="1"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(2)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其它部分必须由字母、下划线或数字（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0~9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）组成</a:t>
            </a:r>
            <a:endParaRPr kumimoji="1"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黑体" panose="02010609060101010101" pitchFamily="49" charset="-122"/>
              </a:rPr>
              <a:t>在定义数组时，需要指定数组中元素的个数，方括弧中的</a:t>
            </a:r>
            <a:r>
              <a:rPr kumimoji="1" lang="zh-CN" altLang="en-US" sz="2400" b="1" dirty="0">
                <a:solidFill>
                  <a:srgbClr val="00B050"/>
                </a:solidFill>
                <a:latin typeface="黑体" panose="02010609060101010101" pitchFamily="49" charset="-122"/>
              </a:rPr>
              <a:t>常量表达式</a:t>
            </a:r>
            <a:r>
              <a:rPr kumimoji="1" lang="zh-CN" altLang="en-US" sz="2400" dirty="0">
                <a:latin typeface="黑体" panose="02010609060101010101" pitchFamily="49" charset="-122"/>
              </a:rPr>
              <a:t>用来指定元素的个数，即数组长度。</a:t>
            </a:r>
            <a:endParaRPr kumimoji="1" lang="en-US" altLang="zh-CN" sz="2400" dirty="0">
              <a:latin typeface="黑体" panose="02010609060101010101" pitchFamily="49" charset="-122"/>
            </a:endParaRP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7596188" y="260350"/>
            <a:ext cx="130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6732588" y="1681163"/>
            <a:ext cx="2303462" cy="9556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  a[10]; </a:t>
            </a:r>
            <a:endParaRPr kumimoji="1" lang="en-US" altLang="zh-CN" sz="28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  str[10];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395288" y="1628775"/>
            <a:ext cx="648176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一维数组的定义格式为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：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类型说明符 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数组名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4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</a:t>
            </a:r>
            <a:endParaRPr kumimoji="1"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850" y="1341438"/>
            <a:ext cx="8424863" cy="276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5242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常量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表达式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中可以包括常量和符号常量，但不能包含变量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kumimoji="1" lang="en-US" altLang="zh-CN" sz="2800" b="1" u="sng" dirty="0">
                <a:solidFill>
                  <a:srgbClr val="FF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语言的</a:t>
            </a:r>
            <a:r>
              <a:rPr kumimoji="1" lang="en-US" altLang="zh-CN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C89</a:t>
            </a:r>
            <a:r>
              <a:rPr kumimoji="1" lang="zh-CN" alt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语法规范，不</a:t>
            </a:r>
            <a:r>
              <a:rPr kumimoji="1"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允许对数组大小进行动态定义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，即数组的大小不依赖于程序运行过程中变量的值。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435" name="Text Box 8"/>
          <p:cNvSpPr txBox="1">
            <a:spLocks noChangeArrowheads="1"/>
          </p:cNvSpPr>
          <p:nvPr/>
        </p:nvSpPr>
        <p:spPr bwMode="auto">
          <a:xfrm>
            <a:off x="7591425" y="257275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156325" y="3694112"/>
            <a:ext cx="2808288" cy="11969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  a[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 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float   student[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  str[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11188" y="4292600"/>
            <a:ext cx="7272337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anose="02020603050405020304" pitchFamily="18" charset="0"/>
              </a:rPr>
              <a:t>如下代码是错误的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anose="02020603050405020304" pitchFamily="18" charset="0"/>
              </a:rPr>
              <a:t>: </a:t>
            </a:r>
            <a:endParaRPr kumimoji="1" lang="en-US" altLang="zh-CN" sz="2800" b="1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int 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scanf(“%d”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&amp;</a:t>
            </a: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);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临时输入数组的大小</a:t>
            </a:r>
            <a:r>
              <a:rPr kumimoji="1"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 b="1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int a[</a:t>
            </a: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];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26633" name="Group 9"/>
          <p:cNvGrpSpPr/>
          <p:nvPr/>
        </p:nvGrpSpPr>
        <p:grpSpPr bwMode="auto">
          <a:xfrm>
            <a:off x="3635375" y="5516563"/>
            <a:ext cx="1511300" cy="1223962"/>
            <a:chOff x="385" y="3249"/>
            <a:chExt cx="952" cy="771"/>
          </a:xfrm>
        </p:grpSpPr>
        <p:sp>
          <p:nvSpPr>
            <p:cNvPr id="18439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0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5"/>
          <p:cNvSpPr>
            <a:spLocks noChangeArrowheads="1"/>
          </p:cNvSpPr>
          <p:nvPr/>
        </p:nvSpPr>
        <p:spPr bwMode="auto">
          <a:xfrm>
            <a:off x="755650" y="2205038"/>
            <a:ext cx="80295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kumimoji="1"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常见错误：</a:t>
            </a:r>
            <a:endParaRPr kumimoji="1" lang="zh-CN" altLang="en-US" b="1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① 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int k, a[k];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 /</a:t>
            </a:r>
            <a:r>
              <a:rPr kumimoji="1" lang="en-US" altLang="en-US" sz="2800" b="1">
                <a:latin typeface="Times New Roman" panose="02020603050405020304" pitchFamily="18" charset="0"/>
              </a:rPr>
              <a:t>/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不能用变量说明数组大小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②   int b(2)(3);        //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不能使用圆括号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③ 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float a[0];	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/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数组大小为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没有意义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9459" name="Text Box 8"/>
          <p:cNvSpPr txBox="1">
            <a:spLocks noChangeArrowheads="1"/>
          </p:cNvSpPr>
          <p:nvPr/>
        </p:nvSpPr>
        <p:spPr bwMode="auto">
          <a:xfrm>
            <a:off x="7524750" y="280070"/>
            <a:ext cx="1520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pSp>
        <p:nvGrpSpPr>
          <p:cNvPr id="27653" name="Group 5"/>
          <p:cNvGrpSpPr/>
          <p:nvPr/>
        </p:nvGrpSpPr>
        <p:grpSpPr bwMode="auto">
          <a:xfrm>
            <a:off x="3132138" y="4149725"/>
            <a:ext cx="1511300" cy="1223963"/>
            <a:chOff x="385" y="3249"/>
            <a:chExt cx="952" cy="771"/>
          </a:xfrm>
        </p:grpSpPr>
        <p:sp>
          <p:nvSpPr>
            <p:cNvPr id="19461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2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2"/>
          <p:cNvSpPr txBox="1">
            <a:spLocks noChangeArrowheads="1"/>
          </p:cNvSpPr>
          <p:nvPr/>
        </p:nvSpPr>
        <p:spPr bwMode="auto">
          <a:xfrm>
            <a:off x="4211638" y="260350"/>
            <a:ext cx="475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一维数组元素的引用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20483" name="Text Box 15"/>
          <p:cNvSpPr txBox="1">
            <a:spLocks noChangeArrowheads="1"/>
          </p:cNvSpPr>
          <p:nvPr/>
        </p:nvSpPr>
        <p:spPr bwMode="auto">
          <a:xfrm>
            <a:off x="755650" y="1790700"/>
            <a:ext cx="7704138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数组元素的引用（使用）方式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                    </a:t>
            </a:r>
            <a:r>
              <a:rPr kumimoji="1"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数组</a:t>
            </a:r>
            <a:r>
              <a:rPr kumimoji="1"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名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下标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]</a:t>
            </a:r>
            <a:endParaRPr kumimoji="1"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下标可以是整型常量或整型表达式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例如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   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a[0]</a:t>
            </a:r>
            <a:r>
              <a:rPr kumimoji="1" lang="en-US" altLang="zh-CN" dirty="0"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a[5]</a:t>
            </a:r>
            <a:r>
              <a:rPr kumimoji="1" lang="en-US" altLang="zh-CN" dirty="0">
                <a:latin typeface="Times New Roman" panose="02020603050405020304" pitchFamily="18" charset="0"/>
              </a:rPr>
              <a:t>+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a[7]</a:t>
            </a:r>
            <a:r>
              <a:rPr kumimoji="1" lang="en-US" altLang="zh-CN" dirty="0">
                <a:latin typeface="Times New Roman" panose="02020603050405020304" pitchFamily="18" charset="0"/>
              </a:rPr>
              <a:t>-a[</a:t>
            </a:r>
            <a:r>
              <a:rPr kumimoji="1"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2*3</a:t>
            </a:r>
            <a:r>
              <a:rPr kumimoji="1" lang="en-US" altLang="zh-CN" dirty="0">
                <a:latin typeface="Times New Roman" panose="02020603050405020304" pitchFamily="18" charset="0"/>
              </a:rPr>
              <a:t>]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5123" y="4179719"/>
            <a:ext cx="2492064" cy="26085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FFFF"/>
                </a:solidFill>
              </a:rPr>
              <a:t>掌握：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如何定义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  <a:cs typeface="Times New Roman" panose="02020603050405020304" pitchFamily="18" charset="0"/>
              </a:rPr>
              <a:t>引用（使用）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  <a:cs typeface="Times New Roman" panose="02020603050405020304" pitchFamily="18" charset="0"/>
              </a:rPr>
              <a:t>存储结构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初始化</a:t>
            </a:r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2"/>
          <p:cNvSpPr txBox="1">
            <a:spLocks noChangeArrowheads="1"/>
          </p:cNvSpPr>
          <p:nvPr/>
        </p:nvSpPr>
        <p:spPr bwMode="auto">
          <a:xfrm>
            <a:off x="4211638" y="260350"/>
            <a:ext cx="475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一维数组元素的引用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971550" y="1690688"/>
            <a:ext cx="7272338" cy="459359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float   a[25]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定义包含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个元素的数组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由用户输入成绩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&lt;25;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数组下标号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(“%f”, &amp;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求总分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sum=0;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&lt;25;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 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sum=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sum+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24750" y="260350"/>
            <a:ext cx="1284288" cy="533400"/>
          </a:xfrm>
        </p:spPr>
        <p:txBody>
          <a:bodyPr/>
          <a:lstStyle/>
          <a:p>
            <a:r>
              <a:rPr lang="zh-CN" altLang="en-US" smtClean="0"/>
              <a:t>注意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4941168"/>
            <a:ext cx="7848600" cy="1728192"/>
          </a:xfrm>
        </p:spPr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C89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语法规范中，数组下标是从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开始，故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下标上限是元素个数减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假设定义了一个数组，含有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为一个常量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，那么下标的取值范围为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N-1]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016919" y="1303288"/>
            <a:ext cx="4751387" cy="2235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a[5]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   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定义包含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个元素的数组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a[0]=10;      </a:t>
            </a:r>
            <a:r>
              <a:rPr lang="en-US" altLang="zh-CN" sz="20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引用数组的第一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a[1]=20;      </a:t>
            </a:r>
            <a:r>
              <a:rPr lang="en-US" altLang="zh-CN" sz="20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a[2]=30;  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第三个元素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a[3]=40;  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第四个元素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a[4]=50;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第五个元素</a:t>
            </a:r>
            <a:endParaRPr lang="zh-CN" altLang="en-US" sz="2000" b="1" i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314326" y="3660328"/>
            <a:ext cx="8506146" cy="10207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注意 ：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a[5]=10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这种使用方式是不正确的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保存到了不属于数组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的存储空间中，</a:t>
            </a:r>
            <a:r>
              <a:rPr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但编译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系统不会报错，这就要求程序设计者要牢记自己定义的数组的大小</a:t>
            </a:r>
            <a:endParaRPr lang="zh-CN" altLang="en-US" sz="20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6948264" y="3789040"/>
            <a:ext cx="1511300" cy="1223962"/>
            <a:chOff x="385" y="3249"/>
            <a:chExt cx="952" cy="771"/>
          </a:xfrm>
        </p:grpSpPr>
        <p:sp>
          <p:nvSpPr>
            <p:cNvPr id="22535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6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260350"/>
            <a:ext cx="4284662" cy="533400"/>
          </a:xfrm>
        </p:spPr>
        <p:txBody>
          <a:bodyPr/>
          <a:lstStyle/>
          <a:p>
            <a:r>
              <a:rPr lang="zh-CN" altLang="en-US" smtClean="0"/>
              <a:t>一维数组存储结构</a:t>
            </a:r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484313"/>
            <a:ext cx="8497887" cy="115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数组这个数据结构定义后，计算机自动在内存中开辟一片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存储空间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数组名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代表这个连续空间的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首地址</a:t>
            </a:r>
            <a:endParaRPr lang="en-US" altLang="zh-CN" sz="240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692275" y="4314825"/>
            <a:ext cx="2016125" cy="1562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a[3]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a[0]=10;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a[1]=20;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a[2]=30; </a:t>
            </a:r>
            <a:endParaRPr lang="en-US" altLang="zh-CN" sz="2400" b="1" i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715" name="Group 43"/>
          <p:cNvGraphicFramePr>
            <a:graphicFrameLocks noGrp="1"/>
          </p:cNvGraphicFramePr>
          <p:nvPr/>
        </p:nvGraphicFramePr>
        <p:xfrm>
          <a:off x="5751513" y="2781300"/>
          <a:ext cx="3500437" cy="2581275"/>
        </p:xfrm>
        <a:graphic>
          <a:graphicData uri="http://schemas.openxmlformats.org/drawingml/2006/table">
            <a:tbl>
              <a:tblPr/>
              <a:tblGrid>
                <a:gridCol w="1533525"/>
                <a:gridCol w="1966912"/>
              </a:tblGrid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7                   0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编号为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的字节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2002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2003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2004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2005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1" name="TextBox 5"/>
          <p:cNvSpPr txBox="1">
            <a:spLocks noChangeArrowheads="1"/>
          </p:cNvSpPr>
          <p:nvPr/>
        </p:nvSpPr>
        <p:spPr bwMode="auto">
          <a:xfrm>
            <a:off x="6084888" y="3213100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2" name="TextBox 6"/>
          <p:cNvSpPr txBox="1">
            <a:spLocks noChangeArrowheads="1"/>
          </p:cNvSpPr>
          <p:nvPr/>
        </p:nvSpPr>
        <p:spPr bwMode="auto">
          <a:xfrm>
            <a:off x="6084888" y="4005263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3" name="TextBox 7"/>
          <p:cNvSpPr txBox="1">
            <a:spLocks noChangeArrowheads="1"/>
          </p:cNvSpPr>
          <p:nvPr/>
        </p:nvSpPr>
        <p:spPr bwMode="auto">
          <a:xfrm>
            <a:off x="6118225" y="4772025"/>
            <a:ext cx="104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4" name="Rectangle 3"/>
          <p:cNvSpPr>
            <a:spLocks noChangeArrowheads="1"/>
          </p:cNvSpPr>
          <p:nvPr/>
        </p:nvSpPr>
        <p:spPr bwMode="auto">
          <a:xfrm>
            <a:off x="323850" y="6282055"/>
            <a:ext cx="8728075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那么，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a[3]</a:t>
            </a:r>
            <a:r>
              <a:rPr lang="zh-CN" altLang="en-US" sz="2400" dirty="0">
                <a:latin typeface="Times New Roman" panose="02020603050405020304" pitchFamily="18" charset="0"/>
              </a:rPr>
              <a:t>是什么？是一个随机状态的存储空间，是个随机数字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85" name="Rectangle 3"/>
          <p:cNvSpPr>
            <a:spLocks noChangeArrowheads="1"/>
          </p:cNvSpPr>
          <p:nvPr/>
        </p:nvSpPr>
        <p:spPr bwMode="auto">
          <a:xfrm>
            <a:off x="7526338" y="2781300"/>
            <a:ext cx="3587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08355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CC0066"/>
                </a:solidFill>
                <a:latin typeface="Times New Roman" panose="02020603050405020304" pitchFamily="18" charset="0"/>
              </a:rPr>
              <a:t>a</a:t>
            </a:r>
            <a:endParaRPr lang="zh-CN" altLang="en-US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23586" name="Rectangle 3"/>
          <p:cNvSpPr>
            <a:spLocks noChangeArrowheads="1"/>
          </p:cNvSpPr>
          <p:nvPr/>
        </p:nvSpPr>
        <p:spPr bwMode="auto">
          <a:xfrm>
            <a:off x="323850" y="3068638"/>
            <a:ext cx="50403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各个元素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按顺序依次存放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如下例 （若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int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类型占用两个字节）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存储结构见右图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" y="1557655"/>
            <a:ext cx="5616575" cy="1346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若有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a[5]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，数组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在内存中的首地址为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字节，求数组元素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a[3]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的地址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即首地址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74" name="Group 50"/>
          <p:cNvGraphicFramePr>
            <a:graphicFrameLocks noGrp="1"/>
          </p:cNvGraphicFramePr>
          <p:nvPr/>
        </p:nvGraphicFramePr>
        <p:xfrm>
          <a:off x="6072188" y="1341438"/>
          <a:ext cx="3071812" cy="3978286"/>
        </p:xfrm>
        <a:graphic>
          <a:graphicData uri="http://schemas.openxmlformats.org/drawingml/2006/table">
            <a:tbl>
              <a:tblPr/>
              <a:tblGrid>
                <a:gridCol w="1344612"/>
                <a:gridCol w="1727200"/>
              </a:tblGrid>
              <a:tr h="3174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5" name="TextBox 5"/>
          <p:cNvSpPr txBox="1">
            <a:spLocks noChangeArrowheads="1"/>
          </p:cNvSpPr>
          <p:nvPr/>
        </p:nvSpPr>
        <p:spPr bwMode="auto">
          <a:xfrm>
            <a:off x="6429375" y="1857375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6" name="TextBox 6"/>
          <p:cNvSpPr txBox="1">
            <a:spLocks noChangeArrowheads="1"/>
          </p:cNvSpPr>
          <p:nvPr/>
        </p:nvSpPr>
        <p:spPr bwMode="auto">
          <a:xfrm>
            <a:off x="6429375" y="2571750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7" name="TextBox 7"/>
          <p:cNvSpPr txBox="1">
            <a:spLocks noChangeArrowheads="1"/>
          </p:cNvSpPr>
          <p:nvPr/>
        </p:nvSpPr>
        <p:spPr bwMode="auto">
          <a:xfrm>
            <a:off x="6429375" y="3286125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8" name="TextBox 8"/>
          <p:cNvSpPr txBox="1">
            <a:spLocks noChangeArrowheads="1"/>
          </p:cNvSpPr>
          <p:nvPr/>
        </p:nvSpPr>
        <p:spPr bwMode="auto">
          <a:xfrm>
            <a:off x="6429375" y="4059238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9" name="TextBox 9"/>
          <p:cNvSpPr txBox="1">
            <a:spLocks noChangeArrowheads="1"/>
          </p:cNvSpPr>
          <p:nvPr/>
        </p:nvSpPr>
        <p:spPr bwMode="auto">
          <a:xfrm>
            <a:off x="6429375" y="47736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68313" y="4122103"/>
            <a:ext cx="532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a[1]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的地址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 2000 + (1-0)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 =2002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21" name="Rectangle 2"/>
          <p:cNvSpPr>
            <a:spLocks noChangeArrowheads="1"/>
          </p:cNvSpPr>
          <p:nvPr/>
        </p:nvSpPr>
        <p:spPr bwMode="auto">
          <a:xfrm>
            <a:off x="2195513" y="260350"/>
            <a:ext cx="67325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一维数组存储结构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468313" y="4697095"/>
            <a:ext cx="532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a[3]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的地址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  2000 + (3-0)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 =2006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95923" y="2941638"/>
            <a:ext cx="5580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数组元素地址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=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数组首地址 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+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前面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数组元素个数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每个数组元素所占字节数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7950" y="5661025"/>
            <a:ext cx="8891588" cy="1006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a[i]</a:t>
            </a:r>
            <a:r>
              <a:rPr lang="zh-CN" altLang="en-US" sz="2400" b="1">
                <a:latin typeface="Times New Roman" panose="02020603050405020304" pitchFamily="18" charset="0"/>
              </a:rPr>
              <a:t>的地址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zh-CN" altLang="en-US" sz="2400" b="1">
                <a:latin typeface="Times New Roman" panose="02020603050405020304" pitchFamily="18" charset="0"/>
              </a:rPr>
              <a:t>数组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的首地址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i-0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>
                <a:latin typeface="Times New Roman" panose="02020603050405020304" pitchFamily="18" charset="0"/>
              </a:rPr>
              <a:t>*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每个数组元素所占字节数）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     =</a:t>
            </a:r>
            <a:r>
              <a:rPr lang="zh-CN" altLang="en-US" sz="2400" b="1">
                <a:latin typeface="Times New Roman" panose="02020603050405020304" pitchFamily="18" charset="0"/>
              </a:rPr>
              <a:t>数组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的首地址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*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每个数组元素所占字节数）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303213"/>
            <a:ext cx="4681537" cy="533400"/>
          </a:xfrm>
        </p:spPr>
        <p:txBody>
          <a:bodyPr/>
          <a:lstStyle/>
          <a:p>
            <a:r>
              <a:rPr lang="zh-CN" altLang="en-US" smtClean="0"/>
              <a:t>一维数组的初始化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945" y="1988185"/>
            <a:ext cx="4825365" cy="3410585"/>
          </a:xfrm>
        </p:spPr>
        <p:txBody>
          <a:bodyPr/>
          <a:lstStyle/>
          <a:p>
            <a:pPr lvl="0"/>
            <a:r>
              <a:rPr lang="zh-CN" altLang="en-US" sz="2740" dirty="0" smtClean="0">
                <a:cs typeface="Times New Roman" panose="02020603050405020304" pitchFamily="18" charset="0"/>
              </a:rPr>
              <a:t>数组定义后，计算机自动在内存中开辟一片连续的存储空间</a:t>
            </a:r>
            <a:endParaRPr lang="zh-CN" altLang="en-US" sz="2740" dirty="0" smtClean="0">
              <a:cs typeface="Times New Roman" panose="02020603050405020304" pitchFamily="18" charset="0"/>
            </a:endParaRPr>
          </a:p>
          <a:p>
            <a:pPr lvl="0"/>
            <a:r>
              <a:rPr lang="zh-CN" altLang="en-US" sz="274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这个存储空间内存的状态是随机的，故值是</a:t>
            </a:r>
            <a:r>
              <a:rPr lang="zh-CN" altLang="en-US" sz="2740" b="1" dirty="0" smtClean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不确定的</a:t>
            </a:r>
            <a:endParaRPr lang="zh-CN" altLang="en-US" sz="2740" b="1" dirty="0" smtClean="0">
              <a:solidFill>
                <a:srgbClr val="CC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74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若直接取数组元素的值，就是</a:t>
            </a:r>
            <a:r>
              <a:rPr lang="zh-CN" altLang="en-US" sz="2740" b="1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随机数</a:t>
            </a:r>
            <a:endParaRPr lang="zh-CN" altLang="en-US" sz="2740" b="1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sz="2400" b="1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47" name="Group 47"/>
          <p:cNvGraphicFramePr>
            <a:graphicFrameLocks noGrp="1"/>
          </p:cNvGraphicFramePr>
          <p:nvPr/>
        </p:nvGraphicFramePr>
        <p:xfrm>
          <a:off x="5820162" y="1403119"/>
          <a:ext cx="3071812" cy="3970350"/>
        </p:xfrm>
        <a:graphic>
          <a:graphicData uri="http://schemas.openxmlformats.org/drawingml/2006/table">
            <a:tbl>
              <a:tblPr/>
              <a:tblGrid>
                <a:gridCol w="1346200"/>
                <a:gridCol w="1725612"/>
              </a:tblGrid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1" name="TextBox 5"/>
          <p:cNvSpPr txBox="1">
            <a:spLocks noChangeArrowheads="1"/>
          </p:cNvSpPr>
          <p:nvPr/>
        </p:nvSpPr>
        <p:spPr bwMode="auto">
          <a:xfrm>
            <a:off x="6172587" y="1871432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2" name="TextBox 6"/>
          <p:cNvSpPr txBox="1">
            <a:spLocks noChangeArrowheads="1"/>
          </p:cNvSpPr>
          <p:nvPr/>
        </p:nvSpPr>
        <p:spPr bwMode="auto">
          <a:xfrm>
            <a:off x="6172587" y="2582632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3" name="TextBox 7"/>
          <p:cNvSpPr txBox="1">
            <a:spLocks noChangeArrowheads="1"/>
          </p:cNvSpPr>
          <p:nvPr/>
        </p:nvSpPr>
        <p:spPr bwMode="auto">
          <a:xfrm>
            <a:off x="6159887" y="3303357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4" name="TextBox 8"/>
          <p:cNvSpPr txBox="1">
            <a:spLocks noChangeArrowheads="1"/>
          </p:cNvSpPr>
          <p:nvPr/>
        </p:nvSpPr>
        <p:spPr bwMode="auto">
          <a:xfrm>
            <a:off x="6159887" y="4073294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5" name="TextBox 9"/>
          <p:cNvSpPr txBox="1">
            <a:spLocks noChangeArrowheads="1"/>
          </p:cNvSpPr>
          <p:nvPr/>
        </p:nvSpPr>
        <p:spPr bwMode="auto">
          <a:xfrm>
            <a:off x="6159887" y="4765444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434330" y="5661660"/>
            <a:ext cx="1986280" cy="82994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a[5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6948170" y="5726430"/>
            <a:ext cx="741045" cy="946150"/>
            <a:chOff x="385" y="3249"/>
            <a:chExt cx="952" cy="771"/>
          </a:xfrm>
        </p:grpSpPr>
        <p:sp>
          <p:nvSpPr>
            <p:cNvPr id="22535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p>
              <a:endParaRPr lang="zh-CN" altLang="en-US"/>
            </a:p>
          </p:txBody>
        </p:sp>
        <p:sp>
          <p:nvSpPr>
            <p:cNvPr id="22536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303213"/>
            <a:ext cx="4681537" cy="533400"/>
          </a:xfrm>
        </p:spPr>
        <p:txBody>
          <a:bodyPr/>
          <a:lstStyle/>
          <a:p>
            <a:r>
              <a:rPr lang="zh-CN" altLang="en-US" smtClean="0"/>
              <a:t>一维数组的初始化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" y="1629410"/>
            <a:ext cx="4825365" cy="4559935"/>
          </a:xfrm>
        </p:spPr>
        <p:txBody>
          <a:bodyPr/>
          <a:lstStyle/>
          <a:p>
            <a:pPr lvl="0"/>
            <a:r>
              <a:rPr lang="en-US" altLang="zh-CN" sz="273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73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语言允许在定义数组的同时，对数组进行初始化</a:t>
            </a:r>
            <a:endParaRPr lang="zh-CN" altLang="en-US" sz="2735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400" dirty="0" smtClean="0">
                <a:cs typeface="Times New Roman" panose="02020603050405020304" pitchFamily="18" charset="0"/>
                <a:sym typeface="+mn-ea"/>
              </a:rPr>
              <a:t>初始化：在定义数组的同时就给其元素赋值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保存成用户需要的数据，再使用数组元素</a:t>
            </a:r>
            <a:endParaRPr lang="zh-CN" altLang="en-US" sz="2400" b="1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在源程序编译过程中由编译系统完成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在程序运行前就已经规定好数组中各元素的取值，这样可以节省程序的运行时间</a:t>
            </a:r>
            <a:endParaRPr lang="zh-CN" altLang="en-US" sz="2395" b="1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932040" y="5781901"/>
            <a:ext cx="4104456" cy="83099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a[5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]={ 40,10,30,20,9 }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a[3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47" name="Group 47"/>
          <p:cNvGraphicFramePr>
            <a:graphicFrameLocks noGrp="1"/>
          </p:cNvGraphicFramePr>
          <p:nvPr/>
        </p:nvGraphicFramePr>
        <p:xfrm>
          <a:off x="5676652" y="1474874"/>
          <a:ext cx="3071812" cy="3970350"/>
        </p:xfrm>
        <a:graphic>
          <a:graphicData uri="http://schemas.openxmlformats.org/drawingml/2006/table">
            <a:tbl>
              <a:tblPr/>
              <a:tblGrid>
                <a:gridCol w="1346200"/>
                <a:gridCol w="1725612"/>
              </a:tblGrid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1" name="TextBox 5"/>
          <p:cNvSpPr txBox="1">
            <a:spLocks noChangeArrowheads="1"/>
          </p:cNvSpPr>
          <p:nvPr/>
        </p:nvSpPr>
        <p:spPr bwMode="auto">
          <a:xfrm>
            <a:off x="6029077" y="1943187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2" name="TextBox 6"/>
          <p:cNvSpPr txBox="1">
            <a:spLocks noChangeArrowheads="1"/>
          </p:cNvSpPr>
          <p:nvPr/>
        </p:nvSpPr>
        <p:spPr bwMode="auto">
          <a:xfrm>
            <a:off x="6029077" y="2654387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3" name="TextBox 7"/>
          <p:cNvSpPr txBox="1">
            <a:spLocks noChangeArrowheads="1"/>
          </p:cNvSpPr>
          <p:nvPr/>
        </p:nvSpPr>
        <p:spPr bwMode="auto">
          <a:xfrm>
            <a:off x="6016377" y="3375112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4" name="TextBox 8"/>
          <p:cNvSpPr txBox="1">
            <a:spLocks noChangeArrowheads="1"/>
          </p:cNvSpPr>
          <p:nvPr/>
        </p:nvSpPr>
        <p:spPr bwMode="auto">
          <a:xfrm>
            <a:off x="6016377" y="4145049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5" name="TextBox 9"/>
          <p:cNvSpPr txBox="1">
            <a:spLocks noChangeArrowheads="1"/>
          </p:cNvSpPr>
          <p:nvPr/>
        </p:nvSpPr>
        <p:spPr bwMode="auto">
          <a:xfrm>
            <a:off x="6016377" y="4837199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AB34EA-CEBC-4025-BA40-AC20A8DE5F1A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98600"/>
            <a:ext cx="8351837" cy="488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语言构成体系</a:t>
            </a:r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数据类型和运算符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基本数据类型：整型、实型、字符型等</a:t>
            </a:r>
            <a:endParaRPr lang="zh-CN" altLang="en-US" b="1" smtClean="0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复杂数据类型：</a:t>
            </a:r>
            <a:r>
              <a:rPr lang="zh-CN" altLang="en-US" sz="3200" b="1" u="sng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、指针、结构体等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运算符</a:t>
            </a:r>
            <a:endParaRPr lang="zh-CN" altLang="en-US" b="1" smtClean="0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语句（描述和控制操作步骤）</a:t>
            </a:r>
            <a:endParaRPr lang="zh-CN" altLang="en-US" b="1" smtClean="0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支持结构化程序设计</a:t>
            </a:r>
            <a:endParaRPr lang="zh-CN" altLang="en-US" b="1" smtClean="0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语言要有相应的语句来支持顺序、选择和循环结构</a:t>
            </a:r>
            <a:endParaRPr lang="zh-CN" altLang="en-US" b="1" smtClean="0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程序是由一系列函数组成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程序运行的基本单元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第六章数组</a:t>
            </a:r>
            <a:endParaRPr lang="zh-CN" altLang="en-US" smtClean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8"/>
          <p:cNvSpPr txBox="1">
            <a:spLocks noChangeArrowheads="1"/>
          </p:cNvSpPr>
          <p:nvPr/>
        </p:nvSpPr>
        <p:spPr bwMode="auto">
          <a:xfrm>
            <a:off x="611188" y="2500313"/>
            <a:ext cx="8083550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对数组</a:t>
            </a:r>
            <a:r>
              <a:rPr lang="zh-CN" altLang="en-US" sz="2800" b="1" dirty="0">
                <a:latin typeface="Times New Roman" panose="02020603050405020304" pitchFamily="18" charset="0"/>
              </a:rPr>
              <a:t>所有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元素赋初值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例如</a:t>
            </a:r>
            <a:r>
              <a:rPr lang="en-US" altLang="zh-CN" sz="2800" b="1" dirty="0">
                <a:latin typeface="Times New Roman" panose="02020603050405020304" pitchFamily="18" charset="0"/>
              </a:rPr>
              <a:t>: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a[10]={0,1,2,3,4,5,6,7,8,9};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将数组元素的初值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依次</a:t>
            </a:r>
            <a:r>
              <a:rPr lang="zh-CN" altLang="en-US" sz="2800" dirty="0">
                <a:latin typeface="Times New Roman" panose="02020603050405020304" pitchFamily="18" charset="0"/>
              </a:rPr>
              <a:t>放在一对花括弧内。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经过上面的定义和初始化之后，</a:t>
            </a:r>
            <a:r>
              <a:rPr lang="en-US" altLang="zh-CN" sz="2800" dirty="0">
                <a:latin typeface="Times New Roman" panose="02020603050405020304" pitchFamily="18" charset="0"/>
              </a:rPr>
              <a:t>a[0]=0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a[1]=1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a[2]=2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a[3]=3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a[4]=4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a[5]=5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a[6]=6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a[7]=7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a[8]=8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a[9]=9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555875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一维数组的初始化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84213" y="1614488"/>
            <a:ext cx="575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一维数组初始化的几种方式：</a:t>
            </a:r>
            <a:endParaRPr lang="zh-C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2"/>
          <p:cNvSpPr txBox="1">
            <a:spLocks noChangeArrowheads="1"/>
          </p:cNvSpPr>
          <p:nvPr/>
        </p:nvSpPr>
        <p:spPr bwMode="auto">
          <a:xfrm>
            <a:off x="250825" y="4149725"/>
            <a:ext cx="8583613" cy="215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3. </a:t>
            </a:r>
            <a:r>
              <a:rPr lang="zh-CN" altLang="en-US" sz="2800" b="1">
                <a:latin typeface="Times New Roman" panose="02020603050405020304" pitchFamily="18" charset="0"/>
              </a:rPr>
              <a:t>如果想使一个数组中全部元素值为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，可以写成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</a:rPr>
              <a:t>   int  a[10]={0,0,0,0,0,0,0,0,0,0};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</a:rPr>
              <a:t>或 </a:t>
            </a:r>
            <a:r>
              <a:rPr lang="en-US" altLang="zh-CN" sz="2800">
                <a:latin typeface="Times New Roman" panose="02020603050405020304" pitchFamily="18" charset="0"/>
              </a:rPr>
              <a:t>int a[10]={0};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不能</a:t>
            </a:r>
            <a:r>
              <a:rPr lang="zh-CN" altLang="en-US" sz="2800">
                <a:latin typeface="Times New Roman" panose="02020603050405020304" pitchFamily="18" charset="0"/>
              </a:rPr>
              <a:t>写成：</a:t>
            </a:r>
            <a:r>
              <a:rPr lang="en-US" altLang="zh-CN" sz="2800">
                <a:latin typeface="Times New Roman" panose="02020603050405020304" pitchFamily="18" charset="0"/>
              </a:rPr>
              <a:t>int a[10]={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0*10</a:t>
            </a:r>
            <a:r>
              <a:rPr lang="en-US" altLang="zh-CN" sz="2800">
                <a:latin typeface="Times New Roman" panose="02020603050405020304" pitchFamily="18" charset="0"/>
              </a:rPr>
              <a:t>};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7651" name="Text Box 14"/>
          <p:cNvSpPr txBox="1">
            <a:spLocks noChangeArrowheads="1"/>
          </p:cNvSpPr>
          <p:nvPr/>
        </p:nvSpPr>
        <p:spPr bwMode="auto">
          <a:xfrm>
            <a:off x="220663" y="1700213"/>
            <a:ext cx="8815387" cy="207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可以只给一部分元素赋值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: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a[10]={0,1,2,3,4}; 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数组有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个元素，但花括弧内只提供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个初值，这表示只给前面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个元素赋初值，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后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个元素值默认为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2555875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一维数组的初始化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2141538"/>
            <a:ext cx="8458200" cy="26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在对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全部</a:t>
            </a:r>
            <a:r>
              <a:rPr lang="zh-CN" altLang="en-US" sz="2800" b="1" dirty="0">
                <a:latin typeface="Times New Roman" panose="02020603050405020304" pitchFamily="18" charset="0"/>
              </a:rPr>
              <a:t>数组元素赋初值时，由于数据的个数已经确定，因此可以不指定数组长度，编译器会自动计算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a[5]</a:t>
            </a:r>
            <a:r>
              <a:rPr lang="en-US" altLang="zh-CN" sz="2800" dirty="0">
                <a:latin typeface="Times New Roman" panose="02020603050405020304" pitchFamily="18" charset="0"/>
              </a:rPr>
              <a:t>={1,2,3,4,5};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</a:rPr>
              <a:t>也可以写成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4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a[ ]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={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5}; 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2555875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一维数组的初始化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</a:rPr>
              <a:t>一维数组输入输出</a:t>
            </a:r>
            <a:endParaRPr lang="zh-CN" altLang="en-US" smtClean="0">
              <a:latin typeface="黑体" panose="02010609060101010101" pitchFamily="49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53450" cy="5516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语言规定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</a:t>
            </a: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逐个地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引用数组元素，</a:t>
            </a: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不能一次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引用数组中的全部元素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一维数组的输入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只能一个一个元素的输入，一个一个元素的输出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如：若有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a[9]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则可使用如下方式进行输入和输出：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r>
              <a:rPr lang="en-US" altLang="zh-CN" sz="28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9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++ )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“%d”,  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)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r>
              <a:rPr lang="en-US" altLang="zh-CN" sz="28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9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++ )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“%d”,  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)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5026025"/>
          </a:xfrm>
        </p:spPr>
        <p:txBody>
          <a:bodyPr/>
          <a:lstStyle/>
          <a:p>
            <a:pPr marL="342900" lvl="2" indent="-342900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例如：计算一个班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平均成绩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942D4A-81B8-45B3-8125-3913E18BD824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smtClean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03648" y="2074314"/>
            <a:ext cx="6480175" cy="42322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float  a[25]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定义数组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nn-NO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 i = 0; </a:t>
            </a:r>
            <a:r>
              <a:rPr lang="nn-NO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&lt; 2</a:t>
            </a:r>
            <a:r>
              <a:rPr lang="en-US" altLang="nn-NO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i ++ ) </a:t>
            </a:r>
            <a:endParaRPr lang="nn-NO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scanf ( “%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”, &amp;a[ i ] ) </a:t>
            </a:r>
            <a:r>
              <a:rPr lang="zh-CN" altLang="nn-NO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 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nn-NO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输入学生成绩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zh-CN" altLang="nn-NO" sz="1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求总分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sum=0;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sum=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sum+a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求平均分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avg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=sum/25;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一维数组输入输出</a:t>
            </a:r>
            <a:endParaRPr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8"/>
          <p:cNvSpPr>
            <a:spLocks noChangeArrowheads="1"/>
          </p:cNvSpPr>
          <p:nvPr/>
        </p:nvSpPr>
        <p:spPr bwMode="auto">
          <a:xfrm>
            <a:off x="468313" y="2060575"/>
            <a:ext cx="82804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81505" indent="-1881505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例：对一组</a:t>
            </a:r>
            <a:r>
              <a:rPr lang="zh-CN" altLang="en-US" sz="2800" b="1" dirty="0">
                <a:latin typeface="Times New Roman" panose="02020603050405020304" pitchFamily="18" charset="0"/>
              </a:rPr>
              <a:t>数进行排序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由小到大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如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9</a:t>
            </a:r>
            <a:r>
              <a:rPr lang="en-US" altLang="zh-CN" sz="2800" b="1" dirty="0">
                <a:latin typeface="Times New Roman" panose="02020603050405020304" pitchFamily="18" charset="0"/>
              </a:rPr>
              <a:t>, 8, 5, 4, 2, 0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问题分析： </a:t>
            </a:r>
            <a:r>
              <a:rPr lang="zh-CN" altLang="en-US" sz="2800" dirty="0">
                <a:latin typeface="Times New Roman" panose="02020603050405020304" pitchFamily="18" charset="0"/>
              </a:rPr>
              <a:t>一般人脑的处理思路是怎样的</a:t>
            </a:r>
            <a:r>
              <a:rPr lang="en-US" altLang="zh-CN" sz="2800" dirty="0">
                <a:latin typeface="Times New Roman" panose="02020603050405020304" pitchFamily="18" charset="0"/>
              </a:rPr>
              <a:t>?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9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303312"/>
            <a:ext cx="6684962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一维数组的典型应用：排序问题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5756275" y="476250"/>
            <a:ext cx="4000500" cy="4752975"/>
            <a:chOff x="930" y="-267"/>
            <a:chExt cx="3856" cy="4803"/>
          </a:xfrm>
        </p:grpSpPr>
        <p:sp>
          <p:nvSpPr>
            <p:cNvPr id="3" name="_s1028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1029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1030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1031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1032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1033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      算法设计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1034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1035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    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1036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1037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7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7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ChangeArrowheads="1"/>
          </p:cNvSpPr>
          <p:nvPr/>
        </p:nvSpPr>
        <p:spPr bwMode="auto">
          <a:xfrm>
            <a:off x="323850" y="1630363"/>
            <a:ext cx="6408738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设计：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）数据结构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 一维向量，可以用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语言数组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                  </a:t>
            </a:r>
            <a:endParaRPr lang="zh-CN" altLang="en-US" sz="20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）已有经典的算法有哪些？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冒泡排序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选择排序：改进了冒泡排序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……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排序问题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graphicFrame>
        <p:nvGraphicFramePr>
          <p:cNvPr id="37910" name="Group 22"/>
          <p:cNvGraphicFramePr>
            <a:graphicFrameLocks noGrp="1"/>
          </p:cNvGraphicFramePr>
          <p:nvPr/>
        </p:nvGraphicFramePr>
        <p:xfrm>
          <a:off x="6972300" y="1628775"/>
          <a:ext cx="960438" cy="2743200"/>
        </p:xfrm>
        <a:graphic>
          <a:graphicData uri="http://schemas.openxmlformats.org/drawingml/2006/table">
            <a:tbl>
              <a:tblPr/>
              <a:tblGrid>
                <a:gridCol w="96043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5"/>
          <p:cNvSpPr txBox="1">
            <a:spLocks noChangeArrowheads="1"/>
          </p:cNvSpPr>
          <p:nvPr/>
        </p:nvSpPr>
        <p:spPr bwMode="auto">
          <a:xfrm>
            <a:off x="152400" y="5013325"/>
            <a:ext cx="88392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第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>
                <a:latin typeface="Times New Roman" panose="02020603050405020304" pitchFamily="18" charset="0"/>
              </a:rPr>
              <a:t>趟，对</a:t>
            </a:r>
            <a:r>
              <a:rPr lang="en-US" altLang="zh-CN" sz="28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</a:rPr>
              <a:t>个数，进行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>
                <a:latin typeface="Times New Roman" panose="02020603050405020304" pitchFamily="18" charset="0"/>
              </a:rPr>
              <a:t>次比较与交换后，最大的数</a:t>
            </a:r>
            <a:r>
              <a:rPr lang="en-US" altLang="zh-CN" sz="2800">
                <a:latin typeface="Times New Roman" panose="02020603050405020304" pitchFamily="18" charset="0"/>
              </a:rPr>
              <a:t>9</a:t>
            </a:r>
            <a:r>
              <a:rPr lang="zh-CN" altLang="en-US" sz="2800">
                <a:latin typeface="Times New Roman" panose="02020603050405020304" pitchFamily="18" charset="0"/>
              </a:rPr>
              <a:t>已“沉底” ，较小的数向上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“冒泡”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然后对余下的前面</a:t>
            </a:r>
            <a:r>
              <a:rPr lang="en-US" altLang="zh-CN" sz="2800"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</a:rPr>
              <a:t>个数进行第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趟比较。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经典冒泡排序算法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pSp>
        <p:nvGrpSpPr>
          <p:cNvPr id="32772" name="Group 13"/>
          <p:cNvGrpSpPr/>
          <p:nvPr/>
        </p:nvGrpSpPr>
        <p:grpSpPr bwMode="auto">
          <a:xfrm>
            <a:off x="250825" y="1557338"/>
            <a:ext cx="8610600" cy="3124200"/>
            <a:chOff x="158" y="890"/>
            <a:chExt cx="5424" cy="1968"/>
          </a:xfrm>
        </p:grpSpPr>
        <p:sp>
          <p:nvSpPr>
            <p:cNvPr id="32773" name="Rectangle 58"/>
            <p:cNvSpPr>
              <a:spLocks noChangeArrowheads="1"/>
            </p:cNvSpPr>
            <p:nvPr/>
          </p:nvSpPr>
          <p:spPr bwMode="auto">
            <a:xfrm>
              <a:off x="158" y="890"/>
              <a:ext cx="5424" cy="1968"/>
            </a:xfrm>
            <a:prstGeom prst="rect">
              <a:avLst/>
            </a:prstGeom>
            <a:solidFill>
              <a:srgbClr val="FFED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32774" name="Picture 59" descr="g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81"/>
              <a:ext cx="4271" cy="17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5" name="Text Box 61"/>
            <p:cNvSpPr txBox="1">
              <a:spLocks noChangeArrowheads="1"/>
            </p:cNvSpPr>
            <p:nvPr/>
          </p:nvSpPr>
          <p:spPr bwMode="auto">
            <a:xfrm>
              <a:off x="476" y="1036"/>
              <a:ext cx="309" cy="166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第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 </a:t>
              </a: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趟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比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较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"/>
          <p:cNvSpPr>
            <a:spLocks noChangeArrowheads="1"/>
          </p:cNvSpPr>
          <p:nvPr/>
        </p:nvSpPr>
        <p:spPr bwMode="auto">
          <a:xfrm>
            <a:off x="395288" y="1412875"/>
            <a:ext cx="8458200" cy="3311525"/>
          </a:xfrm>
          <a:prstGeom prst="rect">
            <a:avLst/>
          </a:prstGeom>
          <a:solidFill>
            <a:srgbClr val="E9FFE9"/>
          </a:solidFill>
          <a:ln w="28575">
            <a:solidFill>
              <a:schemeClr val="accent2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pic>
        <p:nvPicPr>
          <p:cNvPr id="33795" name="Picture 20" descr="g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62113"/>
            <a:ext cx="6248400" cy="2559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796" name="Text Box 22"/>
          <p:cNvSpPr txBox="1">
            <a:spLocks noChangeArrowheads="1"/>
          </p:cNvSpPr>
          <p:nvPr/>
        </p:nvSpPr>
        <p:spPr bwMode="auto">
          <a:xfrm>
            <a:off x="827088" y="1566863"/>
            <a:ext cx="512762" cy="30861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第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趟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比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较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7" name="Text Box 28"/>
          <p:cNvSpPr txBox="1">
            <a:spLocks noChangeArrowheads="1"/>
          </p:cNvSpPr>
          <p:nvPr/>
        </p:nvSpPr>
        <p:spPr bwMode="auto">
          <a:xfrm>
            <a:off x="468313" y="4710113"/>
            <a:ext cx="82819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第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>
                <a:latin typeface="Times New Roman" panose="02020603050405020304" pitchFamily="18" charset="0"/>
              </a:rPr>
              <a:t>趟，对余下的</a:t>
            </a:r>
            <a:r>
              <a:rPr lang="en-US" altLang="zh-CN" sz="2800"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</a:rPr>
              <a:t>个数进行比较，进行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>
                <a:latin typeface="Times New Roman" panose="02020603050405020304" pitchFamily="18" charset="0"/>
              </a:rPr>
              <a:t>次比较与交换后，最大的数</a:t>
            </a:r>
            <a:r>
              <a:rPr lang="en-US" altLang="zh-CN" sz="2800">
                <a:latin typeface="Times New Roman" panose="02020603050405020304" pitchFamily="18" charset="0"/>
              </a:rPr>
              <a:t>8</a:t>
            </a:r>
            <a:r>
              <a:rPr lang="zh-CN" altLang="en-US" sz="280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</a:rPr>
              <a:t>经典冒泡排序算法</a:t>
            </a:r>
            <a:endParaRPr lang="zh-CN" altLang="en-US" sz="3600" b="1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</a:rPr>
              <a:t>经典冒泡排序算法</a:t>
            </a:r>
            <a:endParaRPr lang="zh-CN" altLang="en-US" sz="3600" b="1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4819" name="Text Box 28"/>
          <p:cNvSpPr txBox="1">
            <a:spLocks noChangeArrowheads="1"/>
          </p:cNvSpPr>
          <p:nvPr/>
        </p:nvSpPr>
        <p:spPr bwMode="auto">
          <a:xfrm>
            <a:off x="395288" y="1341438"/>
            <a:ext cx="8496300" cy="35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趟，对余下的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个数进行比较，进行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次两两比较与交换后，最大的数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趟，对余下的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个数进行比较，进行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次两两比较与交换后，最大的数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趟，对余下的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个数进行比较，进行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次两两比较与交换后，最大的数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至此完成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初始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个数</a:t>
            </a:r>
            <a:r>
              <a:rPr lang="zh-CN" altLang="en-US" sz="2400" dirty="0">
                <a:latin typeface="Times New Roman" panose="02020603050405020304" pitchFamily="18" charset="0"/>
              </a:rPr>
              <a:t>的由小到大排序。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4820" name="Text Box 28"/>
          <p:cNvSpPr txBox="1">
            <a:spLocks noChangeArrowheads="1"/>
          </p:cNvSpPr>
          <p:nvPr/>
        </p:nvSpPr>
        <p:spPr bwMode="auto">
          <a:xfrm>
            <a:off x="539433" y="5301298"/>
            <a:ext cx="8281987" cy="1092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总结：如果有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个数，则要进行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趟比较。</a:t>
            </a:r>
            <a:endParaRPr lang="en-US" altLang="zh-CN" sz="280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            在第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趟比较中要进行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n-j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次两两比较和交换。</a:t>
            </a:r>
            <a:endParaRPr lang="zh-CN" altLang="en-US" sz="28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1773555"/>
            <a:ext cx="8858250" cy="4464050"/>
          </a:xfrm>
        </p:spPr>
        <p:txBody>
          <a:bodyPr/>
          <a:lstStyle/>
          <a:p>
            <a:pPr marL="0" indent="80518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实际问题：计算每个班程序设计课程的平均分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65250" lvl="1">
              <a:lnSpc>
                <a:spcPct val="90000"/>
              </a:lnSpc>
            </a:pP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65250" lvl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分析：平均分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总分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人数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65250" lvl="1">
              <a:lnSpc>
                <a:spcPct val="90000"/>
              </a:lnSpc>
            </a:pP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65250" lvl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算法：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773555" lvl="2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如何存储数据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数据结构设计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): 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各班每个学生的成绩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773555" lvl="2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如何处理数据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：先算每个班总分，再算平均分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3" descr="g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748"/>
            <a:ext cx="74295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Oval 6"/>
          <p:cNvSpPr>
            <a:spLocks noChangeArrowheads="1"/>
          </p:cNvSpPr>
          <p:nvPr/>
        </p:nvSpPr>
        <p:spPr bwMode="auto">
          <a:xfrm>
            <a:off x="611188" y="2199323"/>
            <a:ext cx="4103687" cy="649287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35844" name="Oval 7"/>
          <p:cNvSpPr>
            <a:spLocks noChangeArrowheads="1"/>
          </p:cNvSpPr>
          <p:nvPr/>
        </p:nvSpPr>
        <p:spPr bwMode="auto">
          <a:xfrm>
            <a:off x="2124075" y="2920048"/>
            <a:ext cx="4175125" cy="720725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35845" name="AutoShape 8"/>
          <p:cNvSpPr>
            <a:spLocks noChangeArrowheads="1"/>
          </p:cNvSpPr>
          <p:nvPr/>
        </p:nvSpPr>
        <p:spPr bwMode="auto">
          <a:xfrm>
            <a:off x="4572000" y="2127463"/>
            <a:ext cx="4103688" cy="865188"/>
          </a:xfrm>
          <a:prstGeom prst="wedgeEllipseCallout">
            <a:avLst>
              <a:gd name="adj1" fmla="val -54498"/>
              <a:gd name="adj2" fmla="val -428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趟</a:t>
            </a:r>
            <a:r>
              <a:rPr lang="zh-CN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数，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要进行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趟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AutoShape 9"/>
          <p:cNvSpPr>
            <a:spLocks noChangeArrowheads="1"/>
          </p:cNvSpPr>
          <p:nvPr/>
        </p:nvSpPr>
        <p:spPr bwMode="auto">
          <a:xfrm>
            <a:off x="6227763" y="3065974"/>
            <a:ext cx="2916237" cy="2014909"/>
          </a:xfrm>
          <a:prstGeom prst="wedgeEllipseCallout">
            <a:avLst>
              <a:gd name="adj1" fmla="val -62394"/>
              <a:gd name="adj2" fmla="val -398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趟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内的两两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比较和交换的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次数，要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进行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7" name="Text Box 28"/>
          <p:cNvSpPr txBox="1">
            <a:spLocks noChangeArrowheads="1"/>
          </p:cNvSpPr>
          <p:nvPr/>
        </p:nvSpPr>
        <p:spPr bwMode="auto">
          <a:xfrm>
            <a:off x="178753" y="188595"/>
            <a:ext cx="8425184" cy="107721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总结：如果有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个数，则要进行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</a:rPr>
              <a:t>趟比较。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</a:rPr>
              <a:t>第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sz="2800" dirty="0">
                <a:latin typeface="Times New Roman" panose="02020603050405020304" pitchFamily="18" charset="0"/>
              </a:rPr>
              <a:t>趟比较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中，要</a:t>
            </a:r>
            <a:r>
              <a:rPr lang="zh-CN" altLang="en-US" sz="2800" dirty="0">
                <a:latin typeface="Times New Roman" panose="02020603050405020304" pitchFamily="18" charset="0"/>
              </a:rPr>
              <a:t>进行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n-j</a:t>
            </a:r>
            <a:r>
              <a:rPr lang="zh-CN" altLang="en-US" sz="2800" dirty="0">
                <a:latin typeface="Times New Roman" panose="02020603050405020304" pitchFamily="18" charset="0"/>
              </a:rPr>
              <a:t>次两两比较和交换。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95605" y="2421255"/>
          <a:ext cx="82784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4415"/>
                <a:gridCol w="1035050"/>
                <a:gridCol w="1035050"/>
                <a:gridCol w="1034415"/>
                <a:gridCol w="1018540"/>
                <a:gridCol w="1050925"/>
                <a:gridCol w="1035050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4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a[n-2]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a[n-1]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48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语言数据结构设计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678" y="1412558"/>
            <a:ext cx="8281987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可以用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语言中的数组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a[11];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//</a:t>
            </a:r>
            <a:r>
              <a:rPr lang="zh-CN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为直观体现数学上的算法，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不使用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a[0]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36867" name="Picture 13" descr="g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95" y="3429000"/>
            <a:ext cx="4291330" cy="312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95605" y="2421255"/>
          <a:ext cx="82784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4415"/>
                <a:gridCol w="1035050"/>
                <a:gridCol w="1035050"/>
                <a:gridCol w="1034415"/>
                <a:gridCol w="1018540"/>
                <a:gridCol w="1050925"/>
                <a:gridCol w="1035050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4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a[n-2]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a[n-1]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48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语言数据结构设计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678" y="1412558"/>
            <a:ext cx="8281987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可以用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语言中的数组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a[11];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//</a:t>
            </a:r>
            <a:r>
              <a:rPr lang="zh-CN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为直观体现数学上的算法，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不使用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a[0]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450850" y="5274945"/>
          <a:ext cx="82784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4415"/>
                <a:gridCol w="1035050"/>
                <a:gridCol w="1035050"/>
                <a:gridCol w="1034415"/>
                <a:gridCol w="1018540"/>
                <a:gridCol w="1050925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4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a[n-2]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a[n-1]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2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4678" y="4050983"/>
            <a:ext cx="8281987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或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a[10];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不浪费空间，使用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a[0]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ADFC8E"/>
          </a:solidFill>
          <a:ln w="25400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&lt;stdio.h&gt;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int i, j, t, n, a[</a:t>
            </a:r>
            <a:r>
              <a:rPr kumimoji="1" lang="pt-BR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];         </a:t>
            </a:r>
            <a:r>
              <a:rPr kumimoji="1" lang="pt-BR" altLang="zh-CN" sz="2000" dirty="0">
                <a:latin typeface="Times New Roman" panose="02020603050405020304" pitchFamily="18" charset="0"/>
              </a:rPr>
              <a:t>//</a:t>
            </a:r>
            <a:r>
              <a:rPr kumimoji="1" lang="zh-CN" altLang="pt-BR" sz="2000" dirty="0">
                <a:latin typeface="Times New Roman" panose="02020603050405020304" pitchFamily="18" charset="0"/>
              </a:rPr>
              <a:t>定义</a:t>
            </a:r>
            <a:r>
              <a:rPr kumimoji="1" lang="pt-BR" altLang="zh-CN" sz="2000" dirty="0">
                <a:latin typeface="Times New Roman" panose="02020603050405020304" pitchFamily="18" charset="0"/>
              </a:rPr>
              <a:t>a</a:t>
            </a:r>
            <a:r>
              <a:rPr kumimoji="1" lang="zh-CN" altLang="pt-BR" sz="2000" dirty="0">
                <a:latin typeface="Times New Roman" panose="02020603050405020304" pitchFamily="18" charset="0"/>
              </a:rPr>
              <a:t>数组存储</a:t>
            </a:r>
            <a:r>
              <a:rPr kumimoji="1" lang="pt-BR" altLang="zh-CN" sz="2000" dirty="0">
                <a:latin typeface="Times New Roman" panose="02020603050405020304" pitchFamily="18" charset="0"/>
              </a:rPr>
              <a:t>11</a:t>
            </a:r>
            <a:r>
              <a:rPr kumimoji="1" lang="zh-CN" altLang="pt-BR" sz="2000" dirty="0">
                <a:latin typeface="Times New Roman" panose="02020603050405020304" pitchFamily="18" charset="0"/>
              </a:rPr>
              <a:t>个</a:t>
            </a:r>
            <a:r>
              <a:rPr kumimoji="1" lang="zh-CN" altLang="pt-BR" sz="2000" dirty="0" smtClean="0">
                <a:latin typeface="Times New Roman" panose="02020603050405020304" pitchFamily="18" charset="0"/>
              </a:rPr>
              <a:t>元素</a:t>
            </a:r>
            <a:endParaRPr kumimoji="1" lang="zh-CN" altLang="pt-BR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n=10;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for ( 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i&lt;=n; i++)      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下标为</a:t>
            </a:r>
            <a:r>
              <a:rPr kumimoji="1" lang="pt-BR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的元素未用，从下标为</a:t>
            </a:r>
            <a:r>
              <a:rPr kumimoji="1" lang="pt-BR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开始存储数字</a:t>
            </a:r>
            <a:endParaRPr kumimoji="1" lang="zh-CN" altLang="pt-BR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scanf("%d", &amp;a[i]);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kumimoji="1" lang="pt-BR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for (</a:t>
            </a:r>
            <a:r>
              <a:rPr kumimoji="1" lang="en-US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j=1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j&lt;=n-1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j++) 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000" b="1" dirty="0">
                <a:latin typeface="Times New Roman" panose="02020603050405020304" pitchFamily="18" charset="0"/>
              </a:rPr>
              <a:t>//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</a:rPr>
              <a:t>控制趟数，要进行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000" b="1" dirty="0">
                <a:latin typeface="Times New Roman" panose="02020603050405020304" pitchFamily="18" charset="0"/>
              </a:rPr>
              <a:t>趟</a:t>
            </a:r>
            <a:endParaRPr kumimoji="1" lang="zh-CN" altLang="pt-BR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pt-BR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for(</a:t>
            </a:r>
            <a:r>
              <a:rPr kumimoji="1" lang="en-US" altLang="pt-BR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i&lt;=n-j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i++)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/>
              <a:t>在第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000" b="1" dirty="0"/>
              <a:t>趟内，两两比较和交换的次数要进行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n-j</a:t>
            </a:r>
            <a:r>
              <a:rPr lang="zh-CN" altLang="en-US" sz="2000" b="1" dirty="0"/>
              <a:t>次</a:t>
            </a:r>
            <a:endParaRPr lang="zh-CN" altLang="en-US" sz="2000" b="1" dirty="0"/>
          </a:p>
          <a:p>
            <a:pPr algn="just">
              <a:spcBef>
                <a:spcPct val="0"/>
              </a:spcBef>
              <a:buNone/>
            </a:pPr>
            <a:r>
              <a:rPr kumimoji="1" lang="pt-BR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pt-BR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                                     </a:t>
            </a:r>
            <a:endParaRPr kumimoji="1" lang="pt-BR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(a[i]&gt;a[i+1</a:t>
            </a: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//</a:t>
            </a:r>
            <a:r>
              <a:rPr kumimoji="1" lang="zh-CN" altLang="pt-BR" sz="1600" dirty="0">
                <a:solidFill>
                  <a:schemeClr val="tx1"/>
                </a:solidFill>
                <a:latin typeface="黑体" panose="02010609060101010101" pitchFamily="49" charset="-122"/>
              </a:rPr>
              <a:t>相邻两数比较，大数</a:t>
            </a:r>
            <a:r>
              <a:rPr kumimoji="1" lang="zh-CN" altLang="pt-BR" sz="16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往后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交换，</a:t>
            </a:r>
            <a:r>
              <a:rPr kumimoji="1" lang="zh-CN" altLang="en-US" sz="1600" dirty="0">
                <a:solidFill>
                  <a:schemeClr val="tx1"/>
                </a:solidFill>
                <a:latin typeface="黑体" panose="02010609060101010101" pitchFamily="49" charset="-122"/>
              </a:rPr>
              <a:t>否则不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动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,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继续</a:t>
            </a:r>
            <a:r>
              <a:rPr kumimoji="1" lang="zh-CN" altLang="en-US" sz="1600" dirty="0">
                <a:solidFill>
                  <a:schemeClr val="tx1"/>
                </a:solidFill>
                <a:latin typeface="黑体" panose="02010609060101010101" pitchFamily="49" charset="-122"/>
              </a:rPr>
              <a:t>比较后面的两个数</a:t>
            </a:r>
            <a:endParaRPr kumimoji="1" lang="pt-BR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{   t=a[i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a[i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]=a[i+1];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a[i+1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]=t;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}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endParaRPr kumimoji="1" lang="pt-BR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for (i=1; i&lt;=n; i++)      </a:t>
            </a:r>
            <a:r>
              <a:rPr kumimoji="1" lang="pt-BR" altLang="zh-CN" sz="2000" dirty="0">
                <a:latin typeface="黑体" panose="02010609060101010101" pitchFamily="49" charset="-122"/>
              </a:rPr>
              <a:t>//</a:t>
            </a:r>
            <a:r>
              <a:rPr kumimoji="1" lang="zh-CN" altLang="pt-BR" sz="2000" dirty="0">
                <a:latin typeface="黑体" panose="02010609060101010101" pitchFamily="49" charset="-122"/>
              </a:rPr>
              <a:t>输出排序后的数</a:t>
            </a:r>
            <a:endParaRPr kumimoji="1" lang="zh-CN" altLang="pt-BR" sz="2000" dirty="0">
              <a:latin typeface="黑体" panose="02010609060101010101" pitchFamily="49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printf("%d ", a[i]);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0;   }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6867" name="Picture 13" descr="g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31" y="4032374"/>
            <a:ext cx="3716671" cy="270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8"/>
          <p:cNvSpPr>
            <a:spLocks noChangeArrowheads="1"/>
          </p:cNvSpPr>
          <p:nvPr/>
        </p:nvSpPr>
        <p:spPr bwMode="auto">
          <a:xfrm>
            <a:off x="4644330" y="5084763"/>
            <a:ext cx="42481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在线动画演示算法过程：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http://www.atool.org/sort.php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buFontTx/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排序问题拓展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pic>
        <p:nvPicPr>
          <p:cNvPr id="37892" name="Picture 22" descr="排序算法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1484630"/>
            <a:ext cx="9472295" cy="248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23"/>
          <p:cNvSpPr txBox="1">
            <a:spLocks noChangeArrowheads="1"/>
          </p:cNvSpPr>
          <p:nvPr/>
        </p:nvSpPr>
        <p:spPr bwMode="auto">
          <a:xfrm>
            <a:off x="3348038" y="4147820"/>
            <a:ext cx="5761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i="1" dirty="0">
                <a:latin typeface="Times New Roman" panose="02020603050405020304" pitchFamily="18" charset="0"/>
              </a:rPr>
              <a:t>(Ref: https://blog.csdn.net/litong09282039/article/details/46332127)</a:t>
            </a:r>
            <a:endParaRPr lang="zh-CN" altLang="en-US" sz="1600" i="1" dirty="0">
              <a:latin typeface="Times New Roman" panose="02020603050405020304" pitchFamily="18" charset="0"/>
            </a:endParaRPr>
          </a:p>
        </p:txBody>
      </p:sp>
      <p:sp>
        <p:nvSpPr>
          <p:cNvPr id="37894" name="Oval 24"/>
          <p:cNvSpPr>
            <a:spLocks noChangeArrowheads="1"/>
          </p:cNvSpPr>
          <p:nvPr/>
        </p:nvSpPr>
        <p:spPr bwMode="auto">
          <a:xfrm>
            <a:off x="755650" y="1887538"/>
            <a:ext cx="7207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rgbClr val="CC0066"/>
              </a:solidFill>
            </a:endParaRPr>
          </a:p>
        </p:txBody>
      </p:sp>
      <p:sp>
        <p:nvSpPr>
          <p:cNvPr id="37895" name="Oval 25"/>
          <p:cNvSpPr>
            <a:spLocks noChangeArrowheads="1"/>
          </p:cNvSpPr>
          <p:nvPr/>
        </p:nvSpPr>
        <p:spPr bwMode="auto">
          <a:xfrm>
            <a:off x="755650" y="2205038"/>
            <a:ext cx="720725" cy="2159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rgbClr val="CC0066"/>
              </a:solidFill>
            </a:endParaRPr>
          </a:p>
        </p:txBody>
      </p:sp>
      <p:sp>
        <p:nvSpPr>
          <p:cNvPr id="37896" name="Rectangle 18"/>
          <p:cNvSpPr>
            <a:spLocks noChangeArrowheads="1"/>
          </p:cNvSpPr>
          <p:nvPr/>
        </p:nvSpPr>
        <p:spPr bwMode="auto">
          <a:xfrm>
            <a:off x="827088" y="4508500"/>
            <a:ext cx="3529012" cy="21605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本课程要求掌握：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</a:rPr>
              <a:t>冒泡排序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</a:rPr>
              <a:t>选择排序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改进了冒泡排序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188913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数组</a:t>
            </a:r>
            <a:endParaRPr lang="zh-CN" altLang="en-US" sz="36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557338"/>
            <a:ext cx="7920682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endParaRPr lang="zh-CN" altLang="en-US" b="1" dirty="0" smtClean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可存储一维向量：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vn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 smtClean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可存储二维矩阵：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如何保存字符串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”hello!”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0200" y="3284538"/>
          <a:ext cx="20875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2" name="公式" r:id="rId1" imgW="1739900" imgH="1028700" progId="Equation.3">
                  <p:embed/>
                </p:oleObj>
              </mc:Choice>
              <mc:Fallback>
                <p:oleObj name="公式" r:id="rId1" imgW="17399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284538"/>
                        <a:ext cx="20875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5397" y="4375691"/>
            <a:ext cx="2435283" cy="23925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FFFF"/>
                </a:solidFill>
              </a:rPr>
              <a:t>掌握：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如何定义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存储结构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引用（使用）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初始化</a:t>
            </a:r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54175"/>
            <a:ext cx="8229600" cy="4727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如何存储数据，用前面学过的知识？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成绩是带小数的，故要用到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型定义变量来存储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例如：存储每个班的每个学生分数：设有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  a1,a2,a3,…, a24,a25;</a:t>
            </a:r>
            <a:endParaRPr lang="en-US" altLang="zh-CN" sz="320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a1=85;</a:t>
            </a:r>
            <a:endParaRPr lang="en-US" altLang="zh-CN" sz="320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a2=80.5;</a:t>
            </a:r>
            <a:endParaRPr lang="en-US" altLang="zh-CN" sz="320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计算平均分：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avga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=(a1+a2+a3+…+a25)/25;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568575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Introduction</a:t>
            </a:r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61375" cy="4033837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第一个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班：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 b1,b2,b3,…, b24,b25;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b1=90;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b2=83.5;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计算平均分：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avgb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=(b1+b2+b3+…+b25)/25;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第二个班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......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7003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Introduction</a:t>
            </a:r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503238" y="5805488"/>
            <a:ext cx="8245475" cy="86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9705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</a:rPr>
              <a:t>太繁琐，能不能把每个班的数据组成一组，利用下标，用循环方式在每个班中依次处理每个人的成绩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mtClean="0"/>
              <a:t>引入数组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55" y="2091055"/>
            <a:ext cx="8722995" cy="3498850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概括上述问题的特点：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数据是一个班的，相互有关系</a:t>
            </a:r>
            <a:r>
              <a:rPr lang="en-US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可看作一组</a:t>
            </a:r>
            <a:r>
              <a:rPr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，一组内的数据的数据类型相同</a:t>
            </a:r>
            <a:endParaRPr lang="en-US" altLang="zh-CN" b="1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语言中，针对这种情况，发明了</a:t>
            </a:r>
            <a:r>
              <a:rPr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“数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这种数据结构</a:t>
            </a:r>
            <a:endParaRPr lang="zh-CN" altLang="en-US" b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endParaRPr lang="en-US" altLang="zh-CN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8313" y="1485900"/>
            <a:ext cx="8229600" cy="503238"/>
          </a:xfrm>
        </p:spPr>
        <p:txBody>
          <a:bodyPr/>
          <a:lstStyle/>
          <a:p>
            <a:pPr marL="342900" lvl="2" indent="-34290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例如：求一个班平均成绩：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AE8FC9-83E7-4ABB-8872-322B81BBEC57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smtClean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1560" y="2117725"/>
            <a:ext cx="8208912" cy="399986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float   a[25]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定义包含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个元素的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由用户输入成绩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*/     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//C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语言规定数组元素下标号从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 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数组下标号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就是第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元素了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(“%f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”,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求总分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sum=0;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sum=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sum+</a:t>
            </a:r>
            <a:r>
              <a:rPr lang="en-US" altLang="zh-CN" sz="2800" b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引入数组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420888"/>
            <a:ext cx="7991475" cy="3960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可存储一维向量：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9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9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9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可存储矩阵：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可存储字符串，如“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hello!”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709988" y="3620244"/>
          <a:ext cx="1870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公式" r:id="rId1" imgW="1739900" imgH="1028700" progId="Equation.3">
                  <p:embed/>
                </p:oleObj>
              </mc:Choice>
              <mc:Fallback>
                <p:oleObj name="公式" r:id="rId1" imgW="17399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620244"/>
                        <a:ext cx="1870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395288" y="1496397"/>
            <a:ext cx="84248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600" b="1" dirty="0">
                <a:latin typeface="+mn-ea"/>
                <a:ea typeface="+mn-ea"/>
              </a:rPr>
              <a:t>所谓数组就是一组具有</a:t>
            </a:r>
            <a:r>
              <a:rPr kumimoji="1" lang="zh-CN" altLang="en-US" sz="2600" b="1" dirty="0">
                <a:solidFill>
                  <a:srgbClr val="C00000"/>
                </a:solidFill>
                <a:latin typeface="+mn-ea"/>
                <a:ea typeface="+mn-ea"/>
              </a:rPr>
              <a:t>相同数据类型</a:t>
            </a:r>
            <a:r>
              <a:rPr kumimoji="1" lang="zh-CN" altLang="en-US" sz="2600" b="1" dirty="0">
                <a:latin typeface="+mn-ea"/>
                <a:ea typeface="+mn-ea"/>
              </a:rPr>
              <a:t>的数据的有序集合</a:t>
            </a:r>
            <a:endParaRPr kumimoji="1" lang="zh-CN" altLang="en-US" sz="26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3946611"/>
            <a:ext cx="2492064" cy="2362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FFFF"/>
                </a:solidFill>
              </a:rPr>
              <a:t>掌握：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如何定义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  <a:cs typeface="Times New Roman" panose="02020603050405020304" pitchFamily="18" charset="0"/>
              </a:rPr>
              <a:t>引用（使用）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  <a:cs typeface="Times New Roman" panose="02020603050405020304" pitchFamily="18" charset="0"/>
              </a:rPr>
              <a:t>存储结构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初始化</a:t>
            </a: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数组总览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68313" y="1689100"/>
            <a:ext cx="8231187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定义格式为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：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 类型说明符     数组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名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4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例：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a[10];</a:t>
            </a:r>
            <a:endParaRPr kumimoji="1"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表示定义了一个整形数组，数组名为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，此数组有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10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个元素，每个元素都是整型。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 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float  student[25];</a:t>
            </a: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en-US" altLang="zh-CN" sz="2800" b="1" dirty="0">
                <a:solidFill>
                  <a:srgbClr val="C00000"/>
                </a:solidFill>
              </a:rPr>
              <a:t>       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char  </a:t>
            </a:r>
            <a:r>
              <a:rPr kumimoji="1"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[10];</a:t>
            </a: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8"/>
          <p:cNvSpPr txBox="1">
            <a:spLocks noChangeArrowheads="1"/>
          </p:cNvSpPr>
          <p:nvPr/>
        </p:nvSpPr>
        <p:spPr bwMode="auto">
          <a:xfrm>
            <a:off x="5356225" y="260350"/>
            <a:ext cx="3752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一维数组的定义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611188" y="4437063"/>
            <a:ext cx="8201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endParaRPr kumimoji="1" lang="zh-CN" altLang="en-US" sz="2800">
              <a:latin typeface="黑体" panose="02010609060101010101" pitchFamily="49" charset="-122"/>
            </a:endParaRP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5651500" y="5229225"/>
            <a:ext cx="3024188" cy="1225550"/>
          </a:xfrm>
          <a:prstGeom prst="rect">
            <a:avLst/>
          </a:prstGeom>
          <a:solidFill>
            <a:srgbClr val="CCFFFF"/>
          </a:solidFill>
          <a:ln w="38100">
            <a:solidFill>
              <a:srgbClr val="FF3300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ea typeface="宋体" panose="02010600030101010101" pitchFamily="2" charset="-122"/>
              </a:rPr>
              <a:t>数组</a:t>
            </a:r>
            <a:r>
              <a:rPr kumimoji="1" lang="en-US" altLang="zh-CN" sz="2400" b="1">
                <a:ea typeface="宋体" panose="02010600030101010101" pitchFamily="2" charset="-122"/>
              </a:rPr>
              <a:t>: </a:t>
            </a:r>
            <a:r>
              <a:rPr kumimoji="1" lang="zh-CN" altLang="en-US" sz="2400" b="1">
                <a:ea typeface="宋体" panose="02010600030101010101" pitchFamily="2" charset="-122"/>
              </a:rPr>
              <a:t>一组具有相同数据类型的数据的有序集合</a:t>
            </a:r>
            <a:endParaRPr kumimoji="1"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651*44"/>
  <p:tag name="TABLE_ENDDRAG_RECT" val="31*190*651*44"/>
</p:tagLst>
</file>

<file path=ppt/tags/tag10.xml><?xml version="1.0" encoding="utf-8"?>
<p:tagLst xmlns:p="http://schemas.openxmlformats.org/presentationml/2006/main">
  <p:tag name="KSO_WPP_MARK_KEY" val="e59d18dc-a8c4-4d02-bdf2-623b30f4ff5d"/>
  <p:tag name="COMMONDATA" val="eyJoZGlkIjoiMDk3NjAwYTMxMDI0ZTUyOGI4Yjg2MWM0ZmJkMjQ2Z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651*44"/>
  <p:tag name="TABLE_ENDDRAG_RECT" val="31*190*651*4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651*44"/>
  <p:tag name="TABLE_ENDDRAG_RECT" val="31*190*651*44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6075</Words>
  <Application>WPS 演示</Application>
  <PresentationFormat>全屏显示(4:3)</PresentationFormat>
  <Paragraphs>634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黑体</vt:lpstr>
      <vt:lpstr>Times New Roman</vt:lpstr>
      <vt:lpstr>Wingdings 2</vt:lpstr>
      <vt:lpstr>微软雅黑</vt:lpstr>
      <vt:lpstr>Arial Unicode MS</vt:lpstr>
      <vt:lpstr>楷体_GB2312</vt:lpstr>
      <vt:lpstr>新宋体</vt:lpstr>
      <vt:lpstr>示例演示文稿幻灯片（聚焦科技设计）</vt:lpstr>
      <vt:lpstr>Equation.3</vt:lpstr>
      <vt:lpstr>Equation.3</vt:lpstr>
      <vt:lpstr>程序设计基础</vt:lpstr>
      <vt:lpstr>第六章数组</vt:lpstr>
      <vt:lpstr>Introduction</vt:lpstr>
      <vt:lpstr>PowerPoint 演示文稿</vt:lpstr>
      <vt:lpstr>PowerPoint 演示文稿</vt:lpstr>
      <vt:lpstr>引入数组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</vt:lpstr>
      <vt:lpstr>一维数组存储结构</vt:lpstr>
      <vt:lpstr>PowerPoint 演示文稿</vt:lpstr>
      <vt:lpstr>一维数组的初始化</vt:lpstr>
      <vt:lpstr>一维数组的初始化</vt:lpstr>
      <vt:lpstr>PowerPoint 演示文稿</vt:lpstr>
      <vt:lpstr>PowerPoint 演示文稿</vt:lpstr>
      <vt:lpstr>PowerPoint 演示文稿</vt:lpstr>
      <vt:lpstr>一维数组输入输出</vt:lpstr>
      <vt:lpstr>PowerPoint 演示文稿</vt:lpstr>
      <vt:lpstr>一维数组的典型应用：排序问题</vt:lpstr>
      <vt:lpstr>排序问题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排序问题拓展</vt:lpstr>
      <vt:lpstr>数组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WXY</cp:lastModifiedBy>
  <cp:revision>3302</cp:revision>
  <dcterms:created xsi:type="dcterms:W3CDTF">2008-08-04T02:16:00Z</dcterms:created>
  <dcterms:modified xsi:type="dcterms:W3CDTF">2023-03-21T13:20:01Z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163F7BDB90384118A886CE07F5C435D5</vt:lpwstr>
  </property>
  <property fmtid="{D5CDD505-2E9C-101B-9397-08002B2CF9AE}" pid="3" name="KSOProductBuildVer">
    <vt:lpwstr>2052-11.1.0.13703</vt:lpwstr>
  </property>
</Properties>
</file>