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32"/>
  </p:handoutMasterIdLst>
  <p:sldIdLst>
    <p:sldId id="584" r:id="rId3"/>
    <p:sldId id="585" r:id="rId4"/>
    <p:sldId id="494" r:id="rId5"/>
    <p:sldId id="503" r:id="rId6"/>
    <p:sldId id="703" r:id="rId7"/>
    <p:sldId id="704" r:id="rId8"/>
    <p:sldId id="705" r:id="rId9"/>
    <p:sldId id="706" r:id="rId10"/>
    <p:sldId id="554" r:id="rId11"/>
    <p:sldId id="505" r:id="rId13"/>
    <p:sldId id="507" r:id="rId14"/>
    <p:sldId id="678" r:id="rId15"/>
    <p:sldId id="556" r:id="rId16"/>
    <p:sldId id="553" r:id="rId17"/>
    <p:sldId id="508" r:id="rId18"/>
    <p:sldId id="767" r:id="rId19"/>
    <p:sldId id="510" r:id="rId20"/>
    <p:sldId id="511" r:id="rId21"/>
    <p:sldId id="512" r:id="rId22"/>
    <p:sldId id="513" r:id="rId23"/>
    <p:sldId id="708" r:id="rId24"/>
    <p:sldId id="709" r:id="rId25"/>
    <p:sldId id="710" r:id="rId26"/>
    <p:sldId id="604" r:id="rId27"/>
    <p:sldId id="605" r:id="rId28"/>
    <p:sldId id="581" r:id="rId29"/>
    <p:sldId id="583" r:id="rId30"/>
    <p:sldId id="557" r:id="rId31"/>
  </p:sldIdLst>
  <p:sldSz cx="9144000" cy="6858000" type="screen4x3"/>
  <p:notesSz cx="10234295" cy="7099300"/>
  <p:custDataLst>
    <p:tags r:id="rId36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7DCD340F-4A53-48EA-B2FE-AD4F7A4D8FF9}">
          <p14:sldIdLst>
            <p14:sldId id="584"/>
            <p14:sldId id="585"/>
            <p14:sldId id="494"/>
            <p14:sldId id="503"/>
            <p14:sldId id="703"/>
            <p14:sldId id="704"/>
            <p14:sldId id="705"/>
            <p14:sldId id="706"/>
            <p14:sldId id="554"/>
            <p14:sldId id="505"/>
            <p14:sldId id="507"/>
            <p14:sldId id="678"/>
            <p14:sldId id="556"/>
            <p14:sldId id="553"/>
            <p14:sldId id="508"/>
            <p14:sldId id="767"/>
            <p14:sldId id="510"/>
            <p14:sldId id="511"/>
            <p14:sldId id="512"/>
            <p14:sldId id="513"/>
            <p14:sldId id="708"/>
            <p14:sldId id="709"/>
            <p14:sldId id="710"/>
            <p14:sldId id="604"/>
            <p14:sldId id="605"/>
            <p14:sldId id="581"/>
            <p14:sldId id="583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0000"/>
    <a:srgbClr val="000000"/>
    <a:srgbClr val="FF0066"/>
    <a:srgbClr val="FFFF00"/>
    <a:srgbClr val="CCFFFF"/>
    <a:srgbClr val="FF3300"/>
    <a:srgbClr val="CC0000"/>
    <a:srgbClr val="D8EEC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38" autoAdjust="0"/>
    <p:restoredTop sz="92449" autoAdjust="0"/>
  </p:normalViewPr>
  <p:slideViewPr>
    <p:cSldViewPr showGuides="1">
      <p:cViewPr>
        <p:scale>
          <a:sx n="66" d="100"/>
          <a:sy n="66" d="100"/>
        </p:scale>
        <p:origin x="-1188" y="-132"/>
      </p:cViewPr>
      <p:guideLst>
        <p:guide orient="horz" pos="2134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876" y="-114"/>
      </p:cViewPr>
      <p:guideLst>
        <p:guide orient="horz" pos="2209"/>
        <p:guide pos="32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4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4BADCF68-50DB-40EA-9F28-5D918C32D90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984541F-0C47-4350-9B7B-9235091529E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1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西安交通大学 电信学院 计算机科学与技术系</a:t>
            </a:r>
            <a:endParaRPr lang="zh-CN" altLang="en-US" sz="140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0B0232-DA90-41F1-887C-4BB1260EAAD3}" type="datetime4">
              <a:rPr lang="en-US"/>
            </a:fld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5CC2A7-D669-4625-9004-86560BFEF2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298E-3FAA-49BE-BB1D-E4497C1A9391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86CB6-5992-4D42-B43F-C46A14DAC5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58F5D-1A88-4F15-8968-F54AD5A217D0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9CAD8-5EA5-4660-A24E-9057E70692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ED6D7-61C3-4088-956A-34FA3E89FB9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73D0F-8135-466E-A5BB-DAA324C40A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6D916-7DDD-4C37-8EF2-8F29C6E6CCD6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FCAAD-F3CB-41CE-B529-BDAF8C05E4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8229600" cy="24368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313" y="3857625"/>
            <a:ext cx="8229600" cy="2436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EAFD-AAC2-4E37-9A8A-ED6271BA6F20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EA6B2-428A-4E4A-8D5C-D6F0D375E5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5BA0A-E358-418D-A457-E485E65222D5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B56B0-A19D-4D6E-ADF9-9B72A0EA5D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E770-8810-4F0D-B812-DD4922F63F7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59B8D-B6B8-4763-9482-EEEA8C0854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9E-42AC-444A-978F-B0CD369FD279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8435-128F-4789-83F1-8841D99C63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B5E4-EB83-42A6-9AA9-D1C7A21550D9}" type="datetime4">
              <a:rPr lang="en-US"/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6749-44CD-478C-8B17-4108DB10BB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C9FA-7B1D-45CF-93C0-29340034463A}" type="datetime4">
              <a:rPr lang="en-US"/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D060A-058B-4962-8F5B-7ECF0324EF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ED94-6841-4FDA-89D6-38942732AE98}" type="datetime4">
              <a:rPr lang="en-US"/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0895-59CE-43DA-B7F4-5BB07C9F37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E0AC3-9813-4738-93A9-E802D8A3533C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E4024-77C8-4EFC-B6C6-F9705C16D9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4F5B9-0B7A-498C-AF17-E76616286FF9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95FA-98F7-4327-B6F1-CEAA282063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oleObject" Target="../embeddings/oleObject2.bin"/><Relationship Id="rId17" Type="http://schemas.openxmlformats.org/officeDocument/2006/relationships/image" Target="../media/image3.png"/><Relationship Id="rId16" Type="http://schemas.openxmlformats.org/officeDocument/2006/relationships/oleObject" Target="../embeddings/oleObject1.bin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5135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4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5133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" name="Image" r:id="rId16" imgW="3645535" imgH="3930650" progId="">
                    <p:embed/>
                  </p:oleObj>
                </mc:Choice>
                <mc:Fallback>
                  <p:oleObj name="Image" r:id="rId16" imgW="3645535" imgH="393065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3" name="Image" r:id="rId18" imgW="2575560" imgH="2545080" progId="">
                    <p:embed/>
                  </p:oleObj>
                </mc:Choice>
                <mc:Fallback>
                  <p:oleObj name="Image" r:id="rId18" imgW="2575560" imgH="25450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4448D5A-8F6E-4A0D-8E22-05E4ACD353B3}" type="datetime4">
              <a:rPr lang="en-US"/>
            </a:fld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5F5223F-98E5-429E-B4A6-B17AFFACED8B}" type="slidenum">
              <a:rPr lang="en-US" altLang="zh-CN"/>
            </a:fld>
            <a:endParaRPr lang="en-US" altLang="zh-CN"/>
          </a:p>
        </p:txBody>
      </p:sp>
      <p:grpSp>
        <p:nvGrpSpPr>
          <p:cNvPr id="5130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1275" y="2852738"/>
            <a:ext cx="4513263" cy="825500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程序设计基础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二维数组存储结构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graphicFrame>
        <p:nvGraphicFramePr>
          <p:cNvPr id="43083" name="Group 7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45313" y="928688"/>
          <a:ext cx="3059112" cy="5803900"/>
        </p:xfrm>
        <a:graphic>
          <a:graphicData uri="http://schemas.openxmlformats.org/drawingml/2006/table">
            <a:tbl>
              <a:tblPr/>
              <a:tblGrid>
                <a:gridCol w="1487487"/>
                <a:gridCol w="1571625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34" name="TextBox 5"/>
          <p:cNvSpPr txBox="1">
            <a:spLocks noChangeArrowheads="1"/>
          </p:cNvSpPr>
          <p:nvPr/>
        </p:nvSpPr>
        <p:spPr bwMode="auto">
          <a:xfrm>
            <a:off x="7289800" y="142875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grpSp>
        <p:nvGrpSpPr>
          <p:cNvPr id="46135" name="Group 5"/>
          <p:cNvGrpSpPr/>
          <p:nvPr/>
        </p:nvGrpSpPr>
        <p:grpSpPr bwMode="auto">
          <a:xfrm>
            <a:off x="642938" y="2147253"/>
            <a:ext cx="5410200" cy="2209800"/>
            <a:chOff x="720" y="2496"/>
            <a:chExt cx="3408" cy="1392"/>
          </a:xfrm>
        </p:grpSpPr>
        <p:sp>
          <p:nvSpPr>
            <p:cNvPr id="46146" name="Rectangle 6"/>
            <p:cNvSpPr>
              <a:spLocks noChangeArrowheads="1"/>
            </p:cNvSpPr>
            <p:nvPr/>
          </p:nvSpPr>
          <p:spPr bwMode="auto">
            <a:xfrm>
              <a:off x="720" y="2496"/>
              <a:ext cx="3408" cy="13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a[0][0]   a[0][1]   a[0][2]   a[0][3]   a[0][4]</a:t>
              </a:r>
              <a:endPara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a[1][0]   a[1][1]   a[1][2]   a[1][3]   a[1][4]</a:t>
              </a:r>
              <a:endPara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a[2][0]   a[2][1]   a[2][2]   a[2][3]   a[2][4]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a[3][0]   a[3][1]   a[3][2]   a[3][3]   a[3][4]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7" name="Line 7"/>
            <p:cNvSpPr>
              <a:spLocks noChangeShapeType="1"/>
            </p:cNvSpPr>
            <p:nvPr/>
          </p:nvSpPr>
          <p:spPr bwMode="auto">
            <a:xfrm>
              <a:off x="720" y="278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8" name="Line 8"/>
            <p:cNvSpPr>
              <a:spLocks noChangeShapeType="1"/>
            </p:cNvSpPr>
            <p:nvPr/>
          </p:nvSpPr>
          <p:spPr bwMode="auto">
            <a:xfrm>
              <a:off x="720" y="350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9" name="Line 9"/>
            <p:cNvSpPr>
              <a:spLocks noChangeShapeType="1"/>
            </p:cNvSpPr>
            <p:nvPr/>
          </p:nvSpPr>
          <p:spPr bwMode="auto">
            <a:xfrm>
              <a:off x="720" y="3120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0" name="Line 10"/>
            <p:cNvSpPr>
              <a:spLocks noChangeShapeType="1"/>
            </p:cNvSpPr>
            <p:nvPr/>
          </p:nvSpPr>
          <p:spPr bwMode="auto">
            <a:xfrm>
              <a:off x="1392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1" name="Line 11"/>
            <p:cNvSpPr>
              <a:spLocks noChangeShapeType="1"/>
            </p:cNvSpPr>
            <p:nvPr/>
          </p:nvSpPr>
          <p:spPr bwMode="auto">
            <a:xfrm>
              <a:off x="2016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2" name="Line 12"/>
            <p:cNvSpPr>
              <a:spLocks noChangeShapeType="1"/>
            </p:cNvSpPr>
            <p:nvPr/>
          </p:nvSpPr>
          <p:spPr bwMode="auto">
            <a:xfrm>
              <a:off x="268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3" name="Line 13"/>
            <p:cNvSpPr>
              <a:spLocks noChangeShapeType="1"/>
            </p:cNvSpPr>
            <p:nvPr/>
          </p:nvSpPr>
          <p:spPr bwMode="auto">
            <a:xfrm>
              <a:off x="340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36" name="Text Box 14"/>
          <p:cNvSpPr txBox="1">
            <a:spLocks noChangeArrowheads="1"/>
          </p:cNvSpPr>
          <p:nvPr/>
        </p:nvSpPr>
        <p:spPr bwMode="auto">
          <a:xfrm>
            <a:off x="28575" y="21250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7" name="Text Box 15"/>
          <p:cNvSpPr txBox="1">
            <a:spLocks noChangeArrowheads="1"/>
          </p:cNvSpPr>
          <p:nvPr/>
        </p:nvSpPr>
        <p:spPr bwMode="auto">
          <a:xfrm>
            <a:off x="28575" y="26584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8" name="Text Box 16"/>
          <p:cNvSpPr txBox="1">
            <a:spLocks noChangeArrowheads="1"/>
          </p:cNvSpPr>
          <p:nvPr/>
        </p:nvSpPr>
        <p:spPr bwMode="auto">
          <a:xfrm>
            <a:off x="28575" y="31918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9" name="Text Box 17"/>
          <p:cNvSpPr txBox="1">
            <a:spLocks noChangeArrowheads="1"/>
          </p:cNvSpPr>
          <p:nvPr/>
        </p:nvSpPr>
        <p:spPr bwMode="auto">
          <a:xfrm>
            <a:off x="28575" y="38014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a[3]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0" name="TextBox 24"/>
          <p:cNvSpPr txBox="1">
            <a:spLocks noChangeArrowheads="1"/>
          </p:cNvSpPr>
          <p:nvPr/>
        </p:nvSpPr>
        <p:spPr bwMode="auto">
          <a:xfrm>
            <a:off x="7289800" y="214312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1" name="TextBox 25"/>
          <p:cNvSpPr txBox="1">
            <a:spLocks noChangeArrowheads="1"/>
          </p:cNvSpPr>
          <p:nvPr/>
        </p:nvSpPr>
        <p:spPr bwMode="auto">
          <a:xfrm>
            <a:off x="7289800" y="28575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2" name="TextBox 26"/>
          <p:cNvSpPr txBox="1">
            <a:spLocks noChangeArrowheads="1"/>
          </p:cNvSpPr>
          <p:nvPr/>
        </p:nvSpPr>
        <p:spPr bwMode="auto">
          <a:xfrm>
            <a:off x="7289800" y="357187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3" name="TextBox 27"/>
          <p:cNvSpPr txBox="1">
            <a:spLocks noChangeArrowheads="1"/>
          </p:cNvSpPr>
          <p:nvPr/>
        </p:nvSpPr>
        <p:spPr bwMode="auto">
          <a:xfrm>
            <a:off x="7289800" y="43449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4" name="TextBox 28"/>
          <p:cNvSpPr txBox="1">
            <a:spLocks noChangeArrowheads="1"/>
          </p:cNvSpPr>
          <p:nvPr/>
        </p:nvSpPr>
        <p:spPr bwMode="auto">
          <a:xfrm>
            <a:off x="7289800" y="5059363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6145" name="TextBox 29"/>
          <p:cNvSpPr txBox="1">
            <a:spLocks noChangeArrowheads="1"/>
          </p:cNvSpPr>
          <p:nvPr/>
        </p:nvSpPr>
        <p:spPr bwMode="auto">
          <a:xfrm>
            <a:off x="7289800" y="57737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127750" y="3023235"/>
            <a:ext cx="791845" cy="43243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90" y="4974590"/>
            <a:ext cx="5318125" cy="888365"/>
          </a:xfrm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和一维数组一样，按照</a:t>
            </a:r>
            <a:r>
              <a:rPr lang="zh-CN" altLang="en-US" sz="2800" b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顺序方式（即线性方式）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二维数组地址计算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716088"/>
            <a:ext cx="8820150" cy="1497012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若有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a[4][5]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，数组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的起始地址是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字节，求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a[0][1]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a[0][3]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a[2][1]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在内存中的地址？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108" name="Group 19"/>
          <p:cNvGrpSpPr/>
          <p:nvPr/>
        </p:nvGrpSpPr>
        <p:grpSpPr bwMode="auto">
          <a:xfrm>
            <a:off x="1343025" y="3644900"/>
            <a:ext cx="6118225" cy="2209800"/>
            <a:chOff x="846" y="2523"/>
            <a:chExt cx="3854" cy="1392"/>
          </a:xfrm>
        </p:grpSpPr>
        <p:grpSp>
          <p:nvGrpSpPr>
            <p:cNvPr id="47109" name="Group 5"/>
            <p:cNvGrpSpPr/>
            <p:nvPr/>
          </p:nvGrpSpPr>
          <p:grpSpPr bwMode="auto">
            <a:xfrm>
              <a:off x="1292" y="2523"/>
              <a:ext cx="3408" cy="1392"/>
              <a:chOff x="720" y="2496"/>
              <a:chExt cx="3408" cy="1392"/>
            </a:xfrm>
          </p:grpSpPr>
          <p:sp>
            <p:nvSpPr>
              <p:cNvPr id="47114" name="Rectangle 6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408" cy="13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a[0][1]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a[0][2]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a[0][3]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a[2][2]   a[2][3]   a[2][4]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5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9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0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1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10" name="Text Box 14"/>
            <p:cNvSpPr txBox="1">
              <a:spLocks noChangeArrowheads="1"/>
            </p:cNvSpPr>
            <p:nvPr/>
          </p:nvSpPr>
          <p:spPr bwMode="auto">
            <a:xfrm>
              <a:off x="846" y="253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Text Box 15"/>
            <p:cNvSpPr txBox="1">
              <a:spLocks noChangeArrowheads="1"/>
            </p:cNvSpPr>
            <p:nvPr/>
          </p:nvSpPr>
          <p:spPr bwMode="auto">
            <a:xfrm>
              <a:off x="846" y="28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Text Box 16"/>
            <p:cNvSpPr txBox="1">
              <a:spLocks noChangeArrowheads="1"/>
            </p:cNvSpPr>
            <p:nvPr/>
          </p:nvSpPr>
          <p:spPr bwMode="auto">
            <a:xfrm>
              <a:off x="846" y="320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Text Box 17"/>
            <p:cNvSpPr txBox="1">
              <a:spLocks noChangeArrowheads="1"/>
            </p:cNvSpPr>
            <p:nvPr/>
          </p:nvSpPr>
          <p:spPr bwMode="auto">
            <a:xfrm>
              <a:off x="846" y="359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35" name="Group 79"/>
          <p:cNvGraphicFramePr>
            <a:graphicFrameLocks noGrp="1"/>
          </p:cNvGraphicFramePr>
          <p:nvPr/>
        </p:nvGraphicFramePr>
        <p:xfrm>
          <a:off x="6985000" y="928688"/>
          <a:ext cx="3059113" cy="5835654"/>
        </p:xfrm>
        <a:graphic>
          <a:graphicData uri="http://schemas.openxmlformats.org/drawingml/2006/table">
            <a:tbl>
              <a:tblPr/>
              <a:tblGrid>
                <a:gridCol w="1487488"/>
                <a:gridCol w="1571625"/>
              </a:tblGrid>
              <a:tr h="31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81" name="TextBox 5"/>
          <p:cNvSpPr txBox="1">
            <a:spLocks noChangeArrowheads="1"/>
          </p:cNvSpPr>
          <p:nvPr/>
        </p:nvSpPr>
        <p:spPr bwMode="auto">
          <a:xfrm>
            <a:off x="7291388" y="142875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3" name="TextBox 24"/>
          <p:cNvSpPr txBox="1">
            <a:spLocks noChangeArrowheads="1"/>
          </p:cNvSpPr>
          <p:nvPr/>
        </p:nvSpPr>
        <p:spPr bwMode="auto">
          <a:xfrm>
            <a:off x="7291388" y="214312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4" name="TextBox 25"/>
          <p:cNvSpPr txBox="1">
            <a:spLocks noChangeArrowheads="1"/>
          </p:cNvSpPr>
          <p:nvPr/>
        </p:nvSpPr>
        <p:spPr bwMode="auto">
          <a:xfrm>
            <a:off x="7291388" y="285750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5" name="TextBox 26"/>
          <p:cNvSpPr txBox="1">
            <a:spLocks noChangeArrowheads="1"/>
          </p:cNvSpPr>
          <p:nvPr/>
        </p:nvSpPr>
        <p:spPr bwMode="auto">
          <a:xfrm>
            <a:off x="7291388" y="357187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6" name="TextBox 27"/>
          <p:cNvSpPr txBox="1">
            <a:spLocks noChangeArrowheads="1"/>
          </p:cNvSpPr>
          <p:nvPr/>
        </p:nvSpPr>
        <p:spPr bwMode="auto">
          <a:xfrm>
            <a:off x="7291388" y="434498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7" name="TextBox 28"/>
          <p:cNvSpPr txBox="1">
            <a:spLocks noChangeArrowheads="1"/>
          </p:cNvSpPr>
          <p:nvPr/>
        </p:nvSpPr>
        <p:spPr bwMode="auto">
          <a:xfrm>
            <a:off x="7291388" y="505936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8188" name="TextBox 29"/>
          <p:cNvSpPr txBox="1">
            <a:spLocks noChangeArrowheads="1"/>
          </p:cNvSpPr>
          <p:nvPr/>
        </p:nvSpPr>
        <p:spPr bwMode="auto">
          <a:xfrm>
            <a:off x="7291388" y="577373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8189" name="TextBox 17"/>
          <p:cNvSpPr txBox="1">
            <a:spLocks noChangeArrowheads="1"/>
          </p:cNvSpPr>
          <p:nvPr/>
        </p:nvSpPr>
        <p:spPr bwMode="auto">
          <a:xfrm>
            <a:off x="323696" y="1628775"/>
            <a:ext cx="6286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40180" indent="-14401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数组元素地址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=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数组起始地址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+ 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前面数组元素个数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*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每个数组元素所占字节数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8190" name="Rectangle 81"/>
          <p:cNvSpPr>
            <a:spLocks noChangeArrowheads="1"/>
          </p:cNvSpPr>
          <p:nvPr/>
        </p:nvSpPr>
        <p:spPr bwMode="auto">
          <a:xfrm>
            <a:off x="636588" y="5282248"/>
            <a:ext cx="4482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+mn-ea"/>
              </a:rPr>
              <a:t>a[0][1]</a:t>
            </a:r>
            <a:r>
              <a:rPr lang="zh-CN" altLang="en-US" sz="2800">
                <a:latin typeface="Times New Roman" panose="02020603050405020304" pitchFamily="18" charset="0"/>
                <a:ea typeface="+mn-ea"/>
              </a:rPr>
              <a:t>地址</a:t>
            </a:r>
            <a:r>
              <a:rPr lang="en-US" altLang="zh-CN" sz="2800">
                <a:latin typeface="Times New Roman" panose="02020603050405020304" pitchFamily="18" charset="0"/>
                <a:ea typeface="+mn-ea"/>
              </a:rPr>
              <a:t>=1000+1*2=1002</a:t>
            </a:r>
            <a:endParaRPr lang="en-US" altLang="zh-CN" sz="28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8191" name="Rectangle 82"/>
          <p:cNvSpPr>
            <a:spLocks noChangeArrowheads="1"/>
          </p:cNvSpPr>
          <p:nvPr/>
        </p:nvSpPr>
        <p:spPr bwMode="auto">
          <a:xfrm>
            <a:off x="684213" y="5929948"/>
            <a:ext cx="4482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a[0][3]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</a:rPr>
              <a:t>地址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=1000+3*2=1006</a:t>
            </a:r>
            <a:endParaRPr lang="en-US" altLang="zh-CN" sz="28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8192" name="Rectangle 2"/>
          <p:cNvSpPr>
            <a:spLocks noChangeArrowheads="1"/>
          </p:cNvSpPr>
          <p:nvPr/>
        </p:nvSpPr>
        <p:spPr bwMode="auto">
          <a:xfrm>
            <a:off x="2568575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28" name="Group 19"/>
          <p:cNvGrpSpPr/>
          <p:nvPr/>
        </p:nvGrpSpPr>
        <p:grpSpPr bwMode="auto">
          <a:xfrm>
            <a:off x="539552" y="2704619"/>
            <a:ext cx="6118225" cy="2209800"/>
            <a:chOff x="846" y="2523"/>
            <a:chExt cx="3854" cy="1392"/>
          </a:xfrm>
        </p:grpSpPr>
        <p:grpSp>
          <p:nvGrpSpPr>
            <p:cNvPr id="29" name="Group 5"/>
            <p:cNvGrpSpPr/>
            <p:nvPr/>
          </p:nvGrpSpPr>
          <p:grpSpPr bwMode="auto">
            <a:xfrm>
              <a:off x="1292" y="2523"/>
              <a:ext cx="3408" cy="1392"/>
              <a:chOff x="720" y="2496"/>
              <a:chExt cx="3408" cy="1392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408" cy="13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a[0][1]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a[0][2]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a[0][3]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a[2][2]   a[2][3]   a[2][4]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846" y="253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846" y="28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846" y="320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846" y="359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90" grpId="0"/>
      <p:bldP spid="481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36" name="Group 8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45325" y="1009650"/>
          <a:ext cx="3072130" cy="5810530"/>
        </p:xfrm>
        <a:graphic>
          <a:graphicData uri="http://schemas.openxmlformats.org/drawingml/2006/table">
            <a:tbl>
              <a:tblPr/>
              <a:tblGrid>
                <a:gridCol w="1500188"/>
                <a:gridCol w="1571625"/>
              </a:tblGrid>
              <a:tr h="317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05" name="TextBox 5"/>
          <p:cNvSpPr txBox="1">
            <a:spLocks noChangeArrowheads="1"/>
          </p:cNvSpPr>
          <p:nvPr/>
        </p:nvSpPr>
        <p:spPr bwMode="auto">
          <a:xfrm>
            <a:off x="7402513" y="150971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grpSp>
        <p:nvGrpSpPr>
          <p:cNvPr id="49206" name="Group 85"/>
          <p:cNvGrpSpPr/>
          <p:nvPr/>
        </p:nvGrpSpPr>
        <p:grpSpPr bwMode="auto">
          <a:xfrm>
            <a:off x="460375" y="1235075"/>
            <a:ext cx="5091430" cy="1941830"/>
            <a:chOff x="290" y="768"/>
            <a:chExt cx="3866" cy="1437"/>
          </a:xfrm>
        </p:grpSpPr>
        <p:grpSp>
          <p:nvGrpSpPr>
            <p:cNvPr id="49224" name="Group 5"/>
            <p:cNvGrpSpPr/>
            <p:nvPr/>
          </p:nvGrpSpPr>
          <p:grpSpPr bwMode="auto">
            <a:xfrm>
              <a:off x="748" y="768"/>
              <a:ext cx="3408" cy="1437"/>
              <a:chOff x="720" y="2451"/>
              <a:chExt cx="3408" cy="1437"/>
            </a:xfrm>
          </p:grpSpPr>
          <p:sp>
            <p:nvSpPr>
              <p:cNvPr id="49229" name="Rectangle 6"/>
              <p:cNvSpPr>
                <a:spLocks noChangeArrowheads="1"/>
              </p:cNvSpPr>
              <p:nvPr/>
            </p:nvSpPr>
            <p:spPr bwMode="auto">
              <a:xfrm>
                <a:off x="720" y="2451"/>
                <a:ext cx="3408" cy="1437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 anchorCtr="1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a[0][1]   a[0][2]   a[0][3]   a[0][4]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 </a:t>
                </a: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a[2][2]   a[2][3]   a[2][4]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35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6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7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8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9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0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1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136" name="Text Box 14"/>
            <p:cNvSpPr txBox="1">
              <a:spLocks noChangeArrowheads="1"/>
            </p:cNvSpPr>
            <p:nvPr/>
          </p:nvSpPr>
          <p:spPr bwMode="auto">
            <a:xfrm>
              <a:off x="290" y="768"/>
              <a:ext cx="480" cy="295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a[0]</a:t>
              </a:r>
              <a:endPara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26" name="Text Box 15"/>
            <p:cNvSpPr txBox="1">
              <a:spLocks noChangeArrowheads="1"/>
            </p:cNvSpPr>
            <p:nvPr/>
          </p:nvSpPr>
          <p:spPr bwMode="auto">
            <a:xfrm>
              <a:off x="290" y="1104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7" name="Text Box 16"/>
            <p:cNvSpPr txBox="1">
              <a:spLocks noChangeArrowheads="1"/>
            </p:cNvSpPr>
            <p:nvPr/>
          </p:nvSpPr>
          <p:spPr bwMode="auto">
            <a:xfrm>
              <a:off x="290" y="1440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8" name="Text Box 17"/>
            <p:cNvSpPr txBox="1">
              <a:spLocks noChangeArrowheads="1"/>
            </p:cNvSpPr>
            <p:nvPr/>
          </p:nvSpPr>
          <p:spPr bwMode="auto">
            <a:xfrm>
              <a:off x="290" y="1824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207" name="TextBox 24"/>
          <p:cNvSpPr txBox="1">
            <a:spLocks noChangeArrowheads="1"/>
          </p:cNvSpPr>
          <p:nvPr/>
        </p:nvSpPr>
        <p:spPr bwMode="auto">
          <a:xfrm>
            <a:off x="7402513" y="222408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8" name="TextBox 25"/>
          <p:cNvSpPr txBox="1">
            <a:spLocks noChangeArrowheads="1"/>
          </p:cNvSpPr>
          <p:nvPr/>
        </p:nvSpPr>
        <p:spPr bwMode="auto">
          <a:xfrm>
            <a:off x="7402513" y="293846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9" name="TextBox 26"/>
          <p:cNvSpPr txBox="1">
            <a:spLocks noChangeArrowheads="1"/>
          </p:cNvSpPr>
          <p:nvPr/>
        </p:nvSpPr>
        <p:spPr bwMode="auto">
          <a:xfrm>
            <a:off x="7402513" y="365283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0" name="TextBox 27"/>
          <p:cNvSpPr txBox="1">
            <a:spLocks noChangeArrowheads="1"/>
          </p:cNvSpPr>
          <p:nvPr/>
        </p:nvSpPr>
        <p:spPr bwMode="auto">
          <a:xfrm>
            <a:off x="7402513" y="442595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1" name="TextBox 28"/>
          <p:cNvSpPr txBox="1">
            <a:spLocks noChangeArrowheads="1"/>
          </p:cNvSpPr>
          <p:nvPr/>
        </p:nvSpPr>
        <p:spPr bwMode="auto">
          <a:xfrm>
            <a:off x="7402513" y="514032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9212" name="TextBox 29"/>
          <p:cNvSpPr txBox="1">
            <a:spLocks noChangeArrowheads="1"/>
          </p:cNvSpPr>
          <p:nvPr/>
        </p:nvSpPr>
        <p:spPr bwMode="auto">
          <a:xfrm>
            <a:off x="7402513" y="585470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9213" name="TextBox 17"/>
          <p:cNvSpPr txBox="1">
            <a:spLocks noChangeArrowheads="1"/>
          </p:cNvSpPr>
          <p:nvPr/>
        </p:nvSpPr>
        <p:spPr bwMode="auto">
          <a:xfrm>
            <a:off x="446088" y="3256280"/>
            <a:ext cx="6286500" cy="70675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marL="1440180" indent="-14401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数组元素地址</a:t>
            </a:r>
            <a:r>
              <a:rPr lang="en-US" altLang="zh-CN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=</a:t>
            </a: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数组起始地址 </a:t>
            </a:r>
            <a:r>
              <a:rPr lang="en-US" altLang="zh-CN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+ </a:t>
            </a: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前面数组元素个数</a:t>
            </a:r>
            <a:r>
              <a:rPr lang="en-US" altLang="zh-CN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*</a:t>
            </a: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每个数组元素所占字节数</a:t>
            </a:r>
            <a:endParaRPr lang="zh-CN" altLang="en-US" sz="2000">
              <a:solidFill>
                <a:srgbClr val="CC0066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9214" name="TextBox 17"/>
          <p:cNvSpPr txBox="1">
            <a:spLocks noChangeArrowheads="1"/>
          </p:cNvSpPr>
          <p:nvPr/>
        </p:nvSpPr>
        <p:spPr bwMode="auto">
          <a:xfrm>
            <a:off x="250825" y="4365943"/>
            <a:ext cx="6696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440180" indent="-14401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][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]=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数组起始地址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数组列数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*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每个数组元素所占字节数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405" y="5455603"/>
            <a:ext cx="785813" cy="33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</a:rPr>
              <a:t>列下标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49216" name="矩形 31"/>
          <p:cNvSpPr>
            <a:spLocks noChangeArrowheads="1"/>
          </p:cNvSpPr>
          <p:nvPr/>
        </p:nvSpPr>
        <p:spPr bwMode="auto">
          <a:xfrm>
            <a:off x="1188888" y="5133052"/>
            <a:ext cx="4967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=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5 +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* 2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1022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二维数组地址计算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684530" y="4078605"/>
            <a:ext cx="3044825" cy="446405"/>
          </a:xfrm>
          <a:custGeom>
            <a:avLst/>
            <a:gdLst>
              <a:gd name="connsiteX0" fmla="*/ 7351 w 2947321"/>
              <a:gd name="connsiteY0" fmla="*/ 321176 h 321176"/>
              <a:gd name="connsiteX1" fmla="*/ 88374 w 2947321"/>
              <a:gd name="connsiteY1" fmla="*/ 274877 h 321176"/>
              <a:gd name="connsiteX2" fmla="*/ 123098 w 2947321"/>
              <a:gd name="connsiteY2" fmla="*/ 251728 h 321176"/>
              <a:gd name="connsiteX3" fmla="*/ 169397 w 2947321"/>
              <a:gd name="connsiteY3" fmla="*/ 240153 h 321176"/>
              <a:gd name="connsiteX4" fmla="*/ 227270 w 2947321"/>
              <a:gd name="connsiteY4" fmla="*/ 217004 h 321176"/>
              <a:gd name="connsiteX5" fmla="*/ 261994 w 2947321"/>
              <a:gd name="connsiteY5" fmla="*/ 205429 h 321176"/>
              <a:gd name="connsiteX6" fmla="*/ 296718 w 2947321"/>
              <a:gd name="connsiteY6" fmla="*/ 182280 h 321176"/>
              <a:gd name="connsiteX7" fmla="*/ 331443 w 2947321"/>
              <a:gd name="connsiteY7" fmla="*/ 170705 h 321176"/>
              <a:gd name="connsiteX8" fmla="*/ 412465 w 2947321"/>
              <a:gd name="connsiteY8" fmla="*/ 135981 h 321176"/>
              <a:gd name="connsiteX9" fmla="*/ 678683 w 2947321"/>
              <a:gd name="connsiteY9" fmla="*/ 101257 h 321176"/>
              <a:gd name="connsiteX10" fmla="*/ 863878 w 2947321"/>
              <a:gd name="connsiteY10" fmla="*/ 78108 h 321176"/>
              <a:gd name="connsiteX11" fmla="*/ 1072222 w 2947321"/>
              <a:gd name="connsiteY11" fmla="*/ 43384 h 321176"/>
              <a:gd name="connsiteX12" fmla="*/ 1384739 w 2947321"/>
              <a:gd name="connsiteY12" fmla="*/ 31809 h 321176"/>
              <a:gd name="connsiteX13" fmla="*/ 1905599 w 2947321"/>
              <a:gd name="connsiteY13" fmla="*/ 54958 h 321176"/>
              <a:gd name="connsiteX14" fmla="*/ 1975048 w 2947321"/>
              <a:gd name="connsiteY14" fmla="*/ 78108 h 321176"/>
              <a:gd name="connsiteX15" fmla="*/ 2079220 w 2947321"/>
              <a:gd name="connsiteY15" fmla="*/ 89682 h 321176"/>
              <a:gd name="connsiteX16" fmla="*/ 2287564 w 2947321"/>
              <a:gd name="connsiteY16" fmla="*/ 124407 h 321176"/>
              <a:gd name="connsiteX17" fmla="*/ 2391736 w 2947321"/>
              <a:gd name="connsiteY17" fmla="*/ 159131 h 321176"/>
              <a:gd name="connsiteX18" fmla="*/ 2426460 w 2947321"/>
              <a:gd name="connsiteY18" fmla="*/ 182280 h 321176"/>
              <a:gd name="connsiteX19" fmla="*/ 2461184 w 2947321"/>
              <a:gd name="connsiteY19" fmla="*/ 193855 h 321176"/>
              <a:gd name="connsiteX20" fmla="*/ 2495908 w 2947321"/>
              <a:gd name="connsiteY20" fmla="*/ 217004 h 321176"/>
              <a:gd name="connsiteX21" fmla="*/ 2692678 w 2947321"/>
              <a:gd name="connsiteY21" fmla="*/ 228579 h 321176"/>
              <a:gd name="connsiteX22" fmla="*/ 2738977 w 2947321"/>
              <a:gd name="connsiteY22" fmla="*/ 251728 h 321176"/>
              <a:gd name="connsiteX23" fmla="*/ 2935746 w 2947321"/>
              <a:gd name="connsiteY23" fmla="*/ 286452 h 321176"/>
              <a:gd name="connsiteX24" fmla="*/ 2947321 w 2947321"/>
              <a:gd name="connsiteY24" fmla="*/ 298027 h 32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47321" h="321176">
                <a:moveTo>
                  <a:pt x="7351" y="321176"/>
                </a:moveTo>
                <a:cubicBezTo>
                  <a:pt x="119302" y="237213"/>
                  <a:pt x="0" y="319064"/>
                  <a:pt x="88374" y="274877"/>
                </a:cubicBezTo>
                <a:cubicBezTo>
                  <a:pt x="100816" y="268656"/>
                  <a:pt x="110312" y="257208"/>
                  <a:pt x="123098" y="251728"/>
                </a:cubicBezTo>
                <a:cubicBezTo>
                  <a:pt x="137720" y="245462"/>
                  <a:pt x="154305" y="245184"/>
                  <a:pt x="169397" y="240153"/>
                </a:cubicBezTo>
                <a:cubicBezTo>
                  <a:pt x="189108" y="233583"/>
                  <a:pt x="207816" y="224299"/>
                  <a:pt x="227270" y="217004"/>
                </a:cubicBezTo>
                <a:cubicBezTo>
                  <a:pt x="238694" y="212720"/>
                  <a:pt x="251081" y="210885"/>
                  <a:pt x="261994" y="205429"/>
                </a:cubicBezTo>
                <a:cubicBezTo>
                  <a:pt x="274436" y="199208"/>
                  <a:pt x="284276" y="188501"/>
                  <a:pt x="296718" y="182280"/>
                </a:cubicBezTo>
                <a:cubicBezTo>
                  <a:pt x="307631" y="176824"/>
                  <a:pt x="320228" y="175511"/>
                  <a:pt x="331443" y="170705"/>
                </a:cubicBezTo>
                <a:cubicBezTo>
                  <a:pt x="359902" y="158508"/>
                  <a:pt x="381703" y="141410"/>
                  <a:pt x="412465" y="135981"/>
                </a:cubicBezTo>
                <a:cubicBezTo>
                  <a:pt x="530972" y="115068"/>
                  <a:pt x="570306" y="114262"/>
                  <a:pt x="678683" y="101257"/>
                </a:cubicBezTo>
                <a:cubicBezTo>
                  <a:pt x="740452" y="93845"/>
                  <a:pt x="802328" y="87159"/>
                  <a:pt x="863878" y="78108"/>
                </a:cubicBezTo>
                <a:cubicBezTo>
                  <a:pt x="933535" y="67864"/>
                  <a:pt x="1001864" y="45990"/>
                  <a:pt x="1072222" y="43384"/>
                </a:cubicBezTo>
                <a:lnTo>
                  <a:pt x="1384739" y="31809"/>
                </a:lnTo>
                <a:cubicBezTo>
                  <a:pt x="1558359" y="39525"/>
                  <a:pt x="1740726" y="0"/>
                  <a:pt x="1905599" y="54958"/>
                </a:cubicBezTo>
                <a:cubicBezTo>
                  <a:pt x="1928749" y="62675"/>
                  <a:pt x="1951120" y="73322"/>
                  <a:pt x="1975048" y="78108"/>
                </a:cubicBezTo>
                <a:cubicBezTo>
                  <a:pt x="2009307" y="84960"/>
                  <a:pt x="2044576" y="85163"/>
                  <a:pt x="2079220" y="89682"/>
                </a:cubicBezTo>
                <a:cubicBezTo>
                  <a:pt x="2238536" y="110462"/>
                  <a:pt x="2193718" y="100945"/>
                  <a:pt x="2287564" y="124407"/>
                </a:cubicBezTo>
                <a:cubicBezTo>
                  <a:pt x="2366464" y="177007"/>
                  <a:pt x="2266981" y="117546"/>
                  <a:pt x="2391736" y="159131"/>
                </a:cubicBezTo>
                <a:cubicBezTo>
                  <a:pt x="2404933" y="163530"/>
                  <a:pt x="2414018" y="176059"/>
                  <a:pt x="2426460" y="182280"/>
                </a:cubicBezTo>
                <a:cubicBezTo>
                  <a:pt x="2437373" y="187736"/>
                  <a:pt x="2450271" y="188399"/>
                  <a:pt x="2461184" y="193855"/>
                </a:cubicBezTo>
                <a:cubicBezTo>
                  <a:pt x="2473626" y="200076"/>
                  <a:pt x="2482151" y="214940"/>
                  <a:pt x="2495908" y="217004"/>
                </a:cubicBezTo>
                <a:cubicBezTo>
                  <a:pt x="2560884" y="226750"/>
                  <a:pt x="2627088" y="224721"/>
                  <a:pt x="2692678" y="228579"/>
                </a:cubicBezTo>
                <a:cubicBezTo>
                  <a:pt x="2708111" y="236295"/>
                  <a:pt x="2721957" y="248891"/>
                  <a:pt x="2738977" y="251728"/>
                </a:cubicBezTo>
                <a:lnTo>
                  <a:pt x="2935746" y="286452"/>
                </a:lnTo>
                <a:cubicBezTo>
                  <a:pt x="2940111" y="289726"/>
                  <a:pt x="2943463" y="294169"/>
                  <a:pt x="2947321" y="298027"/>
                </a:cubicBezTo>
              </a:path>
            </a:pathLst>
          </a:cu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43" name="任意多边形 42"/>
          <p:cNvSpPr/>
          <p:nvPr/>
        </p:nvSpPr>
        <p:spPr>
          <a:xfrm>
            <a:off x="1000760" y="3862705"/>
            <a:ext cx="4552950" cy="567055"/>
          </a:xfrm>
          <a:custGeom>
            <a:avLst/>
            <a:gdLst>
              <a:gd name="connsiteX0" fmla="*/ 0 w 4282633"/>
              <a:gd name="connsiteY0" fmla="*/ 393539 h 405114"/>
              <a:gd name="connsiteX1" fmla="*/ 34724 w 4282633"/>
              <a:gd name="connsiteY1" fmla="*/ 381964 h 405114"/>
              <a:gd name="connsiteX2" fmla="*/ 104172 w 4282633"/>
              <a:gd name="connsiteY2" fmla="*/ 347240 h 405114"/>
              <a:gd name="connsiteX3" fmla="*/ 173620 w 4282633"/>
              <a:gd name="connsiteY3" fmla="*/ 289367 h 405114"/>
              <a:gd name="connsiteX4" fmla="*/ 219919 w 4282633"/>
              <a:gd name="connsiteY4" fmla="*/ 254643 h 405114"/>
              <a:gd name="connsiteX5" fmla="*/ 277792 w 4282633"/>
              <a:gd name="connsiteY5" fmla="*/ 243068 h 405114"/>
              <a:gd name="connsiteX6" fmla="*/ 428263 w 4282633"/>
              <a:gd name="connsiteY6" fmla="*/ 208344 h 405114"/>
              <a:gd name="connsiteX7" fmla="*/ 1006997 w 4282633"/>
              <a:gd name="connsiteY7" fmla="*/ 173620 h 405114"/>
              <a:gd name="connsiteX8" fmla="*/ 1192192 w 4282633"/>
              <a:gd name="connsiteY8" fmla="*/ 150471 h 405114"/>
              <a:gd name="connsiteX9" fmla="*/ 1435260 w 4282633"/>
              <a:gd name="connsiteY9" fmla="*/ 138896 h 405114"/>
              <a:gd name="connsiteX10" fmla="*/ 1504709 w 4282633"/>
              <a:gd name="connsiteY10" fmla="*/ 115747 h 405114"/>
              <a:gd name="connsiteX11" fmla="*/ 1747777 w 4282633"/>
              <a:gd name="connsiteY11" fmla="*/ 69448 h 405114"/>
              <a:gd name="connsiteX12" fmla="*/ 1840374 w 4282633"/>
              <a:gd name="connsiteY12" fmla="*/ 34724 h 405114"/>
              <a:gd name="connsiteX13" fmla="*/ 1921397 w 4282633"/>
              <a:gd name="connsiteY13" fmla="*/ 11575 h 405114"/>
              <a:gd name="connsiteX14" fmla="*/ 2025569 w 4282633"/>
              <a:gd name="connsiteY14" fmla="*/ 0 h 405114"/>
              <a:gd name="connsiteX15" fmla="*/ 2291787 w 4282633"/>
              <a:gd name="connsiteY15" fmla="*/ 11575 h 405114"/>
              <a:gd name="connsiteX16" fmla="*/ 2361235 w 4282633"/>
              <a:gd name="connsiteY16" fmla="*/ 23149 h 405114"/>
              <a:gd name="connsiteX17" fmla="*/ 2430683 w 4282633"/>
              <a:gd name="connsiteY17" fmla="*/ 46299 h 405114"/>
              <a:gd name="connsiteX18" fmla="*/ 2824222 w 4282633"/>
              <a:gd name="connsiteY18" fmla="*/ 57873 h 405114"/>
              <a:gd name="connsiteX19" fmla="*/ 3206187 w 4282633"/>
              <a:gd name="connsiteY19" fmla="*/ 81023 h 405114"/>
              <a:gd name="connsiteX20" fmla="*/ 3345083 w 4282633"/>
              <a:gd name="connsiteY20" fmla="*/ 92597 h 405114"/>
              <a:gd name="connsiteX21" fmla="*/ 3518703 w 4282633"/>
              <a:gd name="connsiteY21" fmla="*/ 127321 h 405114"/>
              <a:gd name="connsiteX22" fmla="*/ 3622876 w 4282633"/>
              <a:gd name="connsiteY22" fmla="*/ 162045 h 405114"/>
              <a:gd name="connsiteX23" fmla="*/ 3680749 w 4282633"/>
              <a:gd name="connsiteY23" fmla="*/ 185195 h 405114"/>
              <a:gd name="connsiteX24" fmla="*/ 3727048 w 4282633"/>
              <a:gd name="connsiteY24" fmla="*/ 196769 h 405114"/>
              <a:gd name="connsiteX25" fmla="*/ 3796496 w 4282633"/>
              <a:gd name="connsiteY25" fmla="*/ 219919 h 405114"/>
              <a:gd name="connsiteX26" fmla="*/ 3831220 w 4282633"/>
              <a:gd name="connsiteY26" fmla="*/ 254643 h 405114"/>
              <a:gd name="connsiteX27" fmla="*/ 3865944 w 4282633"/>
              <a:gd name="connsiteY27" fmla="*/ 266218 h 405114"/>
              <a:gd name="connsiteX28" fmla="*/ 3900668 w 4282633"/>
              <a:gd name="connsiteY28" fmla="*/ 289367 h 405114"/>
              <a:gd name="connsiteX29" fmla="*/ 3935392 w 4282633"/>
              <a:gd name="connsiteY29" fmla="*/ 300942 h 405114"/>
              <a:gd name="connsiteX30" fmla="*/ 4004840 w 4282633"/>
              <a:gd name="connsiteY30" fmla="*/ 335666 h 405114"/>
              <a:gd name="connsiteX31" fmla="*/ 4109012 w 4282633"/>
              <a:gd name="connsiteY31" fmla="*/ 370390 h 405114"/>
              <a:gd name="connsiteX32" fmla="*/ 4178460 w 4282633"/>
              <a:gd name="connsiteY32" fmla="*/ 393539 h 405114"/>
              <a:gd name="connsiteX33" fmla="*/ 4282633 w 4282633"/>
              <a:gd name="connsiteY33" fmla="*/ 405114 h 40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2633" h="405114">
                <a:moveTo>
                  <a:pt x="0" y="393539"/>
                </a:moveTo>
                <a:cubicBezTo>
                  <a:pt x="11575" y="389681"/>
                  <a:pt x="23811" y="387420"/>
                  <a:pt x="34724" y="381964"/>
                </a:cubicBezTo>
                <a:cubicBezTo>
                  <a:pt x="124475" y="337088"/>
                  <a:pt x="16892" y="376334"/>
                  <a:pt x="104172" y="347240"/>
                </a:cubicBezTo>
                <a:cubicBezTo>
                  <a:pt x="158214" y="293198"/>
                  <a:pt x="117219" y="329653"/>
                  <a:pt x="173620" y="289367"/>
                </a:cubicBezTo>
                <a:cubicBezTo>
                  <a:pt x="189318" y="278154"/>
                  <a:pt x="202290" y="262478"/>
                  <a:pt x="219919" y="254643"/>
                </a:cubicBezTo>
                <a:cubicBezTo>
                  <a:pt x="237896" y="246653"/>
                  <a:pt x="258501" y="246926"/>
                  <a:pt x="277792" y="243068"/>
                </a:cubicBezTo>
                <a:cubicBezTo>
                  <a:pt x="350498" y="206716"/>
                  <a:pt x="316747" y="216922"/>
                  <a:pt x="428263" y="208344"/>
                </a:cubicBezTo>
                <a:cubicBezTo>
                  <a:pt x="690921" y="188140"/>
                  <a:pt x="767322" y="185604"/>
                  <a:pt x="1006997" y="173620"/>
                </a:cubicBezTo>
                <a:cubicBezTo>
                  <a:pt x="1068729" y="165904"/>
                  <a:pt x="1130183" y="155499"/>
                  <a:pt x="1192192" y="150471"/>
                </a:cubicBezTo>
                <a:cubicBezTo>
                  <a:pt x="1273041" y="143916"/>
                  <a:pt x="1354642" y="147854"/>
                  <a:pt x="1435260" y="138896"/>
                </a:cubicBezTo>
                <a:cubicBezTo>
                  <a:pt x="1459513" y="136201"/>
                  <a:pt x="1480971" y="121399"/>
                  <a:pt x="1504709" y="115747"/>
                </a:cubicBezTo>
                <a:cubicBezTo>
                  <a:pt x="1596467" y="93900"/>
                  <a:pt x="1661815" y="83775"/>
                  <a:pt x="1747777" y="69448"/>
                </a:cubicBezTo>
                <a:cubicBezTo>
                  <a:pt x="1786068" y="54132"/>
                  <a:pt x="1804090" y="45609"/>
                  <a:pt x="1840374" y="34724"/>
                </a:cubicBezTo>
                <a:cubicBezTo>
                  <a:pt x="1867278" y="26653"/>
                  <a:pt x="1893790" y="16751"/>
                  <a:pt x="1921397" y="11575"/>
                </a:cubicBezTo>
                <a:cubicBezTo>
                  <a:pt x="1955736" y="5136"/>
                  <a:pt x="1990845" y="3858"/>
                  <a:pt x="2025569" y="0"/>
                </a:cubicBezTo>
                <a:cubicBezTo>
                  <a:pt x="2114308" y="3858"/>
                  <a:pt x="2203174" y="5464"/>
                  <a:pt x="2291787" y="11575"/>
                </a:cubicBezTo>
                <a:cubicBezTo>
                  <a:pt x="2315200" y="13190"/>
                  <a:pt x="2338467" y="17457"/>
                  <a:pt x="2361235" y="23149"/>
                </a:cubicBezTo>
                <a:cubicBezTo>
                  <a:pt x="2384908" y="29067"/>
                  <a:pt x="2406350" y="44474"/>
                  <a:pt x="2430683" y="46299"/>
                </a:cubicBezTo>
                <a:cubicBezTo>
                  <a:pt x="2561552" y="56114"/>
                  <a:pt x="2693042" y="54015"/>
                  <a:pt x="2824222" y="57873"/>
                </a:cubicBezTo>
                <a:lnTo>
                  <a:pt x="3206187" y="81023"/>
                </a:lnTo>
                <a:cubicBezTo>
                  <a:pt x="3252543" y="84113"/>
                  <a:pt x="3299014" y="86588"/>
                  <a:pt x="3345083" y="92597"/>
                </a:cubicBezTo>
                <a:cubicBezTo>
                  <a:pt x="3426602" y="103230"/>
                  <a:pt x="3453219" y="110951"/>
                  <a:pt x="3518703" y="127321"/>
                </a:cubicBezTo>
                <a:cubicBezTo>
                  <a:pt x="3586230" y="172339"/>
                  <a:pt x="3517312" y="133255"/>
                  <a:pt x="3622876" y="162045"/>
                </a:cubicBezTo>
                <a:cubicBezTo>
                  <a:pt x="3642921" y="167512"/>
                  <a:pt x="3661038" y="178625"/>
                  <a:pt x="3680749" y="185195"/>
                </a:cubicBezTo>
                <a:cubicBezTo>
                  <a:pt x="3695841" y="190226"/>
                  <a:pt x="3711811" y="192198"/>
                  <a:pt x="3727048" y="196769"/>
                </a:cubicBezTo>
                <a:cubicBezTo>
                  <a:pt x="3750421" y="203781"/>
                  <a:pt x="3773347" y="212202"/>
                  <a:pt x="3796496" y="219919"/>
                </a:cubicBezTo>
                <a:cubicBezTo>
                  <a:pt x="3808071" y="231494"/>
                  <a:pt x="3817600" y="245563"/>
                  <a:pt x="3831220" y="254643"/>
                </a:cubicBezTo>
                <a:cubicBezTo>
                  <a:pt x="3841372" y="261411"/>
                  <a:pt x="3855031" y="260762"/>
                  <a:pt x="3865944" y="266218"/>
                </a:cubicBezTo>
                <a:cubicBezTo>
                  <a:pt x="3878386" y="272439"/>
                  <a:pt x="3888226" y="283146"/>
                  <a:pt x="3900668" y="289367"/>
                </a:cubicBezTo>
                <a:cubicBezTo>
                  <a:pt x="3911581" y="294823"/>
                  <a:pt x="3924479" y="295486"/>
                  <a:pt x="3935392" y="300942"/>
                </a:cubicBezTo>
                <a:cubicBezTo>
                  <a:pt x="4025143" y="345818"/>
                  <a:pt x="3917560" y="306572"/>
                  <a:pt x="4004840" y="335666"/>
                </a:cubicBezTo>
                <a:cubicBezTo>
                  <a:pt x="4051479" y="382303"/>
                  <a:pt x="4006693" y="346778"/>
                  <a:pt x="4109012" y="370390"/>
                </a:cubicBezTo>
                <a:cubicBezTo>
                  <a:pt x="4132789" y="375877"/>
                  <a:pt x="4154532" y="388753"/>
                  <a:pt x="4178460" y="393539"/>
                </a:cubicBezTo>
                <a:cubicBezTo>
                  <a:pt x="4212720" y="400391"/>
                  <a:pt x="4282633" y="405114"/>
                  <a:pt x="4282633" y="405114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6152" name="直接箭头连接符 44"/>
          <p:cNvCxnSpPr>
            <a:cxnSpLocks noChangeShapeType="1"/>
          </p:cNvCxnSpPr>
          <p:nvPr/>
        </p:nvCxnSpPr>
        <p:spPr bwMode="auto">
          <a:xfrm flipH="1">
            <a:off x="969963" y="4794568"/>
            <a:ext cx="1587" cy="642937"/>
          </a:xfrm>
          <a:prstGeom prst="straightConnector1">
            <a:avLst/>
          </a:prstGeom>
          <a:noFill/>
          <a:ln w="38100" algn="ctr">
            <a:solidFill>
              <a:srgbClr val="E78A00"/>
            </a:solidFill>
            <a:rou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28"/>
          <p:cNvSpPr txBox="1"/>
          <p:nvPr/>
        </p:nvSpPr>
        <p:spPr>
          <a:xfrm>
            <a:off x="143510" y="5447030"/>
            <a:ext cx="755650" cy="33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B0F0"/>
                </a:solidFill>
              </a:rPr>
              <a:t>行下标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cxnSp>
        <p:nvCxnSpPr>
          <p:cNvPr id="46154" name="直接箭头连接符 43"/>
          <p:cNvCxnSpPr>
            <a:cxnSpLocks noChangeShapeType="1"/>
          </p:cNvCxnSpPr>
          <p:nvPr/>
        </p:nvCxnSpPr>
        <p:spPr bwMode="auto">
          <a:xfrm flipH="1">
            <a:off x="648018" y="4794568"/>
            <a:ext cx="1587" cy="642937"/>
          </a:xfrm>
          <a:prstGeom prst="straightConnector1">
            <a:avLst/>
          </a:prstGeom>
          <a:noFill/>
          <a:ln w="38100" algn="ctr">
            <a:solidFill>
              <a:srgbClr val="E78A00"/>
            </a:solidFill>
            <a:rou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496" y="5922328"/>
            <a:ext cx="6911975" cy="747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a[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][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000">
                <a:latin typeface="Times New Roman" panose="02020603050405020304" pitchFamily="18" charset="0"/>
              </a:rPr>
              <a:t>]</a:t>
            </a:r>
            <a:r>
              <a:rPr lang="zh-CN" altLang="en-US" sz="2000">
                <a:latin typeface="Times New Roman" panose="02020603050405020304" pitchFamily="18" charset="0"/>
              </a:rPr>
              <a:t>的地址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	  数组</a:t>
            </a:r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</a:rPr>
              <a:t>起始地址</a:t>
            </a:r>
            <a:r>
              <a:rPr lang="en-US" altLang="zh-CN" sz="2000">
                <a:latin typeface="Times New Roman" panose="02020603050405020304" pitchFamily="18" charset="0"/>
              </a:rPr>
              <a:t>+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* (</a:t>
            </a:r>
            <a:r>
              <a:rPr lang="zh-CN" altLang="en-US" sz="2000" b="1">
                <a:solidFill>
                  <a:srgbClr val="CC0066"/>
                </a:solidFill>
                <a:latin typeface="Times New Roman" panose="02020603050405020304" pitchFamily="18" charset="0"/>
              </a:rPr>
              <a:t>列数</a:t>
            </a: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+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j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数组元素所占字节数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2" grpId="0" bldLvl="0" animBg="1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997200"/>
            <a:ext cx="8229600" cy="2087563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例：有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a[4][5]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，若数组在内存中的起始地址为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类型占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求数组元素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a[3][2]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8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24075" y="5373216"/>
            <a:ext cx="5051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5 +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2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1034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 txBox="1">
            <a:spLocks noChangeArrowheads="1"/>
          </p:cNvSpPr>
          <p:nvPr/>
        </p:nvSpPr>
        <p:spPr bwMode="auto">
          <a:xfrm>
            <a:off x="2667000" y="333375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50181" name="Rectangle 3"/>
          <p:cNvSpPr txBox="1">
            <a:spLocks noChangeArrowheads="1"/>
          </p:cNvSpPr>
          <p:nvPr/>
        </p:nvSpPr>
        <p:spPr bwMode="auto">
          <a:xfrm>
            <a:off x="107950" y="1714500"/>
            <a:ext cx="88201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</a:rPr>
              <a:t>总结，计算</a:t>
            </a:r>
            <a:r>
              <a:rPr lang="en-US" altLang="zh-CN" sz="2800">
                <a:latin typeface="Times New Roman" panose="02020603050405020304" pitchFamily="18" charset="0"/>
              </a:rPr>
              <a:t>a[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</a:rPr>
              <a:t>][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>
                <a:latin typeface="Times New Roman" panose="02020603050405020304" pitchFamily="18" charset="0"/>
              </a:rPr>
              <a:t>的地址：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  </a:t>
            </a:r>
            <a:r>
              <a:rPr lang="zh-CN" altLang="en-US" sz="2600">
                <a:latin typeface="Times New Roman" panose="02020603050405020304" pitchFamily="18" charset="0"/>
              </a:rPr>
              <a:t>数组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</a:rPr>
              <a:t>起始地址</a:t>
            </a:r>
            <a:r>
              <a:rPr lang="en-US" altLang="zh-CN" sz="2600">
                <a:latin typeface="Times New Roman" panose="02020603050405020304" pitchFamily="18" charset="0"/>
              </a:rPr>
              <a:t>+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列数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+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 j 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* (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数组元素所占字节数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8575" y="303213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二维数组引用</a:t>
            </a:r>
            <a:r>
              <a:rPr lang="en-US" altLang="zh-CN" sz="3600" smtClean="0">
                <a:latin typeface="黑体" panose="02010609060101010101" pitchFamily="49" charset="-122"/>
              </a:rPr>
              <a:t>(</a:t>
            </a:r>
            <a:r>
              <a:rPr lang="zh-CN" altLang="en-US" sz="3600" smtClean="0">
                <a:latin typeface="黑体" panose="02010609060101010101" pitchFamily="49" charset="-122"/>
              </a:rPr>
              <a:t>使用</a:t>
            </a:r>
            <a:r>
              <a:rPr lang="en-US" altLang="zh-CN" sz="3600" smtClean="0">
                <a:latin typeface="黑体" panose="02010609060101010101" pitchFamily="49" charset="-122"/>
              </a:rPr>
              <a:t>)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1288"/>
            <a:ext cx="8640762" cy="4465637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一般格式为：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＜数组名＞［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下标表达式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1&gt;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］［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下标表达式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］；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为提高运行速度，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语言运行时不检查数组的边界，即下标值越界时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上下两个方向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，系统不指出其错误</a:t>
            </a:r>
            <a:endParaRPr lang="zh-CN" altLang="en-US" sz="24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数组越界的检查应该由程序员自己来掌握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要求程序设计者要牢记自己定义的数组的大小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619250" y="2579042"/>
            <a:ext cx="2520950" cy="15700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</a:rPr>
              <a:t>int  a[4][5]; </a:t>
            </a:r>
            <a:endParaRPr lang="en-US" altLang="zh-CN" sz="2400" b="1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a[0][0]=2;</a:t>
            </a:r>
            <a:endParaRPr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a[0][1]=5;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772920"/>
            <a:ext cx="4825365" cy="3410585"/>
          </a:xfrm>
        </p:spPr>
        <p:txBody>
          <a:bodyPr/>
          <a:lstStyle/>
          <a:p>
            <a:pPr lvl="0"/>
            <a:r>
              <a:rPr lang="zh-CN" altLang="en-US" sz="2740" dirty="0" smtClean="0">
                <a:cs typeface="Times New Roman" panose="02020603050405020304" pitchFamily="18" charset="0"/>
              </a:rPr>
              <a:t>数组定义后，计算机自动在内存中开辟一片连续的存储空间</a:t>
            </a:r>
            <a:endParaRPr lang="zh-CN" altLang="en-US" sz="2740" dirty="0" smtClean="0">
              <a:cs typeface="Times New Roman" panose="02020603050405020304" pitchFamily="18" charset="0"/>
            </a:endParaRPr>
          </a:p>
          <a:p>
            <a:pPr lvl="0"/>
            <a:r>
              <a:rPr lang="zh-CN" altLang="en-US" sz="274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这个存储空间内存的状态是随机的，故值是</a:t>
            </a:r>
            <a:r>
              <a:rPr lang="zh-CN" altLang="en-US" sz="2740" b="1" dirty="0" smtClean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不确定的</a:t>
            </a:r>
            <a:endParaRPr lang="zh-CN" altLang="en-US" sz="2740" b="1" dirty="0" smtClean="0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74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若直接取数组元素的值，就是</a:t>
            </a:r>
            <a:r>
              <a:rPr lang="zh-CN" altLang="en-US" sz="2740" b="1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随机数</a:t>
            </a:r>
            <a:endParaRPr lang="zh-CN" altLang="en-US" sz="2740" b="1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endParaRPr lang="zh-CN" altLang="en-US" sz="2740" b="1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z="2400" b="1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04210" y="5497830"/>
            <a:ext cx="1986280" cy="82994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a[4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][5]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a[0][0]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5004435" y="5446395"/>
            <a:ext cx="741045" cy="946150"/>
            <a:chOff x="385" y="3249"/>
            <a:chExt cx="952" cy="771"/>
          </a:xfrm>
        </p:grpSpPr>
        <p:sp>
          <p:nvSpPr>
            <p:cNvPr id="22535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p>
              <a:endParaRPr lang="zh-CN" altLang="en-US"/>
            </a:p>
          </p:txBody>
        </p:sp>
        <p:sp>
          <p:nvSpPr>
            <p:cNvPr id="22536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p>
              <a:endParaRPr lang="zh-CN" altLang="en-US"/>
            </a:p>
          </p:txBody>
        </p:sp>
      </p:grpSp>
      <p:sp>
        <p:nvSpPr>
          <p:cNvPr id="53251" name="Rectangle 2"/>
          <p:cNvSpPr txBox="1">
            <a:spLocks noChangeArrowheads="1"/>
          </p:cNvSpPr>
          <p:nvPr/>
        </p:nvSpPr>
        <p:spPr bwMode="auto">
          <a:xfrm>
            <a:off x="2667000" y="28606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49236" name="Group 8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86550" y="1009650"/>
          <a:ext cx="3072130" cy="5810250"/>
        </p:xfrm>
        <a:graphic>
          <a:graphicData uri="http://schemas.openxmlformats.org/drawingml/2006/table">
            <a:tbl>
              <a:tblPr/>
              <a:tblGrid>
                <a:gridCol w="1500505"/>
                <a:gridCol w="1571625"/>
              </a:tblGrid>
              <a:tr h="317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05" name="TextBox 5"/>
          <p:cNvSpPr txBox="1">
            <a:spLocks noChangeArrowheads="1"/>
          </p:cNvSpPr>
          <p:nvPr/>
        </p:nvSpPr>
        <p:spPr bwMode="auto">
          <a:xfrm>
            <a:off x="7043738" y="150971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7" name="TextBox 24"/>
          <p:cNvSpPr txBox="1">
            <a:spLocks noChangeArrowheads="1"/>
          </p:cNvSpPr>
          <p:nvPr/>
        </p:nvSpPr>
        <p:spPr bwMode="auto">
          <a:xfrm>
            <a:off x="7043738" y="222408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8" name="TextBox 25"/>
          <p:cNvSpPr txBox="1">
            <a:spLocks noChangeArrowheads="1"/>
          </p:cNvSpPr>
          <p:nvPr/>
        </p:nvSpPr>
        <p:spPr bwMode="auto">
          <a:xfrm>
            <a:off x="7043738" y="293846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9" name="TextBox 26"/>
          <p:cNvSpPr txBox="1">
            <a:spLocks noChangeArrowheads="1"/>
          </p:cNvSpPr>
          <p:nvPr/>
        </p:nvSpPr>
        <p:spPr bwMode="auto">
          <a:xfrm>
            <a:off x="7043738" y="365283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0" name="TextBox 27"/>
          <p:cNvSpPr txBox="1">
            <a:spLocks noChangeArrowheads="1"/>
          </p:cNvSpPr>
          <p:nvPr/>
        </p:nvSpPr>
        <p:spPr bwMode="auto">
          <a:xfrm>
            <a:off x="7043738" y="442595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1" name="TextBox 28"/>
          <p:cNvSpPr txBox="1">
            <a:spLocks noChangeArrowheads="1"/>
          </p:cNvSpPr>
          <p:nvPr/>
        </p:nvSpPr>
        <p:spPr bwMode="auto">
          <a:xfrm>
            <a:off x="7043738" y="514032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9212" name="TextBox 29"/>
          <p:cNvSpPr txBox="1">
            <a:spLocks noChangeArrowheads="1"/>
          </p:cNvSpPr>
          <p:nvPr/>
        </p:nvSpPr>
        <p:spPr bwMode="auto">
          <a:xfrm>
            <a:off x="7043738" y="585470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0485"/>
            <a:ext cx="8642350" cy="53251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语言允许在定义数组的同时，对数组进行初始化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初始化有以下几种方式：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分行初始化。最常用的初始化方法，如：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{{1,2,3,4}, {4,3,2,1}, {1,2,3,4}};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二维数组有几行，就有几个用逗号分隔的大括号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有几列，每个大括号中就有几个用逗号分割的数值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最后将所有的初始化内容用一对大括号括起来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线性初始化。如：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a[3][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,4,3,2,1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1,2,3,4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将所有的数值写在一对大括号中，系统自动按照二维数组规定的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列数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对数组进行初始化。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2"/>
          <p:cNvSpPr txBox="1">
            <a:spLocks noChangeArrowheads="1"/>
          </p:cNvSpPr>
          <p:nvPr/>
        </p:nvSpPr>
        <p:spPr bwMode="auto">
          <a:xfrm>
            <a:off x="2667000" y="2143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800" y="1643335"/>
            <a:ext cx="8675688" cy="5026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对二维数组的部分赋初值。如：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altLang="zh-CN" sz="24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{{1}, {4,3}, {1,2}};</a:t>
            </a: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等价于下式：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{{1,0,0,0}, {4,3,0,0}, {1,2,0,0}};</a:t>
            </a: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系统自动将没有赋值的元素赋值为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{{1},{4}};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等价于：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a[3][4] = {{1,0,0,0}, {4,0,0,0}, {0,0,0,0}};</a:t>
            </a: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对于没有写出的大括号，系统自动将此行元素赋值为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{{1},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,{1}};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等价于：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{{1,0,0,0},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{0,0,0,0}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{1,0,0,0}};</a:t>
            </a: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4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Rectangle 2"/>
          <p:cNvSpPr txBox="1">
            <a:spLocks noChangeArrowheads="1"/>
          </p:cNvSpPr>
          <p:nvPr/>
        </p:nvSpPr>
        <p:spPr bwMode="auto">
          <a:xfrm>
            <a:off x="2667000" y="2143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43087"/>
            <a:ext cx="8247063" cy="45942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如果对数组的所有元素赋初值，定义二维数组时可以省略第一维的长度。如：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= {1,2,3,4,5,6,7,8,9,10,11,12};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系统会四个数据四个数据的数，数了几个四个数，则第一维的长度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行数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就是几。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该例中第一维的长度为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其他方式：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		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 ][4] = {{1},{},{1} ,{2}};</a:t>
            </a: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用逗号分隔开了四个大括号，因此第一维的长度是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2"/>
          <p:cNvSpPr txBox="1">
            <a:spLocks noChangeArrowheads="1"/>
          </p:cNvSpPr>
          <p:nvPr/>
        </p:nvSpPr>
        <p:spPr bwMode="auto">
          <a:xfrm>
            <a:off x="2667000" y="2143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B34EA-CEBC-4025-BA40-AC20A8DE5F1A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98600"/>
            <a:ext cx="8351837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语言构成体系</a:t>
            </a: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数据类型和运算符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基本数据类型：整型、实型、字符型等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复杂数据类型：</a:t>
            </a:r>
            <a:r>
              <a:rPr lang="zh-CN" altLang="en-US" sz="3200" b="1" u="sng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、指针、结构体等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运算符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语句（描述和控制操作步骤）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支持结构化程序设计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语言要有相应的语句来支持顺序、选择和循环结构</a:t>
            </a:r>
            <a:endParaRPr lang="zh-CN" altLang="en-US" b="1" smtClean="0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程序是由一系列函数组成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程序运行的基本单元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第六章数组</a:t>
            </a:r>
            <a:endParaRPr lang="zh-CN" altLang="en-US" smtClean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6035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二维数组输入输出 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27163"/>
            <a:ext cx="8229600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设有二维数组定义如下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a[10][10];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8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for(j = 0; 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&lt; 10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          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</a:t>
            </a:r>
            <a:r>
              <a:rPr lang="en-US" altLang="zh-C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 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8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for(j = 0; 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&lt; 10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(“%3d”, 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 Box 4"/>
          <p:cNvSpPr txBox="1">
            <a:spLocks noChangeArrowheads="1"/>
          </p:cNvSpPr>
          <p:nvPr/>
        </p:nvSpPr>
        <p:spPr bwMode="auto">
          <a:xfrm>
            <a:off x="357188" y="1428750"/>
            <a:ext cx="8534400" cy="954107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</a:rPr>
              <a:t>例 将一个二维数组行和列元素互换，存到另一个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</a:rPr>
              <a:t>   二维数组中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</a:rPr>
              <a:t>。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</a:rPr>
              <a:t>矩阵转置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2063" name="Group 23"/>
          <p:cNvGrpSpPr/>
          <p:nvPr/>
        </p:nvGrpSpPr>
        <p:grpSpPr bwMode="auto">
          <a:xfrm>
            <a:off x="395288" y="2636838"/>
            <a:ext cx="5562600" cy="1917700"/>
            <a:chOff x="2016" y="1008"/>
            <a:chExt cx="3504" cy="878"/>
          </a:xfrm>
        </p:grpSpPr>
        <p:sp>
          <p:nvSpPr>
            <p:cNvPr id="2066" name="Text Box 17"/>
            <p:cNvSpPr txBox="1">
              <a:spLocks noChangeArrowheads="1"/>
            </p:cNvSpPr>
            <p:nvPr/>
          </p:nvSpPr>
          <p:spPr bwMode="auto">
            <a:xfrm>
              <a:off x="2016" y="1008"/>
              <a:ext cx="3504" cy="838"/>
            </a:xfrm>
            <a:prstGeom prst="rect">
              <a:avLst/>
            </a:prstGeom>
            <a:solidFill>
              <a:srgbClr val="808000"/>
            </a:solidFill>
            <a:ln w="28575">
              <a:solidFill>
                <a:srgbClr val="808000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</a:rPr>
                <a:t> 如： </a:t>
              </a:r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</a:rPr>
                <a:t>a=  1 2 3        1 4</a:t>
              </a:r>
              <a:endPara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</a:rPr>
                <a:t>          4 5 6     b= 2 5</a:t>
              </a:r>
              <a:endPara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</a:rPr>
                <a:t>                       3 6</a:t>
              </a:r>
              <a:endPara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067" name="AutoShape 18"/>
            <p:cNvSpPr/>
            <p:nvPr/>
          </p:nvSpPr>
          <p:spPr bwMode="auto">
            <a:xfrm>
              <a:off x="4574" y="1088"/>
              <a:ext cx="54" cy="798"/>
            </a:xfrm>
            <a:prstGeom prst="leftBracket">
              <a:avLst>
                <a:gd name="adj" fmla="val 12314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068" name="AutoShape 19"/>
            <p:cNvSpPr/>
            <p:nvPr/>
          </p:nvSpPr>
          <p:spPr bwMode="auto">
            <a:xfrm>
              <a:off x="5040" y="1056"/>
              <a:ext cx="54" cy="798"/>
            </a:xfrm>
            <a:prstGeom prst="rightBracket">
              <a:avLst>
                <a:gd name="adj" fmla="val 12314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069" name="AutoShape 20"/>
            <p:cNvSpPr/>
            <p:nvPr/>
          </p:nvSpPr>
          <p:spPr bwMode="auto">
            <a:xfrm>
              <a:off x="3744" y="1104"/>
              <a:ext cx="108" cy="559"/>
            </a:xfrm>
            <a:prstGeom prst="rightBracket">
              <a:avLst>
                <a:gd name="adj" fmla="val 43133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070" name="AutoShape 21"/>
            <p:cNvSpPr/>
            <p:nvPr/>
          </p:nvSpPr>
          <p:spPr bwMode="auto">
            <a:xfrm>
              <a:off x="3072" y="1104"/>
              <a:ext cx="108" cy="559"/>
            </a:xfrm>
            <a:prstGeom prst="leftBracket">
              <a:avLst>
                <a:gd name="adj" fmla="val 43133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latin typeface="黑体" panose="02010609060101010101" pitchFamily="49" charset="-122"/>
              </a:endParaRPr>
            </a:p>
          </p:txBody>
        </p:sp>
      </p:grpSp>
      <p:sp>
        <p:nvSpPr>
          <p:cNvPr id="2064" name="TextBox 10"/>
          <p:cNvSpPr txBox="1">
            <a:spLocks noChangeArrowheads="1"/>
          </p:cNvSpPr>
          <p:nvPr/>
        </p:nvSpPr>
        <p:spPr bwMode="auto">
          <a:xfrm>
            <a:off x="539750" y="4948238"/>
            <a:ext cx="52863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问题分析：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</a:rPr>
              <a:t>设两个矩阵分别为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</a:rPr>
              <a:t>让  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b[j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][</a:t>
            </a:r>
            <a:r>
              <a:rPr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] = a[</a:t>
            </a:r>
            <a:r>
              <a:rPr lang="en-US" altLang="zh-CN" b="1" dirty="0" err="1" smtClean="0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][j]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5611813" y="2924175"/>
            <a:ext cx="3856037" cy="4465638"/>
            <a:chOff x="930" y="-267"/>
            <a:chExt cx="3856" cy="4803"/>
          </a:xfrm>
        </p:grpSpPr>
        <p:sp>
          <p:nvSpPr>
            <p:cNvPr id="3" name="_s2052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2053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2054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2055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2056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2057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2058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2059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2060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2061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5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5" name="标题 1"/>
          <p:cNvSpPr/>
          <p:nvPr/>
        </p:nvSpPr>
        <p:spPr bwMode="auto">
          <a:xfrm>
            <a:off x="2568575" y="1889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示例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日期占位符 1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C970CF-B957-4A9A-83CE-F61CFD3981D3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087" name="TextBox 3"/>
          <p:cNvSpPr txBox="1">
            <a:spLocks noChangeArrowheads="1"/>
          </p:cNvSpPr>
          <p:nvPr/>
        </p:nvSpPr>
        <p:spPr bwMode="auto">
          <a:xfrm>
            <a:off x="428625" y="1643063"/>
            <a:ext cx="828675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latin typeface="Times New Roman" panose="02020603050405020304" pitchFamily="18" charset="0"/>
              </a:rPr>
              <a:t>算法设计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Step1:  </a:t>
            </a:r>
            <a:r>
              <a:rPr lang="zh-CN" altLang="en-US">
                <a:latin typeface="Times New Roman" panose="02020603050405020304" pitchFamily="18" charset="0"/>
              </a:rPr>
              <a:t>定义矩阵</a:t>
            </a:r>
            <a:r>
              <a:rPr lang="en-US" altLang="zh-CN">
                <a:latin typeface="Times New Roman" panose="02020603050405020304" pitchFamily="18" charset="0"/>
              </a:rPr>
              <a:t>a,b</a:t>
            </a:r>
            <a:r>
              <a:rPr lang="zh-CN" altLang="en-US">
                <a:latin typeface="Times New Roman" panose="02020603050405020304" pitchFamily="18" charset="0"/>
              </a:rPr>
              <a:t>，初始化矩阵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Step2:   </a:t>
            </a:r>
            <a:r>
              <a:rPr lang="zh-CN" altLang="en-US">
                <a:latin typeface="Times New Roman" panose="02020603050405020304" pitchFamily="18" charset="0"/>
              </a:rPr>
              <a:t>读取矩阵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中每个元素，让</a:t>
            </a:r>
            <a:r>
              <a:rPr lang="en-US" altLang="zh-CN">
                <a:latin typeface="Times New Roman" panose="02020603050405020304" pitchFamily="18" charset="0"/>
              </a:rPr>
              <a:t>b[j][i]=a[i][j]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5795963" y="2781300"/>
            <a:ext cx="3352800" cy="4321175"/>
            <a:chOff x="930" y="-267"/>
            <a:chExt cx="3856" cy="4803"/>
          </a:xfrm>
        </p:grpSpPr>
        <p:sp>
          <p:nvSpPr>
            <p:cNvPr id="3" name="_s3076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3077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3078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3079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3080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3081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3082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3083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3084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3085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5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8" name="标题 1"/>
          <p:cNvSpPr/>
          <p:nvPr/>
        </p:nvSpPr>
        <p:spPr bwMode="auto">
          <a:xfrm>
            <a:off x="2568575" y="1889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示例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1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BAB987-89A7-4D0E-ADA3-A8ED0E502D36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395288" y="-100013"/>
            <a:ext cx="8429625" cy="69580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“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main( )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a[2][3]={{1,2,3},{4,5,6}};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b[3][2],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j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("Array a: \n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2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for (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&lt;=1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{   for(j=0;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j&lt;=2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{    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("%5d", a[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][j]);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b[j][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]=a[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}		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("\n");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("Array b: \n");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for (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&lt;=2;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{ 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for  (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j=0; j&lt;=1;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  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("%5d", b[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][j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]);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("\n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return 0;  </a:t>
            </a:r>
            <a:endParaRPr lang="en-US" altLang="zh-CN" sz="2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7348" name="Group 23"/>
          <p:cNvGrpSpPr/>
          <p:nvPr/>
        </p:nvGrpSpPr>
        <p:grpSpPr bwMode="auto">
          <a:xfrm>
            <a:off x="3780155" y="3212783"/>
            <a:ext cx="5562600" cy="1917700"/>
            <a:chOff x="2016" y="1008"/>
            <a:chExt cx="3504" cy="878"/>
          </a:xfrm>
        </p:grpSpPr>
        <p:sp>
          <p:nvSpPr>
            <p:cNvPr id="57349" name="Text Box 17"/>
            <p:cNvSpPr txBox="1">
              <a:spLocks noChangeArrowheads="1"/>
            </p:cNvSpPr>
            <p:nvPr/>
          </p:nvSpPr>
          <p:spPr bwMode="auto">
            <a:xfrm>
              <a:off x="2016" y="1008"/>
              <a:ext cx="3504" cy="838"/>
            </a:xfrm>
            <a:prstGeom prst="rect">
              <a:avLst/>
            </a:prstGeom>
            <a:solidFill>
              <a:srgbClr val="808000"/>
            </a:solidFill>
            <a:ln w="28575">
              <a:solidFill>
                <a:srgbClr val="808000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</a:rPr>
                <a:t> 如： </a:t>
              </a:r>
              <a:r>
                <a:rPr lang="en-US" altLang="zh-CN" sz="2800" b="1">
                  <a:solidFill>
                    <a:schemeClr val="bg1"/>
                  </a:solidFill>
                  <a:latin typeface="黑体" panose="02010609060101010101" pitchFamily="49" charset="-122"/>
                </a:rPr>
                <a:t>a=  1 2 3        1 4</a:t>
              </a:r>
              <a:endParaRPr lang="en-US" altLang="zh-CN" sz="2800" b="1">
                <a:solidFill>
                  <a:schemeClr val="bg1"/>
                </a:solidFill>
                <a:latin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黑体" panose="02010609060101010101" pitchFamily="49" charset="-122"/>
                </a:rPr>
                <a:t>          4 5 6     b= 2 5</a:t>
              </a:r>
              <a:endParaRPr lang="en-US" altLang="zh-CN" sz="2800" b="1">
                <a:solidFill>
                  <a:schemeClr val="bg1"/>
                </a:solidFill>
                <a:latin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黑体" panose="02010609060101010101" pitchFamily="49" charset="-122"/>
                </a:rPr>
                <a:t>                       3 6</a:t>
              </a:r>
              <a:endParaRPr lang="en-US" altLang="zh-CN" sz="2800" b="1">
                <a:solidFill>
                  <a:schemeClr val="bg1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7350" name="AutoShape 18"/>
            <p:cNvSpPr/>
            <p:nvPr/>
          </p:nvSpPr>
          <p:spPr bwMode="auto">
            <a:xfrm>
              <a:off x="4574" y="1088"/>
              <a:ext cx="54" cy="798"/>
            </a:xfrm>
            <a:prstGeom prst="leftBracket">
              <a:avLst>
                <a:gd name="adj" fmla="val 12314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7351" name="AutoShape 19"/>
            <p:cNvSpPr/>
            <p:nvPr/>
          </p:nvSpPr>
          <p:spPr bwMode="auto">
            <a:xfrm>
              <a:off x="5040" y="1056"/>
              <a:ext cx="54" cy="798"/>
            </a:xfrm>
            <a:prstGeom prst="rightBracket">
              <a:avLst>
                <a:gd name="adj" fmla="val 12314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7352" name="AutoShape 20"/>
            <p:cNvSpPr/>
            <p:nvPr/>
          </p:nvSpPr>
          <p:spPr bwMode="auto">
            <a:xfrm>
              <a:off x="3744" y="1104"/>
              <a:ext cx="108" cy="559"/>
            </a:xfrm>
            <a:prstGeom prst="rightBracket">
              <a:avLst>
                <a:gd name="adj" fmla="val 43133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7353" name="AutoShape 21"/>
            <p:cNvSpPr/>
            <p:nvPr/>
          </p:nvSpPr>
          <p:spPr bwMode="auto">
            <a:xfrm>
              <a:off x="3072" y="1104"/>
              <a:ext cx="108" cy="559"/>
            </a:xfrm>
            <a:prstGeom prst="leftBracket">
              <a:avLst>
                <a:gd name="adj" fmla="val 43133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标题 1"/>
          <p:cNvSpPr>
            <a:spLocks noGrp="1"/>
          </p:cNvSpPr>
          <p:nvPr>
            <p:ph type="title"/>
          </p:nvPr>
        </p:nvSpPr>
        <p:spPr>
          <a:xfrm>
            <a:off x="2568575" y="188913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示例</a:t>
            </a:r>
            <a:endParaRPr lang="zh-CN" altLang="en-US" sz="3600" smtClean="0"/>
          </a:p>
        </p:txBody>
      </p:sp>
      <p:sp>
        <p:nvSpPr>
          <p:cNvPr id="411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E3E82A-13D6-4D08-BCB3-8B34463B2FDE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smtClean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112" name="Text Box 4"/>
          <p:cNvSpPr>
            <a:spLocks noGrp="1" noChangeArrowheads="1"/>
          </p:cNvSpPr>
          <p:nvPr>
            <p:ph idx="1"/>
          </p:nvPr>
        </p:nvSpPr>
        <p:spPr>
          <a:xfrm>
            <a:off x="250825" y="1474788"/>
            <a:ext cx="8675688" cy="946150"/>
          </a:xfrm>
          <a:solidFill>
            <a:srgbClr val="993300"/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3×4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的矩阵，要求编程求出其中值最大的那个元素的值，以及其所在的行号和列号。 </a:t>
            </a:r>
            <a:endParaRPr lang="zh-CN" alt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3" name="TextBox 6"/>
          <p:cNvSpPr txBox="1">
            <a:spLocks noChangeArrowheads="1"/>
          </p:cNvSpPr>
          <p:nvPr/>
        </p:nvSpPr>
        <p:spPr bwMode="auto">
          <a:xfrm>
            <a:off x="250825" y="3330575"/>
            <a:ext cx="5761038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问题分析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核心问题：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1</a:t>
            </a:r>
            <a:r>
              <a:rPr lang="zh-CN" altLang="en-US" sz="2400" dirty="0">
                <a:latin typeface="Times New Roman" panose="02020603050405020304" pitchFamily="18" charset="0"/>
              </a:rPr>
              <a:t>）元素比较大小；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2</a:t>
            </a:r>
            <a:r>
              <a:rPr lang="zh-CN" altLang="en-US" sz="2400" dirty="0">
                <a:latin typeface="Times New Roman" panose="02020603050405020304" pitchFamily="18" charset="0"/>
              </a:rPr>
              <a:t>）获取行号和列号。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14" name="Object 5"/>
          <p:cNvGraphicFramePr>
            <a:graphicFrameLocks noChangeAspect="1"/>
          </p:cNvGraphicFramePr>
          <p:nvPr/>
        </p:nvGraphicFramePr>
        <p:xfrm>
          <a:off x="5357813" y="2857500"/>
          <a:ext cx="32035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公式" r:id="rId1" imgW="2184400" imgH="1028700" progId="Equation.3">
                  <p:embed/>
                </p:oleObj>
              </mc:Choice>
              <mc:Fallback>
                <p:oleObj name="公式" r:id="rId1" imgW="21844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57500"/>
                        <a:ext cx="320357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Diagram 8"/>
          <p:cNvGrpSpPr/>
          <p:nvPr/>
        </p:nvGrpSpPr>
        <p:grpSpPr bwMode="auto">
          <a:xfrm>
            <a:off x="5106988" y="3282950"/>
            <a:ext cx="4002087" cy="4610100"/>
            <a:chOff x="930" y="-267"/>
            <a:chExt cx="3856" cy="4803"/>
          </a:xfrm>
        </p:grpSpPr>
        <p:sp>
          <p:nvSpPr>
            <p:cNvPr id="3" name="_s4100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4101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4102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4103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4104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4105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4106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4107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4108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4109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5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68313" y="3244850"/>
            <a:ext cx="8412162" cy="3280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算法设计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人的大脑如何处理？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1: 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依次比较每个元素大小，记住最大值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及其行列下标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2: 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并行比较，找出每行最大值，然后再比较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…….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37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591466-11C5-4EFB-93D3-B79AE082EB22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smtClean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50825" y="1474788"/>
            <a:ext cx="8715375" cy="94615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有一个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3×4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的矩阵，要求编程序求出其中值最大的那个元素的值，以及其所在的行号和列号。 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083300" y="2647950"/>
          <a:ext cx="2881313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7" name="公式" r:id="rId1" imgW="2184400" imgH="1028700" progId="Equation.3">
                  <p:embed/>
                </p:oleObj>
              </mc:Choice>
              <mc:Fallback>
                <p:oleObj name="公式" r:id="rId1" imgW="21844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647950"/>
                        <a:ext cx="2881313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标题 1"/>
          <p:cNvSpPr/>
          <p:nvPr/>
        </p:nvSpPr>
        <p:spPr bwMode="auto">
          <a:xfrm>
            <a:off x="2555875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示例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3" descr="g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5038"/>
            <a:ext cx="5791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标题 1"/>
          <p:cNvSpPr/>
          <p:nvPr/>
        </p:nvSpPr>
        <p:spPr bwMode="auto">
          <a:xfrm>
            <a:off x="2555875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示例</a:t>
            </a:r>
            <a:endParaRPr lang="zh-CN" altLang="en-US" sz="4000">
              <a:solidFill>
                <a:schemeClr val="bg1"/>
              </a:solidFill>
            </a:endParaRPr>
          </a:p>
        </p:txBody>
      </p:sp>
      <p:graphicFrame>
        <p:nvGraphicFramePr>
          <p:cNvPr id="59396" name="Object 5"/>
          <p:cNvGraphicFramePr>
            <a:graphicFrameLocks noChangeAspect="1"/>
          </p:cNvGraphicFramePr>
          <p:nvPr/>
        </p:nvGraphicFramePr>
        <p:xfrm>
          <a:off x="6156325" y="1516063"/>
          <a:ext cx="291623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0" name="公式" r:id="rId2" imgW="2184400" imgH="1028700" progId="Equation.3">
                  <p:embed/>
                </p:oleObj>
              </mc:Choice>
              <mc:Fallback>
                <p:oleObj name="公式" r:id="rId2" imgW="21844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516063"/>
                        <a:ext cx="2916238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8"/>
          <p:cNvSpPr>
            <a:spLocks noChangeArrowheads="1"/>
          </p:cNvSpPr>
          <p:nvPr/>
        </p:nvSpPr>
        <p:spPr bwMode="auto">
          <a:xfrm>
            <a:off x="179512" y="1541463"/>
            <a:ext cx="5040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350" lvl="1"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 smtClean="0">
                <a:latin typeface="Times New Roman" panose="02020603050405020304" pitchFamily="18" charset="0"/>
              </a:rPr>
              <a:t>采用方法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：依次比较</a:t>
            </a: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-27384"/>
            <a:ext cx="9143999" cy="6831965"/>
          </a:xfrm>
          <a:prstGeom prst="rect">
            <a:avLst/>
          </a:prstGeom>
          <a:solidFill>
            <a:srgbClr val="ADFC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main( 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//row, column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保存最大数的行列下标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max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保存最大数的值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colum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max;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ea typeface="+mn-ea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a[3][4]={{1,2,3,4},{9,8,7,6},{-10,10,-5,2}};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     //</a:t>
            </a:r>
            <a:r>
              <a:rPr lang="zh-CN" alt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假设开始数组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的第一个</a:t>
            </a:r>
            <a:r>
              <a:rPr lang="zh-CN" alt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元素为最大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max=a[0][0];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row=0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colum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for (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&lt;=2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++)             </a:t>
            </a:r>
            <a:endParaRPr lang="zh-CN" altLang="en-US" sz="24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for ( j=0;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j&lt;=3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if  (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 &gt; max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		    {    max=a[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	          row=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	    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colum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		  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(“max=%d, row=%d,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colum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=%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d\n”,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max, row,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colum);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 0;    }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13" descr="g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23967"/>
            <a:ext cx="3724732" cy="278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mtClean="0"/>
              <a:t>数组</a:t>
            </a:r>
            <a:endParaRPr lang="zh-CN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7238" y="1498600"/>
            <a:ext cx="7559675" cy="5026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zh-CN" altLang="en-US" b="1" dirty="0" smtClean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可描述：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vn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 smtClean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  <a:endParaRPr lang="zh-CN" altLang="en-US" b="1" dirty="0" smtClean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000" dirty="0" smtClean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可描述：</a:t>
            </a:r>
            <a:endParaRPr lang="zh-CN" altLang="en-US" sz="1800" dirty="0" smtClean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如何保存字符串“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hello!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4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48038" y="2781300"/>
          <a:ext cx="2376487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0" name="公式" r:id="rId1" imgW="1739900" imgH="1028700" progId="Equation.3">
                  <p:embed/>
                </p:oleObj>
              </mc:Choice>
              <mc:Fallback>
                <p:oleObj name="公式" r:id="rId1" imgW="17399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81300"/>
                        <a:ext cx="2376487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0644" y="4505852"/>
            <a:ext cx="2402910" cy="22467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掌握：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如何定义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引用（使用）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存储结构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初始化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188913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数组</a:t>
            </a:r>
            <a:endParaRPr lang="zh-CN" altLang="en-US" sz="36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557338"/>
            <a:ext cx="7920682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zh-CN" altLang="en-US" b="1" dirty="0" smtClean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可存储一维向量：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vn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 smtClean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可存储二维矩阵：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如何保存字符串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”hello!”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0200" y="3284538"/>
          <a:ext cx="20875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2" name="公式" r:id="rId1" imgW="1739900" imgH="1028700" progId="Equation.3">
                  <p:embed/>
                </p:oleObj>
              </mc:Choice>
              <mc:Fallback>
                <p:oleObj name="公式" r:id="rId1" imgW="17399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284538"/>
                        <a:ext cx="20875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5397" y="4375691"/>
            <a:ext cx="2435283" cy="23925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FFFF"/>
                </a:solidFill>
              </a:rPr>
              <a:t>掌握：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如何定义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存储结构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引用（使用）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初始化</a:t>
            </a:r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二维数组定义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74788"/>
            <a:ext cx="8496300" cy="502602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在计算机中，常用二维数组来描述实际生活中的矩阵和表格等问题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二维数组的定义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＜类型说明符＞ ＜数组名＞</a:t>
            </a:r>
            <a:r>
              <a:rPr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1&gt;</a:t>
            </a:r>
            <a:r>
              <a:rPr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］［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908175" y="4652963"/>
            <a:ext cx="3168650" cy="584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CC0066"/>
                </a:solidFill>
                <a:latin typeface="Times New Roman" panose="02020603050405020304" pitchFamily="18" charset="0"/>
                <a:ea typeface="+mj-ea"/>
              </a:rPr>
              <a:t>如：</a:t>
            </a:r>
            <a:r>
              <a:rPr lang="en-US" altLang="zh-CN" b="1">
                <a:solidFill>
                  <a:srgbClr val="CC0066"/>
                </a:solidFill>
                <a:latin typeface="Times New Roman" panose="02020603050405020304" pitchFamily="18" charset="0"/>
                <a:ea typeface="+mj-ea"/>
              </a:rPr>
              <a:t>int a[4][5]; </a:t>
            </a:r>
            <a:endParaRPr lang="zh-CN" altLang="en-US" b="1">
              <a:solidFill>
                <a:srgbClr val="CC0066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786063" y="5643563"/>
            <a:ext cx="4786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定义了具有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行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5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列的数组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468065" y="1676227"/>
            <a:ext cx="3671887" cy="5286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</a:rPr>
              <a:t>若有：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</a:rPr>
              <a:t>int a[4][5]; 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40966" name="Group 5"/>
          <p:cNvGrpSpPr/>
          <p:nvPr/>
        </p:nvGrpSpPr>
        <p:grpSpPr bwMode="auto">
          <a:xfrm>
            <a:off x="2214562" y="4005265"/>
            <a:ext cx="5410200" cy="2214563"/>
            <a:chOff x="720" y="2493"/>
            <a:chExt cx="3408" cy="1395"/>
          </a:xfrm>
        </p:grpSpPr>
        <p:sp>
          <p:nvSpPr>
            <p:cNvPr id="40971" name="Rectangle 6"/>
            <p:cNvSpPr>
              <a:spLocks noChangeArrowheads="1"/>
            </p:cNvSpPr>
            <p:nvPr/>
          </p:nvSpPr>
          <p:spPr bwMode="auto">
            <a:xfrm>
              <a:off x="720" y="2496"/>
              <a:ext cx="3408" cy="13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a[0][0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]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a[0][1]   a[0][2]   a[0][3]   a[0][4]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a[1][0]   a[1][1]   a[1][2]   a[1][3]   a[1][4]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a[2][0]   a[2][1]   a[2][2]   a[2][3]   a[2][4]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a[3][0]   a[3][1]   a[3][2]   a[3][3]   a[3][4]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Line 7"/>
            <p:cNvSpPr>
              <a:spLocks noChangeShapeType="1"/>
            </p:cNvSpPr>
            <p:nvPr/>
          </p:nvSpPr>
          <p:spPr bwMode="auto">
            <a:xfrm>
              <a:off x="720" y="278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8"/>
            <p:cNvSpPr>
              <a:spLocks noChangeShapeType="1"/>
            </p:cNvSpPr>
            <p:nvPr/>
          </p:nvSpPr>
          <p:spPr bwMode="auto">
            <a:xfrm>
              <a:off x="720" y="350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9"/>
            <p:cNvSpPr>
              <a:spLocks noChangeShapeType="1"/>
            </p:cNvSpPr>
            <p:nvPr/>
          </p:nvSpPr>
          <p:spPr bwMode="auto">
            <a:xfrm>
              <a:off x="720" y="3120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10"/>
            <p:cNvSpPr>
              <a:spLocks noChangeShapeType="1"/>
            </p:cNvSpPr>
            <p:nvPr/>
          </p:nvSpPr>
          <p:spPr bwMode="auto">
            <a:xfrm>
              <a:off x="1392" y="2493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11"/>
            <p:cNvSpPr>
              <a:spLocks noChangeShapeType="1"/>
            </p:cNvSpPr>
            <p:nvPr/>
          </p:nvSpPr>
          <p:spPr bwMode="auto">
            <a:xfrm>
              <a:off x="2016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Line 12"/>
            <p:cNvSpPr>
              <a:spLocks noChangeShapeType="1"/>
            </p:cNvSpPr>
            <p:nvPr/>
          </p:nvSpPr>
          <p:spPr bwMode="auto">
            <a:xfrm>
              <a:off x="268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13"/>
            <p:cNvSpPr>
              <a:spLocks noChangeShapeType="1"/>
            </p:cNvSpPr>
            <p:nvPr/>
          </p:nvSpPr>
          <p:spPr bwMode="auto">
            <a:xfrm>
              <a:off x="340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4" name="Rectangle 18"/>
          <p:cNvSpPr>
            <a:spLocks noChangeArrowheads="1"/>
          </p:cNvSpPr>
          <p:nvPr/>
        </p:nvSpPr>
        <p:spPr bwMode="auto">
          <a:xfrm>
            <a:off x="1187624" y="2640013"/>
            <a:ext cx="71294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二维数组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，描述了一个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列二维矩阵，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</a:rPr>
              <a:t>行列下标都是从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</a:rPr>
              <a:t>0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</a:rPr>
              <a:t>开始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二维数组定义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303312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二维数组与一维数组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054225"/>
            <a:ext cx="8351837" cy="2160588"/>
          </a:xfrm>
        </p:spPr>
        <p:txBody>
          <a:bodyPr/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可以将二维数组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看成是由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个一维数组组成的，每个一维数组含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zh-CN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个一维数组的名字是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endParaRPr lang="zh-CN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第一个一维数组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的各个元素表示为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a[0][0]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a[0][1]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a[0][2]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a[0][3]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a[0][4]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，其他类似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28688" y="1428750"/>
            <a:ext cx="2059136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err="1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int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 a[4][5]; 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41989" name="Group 32"/>
          <p:cNvGrpSpPr/>
          <p:nvPr/>
        </p:nvGrpSpPr>
        <p:grpSpPr bwMode="auto">
          <a:xfrm>
            <a:off x="1692275" y="4414838"/>
            <a:ext cx="6129338" cy="2232025"/>
            <a:chOff x="1066" y="2781"/>
            <a:chExt cx="3861" cy="1406"/>
          </a:xfrm>
        </p:grpSpPr>
        <p:grpSp>
          <p:nvGrpSpPr>
            <p:cNvPr id="41990" name="Group 5"/>
            <p:cNvGrpSpPr/>
            <p:nvPr/>
          </p:nvGrpSpPr>
          <p:grpSpPr bwMode="auto">
            <a:xfrm>
              <a:off x="1519" y="2795"/>
              <a:ext cx="3408" cy="1392"/>
              <a:chOff x="720" y="2496"/>
              <a:chExt cx="3408" cy="1392"/>
            </a:xfrm>
          </p:grpSpPr>
          <p:sp>
            <p:nvSpPr>
              <p:cNvPr id="41995" name="Rectangle 6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408" cy="13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a[0][1]   a[0][2]   a[0][3]   a[0][4]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a[2][1]   a[2][2]   a[2][3]   a[2][4]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6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8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0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2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1" name="Text Box 14"/>
            <p:cNvSpPr txBox="1">
              <a:spLocks noChangeArrowheads="1"/>
            </p:cNvSpPr>
            <p:nvPr/>
          </p:nvSpPr>
          <p:spPr bwMode="auto">
            <a:xfrm>
              <a:off x="1066" y="2781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Text Box 15"/>
            <p:cNvSpPr txBox="1">
              <a:spLocks noChangeArrowheads="1"/>
            </p:cNvSpPr>
            <p:nvPr/>
          </p:nvSpPr>
          <p:spPr bwMode="auto">
            <a:xfrm>
              <a:off x="1066" y="3117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Text Box 16"/>
            <p:cNvSpPr txBox="1">
              <a:spLocks noChangeArrowheads="1"/>
            </p:cNvSpPr>
            <p:nvPr/>
          </p:nvSpPr>
          <p:spPr bwMode="auto">
            <a:xfrm>
              <a:off x="1066" y="345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4" name="Text Box 17"/>
            <p:cNvSpPr txBox="1">
              <a:spLocks noChangeArrowheads="1"/>
            </p:cNvSpPr>
            <p:nvPr/>
          </p:nvSpPr>
          <p:spPr bwMode="auto">
            <a:xfrm>
              <a:off x="1066" y="3837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908175" y="2997200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214313" y="1484313"/>
            <a:ext cx="8929687" cy="11414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二维数组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a[m][n]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，可看作是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个元素的一维数组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每个一维数组的名字为：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a[0],  a[1],  …, 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], …  a[m-1]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9B440F-C635-42E9-A712-04609E0D9A59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414713" y="321468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3414713" y="374808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3414713" y="435768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2387600" y="45958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17" name="Text Box 11"/>
          <p:cNvSpPr txBox="1">
            <a:spLocks noChangeArrowheads="1"/>
          </p:cNvSpPr>
          <p:nvPr/>
        </p:nvSpPr>
        <p:spPr bwMode="auto">
          <a:xfrm>
            <a:off x="4405313" y="4586288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18" name="Line 12"/>
          <p:cNvSpPr>
            <a:spLocks noChangeShapeType="1"/>
          </p:cNvSpPr>
          <p:nvPr/>
        </p:nvSpPr>
        <p:spPr bwMode="auto">
          <a:xfrm>
            <a:off x="3414713" y="51958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9" name="Line 15"/>
          <p:cNvSpPr>
            <a:spLocks noChangeShapeType="1"/>
          </p:cNvSpPr>
          <p:nvPr/>
        </p:nvSpPr>
        <p:spPr bwMode="auto">
          <a:xfrm>
            <a:off x="5548313" y="32146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0" name="Line 16"/>
          <p:cNvSpPr>
            <a:spLocks noChangeShapeType="1"/>
          </p:cNvSpPr>
          <p:nvPr/>
        </p:nvSpPr>
        <p:spPr bwMode="auto">
          <a:xfrm>
            <a:off x="6732588" y="32146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1" name="Text Box 17"/>
          <p:cNvSpPr txBox="1">
            <a:spLocks noChangeArrowheads="1"/>
          </p:cNvSpPr>
          <p:nvPr/>
        </p:nvSpPr>
        <p:spPr bwMode="auto">
          <a:xfrm>
            <a:off x="2295525" y="33432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22" name="Text Box 18"/>
          <p:cNvSpPr txBox="1">
            <a:spLocks noChangeArrowheads="1"/>
          </p:cNvSpPr>
          <p:nvPr/>
        </p:nvSpPr>
        <p:spPr bwMode="auto">
          <a:xfrm>
            <a:off x="2257425" y="39909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23" name="Text Box 19"/>
          <p:cNvSpPr txBox="1">
            <a:spLocks noChangeArrowheads="1"/>
          </p:cNvSpPr>
          <p:nvPr/>
        </p:nvSpPr>
        <p:spPr bwMode="auto">
          <a:xfrm>
            <a:off x="2339975" y="5229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24" name="Line 24"/>
          <p:cNvSpPr>
            <a:spLocks noChangeShapeType="1"/>
          </p:cNvSpPr>
          <p:nvPr/>
        </p:nvSpPr>
        <p:spPr bwMode="auto">
          <a:xfrm>
            <a:off x="4862513" y="3214688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5" name="Text Box 25"/>
          <p:cNvSpPr txBox="1">
            <a:spLocks noChangeArrowheads="1"/>
          </p:cNvSpPr>
          <p:nvPr/>
        </p:nvSpPr>
        <p:spPr bwMode="auto">
          <a:xfrm>
            <a:off x="4938713" y="43878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26" name="AutoShape 26"/>
          <p:cNvSpPr>
            <a:spLocks noChangeArrowheads="1"/>
          </p:cNvSpPr>
          <p:nvPr/>
        </p:nvSpPr>
        <p:spPr bwMode="auto">
          <a:xfrm>
            <a:off x="3414713" y="5805488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3027" name="AutoShape 27"/>
          <p:cNvSpPr>
            <a:spLocks noChangeArrowheads="1"/>
          </p:cNvSpPr>
          <p:nvPr/>
        </p:nvSpPr>
        <p:spPr bwMode="auto">
          <a:xfrm rot="-5400000">
            <a:off x="6081713" y="435768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3028" name="Line 28"/>
          <p:cNvSpPr>
            <a:spLocks noChangeShapeType="1"/>
          </p:cNvSpPr>
          <p:nvPr/>
        </p:nvSpPr>
        <p:spPr bwMode="auto">
          <a:xfrm>
            <a:off x="7224713" y="58054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9" name="Text Box 29"/>
          <p:cNvSpPr txBox="1">
            <a:spLocks noChangeArrowheads="1"/>
          </p:cNvSpPr>
          <p:nvPr/>
        </p:nvSpPr>
        <p:spPr bwMode="auto">
          <a:xfrm>
            <a:off x="5680075" y="32908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0" name="Text Box 30"/>
          <p:cNvSpPr txBox="1">
            <a:spLocks noChangeArrowheads="1"/>
          </p:cNvSpPr>
          <p:nvPr/>
        </p:nvSpPr>
        <p:spPr bwMode="auto">
          <a:xfrm>
            <a:off x="5678488" y="38242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1" name="Text Box 31"/>
          <p:cNvSpPr txBox="1">
            <a:spLocks noChangeArrowheads="1"/>
          </p:cNvSpPr>
          <p:nvPr/>
        </p:nvSpPr>
        <p:spPr bwMode="auto">
          <a:xfrm>
            <a:off x="5749925" y="52562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2" name="Text Box 29"/>
          <p:cNvSpPr txBox="1">
            <a:spLocks noChangeArrowheads="1"/>
          </p:cNvSpPr>
          <p:nvPr/>
        </p:nvSpPr>
        <p:spPr bwMode="auto">
          <a:xfrm>
            <a:off x="3635375" y="3284538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970463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6732588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5" name="Text Box 11"/>
          <p:cNvSpPr txBox="1">
            <a:spLocks noChangeArrowheads="1"/>
          </p:cNvSpPr>
          <p:nvPr/>
        </p:nvSpPr>
        <p:spPr bwMode="auto">
          <a:xfrm>
            <a:off x="4405313" y="3876675"/>
            <a:ext cx="6715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6" name="Text Box 25"/>
          <p:cNvSpPr txBox="1">
            <a:spLocks noChangeArrowheads="1"/>
          </p:cNvSpPr>
          <p:nvPr/>
        </p:nvSpPr>
        <p:spPr bwMode="auto">
          <a:xfrm>
            <a:off x="4970463" y="36449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7" name="Text Box 25"/>
          <p:cNvSpPr txBox="1">
            <a:spLocks noChangeArrowheads="1"/>
          </p:cNvSpPr>
          <p:nvPr/>
        </p:nvSpPr>
        <p:spPr bwMode="auto">
          <a:xfrm>
            <a:off x="4970463" y="50815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8" name="Text Box 11"/>
          <p:cNvSpPr txBox="1">
            <a:spLocks noChangeArrowheads="1"/>
          </p:cNvSpPr>
          <p:nvPr/>
        </p:nvSpPr>
        <p:spPr bwMode="auto">
          <a:xfrm>
            <a:off x="4356100" y="5876925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9" name="Text Box 25"/>
          <p:cNvSpPr txBox="1">
            <a:spLocks noChangeArrowheads="1"/>
          </p:cNvSpPr>
          <p:nvPr/>
        </p:nvSpPr>
        <p:spPr bwMode="auto">
          <a:xfrm>
            <a:off x="4970463" y="57340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0" name="Text Box 11"/>
          <p:cNvSpPr txBox="1">
            <a:spLocks noChangeArrowheads="1"/>
          </p:cNvSpPr>
          <p:nvPr/>
        </p:nvSpPr>
        <p:spPr bwMode="auto">
          <a:xfrm>
            <a:off x="5916613" y="46148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1" name="Text Box 29"/>
          <p:cNvSpPr txBox="1">
            <a:spLocks noChangeArrowheads="1"/>
          </p:cNvSpPr>
          <p:nvPr/>
        </p:nvSpPr>
        <p:spPr bwMode="auto">
          <a:xfrm>
            <a:off x="3635375" y="530066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2" name="Text Box 10"/>
          <p:cNvSpPr txBox="1">
            <a:spLocks noChangeArrowheads="1"/>
          </p:cNvSpPr>
          <p:nvPr/>
        </p:nvSpPr>
        <p:spPr bwMode="auto">
          <a:xfrm>
            <a:off x="2387600" y="591185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3" name="Text Box 29"/>
          <p:cNvSpPr txBox="1">
            <a:spLocks noChangeArrowheads="1"/>
          </p:cNvSpPr>
          <p:nvPr/>
        </p:nvSpPr>
        <p:spPr bwMode="auto">
          <a:xfrm>
            <a:off x="7235825" y="32845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59446" name="Group 54"/>
          <p:cNvGraphicFramePr>
            <a:graphicFrameLocks noGrp="1"/>
          </p:cNvGraphicFramePr>
          <p:nvPr/>
        </p:nvGraphicFramePr>
        <p:xfrm>
          <a:off x="2193925" y="3141663"/>
          <a:ext cx="865188" cy="3325814"/>
        </p:xfrm>
        <a:graphic>
          <a:graphicData uri="http://schemas.openxmlformats.org/drawingml/2006/table">
            <a:tbl>
              <a:tblPr/>
              <a:tblGrid>
                <a:gridCol w="865188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8" name="Line 7"/>
          <p:cNvSpPr>
            <a:spLocks noChangeShapeType="1"/>
          </p:cNvSpPr>
          <p:nvPr/>
        </p:nvSpPr>
        <p:spPr bwMode="auto">
          <a:xfrm>
            <a:off x="1209675" y="3448050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59" name="Text Box 21"/>
          <p:cNvSpPr txBox="1">
            <a:spLocks noChangeArrowheads="1"/>
          </p:cNvSpPr>
          <p:nvPr/>
        </p:nvSpPr>
        <p:spPr bwMode="auto">
          <a:xfrm>
            <a:off x="1314450" y="278606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2843213" y="350043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2843213" y="4143375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62" name="Line 56"/>
          <p:cNvSpPr>
            <a:spLocks noChangeShapeType="1"/>
          </p:cNvSpPr>
          <p:nvPr/>
        </p:nvSpPr>
        <p:spPr bwMode="auto">
          <a:xfrm>
            <a:off x="2852738" y="550068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63" name="Text Box 29"/>
          <p:cNvSpPr txBox="1">
            <a:spLocks noChangeArrowheads="1"/>
          </p:cNvSpPr>
          <p:nvPr/>
        </p:nvSpPr>
        <p:spPr bwMode="auto">
          <a:xfrm>
            <a:off x="7235825" y="5984875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a[m-1][n-1]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64" name="Rectangle 63"/>
          <p:cNvSpPr>
            <a:spLocks noChangeArrowheads="1"/>
          </p:cNvSpPr>
          <p:nvPr/>
        </p:nvSpPr>
        <p:spPr bwMode="auto">
          <a:xfrm>
            <a:off x="2195513" y="60928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a[m-1]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65" name="Rectangle 2"/>
          <p:cNvSpPr>
            <a:spLocks noChangeArrowheads="1"/>
          </p:cNvSpPr>
          <p:nvPr/>
        </p:nvSpPr>
        <p:spPr bwMode="auto">
          <a:xfrm>
            <a:off x="2514600" y="3032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二维数组与一维数组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692275" y="2060575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2144713" y="37322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4036" name="Text Box 17"/>
          <p:cNvSpPr txBox="1">
            <a:spLocks noChangeArrowheads="1"/>
          </p:cNvSpPr>
          <p:nvPr/>
        </p:nvSpPr>
        <p:spPr bwMode="auto">
          <a:xfrm>
            <a:off x="2052638" y="24368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7" name="Text Box 18"/>
          <p:cNvSpPr txBox="1">
            <a:spLocks noChangeArrowheads="1"/>
          </p:cNvSpPr>
          <p:nvPr/>
        </p:nvSpPr>
        <p:spPr bwMode="auto">
          <a:xfrm>
            <a:off x="2014538" y="30845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8" name="Text Box 19"/>
          <p:cNvSpPr txBox="1">
            <a:spLocks noChangeArrowheads="1"/>
          </p:cNvSpPr>
          <p:nvPr/>
        </p:nvSpPr>
        <p:spPr bwMode="auto">
          <a:xfrm>
            <a:off x="2087563" y="43799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2144713" y="50482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82" name="Group 54"/>
          <p:cNvGraphicFramePr>
            <a:graphicFrameLocks noGrp="1"/>
          </p:cNvGraphicFramePr>
          <p:nvPr/>
        </p:nvGraphicFramePr>
        <p:xfrm>
          <a:off x="1900238" y="22336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4" name="Line 7"/>
          <p:cNvSpPr>
            <a:spLocks noChangeShapeType="1"/>
          </p:cNvSpPr>
          <p:nvPr/>
        </p:nvSpPr>
        <p:spPr bwMode="auto">
          <a:xfrm>
            <a:off x="971550" y="266223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1143000" y="2078038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56" name="Rectangle 27"/>
          <p:cNvSpPr>
            <a:spLocks noChangeArrowheads="1"/>
          </p:cNvSpPr>
          <p:nvPr/>
        </p:nvSpPr>
        <p:spPr bwMode="auto">
          <a:xfrm>
            <a:off x="1951038" y="53133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a[m-1]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4057" name="内容占位符 2"/>
          <p:cNvSpPr/>
          <p:nvPr/>
        </p:nvSpPr>
        <p:spPr bwMode="auto">
          <a:xfrm>
            <a:off x="3924300" y="2349500"/>
            <a:ext cx="47879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二维数组</a:t>
            </a:r>
            <a:r>
              <a:rPr lang="en-US" altLang="zh-CN" sz="2800">
                <a:latin typeface="Times New Roman" panose="02020603050405020304" pitchFamily="18" charset="0"/>
              </a:rPr>
              <a:t>a[m][n]</a:t>
            </a:r>
            <a:r>
              <a:rPr lang="zh-CN" altLang="en-US" sz="2800">
                <a:latin typeface="Times New Roman" panose="02020603050405020304" pitchFamily="18" charset="0"/>
              </a:rPr>
              <a:t>，可看作是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包含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个元素的一维数组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8" name="Rectangle 2"/>
          <p:cNvSpPr>
            <a:spLocks noChangeArrowheads="1"/>
          </p:cNvSpPr>
          <p:nvPr/>
        </p:nvSpPr>
        <p:spPr bwMode="auto">
          <a:xfrm>
            <a:off x="2514600" y="3032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二维数组与一维数组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8575" y="26035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二维数组存储结构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484313"/>
            <a:ext cx="8210550" cy="3929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在内存中存放数据时，和一维数组一样，按照</a:t>
            </a:r>
            <a:r>
              <a:rPr lang="zh-CN" altLang="en-US" sz="2800" b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顺序方式（即线性方式）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先存放第一行的数据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每一行中数据，按列下标的顺序由小到大存放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再存放第二行的数据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5060" name="Picture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23" y="4868863"/>
            <a:ext cx="5148262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矩形 48"/>
          <p:cNvSpPr/>
          <p:nvPr/>
        </p:nvSpPr>
        <p:spPr>
          <a:xfrm>
            <a:off x="7934960" y="2060575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8387398" y="37322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4036" name="Text Box 17"/>
          <p:cNvSpPr txBox="1">
            <a:spLocks noChangeArrowheads="1"/>
          </p:cNvSpPr>
          <p:nvPr/>
        </p:nvSpPr>
        <p:spPr bwMode="auto">
          <a:xfrm>
            <a:off x="8295323" y="24368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7" name="Text Box 18"/>
          <p:cNvSpPr txBox="1">
            <a:spLocks noChangeArrowheads="1"/>
          </p:cNvSpPr>
          <p:nvPr/>
        </p:nvSpPr>
        <p:spPr bwMode="auto">
          <a:xfrm>
            <a:off x="8257223" y="30845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8" name="Text Box 19"/>
          <p:cNvSpPr txBox="1">
            <a:spLocks noChangeArrowheads="1"/>
          </p:cNvSpPr>
          <p:nvPr/>
        </p:nvSpPr>
        <p:spPr bwMode="auto">
          <a:xfrm>
            <a:off x="8330248" y="43799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8387398" y="50482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82" name="Group 54"/>
          <p:cNvGraphicFramePr>
            <a:graphicFrameLocks noGrp="1"/>
          </p:cNvGraphicFramePr>
          <p:nvPr/>
        </p:nvGraphicFramePr>
        <p:xfrm>
          <a:off x="8142923" y="22336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4" name="Line 7"/>
          <p:cNvSpPr>
            <a:spLocks noChangeShapeType="1"/>
          </p:cNvSpPr>
          <p:nvPr/>
        </p:nvSpPr>
        <p:spPr bwMode="auto">
          <a:xfrm>
            <a:off x="7214235" y="266223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7385685" y="2078038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56" name="Rectangle 27"/>
          <p:cNvSpPr>
            <a:spLocks noChangeArrowheads="1"/>
          </p:cNvSpPr>
          <p:nvPr/>
        </p:nvSpPr>
        <p:spPr bwMode="auto">
          <a:xfrm>
            <a:off x="8193723" y="53133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a[m-1]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29f0a74-68c8-42d3-9f2d-cda256be3de5}"/>
</p:tagLst>
</file>

<file path=ppt/tags/tag2.xml><?xml version="1.0" encoding="utf-8"?>
<p:tagLst xmlns:p="http://schemas.openxmlformats.org/presentationml/2006/main">
  <p:tag name="KSO_WM_UNIT_TABLE_BEAUTIFY" val="smartTable{1405e2f0-8731-461c-80e6-eac059c00503}"/>
</p:tagLst>
</file>

<file path=ppt/tags/tag3.xml><?xml version="1.0" encoding="utf-8"?>
<p:tagLst xmlns:p="http://schemas.openxmlformats.org/presentationml/2006/main">
  <p:tag name="KSO_WM_UNIT_TABLE_BEAUTIFY" val="smartTable{1405e2f0-8731-461c-80e6-eac059c00503}"/>
</p:tagLst>
</file>

<file path=ppt/tags/tag4.xml><?xml version="1.0" encoding="utf-8"?>
<p:tagLst xmlns:p="http://schemas.openxmlformats.org/presentationml/2006/main">
  <p:tag name="KSO_WPP_MARK_KEY" val="e59d18dc-a8c4-4d02-bdf2-623b30f4ff5d"/>
  <p:tag name="COMMONDATA" val="eyJoZGlkIjoiMDk3NjAwYTMxMDI0ZTUyOGI4Yjg2MWM0ZmJkMjQ2ZjIifQ==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6087</Words>
  <Application>WPS 演示</Application>
  <PresentationFormat>全屏显示(4:3)</PresentationFormat>
  <Paragraphs>703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黑体</vt:lpstr>
      <vt:lpstr>Times New Roman</vt:lpstr>
      <vt:lpstr>Wingdings 2</vt:lpstr>
      <vt:lpstr>微软雅黑</vt:lpstr>
      <vt:lpstr>Arial Unicode MS</vt:lpstr>
      <vt:lpstr>楷体_GB2312</vt:lpstr>
      <vt:lpstr>新宋体</vt:lpstr>
      <vt:lpstr>示例演示文稿幻灯片（聚焦科技设计）</vt:lpstr>
      <vt:lpstr>Equation.3</vt:lpstr>
      <vt:lpstr>Equation.3</vt:lpstr>
      <vt:lpstr>Equation.3</vt:lpstr>
      <vt:lpstr>Equation.3</vt:lpstr>
      <vt:lpstr>Equation.3</vt:lpstr>
      <vt:lpstr>程序设计基础</vt:lpstr>
      <vt:lpstr>第六章数组</vt:lpstr>
      <vt:lpstr>数组</vt:lpstr>
      <vt:lpstr>二维数组定义</vt:lpstr>
      <vt:lpstr>PowerPoint 演示文稿</vt:lpstr>
      <vt:lpstr>二维数组与一维数组</vt:lpstr>
      <vt:lpstr>PowerPoint 演示文稿</vt:lpstr>
      <vt:lpstr>PowerPoint 演示文稿</vt:lpstr>
      <vt:lpstr>二维数组存储结构</vt:lpstr>
      <vt:lpstr>二维数组存储结构</vt:lpstr>
      <vt:lpstr>二维数组地址计算</vt:lpstr>
      <vt:lpstr>PowerPoint 演示文稿</vt:lpstr>
      <vt:lpstr>二维数组地址计算</vt:lpstr>
      <vt:lpstr>PowerPoint 演示文稿</vt:lpstr>
      <vt:lpstr>二维数组引用(使用)</vt:lpstr>
      <vt:lpstr>PowerPoint 演示文稿</vt:lpstr>
      <vt:lpstr>PowerPoint 演示文稿</vt:lpstr>
      <vt:lpstr>PowerPoint 演示文稿</vt:lpstr>
      <vt:lpstr>PowerPoint 演示文稿</vt:lpstr>
      <vt:lpstr>二维数组输入输出 </vt:lpstr>
      <vt:lpstr>PowerPoint 演示文稿</vt:lpstr>
      <vt:lpstr>PowerPoint 演示文稿</vt:lpstr>
      <vt:lpstr>PowerPoint 演示文稿</vt:lpstr>
      <vt:lpstr>示例</vt:lpstr>
      <vt:lpstr>PowerPoint 演示文稿</vt:lpstr>
      <vt:lpstr>PowerPoint 演示文稿</vt:lpstr>
      <vt:lpstr>PowerPoint 演示文稿</vt:lpstr>
      <vt:lpstr>数组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WXY</cp:lastModifiedBy>
  <cp:revision>3302</cp:revision>
  <dcterms:created xsi:type="dcterms:W3CDTF">2008-08-04T02:16:00Z</dcterms:created>
  <dcterms:modified xsi:type="dcterms:W3CDTF">2023-03-21T13:22:44Z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163F7BDB90384118A886CE07F5C435D5</vt:lpwstr>
  </property>
  <property fmtid="{D5CDD505-2E9C-101B-9397-08002B2CF9AE}" pid="3" name="KSOProductBuildVer">
    <vt:lpwstr>2052-11.1.0.13703</vt:lpwstr>
  </property>
</Properties>
</file>