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8"/>
  </p:notesMasterIdLst>
  <p:sldIdLst>
    <p:sldId id="659" r:id="rId4"/>
    <p:sldId id="660" r:id="rId5"/>
    <p:sldId id="423" r:id="rId6"/>
    <p:sldId id="421" r:id="rId7"/>
    <p:sldId id="424" r:id="rId9"/>
    <p:sldId id="426" r:id="rId10"/>
    <p:sldId id="639" r:id="rId11"/>
    <p:sldId id="427" r:id="rId12"/>
    <p:sldId id="428" r:id="rId13"/>
    <p:sldId id="662" r:id="rId14"/>
    <p:sldId id="678" r:id="rId15"/>
    <p:sldId id="429" r:id="rId16"/>
    <p:sldId id="695" r:id="rId17"/>
    <p:sldId id="431" r:id="rId18"/>
    <p:sldId id="432" r:id="rId19"/>
    <p:sldId id="433" r:id="rId20"/>
    <p:sldId id="694" r:id="rId21"/>
    <p:sldId id="434" r:id="rId22"/>
    <p:sldId id="653" r:id="rId23"/>
    <p:sldId id="543" r:id="rId24"/>
    <p:sldId id="642" r:id="rId25"/>
    <p:sldId id="646" r:id="rId26"/>
    <p:sldId id="643" r:id="rId27"/>
    <p:sldId id="644" r:id="rId28"/>
    <p:sldId id="647" r:id="rId29"/>
    <p:sldId id="544" r:id="rId30"/>
    <p:sldId id="520" r:id="rId31"/>
    <p:sldId id="976" r:id="rId32"/>
    <p:sldId id="671" r:id="rId33"/>
    <p:sldId id="679" r:id="rId34"/>
    <p:sldId id="672" r:id="rId35"/>
    <p:sldId id="673" r:id="rId36"/>
    <p:sldId id="684" r:id="rId37"/>
    <p:sldId id="674" r:id="rId38"/>
    <p:sldId id="689" r:id="rId39"/>
    <p:sldId id="717" r:id="rId40"/>
    <p:sldId id="977" r:id="rId41"/>
    <p:sldId id="718" r:id="rId42"/>
    <p:sldId id="978" r:id="rId43"/>
    <p:sldId id="719" r:id="rId44"/>
    <p:sldId id="686" r:id="rId45"/>
    <p:sldId id="690" r:id="rId46"/>
    <p:sldId id="909" r:id="rId47"/>
    <p:sldId id="664" r:id="rId48"/>
    <p:sldId id="442" r:id="rId49"/>
    <p:sldId id="691" r:id="rId50"/>
    <p:sldId id="704" r:id="rId51"/>
    <p:sldId id="692" r:id="rId52"/>
    <p:sldId id="720" r:id="rId53"/>
    <p:sldId id="721" r:id="rId54"/>
    <p:sldId id="722" r:id="rId55"/>
    <p:sldId id="723" r:id="rId56"/>
    <p:sldId id="724" r:id="rId57"/>
    <p:sldId id="774" r:id="rId58"/>
    <p:sldId id="725" r:id="rId59"/>
    <p:sldId id="726" r:id="rId60"/>
    <p:sldId id="985" r:id="rId61"/>
    <p:sldId id="981" r:id="rId62"/>
    <p:sldId id="984" r:id="rId63"/>
    <p:sldId id="986" r:id="rId64"/>
    <p:sldId id="987" r:id="rId65"/>
    <p:sldId id="982" r:id="rId66"/>
    <p:sldId id="980" r:id="rId67"/>
    <p:sldId id="988" r:id="rId68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6600FF"/>
    <a:srgbClr val="CC6600"/>
    <a:srgbClr val="66FF33"/>
    <a:srgbClr val="03F1C9"/>
    <a:srgbClr val="FFFF99"/>
    <a:srgbClr val="CC99FF"/>
    <a:srgbClr val="CC66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1" autoAdjust="0"/>
    <p:restoredTop sz="93538" autoAdjust="0"/>
  </p:normalViewPr>
  <p:slideViewPr>
    <p:cSldViewPr showGuides="1">
      <p:cViewPr varScale="1">
        <p:scale>
          <a:sx n="67" d="100"/>
          <a:sy n="67" d="100"/>
        </p:scale>
        <p:origin x="-1140" y="-108"/>
      </p:cViewPr>
      <p:guideLst>
        <p:guide orient="horz" pos="215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2" Type="http://schemas.openxmlformats.org/officeDocument/2006/relationships/tags" Target="tags/tag64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1B8793C0-0B27-4865-9A89-2D2A6055188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7381C-5148-484B-8785-75CADAC3668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F0BA4-8646-46A3-A5A4-9648CE427C64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91BF-4E4B-499F-A645-64C19B88489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01256-2B8D-4C83-BDA6-5B5F3CB22415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A429E-BAB5-45FE-8DEE-D6662042B4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7945-11AF-4BEB-80C3-381AD45DD91B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A982-8999-41E6-A352-5508332F4A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08C9-5FC4-4B96-AB89-E5DD68C8E645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F53A-32BA-47CA-8C7C-E23CA40A85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48CC6-D848-4BAA-8BAF-9710AE0E0B9E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23D64-A840-4F3C-BC10-391DC142737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0E12A-425F-4B17-8011-3746425DE3C7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84F36-8F10-42C2-88D8-EACB8FF72BC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B86D-6329-4127-950F-E0A1920D8DE5}" type="datetime4">
              <a:rPr 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19392-6B33-4858-B66F-2F43101E6B3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43BF-D2F6-424D-9DE6-2BFE97D2F60B}" type="datetime4">
              <a:rPr 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DB0BE-A996-4D38-90FC-EF8C88410C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BF132-DBAF-401F-A00C-0BBF37CE8915}" type="datetime4">
              <a:rPr 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94CA-2AA6-416A-86FA-F2929B493B3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BF5-DCB2-43E1-BD5D-47DE21EB3EDC}" type="datetime4">
              <a:rPr 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8FC81-CFA1-47A9-9602-0C1AF231E1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62B97-ADA1-4FA8-BBFE-9A2868B728DF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84C4E-E457-4A47-B68F-648AE80261B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FADD7-9EC6-4E63-ACD0-214B443D0222}" type="datetime4">
              <a:rPr 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60EAF-9985-4738-BEF0-8B4C302A44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9AD37-8897-4444-9A39-92EF46149BF0}" type="datetime4">
              <a:rPr 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935B-E3E5-4116-BC04-49FD8657F5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D756-5D85-4859-858C-521D50312C54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1AAD1-D470-44CD-B5B4-E327CB2E4F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A3B51-B231-43D6-8212-DAD418C5F998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2607-DCDA-4CFB-B057-F70EE99328D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761D8-C3A8-4A4E-B459-F93E26A13D32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E5F3-BB13-4F39-A904-AC7815D9D2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86F34-6A9D-4168-AE61-A4A7305399C3}" type="datetime4">
              <a:rPr lang="en-US"/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8882C-FC87-4A73-B6D2-A44D4E2708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9D2A9-5068-4C4C-9280-3B20267B83DF}" type="datetime4">
              <a:rPr lang="en-US"/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F3594-AEF0-4E8A-902E-B948BA8E0D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B29E-1467-4141-ACBB-FDA3C5FDEC08}" type="datetime4">
              <a:rPr lang="en-US"/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31A2D-0522-4206-9CFD-770583788AA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6569-F218-42BC-A3E4-9BDEFA80DB15}" type="datetime4">
              <a:rPr lang="en-US"/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C864E-D9C0-492F-AF77-7CC66640901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DF3B3-047E-49C7-9521-FCF3A7FB3F96}" type="datetime4">
              <a:rPr lang="en-US"/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BE22-F611-4576-8503-3EDC909F6E9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82E32-0F5B-40E0-80BF-749C237694C6}" type="datetime4">
              <a:rPr lang="en-US"/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42483-F9FF-491C-B8E9-86356C3B12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2.png"/><Relationship Id="rId15" Type="http://schemas.openxmlformats.org/officeDocument/2006/relationships/oleObject" Target="../embeddings/oleObject2.bin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3"/>
          <p:cNvGrpSpPr/>
          <p:nvPr/>
        </p:nvGrpSpPr>
        <p:grpSpPr bwMode="auto">
          <a:xfrm>
            <a:off x="0" y="879475"/>
            <a:ext cx="9144000" cy="144463"/>
            <a:chOff x="0" y="0"/>
            <a:chExt cx="4241" cy="91"/>
          </a:xfrm>
        </p:grpSpPr>
        <p:sp>
          <p:nvSpPr>
            <p:cNvPr id="1028" name="Line 4"/>
            <p:cNvSpPr>
              <a:spLocks noChangeShapeType="1"/>
            </p:cNvSpPr>
            <p:nvPr userDrawn="1"/>
          </p:nvSpPr>
          <p:spPr bwMode="auto">
            <a:xfrm>
              <a:off x="0" y="0"/>
              <a:ext cx="4241" cy="0"/>
            </a:xfrm>
            <a:prstGeom prst="line">
              <a:avLst/>
            </a:prstGeom>
            <a:noFill/>
            <a:ln w="1270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9" name="Line 5"/>
            <p:cNvSpPr>
              <a:spLocks noChangeShapeType="1"/>
            </p:cNvSpPr>
            <p:nvPr userDrawn="1"/>
          </p:nvSpPr>
          <p:spPr bwMode="auto">
            <a:xfrm>
              <a:off x="0" y="45"/>
              <a:ext cx="4241" cy="0"/>
            </a:xfrm>
            <a:prstGeom prst="line">
              <a:avLst/>
            </a:prstGeom>
            <a:noFill/>
            <a:ln w="1270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Line 6"/>
            <p:cNvSpPr>
              <a:spLocks noChangeShapeType="1"/>
            </p:cNvSpPr>
            <p:nvPr userDrawn="1"/>
          </p:nvSpPr>
          <p:spPr bwMode="auto">
            <a:xfrm>
              <a:off x="0" y="91"/>
              <a:ext cx="4241" cy="0"/>
            </a:xfrm>
            <a:prstGeom prst="line">
              <a:avLst/>
            </a:prstGeom>
            <a:noFill/>
            <a:ln w="1270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1" name="Group 7"/>
          <p:cNvGrpSpPr>
            <a:grpSpLocks noChangeAspect="1"/>
          </p:cNvGrpSpPr>
          <p:nvPr/>
        </p:nvGrpSpPr>
        <p:grpSpPr bwMode="auto">
          <a:xfrm>
            <a:off x="0" y="-7938"/>
            <a:ext cx="2341563" cy="1120776"/>
            <a:chOff x="0" y="0"/>
            <a:chExt cx="1475" cy="694"/>
          </a:xfrm>
        </p:grpSpPr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" name="" r:id="rId13" imgW="3645535" imgH="3930650" progId="">
                    <p:embed/>
                  </p:oleObj>
                </mc:Choice>
                <mc:Fallback>
                  <p:oleObj name="" r:id="rId13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" name="" r:id="rId15" imgW="2575560" imgH="2545080" progId="">
                    <p:embed/>
                  </p:oleObj>
                </mc:Choice>
                <mc:Fallback>
                  <p:oleObj name="" r:id="rId15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34A9967B-27CD-4575-ACB8-79933E3FD5B0}" type="datetime4">
              <a:rPr lang="en-US"/>
            </a:fld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53A0F4A-5D0D-4BEA-96DB-1B1031C69A39}" type="slidenum">
              <a:rPr lang="en-US"/>
            </a:fld>
            <a:endParaRPr lang="en-US"/>
          </a:p>
        </p:txBody>
      </p:sp>
      <p:grpSp>
        <p:nvGrpSpPr>
          <p:cNvPr id="4" name="Group 15"/>
          <p:cNvGrpSpPr/>
          <p:nvPr/>
        </p:nvGrpSpPr>
        <p:grpSpPr bwMode="auto">
          <a:xfrm>
            <a:off x="0" y="1109663"/>
            <a:ext cx="9144000" cy="169862"/>
            <a:chOff x="0" y="0"/>
            <a:chExt cx="5760" cy="107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auto">
            <a:xfrm>
              <a:off x="1476" y="14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385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电信学院 计算机科学与技术系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45" name="Group 5"/>
          <p:cNvGrpSpPr/>
          <p:nvPr/>
        </p:nvGrpSpPr>
        <p:grpSpPr bwMode="auto">
          <a:xfrm>
            <a:off x="19050" y="2330450"/>
            <a:ext cx="9115425" cy="358775"/>
            <a:chOff x="0" y="0"/>
            <a:chExt cx="1927" cy="226"/>
          </a:xfrm>
        </p:grpSpPr>
        <p:sp>
          <p:nvSpPr>
            <p:cNvPr id="2054" name="Line 10"/>
            <p:cNvSpPr>
              <a:spLocks noChangeShapeType="1"/>
            </p:cNvSpPr>
            <p:nvPr/>
          </p:nvSpPr>
          <p:spPr bwMode="auto">
            <a:xfrm>
              <a:off x="0" y="0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" name="Line 11"/>
            <p:cNvSpPr>
              <a:spLocks noChangeShapeType="1"/>
            </p:cNvSpPr>
            <p:nvPr/>
          </p:nvSpPr>
          <p:spPr bwMode="auto">
            <a:xfrm>
              <a:off x="0" y="72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" name="Line 12"/>
            <p:cNvSpPr>
              <a:spLocks noChangeShapeType="1"/>
            </p:cNvSpPr>
            <p:nvPr/>
          </p:nvSpPr>
          <p:spPr bwMode="auto">
            <a:xfrm>
              <a:off x="0" y="148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7" name="Line 13"/>
            <p:cNvSpPr>
              <a:spLocks noChangeShapeType="1"/>
            </p:cNvSpPr>
            <p:nvPr/>
          </p:nvSpPr>
          <p:spPr bwMode="auto">
            <a:xfrm>
              <a:off x="0" y="226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024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9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8CC953EB-F179-4AAE-BBF2-68C2DD463DFD}" type="datetime4">
              <a:rPr lang="en-US"/>
            </a:fld>
            <a:endParaRPr lang="en-US"/>
          </a:p>
        </p:txBody>
      </p:sp>
      <p:sp>
        <p:nvSpPr>
          <p:cNvPr id="20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6ED5E0E-7685-4569-B7DD-64849F90EFF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92500" y="2852738"/>
            <a:ext cx="4513263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sz="5400" kern="0" dirty="0">
                <a:solidFill>
                  <a:schemeClr val="bg1"/>
                </a:solidFill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sz="5400" kern="0" dirty="0">
              <a:solidFill>
                <a:schemeClr val="bg1"/>
              </a:solidFill>
              <a:latin typeface="黑体" panose="02010609060101010101" pitchFamily="49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188" y="1341438"/>
            <a:ext cx="8208962" cy="2735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0" dirty="0">
                <a:latin typeface="Times New Roman" panose="02020603050405020304" pitchFamily="18" charset="0"/>
              </a:rPr>
              <a:t>若调整问题：打印输出如下图案，如何修改程序？</a:t>
            </a:r>
            <a:endParaRPr lang="zh-CN" altLang="en-US" sz="32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-------------------------------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latin typeface="Times New Roman" panose="02020603050405020304" pitchFamily="18" charset="0"/>
              </a:rPr>
              <a:t>This day is so cool!</a:t>
            </a:r>
            <a:endParaRPr lang="en-US" altLang="zh-CN" sz="32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-------------------------------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55875" y="188913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zh-CN" altLang="en-US" sz="4000" b="0" kern="0" dirty="0">
                <a:solidFill>
                  <a:schemeClr val="bg1"/>
                </a:solidFill>
                <a:latin typeface="黑体" panose="02010609060101010101" pitchFamily="49" charset="-122"/>
                <a:ea typeface="+mj-ea"/>
                <a:cs typeface="+mj-cs"/>
              </a:rPr>
              <a:t>思考</a:t>
            </a:r>
            <a:endParaRPr lang="zh-CN" altLang="en-US" sz="4000" b="0" kern="0" dirty="0">
              <a:solidFill>
                <a:schemeClr val="bg1"/>
              </a:solidFill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5543550" y="2636838"/>
            <a:ext cx="3492500" cy="151288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原问题：打印如下图案：</a:t>
            </a:r>
            <a:endParaRPr lang="zh-CN" altLang="en-US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************************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This day is so cool!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************************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3850" y="4724400"/>
            <a:ext cx="3960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5725" lvl="1"/>
            <a:r>
              <a:rPr lang="zh-CN" altLang="en-US" sz="2800" b="0" dirty="0">
                <a:latin typeface="Times New Roman" panose="02020603050405020304" pitchFamily="18" charset="0"/>
              </a:rPr>
              <a:t>采用算法</a:t>
            </a:r>
            <a:r>
              <a:rPr lang="en-US" altLang="zh-CN" sz="2800" b="0" dirty="0">
                <a:latin typeface="Times New Roman" panose="02020603050405020304" pitchFamily="18" charset="0"/>
              </a:rPr>
              <a:t>1</a:t>
            </a:r>
            <a:r>
              <a:rPr lang="zh-CN" altLang="en-US" sz="2800" b="0" dirty="0">
                <a:latin typeface="Times New Roman" panose="02020603050405020304" pitchFamily="18" charset="0"/>
              </a:rPr>
              <a:t>，要调整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0" dirty="0">
                <a:latin typeface="Times New Roman" panose="02020603050405020304" pitchFamily="18" charset="0"/>
              </a:rPr>
              <a:t>个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printf</a:t>
            </a:r>
            <a:r>
              <a:rPr lang="zh-CN" altLang="en-US" sz="2800" b="0" dirty="0">
                <a:latin typeface="Times New Roman" panose="02020603050405020304" pitchFamily="18" charset="0"/>
              </a:rPr>
              <a:t>函数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/>
        </p:nvSpPr>
        <p:spPr bwMode="auto">
          <a:xfrm>
            <a:off x="4679950" y="4724400"/>
            <a:ext cx="4500563" cy="1800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main()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dirty="0">
                <a:solidFill>
                  <a:srgbClr val="FF3300"/>
                </a:solidFill>
              </a:rPr>
              <a:t>-------------------------------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\n”);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(“This day is so cool!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\n"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dirty="0">
                <a:solidFill>
                  <a:srgbClr val="FF3300"/>
                </a:solidFill>
              </a:rPr>
              <a:t>-------------------------------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\n”);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0;    }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6165" y="1758295"/>
            <a:ext cx="23755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zh-CN" altLang="en-US" sz="2800" b="0" dirty="0">
                <a:latin typeface="Times New Roman" panose="02020603050405020304" pitchFamily="18" charset="0"/>
              </a:rPr>
              <a:t>采用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2800" b="0" dirty="0">
                <a:latin typeface="Times New Roman" panose="02020603050405020304" pitchFamily="18" charset="0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b="0" dirty="0">
                <a:latin typeface="Times New Roman" panose="02020603050405020304" pitchFamily="18" charset="0"/>
              </a:rPr>
              <a:t>只需要调整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0" dirty="0">
                <a:latin typeface="Times New Roman" panose="02020603050405020304" pitchFamily="18" charset="0"/>
              </a:rPr>
              <a:t>个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echoline</a:t>
            </a:r>
            <a:r>
              <a:rPr lang="zh-CN" altLang="en-US" sz="2800" b="0" dirty="0">
                <a:latin typeface="Times New Roman" panose="02020603050405020304" pitchFamily="18" charset="0"/>
              </a:rPr>
              <a:t>函数，其他代码都不需要动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2375595" y="333375"/>
            <a:ext cx="6732909" cy="6264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echoline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echoline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-------------------------------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\n”);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echotext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echotext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(“This day is so cool!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\n"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main()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echoline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调用函数，打印“*****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…..”*/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echotext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调用函数，打印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”This day…..” */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echoline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调用函数，打印“*****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…..” */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0;      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858963"/>
            <a:ext cx="8229600" cy="4665662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</a:rPr>
              <a:t>程序设计中，常常将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功能独立</a:t>
            </a:r>
            <a:r>
              <a:rPr lang="zh-CN" altLang="en-US" sz="2800" dirty="0" smtClean="0">
                <a:latin typeface="黑体" panose="02010609060101010101" pitchFamily="49" charset="-122"/>
              </a:rPr>
              <a:t>的模块或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重复使用</a:t>
            </a:r>
            <a:r>
              <a:rPr lang="zh-CN" altLang="en-US" sz="2800" dirty="0" smtClean="0">
                <a:latin typeface="黑体" panose="02010609060101010101" pitchFamily="49" charset="-122"/>
              </a:rPr>
              <a:t>的功能定义成一个函数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</a:rPr>
              <a:t>当需要使用这个功能时，只需简单调用这个函数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</a:rPr>
              <a:t>这样做可以使程序结构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比较简单，容易阅读，易于修改</a:t>
            </a:r>
            <a:endParaRPr lang="zh-CN" altLang="en-US" sz="2800" dirty="0" smtClean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</a:endParaRPr>
          </a:p>
        </p:txBody>
      </p:sp>
      <p:pic>
        <p:nvPicPr>
          <p:cNvPr id="21508" name="Picture 5" descr="C:\Program Files\Microsoft Office\MEDIA\CAGCAT10\j0234687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286375"/>
            <a:ext cx="182086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711450" y="303213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US" altLang="zh-CN" sz="4000" b="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4000" b="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语言函数概述</a:t>
            </a:r>
            <a:endParaRPr lang="zh-CN" altLang="en-US" sz="4000" b="0" kern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920750" y="1340768"/>
            <a:ext cx="6604000" cy="42481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基本部分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函数的定义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函数的调用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使用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</a:rPr>
              <a:t>实际参数和形式参数</a:t>
            </a:r>
            <a:endParaRPr lang="en-US" altLang="zh-CN" sz="2000" dirty="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</a:rPr>
              <a:t>函数的返回值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函数的声明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函数的嵌套和递归调用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局部变量和全局变量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存储类别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作用域、生存周期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27652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D5B152-8895-45C6-8FB6-F6B1E817B693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pic>
        <p:nvPicPr>
          <p:cNvPr id="27653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89363"/>
            <a:ext cx="201453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0" kern="0" smtClean="0">
                <a:latin typeface="黑体" panose="02010609060101010101" pitchFamily="49" charset="-122"/>
              </a:rPr>
              <a:t>函数主要内容</a:t>
            </a:r>
            <a:endParaRPr lang="zh-CN" altLang="en-US" b="0" kern="0" dirty="0" smtClean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函数的定义</a:t>
            </a:r>
            <a:endParaRPr lang="zh-CN" altLang="en-US" dirty="0" smtClean="0">
              <a:latin typeface="黑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831975"/>
            <a:ext cx="8964488" cy="4260850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</a:rPr>
              <a:t>一般格式是：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 &lt;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返回值类型说明符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&gt;  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&lt;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函数名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&gt;( </a:t>
            </a:r>
            <a:r>
              <a:rPr lang="en-US" altLang="zh-CN" sz="2800" b="1" dirty="0" smtClean="0">
                <a:solidFill>
                  <a:srgbClr val="6600FF"/>
                </a:solidFill>
                <a:latin typeface="黑体" panose="02010609060101010101" pitchFamily="49" charset="-122"/>
              </a:rPr>
              <a:t>[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&lt;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形式参数列表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&gt;</a:t>
            </a:r>
            <a:r>
              <a:rPr lang="en-US" altLang="zh-CN" sz="2800" b="1" dirty="0" smtClean="0">
                <a:solidFill>
                  <a:srgbClr val="6600FF"/>
                </a:solidFill>
                <a:latin typeface="黑体" panose="02010609060101010101" pitchFamily="49" charset="-122"/>
              </a:rPr>
              <a:t>] 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)</a:t>
            </a:r>
            <a:endParaRPr lang="en-US" altLang="zh-CN" sz="2800" b="1" dirty="0" smtClean="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　 </a:t>
            </a:r>
            <a:r>
              <a:rPr lang="en-US" altLang="zh-CN" sz="2800" b="1" dirty="0">
                <a:latin typeface="黑体" panose="02010609060101010101" pitchFamily="49" charset="-122"/>
              </a:rPr>
              <a:t>{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 </a:t>
            </a:r>
            <a:endParaRPr lang="en-US" altLang="zh-CN" sz="2800" b="1" dirty="0" smtClean="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　　　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&lt;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函数体语句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&gt;</a:t>
            </a:r>
            <a:endParaRPr lang="en-US" altLang="zh-CN" sz="2800" dirty="0" smtClean="0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	</a:t>
            </a:r>
            <a:r>
              <a:rPr lang="en-US" altLang="zh-CN" sz="2800" dirty="0" smtClean="0">
                <a:latin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}</a:t>
            </a:r>
            <a:endParaRPr lang="en-US" altLang="zh-CN" sz="2800" b="1" dirty="0" smtClean="0">
              <a:latin typeface="黑体" panose="02010609060101010101" pitchFamily="49" charset="-122"/>
            </a:endParaRPr>
          </a:p>
          <a:p>
            <a:pPr lvl="1" indent="-742950">
              <a:buFont typeface="Wingdings 2" panose="05020102010507070707" pitchFamily="18" charset="2"/>
              <a:buNone/>
            </a:pPr>
            <a:endParaRPr lang="en-US" altLang="zh-CN" i="1" dirty="0" smtClean="0">
              <a:latin typeface="黑体" panose="02010609060101010101" pitchFamily="49" charset="-122"/>
            </a:endParaRPr>
          </a:p>
          <a:p>
            <a:pPr lvl="1" indent="-742950">
              <a:buFont typeface="Wingdings 2" panose="05020102010507070707" pitchFamily="18" charset="2"/>
              <a:buNone/>
            </a:pPr>
            <a:r>
              <a:rPr lang="zh-CN" altLang="en-US" sz="2000" i="1" dirty="0" smtClean="0">
                <a:latin typeface="黑体" panose="02010609060101010101" pitchFamily="49" charset="-122"/>
              </a:rPr>
              <a:t>用</a:t>
            </a:r>
            <a:r>
              <a:rPr lang="zh-CN" altLang="en-US" sz="2000" b="1" i="1" dirty="0" smtClean="0">
                <a:solidFill>
                  <a:srgbClr val="6600FF"/>
                </a:solidFill>
                <a:latin typeface="黑体" panose="02010609060101010101" pitchFamily="49" charset="-122"/>
              </a:rPr>
              <a:t>方括号</a:t>
            </a:r>
            <a:r>
              <a:rPr lang="zh-CN" altLang="en-US" sz="2000" i="1" dirty="0" smtClean="0">
                <a:latin typeface="黑体" panose="02010609060101010101" pitchFamily="49" charset="-122"/>
              </a:rPr>
              <a:t>括起，表示该部分内容可以省略。</a:t>
            </a:r>
            <a:endParaRPr lang="zh-CN" altLang="en-US" sz="2000" i="1" dirty="0" smtClean="0">
              <a:latin typeface="黑体" panose="02010609060101010101" pitchFamily="49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501382" y="3277270"/>
            <a:ext cx="3535114" cy="223996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max(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x,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{   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   t = (x&gt;y) ?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x : y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return (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t);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22860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</a:rPr>
              <a:t>函数定义格式说明</a:t>
            </a:r>
            <a:endParaRPr lang="en-US" altLang="zh-CN" smtClean="0">
              <a:latin typeface="黑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2814" y="1484784"/>
            <a:ext cx="8189913" cy="1728192"/>
          </a:xfrm>
        </p:spPr>
        <p:txBody>
          <a:bodyPr/>
          <a:lstStyle/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函数名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定义了函数的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名字，以便可以通过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名字找到某个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起名要符合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语言的标识符命名规则，大小写敏感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429125" y="3573016"/>
            <a:ext cx="4419600" cy="2782888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{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(a, 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08050" y="3644454"/>
            <a:ext cx="3183830" cy="27269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{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24582" name="直接箭头连接符 7"/>
          <p:cNvCxnSpPr>
            <a:cxnSpLocks noChangeShapeType="1"/>
          </p:cNvCxnSpPr>
          <p:nvPr/>
        </p:nvCxnSpPr>
        <p:spPr bwMode="auto">
          <a:xfrm flipH="1" flipV="1">
            <a:off x="3492500" y="4038154"/>
            <a:ext cx="1943735" cy="902970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22860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</a:rPr>
              <a:t>函数定义格式说明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484313"/>
            <a:ext cx="8229600" cy="2374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形式参数列表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说明使用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函数需要什么样的参数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若没有参数，可以不写，也可以写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则该函数被称为无参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若形式参数有多个，用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逗号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隔开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72880" y="3742456"/>
            <a:ext cx="4419600" cy="2782888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{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805" y="3813894"/>
            <a:ext cx="3183830" cy="266534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{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7" name="直接箭头连接符 7"/>
          <p:cNvCxnSpPr>
            <a:cxnSpLocks noChangeShapeType="1"/>
          </p:cNvCxnSpPr>
          <p:nvPr/>
        </p:nvCxnSpPr>
        <p:spPr bwMode="auto">
          <a:xfrm flipH="1" flipV="1">
            <a:off x="3536255" y="4207594"/>
            <a:ext cx="2835910" cy="805815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22860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函数定义格式说明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5775" y="1700709"/>
            <a:ext cx="8189913" cy="151226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返回值类型说明符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确定函数的返回值的类型，如整型、实型、字符型等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语句返回相应的值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429125" y="3429000"/>
            <a:ext cx="4419600" cy="2782888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{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750" y="3500438"/>
            <a:ext cx="2895600" cy="2816156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{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24582" name="直接箭头连接符 7"/>
          <p:cNvCxnSpPr>
            <a:cxnSpLocks noChangeShapeType="1"/>
          </p:cNvCxnSpPr>
          <p:nvPr/>
        </p:nvCxnSpPr>
        <p:spPr bwMode="auto">
          <a:xfrm flipH="1" flipV="1">
            <a:off x="3492500" y="3894138"/>
            <a:ext cx="1871980" cy="758825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29600" cy="502602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函数体语句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规定了函数中要执行的语句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用一对大括号括起来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4473575" y="3505200"/>
            <a:ext cx="4419600" cy="30257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int main( )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int a, b, c;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scanf (“%d, %d”, &amp;a, &amp;b);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printf (“This max is: %d\n”, c);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9750" y="3562350"/>
            <a:ext cx="2895600" cy="26035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max(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 = (x&gt;y) ? x:y 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return ( t 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1145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zh-CN" altLang="en-US" sz="4000" kern="0" dirty="0">
                <a:solidFill>
                  <a:schemeClr val="bg1"/>
                </a:solidFill>
                <a:latin typeface="黑体" panose="02010609060101010101" pitchFamily="49" charset="-122"/>
                <a:ea typeface="+mj-ea"/>
                <a:cs typeface="+mj-cs"/>
              </a:rPr>
              <a:t>函数定义格式说明</a:t>
            </a:r>
            <a:endParaRPr lang="en-US" sz="4000" kern="0" dirty="0">
              <a:solidFill>
                <a:schemeClr val="bg1"/>
              </a:solidFill>
              <a:latin typeface="黑体" panose="02010609060101010101" pitchFamily="49" charset="-122"/>
              <a:ea typeface="+mj-ea"/>
              <a:cs typeface="+mj-cs"/>
            </a:endParaRPr>
          </a:p>
        </p:txBody>
      </p:sp>
      <p:cxnSp>
        <p:nvCxnSpPr>
          <p:cNvPr id="26630" name="直接箭头连接符 6"/>
          <p:cNvCxnSpPr>
            <a:cxnSpLocks noChangeShapeType="1"/>
          </p:cNvCxnSpPr>
          <p:nvPr/>
        </p:nvCxnSpPr>
        <p:spPr bwMode="auto">
          <a:xfrm flipH="1" flipV="1">
            <a:off x="3492500" y="4437063"/>
            <a:ext cx="2087880" cy="647700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2711450" y="22860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</a:rPr>
              <a:t>函数相关主要内容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920750" y="1340768"/>
            <a:ext cx="6604000" cy="42481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基本部分：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函数的定义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函数的调用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)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</a:rPr>
              <a:t>实际参数和形式参数</a:t>
            </a:r>
            <a:endParaRPr lang="en-US" altLang="zh-CN" sz="2000" dirty="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</a:rPr>
              <a:t>函数的返回值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函数的声明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函数的嵌套和递归调用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局部变量和全局变量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存储类别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作用域、生存周期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27652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D5B152-8895-45C6-8FB6-F6B1E817B693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pic>
        <p:nvPicPr>
          <p:cNvPr id="27653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89363"/>
            <a:ext cx="201453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0680218-6460-49CA-B434-E55B457524F7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语言构成体系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数据类型和运算符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基本数据类型：整型、实型、字符型等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复杂数据类型：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、指针、结构体等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语句（描述和控制操作步骤）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支持结构化程序设计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语言要有相应的语句来支持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程序是由一系列函数组成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程序运行的基本单元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71775" y="333375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  <a:latin typeface="黑体" panose="02010609060101010101" pitchFamily="49" charset="-122"/>
              </a:rPr>
              <a:t>用函数实现模块化程序设计 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函数调用格式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55726"/>
            <a:ext cx="8229600" cy="2541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调用函数就是执行该函数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函数由系统调用，其他函数不能调用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通过函数名实现对某个函数进行调用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黑体" panose="02010609060101010101" pitchFamily="49" charset="-122"/>
              </a:rPr>
              <a:t>一般格式：</a:t>
            </a:r>
            <a:endParaRPr lang="zh-CN" altLang="en-US" dirty="0" smtClean="0"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黑体" panose="02010609060101010101" pitchFamily="49" charset="-122"/>
              </a:rPr>
              <a:t>	   </a:t>
            </a:r>
            <a:r>
              <a:rPr lang="zh-CN" altLang="en-US" sz="2800" dirty="0" smtClean="0">
                <a:latin typeface="黑体" panose="02010609060101010101" pitchFamily="49" charset="-122"/>
              </a:rPr>
              <a:t>　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&lt;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函数名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&gt; (</a:t>
            </a:r>
            <a:r>
              <a:rPr lang="en-US" altLang="zh-CN" sz="2800" dirty="0" smtClean="0">
                <a:latin typeface="黑体" panose="02010609060101010101" pitchFamily="49" charset="-122"/>
              </a:rPr>
              <a:t>&lt;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实际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参数列表</a:t>
            </a:r>
            <a:r>
              <a:rPr lang="en-US" altLang="zh-CN" sz="2800" dirty="0" smtClean="0">
                <a:latin typeface="黑体" panose="02010609060101010101" pitchFamily="49" charset="-122"/>
              </a:rPr>
              <a:t>&gt;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4500563" y="3897313"/>
            <a:ext cx="4419600" cy="284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int main( )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int a, b, c;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scanf (“%d%d”, &amp;a, &amp;b);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360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printf (“This max is: %d\n”, c);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return 0;     }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68313" y="4078288"/>
            <a:ext cx="2895600" cy="25908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max(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{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return(t);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28678" name="直接箭头连接符 5"/>
          <p:cNvCxnSpPr>
            <a:cxnSpLocks noChangeShapeType="1"/>
          </p:cNvCxnSpPr>
          <p:nvPr/>
        </p:nvCxnSpPr>
        <p:spPr bwMode="auto">
          <a:xfrm flipH="1" flipV="1">
            <a:off x="3347720" y="4436745"/>
            <a:ext cx="1152525" cy="1151890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函数的参数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4638675" cy="496857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形式参数与实际参数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时：函数名后括号内的变量称为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形式参数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如: x,  y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时：函数名后括号内的变量被称为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实际参数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如：a,  b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0" y="1125538"/>
            <a:ext cx="4419600" cy="56451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max(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    </a:t>
            </a:r>
            <a:r>
              <a:rPr lang="en-US" altLang="zh-CN" sz="2000" b="0" dirty="0">
                <a:latin typeface="黑体" panose="02010609060101010101" pitchFamily="49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</a:rPr>
              <a:t>定义函数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{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t;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return(t);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40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40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 </a:t>
            </a:r>
            <a:r>
              <a:rPr lang="en-US" altLang="zh-CN" sz="2000" b="0" dirty="0">
                <a:latin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6600FF"/>
                </a:solidFill>
                <a:latin typeface="黑体" panose="02010609060101010101" pitchFamily="49" charset="-122"/>
              </a:rPr>
              <a:t>调用函数</a:t>
            </a:r>
            <a:endParaRPr lang="zh-CN" altLang="en-US" sz="2000" dirty="0">
              <a:solidFill>
                <a:srgbClr val="6600FF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8110" y="22860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函数的调用过程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4355" y="1628775"/>
            <a:ext cx="4678363" cy="4978400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程序执行顺序是：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从入口函数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开始运行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c=max(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语句时，调用函数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分配给形参x,y存储空间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实参a,b的值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给形参x,y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函数体语句，运行结果由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语句返回，被赋值给c保存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函数运行完，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形参的存储空间被收回</a:t>
            </a:r>
            <a:endParaRPr lang="zh-CN" alt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724400" y="1412875"/>
            <a:ext cx="4419600" cy="52165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int max(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x, 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{    int t;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  t = (x&gt;y) ? x:y 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 return(t);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}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int main( )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int a, b,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scanf (“%d%d”, &amp;a, &amp;b);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printf (“This max is: %d\n”, c);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557" name="Group 5"/>
          <p:cNvGraphicFramePr>
            <a:graphicFrameLocks noGrp="1"/>
          </p:cNvGraphicFramePr>
          <p:nvPr/>
        </p:nvGraphicFramePr>
        <p:xfrm>
          <a:off x="6596063" y="4076700"/>
          <a:ext cx="1000125" cy="53530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3567" name="Group 15"/>
          <p:cNvGraphicFramePr>
            <a:graphicFrameLocks noGrp="1"/>
          </p:cNvGraphicFramePr>
          <p:nvPr/>
        </p:nvGraphicFramePr>
        <p:xfrm>
          <a:off x="7667625" y="4076700"/>
          <a:ext cx="1000125" cy="525780"/>
        </p:xfrm>
        <a:graphic>
          <a:graphicData uri="http://schemas.openxmlformats.org/drawingml/2006/table">
            <a:tbl>
              <a:tblPr/>
              <a:tblGrid>
                <a:gridCol w="519113"/>
                <a:gridCol w="481012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2020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2021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3577" name="Group 25"/>
          <p:cNvGraphicFramePr>
            <a:graphicFrameLocks noGrp="1"/>
          </p:cNvGraphicFramePr>
          <p:nvPr/>
        </p:nvGraphicFramePr>
        <p:xfrm>
          <a:off x="6083300" y="3030538"/>
          <a:ext cx="1223963" cy="647700"/>
        </p:xfrm>
        <a:graphic>
          <a:graphicData uri="http://schemas.openxmlformats.org/drawingml/2006/table">
            <a:tbl>
              <a:tblPr/>
              <a:tblGrid>
                <a:gridCol w="633086"/>
                <a:gridCol w="590877"/>
              </a:tblGrid>
              <a:tr h="31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1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3911</a:t>
                      </a:r>
                      <a:endParaRPr kumimoji="0" lang="zh-CN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8722" name="Group 50"/>
          <p:cNvGraphicFramePr>
            <a:graphicFrameLocks noGrp="1"/>
          </p:cNvGraphicFramePr>
          <p:nvPr/>
        </p:nvGraphicFramePr>
        <p:xfrm>
          <a:off x="7667625" y="3030538"/>
          <a:ext cx="1008063" cy="649287"/>
        </p:xfrm>
        <a:graphic>
          <a:graphicData uri="http://schemas.openxmlformats.org/drawingml/2006/table">
            <a:tbl>
              <a:tblPr/>
              <a:tblGrid>
                <a:gridCol w="523875"/>
                <a:gridCol w="484188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380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3801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3599" name="箭头 1091"/>
          <p:cNvSpPr>
            <a:spLocks noChangeShapeType="1"/>
          </p:cNvSpPr>
          <p:nvPr/>
        </p:nvSpPr>
        <p:spPr bwMode="auto">
          <a:xfrm>
            <a:off x="6443663" y="1773238"/>
            <a:ext cx="431800" cy="12588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0" name="箭头 1091"/>
          <p:cNvSpPr>
            <a:spLocks noChangeShapeType="1"/>
          </p:cNvSpPr>
          <p:nvPr/>
        </p:nvSpPr>
        <p:spPr bwMode="auto">
          <a:xfrm>
            <a:off x="7162800" y="1879600"/>
            <a:ext cx="936625" cy="10795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TextBox 12"/>
          <p:cNvSpPr txBox="1">
            <a:spLocks noChangeArrowheads="1"/>
          </p:cNvSpPr>
          <p:nvPr/>
        </p:nvSpPr>
        <p:spPr bwMode="auto">
          <a:xfrm flipH="1">
            <a:off x="6084888" y="4005263"/>
            <a:ext cx="431800" cy="3794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lang="zh-CN" altLang="en-US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792" name="TextBox 13"/>
          <p:cNvSpPr txBox="1">
            <a:spLocks noChangeArrowheads="1"/>
          </p:cNvSpPr>
          <p:nvPr/>
        </p:nvSpPr>
        <p:spPr bwMode="auto">
          <a:xfrm flipH="1">
            <a:off x="8748713" y="4076700"/>
            <a:ext cx="4318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zh-CN" altLang="en-US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箭头 1091"/>
          <p:cNvSpPr>
            <a:spLocks noChangeShapeType="1"/>
          </p:cNvSpPr>
          <p:nvPr/>
        </p:nvSpPr>
        <p:spPr bwMode="auto">
          <a:xfrm>
            <a:off x="5651500" y="2852738"/>
            <a:ext cx="73025" cy="2376487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6834188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8243888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 flipH="1" flipV="1">
            <a:off x="6934199" y="3573015"/>
            <a:ext cx="303213" cy="433388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 flipH="1" flipV="1">
            <a:off x="8388102" y="3573015"/>
            <a:ext cx="71686" cy="467965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7237487" y="371633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单向赋值</a:t>
            </a:r>
            <a:endParaRPr lang="zh-CN" altLang="en-US" dirty="0"/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164388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8243888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9" grpId="0" animBg="1"/>
      <p:bldP spid="23599" grpId="1" animBg="1"/>
      <p:bldP spid="23600" grpId="0" animBg="1"/>
      <p:bldP spid="23600" grpId="1" animBg="1"/>
      <p:bldP spid="2" grpId="0" animBg="1"/>
      <p:bldP spid="2" grpId="1" animBg="1"/>
      <p:bldP spid="31797" grpId="0"/>
      <p:bldP spid="31797" grpId="1"/>
      <p:bldP spid="31798" grpId="0"/>
      <p:bldP spid="31798" grpId="1"/>
      <p:bldP spid="31799" grpId="0" animBg="1"/>
      <p:bldP spid="31799" grpId="1" animBg="1"/>
      <p:bldP spid="31800" grpId="0" animBg="1"/>
      <p:bldP spid="31800" grpId="1" animBg="1"/>
      <p:bldP spid="31801" grpId="0"/>
      <p:bldP spid="31801" grpId="1"/>
      <p:bldP spid="31804" grpId="0"/>
      <p:bldP spid="318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484784"/>
            <a:ext cx="4537075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实参用于给相应的形参赋值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在调用函数前，</a:t>
            </a:r>
            <a:r>
              <a:rPr lang="zh-CN" altLang="en-US" sz="24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实参必须要有一个确切的值</a:t>
            </a:r>
            <a:endParaRPr lang="zh-CN" altLang="en-US" sz="2400" dirty="0" smtClean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可以是常量、变量或表达式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90000"/>
              </a:lnSpc>
            </a:pPr>
            <a:endParaRPr lang="zh-CN" alt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实参与形参的关系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赋值与被赋值的关系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遵守赋值运算的一切规则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右边程序执行时，实参a,b的值依次赋值给形参x,y</a:t>
            </a:r>
            <a:endParaRPr lang="zh-CN" altLang="en-US" sz="2400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4644008" y="1452835"/>
            <a:ext cx="4419600" cy="52165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max(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</a:rPr>
              <a:t>)   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形参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{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t;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return(t);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max(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);      </a:t>
            </a: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</a:rPr>
              <a:t>实参</a:t>
            </a:r>
            <a:endParaRPr lang="zh-CN" altLang="en-US" sz="2000" dirty="0">
              <a:solidFill>
                <a:srgbClr val="0070C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2" name="箭头 1091"/>
          <p:cNvSpPr>
            <a:spLocks noChangeShapeType="1"/>
          </p:cNvSpPr>
          <p:nvPr/>
        </p:nvSpPr>
        <p:spPr bwMode="auto">
          <a:xfrm flipV="1">
            <a:off x="6660232" y="1844824"/>
            <a:ext cx="215900" cy="338455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箭头 1091"/>
          <p:cNvSpPr>
            <a:spLocks noChangeShapeType="1"/>
          </p:cNvSpPr>
          <p:nvPr/>
        </p:nvSpPr>
        <p:spPr bwMode="auto">
          <a:xfrm flipH="1" flipV="1">
            <a:off x="6300192" y="1844824"/>
            <a:ext cx="71438" cy="338455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627784" y="303312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zh-CN" altLang="en-US" sz="3600" b="0" kern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参数关系</a:t>
            </a:r>
            <a:endParaRPr lang="zh-CN" altLang="en-US" sz="3600" b="0" kern="0" dirty="0">
              <a:solidFill>
                <a:schemeClr val="bg1"/>
              </a:solidFill>
              <a:latin typeface="黑体" panose="02010609060101010101" pitchFamily="49" charset="-122"/>
              <a:cs typeface="+mj-cs"/>
            </a:endParaRPr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6948170" y="3357245"/>
            <a:ext cx="1785620" cy="5219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单向赋值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83295"/>
            <a:ext cx="4572000" cy="50260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实参与形参的结合方式是“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单向赋值传递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实参与形参是不同的变量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占有各自的内存空间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即使实参与形参变量的名称一样，也是不同的变量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在函数被调用时，形参的值是由实参赋值传递过来的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在被调用函数中对形参的改变，不会对实参的值进行任何改变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因为只有实参给形参单向赋值，不能反过来</a:t>
            </a:r>
            <a:endParaRPr lang="zh-CN" altLang="en-US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724400" y="1700213"/>
            <a:ext cx="4419600" cy="48926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max(</a:t>
            </a:r>
            <a:r>
              <a:rPr lang="zh-CN" altLang="en-US" sz="2400" dirty="0">
                <a:solidFill>
                  <a:srgbClr val="FF3300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x, </a:t>
            </a:r>
            <a:r>
              <a:rPr lang="zh-CN" altLang="en-US" sz="2400" dirty="0">
                <a:solidFill>
                  <a:srgbClr val="FF3300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形参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t = (x&gt;y) ? x:y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return(t);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main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a, b,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  </a:t>
            </a:r>
            <a:r>
              <a:rPr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sym typeface="+mn-ea"/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sym typeface="+mn-ea"/>
              </a:rPr>
              <a:t>实参</a:t>
            </a:r>
            <a:endParaRPr lang="en-US" altLang="zh-CN" sz="2400" b="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return 0;   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05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588125" y="4416425"/>
          <a:ext cx="1000125" cy="53530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</a:tblGrid>
              <a:tr h="2590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2006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15" name="Group 1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740650" y="4402138"/>
          <a:ext cx="1000125" cy="525780"/>
        </p:xfrm>
        <a:graphic>
          <a:graphicData uri="http://schemas.openxmlformats.org/drawingml/2006/table">
            <a:tbl>
              <a:tblPr/>
              <a:tblGrid>
                <a:gridCol w="504825"/>
                <a:gridCol w="495300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25" name="Group 2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588125" y="3244533"/>
          <a:ext cx="966788" cy="530380"/>
        </p:xfrm>
        <a:graphic>
          <a:graphicData uri="http://schemas.openxmlformats.org/drawingml/2006/table">
            <a:tbl>
              <a:tblPr/>
              <a:tblGrid>
                <a:gridCol w="500063"/>
                <a:gridCol w="466725"/>
              </a:tblGrid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3910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3911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35" name="Group 3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100060" y="3161665"/>
          <a:ext cx="1000125" cy="535305"/>
        </p:xfrm>
        <a:graphic>
          <a:graphicData uri="http://schemas.openxmlformats.org/drawingml/2006/table">
            <a:tbl>
              <a:tblPr/>
              <a:tblGrid>
                <a:gridCol w="519430"/>
                <a:gridCol w="480695"/>
              </a:tblGrid>
              <a:tr h="24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380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3801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3838" name="Rectangle 2"/>
          <p:cNvSpPr txBox="1">
            <a:spLocks noChangeArrowheads="1"/>
          </p:cNvSpPr>
          <p:nvPr/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  <a:latin typeface="黑体" panose="02010609060101010101" pitchFamily="49" charset="-122"/>
              </a:rPr>
              <a:t>参数关系总结 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3839" name="TextBox 13"/>
          <p:cNvSpPr txBox="1">
            <a:spLocks noChangeArrowheads="1"/>
          </p:cNvSpPr>
          <p:nvPr/>
        </p:nvSpPr>
        <p:spPr bwMode="auto">
          <a:xfrm flipH="1">
            <a:off x="6084888" y="4273550"/>
            <a:ext cx="431800" cy="36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40" name="TextBox 14"/>
          <p:cNvSpPr txBox="1">
            <a:spLocks noChangeArrowheads="1"/>
          </p:cNvSpPr>
          <p:nvPr/>
        </p:nvSpPr>
        <p:spPr bwMode="auto">
          <a:xfrm flipH="1">
            <a:off x="8748713" y="4221163"/>
            <a:ext cx="431800" cy="36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 flipH="1">
            <a:off x="6083618" y="3244850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/>
        </p:nvSpPr>
        <p:spPr bwMode="auto">
          <a:xfrm flipH="1">
            <a:off x="7596188" y="3068955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箭头 1091"/>
          <p:cNvSpPr>
            <a:spLocks noChangeShapeType="1"/>
          </p:cNvSpPr>
          <p:nvPr/>
        </p:nvSpPr>
        <p:spPr bwMode="auto">
          <a:xfrm flipV="1">
            <a:off x="8371205" y="3662045"/>
            <a:ext cx="326390" cy="74422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32773" name="箭头 1091"/>
          <p:cNvSpPr>
            <a:spLocks noChangeShapeType="1"/>
          </p:cNvSpPr>
          <p:nvPr/>
        </p:nvSpPr>
        <p:spPr bwMode="auto">
          <a:xfrm flipV="1">
            <a:off x="6798310" y="3720465"/>
            <a:ext cx="302895" cy="71691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7235284" y="3931032"/>
            <a:ext cx="1150937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p>
            <a:r>
              <a:rPr lang="zh-CN" altLang="en-US" dirty="0"/>
              <a:t>单向赋值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举例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268685"/>
            <a:ext cx="8678862" cy="5400675"/>
          </a:xfrm>
          <a:solidFill>
            <a:srgbClr val="CCFFCC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echonum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{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t =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j; j = t;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(“In function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%d, j = %d\n”,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}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{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6, j = 8;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//main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函数中的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echonum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实参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(“Out function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%d, j = %d\n”,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0;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}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32363" y="5734050"/>
            <a:ext cx="4103687" cy="949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程序运行结果：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 function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 8, j = 6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Out function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 6, j = 8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7" name="Group 5"/>
          <p:cNvGraphicFramePr>
            <a:graphicFrameLocks noGrp="1"/>
          </p:cNvGraphicFramePr>
          <p:nvPr/>
        </p:nvGraphicFramePr>
        <p:xfrm>
          <a:off x="4364038" y="4076700"/>
          <a:ext cx="1000125" cy="53530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3567" name="Group 15"/>
          <p:cNvGraphicFramePr>
            <a:graphicFrameLocks noGrp="1"/>
          </p:cNvGraphicFramePr>
          <p:nvPr/>
        </p:nvGraphicFramePr>
        <p:xfrm>
          <a:off x="5364163" y="4076700"/>
          <a:ext cx="1000125" cy="525780"/>
        </p:xfrm>
        <a:graphic>
          <a:graphicData uri="http://schemas.openxmlformats.org/drawingml/2006/table">
            <a:tbl>
              <a:tblPr/>
              <a:tblGrid>
                <a:gridCol w="519112"/>
                <a:gridCol w="481013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2020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2021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3577" name="Group 25"/>
          <p:cNvGraphicFramePr>
            <a:graphicFrameLocks noGrp="1"/>
          </p:cNvGraphicFramePr>
          <p:nvPr/>
        </p:nvGraphicFramePr>
        <p:xfrm>
          <a:off x="3851275" y="3030538"/>
          <a:ext cx="1223963" cy="647700"/>
        </p:xfrm>
        <a:graphic>
          <a:graphicData uri="http://schemas.openxmlformats.org/drawingml/2006/table">
            <a:tbl>
              <a:tblPr/>
              <a:tblGrid>
                <a:gridCol w="633086"/>
                <a:gridCol w="590877"/>
              </a:tblGrid>
              <a:tr h="31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1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3911</a:t>
                      </a:r>
                      <a:endParaRPr kumimoji="0" lang="zh-CN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8722" name="Group 50"/>
          <p:cNvGraphicFramePr>
            <a:graphicFrameLocks noGrp="1"/>
          </p:cNvGraphicFramePr>
          <p:nvPr/>
        </p:nvGraphicFramePr>
        <p:xfrm>
          <a:off x="5435600" y="3030538"/>
          <a:ext cx="1008063" cy="649287"/>
        </p:xfrm>
        <a:graphic>
          <a:graphicData uri="http://schemas.openxmlformats.org/drawingml/2006/table">
            <a:tbl>
              <a:tblPr/>
              <a:tblGrid>
                <a:gridCol w="523875"/>
                <a:gridCol w="484188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380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3801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3599" name="箭头 1091"/>
          <p:cNvSpPr>
            <a:spLocks noChangeShapeType="1"/>
          </p:cNvSpPr>
          <p:nvPr/>
        </p:nvSpPr>
        <p:spPr bwMode="auto">
          <a:xfrm>
            <a:off x="3492500" y="1484313"/>
            <a:ext cx="1150938" cy="154781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0" name="箭头 1091"/>
          <p:cNvSpPr>
            <a:spLocks noChangeShapeType="1"/>
          </p:cNvSpPr>
          <p:nvPr/>
        </p:nvSpPr>
        <p:spPr bwMode="auto">
          <a:xfrm>
            <a:off x="4284663" y="1484313"/>
            <a:ext cx="1584325" cy="143986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5" name="TextBox 12"/>
          <p:cNvSpPr txBox="1">
            <a:spLocks noChangeArrowheads="1"/>
          </p:cNvSpPr>
          <p:nvPr/>
        </p:nvSpPr>
        <p:spPr bwMode="auto">
          <a:xfrm flipH="1">
            <a:off x="3776662" y="3899694"/>
            <a:ext cx="431800" cy="5318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800" b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66" name="TextBox 13"/>
          <p:cNvSpPr txBox="1">
            <a:spLocks noChangeArrowheads="1"/>
          </p:cNvSpPr>
          <p:nvPr/>
        </p:nvSpPr>
        <p:spPr bwMode="auto">
          <a:xfrm flipH="1">
            <a:off x="6612732" y="3961606"/>
            <a:ext cx="431800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4602163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6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6011863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8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 flipH="1" flipV="1">
            <a:off x="4572000" y="3644900"/>
            <a:ext cx="360363" cy="433388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1" name="Line 55"/>
          <p:cNvSpPr>
            <a:spLocks noChangeShapeType="1"/>
          </p:cNvSpPr>
          <p:nvPr/>
        </p:nvSpPr>
        <p:spPr bwMode="auto">
          <a:xfrm flipV="1">
            <a:off x="6156325" y="3716338"/>
            <a:ext cx="71438" cy="361950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4932363" y="371633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单向赋值</a:t>
            </a:r>
            <a:endParaRPr lang="zh-CN" altLang="en-US"/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4932363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74" name="Text Box 58"/>
          <p:cNvSpPr txBox="1">
            <a:spLocks noChangeArrowheads="1"/>
          </p:cNvSpPr>
          <p:nvPr/>
        </p:nvSpPr>
        <p:spPr bwMode="auto">
          <a:xfrm>
            <a:off x="6011863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75" name="Text Box 59"/>
          <p:cNvSpPr txBox="1">
            <a:spLocks noChangeArrowheads="1"/>
          </p:cNvSpPr>
          <p:nvPr/>
        </p:nvSpPr>
        <p:spPr bwMode="auto">
          <a:xfrm>
            <a:off x="3275856" y="2996248"/>
            <a:ext cx="36036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i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6659563" y="3068003"/>
            <a:ext cx="36036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4572000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8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4881" name="Text Box 65"/>
          <p:cNvSpPr txBox="1">
            <a:spLocks noChangeArrowheads="1"/>
          </p:cNvSpPr>
          <p:nvPr/>
        </p:nvSpPr>
        <p:spPr bwMode="auto">
          <a:xfrm>
            <a:off x="6011863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6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3599" grpId="0" animBg="1"/>
      <p:bldP spid="23599" grpId="1" animBg="1"/>
      <p:bldP spid="23600" grpId="0" animBg="1"/>
      <p:bldP spid="23600" grpId="1" animBg="1"/>
      <p:bldP spid="34865" grpId="0" animBg="1"/>
      <p:bldP spid="34866" grpId="0" animBg="1"/>
      <p:bldP spid="34868" grpId="0"/>
      <p:bldP spid="34868" grpId="1"/>
      <p:bldP spid="34869" grpId="0"/>
      <p:bldP spid="34869" grpId="1"/>
      <p:bldP spid="34870" grpId="0" animBg="1"/>
      <p:bldP spid="34870" grpId="1" animBg="1"/>
      <p:bldP spid="34871" grpId="0" animBg="1"/>
      <p:bldP spid="34871" grpId="1" animBg="1"/>
      <p:bldP spid="34872" grpId="0"/>
      <p:bldP spid="34872" grpId="1"/>
      <p:bldP spid="34873" grpId="0"/>
      <p:bldP spid="34874" grpId="0"/>
      <p:bldP spid="34875" grpId="0" bldLvl="0" animBg="1"/>
      <p:bldP spid="34875" grpId="1" bldLvl="0" animBg="1"/>
      <p:bldP spid="34876" grpId="0" bldLvl="0" animBg="1"/>
      <p:bldP spid="34876" grpId="1" bldLvl="0" animBg="1"/>
      <p:bldP spid="34880" grpId="0"/>
      <p:bldP spid="34880" grpId="1"/>
      <p:bldP spid="34880" grpId="2"/>
      <p:bldP spid="34881" grpId="0"/>
      <p:bldP spid="34881" grpId="1"/>
      <p:bldP spid="34881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注意</a:t>
            </a:r>
            <a:endParaRPr lang="zh-CN" altLang="en-US" dirty="0" smtClean="0">
              <a:latin typeface="黑体" panose="02010609060101010101" pitchFamily="49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19251"/>
            <a:ext cx="8642350" cy="15937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49" charset="-122"/>
              </a:rPr>
              <a:t>如果函数有多个形参，则在调用该函数时，要用逗号将实参隔开放在括号内。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49" charset="-122"/>
              </a:rPr>
              <a:t>实参和形参必须个数相等，顺序依次一一对应。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endParaRPr lang="zh-CN" altLang="en-US" dirty="0" smtClean="0">
              <a:latin typeface="黑体" panose="02010609060101010101" pitchFamily="49" charset="-122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472880" y="3356992"/>
            <a:ext cx="4419600" cy="3087688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smtClean="0">
                <a:solidFill>
                  <a:schemeClr val="accent1"/>
                </a:solidFill>
                <a:latin typeface="+mn-ea"/>
                <a:ea typeface="+mn-ea"/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实参</a:t>
            </a:r>
            <a:endParaRPr lang="en-US" altLang="zh-CN" sz="2000" dirty="0">
              <a:solidFill>
                <a:srgbClr val="CC66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51520" y="3573016"/>
            <a:ext cx="3816424" cy="260379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y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形参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{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return(t);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629470"/>
            <a:ext cx="8229600" cy="16555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实参给形参赋值，遵守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赋值运算的一切规则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当实参和对应形参类型不一致时，遵循赋值运算符原则，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先将实参的类型转换成形参的类型后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，再赋值传递值。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323528" y="3605436"/>
            <a:ext cx="2895600" cy="2590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max(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y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{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return(t);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4544888" y="3356992"/>
            <a:ext cx="4419600" cy="3170099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float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a, b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(“%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f%f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”,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a,b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zh-CN" altLang="en-US" sz="4000" b="0" kern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注意</a:t>
            </a:r>
            <a:endParaRPr lang="zh-CN" sz="4000" b="0" kern="0" dirty="0">
              <a:solidFill>
                <a:schemeClr val="bg1"/>
              </a:solidFill>
              <a:latin typeface="黑体" panose="02010609060101010101" pitchFamily="49" charset="-122"/>
              <a:cs typeface="+mj-cs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3203848" y="3933056"/>
            <a:ext cx="1368152" cy="14401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275856" y="4149080"/>
            <a:ext cx="122413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+mn-ea"/>
              </a:rPr>
              <a:t>自动转换为</a:t>
            </a:r>
            <a:r>
              <a:rPr lang="en-US" altLang="zh-CN" dirty="0" err="1" smtClean="0">
                <a:latin typeface="Times New Roman" panose="02020603050405020304" pitchFamily="18" charset="0"/>
                <a:ea typeface="+mn-ea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</a:rPr>
              <a:t>型</a:t>
            </a:r>
            <a:endParaRPr lang="zh-CN" altLang="en-US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323528" y="2525316"/>
            <a:ext cx="2895600" cy="2590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max(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y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{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return(t);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4544888" y="2276872"/>
            <a:ext cx="4419600" cy="3170099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float a, b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(“%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f%f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”,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a,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3203848" y="2852936"/>
            <a:ext cx="1368152" cy="14401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275856" y="3068960"/>
            <a:ext cx="12241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</a:rPr>
              <a:t>强制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</a:rPr>
              <a:t>转换为</a:t>
            </a:r>
            <a:r>
              <a:rPr lang="en-US" altLang="zh-CN" dirty="0" err="1" smtClean="0">
                <a:latin typeface="Times New Roman" panose="02020603050405020304" pitchFamily="18" charset="0"/>
                <a:ea typeface="+mn-ea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</a:rPr>
              <a:t>型</a:t>
            </a:r>
            <a:endParaRPr lang="zh-CN" altLang="en-US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514600" y="303312"/>
            <a:ext cx="6324600" cy="5334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0" kern="0" smtClean="0"/>
              <a:t>强制类型转换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 idx="4294967295"/>
          </p:nvPr>
        </p:nvSpPr>
        <p:spPr>
          <a:xfrm>
            <a:off x="2627313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函数参数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123907" name="内容占位符 2"/>
          <p:cNvSpPr>
            <a:spLocks noGrp="1"/>
          </p:cNvSpPr>
          <p:nvPr>
            <p:ph idx="4294967295"/>
          </p:nvPr>
        </p:nvSpPr>
        <p:spPr>
          <a:xfrm>
            <a:off x="141288" y="1700213"/>
            <a:ext cx="4502150" cy="4151312"/>
          </a:xfrm>
        </p:spPr>
        <p:txBody>
          <a:bodyPr/>
          <a:lstStyle/>
          <a:p>
            <a:r>
              <a:rPr lang="zh-CN" altLang="en-US" sz="2800" dirty="0" smtClean="0">
                <a:cs typeface="Times New Roman" panose="02020603050405020304" pitchFamily="18" charset="0"/>
              </a:rPr>
              <a:t>实参和形参都是数据，可以根据需要，用各种数据类型定义</a:t>
            </a:r>
            <a:endParaRPr lang="zh-CN" altLang="en-US" sz="2800" dirty="0" smtClean="0">
              <a:cs typeface="Times New Roman" panose="02020603050405020304" pitchFamily="18" charset="0"/>
            </a:endParaRPr>
          </a:p>
          <a:p>
            <a:endParaRPr lang="zh-CN" altLang="en-US" sz="2800" b="1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常量作为函数参数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/>
            <a:r>
              <a:rPr lang="zh-CN" altLang="en-US" dirty="0" smtClean="0"/>
              <a:t>变量作为函数参数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一维数组作为函数参数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多维数组作为函数参数</a:t>
            </a:r>
            <a:endParaRPr lang="zh-CN" altLang="en-US" dirty="0" smtClean="0"/>
          </a:p>
        </p:txBody>
      </p:sp>
      <p:sp>
        <p:nvSpPr>
          <p:cNvPr id="123908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CEFDDAA-06E0-4A8B-931F-5644E3E27EC4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4724400" y="1557338"/>
            <a:ext cx="4419600" cy="48545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max(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ea typeface="宋体" panose="02010600030101010101" pitchFamily="2" charset="-122"/>
              </a:rPr>
              <a:t>)    </a:t>
            </a:r>
            <a:r>
              <a:rPr lang="en-US" altLang="zh-CN" sz="2000" dirty="0" smtClean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/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{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t;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     t = (x&gt;y) ? x:y 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    return(t);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   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0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max(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);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实参 *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/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910" name="Rectangle 3"/>
          <p:cNvSpPr>
            <a:spLocks noChangeArrowheads="1"/>
          </p:cNvSpPr>
          <p:nvPr/>
        </p:nvSpPr>
        <p:spPr bwMode="auto">
          <a:xfrm>
            <a:off x="0" y="1196975"/>
            <a:ext cx="48577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63855" indent="9398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5958" name="箭头 109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6781800" y="1972310"/>
            <a:ext cx="60325" cy="293624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59" name="箭头 109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6005830" y="1907540"/>
            <a:ext cx="393700" cy="309435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4025" y="3357245"/>
            <a:ext cx="1485900" cy="460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单向赋值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0338" y="303213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结构化程序设计方法回顾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83891"/>
            <a:ext cx="4535487" cy="4897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实际应用中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当需要解决的问题很复杂或很庞大时，一般是将其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分解为若干相对小且简单的子问题</a:t>
            </a:r>
            <a:r>
              <a:rPr lang="zh-CN" altLang="en-US" sz="2400" dirty="0" smtClean="0">
                <a:latin typeface="黑体" panose="02010609060101010101" pitchFamily="49" charset="-122"/>
              </a:rPr>
              <a:t>进行解决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若子问题还比较复杂，可以重复上述过程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一直细分到子问题可以用结构化程序设计的</a:t>
            </a:r>
            <a:r>
              <a:rPr lang="zh-CN" altLang="en-US" sz="2400" b="1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顺序、选择和循环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三种基本结构</a:t>
            </a:r>
            <a:r>
              <a:rPr lang="zh-CN" altLang="en-US" sz="2400" dirty="0" smtClean="0">
                <a:latin typeface="黑体" panose="02010609060101010101" pitchFamily="49" charset="-122"/>
              </a:rPr>
              <a:t>很容易解决为止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zh-CN" altLang="en-US" sz="2000" dirty="0" smtClean="0">
              <a:latin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采用“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自顶向下，逐步细化</a:t>
            </a:r>
            <a:r>
              <a:rPr lang="zh-CN" altLang="en-US" sz="2400" dirty="0" smtClean="0">
                <a:latin typeface="黑体" panose="02010609060101010101" pitchFamily="49" charset="-122"/>
              </a:rPr>
              <a:t>”或“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自下而上，逐步积累</a:t>
            </a:r>
            <a:r>
              <a:rPr lang="zh-CN" altLang="en-US" sz="2400" dirty="0" smtClean="0">
                <a:latin typeface="黑体" panose="02010609060101010101" pitchFamily="49" charset="-122"/>
              </a:rPr>
              <a:t>”的设计策略</a:t>
            </a:r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716016" y="1500188"/>
            <a:ext cx="4356099" cy="4852987"/>
            <a:chOff x="0" y="0"/>
            <a:chExt cx="5088" cy="3504"/>
          </a:xfrm>
          <a:solidFill>
            <a:srgbClr val="92D050"/>
          </a:solidFill>
        </p:grpSpPr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576" y="2736"/>
              <a:ext cx="0" cy="19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488" y="0"/>
              <a:ext cx="1296" cy="33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zh-CN" altLang="en-US" sz="1600" b="0">
                  <a:solidFill>
                    <a:schemeClr val="tx2"/>
                  </a:solidFill>
                  <a:latin typeface="黑体" panose="02010609060101010101" pitchFamily="49" charset="-122"/>
                  <a:cs typeface="+mn-cs"/>
                </a:rPr>
                <a:t>成绩管理</a:t>
              </a:r>
              <a:endParaRPr lang="zh-CN" altLang="en-US" sz="1600" b="0">
                <a:solidFill>
                  <a:schemeClr val="tx2"/>
                </a:solidFill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864"/>
              <a:ext cx="960" cy="38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zh-CN" altLang="en-US" sz="1600" b="0" dirty="0">
                  <a:solidFill>
                    <a:schemeClr val="tx2"/>
                  </a:solidFill>
                  <a:latin typeface="黑体" panose="02010609060101010101" pitchFamily="49" charset="-122"/>
                  <a:cs typeface="+mn-cs"/>
                </a:rPr>
                <a:t>数据录入</a:t>
              </a:r>
              <a:endParaRPr lang="zh-CN" altLang="en-US" sz="1600" b="0" dirty="0">
                <a:solidFill>
                  <a:schemeClr val="tx2"/>
                </a:solidFill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152" y="864"/>
              <a:ext cx="960" cy="38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zh-CN" altLang="en-US" sz="1600" b="0">
                  <a:solidFill>
                    <a:schemeClr val="tx2"/>
                  </a:solidFill>
                  <a:latin typeface="黑体" panose="02010609060101010101" pitchFamily="49" charset="-122"/>
                  <a:cs typeface="+mn-cs"/>
                </a:rPr>
                <a:t>数据查询</a:t>
              </a:r>
              <a:endParaRPr lang="zh-CN" altLang="en-US" sz="1600" b="0">
                <a:solidFill>
                  <a:schemeClr val="tx2"/>
                </a:solidFill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2496" y="864"/>
              <a:ext cx="960" cy="38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zh-CN" altLang="en-US" sz="1600" b="0">
                  <a:solidFill>
                    <a:schemeClr val="tx2"/>
                  </a:solidFill>
                  <a:latin typeface="黑体" panose="02010609060101010101" pitchFamily="49" charset="-122"/>
                  <a:cs typeface="+mn-cs"/>
                </a:rPr>
                <a:t>数据维护</a:t>
              </a:r>
              <a:endParaRPr lang="zh-CN" altLang="en-US" sz="1600" b="0">
                <a:solidFill>
                  <a:schemeClr val="tx2"/>
                </a:solidFill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792" y="864"/>
              <a:ext cx="864" cy="38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zh-CN" altLang="en-US" sz="1600" b="0">
                  <a:solidFill>
                    <a:schemeClr val="tx2"/>
                  </a:solidFill>
                  <a:latin typeface="黑体" panose="02010609060101010101" pitchFamily="49" charset="-122"/>
                  <a:cs typeface="+mn-cs"/>
                </a:rPr>
                <a:t>数据统计</a:t>
              </a:r>
              <a:endParaRPr lang="zh-CN" altLang="en-US" sz="1600" b="0">
                <a:solidFill>
                  <a:schemeClr val="tx2"/>
                </a:solidFill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1776"/>
              <a:ext cx="336" cy="720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1600" b="0">
                <a:solidFill>
                  <a:schemeClr val="bg1"/>
                </a:solidFill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528" y="1776"/>
              <a:ext cx="336" cy="720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104" y="1776"/>
              <a:ext cx="288" cy="720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552" y="1680"/>
              <a:ext cx="336" cy="81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4128" y="1680"/>
              <a:ext cx="336" cy="81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752" y="1680"/>
              <a:ext cx="336" cy="81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2976" y="1680"/>
              <a:ext cx="384" cy="81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V="1">
              <a:off x="1920" y="2160"/>
              <a:ext cx="528" cy="0"/>
            </a:xfrm>
            <a:prstGeom prst="line">
              <a:avLst/>
            </a:prstGeom>
            <a:grpFill/>
            <a:ln w="9525" cap="rnd">
              <a:solidFill>
                <a:schemeClr val="bg2"/>
              </a:solidFill>
              <a:prstDash val="sysDot"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528" y="528"/>
              <a:ext cx="3600" cy="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528" y="528"/>
              <a:ext cx="0" cy="33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1728" y="528"/>
              <a:ext cx="0" cy="33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3072" y="528"/>
              <a:ext cx="0" cy="33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4128" y="528"/>
              <a:ext cx="0" cy="33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192" y="1440"/>
              <a:ext cx="1104" cy="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92" y="1440"/>
              <a:ext cx="0" cy="33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672" y="1440"/>
              <a:ext cx="0" cy="33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296" y="1440"/>
              <a:ext cx="0" cy="33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4224" y="1248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3168" y="1488"/>
              <a:ext cx="1728" cy="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168" y="1488"/>
              <a:ext cx="0" cy="19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3744" y="1488"/>
              <a:ext cx="0" cy="288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4272" y="1488"/>
              <a:ext cx="0" cy="19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4896" y="1488"/>
              <a:ext cx="0" cy="19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384" y="2928"/>
              <a:ext cx="384" cy="57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1104" y="2928"/>
              <a:ext cx="432" cy="57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600" b="0" i="1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672" y="2496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576" y="2736"/>
              <a:ext cx="624" cy="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1200" y="2736"/>
              <a:ext cx="0" cy="19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1728" y="1440"/>
              <a:ext cx="336" cy="0"/>
            </a:xfrm>
            <a:prstGeom prst="line">
              <a:avLst/>
            </a:prstGeom>
            <a:grpFill/>
            <a:ln w="9525" cap="rnd">
              <a:solidFill>
                <a:schemeClr val="bg2"/>
              </a:solidFill>
              <a:prstDash val="sysDot"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  <p:sp>
          <p:nvSpPr>
            <p:cNvPr id="10281" name="Line 41"/>
            <p:cNvSpPr>
              <a:spLocks noChangeShapeType="1"/>
            </p:cNvSpPr>
            <p:nvPr/>
          </p:nvSpPr>
          <p:spPr bwMode="auto">
            <a:xfrm>
              <a:off x="2160" y="336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600" b="0">
                <a:latin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 idx="4294967295"/>
          </p:nvPr>
        </p:nvSpPr>
        <p:spPr>
          <a:xfrm>
            <a:off x="2627313" y="260648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函数参数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134147" name="内容占位符 2"/>
          <p:cNvSpPr>
            <a:spLocks noGrp="1"/>
          </p:cNvSpPr>
          <p:nvPr>
            <p:ph idx="4294967295"/>
          </p:nvPr>
        </p:nvSpPr>
        <p:spPr>
          <a:xfrm>
            <a:off x="141288" y="1700213"/>
            <a:ext cx="4502150" cy="4151312"/>
          </a:xfrm>
        </p:spPr>
        <p:txBody>
          <a:bodyPr/>
          <a:lstStyle/>
          <a:p>
            <a:pPr lvl="1"/>
            <a:r>
              <a:rPr lang="zh-CN" altLang="en-US" smtClean="0">
                <a:solidFill>
                  <a:schemeClr val="tx1"/>
                </a:solidFill>
              </a:rPr>
              <a:t>变量作为函数参数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34148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1070B97-53B9-4F55-A42A-2DFFCCC18DC2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4580890" y="1557338"/>
            <a:ext cx="4419600" cy="48545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max(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ea typeface="宋体" panose="02010600030101010101" pitchFamily="2" charset="-122"/>
              </a:rPr>
              <a:t>)  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/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{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t;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     t = (x&gt;y) ? x:y 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    return(t);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   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0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max(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/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150" name="Rectangle 3"/>
          <p:cNvSpPr>
            <a:spLocks noChangeArrowheads="1"/>
          </p:cNvSpPr>
          <p:nvPr/>
        </p:nvSpPr>
        <p:spPr bwMode="auto">
          <a:xfrm>
            <a:off x="0" y="1196975"/>
            <a:ext cx="48577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63855" indent="9398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</a:endParaRPr>
          </a:p>
        </p:txBody>
      </p:sp>
      <p:sp>
        <p:nvSpPr>
          <p:cNvPr id="125958" name="箭头 109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 flipV="1">
            <a:off x="6631305" y="1891665"/>
            <a:ext cx="6985" cy="302196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25959" name="箭头 109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974080" y="1891665"/>
            <a:ext cx="289560" cy="318198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7" name="Text Box 5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4025" y="3357245"/>
            <a:ext cx="1485900" cy="460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p>
            <a:r>
              <a:rPr lang="zh-CN" altLang="en-US" sz="2400" dirty="0"/>
              <a:t>单向赋值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0338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一维数组作为函数参数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463" y="2243138"/>
            <a:ext cx="8675687" cy="3634134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数组元素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作函数参数</a:t>
            </a:r>
            <a:endParaRPr lang="zh-CN" altLang="en-US" sz="2800" b="1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cs typeface="Times New Roman" panose="02020603050405020304" pitchFamily="18" charset="0"/>
              </a:rPr>
              <a:t>数组元素实际就是一个一个的值</a:t>
            </a:r>
            <a:endParaRPr lang="zh-CN" altLang="en-US" sz="2400" dirty="0" smtClean="0">
              <a:cs typeface="Times New Roman" panose="02020603050405020304" pitchFamily="18" charset="0"/>
            </a:endParaRPr>
          </a:p>
          <a:p>
            <a:pPr lvl="1"/>
            <a:endParaRPr lang="zh-CN" altLang="en-US" sz="2400" dirty="0" smtClean="0"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/>
            <a:endParaRPr lang="zh-CN" altLang="en-US" sz="2000" dirty="0" smtClean="0"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数组名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作函数参数</a:t>
            </a:r>
            <a:endParaRPr lang="zh-CN" altLang="en-US" sz="2800" b="1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cs typeface="Times New Roman" panose="02020603050405020304" pitchFamily="18" charset="0"/>
              </a:rPr>
              <a:t>数组名代表数组存储空间的</a:t>
            </a:r>
            <a:r>
              <a:rPr lang="zh-CN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首地址，是一个值</a:t>
            </a:r>
            <a:endParaRPr lang="en-US" altLang="zh-CN" sz="24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cs typeface="Times New Roman" panose="02020603050405020304" pitchFamily="18" charset="0"/>
              </a:rPr>
              <a:t>实质</a:t>
            </a:r>
            <a:r>
              <a:rPr lang="zh-CN" altLang="en-US" sz="2400" b="1" dirty="0" smtClean="0">
                <a:cs typeface="Times New Roman" panose="02020603050405020304" pitchFamily="18" charset="0"/>
              </a:rPr>
              <a:t>是“</a:t>
            </a:r>
            <a:r>
              <a:rPr lang="zh-CN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地址传递</a:t>
            </a:r>
            <a:r>
              <a:rPr lang="zh-CN" altLang="en-US" sz="2400" b="1" dirty="0" smtClean="0">
                <a:cs typeface="Times New Roman" panose="02020603050405020304" pitchFamily="18" charset="0"/>
              </a:rPr>
              <a:t>”</a:t>
            </a:r>
            <a:endParaRPr lang="en-US" altLang="zh-CN" sz="2400" b="1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3"/>
          <p:cNvGraphicFramePr>
            <a:graphicFrameLocks noGrp="1"/>
          </p:cNvGraphicFramePr>
          <p:nvPr/>
        </p:nvGraphicFramePr>
        <p:xfrm>
          <a:off x="5867400" y="1484313"/>
          <a:ext cx="3500438" cy="2582547"/>
        </p:xfrm>
        <a:graphic>
          <a:graphicData uri="http://schemas.openxmlformats.org/drawingml/2006/table">
            <a:tbl>
              <a:tblPr/>
              <a:tblGrid>
                <a:gridCol w="1533525"/>
                <a:gridCol w="1966913"/>
              </a:tblGrid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7                   0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编号为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的字节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56" name="TextBox 5"/>
          <p:cNvSpPr txBox="1">
            <a:spLocks noChangeArrowheads="1"/>
          </p:cNvSpPr>
          <p:nvPr/>
        </p:nvSpPr>
        <p:spPr bwMode="auto">
          <a:xfrm>
            <a:off x="6200775" y="1916113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57" name="TextBox 6"/>
          <p:cNvSpPr txBox="1">
            <a:spLocks noChangeArrowheads="1"/>
          </p:cNvSpPr>
          <p:nvPr/>
        </p:nvSpPr>
        <p:spPr bwMode="auto">
          <a:xfrm>
            <a:off x="6200775" y="2708275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58" name="TextBox 7"/>
          <p:cNvSpPr txBox="1">
            <a:spLocks noChangeArrowheads="1"/>
          </p:cNvSpPr>
          <p:nvPr/>
        </p:nvSpPr>
        <p:spPr bwMode="auto">
          <a:xfrm>
            <a:off x="6234113" y="3475038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59" name="Rectangle 3"/>
          <p:cNvSpPr>
            <a:spLocks noChangeArrowheads="1"/>
          </p:cNvSpPr>
          <p:nvPr/>
        </p:nvSpPr>
        <p:spPr bwMode="auto">
          <a:xfrm>
            <a:off x="7550785" y="1341755"/>
            <a:ext cx="593725" cy="504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8355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a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0920" y="5734050"/>
            <a:ext cx="80810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(“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%d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a);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用十进制整形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%d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输出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，即数组的起始地址，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输出结果为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2000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0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001838"/>
            <a:ext cx="4032250" cy="3299370"/>
          </a:xfrm>
        </p:spPr>
        <p:txBody>
          <a:bodyPr/>
          <a:lstStyle/>
          <a:p>
            <a:r>
              <a:rPr lang="zh-CN" altLang="en-US" sz="2800" dirty="0" smtClean="0">
                <a:cs typeface="Times New Roman" panose="02020603050405020304" pitchFamily="18" charset="0"/>
              </a:rPr>
              <a:t>数组元素实际就是一个一个的变量</a:t>
            </a:r>
            <a:endParaRPr lang="zh-CN" altLang="en-US" sz="2800" dirty="0" smtClean="0">
              <a:cs typeface="Times New Roman" panose="02020603050405020304" pitchFamily="18" charset="0"/>
            </a:endParaRP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使用规则与单个变量作为函数参数的规则一样</a:t>
            </a:r>
            <a:endParaRPr lang="zh-CN" altLang="en-US" sz="2800" dirty="0" smtClean="0"/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</a:rPr>
              <a:t>单向赋值传递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224338" y="1341438"/>
            <a:ext cx="4919662" cy="52165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int max(int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, int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)     </a:t>
            </a:r>
            <a:r>
              <a:rPr lang="en-US" altLang="zh-CN" sz="2400">
                <a:latin typeface="黑体" panose="02010609060101010101" pitchFamily="49" charset="-122"/>
              </a:rPr>
              <a:t>/* </a:t>
            </a:r>
            <a:r>
              <a:rPr lang="zh-CN" altLang="en-US" sz="2400">
                <a:latin typeface="黑体" panose="02010609060101010101" pitchFamily="49" charset="-122"/>
              </a:rPr>
              <a:t>形参 *</a:t>
            </a:r>
            <a:r>
              <a:rPr lang="en-US" altLang="zh-CN" sz="2400">
                <a:latin typeface="黑体" panose="02010609060101010101" pitchFamily="49" charset="-122"/>
              </a:rPr>
              <a:t>/</a:t>
            </a:r>
            <a:endParaRPr lang="en-US" altLang="zh-CN" sz="240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 {   int t;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  t = (x&gt;y) ? x:y 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 return(t);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}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int main( )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{ int a[2];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int  c;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scanf (“%d%d”, 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&amp;a[0]</a:t>
            </a:r>
            <a:r>
              <a:rPr lang="en-US" altLang="zh-CN" sz="2400" b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&amp;a[1]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a[0], a[1]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;    </a:t>
            </a:r>
            <a:r>
              <a:rPr lang="en-US" altLang="zh-CN" sz="2000">
                <a:latin typeface="黑体" panose="02010609060101010101" pitchFamily="49" charset="-122"/>
              </a:rPr>
              <a:t>/* </a:t>
            </a:r>
            <a:r>
              <a:rPr lang="zh-CN" altLang="en-US" sz="2000">
                <a:latin typeface="黑体" panose="02010609060101010101" pitchFamily="49" charset="-122"/>
              </a:rPr>
              <a:t>实参 *</a:t>
            </a:r>
            <a:r>
              <a:rPr lang="en-US" altLang="zh-CN" sz="2000">
                <a:latin typeface="黑体" panose="02010609060101010101" pitchFamily="49" charset="-122"/>
              </a:rPr>
              <a:t>/</a:t>
            </a:r>
            <a:endParaRPr lang="en-US" altLang="zh-CN" sz="200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printf (“This max is: %d\n”, c);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957" name="标题 1"/>
          <p:cNvSpPr/>
          <p:nvPr/>
        </p:nvSpPr>
        <p:spPr bwMode="auto">
          <a:xfrm>
            <a:off x="2771775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>
                <a:latin typeface="黑体" panose="02010609060101010101" pitchFamily="49" charset="-122"/>
              </a:rPr>
              <a:t>数组元素作函数参数</a:t>
            </a:r>
            <a:endParaRPr lang="zh-CN" altLang="en-US" sz="3600" b="0" dirty="0">
              <a:latin typeface="黑体" panose="02010609060101010101" pitchFamily="49" charset="-122"/>
            </a:endParaRPr>
          </a:p>
        </p:txBody>
      </p:sp>
      <p:sp>
        <p:nvSpPr>
          <p:cNvPr id="125958" name="箭头 1091"/>
          <p:cNvSpPr>
            <a:spLocks noChangeShapeType="1"/>
          </p:cNvSpPr>
          <p:nvPr/>
        </p:nvSpPr>
        <p:spPr bwMode="auto">
          <a:xfrm flipV="1">
            <a:off x="6659563" y="1773238"/>
            <a:ext cx="0" cy="338455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59" name="箭头 1091"/>
          <p:cNvSpPr>
            <a:spLocks noChangeShapeType="1"/>
          </p:cNvSpPr>
          <p:nvPr/>
        </p:nvSpPr>
        <p:spPr bwMode="auto">
          <a:xfrm flipH="1" flipV="1">
            <a:off x="5940425" y="1700213"/>
            <a:ext cx="144463" cy="345757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6804025" y="3357245"/>
            <a:ext cx="1485900" cy="460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单向赋值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4"/>
          <p:cNvSpPr txBox="1">
            <a:spLocks noChangeArrowheads="1"/>
          </p:cNvSpPr>
          <p:nvPr/>
        </p:nvSpPr>
        <p:spPr bwMode="auto">
          <a:xfrm>
            <a:off x="3851275" y="1628775"/>
            <a:ext cx="5143500" cy="4647426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void </a:t>
            </a:r>
            <a:r>
              <a:rPr lang="en-US" altLang="zh-CN" sz="2400" dirty="0">
                <a:ea typeface="宋体" panose="02010600030101010101" pitchFamily="2" charset="-122"/>
              </a:rPr>
              <a:t>max(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b[2]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{ 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t =b[0]; </a:t>
            </a:r>
            <a:r>
              <a:rPr lang="en-US" altLang="zh-CN" sz="2400" dirty="0" smtClean="0">
                <a:ea typeface="宋体" panose="02010600030101010101" pitchFamily="2" charset="-122"/>
              </a:rPr>
              <a:t>b[0]=b[1]; b[1]=</a:t>
            </a:r>
            <a:r>
              <a:rPr lang="en-US" altLang="zh-CN" sz="2400" dirty="0">
                <a:ea typeface="宋体" panose="02010600030101010101" pitchFamily="2" charset="-122"/>
              </a:rPr>
              <a:t>t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{ </a:t>
            </a: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a[2]={3, 7};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en-US" altLang="zh-CN" sz="2400" dirty="0" smtClean="0">
                <a:ea typeface="宋体" panose="02010600030101010101" pitchFamily="2" charset="-122"/>
              </a:rPr>
              <a:t>max(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smtClean="0">
                <a:ea typeface="宋体" panose="02010600030101010101" pitchFamily="2" charset="-122"/>
              </a:rPr>
              <a:t>    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printf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(“%</a:t>
            </a:r>
            <a:r>
              <a:rPr lang="en-US" altLang="zh-CN" sz="2400" dirty="0" err="1">
                <a:ea typeface="宋体" panose="02010600030101010101" pitchFamily="2" charset="-122"/>
              </a:rPr>
              <a:t>d,%d</a:t>
            </a:r>
            <a:r>
              <a:rPr lang="en-US" altLang="zh-CN" sz="2400" dirty="0">
                <a:ea typeface="宋体" panose="02010600030101010101" pitchFamily="2" charset="-122"/>
              </a:rPr>
              <a:t>”, a[0], a[1]);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smtClean="0">
                <a:ea typeface="宋体" panose="02010600030101010101" pitchFamily="2" charset="-122"/>
              </a:rPr>
              <a:t>     return </a:t>
            </a:r>
            <a:r>
              <a:rPr lang="en-US" altLang="zh-CN" sz="2400" dirty="0">
                <a:ea typeface="宋体" panose="02010600030101010101" pitchFamily="2" charset="-122"/>
              </a:rPr>
              <a:t>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0292" name="标题 1"/>
          <p:cNvSpPr/>
          <p:nvPr/>
        </p:nvSpPr>
        <p:spPr bwMode="auto">
          <a:xfrm>
            <a:off x="281940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>
                <a:latin typeface="黑体" panose="02010609060101010101" pitchFamily="49" charset="-122"/>
              </a:rPr>
              <a:t>数组名作函数参数</a:t>
            </a:r>
            <a:endParaRPr lang="zh-CN" altLang="en-US" sz="3600" b="0" dirty="0">
              <a:latin typeface="黑体" panose="02010609060101010101" pitchFamily="49" charset="-122"/>
            </a:endParaRPr>
          </a:p>
        </p:txBody>
      </p:sp>
      <p:sp>
        <p:nvSpPr>
          <p:cNvPr id="140293" name="箭头 1091"/>
          <p:cNvSpPr>
            <a:spLocks noChangeShapeType="1"/>
          </p:cNvSpPr>
          <p:nvPr/>
        </p:nvSpPr>
        <p:spPr bwMode="auto">
          <a:xfrm flipV="1">
            <a:off x="7667625" y="3500438"/>
            <a:ext cx="0" cy="50482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0350" name="Group 62"/>
          <p:cNvGraphicFramePr>
            <a:graphicFrameLocks noGrp="1"/>
          </p:cNvGraphicFramePr>
          <p:nvPr/>
        </p:nvGraphicFramePr>
        <p:xfrm>
          <a:off x="7019925" y="4076700"/>
          <a:ext cx="1728788" cy="550545"/>
        </p:xfrm>
        <a:graphic>
          <a:graphicData uri="http://schemas.openxmlformats.org/drawingml/2006/table">
            <a:tbl>
              <a:tblPr/>
              <a:tblGrid>
                <a:gridCol w="493713"/>
                <a:gridCol w="1235075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4132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4133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40304" name="TextBox 13"/>
          <p:cNvSpPr txBox="1">
            <a:spLocks noChangeArrowheads="1"/>
          </p:cNvSpPr>
          <p:nvPr/>
        </p:nvSpPr>
        <p:spPr bwMode="auto">
          <a:xfrm flipH="1">
            <a:off x="6445250" y="3933825"/>
            <a:ext cx="4318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ea typeface="宋体" panose="02010600030101010101" pitchFamily="2" charset="-122"/>
              </a:rPr>
              <a:t>a</a:t>
            </a:r>
            <a:endParaRPr lang="zh-CN" altLang="en-US" b="0">
              <a:ea typeface="宋体" panose="02010600030101010101" pitchFamily="2" charset="-122"/>
            </a:endParaRPr>
          </a:p>
        </p:txBody>
      </p:sp>
      <p:graphicFrame>
        <p:nvGraphicFramePr>
          <p:cNvPr id="140353" name="Group 65"/>
          <p:cNvGraphicFramePr>
            <a:graphicFrameLocks noGrp="1"/>
          </p:cNvGraphicFramePr>
          <p:nvPr/>
        </p:nvGraphicFramePr>
        <p:xfrm>
          <a:off x="7019925" y="2924175"/>
          <a:ext cx="1655763" cy="550545"/>
        </p:xfrm>
        <a:graphic>
          <a:graphicData uri="http://schemas.openxmlformats.org/drawingml/2006/table">
            <a:tbl>
              <a:tblPr/>
              <a:tblGrid>
                <a:gridCol w="576263"/>
                <a:gridCol w="1079500"/>
              </a:tblGrid>
              <a:tr h="214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8964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8965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40315" name="TextBox 13"/>
          <p:cNvSpPr txBox="1">
            <a:spLocks noChangeArrowheads="1"/>
          </p:cNvSpPr>
          <p:nvPr/>
        </p:nvSpPr>
        <p:spPr bwMode="auto">
          <a:xfrm flipH="1">
            <a:off x="6516688" y="2833688"/>
            <a:ext cx="431800" cy="379412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ea typeface="宋体" panose="02010600030101010101" pitchFamily="2" charset="-122"/>
              </a:rPr>
              <a:t>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40340" name="Rectangle 3"/>
          <p:cNvSpPr>
            <a:spLocks noChangeArrowheads="1"/>
          </p:cNvSpPr>
          <p:nvPr/>
        </p:nvSpPr>
        <p:spPr bwMode="auto">
          <a:xfrm>
            <a:off x="288925" y="1844675"/>
            <a:ext cx="34194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</a:rPr>
              <a:t>数组名</a:t>
            </a:r>
            <a:r>
              <a:rPr lang="zh-CN" altLang="en-US" sz="2800" dirty="0"/>
              <a:t>作函数参数（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地址传递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endParaRPr lang="zh-CN" altLang="en-US" sz="2400" b="0" dirty="0" smtClean="0"/>
          </a:p>
          <a:p>
            <a:r>
              <a:rPr lang="zh-CN" altLang="en-US" sz="2400" b="0" dirty="0" smtClean="0"/>
              <a:t>也遵循</a:t>
            </a:r>
            <a:r>
              <a:rPr lang="zh-CN" altLang="en-US" sz="2400" b="0" dirty="0"/>
              <a:t>“</a:t>
            </a:r>
            <a:r>
              <a:rPr lang="zh-CN" altLang="en-US" sz="2400" dirty="0">
                <a:solidFill>
                  <a:srgbClr val="C00000"/>
                </a:solidFill>
              </a:rPr>
              <a:t>单向赋值传递</a:t>
            </a:r>
            <a:r>
              <a:rPr lang="zh-CN" altLang="en-US" sz="2400" b="0" dirty="0"/>
              <a:t>”原则</a:t>
            </a:r>
            <a:endParaRPr lang="zh-CN" altLang="en-US" sz="2400" b="0" dirty="0"/>
          </a:p>
          <a:p>
            <a:endParaRPr lang="zh-CN" altLang="en-US" sz="2400" b="0" dirty="0">
              <a:sym typeface="+mn-ea"/>
            </a:endParaRPr>
          </a:p>
          <a:p>
            <a:r>
              <a:rPr lang="zh-CN" altLang="en-US" sz="2400" b="0" dirty="0">
                <a:sym typeface="+mn-ea"/>
              </a:rPr>
              <a:t>只不过传递的</a:t>
            </a:r>
            <a:r>
              <a:rPr lang="zh-CN" altLang="en-US" sz="2400" b="0" dirty="0" smtClean="0">
                <a:sym typeface="+mn-ea"/>
              </a:rPr>
              <a:t>值很特殊，是数组</a:t>
            </a:r>
            <a:r>
              <a:rPr lang="zh-CN" altLang="en-US" sz="2400" b="0" dirty="0">
                <a:sym typeface="+mn-ea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首地址</a:t>
            </a:r>
            <a:endParaRPr lang="zh-CN" altLang="en-US" sz="2400" b="0" dirty="0"/>
          </a:p>
          <a:p>
            <a:endParaRPr lang="zh-CN" altLang="en-US" sz="2400" b="0" dirty="0"/>
          </a:p>
          <a:p>
            <a:pPr marL="0" lvl="1"/>
            <a:endParaRPr lang="zh-CN" altLang="en-US" sz="2400" dirty="0">
              <a:solidFill>
                <a:srgbClr val="FF3300"/>
              </a:solidFill>
            </a:endParaRPr>
          </a:p>
          <a:p>
            <a:pPr lvl="1"/>
            <a:endParaRPr lang="zh-CN" altLang="en-US" sz="2400" b="0" dirty="0"/>
          </a:p>
          <a:p>
            <a:pPr lvl="1"/>
            <a:endParaRPr lang="zh-CN" altLang="en-US" sz="2400" b="0" dirty="0"/>
          </a:p>
        </p:txBody>
      </p:sp>
      <p:sp>
        <p:nvSpPr>
          <p:cNvPr id="140351" name="Text Box 63"/>
          <p:cNvSpPr txBox="1">
            <a:spLocks noChangeArrowheads="1"/>
          </p:cNvSpPr>
          <p:nvPr/>
        </p:nvSpPr>
        <p:spPr bwMode="auto">
          <a:xfrm>
            <a:off x="7667625" y="29241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2000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7884160" y="3573145"/>
            <a:ext cx="1242695" cy="3987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p>
            <a:r>
              <a:rPr lang="zh-CN" altLang="en-US" sz="2000" dirty="0"/>
              <a:t>单向赋值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5" name="标题 1"/>
          <p:cNvSpPr/>
          <p:nvPr/>
        </p:nvSpPr>
        <p:spPr bwMode="auto">
          <a:xfrm>
            <a:off x="277180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eaLnBrk="0" hangingPunct="0">
              <a:spcBef>
                <a:spcPct val="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>
                <a:latin typeface="黑体" panose="02010609060101010101" pitchFamily="49" charset="-122"/>
              </a:rPr>
              <a:t>数组名作函数参数</a:t>
            </a:r>
            <a:endParaRPr lang="zh-CN" altLang="en-US" sz="3600" b="0" dirty="0">
              <a:latin typeface="黑体" panose="02010609060101010101" pitchFamily="49" charset="-122"/>
            </a:endParaRPr>
          </a:p>
        </p:txBody>
      </p:sp>
      <p:sp>
        <p:nvSpPr>
          <p:cNvPr id="127071" name="Text Box 4"/>
          <p:cNvSpPr txBox="1">
            <a:spLocks noChangeArrowheads="1"/>
          </p:cNvSpPr>
          <p:nvPr/>
        </p:nvSpPr>
        <p:spPr bwMode="auto">
          <a:xfrm>
            <a:off x="323850" y="2060575"/>
            <a:ext cx="5143500" cy="4278094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void </a:t>
            </a:r>
            <a:r>
              <a:rPr lang="en-US" altLang="zh-CN" sz="2400" dirty="0">
                <a:ea typeface="宋体" panose="02010600030101010101" pitchFamily="2" charset="-122"/>
              </a:rPr>
              <a:t>max(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b[2]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  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t =b[0]; </a:t>
            </a:r>
            <a:r>
              <a:rPr lang="en-US" altLang="zh-CN" sz="2400" dirty="0" smtClean="0">
                <a:ea typeface="宋体" panose="02010600030101010101" pitchFamily="2" charset="-122"/>
              </a:rPr>
              <a:t>b[0]=b[1]; b[1]=</a:t>
            </a:r>
            <a:r>
              <a:rPr lang="en-US" altLang="zh-CN" sz="2400" dirty="0">
                <a:ea typeface="宋体" panose="02010600030101010101" pitchFamily="2" charset="-122"/>
              </a:rPr>
              <a:t>t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{  </a:t>
            </a:r>
            <a:r>
              <a:rPr lang="en-US" altLang="zh-CN" sz="2400" dirty="0" err="1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 a[2]={3, 7};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en-US" altLang="zh-CN" sz="2400" dirty="0" smtClean="0">
                <a:ea typeface="宋体" panose="02010600030101010101" pitchFamily="2" charset="-122"/>
              </a:rPr>
              <a:t>  max(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 (“%</a:t>
            </a:r>
            <a:r>
              <a:rPr lang="en-US" altLang="zh-CN" sz="2400" dirty="0" err="1">
                <a:ea typeface="宋体" panose="02010600030101010101" pitchFamily="2" charset="-122"/>
              </a:rPr>
              <a:t>d,%d</a:t>
            </a:r>
            <a:r>
              <a:rPr lang="en-US" altLang="zh-CN" sz="2400" dirty="0">
                <a:ea typeface="宋体" panose="02010600030101010101" pitchFamily="2" charset="-122"/>
              </a:rPr>
              <a:t>”, a[0], a[1]);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return 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27072" name="箭头 1091"/>
          <p:cNvSpPr>
            <a:spLocks noChangeShapeType="1"/>
          </p:cNvSpPr>
          <p:nvPr/>
        </p:nvSpPr>
        <p:spPr bwMode="auto">
          <a:xfrm flipV="1">
            <a:off x="4140200" y="3933825"/>
            <a:ext cx="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7073" name="Group 9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490913" y="4221480"/>
          <a:ext cx="1728787" cy="550545"/>
        </p:xfrm>
        <a:graphic>
          <a:graphicData uri="http://schemas.openxmlformats.org/drawingml/2006/table">
            <a:tbl>
              <a:tblPr/>
              <a:tblGrid>
                <a:gridCol w="493712"/>
                <a:gridCol w="1235075"/>
              </a:tblGrid>
              <a:tr h="2743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4132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4133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127135" name="Group 15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521075" y="3284538"/>
          <a:ext cx="1655763" cy="577533"/>
        </p:xfrm>
        <a:graphic>
          <a:graphicData uri="http://schemas.openxmlformats.org/drawingml/2006/table">
            <a:tbl>
              <a:tblPr/>
              <a:tblGrid>
                <a:gridCol w="576263"/>
                <a:gridCol w="1079500"/>
              </a:tblGrid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8964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8965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27095" name="Text Box 119"/>
          <p:cNvSpPr txBox="1">
            <a:spLocks noChangeArrowheads="1"/>
          </p:cNvSpPr>
          <p:nvPr/>
        </p:nvSpPr>
        <p:spPr bwMode="auto">
          <a:xfrm>
            <a:off x="4067944" y="3284538"/>
            <a:ext cx="1151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2000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0661" name="Group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69063" y="2708796"/>
          <a:ext cx="3071812" cy="2392999"/>
        </p:xfrm>
        <a:graphic>
          <a:graphicData uri="http://schemas.openxmlformats.org/drawingml/2006/table">
            <a:tbl>
              <a:tblPr/>
              <a:tblGrid>
                <a:gridCol w="1346200"/>
                <a:gridCol w="1725612"/>
              </a:tblGrid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118" name="TextBox 5"/>
          <p:cNvSpPr txBox="1">
            <a:spLocks noChangeArrowheads="1"/>
          </p:cNvSpPr>
          <p:nvPr/>
        </p:nvSpPr>
        <p:spPr bwMode="auto">
          <a:xfrm>
            <a:off x="7019925" y="3285059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27119" name="TextBox 6"/>
          <p:cNvSpPr txBox="1">
            <a:spLocks noChangeArrowheads="1"/>
          </p:cNvSpPr>
          <p:nvPr/>
        </p:nvSpPr>
        <p:spPr bwMode="auto">
          <a:xfrm>
            <a:off x="7019925" y="4339159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127120" name="直接箭头连接符 8"/>
          <p:cNvCxnSpPr>
            <a:cxnSpLocks noChangeShapeType="1"/>
          </p:cNvCxnSpPr>
          <p:nvPr/>
        </p:nvCxnSpPr>
        <p:spPr bwMode="auto">
          <a:xfrm>
            <a:off x="5897563" y="3426346"/>
            <a:ext cx="571500" cy="1588"/>
          </a:xfrm>
          <a:prstGeom prst="straightConnector1">
            <a:avLst/>
          </a:prstGeom>
          <a:noFill/>
          <a:ln w="57150">
            <a:solidFill>
              <a:srgbClr val="CC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121" name="直接箭头连接符 9"/>
          <p:cNvCxnSpPr>
            <a:cxnSpLocks noChangeShapeType="1"/>
          </p:cNvCxnSpPr>
          <p:nvPr/>
        </p:nvCxnSpPr>
        <p:spPr bwMode="auto">
          <a:xfrm>
            <a:off x="5867400" y="3140596"/>
            <a:ext cx="571500" cy="1588"/>
          </a:xfrm>
          <a:prstGeom prst="straightConnector1">
            <a:avLst/>
          </a:prstGeom>
          <a:noFill/>
          <a:ln w="57150">
            <a:solidFill>
              <a:srgbClr val="657DC5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122" name="TextBox 10"/>
          <p:cNvSpPr txBox="1">
            <a:spLocks noChangeArrowheads="1"/>
          </p:cNvSpPr>
          <p:nvPr/>
        </p:nvSpPr>
        <p:spPr bwMode="auto">
          <a:xfrm>
            <a:off x="5929313" y="3643834"/>
            <a:ext cx="395287" cy="46672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123" name="TextBox 13"/>
          <p:cNvSpPr txBox="1">
            <a:spLocks noChangeArrowheads="1"/>
          </p:cNvSpPr>
          <p:nvPr/>
        </p:nvSpPr>
        <p:spPr bwMode="auto">
          <a:xfrm flipH="1">
            <a:off x="5867400" y="2492896"/>
            <a:ext cx="431800" cy="4699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126" name="TextBox 5"/>
          <p:cNvSpPr txBox="1">
            <a:spLocks noChangeArrowheads="1"/>
          </p:cNvSpPr>
          <p:nvPr/>
        </p:nvSpPr>
        <p:spPr bwMode="auto">
          <a:xfrm>
            <a:off x="7024688" y="4339159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27127" name="TextBox 6"/>
          <p:cNvSpPr txBox="1">
            <a:spLocks noChangeArrowheads="1"/>
          </p:cNvSpPr>
          <p:nvPr/>
        </p:nvSpPr>
        <p:spPr bwMode="auto">
          <a:xfrm>
            <a:off x="7024688" y="3285059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973762" y="6229945"/>
            <a:ext cx="2342653" cy="583431"/>
          </a:xfrm>
          <a:prstGeom prst="rect">
            <a:avLst/>
          </a:prstGeom>
          <a:solidFill>
            <a:srgbClr val="66FFCC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程序运行结果：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	</a:t>
            </a:r>
            <a:r>
              <a:rPr lang="en-US" altLang="zh-CN" sz="2000" b="0" dirty="0">
                <a:latin typeface="Times New Roman" panose="02020603050405020304" pitchFamily="18" charset="0"/>
              </a:rPr>
              <a:t>7, 3</a:t>
            </a:r>
            <a:endParaRPr lang="en-US" altLang="zh-CN" sz="2000" b="0" dirty="0">
              <a:latin typeface="Times New Roman" panose="02020603050405020304" pitchFamily="18" charset="0"/>
            </a:endParaRPr>
          </a:p>
        </p:txBody>
      </p:sp>
      <p:sp>
        <p:nvSpPr>
          <p:cNvPr id="127132" name="Rectangle 156"/>
          <p:cNvSpPr>
            <a:spLocks noChangeArrowheads="1"/>
          </p:cNvSpPr>
          <p:nvPr/>
        </p:nvSpPr>
        <p:spPr bwMode="auto">
          <a:xfrm>
            <a:off x="5867400" y="1412240"/>
            <a:ext cx="3284220" cy="7556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/>
              <a:t>实参数组与形参数组</a:t>
            </a:r>
            <a:r>
              <a:rPr lang="zh-CN" altLang="en-US" sz="2400" b="0" dirty="0">
                <a:solidFill>
                  <a:srgbClr val="CC0066"/>
                </a:solidFill>
              </a:rPr>
              <a:t>共占有一片内存单元</a:t>
            </a:r>
            <a:endParaRPr lang="zh-CN" altLang="en-US" sz="2400" b="0" dirty="0">
              <a:solidFill>
                <a:srgbClr val="CC0066"/>
              </a:solidFill>
            </a:endParaRPr>
          </a:p>
        </p:txBody>
      </p:sp>
      <p:sp>
        <p:nvSpPr>
          <p:cNvPr id="127133" name="Rectangle 157"/>
          <p:cNvSpPr>
            <a:spLocks noChangeArrowheads="1"/>
          </p:cNvSpPr>
          <p:nvPr/>
        </p:nvSpPr>
        <p:spPr bwMode="auto">
          <a:xfrm>
            <a:off x="-36513" y="1512888"/>
            <a:ext cx="561657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dirty="0"/>
              <a:t>如下程序运行时内存情况如何呢？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2" name="爆炸形 1 1"/>
          <p:cNvSpPr/>
          <p:nvPr/>
        </p:nvSpPr>
        <p:spPr bwMode="auto">
          <a:xfrm>
            <a:off x="5796905" y="5037709"/>
            <a:ext cx="2879551" cy="1343619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数组的值刚好也被改变了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箭头 1091"/>
          <p:cNvSpPr>
            <a:spLocks noChangeShapeType="1"/>
          </p:cNvSpPr>
          <p:nvPr/>
        </p:nvSpPr>
        <p:spPr bwMode="auto">
          <a:xfrm>
            <a:off x="2196306" y="2492896"/>
            <a:ext cx="1295574" cy="115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14358" y="3914344"/>
            <a:ext cx="395287" cy="46672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/>
        </p:nvSpPr>
        <p:spPr bwMode="auto">
          <a:xfrm flipH="1">
            <a:off x="2844165" y="3429000"/>
            <a:ext cx="228600" cy="406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2" grpId="0" animBg="1"/>
      <p:bldP spid="127072" grpId="1" animBg="1"/>
      <p:bldP spid="127095" grpId="0" bldLvl="0" animBg="1"/>
      <p:bldP spid="127095" grpId="1" bldLvl="0" animBg="1"/>
      <p:bldP spid="127118" grpId="0"/>
      <p:bldP spid="127119" grpId="0"/>
      <p:bldP spid="127123" grpId="0" bldLvl="0" animBg="1"/>
      <p:bldP spid="127123" grpId="1" bldLvl="0" animBg="1"/>
      <p:bldP spid="127126" grpId="0"/>
      <p:bldP spid="127127" grpId="0"/>
      <p:bldP spid="26628" grpId="0" animBg="1"/>
      <p:bldP spid="127132" grpId="0" bldLvl="0" animBg="1"/>
      <p:bldP spid="2" grpId="0" animBg="1"/>
      <p:bldP spid="23" grpId="0" animBg="1"/>
      <p:bldP spid="23" grpId="1" animBg="1"/>
      <p:bldP spid="4" grpId="0" bldLvl="0" animBg="1"/>
      <p:bldP spid="4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965" y="260901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地址传递总结</a:t>
            </a:r>
            <a:endParaRPr lang="zh-CN" altLang="en-US" sz="3600" dirty="0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" y="1270000"/>
            <a:ext cx="9011285" cy="1151255"/>
          </a:xfrm>
        </p:spPr>
        <p:txBody>
          <a:bodyPr/>
          <a:lstStyle/>
          <a:p>
            <a:pPr marL="0" indent="714375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在被调函数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中对数组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的修改，刚好也修改了主调函数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中数组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所占的内存空间，即修改了数组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661" name="Group 5"/>
          <p:cNvGraphicFramePr>
            <a:graphicFrameLocks noGrp="1"/>
          </p:cNvGraphicFramePr>
          <p:nvPr/>
        </p:nvGraphicFramePr>
        <p:xfrm>
          <a:off x="6613525" y="2549525"/>
          <a:ext cx="3071813" cy="2392999"/>
        </p:xfrm>
        <a:graphic>
          <a:graphicData uri="http://schemas.openxmlformats.org/drawingml/2006/table">
            <a:tbl>
              <a:tblPr/>
              <a:tblGrid>
                <a:gridCol w="1346200"/>
                <a:gridCol w="1725613"/>
              </a:tblGrid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78" name="TextBox 5"/>
          <p:cNvSpPr txBox="1">
            <a:spLocks noChangeArrowheads="1"/>
          </p:cNvSpPr>
          <p:nvPr/>
        </p:nvSpPr>
        <p:spPr bwMode="auto">
          <a:xfrm>
            <a:off x="7164388" y="312578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47479" name="TextBox 6"/>
          <p:cNvSpPr txBox="1">
            <a:spLocks noChangeArrowheads="1"/>
          </p:cNvSpPr>
          <p:nvPr/>
        </p:nvSpPr>
        <p:spPr bwMode="auto">
          <a:xfrm>
            <a:off x="7164388" y="417988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147480" name="直接箭头连接符 8"/>
          <p:cNvCxnSpPr>
            <a:cxnSpLocks noChangeShapeType="1"/>
          </p:cNvCxnSpPr>
          <p:nvPr/>
        </p:nvCxnSpPr>
        <p:spPr bwMode="auto">
          <a:xfrm>
            <a:off x="6042025" y="3267075"/>
            <a:ext cx="571500" cy="1588"/>
          </a:xfrm>
          <a:prstGeom prst="straightConnector1">
            <a:avLst/>
          </a:prstGeom>
          <a:noFill/>
          <a:ln w="57150">
            <a:solidFill>
              <a:srgbClr val="CC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481" name="直接箭头连接符 9"/>
          <p:cNvCxnSpPr>
            <a:cxnSpLocks noChangeShapeType="1"/>
          </p:cNvCxnSpPr>
          <p:nvPr/>
        </p:nvCxnSpPr>
        <p:spPr bwMode="auto">
          <a:xfrm>
            <a:off x="6011863" y="2981325"/>
            <a:ext cx="571500" cy="1588"/>
          </a:xfrm>
          <a:prstGeom prst="straightConnector1">
            <a:avLst/>
          </a:prstGeom>
          <a:noFill/>
          <a:ln w="57150">
            <a:solidFill>
              <a:srgbClr val="657DC5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482" name="TextBox 10"/>
          <p:cNvSpPr txBox="1">
            <a:spLocks noChangeArrowheads="1"/>
          </p:cNvSpPr>
          <p:nvPr/>
        </p:nvSpPr>
        <p:spPr bwMode="auto">
          <a:xfrm>
            <a:off x="6073775" y="3484563"/>
            <a:ext cx="395288" cy="46672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83" name="TextBox 13"/>
          <p:cNvSpPr txBox="1">
            <a:spLocks noChangeArrowheads="1"/>
          </p:cNvSpPr>
          <p:nvPr/>
        </p:nvSpPr>
        <p:spPr bwMode="auto">
          <a:xfrm flipH="1">
            <a:off x="6011863" y="2333625"/>
            <a:ext cx="431800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86" name="Text Box 4"/>
          <p:cNvSpPr txBox="1">
            <a:spLocks noChangeArrowheads="1"/>
          </p:cNvSpPr>
          <p:nvPr/>
        </p:nvSpPr>
        <p:spPr bwMode="auto">
          <a:xfrm>
            <a:off x="323850" y="2348374"/>
            <a:ext cx="5143500" cy="4278094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void </a:t>
            </a:r>
            <a:r>
              <a:rPr lang="en-US" altLang="zh-CN" sz="2400" dirty="0">
                <a:ea typeface="宋体" panose="02010600030101010101" pitchFamily="2" charset="-122"/>
              </a:rPr>
              <a:t>max(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b[2]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  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t =b[0]; </a:t>
            </a:r>
            <a:r>
              <a:rPr lang="en-US" altLang="zh-CN" sz="2400" dirty="0" smtClean="0">
                <a:ea typeface="宋体" panose="02010600030101010101" pitchFamily="2" charset="-122"/>
              </a:rPr>
              <a:t>b[0]=b[1]; b[1]=</a:t>
            </a:r>
            <a:r>
              <a:rPr lang="en-US" altLang="zh-CN" sz="2400" dirty="0">
                <a:ea typeface="宋体" panose="02010600030101010101" pitchFamily="2" charset="-122"/>
              </a:rPr>
              <a:t>t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{  </a:t>
            </a:r>
            <a:r>
              <a:rPr lang="en-US" altLang="zh-CN" sz="2400" dirty="0" err="1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 a[2]={3, 7};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r>
              <a:rPr lang="en-US" altLang="zh-CN" sz="2400" dirty="0" smtClean="0">
                <a:ea typeface="宋体" panose="02010600030101010101" pitchFamily="2" charset="-122"/>
              </a:rPr>
              <a:t>max(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 (“%</a:t>
            </a:r>
            <a:r>
              <a:rPr lang="en-US" altLang="zh-CN" sz="2400" dirty="0" err="1">
                <a:ea typeface="宋体" panose="02010600030101010101" pitchFamily="2" charset="-122"/>
              </a:rPr>
              <a:t>d,%d</a:t>
            </a:r>
            <a:r>
              <a:rPr lang="en-US" altLang="zh-CN" sz="2400" dirty="0">
                <a:ea typeface="宋体" panose="02010600030101010101" pitchFamily="2" charset="-122"/>
              </a:rPr>
              <a:t>”, a[0], a[1]);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return 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" name="Rectangle 156"/>
          <p:cNvSpPr>
            <a:spLocks noChangeArrowheads="1"/>
          </p:cNvSpPr>
          <p:nvPr/>
        </p:nvSpPr>
        <p:spPr bwMode="auto">
          <a:xfrm>
            <a:off x="5580112" y="5373216"/>
            <a:ext cx="3671888" cy="86550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dirty="0"/>
              <a:t>实参数组与形参数组</a:t>
            </a:r>
            <a:r>
              <a:rPr lang="zh-CN" altLang="en-US" sz="2800" dirty="0">
                <a:solidFill>
                  <a:srgbClr val="CC0066"/>
                </a:solidFill>
              </a:rPr>
              <a:t>共占有一片内存单元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8100" y="1290638"/>
            <a:ext cx="4610100" cy="545073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数组名作为函数的参数，传递的是数组的首地址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在形参定义时可以不定义数组的大小</a:t>
            </a:r>
            <a:endParaRPr lang="en-US" altLang="zh-CN" sz="2400" dirty="0" smtClean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400" dirty="0" smtClean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但需要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通过传递其它参数等方式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，保证调用函数时，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不要越界使用数组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即要保证不能使用超出实参数组长度的数据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这样可用于处理任何长度的数组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如右例中，若主调函数中数组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改为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，被调函数不需要进行任何修改，就可以处理长度为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106" name="Text Box 4"/>
          <p:cNvSpPr txBox="1">
            <a:spLocks noChangeArrowheads="1"/>
          </p:cNvSpPr>
          <p:nvPr/>
        </p:nvSpPr>
        <p:spPr bwMode="auto">
          <a:xfrm>
            <a:off x="4541838" y="1700213"/>
            <a:ext cx="4783137" cy="4708981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void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arrs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 b[ ]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   for  (j=0; j&lt;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ea typeface="宋体" panose="02010600030101010101" pitchFamily="2" charset="-122"/>
              </a:rPr>
              <a:t>j++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    b[j]=b[j]*b[j]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{  </a:t>
            </a:r>
            <a:r>
              <a:rPr lang="en-US" altLang="zh-CN" sz="2400" dirty="0" err="1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 a[2]={3, 7};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</a:rPr>
              <a:t>=2</a:t>
            </a:r>
            <a:r>
              <a:rPr lang="en-US" altLang="zh-CN" sz="2400" dirty="0" smtClean="0">
                <a:ea typeface="宋体" panose="02010600030101010101" pitchFamily="2" charset="-122"/>
              </a:rPr>
              <a:t>;    </a:t>
            </a:r>
            <a:r>
              <a:rPr lang="en-US" altLang="zh-CN" sz="2000" dirty="0" smtClean="0">
                <a:latin typeface="+mn-ea"/>
                <a:ea typeface="+mn-ea"/>
              </a:rPr>
              <a:t>//</a:t>
            </a:r>
            <a:r>
              <a:rPr lang="zh-CN" altLang="en-US" sz="2000" dirty="0" smtClean="0">
                <a:latin typeface="+mn-ea"/>
                <a:ea typeface="+mn-ea"/>
              </a:rPr>
              <a:t>标识数组长度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arrs</a:t>
            </a:r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dirty="0">
                <a:solidFill>
                  <a:srgbClr val="A5002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dirty="0" err="1">
                <a:solidFill>
                  <a:srgbClr val="A5002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 (“%</a:t>
            </a:r>
            <a:r>
              <a:rPr lang="en-US" altLang="zh-CN" sz="2400" dirty="0" err="1">
                <a:ea typeface="宋体" panose="02010600030101010101" pitchFamily="2" charset="-122"/>
              </a:rPr>
              <a:t>d,%d</a:t>
            </a:r>
            <a:r>
              <a:rPr lang="en-US" altLang="zh-CN" sz="2400" dirty="0">
                <a:ea typeface="宋体" panose="02010600030101010101" pitchFamily="2" charset="-122"/>
              </a:rPr>
              <a:t>”, a[0], a[1]);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return 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40965" y="260901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地址传递总结</a:t>
            </a:r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06" name="Text Box 4"/>
          <p:cNvSpPr txBox="1">
            <a:spLocks noChangeArrowheads="1"/>
          </p:cNvSpPr>
          <p:nvPr/>
        </p:nvSpPr>
        <p:spPr bwMode="auto">
          <a:xfrm>
            <a:off x="-35560" y="1269365"/>
            <a:ext cx="4589145" cy="42767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void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arrs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 b[2]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   for  (j=0; j&lt;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ea typeface="宋体" panose="02010600030101010101" pitchFamily="2" charset="-122"/>
              </a:rPr>
              <a:t>j++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    b[j]=b[j]*b[j]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{  </a:t>
            </a:r>
            <a:r>
              <a:rPr lang="en-US" altLang="zh-CN" sz="2400" dirty="0" err="1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 a[2]={3, 7};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arrs</a:t>
            </a:r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 (“%</a:t>
            </a:r>
            <a:r>
              <a:rPr lang="en-US" altLang="zh-CN" sz="2400" dirty="0" err="1">
                <a:ea typeface="宋体" panose="02010600030101010101" pitchFamily="2" charset="-122"/>
              </a:rPr>
              <a:t>d,%d</a:t>
            </a:r>
            <a:r>
              <a:rPr lang="en-US" altLang="zh-CN" sz="2400" dirty="0">
                <a:ea typeface="宋体" panose="02010600030101010101" pitchFamily="2" charset="-122"/>
              </a:rPr>
              <a:t>”, a[0], a[1]);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return 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40965" y="260901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对比</a:t>
            </a:r>
            <a:endParaRPr lang="zh-CN" altLang="en-US" sz="3600" b="0" dirty="0" smtClean="0"/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9785" y="2274570"/>
            <a:ext cx="4551680" cy="470789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void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arrs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 b[ ]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   for  (j=0; j&lt;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ea typeface="宋体" panose="02010600030101010101" pitchFamily="2" charset="-122"/>
              </a:rPr>
              <a:t>j++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    b[j]=b[j]*b[j]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{  </a:t>
            </a:r>
            <a:r>
              <a:rPr lang="en-US" altLang="zh-CN" sz="2400" dirty="0" err="1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 a[10]={3,7,5,1,2,9};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</a:rPr>
              <a:t>=10</a:t>
            </a:r>
            <a:r>
              <a:rPr lang="en-US" altLang="zh-CN" sz="2400" dirty="0" smtClean="0">
                <a:ea typeface="宋体" panose="02010600030101010101" pitchFamily="2" charset="-122"/>
              </a:rPr>
              <a:t>;    </a:t>
            </a:r>
            <a:r>
              <a:rPr lang="en-US" altLang="zh-CN" sz="2000" dirty="0" smtClean="0">
                <a:latin typeface="+mn-ea"/>
                <a:ea typeface="+mn-ea"/>
              </a:rPr>
              <a:t>//</a:t>
            </a:r>
            <a:r>
              <a:rPr lang="zh-CN" altLang="en-US" sz="2000" dirty="0" smtClean="0">
                <a:latin typeface="+mn-ea"/>
                <a:ea typeface="+mn-ea"/>
              </a:rPr>
              <a:t>标识数组长度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arrs</a:t>
            </a:r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dirty="0">
                <a:solidFill>
                  <a:srgbClr val="A5002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dirty="0" err="1">
                <a:solidFill>
                  <a:srgbClr val="A5002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 (“%</a:t>
            </a:r>
            <a:r>
              <a:rPr lang="en-US" altLang="zh-CN" sz="2400" dirty="0" err="1">
                <a:ea typeface="宋体" panose="02010600030101010101" pitchFamily="2" charset="-122"/>
              </a:rPr>
              <a:t>d,%d</a:t>
            </a:r>
            <a:r>
              <a:rPr lang="en-US" altLang="zh-CN" sz="2400" dirty="0">
                <a:ea typeface="宋体" panose="02010600030101010101" pitchFamily="2" charset="-122"/>
              </a:rPr>
              <a:t>”, a[0], a[1]);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return 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 idx="4294967295"/>
          </p:nvPr>
        </p:nvSpPr>
        <p:spPr>
          <a:xfrm>
            <a:off x="2627313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函数参数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145411" name="内容占位符 2"/>
          <p:cNvSpPr>
            <a:spLocks noGrp="1"/>
          </p:cNvSpPr>
          <p:nvPr>
            <p:ph idx="4294967295"/>
          </p:nvPr>
        </p:nvSpPr>
        <p:spPr>
          <a:xfrm>
            <a:off x="1222375" y="1773238"/>
            <a:ext cx="7165975" cy="4151312"/>
          </a:xfrm>
        </p:spPr>
        <p:txBody>
          <a:bodyPr/>
          <a:lstStyle/>
          <a:p>
            <a:r>
              <a:rPr lang="zh-CN" altLang="en-US" sz="2800" smtClean="0">
                <a:cs typeface="Times New Roman" panose="02020603050405020304" pitchFamily="18" charset="0"/>
              </a:rPr>
              <a:t>实参和形参都是数据，可以根据需要，用各种数据类型定义</a:t>
            </a:r>
            <a:endParaRPr lang="zh-CN" altLang="en-US" sz="2800" smtClean="0">
              <a:cs typeface="Times New Roman" panose="02020603050405020304" pitchFamily="18" charset="0"/>
            </a:endParaRPr>
          </a:p>
          <a:p>
            <a:endParaRPr lang="zh-CN" altLang="en-US" sz="2800" b="1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/>
              <a:t>常量作为函数参数</a:t>
            </a:r>
            <a:endParaRPr lang="en-US" altLang="zh-CN" smtClean="0"/>
          </a:p>
          <a:p>
            <a:pPr lvl="1"/>
            <a:r>
              <a:rPr lang="zh-CN" altLang="en-US" smtClean="0"/>
              <a:t>变量作为函数参数</a:t>
            </a:r>
            <a:endParaRPr lang="en-US" altLang="zh-CN" smtClean="0"/>
          </a:p>
          <a:p>
            <a:pPr lvl="1"/>
            <a:r>
              <a:rPr lang="zh-CN" altLang="en-US" smtClean="0"/>
              <a:t>一维数组作为函数参数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C00000"/>
                </a:solidFill>
              </a:rPr>
              <a:t>多维数组作为函数参数</a:t>
            </a:r>
            <a:endParaRPr lang="zh-CN" altLang="en-US" smtClean="0">
              <a:solidFill>
                <a:srgbClr val="C00000"/>
              </a:solidFill>
            </a:endParaRPr>
          </a:p>
          <a:p>
            <a:pPr lvl="2"/>
            <a:r>
              <a:rPr lang="zh-CN" altLang="en-US" smtClean="0">
                <a:solidFill>
                  <a:srgbClr val="C00000"/>
                </a:solidFill>
              </a:rPr>
              <a:t>与一维数组类似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145412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A0A1F1C-E058-4A7C-9E4A-ABD66C489364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45414" name="Rectangle 3"/>
          <p:cNvSpPr>
            <a:spLocks noChangeArrowheads="1"/>
          </p:cNvSpPr>
          <p:nvPr/>
        </p:nvSpPr>
        <p:spPr bwMode="auto">
          <a:xfrm>
            <a:off x="0" y="1196975"/>
            <a:ext cx="48577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63855" indent="9398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二维数组存储结构回顾</a:t>
            </a:r>
            <a:endParaRPr lang="en-US" altLang="zh-CN" sz="3600" smtClean="0">
              <a:latin typeface="黑体" panose="02010609060101010101" pitchFamily="49" charset="-122"/>
            </a:endParaRPr>
          </a:p>
        </p:txBody>
      </p:sp>
      <p:graphicFrame>
        <p:nvGraphicFramePr>
          <p:cNvPr id="43083" name="Group 7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45313" y="928688"/>
          <a:ext cx="3059112" cy="5803900"/>
        </p:xfrm>
        <a:graphic>
          <a:graphicData uri="http://schemas.openxmlformats.org/drawingml/2006/table">
            <a:tbl>
              <a:tblPr/>
              <a:tblGrid>
                <a:gridCol w="1487487"/>
                <a:gridCol w="15716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4" name="TextBox 5"/>
          <p:cNvSpPr txBox="1">
            <a:spLocks noChangeArrowheads="1"/>
          </p:cNvSpPr>
          <p:nvPr/>
        </p:nvSpPr>
        <p:spPr bwMode="auto">
          <a:xfrm>
            <a:off x="7289800" y="14287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grpSp>
        <p:nvGrpSpPr>
          <p:cNvPr id="46135" name="Group 5"/>
          <p:cNvGrpSpPr/>
          <p:nvPr/>
        </p:nvGrpSpPr>
        <p:grpSpPr bwMode="auto">
          <a:xfrm>
            <a:off x="642938" y="2147253"/>
            <a:ext cx="5410200" cy="2209800"/>
            <a:chOff x="720" y="2496"/>
            <a:chExt cx="3408" cy="1392"/>
          </a:xfrm>
        </p:grpSpPr>
        <p:sp>
          <p:nvSpPr>
            <p:cNvPr id="46146" name="Rectangle 6"/>
            <p:cNvSpPr>
              <a:spLocks noChangeArrowheads="1"/>
            </p:cNvSpPr>
            <p:nvPr/>
          </p:nvSpPr>
          <p:spPr bwMode="auto">
            <a:xfrm>
              <a:off x="720" y="2496"/>
              <a:ext cx="3408" cy="13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a[0][0]   a[0][1]   a[0][2]   a[0][3]   a[0][4]</a:t>
              </a:r>
              <a:endPara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   a[1][1]   a[1][2]   a[1][3]   a[1][4]</a:t>
              </a:r>
              <a:endPara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a[2][0]   a[2][1]   a[2][2]   a[2][3]   a[2][4]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a[3][0]   a[3][1]   a[3][2]   a[3][3]   a[3][4]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Line 7"/>
            <p:cNvSpPr>
              <a:spLocks noChangeShapeType="1"/>
            </p:cNvSpPr>
            <p:nvPr/>
          </p:nvSpPr>
          <p:spPr bwMode="auto">
            <a:xfrm>
              <a:off x="720" y="278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8" name="Line 8"/>
            <p:cNvSpPr>
              <a:spLocks noChangeShapeType="1"/>
            </p:cNvSpPr>
            <p:nvPr/>
          </p:nvSpPr>
          <p:spPr bwMode="auto">
            <a:xfrm>
              <a:off x="720" y="350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Line 9"/>
            <p:cNvSpPr>
              <a:spLocks noChangeShapeType="1"/>
            </p:cNvSpPr>
            <p:nvPr/>
          </p:nvSpPr>
          <p:spPr bwMode="auto">
            <a:xfrm>
              <a:off x="720" y="3120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0" name="Line 10"/>
            <p:cNvSpPr>
              <a:spLocks noChangeShapeType="1"/>
            </p:cNvSpPr>
            <p:nvPr/>
          </p:nvSpPr>
          <p:spPr bwMode="auto">
            <a:xfrm>
              <a:off x="1392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1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2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3" name="Line 13"/>
            <p:cNvSpPr>
              <a:spLocks noChangeShapeType="1"/>
            </p:cNvSpPr>
            <p:nvPr/>
          </p:nvSpPr>
          <p:spPr bwMode="auto">
            <a:xfrm>
              <a:off x="340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36" name="Text Box 14"/>
          <p:cNvSpPr txBox="1">
            <a:spLocks noChangeArrowheads="1"/>
          </p:cNvSpPr>
          <p:nvPr/>
        </p:nvSpPr>
        <p:spPr bwMode="auto">
          <a:xfrm>
            <a:off x="6370955" y="1054100"/>
            <a:ext cx="527685" cy="70675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40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7" name="Text Box 15"/>
          <p:cNvSpPr txBox="1">
            <a:spLocks noChangeArrowheads="1"/>
          </p:cNvSpPr>
          <p:nvPr/>
        </p:nvSpPr>
        <p:spPr bwMode="auto">
          <a:xfrm>
            <a:off x="28575" y="2658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8" name="Text Box 16"/>
          <p:cNvSpPr txBox="1">
            <a:spLocks noChangeArrowheads="1"/>
          </p:cNvSpPr>
          <p:nvPr/>
        </p:nvSpPr>
        <p:spPr bwMode="auto">
          <a:xfrm>
            <a:off x="28575" y="31918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9" name="Text Box 17"/>
          <p:cNvSpPr txBox="1">
            <a:spLocks noChangeArrowheads="1"/>
          </p:cNvSpPr>
          <p:nvPr/>
        </p:nvSpPr>
        <p:spPr bwMode="auto">
          <a:xfrm>
            <a:off x="28575" y="3801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a[3]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0" name="TextBox 24"/>
          <p:cNvSpPr txBox="1">
            <a:spLocks noChangeArrowheads="1"/>
          </p:cNvSpPr>
          <p:nvPr/>
        </p:nvSpPr>
        <p:spPr bwMode="auto">
          <a:xfrm>
            <a:off x="7289800" y="21431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1" name="TextBox 25"/>
          <p:cNvSpPr txBox="1">
            <a:spLocks noChangeArrowheads="1"/>
          </p:cNvSpPr>
          <p:nvPr/>
        </p:nvSpPr>
        <p:spPr bwMode="auto">
          <a:xfrm>
            <a:off x="7289800" y="28575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2" name="TextBox 26"/>
          <p:cNvSpPr txBox="1">
            <a:spLocks noChangeArrowheads="1"/>
          </p:cNvSpPr>
          <p:nvPr/>
        </p:nvSpPr>
        <p:spPr bwMode="auto">
          <a:xfrm>
            <a:off x="7289800" y="357187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3" name="TextBox 27"/>
          <p:cNvSpPr txBox="1">
            <a:spLocks noChangeArrowheads="1"/>
          </p:cNvSpPr>
          <p:nvPr/>
        </p:nvSpPr>
        <p:spPr bwMode="auto">
          <a:xfrm>
            <a:off x="7289800" y="43449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4" name="TextBox 28"/>
          <p:cNvSpPr txBox="1">
            <a:spLocks noChangeArrowheads="1"/>
          </p:cNvSpPr>
          <p:nvPr/>
        </p:nvSpPr>
        <p:spPr bwMode="auto">
          <a:xfrm>
            <a:off x="7289800" y="505936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6145" name="TextBox 29"/>
          <p:cNvSpPr txBox="1">
            <a:spLocks noChangeArrowheads="1"/>
          </p:cNvSpPr>
          <p:nvPr/>
        </p:nvSpPr>
        <p:spPr bwMode="auto">
          <a:xfrm>
            <a:off x="7289800" y="57737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127750" y="3023235"/>
            <a:ext cx="791845" cy="43243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90" y="4974590"/>
            <a:ext cx="5318125" cy="888365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和一维数组一样，按照</a:t>
            </a:r>
            <a:r>
              <a:rPr lang="zh-CN" altLang="en-US" sz="2800" b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顺序方式（即线性方式）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5575" y="22520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461375" cy="532765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结构化程序设计需要支持结构化程序的编程语言来编写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支持编写顺序、选择和循环三种基本结构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可以把程序分为各个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子模块（子程序）</a:t>
            </a:r>
            <a:endParaRPr lang="en-US" altLang="zh-CN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3" indent="-342900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每个子模块实现一个特定的功能，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解决一个子问题</a:t>
            </a:r>
            <a:endParaRPr lang="en-US" altLang="zh-CN" sz="2400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3" indent="-34290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语言支持结构化程序设计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子模块（子程序）</a:t>
            </a:r>
            <a:endParaRPr lang="en-US" altLang="zh-CN" sz="2800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至少有一个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函数（至少要解决一个问题）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程序是由一系列函数组成（由多个子问题组成一个大问题）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2"/>
          <p:cNvSpPr txBox="1">
            <a:spLocks noChangeArrowheads="1"/>
          </p:cNvSpPr>
          <p:nvPr/>
        </p:nvSpPr>
        <p:spPr bwMode="auto">
          <a:xfrm>
            <a:off x="2700338" y="3032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  <a:latin typeface="黑体" panose="02010609060101010101" pitchFamily="49" charset="-122"/>
              </a:rPr>
              <a:t>结构化程序设计语言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0338" y="260350"/>
            <a:ext cx="6324600" cy="53340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</a:rPr>
              <a:t>二</a:t>
            </a:r>
            <a:r>
              <a:rPr lang="zh-CN" altLang="en-US" sz="3600" dirty="0" smtClean="0">
                <a:latin typeface="黑体" panose="02010609060101010101" pitchFamily="49" charset="-122"/>
              </a:rPr>
              <a:t>维数组作为函数参数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0195" y="2026920"/>
            <a:ext cx="6324600" cy="363410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数组元素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作函数参数</a:t>
            </a:r>
            <a:endParaRPr lang="zh-CN" altLang="en-US" sz="2800" b="1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cs typeface="Times New Roman" panose="02020603050405020304" pitchFamily="18" charset="0"/>
              </a:rPr>
              <a:t>数组元素实际就是一个一个的值</a:t>
            </a:r>
            <a:endParaRPr lang="zh-CN" altLang="en-US" sz="2400" dirty="0" smtClean="0"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/>
            <a:endParaRPr lang="zh-CN" altLang="en-US" sz="2000" dirty="0" smtClean="0"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数组名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作函数参数</a:t>
            </a:r>
            <a:endParaRPr lang="zh-CN" altLang="en-US" sz="2800" b="1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cs typeface="Times New Roman" panose="02020603050405020304" pitchFamily="18" charset="0"/>
              </a:rPr>
              <a:t>数组名代表数组存储空间的</a:t>
            </a:r>
            <a:r>
              <a:rPr lang="zh-CN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首地址，是一个数值</a:t>
            </a:r>
            <a:endParaRPr lang="en-US" altLang="zh-CN" sz="2400" b="1" dirty="0" smtClean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cs typeface="Times New Roman" panose="02020603050405020304" pitchFamily="18" charset="0"/>
              </a:rPr>
              <a:t>实质</a:t>
            </a:r>
            <a:r>
              <a:rPr lang="zh-CN" altLang="en-US" sz="2400" b="1" dirty="0" smtClean="0">
                <a:cs typeface="Times New Roman" panose="02020603050405020304" pitchFamily="18" charset="0"/>
              </a:rPr>
              <a:t>是“地址传递”</a:t>
            </a:r>
            <a:endParaRPr lang="en-US" altLang="zh-CN" sz="2400" b="1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3083" name="Group 7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45313" y="928688"/>
          <a:ext cx="3059112" cy="5803900"/>
        </p:xfrm>
        <a:graphic>
          <a:graphicData uri="http://schemas.openxmlformats.org/drawingml/2006/table">
            <a:tbl>
              <a:tblPr/>
              <a:tblGrid>
                <a:gridCol w="1487487"/>
                <a:gridCol w="15716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4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89800" y="14287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36" name="Text Box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70955" y="1054100"/>
            <a:ext cx="527685" cy="70675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40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0" name="Text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89800" y="21431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1" name="Text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89800" y="28575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2" name="Text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89800" y="357187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3" name="Text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89800" y="43449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4" name="Text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89800" y="505936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6145" name="TextBox 2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289800" y="57737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1800" y="260901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注意</a:t>
            </a:r>
            <a:endParaRPr lang="zh-CN" altLang="en-US" sz="3600" dirty="0" smtClean="0"/>
          </a:p>
        </p:txBody>
      </p:sp>
      <p:sp>
        <p:nvSpPr>
          <p:cNvPr id="143412" name="Text Box 4"/>
          <p:cNvSpPr txBox="1">
            <a:spLocks noChangeArrowheads="1"/>
          </p:cNvSpPr>
          <p:nvPr/>
        </p:nvSpPr>
        <p:spPr bwMode="auto">
          <a:xfrm>
            <a:off x="250825" y="2857183"/>
            <a:ext cx="5143500" cy="390779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max(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b[3][2]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  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b[1][0]=100;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{  </a:t>
            </a:r>
            <a:r>
              <a:rPr lang="en-US" altLang="zh-CN" sz="2400" dirty="0" err="1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 a[2][3]={{1,2,3},{4,5,6}};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smtClean="0">
                <a:ea typeface="宋体" panose="02010600030101010101" pitchFamily="2" charset="-122"/>
              </a:rPr>
              <a:t>      max(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 (“%</a:t>
            </a:r>
            <a:r>
              <a:rPr lang="en-US" altLang="zh-CN" sz="2400" dirty="0" err="1">
                <a:ea typeface="宋体" panose="02010600030101010101" pitchFamily="2" charset="-122"/>
              </a:rPr>
              <a:t>d”</a:t>
            </a:r>
            <a:r>
              <a:rPr lang="en-US" altLang="zh-CN" sz="2400" dirty="0">
                <a:ea typeface="宋体" panose="02010600030101010101" pitchFamily="2" charset="-122"/>
              </a:rPr>
              <a:t>, a[0][2]);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return 0;   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3413" name="Rectangle 3"/>
          <p:cNvSpPr>
            <a:spLocks noChangeArrowheads="1"/>
          </p:cNvSpPr>
          <p:nvPr/>
        </p:nvSpPr>
        <p:spPr bwMode="auto">
          <a:xfrm>
            <a:off x="34925" y="1268983"/>
            <a:ext cx="9074150" cy="129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8001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800" b="0" dirty="0">
                <a:latin typeface="Times New Roman" panose="02020603050405020304" pitchFamily="18" charset="0"/>
              </a:rPr>
              <a:t>因为传递的只是数组的首地址，故若实参数组与形参数组类型不一致，则函数调用时，实参数组传递的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数据，将按照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形参定义的数组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来解释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95" name="Group 135"/>
          <p:cNvGraphicFramePr>
            <a:graphicFrameLocks noGrp="1"/>
          </p:cNvGraphicFramePr>
          <p:nvPr/>
        </p:nvGraphicFramePr>
        <p:xfrm>
          <a:off x="6227763" y="3197225"/>
          <a:ext cx="3457575" cy="2392999"/>
        </p:xfrm>
        <a:graphic>
          <a:graphicData uri="http://schemas.openxmlformats.org/drawingml/2006/table">
            <a:tbl>
              <a:tblPr/>
              <a:tblGrid>
                <a:gridCol w="2016125"/>
                <a:gridCol w="1441450"/>
              </a:tblGrid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……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3434" name="直接箭头连接符 8"/>
          <p:cNvCxnSpPr>
            <a:cxnSpLocks noChangeShapeType="1"/>
          </p:cNvCxnSpPr>
          <p:nvPr/>
        </p:nvCxnSpPr>
        <p:spPr bwMode="auto">
          <a:xfrm>
            <a:off x="5681663" y="3898900"/>
            <a:ext cx="571500" cy="1588"/>
          </a:xfrm>
          <a:prstGeom prst="straightConnector1">
            <a:avLst/>
          </a:prstGeom>
          <a:noFill/>
          <a:ln w="57150">
            <a:solidFill>
              <a:srgbClr val="CC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5" name="直接箭头连接符 9"/>
          <p:cNvCxnSpPr>
            <a:cxnSpLocks noChangeShapeType="1"/>
          </p:cNvCxnSpPr>
          <p:nvPr/>
        </p:nvCxnSpPr>
        <p:spPr bwMode="auto">
          <a:xfrm>
            <a:off x="5651500" y="3613150"/>
            <a:ext cx="571500" cy="1588"/>
          </a:xfrm>
          <a:prstGeom prst="straightConnector1">
            <a:avLst/>
          </a:prstGeom>
          <a:noFill/>
          <a:ln w="57150">
            <a:solidFill>
              <a:srgbClr val="657DC5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6" name="TextBox 10"/>
          <p:cNvSpPr txBox="1">
            <a:spLocks noChangeArrowheads="1"/>
          </p:cNvSpPr>
          <p:nvPr/>
        </p:nvSpPr>
        <p:spPr bwMode="auto">
          <a:xfrm>
            <a:off x="5724525" y="4149725"/>
            <a:ext cx="395288" cy="46672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7" name="TextBox 13"/>
          <p:cNvSpPr txBox="1">
            <a:spLocks noChangeArrowheads="1"/>
          </p:cNvSpPr>
          <p:nvPr/>
        </p:nvSpPr>
        <p:spPr bwMode="auto">
          <a:xfrm flipH="1">
            <a:off x="5651500" y="2997200"/>
            <a:ext cx="431800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687" name="Group 183"/>
          <p:cNvGraphicFramePr>
            <a:graphicFrameLocks noGrp="1"/>
          </p:cNvGraphicFramePr>
          <p:nvPr/>
        </p:nvGraphicFramePr>
        <p:xfrm>
          <a:off x="5724525" y="1466850"/>
          <a:ext cx="3419475" cy="4706620"/>
        </p:xfrm>
        <a:graphic>
          <a:graphicData uri="http://schemas.openxmlformats.org/drawingml/2006/table">
            <a:tbl>
              <a:tblPr/>
              <a:tblGrid>
                <a:gridCol w="2817813"/>
                <a:gridCol w="601662"/>
              </a:tblGrid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58" name="TextBox 5"/>
          <p:cNvSpPr txBox="1">
            <a:spLocks noChangeArrowheads="1"/>
          </p:cNvSpPr>
          <p:nvPr/>
        </p:nvSpPr>
        <p:spPr bwMode="auto">
          <a:xfrm>
            <a:off x="6156325" y="18796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b[0][0]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568" name="Text Box 14"/>
          <p:cNvSpPr txBox="1">
            <a:spLocks noChangeArrowheads="1"/>
          </p:cNvSpPr>
          <p:nvPr/>
        </p:nvSpPr>
        <p:spPr bwMode="auto">
          <a:xfrm>
            <a:off x="65088" y="1685925"/>
            <a:ext cx="5370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</a:rPr>
              <a:t>主函数</a:t>
            </a:r>
            <a:r>
              <a:rPr lang="en-US" altLang="zh-CN" sz="2800" dirty="0">
                <a:latin typeface="Times New Roman" panose="02020603050405020304" pitchFamily="18" charset="0"/>
              </a:rPr>
              <a:t>main</a:t>
            </a:r>
            <a:r>
              <a:rPr lang="zh-CN" altLang="en-US" sz="2800" dirty="0">
                <a:latin typeface="Times New Roman" panose="02020603050405020304" pitchFamily="18" charset="0"/>
              </a:rPr>
              <a:t>中定义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a[2][3];</a:t>
            </a:r>
            <a:endParaRPr lang="en-US" altLang="zh-CN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9604" name="Group 100"/>
          <p:cNvGraphicFramePr>
            <a:graphicFrameLocks noGrp="1"/>
          </p:cNvGraphicFramePr>
          <p:nvPr/>
        </p:nvGraphicFramePr>
        <p:xfrm>
          <a:off x="755650" y="2854325"/>
          <a:ext cx="4103688" cy="1079500"/>
        </p:xfrm>
        <a:graphic>
          <a:graphicData uri="http://schemas.openxmlformats.org/drawingml/2006/table">
            <a:tbl>
              <a:tblPr/>
              <a:tblGrid>
                <a:gridCol w="1368425"/>
                <a:gridCol w="1366838"/>
                <a:gridCol w="1368425"/>
              </a:tblGrid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a[0][0]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a[0][1]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a[0][2]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a[1][0]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a[1][1]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a[1][2]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661" name="Group 157"/>
          <p:cNvGraphicFramePr>
            <a:graphicFrameLocks noGrp="1"/>
          </p:cNvGraphicFramePr>
          <p:nvPr/>
        </p:nvGraphicFramePr>
        <p:xfrm>
          <a:off x="1042988" y="4959350"/>
          <a:ext cx="2879725" cy="1638301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</a:tblGrid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b[0][0]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b[0][1]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b[1][0]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b[1][1]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b[2][0]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b[2][1]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662" name="Text Box 14"/>
          <p:cNvSpPr txBox="1">
            <a:spLocks noChangeArrowheads="1"/>
          </p:cNvSpPr>
          <p:nvPr/>
        </p:nvSpPr>
        <p:spPr bwMode="auto">
          <a:xfrm>
            <a:off x="0" y="4365625"/>
            <a:ext cx="580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</a:rPr>
              <a:t>被调用函数</a:t>
            </a:r>
            <a:r>
              <a:rPr lang="en-US" altLang="zh-CN" sz="2800">
                <a:latin typeface="Times New Roman" panose="02020603050405020304" pitchFamily="18" charset="0"/>
              </a:rPr>
              <a:t>max</a:t>
            </a:r>
            <a:r>
              <a:rPr lang="zh-CN" altLang="en-US" sz="2800">
                <a:latin typeface="Times New Roman" panose="02020603050405020304" pitchFamily="18" charset="0"/>
              </a:rPr>
              <a:t>中定义</a:t>
            </a:r>
            <a:r>
              <a:rPr lang="en-US" altLang="zh-CN" sz="2800">
                <a:latin typeface="Times New Roman" panose="02020603050405020304" pitchFamily="18" charset="0"/>
              </a:rPr>
              <a:t>int b[3][2];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9668" name="TextBox 5"/>
          <p:cNvSpPr txBox="1">
            <a:spLocks noChangeArrowheads="1"/>
          </p:cNvSpPr>
          <p:nvPr/>
        </p:nvSpPr>
        <p:spPr bwMode="auto">
          <a:xfrm>
            <a:off x="6156325" y="25987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b[0][1]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69" name="TextBox 5"/>
          <p:cNvSpPr txBox="1">
            <a:spLocks noChangeArrowheads="1"/>
          </p:cNvSpPr>
          <p:nvPr/>
        </p:nvSpPr>
        <p:spPr bwMode="auto">
          <a:xfrm>
            <a:off x="6156325" y="3354388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b[1][0]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70" name="TextBox 5"/>
          <p:cNvSpPr txBox="1">
            <a:spLocks noChangeArrowheads="1"/>
          </p:cNvSpPr>
          <p:nvPr/>
        </p:nvSpPr>
        <p:spPr bwMode="auto">
          <a:xfrm>
            <a:off x="6156325" y="4075113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a[1][0]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b[1][1]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71" name="TextBox 5"/>
          <p:cNvSpPr txBox="1">
            <a:spLocks noChangeArrowheads="1"/>
          </p:cNvSpPr>
          <p:nvPr/>
        </p:nvSpPr>
        <p:spPr bwMode="auto">
          <a:xfrm>
            <a:off x="6156325" y="4797425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a[1][1]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b[2][0]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72" name="TextBox 5"/>
          <p:cNvSpPr txBox="1">
            <a:spLocks noChangeArrowheads="1"/>
          </p:cNvSpPr>
          <p:nvPr/>
        </p:nvSpPr>
        <p:spPr bwMode="auto">
          <a:xfrm>
            <a:off x="6156325" y="5586413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a[1][2]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b[2][1]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77" name="TextBox 10"/>
          <p:cNvSpPr txBox="1">
            <a:spLocks noChangeArrowheads="1"/>
          </p:cNvSpPr>
          <p:nvPr/>
        </p:nvSpPr>
        <p:spPr bwMode="auto">
          <a:xfrm>
            <a:off x="246063" y="2420938"/>
            <a:ext cx="395287" cy="46672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678" name="TextBox 13"/>
          <p:cNvSpPr txBox="1">
            <a:spLocks noChangeArrowheads="1"/>
          </p:cNvSpPr>
          <p:nvPr/>
        </p:nvSpPr>
        <p:spPr bwMode="auto">
          <a:xfrm flipH="1">
            <a:off x="250825" y="4941888"/>
            <a:ext cx="431800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9683" name="直接箭头连接符 8"/>
          <p:cNvCxnSpPr>
            <a:cxnSpLocks noChangeShapeType="1"/>
          </p:cNvCxnSpPr>
          <p:nvPr/>
        </p:nvCxnSpPr>
        <p:spPr bwMode="auto">
          <a:xfrm>
            <a:off x="5178425" y="2276475"/>
            <a:ext cx="571500" cy="1588"/>
          </a:xfrm>
          <a:prstGeom prst="straightConnector1">
            <a:avLst/>
          </a:prstGeom>
          <a:noFill/>
          <a:ln w="57150">
            <a:solidFill>
              <a:srgbClr val="CC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684" name="直接箭头连接符 9"/>
          <p:cNvCxnSpPr>
            <a:cxnSpLocks noChangeShapeType="1"/>
          </p:cNvCxnSpPr>
          <p:nvPr/>
        </p:nvCxnSpPr>
        <p:spPr bwMode="auto">
          <a:xfrm>
            <a:off x="5148263" y="1990725"/>
            <a:ext cx="571500" cy="1588"/>
          </a:xfrm>
          <a:prstGeom prst="straightConnector1">
            <a:avLst/>
          </a:prstGeom>
          <a:noFill/>
          <a:ln w="57150">
            <a:solidFill>
              <a:srgbClr val="657DC5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685" name="TextBox 10"/>
          <p:cNvSpPr txBox="1">
            <a:spLocks noChangeArrowheads="1"/>
          </p:cNvSpPr>
          <p:nvPr/>
        </p:nvSpPr>
        <p:spPr bwMode="auto">
          <a:xfrm>
            <a:off x="5221288" y="2527300"/>
            <a:ext cx="395287" cy="46672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686" name="TextBox 13"/>
          <p:cNvSpPr txBox="1">
            <a:spLocks noChangeArrowheads="1"/>
          </p:cNvSpPr>
          <p:nvPr/>
        </p:nvSpPr>
        <p:spPr bwMode="auto">
          <a:xfrm flipH="1">
            <a:off x="5148263" y="1374775"/>
            <a:ext cx="431800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556535" y="260901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dirty="0" smtClean="0"/>
              <a:t>注意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2" name="Text Box 4"/>
          <p:cNvSpPr txBox="1">
            <a:spLocks noChangeArrowheads="1"/>
          </p:cNvSpPr>
          <p:nvPr/>
        </p:nvSpPr>
        <p:spPr bwMode="auto">
          <a:xfrm>
            <a:off x="35560" y="2283143"/>
            <a:ext cx="5143500" cy="390779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max(</a:t>
            </a:r>
            <a:r>
              <a:rPr lang="en-US" altLang="zh-CN" sz="2400" dirty="0" err="1">
                <a:solidFill>
                  <a:srgbClr val="66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600FF"/>
                </a:solidFill>
                <a:ea typeface="宋体" panose="02010600030101010101" pitchFamily="2" charset="-122"/>
              </a:rPr>
              <a:t>b[  ][2]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形参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  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b[1][0]=100;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main(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{  </a:t>
            </a:r>
            <a:r>
              <a:rPr lang="en-US" altLang="zh-CN" sz="2400" dirty="0" err="1">
                <a:solidFill>
                  <a:srgbClr val="A5002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  <a:ea typeface="宋体" panose="02010600030101010101" pitchFamily="2" charset="-122"/>
              </a:rPr>
              <a:t> a[2][3]={{1,2,3},{4,5,6}};</a:t>
            </a:r>
            <a:endParaRPr lang="en-US" altLang="zh-CN" sz="24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smtClean="0">
                <a:ea typeface="宋体" panose="02010600030101010101" pitchFamily="2" charset="-122"/>
              </a:rPr>
              <a:t>      max(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);    </a:t>
            </a:r>
            <a:r>
              <a:rPr lang="en-US" altLang="zh-CN" sz="2000" dirty="0">
                <a:latin typeface="黑体" panose="02010609060101010101" pitchFamily="49" charset="-122"/>
              </a:rPr>
              <a:t>/* </a:t>
            </a:r>
            <a:r>
              <a:rPr lang="zh-CN" altLang="en-US" sz="2000" dirty="0">
                <a:latin typeface="黑体" panose="02010609060101010101" pitchFamily="49" charset="-122"/>
              </a:rPr>
              <a:t>实参 *</a:t>
            </a:r>
            <a:r>
              <a:rPr lang="en-US" altLang="zh-CN" sz="2000" dirty="0">
                <a:latin typeface="黑体" panose="02010609060101010101" pitchFamily="49" charset="-122"/>
              </a:rPr>
              <a:t>/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 (“%</a:t>
            </a:r>
            <a:r>
              <a:rPr lang="en-US" altLang="zh-CN" sz="2400" dirty="0" err="1">
                <a:ea typeface="宋体" panose="02010600030101010101" pitchFamily="2" charset="-122"/>
              </a:rPr>
              <a:t>d”</a:t>
            </a:r>
            <a:r>
              <a:rPr lang="en-US" altLang="zh-CN" sz="2400" dirty="0">
                <a:ea typeface="宋体" panose="02010600030101010101" pitchFamily="2" charset="-122"/>
              </a:rPr>
              <a:t>, a[0][2]);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     return 0;   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3413" name="Rectangle 3"/>
          <p:cNvSpPr>
            <a:spLocks noChangeArrowheads="1"/>
          </p:cNvSpPr>
          <p:nvPr/>
        </p:nvSpPr>
        <p:spPr bwMode="auto">
          <a:xfrm>
            <a:off x="-36830" y="1268730"/>
            <a:ext cx="907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8001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800" b="0" dirty="0">
                <a:latin typeface="Times New Roman" panose="02020603050405020304" pitchFamily="18" charset="0"/>
              </a:rPr>
              <a:t>形式参数组定义可以省略第一维长度，因为编译器可以根据其他信息推断出来</a:t>
            </a:r>
            <a:endParaRPr lang="en-US" altLang="zh-CN" sz="2800" b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556535" y="260901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dirty="0" smtClean="0"/>
              <a:t>注意</a:t>
            </a:r>
            <a:endParaRPr lang="zh-CN" altLang="en-US" sz="3600" dirty="0" smtClean="0"/>
          </a:p>
        </p:txBody>
      </p:sp>
      <p:graphicFrame>
        <p:nvGraphicFramePr>
          <p:cNvPr id="149687" name="Group 18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96280" y="2112645"/>
          <a:ext cx="3419475" cy="4706620"/>
        </p:xfrm>
        <a:graphic>
          <a:graphicData uri="http://schemas.openxmlformats.org/drawingml/2006/table">
            <a:tbl>
              <a:tblPr/>
              <a:tblGrid>
                <a:gridCol w="2817813"/>
                <a:gridCol w="601662"/>
              </a:tblGrid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58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28080" y="252539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b[0][0]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68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28080" y="3244533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b[0][1]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69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8080" y="4000183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b[1][0]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70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28080" y="4720908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a[1][0]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b[1][1]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71" name="Text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8080" y="5443220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a[1][1]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b[2][0]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49672" name="Text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28080" y="6232208"/>
            <a:ext cx="22320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66"/>
                </a:solidFill>
                <a:ea typeface="宋体" panose="02010600030101010101" pitchFamily="2" charset="-122"/>
              </a:rPr>
              <a:t>a[1][2]</a:t>
            </a:r>
            <a:r>
              <a:rPr lang="zh-CN" altLang="en-US" sz="2000" dirty="0">
                <a:solidFill>
                  <a:srgbClr val="CC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b[2][1]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cxnSp>
        <p:nvCxnSpPr>
          <p:cNvPr id="149683" name="直接箭头连接符 8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5250180" y="2922270"/>
            <a:ext cx="571500" cy="1588"/>
          </a:xfrm>
          <a:prstGeom prst="straightConnector1">
            <a:avLst/>
          </a:prstGeom>
          <a:noFill/>
          <a:ln w="57150">
            <a:solidFill>
              <a:srgbClr val="CC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684" name="直接箭头连接符 9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5220018" y="2636520"/>
            <a:ext cx="571500" cy="1588"/>
          </a:xfrm>
          <a:prstGeom prst="straightConnector1">
            <a:avLst/>
          </a:prstGeom>
          <a:noFill/>
          <a:ln w="57150">
            <a:solidFill>
              <a:srgbClr val="657DC5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685" name="Text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93043" y="3173095"/>
            <a:ext cx="395287" cy="46672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686" name="Text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5220018" y="2020570"/>
            <a:ext cx="431800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函数主要内容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4294967295"/>
          </p:nvPr>
        </p:nvSpPr>
        <p:spPr>
          <a:xfrm>
            <a:off x="920750" y="1413098"/>
            <a:ext cx="6604000" cy="42481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基本部分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</a:rPr>
              <a:t>函数的定义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</a:rPr>
              <a:t>函数的调用</a:t>
            </a:r>
            <a:r>
              <a:rPr lang="en-US" altLang="zh-CN" dirty="0" smtClean="0">
                <a:latin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</a:rPr>
              <a:t>使用</a:t>
            </a:r>
            <a:r>
              <a:rPr lang="en-US" altLang="zh-CN" dirty="0" smtClean="0">
                <a:latin typeface="黑体" panose="02010609060101010101" pitchFamily="49" charset="-122"/>
              </a:rPr>
              <a:t>)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</a:rPr>
              <a:t>实际参数和形式参数</a:t>
            </a:r>
            <a:endParaRPr lang="en-US" altLang="zh-CN" sz="2000" dirty="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函数的返回值</a:t>
            </a:r>
            <a:endParaRPr lang="en-US" altLang="zh-CN" b="1" dirty="0" smtClean="0">
              <a:solidFill>
                <a:srgbClr val="CC3300"/>
              </a:solidFill>
              <a:latin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</a:rPr>
              <a:t>函数的声明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函数的嵌套和递归调用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局部变量和全局变量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存储类别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作用域、生存周期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38916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BCE2A2E-4929-4DA0-980F-C95396FC2473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pic>
        <p:nvPicPr>
          <p:cNvPr id="38917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89363"/>
            <a:ext cx="201453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函数的返回值</a:t>
            </a:r>
            <a:endParaRPr lang="zh-CN" altLang="en-US" sz="3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8964612" cy="5291911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如果被调用函数要向调用函数返回一个值，那么需要使用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一般格式如下：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或	 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 &lt;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语句中表达式值的类型，应与定义函数时函数的返回值类型一致</a:t>
            </a:r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4353446" y="4652377"/>
            <a:ext cx="3284537" cy="2123658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max(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x,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{  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t = (x&gt;y) ? x:y 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return  t ;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函数的返回值</a:t>
            </a:r>
            <a:endParaRPr lang="zh-CN" altLang="en-US" sz="3600" dirty="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3960812" cy="544512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将表达式的值作为函数的返回值返回，结束本次函数调用，并回到调用函数语句处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如果只想从函数返回而不想带回返回值，可以使用不带表达式的方式，即：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57" name="Text Box 4"/>
          <p:cNvSpPr txBox="1">
            <a:spLocks noChangeArrowheads="1"/>
          </p:cNvSpPr>
          <p:nvPr/>
        </p:nvSpPr>
        <p:spPr bwMode="auto">
          <a:xfrm>
            <a:off x="4139952" y="1412875"/>
            <a:ext cx="4919662" cy="532320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max(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y)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/* </a:t>
            </a:r>
            <a:r>
              <a:rPr lang="zh-CN" altLang="en-US" sz="2400" b="0" dirty="0">
                <a:latin typeface="Times New Roman" panose="02020603050405020304" pitchFamily="18" charset="0"/>
              </a:rPr>
              <a:t>形参 *</a:t>
            </a:r>
            <a:r>
              <a:rPr lang="en-US" altLang="zh-CN" sz="2400" b="0" dirty="0">
                <a:latin typeface="Times New Roman" panose="02020603050405020304" pitchFamily="18" charset="0"/>
              </a:rPr>
              <a:t>/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{  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t;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return(t);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a[2];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&amp;a[0], &amp;a[1]);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max(a[0], a[1])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</a:t>
            </a:r>
            <a:r>
              <a:rPr lang="en-US" altLang="zh-CN" sz="2000" b="0" dirty="0">
                <a:latin typeface="黑体" panose="02010609060101010101" pitchFamily="49" charset="-122"/>
              </a:rPr>
              <a:t>/* </a:t>
            </a:r>
            <a:r>
              <a:rPr lang="zh-CN" altLang="en-US" sz="2000" b="0" dirty="0">
                <a:latin typeface="黑体" panose="02010609060101010101" pitchFamily="49" charset="-122"/>
              </a:rPr>
              <a:t>实参 *</a:t>
            </a:r>
            <a:r>
              <a:rPr lang="en-US" altLang="zh-CN" sz="2000" b="0" dirty="0">
                <a:latin typeface="黑体" panose="02010609060101010101" pitchFamily="49" charset="-122"/>
              </a:rPr>
              <a:t>/</a:t>
            </a:r>
            <a:endParaRPr lang="en-US" altLang="zh-CN" sz="2000" b="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575" y="260350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说明</a:t>
            </a:r>
            <a:endParaRPr lang="zh-CN" altLang="en-US" sz="36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6016" y="1700808"/>
            <a:ext cx="4427538" cy="302346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函数中可以有多个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执行到哪个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语句，就从哪个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语句返回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即结束本次函数调用，回到调用函数语句处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86924" y="1436578"/>
            <a:ext cx="4041060" cy="42767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m(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y) 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if 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x&lt;y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x;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(“%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”,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 y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b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a=2, b=5,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 c=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m(a, b)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endParaRPr lang="en-US" altLang="zh-CN" sz="24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(“%d”,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return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450464" y="5949280"/>
            <a:ext cx="1913980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运行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结果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818856" y="5373216"/>
            <a:ext cx="4248472" cy="707886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若初始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a=5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b=2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，则运行结果是：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575" y="303312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说明</a:t>
            </a:r>
            <a:endParaRPr lang="zh-CN" altLang="en-US" sz="360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00213"/>
            <a:ext cx="8569325" cy="47529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只能返回一个值，而不能返回多个值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若要返回多个值，必须采用其他方式，如“地址传递”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400" b="1" dirty="0" smtClean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若函数没有返回值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可以不写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语句，函数体执行完就自动返回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这并不代表函数没有返回值，只是说明函数的返回值是个不确定的数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一般情况下，若函数没有返回值，要用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来定义函数，表示“无类型”，如：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void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echoline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系统一般默认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函数主要内容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920750" y="1341090"/>
            <a:ext cx="6604000" cy="424815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</a:rPr>
              <a:t>基本部分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smtClean="0">
                <a:latin typeface="黑体" panose="02010609060101010101" pitchFamily="49" charset="-122"/>
              </a:rPr>
              <a:t>函数的定义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smtClean="0">
                <a:latin typeface="黑体" panose="02010609060101010101" pitchFamily="49" charset="-122"/>
              </a:rPr>
              <a:t>函数的调用</a:t>
            </a:r>
            <a:r>
              <a:rPr lang="en-US" altLang="zh-CN" sz="2400" smtClean="0">
                <a:latin typeface="黑体" panose="02010609060101010101" pitchFamily="49" charset="-122"/>
              </a:rPr>
              <a:t>(</a:t>
            </a:r>
            <a:r>
              <a:rPr lang="zh-CN" altLang="en-US" sz="2400" smtClean="0">
                <a:latin typeface="黑体" panose="02010609060101010101" pitchFamily="49" charset="-122"/>
              </a:rPr>
              <a:t>使用</a:t>
            </a:r>
            <a:r>
              <a:rPr lang="en-US" altLang="zh-CN" sz="2400" smtClean="0">
                <a:latin typeface="黑体" panose="02010609060101010101" pitchFamily="49" charset="-122"/>
              </a:rPr>
              <a:t>)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smtClean="0">
                <a:latin typeface="黑体" panose="02010609060101010101" pitchFamily="49" charset="-122"/>
              </a:rPr>
              <a:t>实际参数和形式参数</a:t>
            </a:r>
            <a:endParaRPr lang="en-US" altLang="zh-CN" sz="200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smtClean="0">
                <a:latin typeface="黑体" panose="02010609060101010101" pitchFamily="49" charset="-122"/>
              </a:rPr>
              <a:t>函数的返回值</a:t>
            </a:r>
            <a:endParaRPr lang="en-US" altLang="zh-CN" sz="200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b="1" smtClean="0">
                <a:solidFill>
                  <a:srgbClr val="CC3300"/>
                </a:solidFill>
                <a:latin typeface="黑体" panose="02010609060101010101" pitchFamily="49" charset="-122"/>
              </a:rPr>
              <a:t>函数的声明</a:t>
            </a:r>
            <a:endParaRPr lang="en-US" altLang="zh-CN" b="1" smtClean="0">
              <a:solidFill>
                <a:srgbClr val="CC3300"/>
              </a:solidFill>
              <a:latin typeface="黑体" panose="02010609060101010101" pitchFamily="49" charset="-122"/>
            </a:endParaRPr>
          </a:p>
          <a:p>
            <a:pPr lvl="1"/>
            <a:endParaRPr lang="en-US" altLang="zh-CN" sz="2400" smtClean="0">
              <a:latin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</a:rPr>
              <a:t>函数的嵌套和递归调用</a:t>
            </a:r>
            <a:endParaRPr lang="en-US" altLang="zh-CN" smtClean="0">
              <a:latin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</a:rPr>
              <a:t>局部变量和全局变量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smtClean="0">
                <a:latin typeface="黑体" panose="02010609060101010101" pitchFamily="49" charset="-122"/>
              </a:rPr>
              <a:t>存储类别</a:t>
            </a:r>
            <a:r>
              <a:rPr lang="en-US" altLang="zh-CN" sz="2400" smtClean="0">
                <a:latin typeface="黑体" panose="02010609060101010101" pitchFamily="49" charset="-122"/>
              </a:rPr>
              <a:t>(</a:t>
            </a:r>
            <a:r>
              <a:rPr lang="zh-CN" altLang="en-US" sz="2400" smtClean="0">
                <a:latin typeface="黑体" panose="02010609060101010101" pitchFamily="49" charset="-122"/>
              </a:rPr>
              <a:t>作用域、生存周期</a:t>
            </a:r>
            <a:r>
              <a:rPr lang="en-US" altLang="zh-CN" sz="2400" smtClean="0">
                <a:latin typeface="黑体" panose="02010609060101010101" pitchFamily="49" charset="-122"/>
              </a:rPr>
              <a:t>)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lvl="1"/>
            <a:endParaRPr lang="zh-CN" altLang="en-US" sz="2400" smtClean="0">
              <a:latin typeface="黑体" panose="02010609060101010101" pitchFamily="49" charset="-122"/>
            </a:endParaRPr>
          </a:p>
        </p:txBody>
      </p:sp>
      <p:sp>
        <p:nvSpPr>
          <p:cNvPr id="41988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460FC8A-D195-4F00-9F64-3C10E62F8CEF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pic>
        <p:nvPicPr>
          <p:cNvPr id="41989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89363"/>
            <a:ext cx="201453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303213"/>
            <a:ext cx="6324600" cy="533400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语言函数概述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498600"/>
            <a:ext cx="8496300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语言编写的程序，由一个主函数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和其他若干函数构成</a:t>
            </a:r>
            <a:endParaRPr lang="zh-CN" altLang="en-US" sz="2800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函数之间可以互相调用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调用函数就是执行该函数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但其他函数不能调用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函数由系统调用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分为两类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标准库函数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预先编写好的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能解决通用问题，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用户可以直接调用，不用自己编写程序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。如输出函数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等，常用的见书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p365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附录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自定义函数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由程序员自己编写程序，解决程序员自己的特定问题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556792"/>
            <a:ext cx="8784456" cy="13681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语言中，变量等遵循 “先定义，后使用”原则，函数也一样，即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对函数，在使用前要先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该函数是被定义过的。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867400" y="3284984"/>
            <a:ext cx="2895600" cy="31559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</a:rPr>
              <a:t>//函数定义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>
              <a:buClr>
                <a:schemeClr val="accent1"/>
              </a:buClr>
            </a:pP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max(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x,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{  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t;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return(t);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84213" y="3345185"/>
            <a:ext cx="4419600" cy="30257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函数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</a:rPr>
              <a:t>调用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函数声明</a:t>
            </a:r>
            <a:endParaRPr lang="zh-CN" altLang="en-US" sz="3600" b="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4112071" y="1412875"/>
            <a:ext cx="4924425" cy="52165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max(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x,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y)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函数定义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{  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t;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  t = (x&gt;y) ? x:y ;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 return(t);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</a:rPr>
              <a:t>      c =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max(a, b)</a:t>
            </a:r>
            <a:r>
              <a:rPr lang="en-US" altLang="zh-CN" sz="2400" b="0" dirty="0">
                <a:latin typeface="Times New Roman" panose="02020603050405020304" pitchFamily="18" charset="0"/>
              </a:rPr>
              <a:t>;      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//函数调用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250825" y="1484313"/>
            <a:ext cx="3382963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0" dirty="0">
                <a:latin typeface="Times New Roman" panose="02020603050405020304" pitchFamily="18" charset="0"/>
              </a:rPr>
              <a:t>有</a:t>
            </a:r>
            <a:r>
              <a:rPr lang="en-US" altLang="zh-CN" sz="2800" b="0" dirty="0">
                <a:latin typeface="Times New Roman" panose="02020603050405020304" pitchFamily="18" charset="0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</a:rPr>
              <a:t>种方式可以对函数进行声明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endParaRPr lang="zh-CN" altLang="en-US" sz="2800" b="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b="0" dirty="0">
                <a:latin typeface="Times New Roman" panose="02020603050405020304" pitchFamily="18" charset="0"/>
              </a:rPr>
              <a:t>第一种：把被调用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函数的定义</a:t>
            </a:r>
            <a:r>
              <a:rPr lang="zh-CN" altLang="en-US" sz="2400" b="0" dirty="0">
                <a:latin typeface="Times New Roman" panose="02020603050405020304" pitchFamily="18" charset="0"/>
              </a:rPr>
              <a:t>，直接放到调用函数的前面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lvl="1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3824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函数声明</a:t>
            </a:r>
            <a:endParaRPr lang="zh-CN" altLang="en-US" sz="3600" b="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80340" y="1412240"/>
            <a:ext cx="9108440" cy="1228090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第二种：把被调用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函数的原型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，放到调用函数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的前面进行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，这样函数的定义就可以放在程序的任何位置。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原型一般要说明函数的名字、形式参数、返回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值类型等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79511" y="2709163"/>
            <a:ext cx="5832649" cy="390779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 );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声明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函数原型</a:t>
            </a:r>
            <a:endParaRPr lang="zh-CN" altLang="en-US" sz="2400" b="0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  </a:t>
            </a:r>
            <a:r>
              <a:rPr lang="en-US" altLang="zh-CN" sz="2000" b="0" dirty="0">
                <a:latin typeface="黑体" panose="02010609060101010101" pitchFamily="49" charset="-122"/>
              </a:rPr>
              <a:t>//</a:t>
            </a:r>
            <a:r>
              <a:rPr lang="zh-CN" altLang="en-US" sz="2000" b="0" dirty="0" smtClean="0">
                <a:latin typeface="黑体" panose="02010609060101010101" pitchFamily="49" charset="-122"/>
              </a:rPr>
              <a:t>调用函数</a:t>
            </a:r>
            <a:endParaRPr lang="zh-CN" altLang="en-US" sz="2000" b="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23" name="Rectangle 4"/>
          <p:cNvSpPr>
            <a:spLocks noChangeArrowheads="1"/>
          </p:cNvSpPr>
          <p:nvPr/>
        </p:nvSpPr>
        <p:spPr bwMode="auto">
          <a:xfrm>
            <a:off x="6140896" y="3068960"/>
            <a:ext cx="2895600" cy="31559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</a:rPr>
              <a:t>//函数定义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>
              <a:buClr>
                <a:schemeClr val="accent1"/>
              </a:buClr>
            </a:pP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max(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x,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y)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{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t = (x&gt;y) ? x:y 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return(t);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函数声明</a:t>
            </a:r>
            <a:endParaRPr lang="zh-CN" altLang="en-US" sz="3600" b="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5"/>
          <p:cNvSpPr txBox="1">
            <a:spLocks noChangeArrowheads="1"/>
          </p:cNvSpPr>
          <p:nvPr/>
        </p:nvSpPr>
        <p:spPr bwMode="auto">
          <a:xfrm>
            <a:off x="71438" y="2924944"/>
            <a:ext cx="5868714" cy="34778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max(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x, 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y);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函数原型声明</a:t>
            </a:r>
            <a:endParaRPr lang="zh-CN" altLang="en-US" sz="20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 </a:t>
            </a:r>
            <a:r>
              <a:rPr lang="en-US" altLang="zh-CN" sz="2000" b="0" dirty="0"/>
              <a:t>//</a:t>
            </a:r>
            <a:r>
              <a:rPr lang="zh-CN" altLang="en-US" sz="2000" b="0" dirty="0" smtClean="0"/>
              <a:t>调用函数</a:t>
            </a:r>
            <a:endParaRPr lang="en-US" altLang="zh-CN" sz="20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6068888" y="3081362"/>
            <a:ext cx="2895600" cy="31559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//函数定义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altLang="zh-CN" sz="2400">
                <a:latin typeface="Times New Roman" panose="02020603050405020304" pitchFamily="18" charset="0"/>
              </a:rPr>
              <a:t>int max(int x, int y)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altLang="zh-CN" sz="2400">
                <a:latin typeface="Times New Roman" panose="02020603050405020304" pitchFamily="18" charset="0"/>
              </a:rPr>
              <a:t> {   int t;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>
                <a:latin typeface="Times New Roman" panose="02020603050405020304" pitchFamily="18" charset="0"/>
              </a:rPr>
              <a:t>      t = (x&gt;y) ? x:y 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>
                <a:latin typeface="Times New Roman" panose="02020603050405020304" pitchFamily="18" charset="0"/>
              </a:rPr>
              <a:t>     return(t);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400">
                <a:latin typeface="Times New Roman" panose="02020603050405020304" pitchFamily="18" charset="0"/>
              </a:rPr>
              <a:t>    }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8247" name="Rectangle 3"/>
          <p:cNvSpPr>
            <a:spLocks noChangeArrowheads="1"/>
          </p:cNvSpPr>
          <p:nvPr/>
        </p:nvSpPr>
        <p:spPr bwMode="auto">
          <a:xfrm>
            <a:off x="71438" y="1484313"/>
            <a:ext cx="89646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/>
            <a:r>
              <a:rPr lang="zh-CN" altLang="en-US" b="0" dirty="0">
                <a:latin typeface="Times New Roman" panose="02020603050405020304" pitchFamily="18" charset="0"/>
              </a:rPr>
              <a:t>第三种：把被调用</a:t>
            </a:r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</a:rPr>
              <a:t>函数的原型</a:t>
            </a:r>
            <a:r>
              <a:rPr lang="zh-CN" altLang="en-US" b="0" dirty="0">
                <a:latin typeface="Times New Roman" panose="02020603050405020304" pitchFamily="18" charset="0"/>
              </a:rPr>
              <a:t>，放到</a:t>
            </a:r>
            <a:r>
              <a:rPr lang="zh-CN" altLang="en-US" b="0" dirty="0" smtClean="0">
                <a:latin typeface="Times New Roman" panose="02020603050405020304" pitchFamily="18" charset="0"/>
              </a:rPr>
              <a:t>调用函数里面的</a:t>
            </a:r>
            <a:r>
              <a:rPr lang="zh-CN" altLang="en-US" b="0" dirty="0">
                <a:latin typeface="Times New Roman" panose="02020603050405020304" pitchFamily="18" charset="0"/>
              </a:rPr>
              <a:t>代码前面进行</a:t>
            </a:r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</a:rPr>
              <a:t>声明</a:t>
            </a:r>
            <a:endParaRPr lang="zh-CN" altLang="en-US" b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函数声明</a:t>
            </a:r>
            <a:endParaRPr lang="zh-CN" altLang="en-US" sz="3600" b="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5"/>
          <p:cNvSpPr txBox="1">
            <a:spLocks noChangeArrowheads="1"/>
          </p:cNvSpPr>
          <p:nvPr/>
        </p:nvSpPr>
        <p:spPr bwMode="auto">
          <a:xfrm>
            <a:off x="542841" y="2132856"/>
            <a:ext cx="5868714" cy="1323439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zh-CN" altLang="en-US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max(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x,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y);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函数原型声明</a:t>
            </a:r>
            <a:endParaRPr lang="zh-CN" altLang="en-US" sz="20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45" name="Rectangle 2"/>
          <p:cNvSpPr>
            <a:spLocks noChangeArrowheads="1"/>
          </p:cNvSpPr>
          <p:nvPr/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函数声明</a:t>
            </a:r>
            <a:endParaRPr lang="zh-CN" altLang="en-US" sz="3600" b="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38247" name="Rectangle 3"/>
          <p:cNvSpPr>
            <a:spLocks noChangeArrowheads="1"/>
          </p:cNvSpPr>
          <p:nvPr/>
        </p:nvSpPr>
        <p:spPr bwMode="auto">
          <a:xfrm>
            <a:off x="179388" y="1441401"/>
            <a:ext cx="8964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sym typeface="+mn-ea"/>
              </a:rPr>
              <a:t>声明</a:t>
            </a:r>
            <a:r>
              <a:rPr lang="zh-CN" altLang="en-US" b="0" dirty="0" smtClean="0">
                <a:latin typeface="Times New Roman" panose="02020603050405020304" pitchFamily="18" charset="0"/>
              </a:rPr>
              <a:t>函数原型，以下几种方式都是可以的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6834" y="5229200"/>
            <a:ext cx="5868714" cy="1323439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zh-CN" altLang="en-US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max(  );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函数原型声明</a:t>
            </a:r>
            <a:endParaRPr lang="zh-CN" altLang="en-US" sz="20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2841" y="3645024"/>
            <a:ext cx="5868714" cy="1323439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zh-CN" altLang="en-US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max(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);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函数原型声明</a:t>
            </a:r>
            <a:endParaRPr lang="zh-CN" altLang="en-US" sz="20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1895" y="2135505"/>
            <a:ext cx="29394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函数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原型要一般说明函数的名字、形式参数、返回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值类型等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5"/>
          <p:cNvSpPr txBox="1">
            <a:spLocks noChangeArrowheads="1"/>
          </p:cNvSpPr>
          <p:nvPr/>
        </p:nvSpPr>
        <p:spPr bwMode="auto">
          <a:xfrm>
            <a:off x="4329559" y="1088732"/>
            <a:ext cx="4706937" cy="5724644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dirty="0">
              <a:solidFill>
                <a:srgbClr val="66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b,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(“%d, %d”, &amp;a, &amp;b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000" dirty="0">
                <a:latin typeface="Times New Roman" panose="02020603050405020304" pitchFamily="18" charset="0"/>
              </a:rPr>
              <a:t>//函数定义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altLang="zh-CN" sz="2400" dirty="0">
                <a:latin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max(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x,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y)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{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t;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t = (x&gt;y) ? x:y 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return(t);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</a:pPr>
            <a:endParaRPr lang="en-US" altLang="zh-CN" sz="2400" b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   c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b="0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 </a:t>
            </a:r>
            <a:r>
              <a:rPr lang="en-US" altLang="zh-CN" sz="2000" dirty="0" smtClean="0">
                <a:latin typeface="+mn-ea"/>
                <a:ea typeface="+mn-ea"/>
              </a:rPr>
              <a:t>//</a:t>
            </a:r>
            <a:r>
              <a:rPr lang="zh-CN" altLang="en-US" sz="2000" dirty="0" smtClean="0">
                <a:latin typeface="+mn-ea"/>
                <a:ea typeface="+mn-ea"/>
              </a:rPr>
              <a:t>函数调用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400" dirty="0">
              <a:solidFill>
                <a:srgbClr val="66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45" name="Rectangle 2"/>
          <p:cNvSpPr>
            <a:spLocks noChangeArrowheads="1"/>
          </p:cNvSpPr>
          <p:nvPr/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lang="zh-CN" altLang="en-US" sz="3600" b="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38247" name="Rectangle 3"/>
          <p:cNvSpPr>
            <a:spLocks noChangeArrowheads="1"/>
          </p:cNvSpPr>
          <p:nvPr/>
        </p:nvSpPr>
        <p:spPr bwMode="auto">
          <a:xfrm>
            <a:off x="395605" y="1816735"/>
            <a:ext cx="392049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indent="0">
              <a:buNone/>
            </a:pPr>
            <a:r>
              <a:rPr lang="zh-CN" altLang="en-US" sz="3200" b="0" dirty="0" smtClean="0">
                <a:latin typeface="Times New Roman" panose="02020603050405020304" pitchFamily="18" charset="0"/>
              </a:rPr>
              <a:t>函数不能嵌套定义</a:t>
            </a:r>
            <a:endParaRPr lang="zh-CN" altLang="en-US" sz="3200" b="0" dirty="0" smtClean="0">
              <a:latin typeface="Times New Roman" panose="02020603050405020304" pitchFamily="18" charset="0"/>
            </a:endParaRPr>
          </a:p>
          <a:p>
            <a:pPr marL="643255" lvl="2" indent="-186055"/>
            <a:r>
              <a:rPr lang="zh-CN" altLang="en-US" sz="2740" b="0" dirty="0">
                <a:latin typeface="Times New Roman" panose="02020603050405020304" pitchFamily="18" charset="0"/>
              </a:rPr>
              <a:t>在一个函数的内部又定义了另外一个函数</a:t>
            </a:r>
            <a:endParaRPr lang="zh-CN" altLang="en-US" sz="2740" b="0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16166" y="3861048"/>
            <a:ext cx="1688282" cy="1719808"/>
            <a:chOff x="6916166" y="3977322"/>
            <a:chExt cx="1688282" cy="1719808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948264" y="4365104"/>
              <a:ext cx="1656184" cy="864096"/>
            </a:xfrm>
            <a:prstGeom prst="line">
              <a:avLst/>
            </a:prstGeom>
            <a:solidFill>
              <a:schemeClr val="accent1"/>
            </a:solidFill>
            <a:ln w="1143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 flipH="1">
              <a:off x="6916166" y="3977322"/>
              <a:ext cx="1448544" cy="1719808"/>
            </a:xfrm>
            <a:prstGeom prst="line">
              <a:avLst/>
            </a:prstGeom>
            <a:solidFill>
              <a:schemeClr val="accent1"/>
            </a:solidFill>
            <a:ln w="1143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575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空函数</a:t>
            </a:r>
            <a:endParaRPr lang="zh-CN" altLang="en-US" sz="3600" dirty="0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11263"/>
            <a:ext cx="4752528" cy="56467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latin typeface="黑体" panose="02010609060101010101" pitchFamily="49" charset="-122"/>
              </a:rPr>
              <a:t>定义格式</a:t>
            </a:r>
            <a:endParaRPr lang="zh-CN" altLang="en-US" sz="2400" b="1" dirty="0" smtClean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   &lt;</a:t>
            </a:r>
            <a:r>
              <a:rPr lang="zh-CN" altLang="en-US" sz="2400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类型说明符</a:t>
            </a:r>
            <a:r>
              <a:rPr lang="en-US" altLang="zh-CN" sz="2400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&gt; &lt;</a:t>
            </a:r>
            <a:r>
              <a:rPr lang="zh-CN" altLang="en-US" sz="2400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函数名</a:t>
            </a:r>
            <a:r>
              <a:rPr lang="en-US" altLang="zh-CN" sz="2400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&gt;( )</a:t>
            </a:r>
            <a:endParaRPr lang="en-US" altLang="zh-CN" sz="2400" b="1" dirty="0" smtClean="0">
              <a:solidFill>
                <a:srgbClr val="CC330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     </a:t>
            </a:r>
            <a:r>
              <a:rPr lang="en-US" altLang="zh-CN" sz="2400" b="1" dirty="0" smtClean="0">
                <a:solidFill>
                  <a:srgbClr val="CC3300"/>
                </a:solidFill>
                <a:latin typeface="黑体" panose="02010609060101010101" pitchFamily="49" charset="-122"/>
              </a:rPr>
              <a:t>{     }</a:t>
            </a:r>
            <a:endParaRPr lang="en-US" altLang="zh-CN" sz="2400" b="1" dirty="0" smtClean="0">
              <a:solidFill>
                <a:srgbClr val="CC330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330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</a:rPr>
              <a:t>结构化程序设计中，可将那些功能较复杂、作用较为次要的函数先定义成空函数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</a:rPr>
              <a:t>集中精力编写那些基本的、常用的函数，边编写边调试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</a:rPr>
              <a:t>调试好一个函数后，再调试下一个，而不用将所有的函数都写完了，再进行程序调试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</a:rPr>
              <a:t>最后再一步一步地完善各个函数，这样的程序可读性好，易调试，易维护，易扩充</a:t>
            </a:r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716016" y="1556792"/>
            <a:ext cx="4321051" cy="5139869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max(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b[ ])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sort()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0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main(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{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a[2];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c, d;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(“%d, %d”, &amp;a[0], &amp;a[1]);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c =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max(a)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sort( );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(“This max is: %d\n”, c);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0;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2595880" y="2125980"/>
            <a:ext cx="6428740" cy="483108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#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include  </a:t>
            </a:r>
            <a:r>
              <a:rPr lang="en-US" altLang="zh-CN" sz="2000" b="0" dirty="0">
                <a:latin typeface="Times New Roman" panose="02020603050405020304" pitchFamily="18" charset="0"/>
              </a:rPr>
              <a:t>&lt;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000" b="0" dirty="0">
                <a:latin typeface="Times New Roman" panose="02020603050405020304" pitchFamily="18" charset="0"/>
              </a:rPr>
              <a:t>&gt;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0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</a:rPr>
              <a:t> 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main( )</a:t>
            </a:r>
            <a:endParaRPr lang="en-US" altLang="zh-CN" sz="20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000" b="0" dirty="0" smtClean="0">
                <a:latin typeface="Times New Roman" panose="02020603050405020304" pitchFamily="18" charset="0"/>
              </a:rPr>
              <a:t>{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void sort( );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//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声明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排序函数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sort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000" b="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</a:rPr>
              <a:t> a[10],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</a:rPr>
              <a:t>；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(”enter  </a:t>
            </a:r>
            <a:r>
              <a:rPr lang="en-US" altLang="zh-CN" sz="2000" b="0" dirty="0">
                <a:latin typeface="Times New Roman" panose="02020603050405020304" pitchFamily="18" charset="0"/>
              </a:rPr>
              <a:t>the  array\n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”);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0" dirty="0">
                <a:latin typeface="Times New Roman" panose="02020603050405020304" pitchFamily="18" charset="0"/>
              </a:rPr>
              <a:t>for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）       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用户输入初始要排序的值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　        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000" b="0" dirty="0">
                <a:latin typeface="Times New Roman" panose="02020603050405020304" pitchFamily="18" charset="0"/>
              </a:rPr>
              <a:t>(”%d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”, &amp;a[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]);</a:t>
            </a:r>
            <a:endParaRPr lang="en-US" altLang="zh-CN" sz="20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endParaRPr lang="en-US" altLang="zh-CN" sz="20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</a:t>
            </a:r>
            <a:r>
              <a:rPr lang="zh-CN" altLang="en-US" sz="2000" b="0" dirty="0">
                <a:latin typeface="Times New Roman" panose="02020603050405020304" pitchFamily="18" charset="0"/>
              </a:rPr>
              <a:t>   </a:t>
            </a:r>
            <a:r>
              <a:rPr lang="zh-CN" altLang="en-US" sz="2800" b="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sort( );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调用选择排序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sort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endParaRPr lang="en-US" altLang="zh-CN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</a:t>
            </a:r>
            <a:r>
              <a:rPr lang="zh-CN" altLang="en-US" sz="20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printf</a:t>
            </a:r>
            <a:r>
              <a:rPr lang="zh-CN" altLang="en-US" sz="2000" b="0" dirty="0">
                <a:latin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</a:rPr>
              <a:t>″the  sorted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array:\n″);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0" dirty="0">
                <a:latin typeface="Times New Roman" panose="02020603050405020304" pitchFamily="18" charset="0"/>
              </a:rPr>
              <a:t>  for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=0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）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　　    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</a:rPr>
              <a:t>(“%d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”, a[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</a:rPr>
              <a:t>]);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   </a:t>
            </a:r>
            <a:r>
              <a:rPr lang="en-US" altLang="zh-CN" sz="20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printf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”\n”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</a:rPr>
              <a:t>；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return 0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;     }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7373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6121" y="1235963"/>
            <a:ext cx="799306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latin typeface="Times New Roman" panose="02020603050405020304" pitchFamily="18" charset="0"/>
              </a:rPr>
              <a:t>例：用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选择排序</a:t>
            </a:r>
            <a:r>
              <a:rPr lang="zh-CN" altLang="en-US" sz="2800" b="0" dirty="0">
                <a:latin typeface="Times New Roman" panose="02020603050405020304" pitchFamily="18" charset="0"/>
              </a:rPr>
              <a:t>对数组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中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</a:rPr>
              <a:t>个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整数，由小到大</a:t>
            </a:r>
            <a:r>
              <a:rPr lang="zh-CN" altLang="en-US" sz="2800" b="0" dirty="0">
                <a:latin typeface="Times New Roman" panose="02020603050405020304" pitchFamily="18" charset="0"/>
              </a:rPr>
              <a:t>排序，要求使用调用选择排序</a:t>
            </a:r>
            <a:r>
              <a:rPr lang="zh-CN" altLang="en-US" sz="28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sz="2800" b="0" dirty="0">
                <a:latin typeface="Times New Roman" panose="02020603050405020304" pitchFamily="18" charset="0"/>
              </a:rPr>
              <a:t>的方法。</a:t>
            </a:r>
            <a:r>
              <a:rPr lang="en-US" altLang="zh-CN" sz="2800" b="0" dirty="0">
                <a:latin typeface="Times New Roman" panose="02020603050405020304" pitchFamily="18" charset="0"/>
              </a:rPr>
              <a:t> </a:t>
            </a:r>
            <a:endParaRPr lang="zh-CN" altLang="en-US" sz="2800" b="0" dirty="0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554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27313" y="260901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sp>
        <p:nvSpPr>
          <p:cNvPr id="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5" y="3061335"/>
            <a:ext cx="24060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程序框架设计：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0" dirty="0" smtClean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1906905" y="4291965"/>
            <a:ext cx="4310380" cy="220599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void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sort (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array[ 10]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)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.....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901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sp>
        <p:nvSpPr>
          <p:cNvPr id="2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360" y="1269365"/>
            <a:ext cx="7471410" cy="26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选择排序函数设计方式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8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1) 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函数名：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sort</a:t>
            </a:r>
            <a:endParaRPr lang="en-US" altLang="zh-CN" sz="28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2) 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形式参数：需要对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10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个整数排序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zh-CN" sz="2800" b="0" dirty="0" smtClean="0">
                <a:latin typeface="Times New Roman" panose="02020603050405020304" pitchFamily="18" charset="0"/>
                <a:sym typeface="+mn-ea"/>
              </a:rPr>
              <a:t>用数组保存，故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         int array[10];</a:t>
            </a:r>
            <a:endParaRPr lang="zh-CN" altLang="en-US" sz="28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3) 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返回值：不需要，故为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void</a:t>
            </a:r>
            <a:endParaRPr lang="en-US" altLang="zh-CN" sz="2800" b="0" dirty="0" smtClean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576580" y="1414145"/>
            <a:ext cx="8158480" cy="52622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#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include  </a:t>
            </a:r>
            <a:r>
              <a:rPr lang="en-US" altLang="zh-CN" sz="2400" b="0" dirty="0">
                <a:latin typeface="Times New Roman" panose="02020603050405020304" pitchFamily="18" charset="0"/>
              </a:rPr>
              <a:t>&lt;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b="0" dirty="0">
                <a:latin typeface="Times New Roman" panose="02020603050405020304" pitchFamily="18" charset="0"/>
              </a:rPr>
              <a:t>&gt;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main( )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{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void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sort (</a:t>
            </a:r>
            <a:r>
              <a:rPr lang="en-US" altLang="zh-CN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array[ 10]);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排序函数声明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a[10],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0" dirty="0">
                <a:latin typeface="Times New Roman" panose="02020603050405020304" pitchFamily="18" charset="0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(”enter  </a:t>
            </a:r>
            <a:r>
              <a:rPr lang="en-US" altLang="zh-CN" sz="2400" b="0" dirty="0">
                <a:latin typeface="Times New Roman" panose="02020603050405020304" pitchFamily="18" charset="0"/>
              </a:rPr>
              <a:t>the  array\n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for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      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用户输入初始要排序的值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　    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</a:rPr>
              <a:t>(”%d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”, &amp;a[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]);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</a:t>
            </a:r>
            <a:r>
              <a:rPr lang="zh-CN" altLang="en-US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sort(a);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      //</a:t>
            </a:r>
            <a:r>
              <a:rPr lang="zh-CN" altLang="en-US" sz="2400" b="0" dirty="0">
                <a:latin typeface="Times New Roman" panose="02020603050405020304" pitchFamily="18" charset="0"/>
              </a:rPr>
              <a:t>调用选择排序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函数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sort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zh-CN" altLang="en-US" sz="2400" b="0" dirty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latin typeface="Times New Roman" panose="02020603050405020304" pitchFamily="18" charset="0"/>
              </a:rPr>
              <a:t>″the  sorted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array:\n″);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for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=0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　　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</a:rPr>
              <a:t>(“%d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”, a[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</a:rPr>
              <a:t>]);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printf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”\n”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b="0" dirty="0">
                <a:latin typeface="Times New Roman" panose="02020603050405020304" pitchFamily="18" charset="0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 return 0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;     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 }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901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99835" y="4436745"/>
            <a:ext cx="2772410" cy="23063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sz="2400" b="0" dirty="0" smtClean="0">
                <a:latin typeface="Times New Roman" panose="02020603050405020304" pitchFamily="18" charset="0"/>
                <a:sym typeface="+mn-ea"/>
              </a:rPr>
              <a:t>问题：</a:t>
            </a:r>
            <a:endParaRPr lang="zh-CN" sz="24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sz="2400" b="0" dirty="0" smtClean="0">
                <a:latin typeface="Times New Roman" panose="02020603050405020304" pitchFamily="18" charset="0"/>
                <a:sym typeface="+mn-ea"/>
              </a:rPr>
              <a:t>若以后变成</a:t>
            </a:r>
            <a:r>
              <a:rPr lang="en-US" altLang="zh-CN" sz="2400" b="0" dirty="0" smtClean="0">
                <a:latin typeface="Times New Roman" panose="02020603050405020304" pitchFamily="18" charset="0"/>
                <a:sym typeface="+mn-ea"/>
              </a:rPr>
              <a:t>20</a:t>
            </a:r>
            <a:r>
              <a:rPr lang="zh-CN" altLang="en-US" sz="2400" b="0" dirty="0" smtClean="0">
                <a:latin typeface="Times New Roman" panose="02020603050405020304" pitchFamily="18" charset="0"/>
                <a:sym typeface="+mn-ea"/>
              </a:rPr>
              <a:t>个数了，还要修改函数</a:t>
            </a:r>
            <a:r>
              <a:rPr lang="en-US" altLang="en-US" sz="2400" b="0" dirty="0" smtClean="0">
                <a:latin typeface="Times New Roman" panose="02020603050405020304" pitchFamily="18" charset="0"/>
                <a:sym typeface="+mn-ea"/>
              </a:rPr>
              <a:t>sort</a:t>
            </a:r>
            <a:r>
              <a:rPr lang="zh-CN" altLang="en-US" sz="2400" b="0" dirty="0" smtClean="0">
                <a:latin typeface="Times New Roman" panose="02020603050405020304" pitchFamily="18" charset="0"/>
                <a:sym typeface="+mn-ea"/>
              </a:rPr>
              <a:t>形参为：</a:t>
            </a:r>
            <a:endParaRPr lang="zh-CN" altLang="en-US" sz="24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b="0" dirty="0" smtClean="0">
                <a:latin typeface="Times New Roman" panose="02020603050405020304" pitchFamily="18" charset="0"/>
                <a:sym typeface="+mn-ea"/>
              </a:rPr>
              <a:t>      int array[20];</a:t>
            </a:r>
            <a:endParaRPr lang="en-US" altLang="en-US" sz="2400" b="0" dirty="0" smtClean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3213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举例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20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6408737" cy="360045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问题：打印输出如下图案：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*********************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day is so cool!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*********************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6498614" y="3424448"/>
            <a:ext cx="1817802" cy="1732744"/>
            <a:chOff x="1982" y="1367"/>
            <a:chExt cx="1752" cy="1628"/>
          </a:xfrm>
        </p:grpSpPr>
        <p:sp>
          <p:nvSpPr>
            <p:cNvPr id="3" name="_s2052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2053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2054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2055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2056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2057"/>
            <p:cNvSpPr>
              <a:spLocks noChangeArrowheads="1"/>
            </p:cNvSpPr>
            <p:nvPr/>
          </p:nvSpPr>
          <p:spPr bwMode="auto">
            <a:xfrm>
              <a:off x="3095" y="1367"/>
              <a:ext cx="63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2058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2059"/>
            <p:cNvSpPr>
              <a:spLocks noChangeArrowheads="1"/>
            </p:cNvSpPr>
            <p:nvPr/>
          </p:nvSpPr>
          <p:spPr bwMode="auto">
            <a:xfrm>
              <a:off x="1982" y="1405"/>
              <a:ext cx="64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2060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2061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5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2212975" y="4436110"/>
            <a:ext cx="4310380" cy="220599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void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sort (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array[ ], int 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)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.....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901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sp>
        <p:nvSpPr>
          <p:cNvPr id="2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360" y="1484630"/>
            <a:ext cx="8484235" cy="26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改进方式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，排序函数设计方式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8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1) 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函数名：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sort</a:t>
            </a:r>
            <a:endParaRPr lang="en-US" altLang="zh-CN" sz="28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2) 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形式参数：</a:t>
            </a:r>
            <a:r>
              <a:rPr lang="zh-CN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增加参数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，对数组元素个数</a:t>
            </a:r>
            <a:r>
              <a:rPr lang="en-US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长度</a:t>
            </a:r>
            <a:r>
              <a:rPr lang="en-US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进行说明</a:t>
            </a:r>
            <a:endParaRPr lang="zh-CN" altLang="en-US" sz="2800" b="0" dirty="0" smtClean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3) 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返回值：不需要，故为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void</a:t>
            </a:r>
            <a:endParaRPr lang="en-US" altLang="zh-CN" sz="2800" b="0" dirty="0" smtClean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576580" y="1414145"/>
            <a:ext cx="8158480" cy="52622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#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include  </a:t>
            </a:r>
            <a:r>
              <a:rPr lang="en-US" altLang="zh-CN" sz="2400" b="0" dirty="0">
                <a:latin typeface="Times New Roman" panose="02020603050405020304" pitchFamily="18" charset="0"/>
              </a:rPr>
              <a:t>&lt;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b="0" dirty="0">
                <a:latin typeface="Times New Roman" panose="02020603050405020304" pitchFamily="18" charset="0"/>
              </a:rPr>
              <a:t>&gt;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main( )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{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void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sort (</a:t>
            </a:r>
            <a:r>
              <a:rPr lang="en-US" altLang="zh-CN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array[ ], int n);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排序函数声明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a[10],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0" dirty="0">
                <a:latin typeface="Times New Roman" panose="02020603050405020304" pitchFamily="18" charset="0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(”enter  </a:t>
            </a:r>
            <a:r>
              <a:rPr lang="en-US" altLang="zh-CN" sz="2400" b="0" dirty="0">
                <a:latin typeface="Times New Roman" panose="02020603050405020304" pitchFamily="18" charset="0"/>
              </a:rPr>
              <a:t>the  array\n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for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      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用户输入初始要排序的值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　    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</a:rPr>
              <a:t>(”%d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”, &amp;a[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]);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</a:t>
            </a:r>
            <a:r>
              <a:rPr lang="zh-CN" altLang="en-US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sort(a, 10);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      //</a:t>
            </a:r>
            <a:r>
              <a:rPr lang="zh-CN" altLang="en-US" sz="2400" b="0" dirty="0">
                <a:latin typeface="Times New Roman" panose="02020603050405020304" pitchFamily="18" charset="0"/>
              </a:rPr>
              <a:t>调用选择排序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函数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sort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zh-CN" altLang="en-US" sz="2400" b="0" dirty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latin typeface="Times New Roman" panose="02020603050405020304" pitchFamily="18" charset="0"/>
              </a:rPr>
              <a:t>″the  sorted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array:\n″);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for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=0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　　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</a:rPr>
              <a:t>(“%d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”, a[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</a:rPr>
              <a:t>]);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printf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”\n”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b="0" dirty="0">
                <a:latin typeface="Times New Roman" panose="02020603050405020304" pitchFamily="18" charset="0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 return 0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;     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 }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901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2627313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选择排序算法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95830" y="4871085"/>
          <a:ext cx="5158105" cy="62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18540"/>
              </a:tblGrid>
              <a:tr h="628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8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a[4]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2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505" y="3580130"/>
            <a:ext cx="8281670" cy="122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数据结构设计：</a:t>
            </a:r>
            <a:endParaRPr lang="zh-CN" altLang="en-US" sz="2800" b="1" dirty="0" err="1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a[5]={3,6,1,9,4};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675" y="1468120"/>
            <a:ext cx="8484235" cy="118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latin typeface="Times New Roman" panose="02020603050405020304" pitchFamily="18" charset="0"/>
                <a:sym typeface="+mn-ea"/>
              </a:rPr>
              <a:t>选择排序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函数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sort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设计，以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个整数由小到大排序为例说明算法：</a:t>
            </a:r>
            <a:endParaRPr lang="zh-CN" altLang="en-US" sz="28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3,  6, 1, 9, 4</a:t>
            </a:r>
            <a:endParaRPr lang="zh-CN" altLang="en-US" sz="2800" b="0" dirty="0" smtClean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800" b="0" dirty="0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11505" y="5901690"/>
            <a:ext cx="8296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spcBef>
                <a:spcPct val="0"/>
              </a:spcBef>
            </a:pPr>
            <a:r>
              <a:rPr lang="zh-CN" altLang="en-US" sz="2400" b="0" dirty="0" smtClean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排完序后，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要求</a:t>
            </a:r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a[0]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保存最小数，</a:t>
            </a:r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a[1]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保存次小数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……</a:t>
            </a:r>
            <a:endParaRPr lang="en-US" altLang="zh-CN" sz="2400" b="0" dirty="0">
              <a:solidFill>
                <a:srgbClr val="CC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extBox 3"/>
          <p:cNvSpPr txBox="1"/>
          <p:nvPr/>
        </p:nvSpPr>
        <p:spPr>
          <a:xfrm>
            <a:off x="-113744" y="2195989"/>
            <a:ext cx="45005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a[0]   a[1]   a[2]   a[3]   a[4]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4" name="TextBox 5"/>
          <p:cNvSpPr txBox="1"/>
          <p:nvPr/>
        </p:nvSpPr>
        <p:spPr>
          <a:xfrm>
            <a:off x="-113744" y="2785348"/>
            <a:ext cx="45005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3        6       1        9       4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4881" y="2785348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22225" y="2785348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53018" y="2611517"/>
            <a:ext cx="1428750" cy="170259"/>
          </a:xfrm>
          <a:custGeom>
            <a:avLst/>
            <a:gdLst/>
            <a:ahLst/>
            <a:cxnLst>
              <a:cxn ang="0">
                <a:pos x="0" y="223769"/>
              </a:cxn>
              <a:cxn ang="0">
                <a:pos x="1018509" y="2053"/>
              </a:cxn>
              <a:cxn ang="0">
                <a:pos x="1911276" y="211450"/>
              </a:cxn>
            </a:cxnLst>
            <a:rect l="0" t="0" r="0" b="0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10" name="TextBox 9"/>
          <p:cNvSpPr txBox="1"/>
          <p:nvPr/>
        </p:nvSpPr>
        <p:spPr>
          <a:xfrm>
            <a:off x="-113744" y="3428286"/>
            <a:ext cx="45005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6       3        9       4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72131" y="3428286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22225" y="3428286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440021" y="3254455"/>
            <a:ext cx="642938" cy="173831"/>
          </a:xfrm>
          <a:custGeom>
            <a:avLst/>
            <a:gdLst/>
            <a:ahLst/>
            <a:cxnLst>
              <a:cxn ang="0">
                <a:pos x="0" y="264330"/>
              </a:cxn>
              <a:cxn ang="0">
                <a:pos x="1714" y="2426"/>
              </a:cxn>
              <a:cxn ang="0">
                <a:pos x="3216" y="249779"/>
              </a:cxn>
            </a:cxnLst>
            <a:rect l="0" t="0" r="0" b="0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16" name="TextBox 15"/>
          <p:cNvSpPr txBox="1"/>
          <p:nvPr/>
        </p:nvSpPr>
        <p:spPr>
          <a:xfrm>
            <a:off x="-113744" y="4178380"/>
            <a:ext cx="45005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6        9       4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22225" y="4178380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529568" y="4178380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190115" y="4004548"/>
            <a:ext cx="1553766" cy="173831"/>
          </a:xfrm>
          <a:custGeom>
            <a:avLst/>
            <a:gdLst/>
            <a:ahLst/>
            <a:cxnLst>
              <a:cxn ang="0">
                <a:pos x="0" y="264330"/>
              </a:cxn>
              <a:cxn ang="0">
                <a:pos x="1993613" y="2426"/>
              </a:cxn>
              <a:cxn ang="0">
                <a:pos x="3741097" y="249779"/>
              </a:cxn>
            </a:cxnLst>
            <a:rect l="0" t="0" r="0" b="0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20" name="TextBox 19"/>
          <p:cNvSpPr txBox="1"/>
          <p:nvPr/>
        </p:nvSpPr>
        <p:spPr>
          <a:xfrm>
            <a:off x="-113744" y="4865370"/>
            <a:ext cx="45005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9       6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79475" y="4874895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529568" y="4874895"/>
            <a:ext cx="428625" cy="4286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/>
          <a:lstStyle/>
          <a:p>
            <a:pPr>
              <a:buFont typeface="Wingdings" panose="05000000000000000000" pitchFamily="2" charset="2"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047365" y="4701064"/>
            <a:ext cx="750094" cy="227410"/>
          </a:xfrm>
          <a:custGeom>
            <a:avLst/>
            <a:gdLst/>
            <a:ahLst/>
            <a:cxnLst>
              <a:cxn ang="0">
                <a:pos x="0" y="2266226"/>
              </a:cxn>
              <a:cxn ang="0">
                <a:pos x="5882" y="20793"/>
              </a:cxn>
              <a:cxn ang="0">
                <a:pos x="11037" y="2141473"/>
              </a:cxn>
            </a:cxnLst>
            <a:rect l="0" t="0" r="0" b="0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24" name="TextBox 23"/>
          <p:cNvSpPr txBox="1"/>
          <p:nvPr/>
        </p:nvSpPr>
        <p:spPr>
          <a:xfrm>
            <a:off x="-113744" y="5571411"/>
            <a:ext cx="45005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9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4240" y="6053614"/>
            <a:ext cx="2678906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Wingdings" panose="05000000000000000000" pitchFamily="2" charset="2"/>
            </a:pPr>
            <a:r>
              <a:rPr lang="zh-CN" altLang="en-US" sz="1800" b="1" dirty="0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小到大排序</a:t>
            </a:r>
            <a:endParaRPr lang="zh-CN" altLang="en-US" sz="1800" b="1" dirty="0">
              <a:solidFill>
                <a:srgbClr val="9D138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22037" y="6000036"/>
            <a:ext cx="3536156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396240" y="1381125"/>
            <a:ext cx="8296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spcBef>
                <a:spcPct val="0"/>
              </a:spcBef>
            </a:pPr>
            <a:r>
              <a:rPr lang="zh-CN" altLang="en-US" sz="2400" b="0" dirty="0" smtClean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排完序后，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要求</a:t>
            </a:r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a[0]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保存最小数，</a:t>
            </a:r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a[1]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保存次小数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……</a:t>
            </a:r>
            <a:endParaRPr lang="en-US" altLang="zh-CN" sz="2400" b="0" dirty="0">
              <a:solidFill>
                <a:srgbClr val="CC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9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68520" y="1812290"/>
            <a:ext cx="4375150" cy="5082540"/>
          </a:xfrm>
          <a:solidFill>
            <a:srgbClr val="FFFF00"/>
          </a:solidFill>
        </p:spPr>
        <p:txBody>
          <a:bodyPr vert="horz" wrap="square" lIns="91440" tIns="45720" rIns="91440" bIns="45720" rtl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void sort(int array[ ], int n)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{ int i,j,k,t;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for(i=0;i&lt;n-1;i++)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{ </a:t>
            </a:r>
            <a:r>
              <a:rPr kumimoji="1" lang="en-US" altLang="zh-CN" sz="2000" dirty="0">
                <a:solidFill>
                  <a:srgbClr val="002060"/>
                </a:solidFill>
                <a:latin typeface="+mn-lt"/>
                <a:ea typeface="+mn-ea"/>
              </a:rPr>
              <a:t> k=i;   </a:t>
            </a: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//k</a:t>
            </a:r>
            <a:r>
              <a:rPr kumimoji="1" lang="zh-CN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保存当前最小数应在位置</a:t>
            </a:r>
            <a:endParaRPr kumimoji="1"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    </a:t>
            </a:r>
            <a:endParaRPr lang="en-US" altLang="zh-CN" sz="2000" dirty="0" smtClean="0"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 //</a:t>
            </a:r>
            <a:r>
              <a:rPr lang="zh-CN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查找下标</a:t>
            </a:r>
            <a:r>
              <a:rPr lang="en-US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i</a:t>
            </a:r>
            <a:r>
              <a:rPr lang="zh-CN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后面的所有数，找最小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</a:t>
            </a: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for  ( j=i+1;  j&lt;n;  j++)</a:t>
            </a:r>
            <a:endParaRPr kumimoji="1" lang="zh-CN" altLang="zh-CN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             if  (array[k]&gt;array[j])  k=j;</a:t>
            </a:r>
            <a:endParaRPr kumimoji="1" lang="zh-CN" altLang="zh-CN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	      </a:t>
            </a:r>
            <a:endParaRPr kumimoji="1" lang="en-US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 t=array[k];</a:t>
            </a:r>
            <a:endParaRPr kumimoji="1" lang="en-US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 array[k]=array[i];</a:t>
            </a:r>
            <a:endParaRPr kumimoji="1" lang="en-US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 array[i]=t;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	  }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}</a:t>
            </a:r>
            <a:endParaRPr kumimoji="1" lang="en-US" altLang="zh-CN" sz="2000" dirty="0">
              <a:latin typeface="+mn-lt"/>
              <a:ea typeface="+mn-ea"/>
            </a:endParaRPr>
          </a:p>
        </p:txBody>
      </p:sp>
      <p:sp>
        <p:nvSpPr>
          <p:cNvPr id="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27313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选择排序算法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4594860" y="1342390"/>
            <a:ext cx="4548505" cy="52622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#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include  </a:t>
            </a:r>
            <a:r>
              <a:rPr lang="en-US" altLang="zh-CN" sz="2400" b="0" dirty="0">
                <a:latin typeface="Times New Roman" panose="02020603050405020304" pitchFamily="18" charset="0"/>
              </a:rPr>
              <a:t>&lt;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b="0" dirty="0">
                <a:latin typeface="Times New Roman" panose="02020603050405020304" pitchFamily="18" charset="0"/>
              </a:rPr>
              <a:t>&gt;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main( )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{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void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sort (</a:t>
            </a:r>
            <a:r>
              <a:rPr lang="en-US" altLang="zh-CN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array[ ], int n);</a:t>
            </a:r>
            <a:r>
              <a:rPr lang="en-US" altLang="zh-CN" sz="2400" b="0" dirty="0">
                <a:latin typeface="Times New Roman" panose="02020603050405020304" pitchFamily="18" charset="0"/>
              </a:rPr>
              <a:t>  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a[10],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0" dirty="0">
                <a:latin typeface="Times New Roman" panose="02020603050405020304" pitchFamily="18" charset="0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(”enter  </a:t>
            </a:r>
            <a:r>
              <a:rPr lang="en-US" altLang="zh-CN" sz="2400" b="0" dirty="0">
                <a:latin typeface="Times New Roman" panose="02020603050405020304" pitchFamily="18" charset="0"/>
              </a:rPr>
              <a:t>the  array\n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for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　    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</a:rPr>
              <a:t>(”%d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”, &amp;a[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]);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</a:t>
            </a:r>
            <a:r>
              <a:rPr lang="zh-CN" altLang="en-US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sort(a, 10);</a:t>
            </a: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zh-CN" altLang="en-US" sz="2400" b="0" dirty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latin typeface="Times New Roman" panose="02020603050405020304" pitchFamily="18" charset="0"/>
              </a:rPr>
              <a:t>″the  sorted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array:\n″);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for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=0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&lt;10;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　　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</a:rPr>
              <a:t>(“%d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”, a[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</a:rPr>
              <a:t>]);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 err="1" smtClean="0">
                <a:latin typeface="Times New Roman" panose="02020603050405020304" pitchFamily="18" charset="0"/>
              </a:rPr>
              <a:t>printf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”\n”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b="0" dirty="0">
                <a:latin typeface="Times New Roman" panose="02020603050405020304" pitchFamily="18" charset="0"/>
              </a:rPr>
              <a:t>；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</a:rPr>
              <a:t>      return 0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;     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 }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313" y="260901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sp>
        <p:nvSpPr>
          <p:cNvPr id="29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560" y="1414780"/>
            <a:ext cx="4488815" cy="52597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void sort(int array[],int n)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{ int i,j,k,t;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for(i=0;i&lt;n-1;i++)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{ </a:t>
            </a:r>
            <a:r>
              <a:rPr kumimoji="1" lang="en-US" altLang="zh-CN" sz="2000" dirty="0">
                <a:solidFill>
                  <a:srgbClr val="002060"/>
                </a:solidFill>
                <a:latin typeface="+mn-lt"/>
                <a:ea typeface="+mn-ea"/>
              </a:rPr>
              <a:t> k=i;  </a:t>
            </a: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//k</a:t>
            </a:r>
            <a:r>
              <a:rPr kumimoji="1" lang="zh-CN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保存当前最小数应在位置</a:t>
            </a:r>
            <a:endParaRPr kumimoji="1"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    </a:t>
            </a:r>
            <a:endParaRPr lang="en-US" altLang="zh-CN" sz="2000" dirty="0" smtClean="0"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 //</a:t>
            </a:r>
            <a:r>
              <a:rPr lang="zh-CN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查找下标</a:t>
            </a:r>
            <a:r>
              <a:rPr lang="en-US" altLang="zh-CN" sz="2000" dirty="0" smtClean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zh-CN" sz="2000" dirty="0" smtClean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后面的所有数，找最小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</a:t>
            </a: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for  ( j=i+1;  j&lt;n;  j++)</a:t>
            </a:r>
            <a:endParaRPr kumimoji="1" lang="zh-CN" altLang="zh-CN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             if  (array[k]&gt;array[j])  k=j;</a:t>
            </a:r>
            <a:endParaRPr kumimoji="1" lang="zh-CN" altLang="zh-CN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	      </a:t>
            </a:r>
            <a:endParaRPr kumimoji="1" lang="en-US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 t=array[k];</a:t>
            </a:r>
            <a:endParaRPr kumimoji="1" lang="en-US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 array[k]=array[i];</a:t>
            </a:r>
            <a:endParaRPr kumimoji="1" lang="en-US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        array[i]=t;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	  }</a:t>
            </a:r>
            <a:endParaRPr kumimoji="1" lang="zh-CN" altLang="zh-CN" sz="20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sz="2000" dirty="0">
                <a:latin typeface="+mn-lt"/>
                <a:ea typeface="+mn-ea"/>
              </a:rPr>
              <a:t> }</a:t>
            </a:r>
            <a:endParaRPr kumimoji="1" lang="en-US" altLang="zh-CN" sz="2000" dirty="0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00286"/>
            <a:ext cx="8856662" cy="3944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问题分析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按照格式输出，总计两种格式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8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*****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……”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8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“This day……”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：用系统提供的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函数实现功能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5867400" y="1557338"/>
            <a:ext cx="3276600" cy="15113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问题：打印如下图案：</a:t>
            </a:r>
            <a:endParaRPr lang="zh-CN" altLang="en-US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************************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This day is so cool!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************************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/>
        </p:nvSpPr>
        <p:spPr bwMode="auto">
          <a:xfrm>
            <a:off x="4211638" y="4941888"/>
            <a:ext cx="4824412" cy="1800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printf(“*********************\n”);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printf(“This day is so cool!</a:t>
            </a:r>
            <a:r>
              <a:rPr lang="zh-CN" altLang="en-US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\n"</a:t>
            </a:r>
            <a:r>
              <a:rPr lang="en-US" altLang="zh-CN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printf(“*********************\n”);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0;    }</a:t>
            </a:r>
            <a:r>
              <a:rPr lang="zh-CN" altLang="en-US" sz="20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4600" y="303213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zh-CN" sz="4000" b="0" kern="0">
                <a:solidFill>
                  <a:schemeClr val="bg1"/>
                </a:solidFill>
                <a:latin typeface="黑体" panose="02010609060101010101" pitchFamily="49" charset="-122"/>
                <a:ea typeface="+mj-ea"/>
                <a:cs typeface="+mj-cs"/>
              </a:rPr>
              <a:t>举例</a:t>
            </a:r>
            <a:endParaRPr lang="zh-CN" sz="4000" b="0" kern="0" dirty="0">
              <a:solidFill>
                <a:schemeClr val="bg1"/>
              </a:solidFill>
              <a:latin typeface="黑体" panose="02010609060101010101" pitchFamily="49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2349500"/>
            <a:ext cx="8229600" cy="2735263"/>
          </a:xfrm>
        </p:spPr>
        <p:txBody>
          <a:bodyPr/>
          <a:lstStyle/>
          <a:p>
            <a:pPr lvl="1">
              <a:buFont typeface="Wingdings 2" panose="05020102010507070707" pitchFamily="18" charset="2"/>
              <a:buNone/>
            </a:pP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：用自定义的函数，完成如下特定功能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用一个函数打印“*****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…..”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用另一个函数打印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”This day…..”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zh-CN" sz="3600" b="0" kern="0" dirty="0">
                <a:solidFill>
                  <a:schemeClr val="bg1"/>
                </a:solidFill>
                <a:latin typeface="黑体" panose="02010609060101010101" pitchFamily="49" charset="-122"/>
                <a:ea typeface="+mj-ea"/>
                <a:cs typeface="+mj-cs"/>
              </a:rPr>
              <a:t>举例</a:t>
            </a:r>
            <a:endParaRPr lang="zh-CN" sz="3600" b="0" kern="0" dirty="0">
              <a:solidFill>
                <a:schemeClr val="bg1"/>
              </a:solidFill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5724525" y="1557338"/>
            <a:ext cx="3275013" cy="15113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问题：打印如下图案：</a:t>
            </a:r>
            <a:endParaRPr lang="zh-CN" altLang="en-US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************************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This day is so cool!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************************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333375"/>
            <a:ext cx="7056437" cy="6264275"/>
          </a:xfrm>
          <a:solidFill>
            <a:srgbClr val="CCFFCC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echoline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echoline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用来打印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*****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…..”</a:t>
            </a:r>
            <a:endParaRPr lang="en-US" altLang="zh-CN" sz="2000" b="1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(“******************************\n”);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echotext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echotext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用来打印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”This day…..”</a:t>
            </a:r>
            <a:endParaRPr lang="en-US" altLang="zh-CN" sz="2400" b="1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(“This day is so cool!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\n"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echoline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调用函数，打印“*****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…..”*/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echotext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调用函数，打印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”This day…..” */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echoline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调用函数，打印“*****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…..” */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0;      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bf56a95a-cf6d-42bf-b8e1-ca3f9b6ff139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dde8b014-a73f-4982-8d73-22548a5dab8f}"/>
</p:tagLst>
</file>

<file path=ppt/tags/tag12.xml><?xml version="1.0" encoding="utf-8"?>
<p:tagLst xmlns:p="http://schemas.openxmlformats.org/presentationml/2006/main">
  <p:tag name="KSO_WM_UNIT_TABLE_BEAUTIFY" val="smartTable{35664068-2d9d-4d83-8a26-57159b5b5bbf}"/>
</p:tagLst>
</file>

<file path=ppt/tags/tag13.xml><?xml version="1.0" encoding="utf-8"?>
<p:tagLst xmlns:p="http://schemas.openxmlformats.org/presentationml/2006/main">
  <p:tag name="KSO_WM_UNIT_TABLE_BEAUTIFY" val="smartTable{736ce8e4-6740-421b-940c-9956935a3faa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TABLE_BEAUTIFY" val="smartTable{629f0a74-68c8-42d3-9f2d-cda256be3de5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143494c8-b679-4dcd-aa1d-85c1ab7d1f08}"/>
</p:tagLst>
</file>

<file path=ppt/tags/tag20.xml><?xml version="1.0" encoding="utf-8"?>
<p:tagLst xmlns:p="http://schemas.openxmlformats.org/presentationml/2006/main">
  <p:tag name="KSO_WM_UNIT_TABLE_BEAUTIFY" val="smartTable{629f0a74-68c8-42d3-9f2d-cda256be3de5}"/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47fba93d-9556-45b6-81a9-2c874e61f7de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  <p:tag name="KSO_WM_UNIT_TABLE_BEAUTIFY" val="smartTable{f4de56c0-e772-4e5f-8628-7f2a64d20d3a}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3195ec0a-0b0d-4fa3-86a0-e7ce896c1736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TABLE_ENDDRAG_ORIGIN_RECT" val="406*49"/>
  <p:tag name="TABLE_ENDDRAG_RECT" val="172*315*406*49"/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PP_MARK_KEY" val="43e9ac07-5dd1-434b-9d77-f56eebbaebfe"/>
  <p:tag name="COMMONDATA" val="eyJoZGlkIjoiMDk3NjAwYTMxMDI0ZTUyOGI4Yjg2MWM0ZmJkMjQ2Zj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000000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示例演示文稿幻灯片（聚焦科技设计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示例演示文稿幻灯片（聚焦科技设计）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000000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1_示例演示文稿幻灯片（聚焦科技设计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17200</Words>
  <Application>WPS 演示</Application>
  <PresentationFormat>全屏显示(4:3)</PresentationFormat>
  <Paragraphs>1688</Paragraphs>
  <Slides>64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Arial</vt:lpstr>
      <vt:lpstr>宋体</vt:lpstr>
      <vt:lpstr>Wingdings</vt:lpstr>
      <vt:lpstr>黑体</vt:lpstr>
      <vt:lpstr>Times New Roman</vt:lpstr>
      <vt:lpstr>Wingdings 2</vt:lpstr>
      <vt:lpstr>微软雅黑</vt:lpstr>
      <vt:lpstr>Arial Unicode MS</vt:lpstr>
      <vt:lpstr>楷体_GB2312</vt:lpstr>
      <vt:lpstr>新宋体</vt:lpstr>
      <vt:lpstr>Wingdings</vt:lpstr>
      <vt:lpstr>Cambria Math</vt:lpstr>
      <vt:lpstr>Cambria Math</vt:lpstr>
      <vt:lpstr>示例演示文稿幻灯片（聚焦科技设计）</vt:lpstr>
      <vt:lpstr>1_示例演示文稿幻灯片（聚焦科技设计）</vt:lpstr>
      <vt:lpstr>PowerPoint 演示文稿</vt:lpstr>
      <vt:lpstr>PowerPoint 演示文稿</vt:lpstr>
      <vt:lpstr>结构化程序设计方法回顾</vt:lpstr>
      <vt:lpstr>PowerPoint 演示文稿</vt:lpstr>
      <vt:lpstr>C语言函数概述</vt:lpstr>
      <vt:lpstr>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函数的定义</vt:lpstr>
      <vt:lpstr>函数定义格式说明</vt:lpstr>
      <vt:lpstr>函数定义格式说明</vt:lpstr>
      <vt:lpstr>函数定义格式说明</vt:lpstr>
      <vt:lpstr>PowerPoint 演示文稿</vt:lpstr>
      <vt:lpstr>函数相关主要内容</vt:lpstr>
      <vt:lpstr>函数调用格式</vt:lpstr>
      <vt:lpstr>函数的参数</vt:lpstr>
      <vt:lpstr>函数的调用过程</vt:lpstr>
      <vt:lpstr>PowerPoint 演示文稿</vt:lpstr>
      <vt:lpstr>PowerPoint 演示文稿</vt:lpstr>
      <vt:lpstr>举例</vt:lpstr>
      <vt:lpstr>注意</vt:lpstr>
      <vt:lpstr>PowerPoint 演示文稿</vt:lpstr>
      <vt:lpstr>PowerPoint 演示文稿</vt:lpstr>
      <vt:lpstr>函数参数</vt:lpstr>
      <vt:lpstr>函数参数</vt:lpstr>
      <vt:lpstr>一维数组作为函数参数</vt:lpstr>
      <vt:lpstr>PowerPoint 演示文稿</vt:lpstr>
      <vt:lpstr>PowerPoint 演示文稿</vt:lpstr>
      <vt:lpstr>PowerPoint 演示文稿</vt:lpstr>
      <vt:lpstr>地址传递总结</vt:lpstr>
      <vt:lpstr>PowerPoint 演示文稿</vt:lpstr>
      <vt:lpstr>PowerPoint 演示文稿</vt:lpstr>
      <vt:lpstr>函数参数</vt:lpstr>
      <vt:lpstr>二维数组存储结构回顾</vt:lpstr>
      <vt:lpstr>二维数组作为函数参数</vt:lpstr>
      <vt:lpstr>注意</vt:lpstr>
      <vt:lpstr>PowerPoint 演示文稿</vt:lpstr>
      <vt:lpstr>PowerPoint 演示文稿</vt:lpstr>
      <vt:lpstr>函数主要内容</vt:lpstr>
      <vt:lpstr>函数的返回值</vt:lpstr>
      <vt:lpstr>函数的返回值</vt:lpstr>
      <vt:lpstr>说明</vt:lpstr>
      <vt:lpstr>说明</vt:lpstr>
      <vt:lpstr>函数主要内容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WXY</cp:lastModifiedBy>
  <cp:revision>3143</cp:revision>
  <dcterms:created xsi:type="dcterms:W3CDTF">2008-08-04T02:16:00Z</dcterms:created>
  <dcterms:modified xsi:type="dcterms:W3CDTF">2023-04-06T06:11:27Z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9068669E3B0A43A49368A18C1EBD7917</vt:lpwstr>
  </property>
</Properties>
</file>